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 id="2147483756" r:id="rId2"/>
  </p:sldMasterIdLst>
  <p:sldIdLst>
    <p:sldId id="256" r:id="rId3"/>
    <p:sldId id="257" r:id="rId4"/>
    <p:sldId id="258" r:id="rId5"/>
    <p:sldId id="259" r:id="rId6"/>
    <p:sldId id="260" r:id="rId7"/>
    <p:sldId id="277" r:id="rId8"/>
    <p:sldId id="264" r:id="rId9"/>
    <p:sldId id="261" r:id="rId10"/>
    <p:sldId id="274" r:id="rId11"/>
    <p:sldId id="278" r:id="rId12"/>
    <p:sldId id="279" r:id="rId13"/>
    <p:sldId id="280" r:id="rId14"/>
    <p:sldId id="281" r:id="rId15"/>
    <p:sldId id="282" r:id="rId16"/>
    <p:sldId id="284" r:id="rId17"/>
    <p:sldId id="283" r:id="rId18"/>
    <p:sldId id="289" r:id="rId19"/>
    <p:sldId id="271" r:id="rId20"/>
    <p:sldId id="285" r:id="rId21"/>
    <p:sldId id="286" r:id="rId22"/>
    <p:sldId id="287" r:id="rId23"/>
    <p:sldId id="288" r:id="rId24"/>
    <p:sldId id="29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6808DC7-9FA4-48CB-A4E1-4E0A3E2D09D0}">
          <p14:sldIdLst>
            <p14:sldId id="256"/>
            <p14:sldId id="257"/>
            <p14:sldId id="258"/>
            <p14:sldId id="259"/>
            <p14:sldId id="260"/>
            <p14:sldId id="277"/>
            <p14:sldId id="264"/>
            <p14:sldId id="261"/>
            <p14:sldId id="274"/>
            <p14:sldId id="278"/>
            <p14:sldId id="279"/>
            <p14:sldId id="280"/>
            <p14:sldId id="281"/>
          </p14:sldIdLst>
        </p14:section>
        <p14:section name="Untitled Section" id="{DF30A32D-A0CF-4AE0-AA7A-7AEEE4BDF4F4}">
          <p14:sldIdLst>
            <p14:sldId id="282"/>
            <p14:sldId id="284"/>
            <p14:sldId id="283"/>
            <p14:sldId id="289"/>
            <p14:sldId id="271"/>
            <p14:sldId id="285"/>
            <p14:sldId id="286"/>
            <p14:sldId id="287"/>
            <p14:sldId id="288"/>
            <p14:sldId id="2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1770C2-EB87-42C4-A40F-A22E76081635}" type="datetimeFigureOut">
              <a:rPr lang="en-GB" smtClean="0"/>
              <a:t>22/05/2025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A52B97-D557-49BF-A993-B2E7776EB728}" type="slidenum">
              <a:rPr lang="en-GB" smtClean="0"/>
              <a:t>‹#›</a:t>
            </a:fld>
            <a:endParaRPr lang="en-GB"/>
          </a:p>
        </p:txBody>
      </p:sp>
    </p:spTree>
    <p:extLst>
      <p:ext uri="{BB962C8B-B14F-4D97-AF65-F5344CB8AC3E}">
        <p14:creationId xmlns:p14="http://schemas.microsoft.com/office/powerpoint/2010/main" val="1795372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1770C2-EB87-42C4-A40F-A22E76081635}" type="datetimeFigureOut">
              <a:rPr lang="en-GB" smtClean="0"/>
              <a:t>22/05/2025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5A52B97-D557-49BF-A993-B2E7776EB728}" type="slidenum">
              <a:rPr lang="en-GB" smtClean="0"/>
              <a:t>‹#›</a:t>
            </a:fld>
            <a:endParaRPr lang="en-GB"/>
          </a:p>
        </p:txBody>
      </p:sp>
    </p:spTree>
    <p:extLst>
      <p:ext uri="{BB962C8B-B14F-4D97-AF65-F5344CB8AC3E}">
        <p14:creationId xmlns:p14="http://schemas.microsoft.com/office/powerpoint/2010/main" val="428540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1770C2-EB87-42C4-A40F-A22E76081635}" type="datetimeFigureOut">
              <a:rPr lang="en-GB" smtClean="0"/>
              <a:t>22/05/2025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A52B97-D557-49BF-A993-B2E7776EB728}" type="slidenum">
              <a:rPr lang="en-GB" smtClean="0"/>
              <a:t>‹#›</a:t>
            </a:fld>
            <a:endParaRPr lang="en-GB"/>
          </a:p>
        </p:txBody>
      </p:sp>
    </p:spTree>
    <p:extLst>
      <p:ext uri="{BB962C8B-B14F-4D97-AF65-F5344CB8AC3E}">
        <p14:creationId xmlns:p14="http://schemas.microsoft.com/office/powerpoint/2010/main" val="5743150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1C1770C2-EB87-42C4-A40F-A22E76081635}" type="datetimeFigureOut">
              <a:rPr lang="en-GB" smtClean="0"/>
              <a:t>22/05/2025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A52B97-D557-49BF-A993-B2E7776EB728}" type="slidenum">
              <a:rPr lang="en-GB" smtClean="0"/>
              <a:t>‹#›</a:t>
            </a:fld>
            <a:endParaRPr lang="en-GB"/>
          </a:p>
        </p:txBody>
      </p:sp>
    </p:spTree>
    <p:extLst>
      <p:ext uri="{BB962C8B-B14F-4D97-AF65-F5344CB8AC3E}">
        <p14:creationId xmlns:p14="http://schemas.microsoft.com/office/powerpoint/2010/main" val="12424624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1C1770C2-EB87-42C4-A40F-A22E76081635}" type="datetimeFigureOut">
              <a:rPr lang="en-GB" smtClean="0"/>
              <a:t>22/05/2025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A52B97-D557-49BF-A993-B2E7776EB728}" type="slidenum">
              <a:rPr lang="en-GB" smtClean="0"/>
              <a:t>‹#›</a:t>
            </a:fld>
            <a:endParaRPr lang="en-GB"/>
          </a:p>
        </p:txBody>
      </p:sp>
    </p:spTree>
    <p:extLst>
      <p:ext uri="{BB962C8B-B14F-4D97-AF65-F5344CB8AC3E}">
        <p14:creationId xmlns:p14="http://schemas.microsoft.com/office/powerpoint/2010/main" val="3025634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1770C2-EB87-42C4-A40F-A22E76081635}" type="datetimeFigureOut">
              <a:rPr lang="en-GB" smtClean="0"/>
              <a:t>22/05/2025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A52B97-D557-49BF-A993-B2E7776EB728}" type="slidenum">
              <a:rPr lang="en-GB" smtClean="0"/>
              <a:t>‹#›</a:t>
            </a:fld>
            <a:endParaRPr lang="en-GB"/>
          </a:p>
        </p:txBody>
      </p:sp>
    </p:spTree>
    <p:extLst>
      <p:ext uri="{BB962C8B-B14F-4D97-AF65-F5344CB8AC3E}">
        <p14:creationId xmlns:p14="http://schemas.microsoft.com/office/powerpoint/2010/main" val="7605115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1770C2-EB87-42C4-A40F-A22E76081635}" type="datetimeFigureOut">
              <a:rPr lang="en-GB" smtClean="0"/>
              <a:t>22/05/2025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A52B97-D557-49BF-A993-B2E7776EB728}" type="slidenum">
              <a:rPr lang="en-GB" smtClean="0"/>
              <a:t>‹#›</a:t>
            </a:fld>
            <a:endParaRPr lang="en-GB"/>
          </a:p>
        </p:txBody>
      </p:sp>
    </p:spTree>
    <p:extLst>
      <p:ext uri="{BB962C8B-B14F-4D97-AF65-F5344CB8AC3E}">
        <p14:creationId xmlns:p14="http://schemas.microsoft.com/office/powerpoint/2010/main" val="37512636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1770C2-EB87-42C4-A40F-A22E76081635}" type="datetimeFigureOut">
              <a:rPr lang="en-GB" smtClean="0"/>
              <a:t>22/05/2025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A52B97-D557-49BF-A993-B2E7776EB728}" type="slidenum">
              <a:rPr lang="en-GB" smtClean="0"/>
              <a:t>‹#›</a:t>
            </a:fld>
            <a:endParaRPr lang="en-GB"/>
          </a:p>
        </p:txBody>
      </p:sp>
    </p:spTree>
    <p:extLst>
      <p:ext uri="{BB962C8B-B14F-4D97-AF65-F5344CB8AC3E}">
        <p14:creationId xmlns:p14="http://schemas.microsoft.com/office/powerpoint/2010/main" val="3436950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1770C2-EB87-42C4-A40F-A22E76081635}" type="datetimeFigureOut">
              <a:rPr lang="en-GB" smtClean="0"/>
              <a:t>22/05/2025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A52B97-D557-49BF-A993-B2E7776EB728}" type="slidenum">
              <a:rPr lang="en-GB" smtClean="0"/>
              <a:t>‹#›</a:t>
            </a:fld>
            <a:endParaRPr lang="en-GB"/>
          </a:p>
        </p:txBody>
      </p:sp>
    </p:spTree>
    <p:extLst>
      <p:ext uri="{BB962C8B-B14F-4D97-AF65-F5344CB8AC3E}">
        <p14:creationId xmlns:p14="http://schemas.microsoft.com/office/powerpoint/2010/main" val="36724115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1770C2-EB87-42C4-A40F-A22E76081635}" type="datetimeFigureOut">
              <a:rPr lang="en-GB" smtClean="0"/>
              <a:t>22/05/2025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A52B97-D557-49BF-A993-B2E7776EB728}" type="slidenum">
              <a:rPr lang="en-GB" smtClean="0"/>
              <a:t>‹#›</a:t>
            </a:fld>
            <a:endParaRPr lang="en-GB"/>
          </a:p>
        </p:txBody>
      </p:sp>
    </p:spTree>
    <p:extLst>
      <p:ext uri="{BB962C8B-B14F-4D97-AF65-F5344CB8AC3E}">
        <p14:creationId xmlns:p14="http://schemas.microsoft.com/office/powerpoint/2010/main" val="9994423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C1770C2-EB87-42C4-A40F-A22E76081635}" type="datetimeFigureOut">
              <a:rPr lang="en-GB" smtClean="0"/>
              <a:t>22/05/2025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A52B97-D557-49BF-A993-B2E7776EB728}" type="slidenum">
              <a:rPr lang="en-GB" smtClean="0"/>
              <a:t>‹#›</a:t>
            </a:fld>
            <a:endParaRPr lang="en-GB"/>
          </a:p>
        </p:txBody>
      </p:sp>
    </p:spTree>
    <p:extLst>
      <p:ext uri="{BB962C8B-B14F-4D97-AF65-F5344CB8AC3E}">
        <p14:creationId xmlns:p14="http://schemas.microsoft.com/office/powerpoint/2010/main" val="864844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1770C2-EB87-42C4-A40F-A22E76081635}" type="datetimeFigureOut">
              <a:rPr lang="en-GB" smtClean="0"/>
              <a:t>22/05/2025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A52B97-D557-49BF-A993-B2E7776EB728}" type="slidenum">
              <a:rPr lang="en-GB" smtClean="0"/>
              <a:t>‹#›</a:t>
            </a:fld>
            <a:endParaRPr lang="en-GB"/>
          </a:p>
        </p:txBody>
      </p:sp>
    </p:spTree>
    <p:extLst>
      <p:ext uri="{BB962C8B-B14F-4D97-AF65-F5344CB8AC3E}">
        <p14:creationId xmlns:p14="http://schemas.microsoft.com/office/powerpoint/2010/main" val="18727769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1770C2-EB87-42C4-A40F-A22E76081635}" type="datetimeFigureOut">
              <a:rPr lang="en-GB" smtClean="0"/>
              <a:t>22/05/2025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A52B97-D557-49BF-A993-B2E7776EB728}" type="slidenum">
              <a:rPr lang="en-GB" smtClean="0"/>
              <a:t>‹#›</a:t>
            </a:fld>
            <a:endParaRPr lang="en-GB"/>
          </a:p>
        </p:txBody>
      </p:sp>
    </p:spTree>
    <p:extLst>
      <p:ext uri="{BB962C8B-B14F-4D97-AF65-F5344CB8AC3E}">
        <p14:creationId xmlns:p14="http://schemas.microsoft.com/office/powerpoint/2010/main" val="41998462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1770C2-EB87-42C4-A40F-A22E76081635}" type="datetimeFigureOut">
              <a:rPr lang="en-GB" smtClean="0"/>
              <a:t>22/05/2025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5A52B97-D557-49BF-A993-B2E7776EB728}" type="slidenum">
              <a:rPr lang="en-GB" smtClean="0"/>
              <a:t>‹#›</a:t>
            </a:fld>
            <a:endParaRPr lang="en-GB"/>
          </a:p>
        </p:txBody>
      </p:sp>
    </p:spTree>
    <p:extLst>
      <p:ext uri="{BB962C8B-B14F-4D97-AF65-F5344CB8AC3E}">
        <p14:creationId xmlns:p14="http://schemas.microsoft.com/office/powerpoint/2010/main" val="23979976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1770C2-EB87-42C4-A40F-A22E76081635}" type="datetimeFigureOut">
              <a:rPr lang="en-GB" smtClean="0"/>
              <a:t>22/05/2025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5A52B97-D557-49BF-A993-B2E7776EB728}" type="slidenum">
              <a:rPr lang="en-GB" smtClean="0"/>
              <a:t>‹#›</a:t>
            </a:fld>
            <a:endParaRPr lang="en-GB"/>
          </a:p>
        </p:txBody>
      </p:sp>
    </p:spTree>
    <p:extLst>
      <p:ext uri="{BB962C8B-B14F-4D97-AF65-F5344CB8AC3E}">
        <p14:creationId xmlns:p14="http://schemas.microsoft.com/office/powerpoint/2010/main" val="11475720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C1770C2-EB87-42C4-A40F-A22E76081635}" type="datetimeFigureOut">
              <a:rPr lang="en-GB" smtClean="0"/>
              <a:t>22/05/2025</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A5A52B97-D557-49BF-A993-B2E7776EB728}" type="slidenum">
              <a:rPr lang="en-GB" smtClean="0"/>
              <a:t>‹#›</a:t>
            </a:fld>
            <a:endParaRPr lang="en-GB"/>
          </a:p>
        </p:txBody>
      </p:sp>
    </p:spTree>
    <p:extLst>
      <p:ext uri="{BB962C8B-B14F-4D97-AF65-F5344CB8AC3E}">
        <p14:creationId xmlns:p14="http://schemas.microsoft.com/office/powerpoint/2010/main" val="34439054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C1770C2-EB87-42C4-A40F-A22E76081635}" type="datetimeFigureOut">
              <a:rPr lang="en-GB" smtClean="0"/>
              <a:t>22/05/2025</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A5A52B97-D557-49BF-A993-B2E7776EB728}" type="slidenum">
              <a:rPr lang="en-GB" smtClean="0"/>
              <a:t>‹#›</a:t>
            </a:fld>
            <a:endParaRPr lang="en-GB"/>
          </a:p>
        </p:txBody>
      </p:sp>
    </p:spTree>
    <p:extLst>
      <p:ext uri="{BB962C8B-B14F-4D97-AF65-F5344CB8AC3E}">
        <p14:creationId xmlns:p14="http://schemas.microsoft.com/office/powerpoint/2010/main" val="2440783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C1770C2-EB87-42C4-A40F-A22E76081635}" type="datetimeFigureOut">
              <a:rPr lang="en-GB" smtClean="0"/>
              <a:t>22/05/2025</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A5A52B97-D557-49BF-A993-B2E7776EB728}" type="slidenum">
              <a:rPr lang="en-GB" smtClean="0"/>
              <a:t>‹#›</a:t>
            </a:fld>
            <a:endParaRPr lang="en-GB"/>
          </a:p>
        </p:txBody>
      </p:sp>
    </p:spTree>
    <p:extLst>
      <p:ext uri="{BB962C8B-B14F-4D97-AF65-F5344CB8AC3E}">
        <p14:creationId xmlns:p14="http://schemas.microsoft.com/office/powerpoint/2010/main" val="4088804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1770C2-EB87-42C4-A40F-A22E76081635}" type="datetimeFigureOut">
              <a:rPr lang="en-GB" smtClean="0"/>
              <a:t>22/05/2025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5A52B97-D557-49BF-A993-B2E7776EB728}" type="slidenum">
              <a:rPr lang="en-GB" smtClean="0"/>
              <a:t>‹#›</a:t>
            </a:fld>
            <a:endParaRPr lang="en-GB"/>
          </a:p>
        </p:txBody>
      </p:sp>
    </p:spTree>
    <p:extLst>
      <p:ext uri="{BB962C8B-B14F-4D97-AF65-F5344CB8AC3E}">
        <p14:creationId xmlns:p14="http://schemas.microsoft.com/office/powerpoint/2010/main" val="1306995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1770C2-EB87-42C4-A40F-A22E76081635}" type="datetimeFigureOut">
              <a:rPr lang="en-GB" smtClean="0"/>
              <a:t>22/05/2025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5A52B97-D557-49BF-A993-B2E7776EB728}" type="slidenum">
              <a:rPr lang="en-GB" smtClean="0"/>
              <a:t>‹#›</a:t>
            </a:fld>
            <a:endParaRPr lang="en-GB"/>
          </a:p>
        </p:txBody>
      </p:sp>
    </p:spTree>
    <p:extLst>
      <p:ext uri="{BB962C8B-B14F-4D97-AF65-F5344CB8AC3E}">
        <p14:creationId xmlns:p14="http://schemas.microsoft.com/office/powerpoint/2010/main" val="35231692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C1770C2-EB87-42C4-A40F-A22E76081635}" type="datetimeFigureOut">
              <a:rPr lang="en-GB" smtClean="0"/>
              <a:t>22/05/2025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A52B97-D557-49BF-A993-B2E7776EB728}" type="slidenum">
              <a:rPr lang="en-GB" smtClean="0"/>
              <a:t>‹#›</a:t>
            </a:fld>
            <a:endParaRPr lang="en-GB"/>
          </a:p>
        </p:txBody>
      </p:sp>
    </p:spTree>
    <p:extLst>
      <p:ext uri="{BB962C8B-B14F-4D97-AF65-F5344CB8AC3E}">
        <p14:creationId xmlns:p14="http://schemas.microsoft.com/office/powerpoint/2010/main" val="425478882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C1770C2-EB87-42C4-A40F-A22E76081635}" type="datetimeFigureOut">
              <a:rPr lang="en-GB" smtClean="0"/>
              <a:t>22/05/2025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A52B97-D557-49BF-A993-B2E7776EB728}"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46899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1770C2-EB87-42C4-A40F-A22E76081635}" type="datetimeFigureOut">
              <a:rPr lang="en-GB" smtClean="0"/>
              <a:t>22/05/2025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A52B97-D557-49BF-A993-B2E7776EB728}" type="slidenum">
              <a:rPr lang="en-GB" smtClean="0"/>
              <a:t>‹#›</a:t>
            </a:fld>
            <a:endParaRPr lang="en-GB"/>
          </a:p>
        </p:txBody>
      </p:sp>
    </p:spTree>
    <p:extLst>
      <p:ext uri="{BB962C8B-B14F-4D97-AF65-F5344CB8AC3E}">
        <p14:creationId xmlns:p14="http://schemas.microsoft.com/office/powerpoint/2010/main" val="970872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1770C2-EB87-42C4-A40F-A22E76081635}" type="datetimeFigureOut">
              <a:rPr lang="en-GB" smtClean="0"/>
              <a:t>22/05/2025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A52B97-D557-49BF-A993-B2E7776EB728}" type="slidenum">
              <a:rPr lang="en-GB" smtClean="0"/>
              <a:t>‹#›</a:t>
            </a:fld>
            <a:endParaRPr lang="en-GB"/>
          </a:p>
        </p:txBody>
      </p:sp>
    </p:spTree>
    <p:extLst>
      <p:ext uri="{BB962C8B-B14F-4D97-AF65-F5344CB8AC3E}">
        <p14:creationId xmlns:p14="http://schemas.microsoft.com/office/powerpoint/2010/main" val="295591738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C1770C2-EB87-42C4-A40F-A22E76081635}" type="datetimeFigureOut">
              <a:rPr lang="en-GB" smtClean="0"/>
              <a:t>22/05/2025</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A52B97-D557-49BF-A993-B2E7776EB728}" type="slidenum">
              <a:rPr lang="en-GB" smtClean="0"/>
              <a:t>‹#›</a:t>
            </a:fld>
            <a:endParaRPr lang="en-GB"/>
          </a:p>
        </p:txBody>
      </p:sp>
    </p:spTree>
    <p:extLst>
      <p:ext uri="{BB962C8B-B14F-4D97-AF65-F5344CB8AC3E}">
        <p14:creationId xmlns:p14="http://schemas.microsoft.com/office/powerpoint/2010/main" val="287320672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C1770C2-EB87-42C4-A40F-A22E76081635}" type="datetimeFigureOut">
              <a:rPr lang="en-GB" smtClean="0"/>
              <a:t>22/05/2025</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A52B97-D557-49BF-A993-B2E7776EB728}" type="slidenum">
              <a:rPr lang="en-GB" smtClean="0"/>
              <a:t>‹#›</a:t>
            </a:fld>
            <a:endParaRPr lang="en-GB"/>
          </a:p>
        </p:txBody>
      </p:sp>
    </p:spTree>
    <p:extLst>
      <p:ext uri="{BB962C8B-B14F-4D97-AF65-F5344CB8AC3E}">
        <p14:creationId xmlns:p14="http://schemas.microsoft.com/office/powerpoint/2010/main" val="38095483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1770C2-EB87-42C4-A40F-A22E76081635}" type="datetimeFigureOut">
              <a:rPr lang="en-GB" smtClean="0"/>
              <a:t>22/05/2025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A52B97-D557-49BF-A993-B2E7776EB728}" type="slidenum">
              <a:rPr lang="en-GB" smtClean="0"/>
              <a:t>‹#›</a:t>
            </a:fld>
            <a:endParaRPr lang="en-GB"/>
          </a:p>
        </p:txBody>
      </p:sp>
    </p:spTree>
    <p:extLst>
      <p:ext uri="{BB962C8B-B14F-4D97-AF65-F5344CB8AC3E}">
        <p14:creationId xmlns:p14="http://schemas.microsoft.com/office/powerpoint/2010/main" val="291139467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1770C2-EB87-42C4-A40F-A22E76081635}" type="datetimeFigureOut">
              <a:rPr lang="en-GB" smtClean="0"/>
              <a:t>22/05/2025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A52B97-D557-49BF-A993-B2E7776EB728}" type="slidenum">
              <a:rPr lang="en-GB" smtClean="0"/>
              <a:t>‹#›</a:t>
            </a:fld>
            <a:endParaRPr lang="en-GB"/>
          </a:p>
        </p:txBody>
      </p:sp>
    </p:spTree>
    <p:extLst>
      <p:ext uri="{BB962C8B-B14F-4D97-AF65-F5344CB8AC3E}">
        <p14:creationId xmlns:p14="http://schemas.microsoft.com/office/powerpoint/2010/main" val="1184034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1770C2-EB87-42C4-A40F-A22E76081635}" type="datetimeFigureOut">
              <a:rPr lang="en-GB" smtClean="0"/>
              <a:t>22/05/2025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5A52B97-D557-49BF-A993-B2E7776EB728}" type="slidenum">
              <a:rPr lang="en-GB" smtClean="0"/>
              <a:t>‹#›</a:t>
            </a:fld>
            <a:endParaRPr lang="en-GB"/>
          </a:p>
        </p:txBody>
      </p:sp>
    </p:spTree>
    <p:extLst>
      <p:ext uri="{BB962C8B-B14F-4D97-AF65-F5344CB8AC3E}">
        <p14:creationId xmlns:p14="http://schemas.microsoft.com/office/powerpoint/2010/main" val="1183848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1770C2-EB87-42C4-A40F-A22E76081635}" type="datetimeFigureOut">
              <a:rPr lang="en-GB" smtClean="0"/>
              <a:t>22/05/2025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5A52B97-D557-49BF-A993-B2E7776EB728}" type="slidenum">
              <a:rPr lang="en-GB" smtClean="0"/>
              <a:t>‹#›</a:t>
            </a:fld>
            <a:endParaRPr lang="en-GB"/>
          </a:p>
        </p:txBody>
      </p:sp>
    </p:spTree>
    <p:extLst>
      <p:ext uri="{BB962C8B-B14F-4D97-AF65-F5344CB8AC3E}">
        <p14:creationId xmlns:p14="http://schemas.microsoft.com/office/powerpoint/2010/main" val="1372390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1770C2-EB87-42C4-A40F-A22E76081635}" type="datetimeFigureOut">
              <a:rPr lang="en-GB" smtClean="0"/>
              <a:t>22/05/2025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5A52B97-D557-49BF-A993-B2E7776EB728}" type="slidenum">
              <a:rPr lang="en-GB" smtClean="0"/>
              <a:t>‹#›</a:t>
            </a:fld>
            <a:endParaRPr lang="en-GB"/>
          </a:p>
        </p:txBody>
      </p:sp>
    </p:spTree>
    <p:extLst>
      <p:ext uri="{BB962C8B-B14F-4D97-AF65-F5344CB8AC3E}">
        <p14:creationId xmlns:p14="http://schemas.microsoft.com/office/powerpoint/2010/main" val="3865271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1770C2-EB87-42C4-A40F-A22E76081635}" type="datetimeFigureOut">
              <a:rPr lang="en-GB" smtClean="0"/>
              <a:t>22/05/2025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5A52B97-D557-49BF-A993-B2E7776EB728}" type="slidenum">
              <a:rPr lang="en-GB" smtClean="0"/>
              <a:t>‹#›</a:t>
            </a:fld>
            <a:endParaRPr lang="en-GB"/>
          </a:p>
        </p:txBody>
      </p:sp>
    </p:spTree>
    <p:extLst>
      <p:ext uri="{BB962C8B-B14F-4D97-AF65-F5344CB8AC3E}">
        <p14:creationId xmlns:p14="http://schemas.microsoft.com/office/powerpoint/2010/main" val="3190884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1770C2-EB87-42C4-A40F-A22E76081635}" type="datetimeFigureOut">
              <a:rPr lang="en-GB" smtClean="0"/>
              <a:t>22/05/2025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5A52B97-D557-49BF-A993-B2E7776EB728}" type="slidenum">
              <a:rPr lang="en-GB" smtClean="0"/>
              <a:t>‹#›</a:t>
            </a:fld>
            <a:endParaRPr lang="en-GB"/>
          </a:p>
        </p:txBody>
      </p:sp>
    </p:spTree>
    <p:extLst>
      <p:ext uri="{BB962C8B-B14F-4D97-AF65-F5344CB8AC3E}">
        <p14:creationId xmlns:p14="http://schemas.microsoft.com/office/powerpoint/2010/main" val="4257341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1C1770C2-EB87-42C4-A40F-A22E76081635}" type="datetimeFigureOut">
              <a:rPr lang="en-GB" smtClean="0"/>
              <a:t>22/05/2025</a:t>
            </a:fld>
            <a:endParaRPr lang="en-GB"/>
          </a:p>
        </p:txBody>
      </p:sp>
      <p:sp>
        <p:nvSpPr>
          <p:cNvPr id="6" name="Footer Placeholder 5"/>
          <p:cNvSpPr>
            <a:spLocks noGrp="1"/>
          </p:cNvSpPr>
          <p:nvPr>
            <p:ph type="ftr" sz="quarter" idx="11"/>
          </p:nvPr>
        </p:nvSpPr>
        <p:spPr>
          <a:xfrm>
            <a:off x="1141412" y="5883275"/>
            <a:ext cx="5105400" cy="365125"/>
          </a:xfrm>
        </p:spPr>
        <p:txBody>
          <a:bodyPr/>
          <a:lstStyle/>
          <a:p>
            <a:endParaRPr lang="en-GB"/>
          </a:p>
        </p:txBody>
      </p:sp>
      <p:sp>
        <p:nvSpPr>
          <p:cNvPr id="7" name="Slide Number Placeholder 6"/>
          <p:cNvSpPr>
            <a:spLocks noGrp="1"/>
          </p:cNvSpPr>
          <p:nvPr>
            <p:ph type="sldNum" sz="quarter" idx="12"/>
          </p:nvPr>
        </p:nvSpPr>
        <p:spPr>
          <a:xfrm>
            <a:off x="10742612" y="5883275"/>
            <a:ext cx="322567" cy="365125"/>
          </a:xfrm>
        </p:spPr>
        <p:txBody>
          <a:bodyPr/>
          <a:lstStyle/>
          <a:p>
            <a:fld id="{A5A52B97-D557-49BF-A993-B2E7776EB728}" type="slidenum">
              <a:rPr lang="en-GB" smtClean="0"/>
              <a:t>‹#›</a:t>
            </a:fld>
            <a:endParaRPr lang="en-GB"/>
          </a:p>
        </p:txBody>
      </p:sp>
    </p:spTree>
    <p:extLst>
      <p:ext uri="{BB962C8B-B14F-4D97-AF65-F5344CB8AC3E}">
        <p14:creationId xmlns:p14="http://schemas.microsoft.com/office/powerpoint/2010/main" val="1908839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21" Type="http://schemas.openxmlformats.org/officeDocument/2006/relationships/image" Target="../media/image5.png"/><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4.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3.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 Id="rId22"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1C1770C2-EB87-42C4-A40F-A22E76081635}" type="datetimeFigureOut">
              <a:rPr lang="en-GB" smtClean="0"/>
              <a:t>22/05/2025</a:t>
            </a:fld>
            <a:endParaRPr lang="en-GB"/>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GB"/>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A5A52B97-D557-49BF-A993-B2E7776EB728}" type="slidenum">
              <a:rPr lang="en-GB" smtClean="0"/>
              <a:t>‹#›</a:t>
            </a:fld>
            <a:endParaRPr lang="en-GB"/>
          </a:p>
        </p:txBody>
      </p:sp>
    </p:spTree>
    <p:extLst>
      <p:ext uri="{BB962C8B-B14F-4D97-AF65-F5344CB8AC3E}">
        <p14:creationId xmlns:p14="http://schemas.microsoft.com/office/powerpoint/2010/main" val="3567267420"/>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C1770C2-EB87-42C4-A40F-A22E76081635}" type="datetimeFigureOut">
              <a:rPr lang="en-GB" smtClean="0"/>
              <a:t>22/05/2025</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5A52B97-D557-49BF-A993-B2E7776EB728}" type="slidenum">
              <a:rPr lang="en-GB" smtClean="0"/>
              <a:t>‹#›</a:t>
            </a:fld>
            <a:endParaRPr lang="en-GB"/>
          </a:p>
        </p:txBody>
      </p:sp>
    </p:spTree>
    <p:extLst>
      <p:ext uri="{BB962C8B-B14F-4D97-AF65-F5344CB8AC3E}">
        <p14:creationId xmlns:p14="http://schemas.microsoft.com/office/powerpoint/2010/main" val="1469958052"/>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017FF-EA68-105A-B7FA-3E6A34DE5210}"/>
              </a:ext>
            </a:extLst>
          </p:cNvPr>
          <p:cNvSpPr>
            <a:spLocks noGrp="1"/>
          </p:cNvSpPr>
          <p:nvPr>
            <p:ph type="ctrTitle"/>
          </p:nvPr>
        </p:nvSpPr>
        <p:spPr>
          <a:xfrm>
            <a:off x="1523999" y="1097280"/>
            <a:ext cx="9824721" cy="1278275"/>
          </a:xfrm>
        </p:spPr>
        <p:txBody>
          <a:bodyPr>
            <a:noAutofit/>
          </a:bodyPr>
          <a:lstStyle/>
          <a:p>
            <a:r>
              <a:rPr lang="en-US" sz="4400" dirty="0"/>
              <a:t>Properties and Applications of the Zero-Inflated Regression Model</a:t>
            </a:r>
            <a:endParaRPr lang="en-GB" sz="4400" dirty="0"/>
          </a:p>
        </p:txBody>
      </p:sp>
      <p:sp>
        <p:nvSpPr>
          <p:cNvPr id="6" name="AutoShape 6">
            <a:extLst>
              <a:ext uri="{FF2B5EF4-FFF2-40B4-BE49-F238E27FC236}">
                <a16:creationId xmlns:a16="http://schemas.microsoft.com/office/drawing/2014/main" id="{A3786C14-9DE0-8120-12BC-66B33CAE1E09}"/>
              </a:ext>
            </a:extLst>
          </p:cNvPr>
          <p:cNvSpPr>
            <a:spLocks noGrp="1" noChangeAspect="1" noChangeArrowheads="1"/>
          </p:cNvSpPr>
          <p:nvPr>
            <p:ph type="subTitle" idx="1"/>
          </p:nvPr>
        </p:nvSpPr>
        <p:spPr bwMode="auto">
          <a:xfrm>
            <a:off x="1668648" y="4482446"/>
            <a:ext cx="9392239" cy="187536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r>
              <a:rPr lang="en-US"/>
              <a:t>                 Tanmay Gayen                            </a:t>
            </a:r>
            <a:r>
              <a:rPr lang="en-US" dirty="0"/>
              <a:t>Roll No. : DSTC-24/25-018</a:t>
            </a:r>
          </a:p>
          <a:p>
            <a:r>
              <a:rPr lang="en-US" dirty="0"/>
              <a:t>               Preetam </a:t>
            </a:r>
            <a:r>
              <a:rPr lang="en-US"/>
              <a:t>Biswas                           </a:t>
            </a:r>
            <a:r>
              <a:rPr lang="en-US" dirty="0"/>
              <a:t>Roll No.:DSTC-24/25-014</a:t>
            </a:r>
          </a:p>
          <a:p>
            <a:r>
              <a:rPr lang="en-US" dirty="0"/>
              <a:t>        INDIAN STATISTICAL INSTITUTE(Chennai)</a:t>
            </a:r>
          </a:p>
          <a:p>
            <a:r>
              <a:rPr lang="en-US" dirty="0"/>
              <a:t>    PGDSMA COURSE</a:t>
            </a:r>
            <a:endParaRPr lang="en-IN" dirty="0"/>
          </a:p>
          <a:p>
            <a:endParaRPr lang="en-US" dirty="0"/>
          </a:p>
          <a:p>
            <a:endParaRPr lang="en-IN" dirty="0"/>
          </a:p>
        </p:txBody>
      </p:sp>
      <p:pic>
        <p:nvPicPr>
          <p:cNvPr id="1032" name="Picture 8" descr="Indian Statistical Institute, Chennai">
            <a:extLst>
              <a:ext uri="{FF2B5EF4-FFF2-40B4-BE49-F238E27FC236}">
                <a16:creationId xmlns:a16="http://schemas.microsoft.com/office/drawing/2014/main" id="{32B8562C-C858-63D0-A348-AA3B70FC1B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4019" y="2499595"/>
            <a:ext cx="1905000" cy="1686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1655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07808-7033-4401-9B93-BABDC9A193A3}"/>
              </a:ext>
            </a:extLst>
          </p:cNvPr>
          <p:cNvSpPr>
            <a:spLocks noGrp="1"/>
          </p:cNvSpPr>
          <p:nvPr>
            <p:ph type="title"/>
          </p:nvPr>
        </p:nvSpPr>
        <p:spPr>
          <a:xfrm>
            <a:off x="838200" y="365125"/>
            <a:ext cx="5100484" cy="627933"/>
          </a:xfrm>
        </p:spPr>
        <p:txBody>
          <a:bodyPr>
            <a:normAutofit/>
          </a:bodyPr>
          <a:lstStyle/>
          <a:p>
            <a:r>
              <a:rPr lang="en-GB" sz="3200" dirty="0"/>
              <a:t>Fisher information matrix:</a:t>
            </a:r>
          </a:p>
        </p:txBody>
      </p:sp>
      <p:sp>
        <p:nvSpPr>
          <p:cNvPr id="3" name="Content Placeholder 2">
            <a:extLst>
              <a:ext uri="{FF2B5EF4-FFF2-40B4-BE49-F238E27FC236}">
                <a16:creationId xmlns:a16="http://schemas.microsoft.com/office/drawing/2014/main" id="{4FA85FB7-989F-4317-EB45-D6C0F2282ECA}"/>
              </a:ext>
            </a:extLst>
          </p:cNvPr>
          <p:cNvSpPr>
            <a:spLocks noGrp="1"/>
          </p:cNvSpPr>
          <p:nvPr>
            <p:ph idx="1"/>
          </p:nvPr>
        </p:nvSpPr>
        <p:spPr>
          <a:xfrm>
            <a:off x="671050" y="1197692"/>
            <a:ext cx="9689007" cy="627933"/>
          </a:xfrm>
        </p:spPr>
        <p:txBody>
          <a:bodyPr>
            <a:normAutofit lnSpcReduction="10000"/>
          </a:bodyPr>
          <a:lstStyle/>
          <a:p>
            <a:r>
              <a:rPr lang="en-US" sz="1800" kern="1200" dirty="0">
                <a:latin typeface="+mn-lt"/>
                <a:ea typeface="+mn-ea"/>
                <a:cs typeface="+mn-cs"/>
              </a:rPr>
              <a:t>The Fisher Information Matrix J for the ZIGP model is a 3 ×3 symmetric matrix</a:t>
            </a:r>
            <a:r>
              <a:rPr lang="en-US" sz="1800" dirty="0"/>
              <a:t>   </a:t>
            </a:r>
            <a:r>
              <a:rPr lang="en-US" sz="1800" kern="1200" dirty="0">
                <a:latin typeface="+mn-lt"/>
                <a:ea typeface="+mn-ea"/>
                <a:cs typeface="+mn-cs"/>
              </a:rPr>
              <a:t>expressed as:</a:t>
            </a:r>
          </a:p>
          <a:p>
            <a:endParaRPr lang="en-GB" dirty="0"/>
          </a:p>
        </p:txBody>
      </p:sp>
      <p:pic>
        <p:nvPicPr>
          <p:cNvPr id="7" name="Picture 6" descr="A math equations on a white background&#10;&#10;AI-generated content may be incorrect.">
            <a:extLst>
              <a:ext uri="{FF2B5EF4-FFF2-40B4-BE49-F238E27FC236}">
                <a16:creationId xmlns:a16="http://schemas.microsoft.com/office/drawing/2014/main" id="{DC1385EE-0C21-1032-F635-5E281302DF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7648" y="1979969"/>
            <a:ext cx="9605913" cy="4512906"/>
          </a:xfrm>
          <a:prstGeom prst="rect">
            <a:avLst/>
          </a:prstGeom>
        </p:spPr>
      </p:pic>
    </p:spTree>
    <p:extLst>
      <p:ext uri="{BB962C8B-B14F-4D97-AF65-F5344CB8AC3E}">
        <p14:creationId xmlns:p14="http://schemas.microsoft.com/office/powerpoint/2010/main" val="1727176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78CE8-D360-9451-FD22-35BDDE443F69}"/>
              </a:ext>
            </a:extLst>
          </p:cNvPr>
          <p:cNvSpPr>
            <a:spLocks noGrp="1"/>
          </p:cNvSpPr>
          <p:nvPr>
            <p:ph type="title"/>
          </p:nvPr>
        </p:nvSpPr>
        <p:spPr/>
        <p:txBody>
          <a:bodyPr/>
          <a:lstStyle/>
          <a:p>
            <a:r>
              <a:rPr lang="en-GB" dirty="0"/>
              <a:t>Model specification:</a:t>
            </a:r>
          </a:p>
        </p:txBody>
      </p:sp>
      <p:sp>
        <p:nvSpPr>
          <p:cNvPr id="3" name="Content Placeholder 2">
            <a:extLst>
              <a:ext uri="{FF2B5EF4-FFF2-40B4-BE49-F238E27FC236}">
                <a16:creationId xmlns:a16="http://schemas.microsoft.com/office/drawing/2014/main" id="{6E656792-E27B-DAED-3349-81E6984C9955}"/>
              </a:ext>
            </a:extLst>
          </p:cNvPr>
          <p:cNvSpPr>
            <a:spLocks noGrp="1"/>
          </p:cNvSpPr>
          <p:nvPr>
            <p:ph idx="1"/>
          </p:nvPr>
        </p:nvSpPr>
        <p:spPr>
          <a:xfrm>
            <a:off x="838200" y="1825625"/>
            <a:ext cx="9387348" cy="633095"/>
          </a:xfrm>
        </p:spPr>
        <p:txBody>
          <a:bodyPr>
            <a:normAutofit fontScale="77500" lnSpcReduction="20000"/>
          </a:bodyPr>
          <a:lstStyle/>
          <a:p>
            <a:r>
              <a:rPr lang="en-GB" sz="2900" dirty="0"/>
              <a:t>The zero-inflated count model combines a point mass at zero with a count distribution</a:t>
            </a:r>
            <a:r>
              <a:rPr lang="en-GB" sz="1800" dirty="0"/>
              <a:t>:</a:t>
            </a:r>
          </a:p>
        </p:txBody>
      </p:sp>
      <p:pic>
        <p:nvPicPr>
          <p:cNvPr id="7" name="Picture 6" descr="A math equations on a white background&#10;&#10;AI-generated content may be incorrect.">
            <a:extLst>
              <a:ext uri="{FF2B5EF4-FFF2-40B4-BE49-F238E27FC236}">
                <a16:creationId xmlns:a16="http://schemas.microsoft.com/office/drawing/2014/main" id="{CFDEB6A3-F37B-7FC2-5AB0-48EDE633E13B}"/>
              </a:ext>
            </a:extLst>
          </p:cNvPr>
          <p:cNvPicPr>
            <a:picLocks noChangeAspect="1"/>
          </p:cNvPicPr>
          <p:nvPr/>
        </p:nvPicPr>
        <p:blipFill>
          <a:blip r:embed="rId2">
            <a:extLst>
              <a:ext uri="{28A0092B-C50C-407E-A947-70E740481C1C}">
                <a14:useLocalDpi xmlns:a14="http://schemas.microsoft.com/office/drawing/2010/main" val="0"/>
              </a:ext>
            </a:extLst>
          </a:blip>
          <a:srcRect l="7114" t="27422" r="-4631" b="7812"/>
          <a:stretch/>
        </p:blipFill>
        <p:spPr>
          <a:xfrm>
            <a:off x="1358611" y="3043056"/>
            <a:ext cx="9992413" cy="1221869"/>
          </a:xfrm>
          <a:prstGeom prst="rect">
            <a:avLst/>
          </a:prstGeom>
        </p:spPr>
      </p:pic>
    </p:spTree>
    <p:extLst>
      <p:ext uri="{BB962C8B-B14F-4D97-AF65-F5344CB8AC3E}">
        <p14:creationId xmlns:p14="http://schemas.microsoft.com/office/powerpoint/2010/main" val="3947589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AAB5B-F20A-2F38-07C1-D4984C54C514}"/>
              </a:ext>
            </a:extLst>
          </p:cNvPr>
          <p:cNvSpPr>
            <a:spLocks noGrp="1"/>
          </p:cNvSpPr>
          <p:nvPr>
            <p:ph type="title"/>
          </p:nvPr>
        </p:nvSpPr>
        <p:spPr/>
        <p:txBody>
          <a:bodyPr/>
          <a:lstStyle/>
          <a:p>
            <a:r>
              <a:rPr lang="en-GB" dirty="0"/>
              <a:t>Data summary:</a:t>
            </a:r>
          </a:p>
        </p:txBody>
      </p:sp>
      <p:sp>
        <p:nvSpPr>
          <p:cNvPr id="3" name="Content Placeholder 2">
            <a:extLst>
              <a:ext uri="{FF2B5EF4-FFF2-40B4-BE49-F238E27FC236}">
                <a16:creationId xmlns:a16="http://schemas.microsoft.com/office/drawing/2014/main" id="{1C855C55-C0AB-BB82-7713-EDFAD0CBEB1A}"/>
              </a:ext>
            </a:extLst>
          </p:cNvPr>
          <p:cNvSpPr>
            <a:spLocks noGrp="1"/>
          </p:cNvSpPr>
          <p:nvPr>
            <p:ph idx="1"/>
          </p:nvPr>
        </p:nvSpPr>
        <p:spPr/>
        <p:txBody>
          <a:bodyPr>
            <a:normAutofit/>
          </a:bodyPr>
          <a:lstStyle/>
          <a:p>
            <a:endParaRPr lang="en-GB" dirty="0"/>
          </a:p>
          <a:p>
            <a:endParaRPr lang="en-GB" dirty="0"/>
          </a:p>
          <a:p>
            <a:endParaRPr lang="en-GB" dirty="0"/>
          </a:p>
          <a:p>
            <a:endParaRPr lang="en-GB" dirty="0"/>
          </a:p>
          <a:p>
            <a:endParaRPr lang="en-GB" dirty="0"/>
          </a:p>
          <a:p>
            <a:endParaRPr lang="en-GB" dirty="0"/>
          </a:p>
          <a:p>
            <a:pPr marL="0" indent="0" algn="ctr">
              <a:buNone/>
            </a:pPr>
            <a:r>
              <a:rPr lang="en-GB" sz="2400" dirty="0"/>
              <a:t>Observed frequency distribution of counts</a:t>
            </a:r>
          </a:p>
        </p:txBody>
      </p:sp>
      <p:pic>
        <p:nvPicPr>
          <p:cNvPr id="7" name="Picture 6" descr="A table of numbers with a white background">
            <a:extLst>
              <a:ext uri="{FF2B5EF4-FFF2-40B4-BE49-F238E27FC236}">
                <a16:creationId xmlns:a16="http://schemas.microsoft.com/office/drawing/2014/main" id="{60CC290F-6A20-4A0D-3F46-D45E1CBF7F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5427" y="1439265"/>
            <a:ext cx="3782551" cy="3101418"/>
          </a:xfrm>
          <a:prstGeom prst="rect">
            <a:avLst/>
          </a:prstGeom>
        </p:spPr>
      </p:pic>
    </p:spTree>
    <p:extLst>
      <p:ext uri="{BB962C8B-B14F-4D97-AF65-F5344CB8AC3E}">
        <p14:creationId xmlns:p14="http://schemas.microsoft.com/office/powerpoint/2010/main" val="2572031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CE54E-5C68-5832-9605-6AC4A0AC0C46}"/>
              </a:ext>
            </a:extLst>
          </p:cNvPr>
          <p:cNvSpPr>
            <a:spLocks noGrp="1"/>
          </p:cNvSpPr>
          <p:nvPr>
            <p:ph type="title"/>
          </p:nvPr>
        </p:nvSpPr>
        <p:spPr/>
        <p:txBody>
          <a:bodyPr/>
          <a:lstStyle/>
          <a:p>
            <a:r>
              <a:rPr lang="en-GB" dirty="0"/>
              <a:t>Results:</a:t>
            </a:r>
            <a:br>
              <a:rPr lang="en-GB" dirty="0"/>
            </a:br>
            <a:r>
              <a:rPr lang="en-GB" dirty="0"/>
              <a:t>                 </a:t>
            </a:r>
          </a:p>
        </p:txBody>
      </p:sp>
      <p:graphicFrame>
        <p:nvGraphicFramePr>
          <p:cNvPr id="7" name="Content Placeholder 6">
            <a:extLst>
              <a:ext uri="{FF2B5EF4-FFF2-40B4-BE49-F238E27FC236}">
                <a16:creationId xmlns:a16="http://schemas.microsoft.com/office/drawing/2014/main" id="{E6FFD96C-525B-0D64-E9E6-06D7F99229E6}"/>
              </a:ext>
            </a:extLst>
          </p:cNvPr>
          <p:cNvGraphicFramePr>
            <a:graphicFrameLocks noGrp="1"/>
          </p:cNvGraphicFramePr>
          <p:nvPr>
            <p:ph idx="1"/>
            <p:extLst>
              <p:ext uri="{D42A27DB-BD31-4B8C-83A1-F6EECF244321}">
                <p14:modId xmlns:p14="http://schemas.microsoft.com/office/powerpoint/2010/main" val="1476077755"/>
              </p:ext>
            </p:extLst>
          </p:nvPr>
        </p:nvGraphicFramePr>
        <p:xfrm>
          <a:off x="2536614" y="1302471"/>
          <a:ext cx="5623716" cy="1621046"/>
        </p:xfrm>
        <a:graphic>
          <a:graphicData uri="http://schemas.openxmlformats.org/drawingml/2006/table">
            <a:tbl>
              <a:tblPr>
                <a:tableStyleId>{E269D01E-BC32-4049-B463-5C60D7B0CCD2}</a:tableStyleId>
              </a:tblPr>
              <a:tblGrid>
                <a:gridCol w="1050344">
                  <a:extLst>
                    <a:ext uri="{9D8B030D-6E8A-4147-A177-3AD203B41FA5}">
                      <a16:colId xmlns:a16="http://schemas.microsoft.com/office/drawing/2014/main" val="1690786199"/>
                    </a:ext>
                  </a:extLst>
                </a:gridCol>
                <a:gridCol w="1050344">
                  <a:extLst>
                    <a:ext uri="{9D8B030D-6E8A-4147-A177-3AD203B41FA5}">
                      <a16:colId xmlns:a16="http://schemas.microsoft.com/office/drawing/2014/main" val="3993027622"/>
                    </a:ext>
                  </a:extLst>
                </a:gridCol>
                <a:gridCol w="1050344">
                  <a:extLst>
                    <a:ext uri="{9D8B030D-6E8A-4147-A177-3AD203B41FA5}">
                      <a16:colId xmlns:a16="http://schemas.microsoft.com/office/drawing/2014/main" val="3396736268"/>
                    </a:ext>
                  </a:extLst>
                </a:gridCol>
                <a:gridCol w="1050344">
                  <a:extLst>
                    <a:ext uri="{9D8B030D-6E8A-4147-A177-3AD203B41FA5}">
                      <a16:colId xmlns:a16="http://schemas.microsoft.com/office/drawing/2014/main" val="3940978058"/>
                    </a:ext>
                  </a:extLst>
                </a:gridCol>
                <a:gridCol w="1422340">
                  <a:extLst>
                    <a:ext uri="{9D8B030D-6E8A-4147-A177-3AD203B41FA5}">
                      <a16:colId xmlns:a16="http://schemas.microsoft.com/office/drawing/2014/main" val="2561025421"/>
                    </a:ext>
                  </a:extLst>
                </a:gridCol>
              </a:tblGrid>
              <a:tr h="163201">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41238663"/>
                  </a:ext>
                </a:extLst>
              </a:tr>
              <a:tr h="426067">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just" fontAlgn="ctr"/>
                      <a:r>
                        <a:rPr lang="en-IN" sz="1200" u="none" strike="noStrike">
                          <a:effectLst/>
                        </a:rPr>
                        <a:t>Fisher's information matrix</a:t>
                      </a:r>
                      <a:endParaRPr lang="en-IN" sz="12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336263363"/>
                  </a:ext>
                </a:extLst>
              </a:tr>
              <a:tr h="163201">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w</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theta</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phi</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11952902"/>
                  </a:ext>
                </a:extLst>
              </a:tr>
              <a:tr h="493939">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w</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369.9195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-5.95678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19.39752698</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68937193"/>
                  </a:ext>
                </a:extLst>
              </a:tr>
              <a:tr h="163201">
                <a:tc>
                  <a:txBody>
                    <a:bodyPr/>
                    <a:lstStyle/>
                    <a:p>
                      <a:pPr algn="l" fontAlgn="b"/>
                      <a:r>
                        <a:rPr lang="en-IN" sz="1100" u="none" strike="noStrike">
                          <a:effectLst/>
                        </a:rPr>
                        <a:t>j=</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theta</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-5.95678</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6.225014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0.082610766</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25905060"/>
                  </a:ext>
                </a:extLst>
              </a:tr>
              <a:tr h="163201">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phi</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19.39753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0.082611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36.14037956</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80611527"/>
                  </a:ext>
                </a:extLst>
              </a:tr>
            </a:tbl>
          </a:graphicData>
        </a:graphic>
      </p:graphicFrame>
      <p:pic>
        <p:nvPicPr>
          <p:cNvPr id="11" name="Picture 10">
            <a:extLst>
              <a:ext uri="{FF2B5EF4-FFF2-40B4-BE49-F238E27FC236}">
                <a16:creationId xmlns:a16="http://schemas.microsoft.com/office/drawing/2014/main" id="{5DD2E03B-60E0-711E-4F19-01C13F74B947}"/>
              </a:ext>
            </a:extLst>
          </p:cNvPr>
          <p:cNvPicPr>
            <a:picLocks noChangeAspect="1"/>
          </p:cNvPicPr>
          <p:nvPr/>
        </p:nvPicPr>
        <p:blipFill>
          <a:blip r:embed="rId2"/>
          <a:stretch>
            <a:fillRect/>
          </a:stretch>
        </p:blipFill>
        <p:spPr>
          <a:xfrm>
            <a:off x="1884464" y="3053865"/>
            <a:ext cx="6954736" cy="2288652"/>
          </a:xfrm>
          <a:prstGeom prst="rect">
            <a:avLst/>
          </a:prstGeom>
        </p:spPr>
      </p:pic>
    </p:spTree>
    <p:extLst>
      <p:ext uri="{BB962C8B-B14F-4D97-AF65-F5344CB8AC3E}">
        <p14:creationId xmlns:p14="http://schemas.microsoft.com/office/powerpoint/2010/main" val="493994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ECEC6-EAB8-4F73-9759-9F308775DF0D}"/>
              </a:ext>
            </a:extLst>
          </p:cNvPr>
          <p:cNvSpPr>
            <a:spLocks noGrp="1"/>
          </p:cNvSpPr>
          <p:nvPr>
            <p:ph type="title"/>
          </p:nvPr>
        </p:nvSpPr>
        <p:spPr/>
        <p:txBody>
          <a:bodyPr/>
          <a:lstStyle/>
          <a:p>
            <a:r>
              <a:rPr lang="en-GB" dirty="0"/>
              <a:t>Goodness-of-Fit: </a:t>
            </a:r>
          </a:p>
        </p:txBody>
      </p:sp>
      <p:sp>
        <p:nvSpPr>
          <p:cNvPr id="3" name="Content Placeholder 2">
            <a:extLst>
              <a:ext uri="{FF2B5EF4-FFF2-40B4-BE49-F238E27FC236}">
                <a16:creationId xmlns:a16="http://schemas.microsoft.com/office/drawing/2014/main" id="{A05487CC-A4A3-68BB-4B5F-940B7CF37E47}"/>
              </a:ext>
            </a:extLst>
          </p:cNvPr>
          <p:cNvSpPr>
            <a:spLocks noGrp="1"/>
          </p:cNvSpPr>
          <p:nvPr>
            <p:ph idx="1"/>
          </p:nvPr>
        </p:nvSpPr>
        <p:spPr>
          <a:xfrm>
            <a:off x="838200" y="1825625"/>
            <a:ext cx="11018520" cy="4667250"/>
          </a:xfrm>
        </p:spPr>
        <p:txBody>
          <a:bodyPr>
            <a:normAutofit/>
          </a:bodyPr>
          <a:lstStyle/>
          <a:p>
            <a:endParaRPr lang="en-GB" dirty="0"/>
          </a:p>
          <a:p>
            <a:endParaRPr lang="en-GB" dirty="0"/>
          </a:p>
          <a:p>
            <a:endParaRPr lang="en-GB" dirty="0"/>
          </a:p>
          <a:p>
            <a:endParaRPr lang="en-GB" dirty="0"/>
          </a:p>
          <a:p>
            <a:endParaRPr lang="en-GB" dirty="0"/>
          </a:p>
          <a:p>
            <a:endParaRPr lang="en-GB" dirty="0"/>
          </a:p>
          <a:p>
            <a:endParaRPr lang="en-GB" dirty="0"/>
          </a:p>
          <a:p>
            <a:endParaRPr lang="en-US"/>
          </a:p>
          <a:p>
            <a:pPr marL="0" indent="0" algn="ctr">
              <a:buNone/>
            </a:pPr>
            <a:r>
              <a:rPr lang="en-US" sz="2400"/>
              <a:t>The </a:t>
            </a:r>
            <a:r>
              <a:rPr lang="en-US" sz="2400" dirty="0"/>
              <a:t>fitted model captures zero inflation well.</a:t>
            </a:r>
            <a:endParaRPr lang="en-GB" sz="2400" dirty="0"/>
          </a:p>
          <a:p>
            <a:pPr marL="0" indent="0" algn="ctr">
              <a:buNone/>
            </a:pPr>
            <a:endParaRPr lang="en-GB" dirty="0"/>
          </a:p>
          <a:p>
            <a:endParaRPr lang="en-GB" dirty="0"/>
          </a:p>
          <a:p>
            <a:endParaRPr lang="en-GB" dirty="0"/>
          </a:p>
          <a:p>
            <a:endParaRPr lang="en-GB" dirty="0"/>
          </a:p>
          <a:p>
            <a:pPr marL="0" indent="0">
              <a:buNone/>
            </a:pPr>
            <a:endParaRPr lang="en-GB" dirty="0"/>
          </a:p>
          <a:p>
            <a:endParaRPr lang="en-GB" dirty="0"/>
          </a:p>
          <a:p>
            <a:endParaRPr lang="en-GB" dirty="0"/>
          </a:p>
          <a:p>
            <a:endParaRPr lang="en-GB" dirty="0"/>
          </a:p>
        </p:txBody>
      </p:sp>
      <p:pic>
        <p:nvPicPr>
          <p:cNvPr id="7" name="Picture 6">
            <a:extLst>
              <a:ext uri="{FF2B5EF4-FFF2-40B4-BE49-F238E27FC236}">
                <a16:creationId xmlns:a16="http://schemas.microsoft.com/office/drawing/2014/main" id="{0A96634B-4074-F112-D126-51F92A9B9D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0950" y="1357985"/>
            <a:ext cx="7653020" cy="3736340"/>
          </a:xfrm>
          <a:prstGeom prst="rect">
            <a:avLst/>
          </a:prstGeom>
        </p:spPr>
      </p:pic>
    </p:spTree>
    <p:extLst>
      <p:ext uri="{BB962C8B-B14F-4D97-AF65-F5344CB8AC3E}">
        <p14:creationId xmlns:p14="http://schemas.microsoft.com/office/powerpoint/2010/main" val="1598231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A1A9-9ECA-48FC-656D-C3BC97A27149}"/>
              </a:ext>
            </a:extLst>
          </p:cNvPr>
          <p:cNvSpPr>
            <a:spLocks noGrp="1"/>
          </p:cNvSpPr>
          <p:nvPr>
            <p:ph type="title"/>
          </p:nvPr>
        </p:nvSpPr>
        <p:spPr/>
        <p:txBody>
          <a:bodyPr/>
          <a:lstStyle/>
          <a:p>
            <a:r>
              <a:rPr lang="en-GB" dirty="0"/>
              <a:t>Zero inflated  negative binomial:</a:t>
            </a:r>
          </a:p>
        </p:txBody>
      </p:sp>
      <p:sp>
        <p:nvSpPr>
          <p:cNvPr id="3" name="Content Placeholder 2">
            <a:extLst>
              <a:ext uri="{FF2B5EF4-FFF2-40B4-BE49-F238E27FC236}">
                <a16:creationId xmlns:a16="http://schemas.microsoft.com/office/drawing/2014/main" id="{3CF3435E-FE10-CC4A-2ACB-E8AADEBB1357}"/>
              </a:ext>
            </a:extLst>
          </p:cNvPr>
          <p:cNvSpPr>
            <a:spLocks noGrp="1"/>
          </p:cNvSpPr>
          <p:nvPr>
            <p:ph idx="1"/>
          </p:nvPr>
        </p:nvSpPr>
        <p:spPr>
          <a:xfrm>
            <a:off x="1029735" y="2032598"/>
            <a:ext cx="8946541" cy="4195481"/>
          </a:xfrm>
        </p:spPr>
        <p:txBody>
          <a:bodyPr>
            <a:normAutofit fontScale="92500" lnSpcReduction="10000"/>
          </a:bodyPr>
          <a:lstStyle/>
          <a:p>
            <a:pPr>
              <a:buNone/>
            </a:pPr>
            <a:r>
              <a:rPr lang="en-GB" sz="1600" b="1" dirty="0"/>
              <a:t>Zero-Inflated Negative Binomial (ZINB) Model</a:t>
            </a:r>
          </a:p>
          <a:p>
            <a:pPr>
              <a:buNone/>
            </a:pPr>
            <a:r>
              <a:rPr lang="en-GB" sz="1600" dirty="0"/>
              <a:t>The ZINB model is used for count data with </a:t>
            </a:r>
            <a:r>
              <a:rPr lang="en-GB" sz="1600" b="1" dirty="0"/>
              <a:t>overdispersion</a:t>
            </a:r>
            <a:r>
              <a:rPr lang="en-GB" sz="1600" dirty="0"/>
              <a:t> and </a:t>
            </a:r>
            <a:r>
              <a:rPr lang="en-GB" sz="1600" b="1" dirty="0"/>
              <a:t>excess zeros</a:t>
            </a:r>
            <a:r>
              <a:rPr lang="en-GB" sz="1600" dirty="0"/>
              <a:t>. It assumes that zeros come from two  sources:</a:t>
            </a:r>
          </a:p>
          <a:p>
            <a:pPr>
              <a:buFont typeface="+mj-lt"/>
              <a:buAutoNum type="arabicPeriod"/>
            </a:pPr>
            <a:r>
              <a:rPr lang="en-GB" sz="1600" b="1" dirty="0"/>
              <a:t>Structural zeros</a:t>
            </a:r>
            <a:r>
              <a:rPr lang="en-GB" sz="1600" dirty="0"/>
              <a:t> (e.g., no attempt occurred), modeled using a </a:t>
            </a:r>
            <a:r>
              <a:rPr lang="en-GB" sz="1600" b="1" dirty="0"/>
              <a:t>logistic (binary) component</a:t>
            </a:r>
            <a:r>
              <a:rPr lang="en-GB" sz="1600" dirty="0"/>
              <a:t>, and</a:t>
            </a:r>
          </a:p>
          <a:p>
            <a:pPr>
              <a:buFont typeface="+mj-lt"/>
              <a:buAutoNum type="arabicPeriod"/>
            </a:pPr>
            <a:r>
              <a:rPr lang="en-GB" sz="1600" b="1" dirty="0"/>
              <a:t>Sampling zeros and positive counts</a:t>
            </a:r>
            <a:r>
              <a:rPr lang="en-GB" sz="1600" dirty="0"/>
              <a:t>, modeled using a </a:t>
            </a:r>
            <a:r>
              <a:rPr lang="en-GB" sz="1600" b="1" dirty="0"/>
              <a:t>Negative Binomial distribution</a:t>
            </a:r>
            <a:r>
              <a:rPr lang="en-GB" sz="1600" dirty="0"/>
              <a:t>.</a:t>
            </a:r>
          </a:p>
          <a:p>
            <a:r>
              <a:rPr lang="en-GB" sz="1600" dirty="0"/>
              <a:t>This model effectively separates true zero events from count-generating processes, providing better estimates for highly variable and zero-heavy data.</a:t>
            </a:r>
          </a:p>
          <a:p>
            <a:r>
              <a:rPr lang="en-GB" sz="1600" dirty="0"/>
              <a:t>PDF of ZINB </a:t>
            </a:r>
          </a:p>
          <a:p>
            <a:endParaRPr lang="en-GB" sz="1800" dirty="0"/>
          </a:p>
          <a:p>
            <a:endParaRPr lang="en-GB" sz="1800" dirty="0"/>
          </a:p>
          <a:p>
            <a:r>
              <a:rPr lang="en-GB" sz="1800" dirty="0"/>
              <a:t>Where y _</a:t>
            </a:r>
            <a:r>
              <a:rPr lang="en-GB" sz="1800" dirty="0" err="1"/>
              <a:t>i</a:t>
            </a:r>
            <a:r>
              <a:rPr lang="en-GB" sz="1800" dirty="0"/>
              <a:t> is the observed count (number of successes),  </a:t>
            </a:r>
            <a:r>
              <a:rPr lang="en-GB" sz="1800" dirty="0" err="1"/>
              <a:t>p_i</a:t>
            </a:r>
            <a:r>
              <a:rPr lang="en-GB" sz="1800" dirty="0"/>
              <a:t> is  the probability of success, and  r is the number of successes before the process stops.</a:t>
            </a:r>
          </a:p>
          <a:p>
            <a:endParaRPr lang="en-GB" sz="1600" dirty="0"/>
          </a:p>
          <a:p>
            <a:endParaRPr lang="en-GB" sz="1600" dirty="0"/>
          </a:p>
          <a:p>
            <a:pPr marL="0" indent="0">
              <a:buNone/>
            </a:pPr>
            <a:endParaRPr lang="en-GB" sz="1600" dirty="0"/>
          </a:p>
          <a:p>
            <a:endParaRPr lang="en-GB" sz="1600" dirty="0"/>
          </a:p>
          <a:p>
            <a:endParaRPr lang="en-GB" dirty="0"/>
          </a:p>
        </p:txBody>
      </p:sp>
      <p:pic>
        <p:nvPicPr>
          <p:cNvPr id="7" name="Picture 6">
            <a:extLst>
              <a:ext uri="{FF2B5EF4-FFF2-40B4-BE49-F238E27FC236}">
                <a16:creationId xmlns:a16="http://schemas.microsoft.com/office/drawing/2014/main" id="{A64C5310-B23F-A879-FE74-6BE43A062D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9840" y="4592320"/>
            <a:ext cx="6156959" cy="701039"/>
          </a:xfrm>
          <a:prstGeom prst="rect">
            <a:avLst/>
          </a:prstGeom>
        </p:spPr>
      </p:pic>
    </p:spTree>
    <p:extLst>
      <p:ext uri="{BB962C8B-B14F-4D97-AF65-F5344CB8AC3E}">
        <p14:creationId xmlns:p14="http://schemas.microsoft.com/office/powerpoint/2010/main" val="346324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29572-55D1-4D2A-32E9-68E01E18302E}"/>
              </a:ext>
            </a:extLst>
          </p:cNvPr>
          <p:cNvSpPr>
            <a:spLocks noGrp="1"/>
          </p:cNvSpPr>
          <p:nvPr>
            <p:ph type="title"/>
          </p:nvPr>
        </p:nvSpPr>
        <p:spPr>
          <a:xfrm>
            <a:off x="646111" y="311271"/>
            <a:ext cx="9404723" cy="1400530"/>
          </a:xfrm>
        </p:spPr>
        <p:txBody>
          <a:bodyPr>
            <a:normAutofit/>
          </a:bodyPr>
          <a:lstStyle/>
          <a:p>
            <a:r>
              <a:rPr lang="en-US" sz="3600" dirty="0"/>
              <a:t>Modeling Excess Zeros with Zero-Inflated Negative Binomial Regression: (Data set)</a:t>
            </a:r>
            <a:endParaRPr lang="en-GB" sz="3600" dirty="0"/>
          </a:p>
        </p:txBody>
      </p:sp>
      <p:sp>
        <p:nvSpPr>
          <p:cNvPr id="3" name="Content Placeholder 2">
            <a:extLst>
              <a:ext uri="{FF2B5EF4-FFF2-40B4-BE49-F238E27FC236}">
                <a16:creationId xmlns:a16="http://schemas.microsoft.com/office/drawing/2014/main" id="{3225A48A-3E08-6FCA-A0B2-3FC9664FC293}"/>
              </a:ext>
            </a:extLst>
          </p:cNvPr>
          <p:cNvSpPr>
            <a:spLocks noGrp="1"/>
          </p:cNvSpPr>
          <p:nvPr>
            <p:ph idx="1"/>
          </p:nvPr>
        </p:nvSpPr>
        <p:spPr>
          <a:xfrm>
            <a:off x="838200" y="1825625"/>
            <a:ext cx="10515600" cy="4667250"/>
          </a:xfrm>
        </p:spPr>
        <p:txBody>
          <a:bodyPr>
            <a:normAutofit fontScale="70000" lnSpcReduction="20000"/>
          </a:bodyPr>
          <a:lstStyle/>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US" dirty="0"/>
          </a:p>
          <a:p>
            <a:endParaRPr lang="en-US" dirty="0"/>
          </a:p>
          <a:p>
            <a:endParaRPr lang="en-US" dirty="0"/>
          </a:p>
          <a:p>
            <a:r>
              <a:rPr lang="en-US" sz="2600" dirty="0"/>
              <a:t>We analyze data from 250 groups that visited a park, each reporting the number of fish caught (count), the number of children in the group (child), the total number of people in the group (persons), and whether they brought a camper (camper, a binary variable). The primary objective is to model the number of fish caught and understand the factors contributing to excess zeros—cases where no fish were caught.</a:t>
            </a:r>
            <a:endParaRPr lang="en-GB" sz="2600" dirty="0"/>
          </a:p>
        </p:txBody>
      </p:sp>
      <p:pic>
        <p:nvPicPr>
          <p:cNvPr id="5" name="Picture 4" descr="A table of numbers and symbols&#10;&#10;AI-generated content may be incorrect.">
            <a:extLst>
              <a:ext uri="{FF2B5EF4-FFF2-40B4-BE49-F238E27FC236}">
                <a16:creationId xmlns:a16="http://schemas.microsoft.com/office/drawing/2014/main" id="{386F93FE-FE4E-988F-EBF1-2AA43C52FA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2560" y="1711801"/>
            <a:ext cx="6786880" cy="2951480"/>
          </a:xfrm>
          <a:prstGeom prst="rect">
            <a:avLst/>
          </a:prstGeom>
        </p:spPr>
      </p:pic>
    </p:spTree>
    <p:extLst>
      <p:ext uri="{BB962C8B-B14F-4D97-AF65-F5344CB8AC3E}">
        <p14:creationId xmlns:p14="http://schemas.microsoft.com/office/powerpoint/2010/main" val="1011131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A7B36-391E-2F78-7D4F-08EEBDAB738B}"/>
              </a:ext>
            </a:extLst>
          </p:cNvPr>
          <p:cNvSpPr>
            <a:spLocks noGrp="1"/>
          </p:cNvSpPr>
          <p:nvPr>
            <p:ph type="title"/>
          </p:nvPr>
        </p:nvSpPr>
        <p:spPr/>
        <p:txBody>
          <a:bodyPr/>
          <a:lstStyle/>
          <a:p>
            <a:r>
              <a:rPr lang="en-IN" dirty="0"/>
              <a:t>Histogram of Data set:</a:t>
            </a:r>
          </a:p>
        </p:txBody>
      </p:sp>
      <p:sp>
        <p:nvSpPr>
          <p:cNvPr id="11" name="Content Placeholder 10">
            <a:extLst>
              <a:ext uri="{FF2B5EF4-FFF2-40B4-BE49-F238E27FC236}">
                <a16:creationId xmlns:a16="http://schemas.microsoft.com/office/drawing/2014/main" id="{4806CA1F-C7D5-0DF6-687F-B91E1968E199}"/>
              </a:ext>
            </a:extLst>
          </p:cNvPr>
          <p:cNvSpPr>
            <a:spLocks noGrp="1"/>
          </p:cNvSpPr>
          <p:nvPr>
            <p:ph idx="1"/>
          </p:nvPr>
        </p:nvSpPr>
        <p:spPr/>
        <p:txBody>
          <a:bodyPr>
            <a:normAutofit/>
          </a:bodyPr>
          <a:lstStyle/>
          <a:p>
            <a:endParaRPr lang="en-IN" dirty="0"/>
          </a:p>
          <a:p>
            <a:endParaRPr lang="en-IN" dirty="0"/>
          </a:p>
          <a:p>
            <a:endParaRPr lang="en-IN" dirty="0"/>
          </a:p>
          <a:p>
            <a:endParaRPr lang="en-IN" dirty="0"/>
          </a:p>
          <a:p>
            <a:endParaRPr lang="en-IN" dirty="0"/>
          </a:p>
          <a:p>
            <a:endParaRPr lang="en-IN" dirty="0"/>
          </a:p>
          <a:p>
            <a:endParaRPr lang="en-IN" dirty="0"/>
          </a:p>
          <a:p>
            <a:r>
              <a:rPr lang="en-IN" dirty="0"/>
              <a:t>We see that from the histogram the ZINB regression model well fitted.</a:t>
            </a:r>
          </a:p>
        </p:txBody>
      </p:sp>
      <p:pic>
        <p:nvPicPr>
          <p:cNvPr id="12" name="Content Placeholder 8">
            <a:extLst>
              <a:ext uri="{FF2B5EF4-FFF2-40B4-BE49-F238E27FC236}">
                <a16:creationId xmlns:a16="http://schemas.microsoft.com/office/drawing/2014/main" id="{16EBA7B6-9087-8344-DE40-ADC6E9028A67}"/>
              </a:ext>
            </a:extLst>
          </p:cNvPr>
          <p:cNvPicPr>
            <a:picLocks noChangeAspect="1"/>
          </p:cNvPicPr>
          <p:nvPr/>
        </p:nvPicPr>
        <p:blipFill>
          <a:blip r:embed="rId2"/>
          <a:stretch>
            <a:fillRect/>
          </a:stretch>
        </p:blipFill>
        <p:spPr>
          <a:xfrm>
            <a:off x="2174240" y="1229361"/>
            <a:ext cx="7802880" cy="3860800"/>
          </a:xfrm>
          <a:prstGeom prst="rect">
            <a:avLst/>
          </a:prstGeom>
        </p:spPr>
      </p:pic>
    </p:spTree>
    <p:extLst>
      <p:ext uri="{BB962C8B-B14F-4D97-AF65-F5344CB8AC3E}">
        <p14:creationId xmlns:p14="http://schemas.microsoft.com/office/powerpoint/2010/main" val="1357489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9980A-FED8-7860-47EE-D1029BAD6730}"/>
              </a:ext>
            </a:extLst>
          </p:cNvPr>
          <p:cNvSpPr>
            <a:spLocks noGrp="1"/>
          </p:cNvSpPr>
          <p:nvPr>
            <p:ph type="title"/>
          </p:nvPr>
        </p:nvSpPr>
        <p:spPr/>
        <p:txBody>
          <a:bodyPr/>
          <a:lstStyle/>
          <a:p>
            <a:r>
              <a:rPr lang="en-GB" dirty="0"/>
              <a:t>Analysis of Data set:</a:t>
            </a:r>
          </a:p>
        </p:txBody>
      </p:sp>
      <p:pic>
        <p:nvPicPr>
          <p:cNvPr id="5" name="Content Placeholder 4" descr="A screenshot of a computer code&#10;&#10;AI-generated content may be incorrect.">
            <a:extLst>
              <a:ext uri="{FF2B5EF4-FFF2-40B4-BE49-F238E27FC236}">
                <a16:creationId xmlns:a16="http://schemas.microsoft.com/office/drawing/2014/main" id="{190B8348-B572-1423-B66F-5C438B5E30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0443" y="2052638"/>
            <a:ext cx="6152890" cy="4195762"/>
          </a:xfrm>
        </p:spPr>
      </p:pic>
    </p:spTree>
    <p:extLst>
      <p:ext uri="{BB962C8B-B14F-4D97-AF65-F5344CB8AC3E}">
        <p14:creationId xmlns:p14="http://schemas.microsoft.com/office/powerpoint/2010/main" val="806850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6AC59-DCC7-BD0B-8BA9-97C7E49EAB41}"/>
              </a:ext>
            </a:extLst>
          </p:cNvPr>
          <p:cNvSpPr>
            <a:spLocks noGrp="1"/>
          </p:cNvSpPr>
          <p:nvPr>
            <p:ph type="title"/>
          </p:nvPr>
        </p:nvSpPr>
        <p:spPr>
          <a:xfrm>
            <a:off x="182880" y="365125"/>
            <a:ext cx="10911840" cy="480449"/>
          </a:xfrm>
        </p:spPr>
        <p:txBody>
          <a:bodyPr>
            <a:noAutofit/>
          </a:bodyPr>
          <a:lstStyle/>
          <a:p>
            <a:r>
              <a:rPr lang="en-GB" sz="3200" dirty="0"/>
              <a:t>1. Count Model (Negative Binomial Regression with log link):</a:t>
            </a:r>
          </a:p>
        </p:txBody>
      </p:sp>
      <p:sp>
        <p:nvSpPr>
          <p:cNvPr id="3" name="Content Placeholder 2">
            <a:extLst>
              <a:ext uri="{FF2B5EF4-FFF2-40B4-BE49-F238E27FC236}">
                <a16:creationId xmlns:a16="http://schemas.microsoft.com/office/drawing/2014/main" id="{F743030A-7E86-7E88-2B1B-8BDFADD55AD0}"/>
              </a:ext>
            </a:extLst>
          </p:cNvPr>
          <p:cNvSpPr>
            <a:spLocks noGrp="1"/>
          </p:cNvSpPr>
          <p:nvPr>
            <p:ph idx="1"/>
          </p:nvPr>
        </p:nvSpPr>
        <p:spPr>
          <a:xfrm>
            <a:off x="1154112" y="1512923"/>
            <a:ext cx="9381808" cy="4826917"/>
          </a:xfrm>
        </p:spPr>
        <p:txBody>
          <a:bodyPr>
            <a:normAutofit/>
          </a:bodyPr>
          <a:lstStyle/>
          <a:p>
            <a:pPr marL="0" indent="0">
              <a:buNone/>
            </a:pPr>
            <a:r>
              <a:rPr lang="en-GB" dirty="0"/>
              <a:t>This part models the count of the response variable (e.g., number of events) when the outcome is not from the excess zeros:</a:t>
            </a:r>
          </a:p>
          <a:p>
            <a:endParaRPr lang="en-GB" sz="1800" dirty="0"/>
          </a:p>
          <a:p>
            <a:pPr marL="0" indent="0">
              <a:buNone/>
            </a:pPr>
            <a:endParaRPr lang="en-GB" sz="1800" dirty="0"/>
          </a:p>
          <a:p>
            <a:endParaRPr lang="en-GB" sz="1800" dirty="0"/>
          </a:p>
          <a:p>
            <a:endParaRPr lang="en-GB" sz="1800" dirty="0"/>
          </a:p>
          <a:p>
            <a:pPr marL="0" indent="0">
              <a:buNone/>
            </a:pPr>
            <a:r>
              <a:rPr lang="en-GB"/>
              <a:t>where</a:t>
            </a:r>
            <a:r>
              <a:rPr lang="en-GB" dirty="0"/>
              <a:t>:  µ </a:t>
            </a:r>
            <a:r>
              <a:rPr lang="en-GB" dirty="0" err="1"/>
              <a:t>i</a:t>
            </a:r>
            <a:r>
              <a:rPr lang="en-GB" dirty="0"/>
              <a:t> is the expected count for observation </a:t>
            </a:r>
            <a:r>
              <a:rPr lang="en-GB" dirty="0" err="1"/>
              <a:t>i</a:t>
            </a:r>
            <a:r>
              <a:rPr lang="en-GB" dirty="0"/>
              <a:t> (given it’s from the count component), child is a covariate indicating the number of children,  camper is a binary variable (1 if the person is a camper, 0 otherwise). The dispersion parameter θ for the negative binomial distribution is:</a:t>
            </a:r>
          </a:p>
        </p:txBody>
      </p:sp>
      <p:pic>
        <p:nvPicPr>
          <p:cNvPr id="7" name="Picture 6" descr="A close up of numbers&#10;&#10;AI-generated content may be incorrect.">
            <a:extLst>
              <a:ext uri="{FF2B5EF4-FFF2-40B4-BE49-F238E27FC236}">
                <a16:creationId xmlns:a16="http://schemas.microsoft.com/office/drawing/2014/main" id="{31A6387E-B02E-46FB-D36D-9CA3CB7296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0679" y="2645155"/>
            <a:ext cx="4938149" cy="965508"/>
          </a:xfrm>
          <a:prstGeom prst="rect">
            <a:avLst/>
          </a:prstGeom>
        </p:spPr>
      </p:pic>
      <p:pic>
        <p:nvPicPr>
          <p:cNvPr id="9" name="Picture 8">
            <a:extLst>
              <a:ext uri="{FF2B5EF4-FFF2-40B4-BE49-F238E27FC236}">
                <a16:creationId xmlns:a16="http://schemas.microsoft.com/office/drawing/2014/main" id="{00D930A2-AB37-92D1-BA82-3E4DB2ED39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5607" y="5345077"/>
            <a:ext cx="2998881" cy="651756"/>
          </a:xfrm>
          <a:prstGeom prst="rect">
            <a:avLst/>
          </a:prstGeom>
        </p:spPr>
      </p:pic>
    </p:spTree>
    <p:extLst>
      <p:ext uri="{BB962C8B-B14F-4D97-AF65-F5344CB8AC3E}">
        <p14:creationId xmlns:p14="http://schemas.microsoft.com/office/powerpoint/2010/main" val="989319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CD6EC6A-FD00-A7E5-630D-55C860D07F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D8EE1F-2F40-ED7B-5C58-193D999C52A3}"/>
              </a:ext>
            </a:extLst>
          </p:cNvPr>
          <p:cNvSpPr>
            <a:spLocks noGrp="1"/>
          </p:cNvSpPr>
          <p:nvPr>
            <p:ph type="ctrTitle"/>
          </p:nvPr>
        </p:nvSpPr>
        <p:spPr>
          <a:xfrm>
            <a:off x="789708" y="841664"/>
            <a:ext cx="4874661" cy="5156800"/>
          </a:xfrm>
        </p:spPr>
        <p:txBody>
          <a:bodyPr anchor="ctr">
            <a:normAutofit/>
          </a:bodyPr>
          <a:lstStyle/>
          <a:p>
            <a:pPr algn="l"/>
            <a:r>
              <a:rPr lang="en-IN" sz="4800">
                <a:solidFill>
                  <a:schemeClr val="bg1"/>
                </a:solidFill>
              </a:rPr>
              <a:t>INTRODUCTION</a:t>
            </a:r>
            <a:endParaRPr lang="en-GB" sz="4800">
              <a:solidFill>
                <a:schemeClr val="bg1"/>
              </a:solidFill>
            </a:endParaRPr>
          </a:p>
        </p:txBody>
      </p:sp>
      <p:sp>
        <p:nvSpPr>
          <p:cNvPr id="3" name="Subtitle 2">
            <a:extLst>
              <a:ext uri="{FF2B5EF4-FFF2-40B4-BE49-F238E27FC236}">
                <a16:creationId xmlns:a16="http://schemas.microsoft.com/office/drawing/2014/main" id="{CB30321D-F506-AD01-B59D-4B8659BCBD1B}"/>
              </a:ext>
            </a:extLst>
          </p:cNvPr>
          <p:cNvSpPr>
            <a:spLocks noGrp="1"/>
          </p:cNvSpPr>
          <p:nvPr>
            <p:ph type="subTitle" idx="1"/>
          </p:nvPr>
        </p:nvSpPr>
        <p:spPr>
          <a:xfrm>
            <a:off x="678731" y="84842"/>
            <a:ext cx="10723562" cy="4081805"/>
          </a:xfrm>
        </p:spPr>
        <p:txBody>
          <a:bodyPr anchor="ctr">
            <a:normAutofit/>
          </a:bodyPr>
          <a:lstStyle/>
          <a:p>
            <a:pPr algn="l"/>
            <a:r>
              <a:rPr lang="en-GB" sz="2200" dirty="0">
                <a:solidFill>
                  <a:schemeClr val="tx2"/>
                </a:solidFill>
              </a:rPr>
              <a:t>   </a:t>
            </a:r>
            <a:r>
              <a:rPr lang="en-GB" sz="2200" dirty="0">
                <a:solidFill>
                  <a:srgbClr val="FFFF00"/>
                </a:solidFill>
                <a:highlight>
                  <a:srgbClr val="0000FF"/>
                </a:highlight>
              </a:rPr>
              <a:t>Introduction:</a:t>
            </a:r>
          </a:p>
          <a:p>
            <a:pPr algn="l"/>
            <a:r>
              <a:rPr lang="en-GB" sz="2200" dirty="0">
                <a:solidFill>
                  <a:schemeClr val="tx2"/>
                </a:solidFill>
              </a:rPr>
              <a:t> </a:t>
            </a:r>
            <a:r>
              <a:rPr lang="en-GB" sz="2200" cap="none" dirty="0">
                <a:solidFill>
                  <a:schemeClr val="tx2"/>
                </a:solidFill>
              </a:rPr>
              <a:t>In this project , we explore statistical models for count data, focusing on   challenges like overdispersion and excess zeros, which are common in real world datasets. Traditional poisson models often fail under such conditions. To address this, we examine flexible alternatives such as the zero-inflated poisson (ZIP), zero-inflated negative binomial (ZINB), and especially the zero-inflated generalized poisson (ZIGP) regression model. This model effectively handles both overdispersion and zero inflation, making it suitable for a wide range of applications</a:t>
            </a:r>
            <a:r>
              <a:rPr lang="en-IN" sz="2200" cap="none" dirty="0">
                <a:solidFill>
                  <a:schemeClr val="tx2"/>
                </a:solidFill>
              </a:rPr>
              <a:t>.</a:t>
            </a:r>
          </a:p>
          <a:p>
            <a:pPr algn="l"/>
            <a:endParaRPr lang="en-GB" sz="2200" dirty="0">
              <a:solidFill>
                <a:schemeClr val="tx2"/>
              </a:solidFill>
            </a:endParaRPr>
          </a:p>
        </p:txBody>
      </p:sp>
    </p:spTree>
    <p:extLst>
      <p:ext uri="{BB962C8B-B14F-4D97-AF65-F5344CB8AC3E}">
        <p14:creationId xmlns:p14="http://schemas.microsoft.com/office/powerpoint/2010/main" val="3653105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C83C7-E8CA-6989-5CAE-EDB0368D689B}"/>
              </a:ext>
            </a:extLst>
          </p:cNvPr>
          <p:cNvSpPr>
            <a:spLocks noGrp="1"/>
          </p:cNvSpPr>
          <p:nvPr>
            <p:ph type="title"/>
          </p:nvPr>
        </p:nvSpPr>
        <p:spPr>
          <a:xfrm>
            <a:off x="355600" y="365125"/>
            <a:ext cx="9936480" cy="1325563"/>
          </a:xfrm>
        </p:spPr>
        <p:txBody>
          <a:bodyPr>
            <a:normAutofit/>
          </a:bodyPr>
          <a:lstStyle/>
          <a:p>
            <a:r>
              <a:rPr lang="en-GB" sz="3600" dirty="0"/>
              <a:t>2. Zero-Inflation Model (Logistic Regression with logit link:</a:t>
            </a:r>
          </a:p>
        </p:txBody>
      </p:sp>
      <p:sp>
        <p:nvSpPr>
          <p:cNvPr id="3" name="Content Placeholder 2">
            <a:extLst>
              <a:ext uri="{FF2B5EF4-FFF2-40B4-BE49-F238E27FC236}">
                <a16:creationId xmlns:a16="http://schemas.microsoft.com/office/drawing/2014/main" id="{36C18BA4-DF49-F7D4-F264-89564B8C5B46}"/>
              </a:ext>
            </a:extLst>
          </p:cNvPr>
          <p:cNvSpPr>
            <a:spLocks noGrp="1"/>
          </p:cNvSpPr>
          <p:nvPr>
            <p:ph idx="1"/>
          </p:nvPr>
        </p:nvSpPr>
        <p:spPr/>
        <p:txBody>
          <a:bodyPr>
            <a:normAutofit/>
          </a:bodyPr>
          <a:lstStyle/>
          <a:p>
            <a:r>
              <a:rPr lang="en-GB" sz="1800" dirty="0"/>
              <a:t>This part models the probability that an observation is from the structural zero group (i.e., always zero due to an excess-zero process):</a:t>
            </a:r>
          </a:p>
          <a:p>
            <a:endParaRPr lang="en-GB" sz="1800" dirty="0"/>
          </a:p>
          <a:p>
            <a:endParaRPr lang="en-GB" sz="1600" dirty="0"/>
          </a:p>
          <a:p>
            <a:pPr marL="0" indent="0">
              <a:buNone/>
            </a:pPr>
            <a:r>
              <a:rPr lang="en-GB" sz="1800" dirty="0"/>
              <a:t>where:</a:t>
            </a:r>
          </a:p>
          <a:p>
            <a:r>
              <a:rPr lang="en-GB" sz="1800" dirty="0"/>
              <a:t>• π</a:t>
            </a:r>
            <a:r>
              <a:rPr lang="en-GB" sz="1800" dirty="0" err="1"/>
              <a:t>i</a:t>
            </a:r>
            <a:r>
              <a:rPr lang="en-GB" sz="1800" dirty="0"/>
              <a:t> is the probability of an excess zero for observation </a:t>
            </a:r>
            <a:r>
              <a:rPr lang="en-GB" sz="1800" dirty="0" err="1"/>
              <a:t>i</a:t>
            </a:r>
            <a:r>
              <a:rPr lang="en-GB" sz="1800" dirty="0"/>
              <a:t>, </a:t>
            </a:r>
          </a:p>
          <a:p>
            <a:r>
              <a:rPr lang="en-GB" sz="1800" dirty="0"/>
              <a:t>• persons is the number of persons in the group/household</a:t>
            </a:r>
          </a:p>
          <a:p>
            <a:endParaRPr lang="en-GB" sz="1600" dirty="0"/>
          </a:p>
        </p:txBody>
      </p:sp>
      <p:pic>
        <p:nvPicPr>
          <p:cNvPr id="5" name="Picture 4" descr="A black numbers on a white background&#10;&#10;AI-generated content may be incorrect.">
            <a:extLst>
              <a:ext uri="{FF2B5EF4-FFF2-40B4-BE49-F238E27FC236}">
                <a16:creationId xmlns:a16="http://schemas.microsoft.com/office/drawing/2014/main" id="{06204E1E-3AE8-D94F-5AF1-64D82114C4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7839" y="2865120"/>
            <a:ext cx="4907280" cy="609600"/>
          </a:xfrm>
          <a:prstGeom prst="rect">
            <a:avLst/>
          </a:prstGeom>
        </p:spPr>
      </p:pic>
    </p:spTree>
    <p:extLst>
      <p:ext uri="{BB962C8B-B14F-4D97-AF65-F5344CB8AC3E}">
        <p14:creationId xmlns:p14="http://schemas.microsoft.com/office/powerpoint/2010/main" val="22777819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BA955-47C0-CF88-8F17-D4E4344CB152}"/>
              </a:ext>
            </a:extLst>
          </p:cNvPr>
          <p:cNvSpPr>
            <a:spLocks noGrp="1"/>
          </p:cNvSpPr>
          <p:nvPr>
            <p:ph type="title"/>
          </p:nvPr>
        </p:nvSpPr>
        <p:spPr/>
        <p:txBody>
          <a:bodyPr/>
          <a:lstStyle/>
          <a:p>
            <a:r>
              <a:rPr lang="en-GB" dirty="0"/>
              <a:t>Combined Interpretation</a:t>
            </a:r>
          </a:p>
        </p:txBody>
      </p:sp>
      <p:sp>
        <p:nvSpPr>
          <p:cNvPr id="3" name="Content Placeholder 2">
            <a:extLst>
              <a:ext uri="{FF2B5EF4-FFF2-40B4-BE49-F238E27FC236}">
                <a16:creationId xmlns:a16="http://schemas.microsoft.com/office/drawing/2014/main" id="{B6A3043E-5FCE-7174-5C56-B0993B489984}"/>
              </a:ext>
            </a:extLst>
          </p:cNvPr>
          <p:cNvSpPr>
            <a:spLocks noGrp="1"/>
          </p:cNvSpPr>
          <p:nvPr>
            <p:ph idx="1"/>
          </p:nvPr>
        </p:nvSpPr>
        <p:spPr/>
        <p:txBody>
          <a:bodyPr/>
          <a:lstStyle/>
          <a:p>
            <a:r>
              <a:rPr lang="en-GB" dirty="0"/>
              <a:t> If the </a:t>
            </a:r>
            <a:r>
              <a:rPr lang="en-IN" dirty="0"/>
              <a:t>number of children </a:t>
            </a:r>
            <a:r>
              <a:rPr lang="en-GB" dirty="0"/>
              <a:t>increases, the expected count decreases significantly (negative correlation coefficient). </a:t>
            </a:r>
          </a:p>
          <a:p>
            <a:r>
              <a:rPr lang="en-US" dirty="0"/>
              <a:t>The camper status has a positive impact on the expected number of events.</a:t>
            </a:r>
            <a:endParaRPr lang="en-GB" dirty="0"/>
          </a:p>
          <a:p>
            <a:r>
              <a:rPr lang="en-GB" dirty="0"/>
              <a:t> More persons in a household reduce the probability of being in the zero-inflation group. The model handles overdispersion via the negative binomial distribution and accounts for excess zeros via a logistic component.</a:t>
            </a:r>
          </a:p>
        </p:txBody>
      </p:sp>
    </p:spTree>
    <p:extLst>
      <p:ext uri="{BB962C8B-B14F-4D97-AF65-F5344CB8AC3E}">
        <p14:creationId xmlns:p14="http://schemas.microsoft.com/office/powerpoint/2010/main" val="36660806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C50F0-248D-42A9-8784-91F295112B0A}"/>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E77B199B-CE67-5E18-FEC7-93067090071C}"/>
              </a:ext>
            </a:extLst>
          </p:cNvPr>
          <p:cNvSpPr>
            <a:spLocks noGrp="1"/>
          </p:cNvSpPr>
          <p:nvPr>
            <p:ph idx="1"/>
          </p:nvPr>
        </p:nvSpPr>
        <p:spPr>
          <a:xfrm>
            <a:off x="1104293" y="1504278"/>
            <a:ext cx="9404723" cy="4744122"/>
          </a:xfrm>
        </p:spPr>
        <p:txBody>
          <a:bodyPr>
            <a:normAutofit fontScale="85000" lnSpcReduction="10000"/>
          </a:bodyPr>
          <a:lstStyle/>
          <a:p>
            <a:pPr>
              <a:buNone/>
            </a:pPr>
            <a:r>
              <a:rPr lang="en-US" dirty="0"/>
              <a:t>This project investigates statistical models suitable for count data exhibiting overdispersion and excess zeros, specifically focusing on Zero-Inflated Generalized Poisson (ZIGP), Zero-Inflated Poisson (ZIP), and Zero-Inflated Negative Binomial (ZINB) regression models. Traditional Poisson regression often fails in such contexts, leading to biased inferences.</a:t>
            </a:r>
          </a:p>
          <a:p>
            <a:pPr>
              <a:buNone/>
            </a:pPr>
            <a:r>
              <a:rPr lang="en-US" dirty="0"/>
              <a:t>The ZIGP model provides flexibility to handle both overdispersed and underdispersed data, while the ZINB model is particularly effective when the Negative Binomial distribution fits the count process better. The models incorporate a zero-inflation component to account for excess zeros, and maximum likelihood estimation (MLE) is used for parameter estimation, with the Fisher information matrix aiding in standard error computation.</a:t>
            </a:r>
          </a:p>
          <a:p>
            <a:pPr>
              <a:buNone/>
            </a:pPr>
            <a:r>
              <a:rPr lang="en-US" dirty="0"/>
              <a:t>A simulation study underscored the importance of correctly specifying the underlying distribution. An empirical application using fish catch data demonstrated the practical utility of zero-inflated models, with ZINB effectively identifying predictors for both the count and zero-inflation processes . The findings emphasize that ignoring overdispersion and zero inflation can lead to misleading conclusions. ZIGP and ZINB provide robust alternatives. Future work may involve Bayesian extensions or more complex models tailored to specific domains.</a:t>
            </a:r>
          </a:p>
          <a:p>
            <a:pPr marL="0" indent="0">
              <a:buNone/>
            </a:pPr>
            <a:endParaRPr lang="en-GB" dirty="0"/>
          </a:p>
        </p:txBody>
      </p:sp>
    </p:spTree>
    <p:extLst>
      <p:ext uri="{BB962C8B-B14F-4D97-AF65-F5344CB8AC3E}">
        <p14:creationId xmlns:p14="http://schemas.microsoft.com/office/powerpoint/2010/main" val="18597922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49AF60-56D1-F174-749B-D80A1B3B86C2}"/>
              </a:ext>
            </a:extLst>
          </p:cNvPr>
          <p:cNvSpPr>
            <a:spLocks noGrp="1"/>
          </p:cNvSpPr>
          <p:nvPr>
            <p:ph idx="1"/>
          </p:nvPr>
        </p:nvSpPr>
        <p:spPr>
          <a:xfrm>
            <a:off x="778192" y="2214880"/>
            <a:ext cx="10834688" cy="4511039"/>
          </a:xfrm>
        </p:spPr>
        <p:txBody>
          <a:bodyPr>
            <a:normAutofit/>
          </a:bodyPr>
          <a:lstStyle/>
          <a:p>
            <a:pPr marL="0" indent="0" algn="ctr">
              <a:buNone/>
            </a:pPr>
            <a:r>
              <a:rPr lang="en-IN" sz="4400" dirty="0"/>
              <a:t>                                                           </a:t>
            </a:r>
            <a:r>
              <a:rPr lang="en-IN" sz="4400" dirty="0">
                <a:solidFill>
                  <a:schemeClr val="tx1">
                    <a:lumMod val="95000"/>
                  </a:schemeClr>
                </a:solidFill>
                <a:latin typeface="Algerian" panose="04020705040A02060702" pitchFamily="82" charset="0"/>
              </a:rPr>
              <a:t>Thank You</a:t>
            </a:r>
          </a:p>
        </p:txBody>
      </p:sp>
    </p:spTree>
    <p:extLst>
      <p:ext uri="{BB962C8B-B14F-4D97-AF65-F5344CB8AC3E}">
        <p14:creationId xmlns:p14="http://schemas.microsoft.com/office/powerpoint/2010/main" val="776633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1C3322-7CDA-D5BB-EFAD-DEDEC0C437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1B93C2-9CCA-A9F6-B4DC-3FC4012E802D}"/>
              </a:ext>
            </a:extLst>
          </p:cNvPr>
          <p:cNvSpPr>
            <a:spLocks noGrp="1"/>
          </p:cNvSpPr>
          <p:nvPr>
            <p:ph type="ctrTitle"/>
          </p:nvPr>
        </p:nvSpPr>
        <p:spPr>
          <a:xfrm>
            <a:off x="0" y="1"/>
            <a:ext cx="6249971" cy="772997"/>
          </a:xfrm>
        </p:spPr>
        <p:txBody>
          <a:bodyPr>
            <a:normAutofit fontScale="90000"/>
          </a:bodyPr>
          <a:lstStyle/>
          <a:p>
            <a:r>
              <a:rPr lang="en-GB" sz="4400" b="1" dirty="0"/>
              <a:t>Problem statement </a:t>
            </a:r>
            <a:r>
              <a:rPr lang="en-GB" sz="4800" dirty="0"/>
              <a:t>:</a:t>
            </a:r>
          </a:p>
        </p:txBody>
      </p:sp>
      <p:sp>
        <p:nvSpPr>
          <p:cNvPr id="3" name="Subtitle 2">
            <a:extLst>
              <a:ext uri="{FF2B5EF4-FFF2-40B4-BE49-F238E27FC236}">
                <a16:creationId xmlns:a16="http://schemas.microsoft.com/office/drawing/2014/main" id="{42B29554-FE69-694C-71A6-6A2FC0361260}"/>
              </a:ext>
            </a:extLst>
          </p:cNvPr>
          <p:cNvSpPr>
            <a:spLocks noGrp="1"/>
          </p:cNvSpPr>
          <p:nvPr>
            <p:ph type="subTitle" idx="1"/>
          </p:nvPr>
        </p:nvSpPr>
        <p:spPr>
          <a:xfrm>
            <a:off x="0" y="772998"/>
            <a:ext cx="12192000" cy="5986021"/>
          </a:xfrm>
        </p:spPr>
        <p:txBody>
          <a:bodyPr/>
          <a:lstStyle/>
          <a:p>
            <a:pPr algn="l">
              <a:lnSpc>
                <a:spcPts val="2143"/>
              </a:lnSpc>
              <a:spcBef>
                <a:spcPts val="1029"/>
              </a:spcBef>
              <a:spcAft>
                <a:spcPts val="1029"/>
              </a:spcAft>
              <a:buNone/>
            </a:pPr>
            <a:r>
              <a:rPr lang="en-US" b="1" i="0" cap="none" dirty="0">
                <a:solidFill>
                  <a:schemeClr val="tx1"/>
                </a:solidFill>
                <a:effectLst/>
                <a:latin typeface="DeepSeek-CJK-patch"/>
              </a:rPr>
              <a:t>Challenges in modeling count data with excess zeros and dispersion issues</a:t>
            </a:r>
            <a:endParaRPr lang="en-US" b="0" i="0" cap="none" dirty="0">
              <a:solidFill>
                <a:schemeClr val="tx1"/>
              </a:solidFill>
              <a:effectLst/>
              <a:latin typeface="DeepSeek-CJK-patch"/>
            </a:endParaRPr>
          </a:p>
          <a:p>
            <a:pPr algn="l">
              <a:lnSpc>
                <a:spcPts val="2143"/>
              </a:lnSpc>
              <a:spcBef>
                <a:spcPts val="1029"/>
              </a:spcBef>
              <a:spcAft>
                <a:spcPts val="1029"/>
              </a:spcAft>
              <a:buFont typeface="Arial" panose="020B0604020202020204" pitchFamily="34" charset="0"/>
              <a:buChar char="•"/>
            </a:pPr>
            <a:endParaRPr lang="en-US" b="1" i="0" cap="none" dirty="0">
              <a:solidFill>
                <a:schemeClr val="tx1"/>
              </a:solidFill>
              <a:effectLst/>
              <a:latin typeface="DeepSeek-CJK-patch"/>
            </a:endParaRPr>
          </a:p>
          <a:p>
            <a:pPr algn="l">
              <a:lnSpc>
                <a:spcPts val="2143"/>
              </a:lnSpc>
              <a:spcBef>
                <a:spcPts val="1029"/>
              </a:spcBef>
              <a:spcAft>
                <a:spcPts val="1029"/>
              </a:spcAft>
            </a:pPr>
            <a:r>
              <a:rPr lang="en-US" b="1" i="0" cap="none" dirty="0">
                <a:solidFill>
                  <a:schemeClr val="tx1"/>
                </a:solidFill>
                <a:effectLst/>
                <a:latin typeface="DeepSeek-CJK-patch"/>
              </a:rPr>
              <a:t>Equidispersion assumption limitation:</a:t>
            </a:r>
            <a:r>
              <a:rPr lang="en-US" b="0" i="0" cap="none" dirty="0">
                <a:solidFill>
                  <a:schemeClr val="tx1"/>
                </a:solidFill>
                <a:effectLst/>
                <a:latin typeface="DeepSeek-CJK-patch"/>
              </a:rPr>
              <a:t> The poisson regression model assumes equal mean and variance (equidispersion) , which is often violated in real-world count data, leading to overdispersion (variance &gt; mean).</a:t>
            </a:r>
          </a:p>
          <a:p>
            <a:pPr algn="l">
              <a:lnSpc>
                <a:spcPts val="2143"/>
              </a:lnSpc>
              <a:spcBef>
                <a:spcPts val="300"/>
              </a:spcBef>
              <a:spcAft>
                <a:spcPts val="1029"/>
              </a:spcAft>
              <a:buFont typeface="Arial" panose="020B0604020202020204" pitchFamily="34" charset="0"/>
              <a:buChar char="•"/>
            </a:pPr>
            <a:endParaRPr lang="en-US" b="1" i="0" cap="none" dirty="0">
              <a:solidFill>
                <a:schemeClr val="tx1"/>
              </a:solidFill>
              <a:effectLst/>
              <a:latin typeface="DeepSeek-CJK-patch"/>
            </a:endParaRPr>
          </a:p>
          <a:p>
            <a:pPr algn="l">
              <a:lnSpc>
                <a:spcPts val="2143"/>
              </a:lnSpc>
              <a:spcBef>
                <a:spcPts val="300"/>
              </a:spcBef>
              <a:spcAft>
                <a:spcPts val="1029"/>
              </a:spcAft>
            </a:pPr>
            <a:r>
              <a:rPr lang="en-US" b="1" i="0" cap="none" dirty="0">
                <a:solidFill>
                  <a:schemeClr val="tx1"/>
                </a:solidFill>
                <a:effectLst/>
                <a:latin typeface="DeepSeek-CJK-patch"/>
              </a:rPr>
              <a:t>Excess zero inflation:</a:t>
            </a:r>
            <a:r>
              <a:rPr lang="en-US" b="0" i="0" cap="none" dirty="0">
                <a:solidFill>
                  <a:schemeClr val="tx1"/>
                </a:solidFill>
                <a:effectLst/>
                <a:latin typeface="DeepSeek-CJK-patch"/>
              </a:rPr>
              <a:t> Many datasets, especially in health and insurance, exhibit more zero counts than expected under standard poisson or negative binomial models, requiring specialized zero-inflated models.</a:t>
            </a:r>
          </a:p>
          <a:p>
            <a:endParaRPr lang="en-GB" dirty="0"/>
          </a:p>
          <a:p>
            <a:endParaRPr lang="en-GB" dirty="0"/>
          </a:p>
        </p:txBody>
      </p:sp>
    </p:spTree>
    <p:extLst>
      <p:ext uri="{BB962C8B-B14F-4D97-AF65-F5344CB8AC3E}">
        <p14:creationId xmlns:p14="http://schemas.microsoft.com/office/powerpoint/2010/main" val="1023560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5E1C22-68C3-FC5A-F5ED-0B3DA8FC1D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2E6544-9EF6-A083-FEB8-9E0CCBAB9007}"/>
              </a:ext>
            </a:extLst>
          </p:cNvPr>
          <p:cNvSpPr>
            <a:spLocks noGrp="1"/>
          </p:cNvSpPr>
          <p:nvPr>
            <p:ph type="ctrTitle"/>
          </p:nvPr>
        </p:nvSpPr>
        <p:spPr>
          <a:xfrm>
            <a:off x="688258" y="580102"/>
            <a:ext cx="7885470" cy="742848"/>
          </a:xfrm>
        </p:spPr>
        <p:txBody>
          <a:bodyPr>
            <a:normAutofit fontScale="90000"/>
          </a:bodyPr>
          <a:lstStyle/>
          <a:p>
            <a:r>
              <a:rPr lang="en-GB" sz="3600" dirty="0"/>
              <a:t>The Zero-inflated Poisson Distribution:</a:t>
            </a:r>
          </a:p>
        </p:txBody>
      </p:sp>
      <p:sp>
        <p:nvSpPr>
          <p:cNvPr id="3" name="Subtitle 2">
            <a:extLst>
              <a:ext uri="{FF2B5EF4-FFF2-40B4-BE49-F238E27FC236}">
                <a16:creationId xmlns:a16="http://schemas.microsoft.com/office/drawing/2014/main" id="{D1432936-E23F-7677-5B6D-6A2340C4ED0A}"/>
              </a:ext>
            </a:extLst>
          </p:cNvPr>
          <p:cNvSpPr>
            <a:spLocks noGrp="1"/>
          </p:cNvSpPr>
          <p:nvPr>
            <p:ph type="subTitle" idx="1"/>
          </p:nvPr>
        </p:nvSpPr>
        <p:spPr>
          <a:xfrm>
            <a:off x="834539" y="1415845"/>
            <a:ext cx="9684774" cy="2772697"/>
          </a:xfrm>
        </p:spPr>
        <p:txBody>
          <a:bodyPr>
            <a:normAutofit/>
          </a:bodyPr>
          <a:lstStyle/>
          <a:p>
            <a:pPr algn="l">
              <a:buNone/>
            </a:pPr>
            <a:r>
              <a:rPr lang="en-GB" cap="none" dirty="0">
                <a:solidFill>
                  <a:schemeClr val="tx1"/>
                </a:solidFill>
              </a:rPr>
              <a:t>The ZIP model is used for count data with an unusually high number of zeros. It assumes that zeros can come from two sources:</a:t>
            </a:r>
          </a:p>
          <a:p>
            <a:pPr algn="just">
              <a:buNone/>
            </a:pPr>
            <a:r>
              <a:rPr lang="en-GB" cap="none" dirty="0">
                <a:solidFill>
                  <a:schemeClr val="tx1"/>
                </a:solidFill>
              </a:rPr>
              <a:t>A </a:t>
            </a:r>
            <a:r>
              <a:rPr lang="en-GB" b="1" cap="none" dirty="0">
                <a:solidFill>
                  <a:schemeClr val="tx1"/>
                </a:solidFill>
              </a:rPr>
              <a:t>structural source</a:t>
            </a:r>
            <a:r>
              <a:rPr lang="en-GB" cap="none" dirty="0">
                <a:solidFill>
                  <a:schemeClr val="tx1"/>
                </a:solidFill>
              </a:rPr>
              <a:t> (always zero), with probability π,and </a:t>
            </a:r>
            <a:r>
              <a:rPr lang="en-GB" b="1" cap="none" dirty="0">
                <a:solidFill>
                  <a:schemeClr val="tx1"/>
                </a:solidFill>
              </a:rPr>
              <a:t>poisson process</a:t>
            </a:r>
            <a:r>
              <a:rPr lang="en-GB" cap="none" dirty="0">
                <a:solidFill>
                  <a:schemeClr val="tx1"/>
                </a:solidFill>
              </a:rPr>
              <a:t>, with probability (1−π), which can generate both zeros and positive counts.</a:t>
            </a:r>
          </a:p>
          <a:p>
            <a:pPr algn="l"/>
            <a:r>
              <a:rPr lang="en-GB" cap="none" dirty="0">
                <a:solidFill>
                  <a:schemeClr val="tx1"/>
                </a:solidFill>
              </a:rPr>
              <a:t>This model combines a </a:t>
            </a:r>
            <a:r>
              <a:rPr lang="en-GB" b="1" cap="none" dirty="0">
                <a:solidFill>
                  <a:schemeClr val="tx1"/>
                </a:solidFill>
              </a:rPr>
              <a:t>binary (logit)</a:t>
            </a:r>
            <a:r>
              <a:rPr lang="en-GB" cap="none" dirty="0">
                <a:solidFill>
                  <a:schemeClr val="tx1"/>
                </a:solidFill>
              </a:rPr>
              <a:t> component to model excess zeros and a </a:t>
            </a:r>
            <a:r>
              <a:rPr lang="en-GB" b="1" cap="none" dirty="0">
                <a:solidFill>
                  <a:schemeClr val="tx1"/>
                </a:solidFill>
              </a:rPr>
              <a:t>poisson</a:t>
            </a:r>
            <a:r>
              <a:rPr lang="en-GB" cap="none" dirty="0">
                <a:solidFill>
                  <a:schemeClr val="tx1"/>
                </a:solidFill>
              </a:rPr>
              <a:t> component to handle the count data. It helps improve model fit when standard poisson regression underestimates the frequency of zeros.</a:t>
            </a:r>
          </a:p>
          <a:p>
            <a:pPr marL="457200" indent="-457200" algn="l">
              <a:buFont typeface="+mj-lt"/>
              <a:buAutoNum type="arabicPeriod"/>
            </a:pPr>
            <a:endParaRPr lang="en-GB" dirty="0"/>
          </a:p>
        </p:txBody>
      </p:sp>
      <p:pic>
        <p:nvPicPr>
          <p:cNvPr id="7" name="Picture 6">
            <a:extLst>
              <a:ext uri="{FF2B5EF4-FFF2-40B4-BE49-F238E27FC236}">
                <a16:creationId xmlns:a16="http://schemas.microsoft.com/office/drawing/2014/main" id="{91C192DD-2DEF-FDDF-336E-CB1A9E72C46E}"/>
              </a:ext>
            </a:extLst>
          </p:cNvPr>
          <p:cNvPicPr>
            <a:picLocks noChangeAspect="1"/>
          </p:cNvPicPr>
          <p:nvPr/>
        </p:nvPicPr>
        <p:blipFill>
          <a:blip r:embed="rId2"/>
          <a:stretch>
            <a:fillRect/>
          </a:stretch>
        </p:blipFill>
        <p:spPr>
          <a:xfrm>
            <a:off x="1361440" y="4281437"/>
            <a:ext cx="8630972" cy="1318085"/>
          </a:xfrm>
          <a:prstGeom prst="rect">
            <a:avLst/>
          </a:prstGeom>
        </p:spPr>
      </p:pic>
    </p:spTree>
    <p:extLst>
      <p:ext uri="{BB962C8B-B14F-4D97-AF65-F5344CB8AC3E}">
        <p14:creationId xmlns:p14="http://schemas.microsoft.com/office/powerpoint/2010/main" val="931754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C6CCA5-0522-C42E-93F9-BBB6799B43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9EEAAE-3D18-8292-6605-968B22724640}"/>
              </a:ext>
            </a:extLst>
          </p:cNvPr>
          <p:cNvSpPr>
            <a:spLocks noGrp="1"/>
          </p:cNvSpPr>
          <p:nvPr>
            <p:ph type="ctrTitle"/>
          </p:nvPr>
        </p:nvSpPr>
        <p:spPr>
          <a:xfrm>
            <a:off x="568961" y="216817"/>
            <a:ext cx="8828096" cy="857839"/>
          </a:xfrm>
        </p:spPr>
        <p:txBody>
          <a:bodyPr>
            <a:noAutofit/>
          </a:bodyPr>
          <a:lstStyle/>
          <a:p>
            <a:r>
              <a:rPr lang="en-GB" sz="3200" dirty="0"/>
              <a:t>The Zero-inflated generalized Poisson Distribution:</a:t>
            </a:r>
          </a:p>
        </p:txBody>
      </p:sp>
      <p:sp>
        <p:nvSpPr>
          <p:cNvPr id="3" name="Subtitle 2">
            <a:extLst>
              <a:ext uri="{FF2B5EF4-FFF2-40B4-BE49-F238E27FC236}">
                <a16:creationId xmlns:a16="http://schemas.microsoft.com/office/drawing/2014/main" id="{07E722A1-8BF8-421A-E4F3-B3FAFFB09223}"/>
              </a:ext>
            </a:extLst>
          </p:cNvPr>
          <p:cNvSpPr>
            <a:spLocks noGrp="1"/>
          </p:cNvSpPr>
          <p:nvPr>
            <p:ph type="subTitle" idx="1"/>
          </p:nvPr>
        </p:nvSpPr>
        <p:spPr>
          <a:xfrm>
            <a:off x="983226" y="1074657"/>
            <a:ext cx="10159256" cy="3113886"/>
          </a:xfrm>
        </p:spPr>
        <p:txBody>
          <a:bodyPr>
            <a:normAutofit fontScale="92500" lnSpcReduction="10000"/>
          </a:bodyPr>
          <a:lstStyle/>
          <a:p>
            <a:pPr algn="l">
              <a:buNone/>
            </a:pPr>
            <a:r>
              <a:rPr lang="en-GB" sz="2200" cap="none" dirty="0">
                <a:solidFill>
                  <a:schemeClr val="tx1"/>
                </a:solidFill>
              </a:rPr>
              <a:t>The ZIGP model is designed for count data with both </a:t>
            </a:r>
            <a:r>
              <a:rPr lang="en-GB" sz="2200" b="1" cap="none" dirty="0">
                <a:solidFill>
                  <a:schemeClr val="tx1"/>
                </a:solidFill>
              </a:rPr>
              <a:t>overdispersion</a:t>
            </a:r>
            <a:r>
              <a:rPr lang="en-GB" sz="2200" cap="none" dirty="0">
                <a:solidFill>
                  <a:schemeClr val="tx1"/>
                </a:solidFill>
              </a:rPr>
              <a:t> and </a:t>
            </a:r>
            <a:r>
              <a:rPr lang="en-GB" sz="2200" b="1" cap="none" dirty="0">
                <a:solidFill>
                  <a:schemeClr val="tx1"/>
                </a:solidFill>
              </a:rPr>
              <a:t>excess zeros</a:t>
            </a:r>
            <a:r>
              <a:rPr lang="en-GB" sz="2200" cap="none" dirty="0">
                <a:solidFill>
                  <a:schemeClr val="tx1"/>
                </a:solidFill>
              </a:rPr>
              <a:t>. It combines a </a:t>
            </a:r>
            <a:r>
              <a:rPr lang="en-GB" sz="2200" b="1" cap="none" dirty="0">
                <a:solidFill>
                  <a:schemeClr val="tx1"/>
                </a:solidFill>
              </a:rPr>
              <a:t>bernoulli distribution at zero</a:t>
            </a:r>
            <a:r>
              <a:rPr lang="en-GB" sz="2200" cap="none" dirty="0">
                <a:solidFill>
                  <a:schemeClr val="tx1"/>
                </a:solidFill>
              </a:rPr>
              <a:t> (to account for structural zeros) with a </a:t>
            </a:r>
            <a:r>
              <a:rPr lang="en-GB" sz="2200" b="1" cap="none" dirty="0">
                <a:solidFill>
                  <a:schemeClr val="tx1"/>
                </a:solidFill>
              </a:rPr>
              <a:t>generalized poisson distribution</a:t>
            </a:r>
            <a:r>
              <a:rPr lang="en-GB" sz="2200" cap="none" dirty="0">
                <a:solidFill>
                  <a:schemeClr val="tx1"/>
                </a:solidFill>
              </a:rPr>
              <a:t> (to model the count data). The model includes:</a:t>
            </a:r>
          </a:p>
          <a:p>
            <a:pPr algn="l">
              <a:buFont typeface="Arial" panose="020B0604020202020204" pitchFamily="34" charset="0"/>
              <a:buChar char="•"/>
            </a:pPr>
            <a:r>
              <a:rPr lang="en-GB" sz="2200" b="1" cap="none" dirty="0">
                <a:solidFill>
                  <a:schemeClr val="tx1"/>
                </a:solidFill>
              </a:rPr>
              <a:t>Θ</a:t>
            </a:r>
            <a:r>
              <a:rPr lang="en-GB" sz="2200" cap="none" dirty="0">
                <a:solidFill>
                  <a:schemeClr val="tx1"/>
                </a:solidFill>
              </a:rPr>
              <a:t> as the mean parameter,</a:t>
            </a:r>
          </a:p>
          <a:p>
            <a:pPr algn="l">
              <a:buFont typeface="Arial" panose="020B0604020202020204" pitchFamily="34" charset="0"/>
              <a:buChar char="•"/>
            </a:pPr>
            <a:r>
              <a:rPr lang="en-GB" sz="2200" b="1" cap="none" dirty="0">
                <a:solidFill>
                  <a:schemeClr val="tx1"/>
                </a:solidFill>
              </a:rPr>
              <a:t>Φ</a:t>
            </a:r>
            <a:r>
              <a:rPr lang="en-GB" sz="2200" cap="none" dirty="0">
                <a:solidFill>
                  <a:schemeClr val="tx1"/>
                </a:solidFill>
              </a:rPr>
              <a:t> as the dispersion parameter, and</a:t>
            </a:r>
          </a:p>
          <a:p>
            <a:pPr algn="l">
              <a:buFont typeface="Arial" panose="020B0604020202020204" pitchFamily="34" charset="0"/>
              <a:buChar char="•"/>
            </a:pPr>
            <a:r>
              <a:rPr lang="en-GB" sz="2200" b="1" cap="none" dirty="0">
                <a:solidFill>
                  <a:schemeClr val="tx1"/>
                </a:solidFill>
              </a:rPr>
              <a:t>w</a:t>
            </a:r>
            <a:r>
              <a:rPr lang="en-GB" sz="2200" cap="none" dirty="0">
                <a:solidFill>
                  <a:schemeClr val="tx1"/>
                </a:solidFill>
              </a:rPr>
              <a:t> as the zero-inflation parameter.</a:t>
            </a:r>
          </a:p>
          <a:p>
            <a:pPr algn="l"/>
            <a:r>
              <a:rPr lang="en-GB" sz="2200" cap="none" dirty="0">
                <a:solidFill>
                  <a:schemeClr val="tx1"/>
                </a:solidFill>
              </a:rPr>
              <a:t>It offers greater flexibility than zip or zinb models and is estimated using </a:t>
            </a:r>
            <a:r>
              <a:rPr lang="en-GB" sz="2200" b="1" cap="none" dirty="0">
                <a:solidFill>
                  <a:schemeClr val="tx1"/>
                </a:solidFill>
              </a:rPr>
              <a:t>maximum likelihood methods</a:t>
            </a:r>
            <a:r>
              <a:rPr lang="en-GB" sz="2200" cap="none" dirty="0">
                <a:solidFill>
                  <a:schemeClr val="tx1"/>
                </a:solidFill>
              </a:rPr>
              <a:t>, making it ideal for complex real-world data</a:t>
            </a:r>
          </a:p>
          <a:p>
            <a:pPr algn="l">
              <a:buNone/>
            </a:pPr>
            <a:endParaRPr lang="en-GB" dirty="0"/>
          </a:p>
          <a:p>
            <a:pPr marL="457200" indent="-457200" algn="l">
              <a:buFont typeface="+mj-lt"/>
              <a:buAutoNum type="arabicPeriod"/>
            </a:pPr>
            <a:endParaRPr lang="en-GB" dirty="0"/>
          </a:p>
        </p:txBody>
      </p:sp>
      <p:pic>
        <p:nvPicPr>
          <p:cNvPr id="5" name="Picture 4" descr="A math equations on a white background&#10;&#10;AI-generated content may be incorrect.">
            <a:extLst>
              <a:ext uri="{FF2B5EF4-FFF2-40B4-BE49-F238E27FC236}">
                <a16:creationId xmlns:a16="http://schemas.microsoft.com/office/drawing/2014/main" id="{E911AED0-12AA-B57A-560E-A366982CBA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257" y="4188542"/>
            <a:ext cx="9879190" cy="2306525"/>
          </a:xfrm>
          <a:prstGeom prst="rect">
            <a:avLst/>
          </a:prstGeom>
        </p:spPr>
      </p:pic>
    </p:spTree>
    <p:extLst>
      <p:ext uri="{BB962C8B-B14F-4D97-AF65-F5344CB8AC3E}">
        <p14:creationId xmlns:p14="http://schemas.microsoft.com/office/powerpoint/2010/main" val="3127550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46615-4B3F-42C0-58A0-B633D1A252C4}"/>
              </a:ext>
            </a:extLst>
          </p:cNvPr>
          <p:cNvSpPr>
            <a:spLocks noGrp="1"/>
          </p:cNvSpPr>
          <p:nvPr>
            <p:ph type="title"/>
          </p:nvPr>
        </p:nvSpPr>
        <p:spPr>
          <a:xfrm>
            <a:off x="348793" y="141403"/>
            <a:ext cx="10039546" cy="754143"/>
          </a:xfrm>
        </p:spPr>
        <p:txBody>
          <a:bodyPr>
            <a:normAutofit fontScale="90000"/>
          </a:bodyPr>
          <a:lstStyle/>
          <a:p>
            <a:r>
              <a:rPr lang="en-GB" dirty="0"/>
              <a:t>Log-likelihood function of ZIGP Distribution:</a:t>
            </a:r>
          </a:p>
        </p:txBody>
      </p:sp>
      <p:sp>
        <p:nvSpPr>
          <p:cNvPr id="4" name="Content Placeholder 3">
            <a:extLst>
              <a:ext uri="{FF2B5EF4-FFF2-40B4-BE49-F238E27FC236}">
                <a16:creationId xmlns:a16="http://schemas.microsoft.com/office/drawing/2014/main" id="{7CE8BCB9-117D-D967-D6ED-3031E6A9F3EB}"/>
              </a:ext>
            </a:extLst>
          </p:cNvPr>
          <p:cNvSpPr>
            <a:spLocks noGrp="1"/>
          </p:cNvSpPr>
          <p:nvPr>
            <p:ph idx="1"/>
          </p:nvPr>
        </p:nvSpPr>
        <p:spPr>
          <a:xfrm>
            <a:off x="838200" y="1310326"/>
            <a:ext cx="10515600" cy="4866637"/>
          </a:xfrm>
        </p:spPr>
        <p:txBody>
          <a:bodyPr/>
          <a:lstStyle/>
          <a:p>
            <a:pPr marL="0" indent="0">
              <a:buNone/>
            </a:pPr>
            <a:r>
              <a:rPr lang="en-IN" sz="2400" dirty="0"/>
              <a:t>Then the log-likelihood function for the parameters  </a:t>
            </a:r>
            <a:r>
              <a:rPr lang="el-GR" sz="2400" dirty="0"/>
              <a:t>ω,θ,</a:t>
            </a:r>
            <a:r>
              <a:rPr lang="en-IN" sz="2400" dirty="0"/>
              <a:t>and</a:t>
            </a:r>
            <a:r>
              <a:rPr lang="el-GR" sz="2400" dirty="0"/>
              <a:t>ϕ</a:t>
            </a:r>
            <a:r>
              <a:rPr lang="en-IN" sz="2400" dirty="0"/>
              <a:t> based on a sample of size n can be expressed as follows: </a:t>
            </a:r>
          </a:p>
          <a:p>
            <a:endParaRPr lang="en-IN" dirty="0"/>
          </a:p>
          <a:p>
            <a:endParaRPr lang="en-IN" dirty="0"/>
          </a:p>
        </p:txBody>
      </p:sp>
      <p:pic>
        <p:nvPicPr>
          <p:cNvPr id="8" name="Picture 7">
            <a:extLst>
              <a:ext uri="{FF2B5EF4-FFF2-40B4-BE49-F238E27FC236}">
                <a16:creationId xmlns:a16="http://schemas.microsoft.com/office/drawing/2014/main" id="{71411C01-45DD-7E96-50EA-C8156909B9C3}"/>
              </a:ext>
            </a:extLst>
          </p:cNvPr>
          <p:cNvPicPr>
            <a:picLocks noChangeAspect="1"/>
          </p:cNvPicPr>
          <p:nvPr/>
        </p:nvPicPr>
        <p:blipFill>
          <a:blip r:embed="rId2"/>
          <a:stretch>
            <a:fillRect/>
          </a:stretch>
        </p:blipFill>
        <p:spPr>
          <a:xfrm>
            <a:off x="348793" y="2724346"/>
            <a:ext cx="10360059" cy="2498103"/>
          </a:xfrm>
          <a:prstGeom prst="rect">
            <a:avLst/>
          </a:prstGeom>
        </p:spPr>
      </p:pic>
    </p:spTree>
    <p:extLst>
      <p:ext uri="{BB962C8B-B14F-4D97-AF65-F5344CB8AC3E}">
        <p14:creationId xmlns:p14="http://schemas.microsoft.com/office/powerpoint/2010/main" val="1575168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B0FF-1FEB-024E-870B-D2D9740B17C0}"/>
              </a:ext>
            </a:extLst>
          </p:cNvPr>
          <p:cNvSpPr>
            <a:spLocks noGrp="1"/>
          </p:cNvSpPr>
          <p:nvPr>
            <p:ph type="title"/>
          </p:nvPr>
        </p:nvSpPr>
        <p:spPr>
          <a:xfrm>
            <a:off x="838200" y="365126"/>
            <a:ext cx="9710394" cy="907494"/>
          </a:xfrm>
        </p:spPr>
        <p:txBody>
          <a:bodyPr>
            <a:normAutofit fontScale="90000"/>
          </a:bodyPr>
          <a:lstStyle/>
          <a:p>
            <a:r>
              <a:rPr lang="en-GB" dirty="0"/>
              <a:t>The partial derivative of the log-likelihood function:</a:t>
            </a:r>
          </a:p>
        </p:txBody>
      </p:sp>
      <p:pic>
        <p:nvPicPr>
          <p:cNvPr id="5" name="Content Placeholder 4" descr="A math equations on a white background&#10;&#10;AI-generated content may be incorrect.">
            <a:extLst>
              <a:ext uri="{FF2B5EF4-FFF2-40B4-BE49-F238E27FC236}">
                <a16:creationId xmlns:a16="http://schemas.microsoft.com/office/drawing/2014/main" id="{4CDC3B76-91B1-16F4-4112-6C7F3DE363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648677"/>
            <a:ext cx="12094590" cy="3913137"/>
          </a:xfrm>
        </p:spPr>
      </p:pic>
    </p:spTree>
    <p:extLst>
      <p:ext uri="{BB962C8B-B14F-4D97-AF65-F5344CB8AC3E}">
        <p14:creationId xmlns:p14="http://schemas.microsoft.com/office/powerpoint/2010/main" val="4243441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EEFC1-4918-217A-550A-834181650EF7}"/>
              </a:ext>
            </a:extLst>
          </p:cNvPr>
          <p:cNvSpPr>
            <a:spLocks noGrp="1"/>
          </p:cNvSpPr>
          <p:nvPr>
            <p:ph type="title"/>
          </p:nvPr>
        </p:nvSpPr>
        <p:spPr>
          <a:xfrm>
            <a:off x="838200" y="365125"/>
            <a:ext cx="10998758" cy="1067749"/>
          </a:xfrm>
        </p:spPr>
        <p:txBody>
          <a:bodyPr>
            <a:normAutofit fontScale="90000"/>
          </a:bodyPr>
          <a:lstStyle/>
          <a:p>
            <a:r>
              <a:rPr lang="en-GB" dirty="0"/>
              <a:t>The second partial derivative of the log-likelihood function:</a:t>
            </a:r>
          </a:p>
        </p:txBody>
      </p:sp>
      <p:pic>
        <p:nvPicPr>
          <p:cNvPr id="5" name="Content Placeholder 4" descr="A math equations and formulas&#10;&#10;AI-generated content may be incorrect.">
            <a:extLst>
              <a:ext uri="{FF2B5EF4-FFF2-40B4-BE49-F238E27FC236}">
                <a16:creationId xmlns:a16="http://schemas.microsoft.com/office/drawing/2014/main" id="{759F95A4-08E8-3A0C-C41E-208086A465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5238" y="1607160"/>
            <a:ext cx="10998758" cy="5048164"/>
          </a:xfrm>
        </p:spPr>
      </p:pic>
    </p:spTree>
    <p:extLst>
      <p:ext uri="{BB962C8B-B14F-4D97-AF65-F5344CB8AC3E}">
        <p14:creationId xmlns:p14="http://schemas.microsoft.com/office/powerpoint/2010/main" val="2292551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C9597-DE60-8D6D-EAB9-1799FC330D9A}"/>
              </a:ext>
            </a:extLst>
          </p:cNvPr>
          <p:cNvSpPr>
            <a:spLocks noGrp="1"/>
          </p:cNvSpPr>
          <p:nvPr>
            <p:ph type="title"/>
          </p:nvPr>
        </p:nvSpPr>
        <p:spPr>
          <a:xfrm>
            <a:off x="656271" y="183526"/>
            <a:ext cx="9404723" cy="1400530"/>
          </a:xfrm>
        </p:spPr>
        <p:txBody>
          <a:bodyPr/>
          <a:lstStyle/>
          <a:p>
            <a:r>
              <a:rPr lang="en-GB" sz="4000" dirty="0"/>
              <a:t>Some Properties of MLEs of ZIGP Parameters:</a:t>
            </a:r>
          </a:p>
        </p:txBody>
      </p:sp>
      <p:sp>
        <p:nvSpPr>
          <p:cNvPr id="3" name="Content Placeholder 2">
            <a:extLst>
              <a:ext uri="{FF2B5EF4-FFF2-40B4-BE49-F238E27FC236}">
                <a16:creationId xmlns:a16="http://schemas.microsoft.com/office/drawing/2014/main" id="{1F811AE4-BB10-561E-0066-D93B9ACB92A0}"/>
              </a:ext>
            </a:extLst>
          </p:cNvPr>
          <p:cNvSpPr>
            <a:spLocks noGrp="1"/>
          </p:cNvSpPr>
          <p:nvPr>
            <p:ph idx="1"/>
          </p:nvPr>
        </p:nvSpPr>
        <p:spPr>
          <a:xfrm>
            <a:off x="900882" y="1584056"/>
            <a:ext cx="9996948" cy="2313756"/>
          </a:xfrm>
        </p:spPr>
        <p:txBody>
          <a:bodyPr>
            <a:noAutofit/>
          </a:bodyPr>
          <a:lstStyle/>
          <a:p>
            <a:r>
              <a:rPr lang="en-US" sz="2400" dirty="0"/>
              <a:t>There are no closed-form expressions for the standard errors of the MLEs          .However, approximate standard errors can be obtained by computing the Fisher Information Matrix based on the sample data.</a:t>
            </a:r>
            <a:endParaRPr lang="en-GB" sz="2400" dirty="0"/>
          </a:p>
          <a:p>
            <a:r>
              <a:rPr lang="en-GB" sz="2400" dirty="0"/>
              <a:t>Suppose yi (for </a:t>
            </a:r>
            <a:r>
              <a:rPr lang="en-GB" sz="2400" dirty="0" err="1"/>
              <a:t>i</a:t>
            </a:r>
            <a:r>
              <a:rPr lang="en-GB" sz="2400" dirty="0"/>
              <a:t> = 1,2,...,n) denotes the number of nonconformities observed in the i-th item of a sample of size n drawn from a ZIGP(ω,θ,ϕ) process. Let (           ) represent the maximum likelihood estimates of the unknown parameters (ω,θ,ϕ). Then, the estimated probability of observing zero defects in an item from the ZIGP process, based on the fitted model, is given by:</a:t>
            </a:r>
          </a:p>
        </p:txBody>
      </p:sp>
      <p:pic>
        <p:nvPicPr>
          <p:cNvPr id="7" name="Picture 6">
            <a:extLst>
              <a:ext uri="{FF2B5EF4-FFF2-40B4-BE49-F238E27FC236}">
                <a16:creationId xmlns:a16="http://schemas.microsoft.com/office/drawing/2014/main" id="{DA5B3F68-91B2-2C65-57CD-A6C35EE03E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3894" y="5869673"/>
            <a:ext cx="8267308" cy="804801"/>
          </a:xfrm>
          <a:prstGeom prst="rect">
            <a:avLst/>
          </a:prstGeom>
        </p:spPr>
      </p:pic>
      <p:pic>
        <p:nvPicPr>
          <p:cNvPr id="5" name="Picture 4">
            <a:extLst>
              <a:ext uri="{FF2B5EF4-FFF2-40B4-BE49-F238E27FC236}">
                <a16:creationId xmlns:a16="http://schemas.microsoft.com/office/drawing/2014/main" id="{DB8CA9FC-DEF0-7A81-43A7-8C4083372F5F}"/>
              </a:ext>
            </a:extLst>
          </p:cNvPr>
          <p:cNvPicPr>
            <a:picLocks noChangeAspect="1"/>
          </p:cNvPicPr>
          <p:nvPr/>
        </p:nvPicPr>
        <p:blipFill>
          <a:blip r:embed="rId3"/>
          <a:stretch>
            <a:fillRect/>
          </a:stretch>
        </p:blipFill>
        <p:spPr>
          <a:xfrm>
            <a:off x="7078692" y="3972436"/>
            <a:ext cx="894079" cy="276853"/>
          </a:xfrm>
          <a:prstGeom prst="rect">
            <a:avLst/>
          </a:prstGeom>
        </p:spPr>
      </p:pic>
      <p:pic>
        <p:nvPicPr>
          <p:cNvPr id="8" name="Picture 7">
            <a:extLst>
              <a:ext uri="{FF2B5EF4-FFF2-40B4-BE49-F238E27FC236}">
                <a16:creationId xmlns:a16="http://schemas.microsoft.com/office/drawing/2014/main" id="{CDFDEAE9-5485-2974-8C91-8F9B9B2FEBFF}"/>
              </a:ext>
            </a:extLst>
          </p:cNvPr>
          <p:cNvPicPr>
            <a:picLocks noChangeAspect="1"/>
          </p:cNvPicPr>
          <p:nvPr/>
        </p:nvPicPr>
        <p:blipFill>
          <a:blip r:embed="rId3"/>
          <a:stretch>
            <a:fillRect/>
          </a:stretch>
        </p:blipFill>
        <p:spPr>
          <a:xfrm>
            <a:off x="2856318" y="1987113"/>
            <a:ext cx="556185" cy="405866"/>
          </a:xfrm>
          <a:prstGeom prst="rect">
            <a:avLst/>
          </a:prstGeom>
        </p:spPr>
      </p:pic>
    </p:spTree>
    <p:extLst>
      <p:ext uri="{BB962C8B-B14F-4D97-AF65-F5344CB8AC3E}">
        <p14:creationId xmlns:p14="http://schemas.microsoft.com/office/powerpoint/2010/main" val="31374498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564</TotalTime>
  <Words>1344</Words>
  <Application>Microsoft Office PowerPoint</Application>
  <PresentationFormat>Widescreen</PresentationFormat>
  <Paragraphs>137</Paragraphs>
  <Slides>23</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23</vt:i4>
      </vt:variant>
    </vt:vector>
  </HeadingPairs>
  <TitlesOfParts>
    <vt:vector size="32" baseType="lpstr">
      <vt:lpstr>Algerian</vt:lpstr>
      <vt:lpstr>Arial</vt:lpstr>
      <vt:lpstr>Calibri</vt:lpstr>
      <vt:lpstr>Century Gothic</vt:lpstr>
      <vt:lpstr>DeepSeek-CJK-patch</vt:lpstr>
      <vt:lpstr>Times New Roman</vt:lpstr>
      <vt:lpstr>Wingdings 3</vt:lpstr>
      <vt:lpstr>Mesh</vt:lpstr>
      <vt:lpstr>Ion</vt:lpstr>
      <vt:lpstr>Properties and Applications of the Zero-Inflated Regression Model</vt:lpstr>
      <vt:lpstr>INTRODUCTION</vt:lpstr>
      <vt:lpstr>Problem statement :</vt:lpstr>
      <vt:lpstr>The Zero-inflated Poisson Distribution:</vt:lpstr>
      <vt:lpstr>The Zero-inflated generalized Poisson Distribution:</vt:lpstr>
      <vt:lpstr>Log-likelihood function of ZIGP Distribution:</vt:lpstr>
      <vt:lpstr>The partial derivative of the log-likelihood function:</vt:lpstr>
      <vt:lpstr>The second partial derivative of the log-likelihood function:</vt:lpstr>
      <vt:lpstr>Some Properties of MLEs of ZIGP Parameters:</vt:lpstr>
      <vt:lpstr>Fisher information matrix:</vt:lpstr>
      <vt:lpstr>Model specification:</vt:lpstr>
      <vt:lpstr>Data summary:</vt:lpstr>
      <vt:lpstr>Results:                  </vt:lpstr>
      <vt:lpstr>Goodness-of-Fit: </vt:lpstr>
      <vt:lpstr>Zero inflated  negative binomial:</vt:lpstr>
      <vt:lpstr>Modeling Excess Zeros with Zero-Inflated Negative Binomial Regression: (Data set)</vt:lpstr>
      <vt:lpstr>Histogram of Data set:</vt:lpstr>
      <vt:lpstr>Analysis of Data set:</vt:lpstr>
      <vt:lpstr>1. Count Model (Negative Binomial Regression with log link):</vt:lpstr>
      <vt:lpstr>2. Zero-Inflation Model (Logistic Regression with logit link:</vt:lpstr>
      <vt:lpstr>Combined Interpretation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preetam biswas</dc:creator>
  <cp:lastModifiedBy>TANMAY GAYEN</cp:lastModifiedBy>
  <cp:revision>43</cp:revision>
  <dcterms:created xsi:type="dcterms:W3CDTF">2025-05-19T21:18:29Z</dcterms:created>
  <dcterms:modified xsi:type="dcterms:W3CDTF">2025-05-22T07:57:01Z</dcterms:modified>
</cp:coreProperties>
</file>