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300" r:id="rId5"/>
    <p:sldId id="1291" r:id="rId6"/>
    <p:sldId id="1301" r:id="rId7"/>
    <p:sldId id="1304" r:id="rId8"/>
    <p:sldId id="1305" r:id="rId9"/>
    <p:sldId id="1306" r:id="rId10"/>
    <p:sldId id="1302" r:id="rId11"/>
    <p:sldId id="1295" r:id="rId12"/>
    <p:sldId id="1296" r:id="rId13"/>
    <p:sldId id="125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rushikeshhargude1999@gmail.com" initials="" lastIdx="1" clrIdx="0">
    <p:extLst>
      <p:ext uri="{19B8F6BF-5375-455C-9EA6-DF929625EA0E}">
        <p15:presenceInfo xmlns:p15="http://schemas.microsoft.com/office/powerpoint/2012/main" userId="8387b56fdd876f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4"/>
    <a:srgbClr val="EDEEFF"/>
    <a:srgbClr val="F9FFEB"/>
    <a:srgbClr val="EDFFC5"/>
    <a:srgbClr val="7FBA00"/>
    <a:srgbClr val="EBEEF9"/>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3" Type="http://schemas.openxmlformats.org/officeDocument/2006/relationships/customXml" Target="../customXml/item3.xml" /><Relationship Id="rId222"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2" Type="http://schemas.openxmlformats.org/officeDocument/2006/relationships/customXml" Target="../customXml/item2.xml" /><Relationship Id="rId221"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225"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224"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11T22:10:24.159" idx="1">
    <p:pos x="6573" y="1264"/>
    <p:text>Pre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2.jpg" /><Relationship Id="rId5" Type="http://schemas.openxmlformats.org/officeDocument/2006/relationships/image" Target="../media/image1.png"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1.xml" /><Relationship Id="rId1" Type="http://schemas.openxmlformats.org/officeDocument/2006/relationships/slideLayout" Target="../slideLayouts/slideLayout3.xml" /><Relationship Id="rId6" Type="http://schemas.openxmlformats.org/officeDocument/2006/relationships/comments" Target="../comments/comment1.xml" /><Relationship Id="rId5" Type="http://schemas.openxmlformats.org/officeDocument/2006/relationships/image" Target="../media/image5.png"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721341" y="2006266"/>
            <a:ext cx="5713647" cy="1384995"/>
          </a:xfrm>
          <a:prstGeom prst="rect">
            <a:avLst/>
          </a:prstGeom>
          <a:solidFill>
            <a:srgbClr val="213164"/>
          </a:solidFill>
          <a:ln>
            <a:solidFill>
              <a:schemeClr val="tx1"/>
            </a:solidFill>
          </a:ln>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Case Study Title:</a:t>
            </a:r>
            <a:r>
              <a:rPr lang="en-IN" sz="2800" b="1" dirty="0">
                <a:solidFill>
                  <a:schemeClr val="bg1"/>
                </a:solidFill>
                <a:latin typeface="Arial" panose="020B0604020202020204" pitchFamily="34" charset="0"/>
                <a:cs typeface="Arial" panose="020B0604020202020204" pitchFamily="34" charset="0"/>
              </a:rPr>
              <a:t>-Predictive Maintenance in Solar Power System</a:t>
            </a:r>
            <a:endParaRPr lang="en-US" sz="28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569943" y="4329380"/>
            <a:ext cx="5281214" cy="1241622"/>
          </a:xfrm>
          <a:prstGeom prst="rect">
            <a:avLst/>
          </a:prstGeom>
          <a:noFill/>
        </p:spPr>
        <p:txBody>
          <a:bodyPr wrap="square" rtlCol="0">
            <a:spAutoFit/>
          </a:bodyPr>
          <a:lstStyle/>
          <a:p>
            <a:r>
              <a:rPr lang="en-US" dirty="0">
                <a:solidFill>
                  <a:schemeClr val="bg1"/>
                </a:solidFill>
              </a:rPr>
              <a:t>JSPM BHIVRABAI SAWANNT POLYTECHNIC</a:t>
            </a:r>
            <a:endParaRPr lang="en-IN" dirty="0">
              <a:solidFill>
                <a:schemeClr val="bg1"/>
              </a:solidFill>
            </a:endParaRPr>
          </a:p>
          <a:p>
            <a:r>
              <a:rPr lang="en-IN" dirty="0">
                <a:solidFill>
                  <a:schemeClr val="bg1"/>
                </a:solidFill>
              </a:rPr>
              <a:t>Student Name:</a:t>
            </a:r>
          </a:p>
          <a:p>
            <a:r>
              <a:rPr lang="en-IN" dirty="0">
                <a:solidFill>
                  <a:schemeClr val="bg1"/>
                </a:solidFill>
              </a:rPr>
              <a:t>1.Tanmay </a:t>
            </a:r>
            <a:r>
              <a:rPr lang="en-IN" dirty="0" err="1">
                <a:solidFill>
                  <a:schemeClr val="bg1"/>
                </a:solidFill>
              </a:rPr>
              <a:t>Vinayak</a:t>
            </a:r>
            <a:r>
              <a:rPr lang="en-IN" dirty="0">
                <a:solidFill>
                  <a:schemeClr val="bg1"/>
                </a:solidFill>
              </a:rPr>
              <a:t> </a:t>
            </a:r>
            <a:r>
              <a:rPr lang="en-IN" dirty="0" err="1">
                <a:solidFill>
                  <a:schemeClr val="bg1"/>
                </a:solidFill>
              </a:rPr>
              <a:t>Hargude</a:t>
            </a:r>
            <a:r>
              <a:rPr lang="en-IN" dirty="0">
                <a:solidFill>
                  <a:schemeClr val="bg1"/>
                </a:solidFill>
              </a:rPr>
              <a:t>.</a:t>
            </a:r>
          </a:p>
          <a:p>
            <a:r>
              <a:rPr lang="en-IN"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262432"/>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2400" dirty="0">
                <a:latin typeface="Arial Black" panose="020B0A04020102020204" pitchFamily="34" charset="0"/>
              </a:rPr>
              <a:t>Case:-Predictive Maintenance in Solar Power Systems.</a:t>
            </a:r>
          </a:p>
          <a:p>
            <a:pPr>
              <a:spcAft>
                <a:spcPts val="800"/>
              </a:spcAft>
            </a:pPr>
            <a:endParaRPr lang="en-US" sz="1800" dirty="0">
              <a:latin typeface="Arial Black" panose="020B0A04020102020204" pitchFamily="34" charset="0"/>
            </a:endParaRPr>
          </a:p>
          <a:p>
            <a:pPr>
              <a:spcAft>
                <a:spcPts val="800"/>
              </a:spcAft>
            </a:pPr>
            <a:r>
              <a:rPr lang="en-US" sz="1800" dirty="0">
                <a:latin typeface="Arial Black" panose="020B0A04020102020204" pitchFamily="34" charset="0"/>
              </a:rPr>
              <a:t>     Solar power plants play a crucial role in the transition toward clean energy. However, maintaining large solar farms is challenging, as breakdowns </a:t>
            </a:r>
            <a:r>
              <a:rPr lang="en-US" sz="1800" dirty="0" err="1">
                <a:latin typeface="Arial Black" panose="020B0A04020102020204" pitchFamily="34" charset="0"/>
              </a:rPr>
              <a:t>orinefficiencies</a:t>
            </a:r>
            <a:r>
              <a:rPr lang="en-US" sz="1800" dirty="0">
                <a:latin typeface="Arial Black" panose="020B0A04020102020204" pitchFamily="34" charset="0"/>
              </a:rPr>
              <a:t> can significantly reduce power output and cause financial losses. Traditionally ,maintenance schedules are set based on time intervals, which may lead to over-maintenance or under-maintenance of equipment. The introduction of AI-driven predictive maintenance offers a solution that can help identify potential failures before they happen.</a:t>
            </a: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87798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Dataset Description:-</a:t>
            </a:r>
          </a:p>
          <a:p>
            <a:pPr marL="231642" indent="-231642">
              <a:spcAft>
                <a:spcPts val="800"/>
              </a:spcAft>
              <a:buFont typeface="Arial" panose="020B0604020202020204" pitchFamily="34" charset="0"/>
              <a:buChar char="•"/>
            </a:pPr>
            <a:r>
              <a:rPr lang="en-US" sz="2000" dirty="0">
                <a:latin typeface="Arial Black" panose="020B0A04020102020204" pitchFamily="34" charset="0"/>
              </a:rPr>
              <a:t>Tittle:- Energy Consumptions:-</a:t>
            </a:r>
          </a:p>
          <a:p>
            <a:pPr>
              <a:spcAft>
                <a:spcPts val="800"/>
              </a:spcAft>
            </a:pPr>
            <a:r>
              <a:rPr lang="en-US" sz="1800" dirty="0">
                <a:latin typeface="Arial Black" panose="020B0A04020102020204" pitchFamily="34" charset="0"/>
              </a:rPr>
              <a:t>       It is nothing but the data set of energy consumption. In this we can see the 3 consumption of a building and date which are electric consumption , water consumption , and the 3</a:t>
            </a:r>
            <a:r>
              <a:rPr lang="en-US" sz="1800" baseline="30000" dirty="0">
                <a:latin typeface="Arial Black" panose="020B0A04020102020204" pitchFamily="34" charset="0"/>
              </a:rPr>
              <a:t>rd</a:t>
            </a:r>
            <a:r>
              <a:rPr lang="en-US" sz="1800" dirty="0">
                <a:latin typeface="Arial Black" panose="020B0A04020102020204" pitchFamily="34" charset="0"/>
              </a:rPr>
              <a:t> is gas consumption. In this there are having 5 rows and 529 column. In this data set the date is given  from 1 </a:t>
            </a:r>
            <a:r>
              <a:rPr lang="en-US" sz="1800" dirty="0" err="1">
                <a:latin typeface="Arial Black" panose="020B0A04020102020204" pitchFamily="34" charset="0"/>
              </a:rPr>
              <a:t>jan.</a:t>
            </a:r>
            <a:r>
              <a:rPr lang="en-US" sz="1800" dirty="0">
                <a:latin typeface="Arial Black" panose="020B0A04020102020204" pitchFamily="34" charset="0"/>
              </a:rPr>
              <a:t> 16 to the date 1 </a:t>
            </a:r>
            <a:r>
              <a:rPr lang="en-US" sz="1800" dirty="0" err="1">
                <a:latin typeface="Arial Black" panose="020B0A04020102020204" pitchFamily="34" charset="0"/>
              </a:rPr>
              <a:t>dec.</a:t>
            </a:r>
            <a:r>
              <a:rPr lang="en-US" sz="1800" dirty="0">
                <a:latin typeface="Arial Black" panose="020B0A04020102020204" pitchFamily="34" charset="0"/>
              </a:rPr>
              <a:t> 19. there are the building no. from b1000 to b1010. Gas consumption is less as compare to electric and water consumption</a:t>
            </a:r>
            <a:r>
              <a:rPr lang="en-US" sz="1800" dirty="0">
                <a:latin typeface="+mn-lt"/>
              </a:rPr>
              <a:t>. </a:t>
            </a:r>
          </a:p>
          <a:p>
            <a:pPr>
              <a:spcAft>
                <a:spcPts val="800"/>
              </a:spcAft>
            </a:pPr>
            <a:endParaRPr lang="en-US" sz="1800" dirty="0">
              <a:latin typeface="+mn-lt"/>
            </a:endParaRPr>
          </a:p>
          <a:p>
            <a:pPr>
              <a:spcAft>
                <a:spcPts val="800"/>
              </a:spcAft>
            </a:pPr>
            <a:r>
              <a:rPr lang="en-US" sz="1400" dirty="0">
                <a:latin typeface="Arial Black" panose="020B0A04020102020204" pitchFamily="34" charset="0"/>
              </a:rPr>
              <a:t>1.Water consumption :-this is paste at page 4.</a:t>
            </a:r>
          </a:p>
          <a:p>
            <a:pPr>
              <a:spcAft>
                <a:spcPts val="800"/>
              </a:spcAft>
            </a:pPr>
            <a:r>
              <a:rPr lang="en-US" sz="1400" dirty="0">
                <a:latin typeface="Arial Black" panose="020B0A04020102020204" pitchFamily="34" charset="0"/>
              </a:rPr>
              <a:t>2.Electric consumption:-this is paste at page 5.</a:t>
            </a:r>
          </a:p>
          <a:p>
            <a:pPr>
              <a:spcAft>
                <a:spcPts val="800"/>
              </a:spcAft>
            </a:pPr>
            <a:r>
              <a:rPr lang="en-US" sz="1400" dirty="0">
                <a:latin typeface="Arial Black" panose="020B0A04020102020204" pitchFamily="34" charset="0"/>
              </a:rPr>
              <a:t>3.Gas consumption:-this is paste at page 6.</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BEA489-55F5-74D7-96EC-C92B7ACE37DD}"/>
              </a:ext>
            </a:extLst>
          </p:cNvPr>
          <p:cNvPicPr>
            <a:picLocks noChangeAspect="1"/>
          </p:cNvPicPr>
          <p:nvPr/>
        </p:nvPicPr>
        <p:blipFill>
          <a:blip r:embed="rId2"/>
          <a:stretch>
            <a:fillRect/>
          </a:stretch>
        </p:blipFill>
        <p:spPr>
          <a:xfrm>
            <a:off x="220712" y="957432"/>
            <a:ext cx="11526638" cy="5744582"/>
          </a:xfrm>
          <a:prstGeom prst="rect">
            <a:avLst/>
          </a:prstGeom>
        </p:spPr>
      </p:pic>
    </p:spTree>
    <p:extLst>
      <p:ext uri="{BB962C8B-B14F-4D97-AF65-F5344CB8AC3E}">
        <p14:creationId xmlns:p14="http://schemas.microsoft.com/office/powerpoint/2010/main" val="13608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492AD0-C5EC-BDA8-6513-B73587377F60}"/>
              </a:ext>
            </a:extLst>
          </p:cNvPr>
          <p:cNvPicPr>
            <a:picLocks noChangeAspect="1"/>
          </p:cNvPicPr>
          <p:nvPr/>
        </p:nvPicPr>
        <p:blipFill>
          <a:blip r:embed="rId2"/>
          <a:stretch>
            <a:fillRect/>
          </a:stretch>
        </p:blipFill>
        <p:spPr>
          <a:xfrm>
            <a:off x="141643" y="895819"/>
            <a:ext cx="11908714" cy="5698619"/>
          </a:xfrm>
          <a:prstGeom prst="rect">
            <a:avLst/>
          </a:prstGeom>
        </p:spPr>
      </p:pic>
    </p:spTree>
    <p:extLst>
      <p:ext uri="{BB962C8B-B14F-4D97-AF65-F5344CB8AC3E}">
        <p14:creationId xmlns:p14="http://schemas.microsoft.com/office/powerpoint/2010/main" val="1871975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E0CD21-F324-BFA9-4B28-0109CF482366}"/>
              </a:ext>
            </a:extLst>
          </p:cNvPr>
          <p:cNvPicPr>
            <a:picLocks noChangeAspect="1"/>
          </p:cNvPicPr>
          <p:nvPr/>
        </p:nvPicPr>
        <p:blipFill>
          <a:blip r:embed="rId2"/>
          <a:stretch>
            <a:fillRect/>
          </a:stretch>
        </p:blipFill>
        <p:spPr>
          <a:xfrm>
            <a:off x="75305" y="974933"/>
            <a:ext cx="11833410" cy="5737839"/>
          </a:xfrm>
          <a:prstGeom prst="rect">
            <a:avLst/>
          </a:prstGeom>
        </p:spPr>
      </p:pic>
    </p:spTree>
    <p:extLst>
      <p:ext uri="{BB962C8B-B14F-4D97-AF65-F5344CB8AC3E}">
        <p14:creationId xmlns:p14="http://schemas.microsoft.com/office/powerpoint/2010/main" val="339535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87312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Approach:</a:t>
            </a:r>
          </a:p>
          <a:p>
            <a:pPr marL="231642" indent="-231642">
              <a:spcAft>
                <a:spcPts val="800"/>
              </a:spcAft>
              <a:buFont typeface="Arial" panose="020B0604020202020204" pitchFamily="34" charset="0"/>
              <a:buChar char="•"/>
            </a:pPr>
            <a:r>
              <a:rPr lang="en-US" sz="1800" dirty="0">
                <a:latin typeface="+mn-lt"/>
              </a:rPr>
              <a:t>1.</a:t>
            </a:r>
            <a:r>
              <a:rPr lang="en-IN" sz="1800" b="0" i="0" dirty="0">
                <a:solidFill>
                  <a:srgbClr val="35373A"/>
                </a:solidFill>
                <a:effectLst/>
                <a:latin typeface="-apple-system"/>
              </a:rPr>
              <a:t> Visual Inspection</a:t>
            </a:r>
            <a:r>
              <a:rPr lang="en-US" sz="1800" b="0" i="0" dirty="0">
                <a:solidFill>
                  <a:srgbClr val="35373A"/>
                </a:solidFill>
                <a:effectLst/>
                <a:latin typeface="+mn-lt"/>
              </a:rPr>
              <a:t>.</a:t>
            </a:r>
          </a:p>
          <a:p>
            <a:pPr marL="231642" indent="-231642">
              <a:spcAft>
                <a:spcPts val="800"/>
              </a:spcAft>
              <a:buFont typeface="Arial" panose="020B0604020202020204" pitchFamily="34" charset="0"/>
              <a:buChar char="•"/>
            </a:pPr>
            <a:r>
              <a:rPr lang="en-US" sz="1800" dirty="0">
                <a:solidFill>
                  <a:srgbClr val="35373A"/>
                </a:solidFill>
                <a:latin typeface="+mn-lt"/>
              </a:rPr>
              <a:t>2.</a:t>
            </a:r>
            <a:r>
              <a:rPr lang="en-IN" sz="1800" b="0" i="0" dirty="0">
                <a:solidFill>
                  <a:srgbClr val="35373A"/>
                </a:solidFill>
                <a:effectLst/>
                <a:latin typeface="-apple-system"/>
              </a:rPr>
              <a:t> Check Indicators and Displays</a:t>
            </a:r>
            <a:r>
              <a:rPr lang="en-US" sz="1800" b="0" i="0" dirty="0">
                <a:solidFill>
                  <a:srgbClr val="35373A"/>
                </a:solidFill>
                <a:effectLst/>
                <a:latin typeface="+mn-lt"/>
              </a:rPr>
              <a:t>.</a:t>
            </a:r>
          </a:p>
          <a:p>
            <a:pPr marL="231642" indent="-231642">
              <a:spcAft>
                <a:spcPts val="800"/>
              </a:spcAft>
              <a:buFont typeface="Arial" panose="020B0604020202020204" pitchFamily="34" charset="0"/>
              <a:buChar char="•"/>
            </a:pPr>
            <a:r>
              <a:rPr lang="en-US" sz="1800" dirty="0">
                <a:solidFill>
                  <a:srgbClr val="35373A"/>
                </a:solidFill>
                <a:latin typeface="+mn-lt"/>
              </a:rPr>
              <a:t>3.</a:t>
            </a:r>
            <a:r>
              <a:rPr lang="en-IN" sz="1800" b="0" i="0" dirty="0">
                <a:solidFill>
                  <a:srgbClr val="35373A"/>
                </a:solidFill>
                <a:effectLst/>
                <a:latin typeface="-apple-system"/>
              </a:rPr>
              <a:t> Monitor Output.</a:t>
            </a:r>
            <a:endParaRPr lang="en-US" sz="1800" dirty="0">
              <a:solidFill>
                <a:srgbClr val="35373A"/>
              </a:solidFill>
              <a:latin typeface="+mn-lt"/>
            </a:endParaRPr>
          </a:p>
          <a:p>
            <a:pPr marL="231642" indent="-231642">
              <a:spcAft>
                <a:spcPts val="800"/>
              </a:spcAft>
              <a:buFont typeface="Arial" panose="020B0604020202020204" pitchFamily="34" charset="0"/>
              <a:buChar char="•"/>
            </a:pPr>
            <a:r>
              <a:rPr lang="en-US" sz="1800" dirty="0">
                <a:solidFill>
                  <a:srgbClr val="35373A"/>
                </a:solidFill>
                <a:latin typeface="+mn-lt"/>
              </a:rPr>
              <a:t>4.</a:t>
            </a:r>
            <a:r>
              <a:rPr lang="en-US" sz="1800" b="0" i="0" dirty="0">
                <a:solidFill>
                  <a:srgbClr val="35373A"/>
                </a:solidFill>
                <a:effectLst/>
                <a:latin typeface="-apple-system"/>
              </a:rPr>
              <a:t> Inspect Battery and DC Input</a:t>
            </a:r>
            <a:r>
              <a:rPr lang="en-US" sz="1800" b="0" i="0" dirty="0">
                <a:solidFill>
                  <a:srgbClr val="35373A"/>
                </a:solidFill>
                <a:effectLst/>
                <a:latin typeface="+mn-lt"/>
              </a:rPr>
              <a:t>.</a:t>
            </a:r>
            <a:endParaRPr lang="en-US" sz="1800" dirty="0">
              <a:latin typeface="+mn-lt"/>
            </a:endParaRPr>
          </a:p>
          <a:p>
            <a:pPr marL="231642" indent="-231642">
              <a:spcAft>
                <a:spcPts val="800"/>
              </a:spcAft>
              <a:buFont typeface="Arial" panose="020B0604020202020204" pitchFamily="34" charset="0"/>
              <a:buChar char="•"/>
            </a:pPr>
            <a:r>
              <a:rPr lang="en-US" sz="1800" dirty="0">
                <a:latin typeface="+mn-lt"/>
              </a:rPr>
              <a:t>5.</a:t>
            </a:r>
            <a:r>
              <a:rPr lang="en-IN" sz="1800" b="0" i="0" dirty="0">
                <a:solidFill>
                  <a:srgbClr val="35373A"/>
                </a:solidFill>
                <a:effectLst/>
                <a:latin typeface="-apple-system"/>
              </a:rPr>
              <a:t> Review System </a:t>
            </a:r>
            <a:r>
              <a:rPr lang="en-IN" sz="1800" b="0" i="0" dirty="0" err="1">
                <a:solidFill>
                  <a:srgbClr val="35373A"/>
                </a:solidFill>
                <a:effectLst/>
                <a:latin typeface="-apple-system"/>
              </a:rPr>
              <a:t>Logs.etc</a:t>
            </a:r>
            <a:r>
              <a:rPr lang="en-IN" sz="1800" b="0" i="0" dirty="0">
                <a:solidFill>
                  <a:srgbClr val="35373A"/>
                </a:solidFill>
                <a:effectLst/>
                <a:latin typeface="-apple-system"/>
              </a:rPr>
              <a:t>.</a:t>
            </a:r>
            <a:endParaRPr lang="en-US" sz="1800" dirty="0">
              <a:latin typeface="+mn-lt"/>
            </a:endParaRPr>
          </a:p>
          <a:p>
            <a:pPr marL="231642" indent="-231642">
              <a:spcAft>
                <a:spcPts val="800"/>
              </a:spcAft>
              <a:buFont typeface="Arial" panose="020B0604020202020204" pitchFamily="34" charset="0"/>
              <a:buChar char="•"/>
            </a:pPr>
            <a:r>
              <a:rPr lang="en-US" sz="1800" dirty="0">
                <a:latin typeface="+mn-lt"/>
              </a:rPr>
              <a:t>Algorithms Used:</a:t>
            </a:r>
            <a:br>
              <a:rPr lang="en-US" sz="1800" dirty="0">
                <a:latin typeface="+mn-lt"/>
              </a:rPr>
            </a:br>
            <a:r>
              <a:rPr lang="en-US" sz="1800" dirty="0">
                <a:latin typeface="+mn-lt"/>
              </a:rPr>
              <a:t>1.</a:t>
            </a:r>
            <a:r>
              <a:rPr lang="en-US" sz="1800" b="0" i="0" dirty="0">
                <a:solidFill>
                  <a:srgbClr val="35373A"/>
                </a:solidFill>
                <a:effectLst/>
                <a:latin typeface="-apple-system"/>
              </a:rPr>
              <a:t> Tighten connections; replace damaged components.</a:t>
            </a:r>
          </a:p>
          <a:p>
            <a:pPr>
              <a:spcAft>
                <a:spcPts val="800"/>
              </a:spcAft>
            </a:pPr>
            <a:r>
              <a:rPr lang="en-US" sz="1800" dirty="0">
                <a:solidFill>
                  <a:srgbClr val="35373A"/>
                </a:solidFill>
                <a:latin typeface="-apple-system"/>
              </a:rPr>
              <a:t>     2.</a:t>
            </a:r>
            <a:r>
              <a:rPr lang="en-US" sz="1800" b="0" i="0" dirty="0">
                <a:solidFill>
                  <a:srgbClr val="35373A"/>
                </a:solidFill>
                <a:effectLst/>
                <a:latin typeface="-apple-system"/>
              </a:rPr>
              <a:t> Refer to manufacturer documentation for solutions.</a:t>
            </a:r>
          </a:p>
          <a:p>
            <a:pPr>
              <a:spcAft>
                <a:spcPts val="800"/>
              </a:spcAft>
            </a:pPr>
            <a:r>
              <a:rPr lang="en-US" sz="1800" dirty="0">
                <a:solidFill>
                  <a:srgbClr val="35373A"/>
                </a:solidFill>
                <a:latin typeface="-apple-system"/>
              </a:rPr>
              <a:t>     3.</a:t>
            </a:r>
            <a:r>
              <a:rPr lang="en-US" sz="1800" b="0" i="0" dirty="0">
                <a:solidFill>
                  <a:srgbClr val="35373A"/>
                </a:solidFill>
                <a:effectLst/>
                <a:latin typeface="-apple-system"/>
              </a:rPr>
              <a:t> Investigate and correct deviations from specifications.</a:t>
            </a:r>
          </a:p>
          <a:p>
            <a:pPr>
              <a:spcAft>
                <a:spcPts val="800"/>
              </a:spcAft>
            </a:pPr>
            <a:r>
              <a:rPr lang="en-US" sz="1800" dirty="0">
                <a:solidFill>
                  <a:srgbClr val="35373A"/>
                </a:solidFill>
                <a:latin typeface="-apple-system"/>
              </a:rPr>
              <a:t>     4.</a:t>
            </a:r>
            <a:r>
              <a:rPr lang="en-US" sz="1800" b="0" i="0" dirty="0">
                <a:solidFill>
                  <a:srgbClr val="35373A"/>
                </a:solidFill>
                <a:effectLst/>
                <a:latin typeface="-apple-system"/>
              </a:rPr>
              <a:t> Charge or replace the battery; ensure good connections.</a:t>
            </a:r>
            <a:endParaRPr lang="en-US" sz="1800" dirty="0">
              <a:solidFill>
                <a:srgbClr val="35373A"/>
              </a:solidFill>
              <a:latin typeface="-apple-system"/>
            </a:endParaRPr>
          </a:p>
          <a:p>
            <a:pPr>
              <a:spcAft>
                <a:spcPts val="800"/>
              </a:spcAft>
            </a:pPr>
            <a:r>
              <a:rPr lang="en-US" sz="1800" dirty="0">
                <a:solidFill>
                  <a:srgbClr val="35373A"/>
                </a:solidFill>
                <a:latin typeface="-apple-system"/>
              </a:rPr>
              <a:t>     5.</a:t>
            </a:r>
            <a:r>
              <a:rPr lang="en-US" sz="1800" b="0" i="0" dirty="0">
                <a:solidFill>
                  <a:srgbClr val="35373A"/>
                </a:solidFill>
                <a:effectLst/>
                <a:latin typeface="-apple-system"/>
              </a:rPr>
              <a:t> Address issues indicated in the logs; update firmware.</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3375283"/>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marL="228600" indent="-228600">
              <a:spcAft>
                <a:spcPts val="800"/>
              </a:spcAft>
              <a:buFont typeface="Arial" panose="020B0604020202020204" pitchFamily="34" charset="0"/>
              <a:buChar char="•"/>
            </a:pPr>
            <a:r>
              <a:rPr lang="en-US" sz="1800" dirty="0">
                <a:latin typeface="+mn-lt"/>
              </a:rPr>
              <a:t>We have know about the energy consumption from this ppt and also we know about the problems and what to do next so from this we know that from year16 to 19 the consumption of energy.</a:t>
            </a: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Future Work:</a:t>
            </a:r>
            <a:br>
              <a:rPr lang="en-US" sz="1800" dirty="0">
                <a:latin typeface="+mn-lt"/>
              </a:rPr>
            </a:br>
            <a:r>
              <a:rPr lang="en-US" sz="1800" dirty="0">
                <a:latin typeface="+mn-lt"/>
              </a:rPr>
              <a:t>we want to use less energy  </a:t>
            </a: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Paste your reference link here</a:t>
            </a:r>
          </a:p>
        </p:txBody>
      </p:sp>
    </p:spTree>
    <p:extLst>
      <p:ext uri="{BB962C8B-B14F-4D97-AF65-F5344CB8AC3E}">
        <p14:creationId xmlns:p14="http://schemas.microsoft.com/office/powerpoint/2010/main" val="13079258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3833</TotalTime>
  <Words>455</Words>
  <Application>Microsoft Office PowerPoint</Application>
  <PresentationFormat>Widescreen</PresentationFormat>
  <Paragraphs>49</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hrushikeshhargude1999@gmail.com</cp:lastModifiedBy>
  <cp:revision>77</cp:revision>
  <dcterms:modified xsi:type="dcterms:W3CDTF">2024-10-11T16:47:29Z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