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0" r:id="rId3"/>
    <p:sldId id="291" r:id="rId4"/>
    <p:sldId id="292" r:id="rId5"/>
    <p:sldId id="293" r:id="rId6"/>
    <p:sldId id="294" r:id="rId7"/>
    <p:sldId id="295" r:id="rId8"/>
    <p:sldId id="296" r:id="rId9"/>
    <p:sldId id="297" r:id="rId10"/>
    <p:sldId id="298" r:id="rId11"/>
    <p:sldId id="302" r:id="rId12"/>
    <p:sldId id="299" r:id="rId13"/>
    <p:sldId id="300" r:id="rId14"/>
    <p:sldId id="301" r:id="rId15"/>
    <p:sldId id="303" r:id="rId16"/>
    <p:sldId id="289" r:id="rId17"/>
    <p:sldId id="257" r:id="rId18"/>
    <p:sldId id="258" r:id="rId19"/>
    <p:sldId id="259" r:id="rId20"/>
    <p:sldId id="260" r:id="rId21"/>
    <p:sldId id="261" r:id="rId22"/>
    <p:sldId id="262" r:id="rId23"/>
    <p:sldId id="263" r:id="rId24"/>
    <p:sldId id="264" r:id="rId25"/>
    <p:sldId id="265" r:id="rId26"/>
    <p:sldId id="266" r:id="rId27"/>
    <p:sldId id="267" r:id="rId28"/>
    <p:sldId id="268" r:id="rId29"/>
    <p:sldId id="269" r:id="rId30"/>
    <p:sldId id="270" r:id="rId31"/>
    <p:sldId id="271" r:id="rId32"/>
    <p:sldId id="272" r:id="rId33"/>
    <p:sldId id="273" r:id="rId34"/>
    <p:sldId id="274" r:id="rId35"/>
    <p:sldId id="275" r:id="rId36"/>
    <p:sldId id="276" r:id="rId37"/>
    <p:sldId id="277" r:id="rId38"/>
    <p:sldId id="278" r:id="rId39"/>
    <p:sldId id="279" r:id="rId40"/>
    <p:sldId id="280" r:id="rId41"/>
    <p:sldId id="281" r:id="rId42"/>
    <p:sldId id="282" r:id="rId43"/>
    <p:sldId id="283" r:id="rId44"/>
    <p:sldId id="284" r:id="rId45"/>
    <p:sldId id="285" r:id="rId46"/>
    <p:sldId id="286" r:id="rId47"/>
    <p:sldId id="287" r:id="rId48"/>
    <p:sldId id="304" r:id="rId49"/>
    <p:sldId id="305" r:id="rId50"/>
    <p:sldId id="288"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D8BD707-D9CF-40AE-B4C6-C98DA3205C09}" type="datetimeFigureOut">
              <a:rPr lang="en-US" smtClean="0"/>
              <a:pPr/>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D8BD707-D9CF-40AE-B4C6-C98DA3205C09}" type="datetimeFigureOut">
              <a:rPr lang="en-US" smtClean="0"/>
              <a:pPr/>
              <a:t>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1D8BD707-D9CF-40AE-B4C6-C98DA3205C09}" type="datetimeFigureOut">
              <a:rPr lang="en-US" smtClean="0"/>
              <a:pPr/>
              <a:t>2/2/2021</a:t>
            </a:fld>
            <a:endParaRPr lang="en-US"/>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133600"/>
            <a:ext cx="8458200" cy="1754326"/>
          </a:xfrm>
          <a:prstGeom prst="rect">
            <a:avLst/>
          </a:prstGeom>
          <a:noFill/>
        </p:spPr>
        <p:txBody>
          <a:bodyPr wrap="square" rtlCol="0">
            <a:spAutoFit/>
          </a:bodyPr>
          <a:lstStyle/>
          <a:p>
            <a:pPr algn="ctr"/>
            <a:r>
              <a:rPr lang="en-US" sz="5400" dirty="0" smtClean="0">
                <a:solidFill>
                  <a:schemeClr val="accent6">
                    <a:lumMod val="75000"/>
                  </a:schemeClr>
                </a:solidFill>
              </a:rPr>
              <a:t>Web Based Recruitment System</a:t>
            </a:r>
            <a:endParaRPr lang="en-IN" sz="5400" dirty="0">
              <a:solidFill>
                <a:schemeClr val="accent6">
                  <a:lumMod val="75000"/>
                </a:schemeClr>
              </a:solidFill>
            </a:endParaRPr>
          </a:p>
        </p:txBody>
      </p:sp>
      <p:sp>
        <p:nvSpPr>
          <p:cNvPr id="3" name="TextBox 2"/>
          <p:cNvSpPr txBox="1"/>
          <p:nvPr/>
        </p:nvSpPr>
        <p:spPr>
          <a:xfrm>
            <a:off x="6400800" y="5638800"/>
            <a:ext cx="2667000" cy="646331"/>
          </a:xfrm>
          <a:prstGeom prst="rect">
            <a:avLst/>
          </a:prstGeom>
          <a:noFill/>
        </p:spPr>
        <p:txBody>
          <a:bodyPr wrap="square" rtlCol="0">
            <a:spAutoFit/>
          </a:bodyPr>
          <a:lstStyle/>
          <a:p>
            <a:r>
              <a:rPr lang="en-US" dirty="0" smtClean="0"/>
              <a:t>-Tanmay Pagare 1169</a:t>
            </a:r>
            <a:br>
              <a:rPr lang="en-US" dirty="0" smtClean="0"/>
            </a:br>
            <a:r>
              <a:rPr lang="en-US" dirty="0" smtClean="0"/>
              <a:t>-Shubham Rode 1204</a:t>
            </a:r>
            <a:endParaRPr lang="en-IN" dirty="0"/>
          </a:p>
        </p:txBody>
      </p:sp>
      <p:sp>
        <p:nvSpPr>
          <p:cNvPr id="4" name="TextBox 3"/>
          <p:cNvSpPr txBox="1"/>
          <p:nvPr/>
        </p:nvSpPr>
        <p:spPr>
          <a:xfrm>
            <a:off x="2971800" y="4114800"/>
            <a:ext cx="3429000" cy="369332"/>
          </a:xfrm>
          <a:prstGeom prst="rect">
            <a:avLst/>
          </a:prstGeom>
          <a:noFill/>
        </p:spPr>
        <p:txBody>
          <a:bodyPr wrap="square" rtlCol="0">
            <a:spAutoFit/>
          </a:bodyPr>
          <a:lstStyle/>
          <a:p>
            <a:r>
              <a:rPr lang="en-US" dirty="0" smtClean="0">
                <a:solidFill>
                  <a:schemeClr val="accent6">
                    <a:lumMod val="50000"/>
                  </a:schemeClr>
                </a:solidFill>
              </a:rPr>
              <a:t>Project Guide:- Mr. Milind Arjun</a:t>
            </a:r>
            <a:endParaRPr lang="en-IN" dirty="0">
              <a:solidFill>
                <a:schemeClr val="accent6">
                  <a:lumMod val="50000"/>
                </a:schemeClr>
              </a:solidFill>
            </a:endParaRPr>
          </a:p>
        </p:txBody>
      </p:sp>
    </p:spTree>
    <p:extLst>
      <p:ext uri="{BB962C8B-B14F-4D97-AF65-F5344CB8AC3E}">
        <p14:creationId xmlns:p14="http://schemas.microsoft.com/office/powerpoint/2010/main" val="11931858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152400"/>
            <a:ext cx="8972550" cy="830997"/>
          </a:xfrm>
          <a:prstGeom prst="rect">
            <a:avLst/>
          </a:prstGeom>
          <a:noFill/>
        </p:spPr>
        <p:txBody>
          <a:bodyPr wrap="square" rtlCol="0">
            <a:spAutoFit/>
          </a:bodyPr>
          <a:lstStyle/>
          <a:p>
            <a:pPr algn="ctr"/>
            <a:r>
              <a:rPr lang="en-US" sz="4800" dirty="0" smtClean="0">
                <a:solidFill>
                  <a:schemeClr val="accent6">
                    <a:lumMod val="75000"/>
                  </a:schemeClr>
                </a:solidFill>
              </a:rPr>
              <a:t>ER Diagram</a:t>
            </a:r>
            <a:endParaRPr lang="en-IN" sz="4800" dirty="0">
              <a:solidFill>
                <a:schemeClr val="accent6">
                  <a:lumMod val="75000"/>
                </a:schemeClr>
              </a:solidFill>
            </a:endParaRPr>
          </a:p>
        </p:txBody>
      </p:sp>
      <p:pic>
        <p:nvPicPr>
          <p:cNvPr id="33794" name="Picture 2" descr="E:\CDAC\IACSD\1ONLINE\project\project review\20-12-2020\Final ER Diagram.jpe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706306"/>
            <a:ext cx="9144000" cy="60754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69888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descr="E:\CDAC\IACSD\1ONLINE\project\DFD diagram\DFD diagram.jpe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073727"/>
            <a:ext cx="8439150" cy="555567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6200" y="83403"/>
            <a:ext cx="8972550" cy="830997"/>
          </a:xfrm>
          <a:prstGeom prst="rect">
            <a:avLst/>
          </a:prstGeom>
          <a:noFill/>
        </p:spPr>
        <p:txBody>
          <a:bodyPr wrap="square" rtlCol="0">
            <a:spAutoFit/>
          </a:bodyPr>
          <a:lstStyle/>
          <a:p>
            <a:pPr algn="ctr"/>
            <a:r>
              <a:rPr lang="en-US" sz="4800" dirty="0" smtClean="0">
                <a:solidFill>
                  <a:schemeClr val="accent6">
                    <a:lumMod val="75000"/>
                  </a:schemeClr>
                </a:solidFill>
              </a:rPr>
              <a:t>DFD Diagram</a:t>
            </a:r>
            <a:endParaRPr lang="en-IN" sz="4800" dirty="0">
              <a:solidFill>
                <a:schemeClr val="accent6">
                  <a:lumMod val="75000"/>
                </a:schemeClr>
              </a:solidFill>
            </a:endParaRPr>
          </a:p>
        </p:txBody>
      </p:sp>
    </p:spTree>
    <p:extLst>
      <p:ext uri="{BB962C8B-B14F-4D97-AF65-F5344CB8AC3E}">
        <p14:creationId xmlns:p14="http://schemas.microsoft.com/office/powerpoint/2010/main" val="8922467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914400"/>
            <a:ext cx="4800600" cy="59023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8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7582" y="3075965"/>
            <a:ext cx="4246418" cy="15792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83127" y="83403"/>
            <a:ext cx="8972550" cy="830997"/>
          </a:xfrm>
          <a:prstGeom prst="rect">
            <a:avLst/>
          </a:prstGeom>
          <a:noFill/>
        </p:spPr>
        <p:txBody>
          <a:bodyPr wrap="square" rtlCol="0">
            <a:spAutoFit/>
          </a:bodyPr>
          <a:lstStyle/>
          <a:p>
            <a:pPr algn="ctr"/>
            <a:r>
              <a:rPr lang="en-US" sz="4800" dirty="0" smtClean="0">
                <a:solidFill>
                  <a:schemeClr val="accent6">
                    <a:lumMod val="75000"/>
                  </a:schemeClr>
                </a:solidFill>
              </a:rPr>
              <a:t>Candidate Table</a:t>
            </a:r>
            <a:endParaRPr lang="en-IN" sz="4800" dirty="0">
              <a:solidFill>
                <a:schemeClr val="accent6">
                  <a:lumMod val="75000"/>
                </a:schemeClr>
              </a:solidFill>
            </a:endParaRPr>
          </a:p>
        </p:txBody>
      </p:sp>
    </p:spTree>
    <p:extLst>
      <p:ext uri="{BB962C8B-B14F-4D97-AF65-F5344CB8AC3E}">
        <p14:creationId xmlns:p14="http://schemas.microsoft.com/office/powerpoint/2010/main" val="25037414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127" y="-68997"/>
            <a:ext cx="8972550" cy="830997"/>
          </a:xfrm>
          <a:prstGeom prst="rect">
            <a:avLst/>
          </a:prstGeom>
          <a:noFill/>
        </p:spPr>
        <p:txBody>
          <a:bodyPr wrap="square" rtlCol="0">
            <a:spAutoFit/>
          </a:bodyPr>
          <a:lstStyle/>
          <a:p>
            <a:pPr algn="ctr"/>
            <a:r>
              <a:rPr lang="en-US" sz="4800" dirty="0" smtClean="0">
                <a:solidFill>
                  <a:schemeClr val="accent6">
                    <a:lumMod val="75000"/>
                  </a:schemeClr>
                </a:solidFill>
              </a:rPr>
              <a:t>Recruiter Table</a:t>
            </a:r>
            <a:endParaRPr lang="en-IN" sz="4800" dirty="0">
              <a:solidFill>
                <a:schemeClr val="accent6">
                  <a:lumMod val="75000"/>
                </a:schemeClr>
              </a:solidFill>
            </a:endParaRPr>
          </a:p>
        </p:txBody>
      </p:sp>
      <p:pic>
        <p:nvPicPr>
          <p:cNvPr id="430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685800"/>
            <a:ext cx="5858107"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30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799" y="3200400"/>
            <a:ext cx="5858107"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917471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824344"/>
            <a:ext cx="6553200" cy="18628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83127" y="-68997"/>
            <a:ext cx="8972550" cy="830997"/>
          </a:xfrm>
          <a:prstGeom prst="rect">
            <a:avLst/>
          </a:prstGeom>
          <a:noFill/>
        </p:spPr>
        <p:txBody>
          <a:bodyPr wrap="square" rtlCol="0">
            <a:spAutoFit/>
          </a:bodyPr>
          <a:lstStyle/>
          <a:p>
            <a:pPr algn="ctr"/>
            <a:r>
              <a:rPr lang="en-US" sz="4800" dirty="0" smtClean="0">
                <a:solidFill>
                  <a:schemeClr val="accent6">
                    <a:lumMod val="75000"/>
                  </a:schemeClr>
                </a:solidFill>
              </a:rPr>
              <a:t>Applied Job Table</a:t>
            </a:r>
            <a:endParaRPr lang="en-IN" sz="4800" dirty="0">
              <a:solidFill>
                <a:schemeClr val="accent6">
                  <a:lumMod val="75000"/>
                </a:schemeClr>
              </a:solidFill>
            </a:endParaRPr>
          </a:p>
        </p:txBody>
      </p:sp>
      <p:sp>
        <p:nvSpPr>
          <p:cNvPr id="4" name="TextBox 3"/>
          <p:cNvSpPr txBox="1"/>
          <p:nvPr/>
        </p:nvSpPr>
        <p:spPr>
          <a:xfrm>
            <a:off x="76200" y="2902803"/>
            <a:ext cx="8972550" cy="830997"/>
          </a:xfrm>
          <a:prstGeom prst="rect">
            <a:avLst/>
          </a:prstGeom>
          <a:noFill/>
        </p:spPr>
        <p:txBody>
          <a:bodyPr wrap="square" rtlCol="0">
            <a:spAutoFit/>
          </a:bodyPr>
          <a:lstStyle/>
          <a:p>
            <a:pPr algn="ctr"/>
            <a:r>
              <a:rPr lang="en-US" sz="4800" dirty="0" smtClean="0">
                <a:solidFill>
                  <a:schemeClr val="accent6">
                    <a:lumMod val="75000"/>
                  </a:schemeClr>
                </a:solidFill>
              </a:rPr>
              <a:t>Admin Table</a:t>
            </a:r>
            <a:endParaRPr lang="en-IN" sz="4800" dirty="0">
              <a:solidFill>
                <a:schemeClr val="accent6">
                  <a:lumMod val="75000"/>
                </a:schemeClr>
              </a:solidFill>
            </a:endParaRPr>
          </a:p>
        </p:txBody>
      </p:sp>
      <p:pic>
        <p:nvPicPr>
          <p:cNvPr id="440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3927331"/>
            <a:ext cx="6553200" cy="18638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170481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95400"/>
            <a:ext cx="8026400" cy="4953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
        <p:nvSpPr>
          <p:cNvPr id="4" name="TextBox 3"/>
          <p:cNvSpPr txBox="1"/>
          <p:nvPr/>
        </p:nvSpPr>
        <p:spPr>
          <a:xfrm>
            <a:off x="76200" y="228600"/>
            <a:ext cx="8972550" cy="830997"/>
          </a:xfrm>
          <a:prstGeom prst="rect">
            <a:avLst/>
          </a:prstGeom>
          <a:noFill/>
        </p:spPr>
        <p:txBody>
          <a:bodyPr wrap="square" rtlCol="0">
            <a:spAutoFit/>
          </a:bodyPr>
          <a:lstStyle/>
          <a:p>
            <a:pPr algn="ctr"/>
            <a:r>
              <a:rPr lang="en-US" sz="4800" dirty="0" smtClean="0">
                <a:solidFill>
                  <a:schemeClr val="accent6">
                    <a:lumMod val="75000"/>
                  </a:schemeClr>
                </a:solidFill>
              </a:rPr>
              <a:t>Relationship Between Tables</a:t>
            </a:r>
            <a:endParaRPr lang="en-IN" sz="4800" dirty="0">
              <a:solidFill>
                <a:schemeClr val="accent6">
                  <a:lumMod val="75000"/>
                </a:schemeClr>
              </a:solidFill>
            </a:endParaRPr>
          </a:p>
        </p:txBody>
      </p:sp>
    </p:spTree>
    <p:extLst>
      <p:ext uri="{BB962C8B-B14F-4D97-AF65-F5344CB8AC3E}">
        <p14:creationId xmlns:p14="http://schemas.microsoft.com/office/powerpoint/2010/main" val="8543113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4325" y="2667000"/>
            <a:ext cx="7635360"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Web Page Screen Shots</a:t>
            </a:r>
            <a:endPar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40564934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 y="809625"/>
            <a:ext cx="9105900" cy="5972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9050" y="76200"/>
            <a:ext cx="8972550" cy="707886"/>
          </a:xfrm>
          <a:prstGeom prst="rect">
            <a:avLst/>
          </a:prstGeom>
          <a:noFill/>
        </p:spPr>
        <p:txBody>
          <a:bodyPr wrap="square" rtlCol="0">
            <a:spAutoFit/>
          </a:bodyPr>
          <a:lstStyle/>
          <a:p>
            <a:pPr algn="ctr"/>
            <a:r>
              <a:rPr lang="en-US" sz="4000" dirty="0" smtClean="0">
                <a:solidFill>
                  <a:schemeClr val="accent6">
                    <a:lumMod val="75000"/>
                  </a:schemeClr>
                </a:solidFill>
              </a:rPr>
              <a:t>Main Page</a:t>
            </a:r>
            <a:endParaRPr lang="en-IN" sz="4000" dirty="0">
              <a:solidFill>
                <a:schemeClr val="accent6">
                  <a:lumMod val="75000"/>
                </a:schemeClr>
              </a:solidFill>
            </a:endParaRPr>
          </a:p>
        </p:txBody>
      </p:sp>
    </p:spTree>
    <p:extLst>
      <p:ext uri="{BB962C8B-B14F-4D97-AF65-F5344CB8AC3E}">
        <p14:creationId xmlns:p14="http://schemas.microsoft.com/office/powerpoint/2010/main" val="31757448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95400"/>
            <a:ext cx="9144000" cy="4829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533400" y="228600"/>
            <a:ext cx="7848600" cy="646331"/>
          </a:xfrm>
          <a:prstGeom prst="rect">
            <a:avLst/>
          </a:prstGeom>
          <a:noFill/>
        </p:spPr>
        <p:txBody>
          <a:bodyPr wrap="square" rtlCol="0">
            <a:spAutoFit/>
          </a:bodyPr>
          <a:lstStyle/>
          <a:p>
            <a:pPr algn="ctr"/>
            <a:r>
              <a:rPr lang="en-US" sz="3600" dirty="0" smtClean="0">
                <a:solidFill>
                  <a:schemeClr val="accent6">
                    <a:lumMod val="75000"/>
                  </a:schemeClr>
                </a:solidFill>
              </a:rPr>
              <a:t>Recruiter Register</a:t>
            </a:r>
            <a:endParaRPr lang="en-IN" sz="3600" dirty="0">
              <a:solidFill>
                <a:schemeClr val="accent6">
                  <a:lumMod val="75000"/>
                </a:schemeClr>
              </a:solidFill>
            </a:endParaRPr>
          </a:p>
        </p:txBody>
      </p:sp>
    </p:spTree>
    <p:extLst>
      <p:ext uri="{BB962C8B-B14F-4D97-AF65-F5344CB8AC3E}">
        <p14:creationId xmlns:p14="http://schemas.microsoft.com/office/powerpoint/2010/main" val="30529013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81199"/>
            <a:ext cx="9144000" cy="3286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33400" y="228600"/>
            <a:ext cx="7848600" cy="646331"/>
          </a:xfrm>
          <a:prstGeom prst="rect">
            <a:avLst/>
          </a:prstGeom>
          <a:noFill/>
        </p:spPr>
        <p:txBody>
          <a:bodyPr wrap="square" rtlCol="0">
            <a:spAutoFit/>
          </a:bodyPr>
          <a:lstStyle/>
          <a:p>
            <a:pPr algn="ctr"/>
            <a:r>
              <a:rPr lang="en-US" sz="3600" dirty="0" smtClean="0">
                <a:solidFill>
                  <a:schemeClr val="accent6">
                    <a:lumMod val="75000"/>
                  </a:schemeClr>
                </a:solidFill>
              </a:rPr>
              <a:t>Recruiter Login</a:t>
            </a:r>
            <a:endParaRPr lang="en-IN" sz="3600" dirty="0">
              <a:solidFill>
                <a:schemeClr val="accent6">
                  <a:lumMod val="75000"/>
                </a:schemeClr>
              </a:solidFill>
            </a:endParaRPr>
          </a:p>
        </p:txBody>
      </p:sp>
    </p:spTree>
    <p:extLst>
      <p:ext uri="{BB962C8B-B14F-4D97-AF65-F5344CB8AC3E}">
        <p14:creationId xmlns:p14="http://schemas.microsoft.com/office/powerpoint/2010/main" val="29001639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66800"/>
            <a:ext cx="9144000" cy="5509200"/>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marL="342900" indent="-342900">
              <a:buFont typeface="Arial" panose="020B0604020202020204" pitchFamily="34" charset="0"/>
              <a:buChar char="•"/>
            </a:pPr>
            <a:r>
              <a:rPr lang="en-IN" sz="2200" dirty="0"/>
              <a:t>The Web Based Recruitment System is a web based Application intended to provide complete solution for the Recruiter as well as for Job seeker through a single get way using an internet</a:t>
            </a:r>
            <a:r>
              <a:rPr lang="en-IN" sz="2200" dirty="0" smtClean="0"/>
              <a:t>.</a:t>
            </a:r>
          </a:p>
          <a:p>
            <a:pPr marL="342900" indent="-342900">
              <a:buFont typeface="Arial" panose="020B0604020202020204" pitchFamily="34" charset="0"/>
              <a:buChar char="•"/>
            </a:pPr>
            <a:endParaRPr lang="en-IN" sz="2200" dirty="0" smtClean="0"/>
          </a:p>
          <a:p>
            <a:pPr marL="342900" indent="-342900">
              <a:buFont typeface="Arial" panose="020B0604020202020204" pitchFamily="34" charset="0"/>
              <a:buChar char="•"/>
            </a:pPr>
            <a:r>
              <a:rPr lang="en-IN" sz="2200" dirty="0" smtClean="0"/>
              <a:t>It </a:t>
            </a:r>
            <a:r>
              <a:rPr lang="en-IN" sz="2200" dirty="0"/>
              <a:t>will enable the Job recruiters to post various job related openings in there company, and job seeker can browse and search job and apply according to him/her education, location and skills through internet</a:t>
            </a:r>
            <a:r>
              <a:rPr lang="en-IN" sz="2200" dirty="0" smtClean="0"/>
              <a:t>.</a:t>
            </a:r>
          </a:p>
          <a:p>
            <a:pPr marL="342900" indent="-342900">
              <a:buFont typeface="Arial" panose="020B0604020202020204" pitchFamily="34" charset="0"/>
              <a:buChar char="•"/>
            </a:pPr>
            <a:endParaRPr lang="en-IN" sz="2200" dirty="0" smtClean="0"/>
          </a:p>
          <a:p>
            <a:pPr marL="342900" indent="-342900">
              <a:buFont typeface="Arial" panose="020B0604020202020204" pitchFamily="34" charset="0"/>
              <a:buChar char="•"/>
            </a:pPr>
            <a:r>
              <a:rPr lang="en-IN" sz="2200" dirty="0" smtClean="0"/>
              <a:t>By </a:t>
            </a:r>
            <a:r>
              <a:rPr lang="en-IN" sz="2200" dirty="0"/>
              <a:t>doing so Particular Recruiter can get all the information related to job Seeker and can contact him/her through email and contact number. </a:t>
            </a:r>
            <a:endParaRPr lang="en-IN" sz="2200" dirty="0" smtClean="0"/>
          </a:p>
          <a:p>
            <a:pPr marL="342900" indent="-342900">
              <a:buFont typeface="Arial" panose="020B0604020202020204" pitchFamily="34" charset="0"/>
              <a:buChar char="•"/>
            </a:pPr>
            <a:endParaRPr lang="en-IN" sz="2200" dirty="0" smtClean="0"/>
          </a:p>
          <a:p>
            <a:pPr marL="342900" indent="-342900">
              <a:buFont typeface="Arial" panose="020B0604020202020204" pitchFamily="34" charset="0"/>
              <a:buChar char="•"/>
            </a:pPr>
            <a:r>
              <a:rPr lang="en-IN" sz="2200" dirty="0" smtClean="0"/>
              <a:t>The </a:t>
            </a:r>
            <a:r>
              <a:rPr lang="en-IN" sz="2200" dirty="0"/>
              <a:t>Admin module will have all the right to rectify fake and unrelated information uploaded in the web and manage various job related post. </a:t>
            </a:r>
          </a:p>
        </p:txBody>
      </p:sp>
      <p:sp>
        <p:nvSpPr>
          <p:cNvPr id="3" name="TextBox 2"/>
          <p:cNvSpPr txBox="1"/>
          <p:nvPr/>
        </p:nvSpPr>
        <p:spPr>
          <a:xfrm>
            <a:off x="76200" y="-76200"/>
            <a:ext cx="8972550" cy="830997"/>
          </a:xfrm>
          <a:prstGeom prst="rect">
            <a:avLst/>
          </a:prstGeom>
          <a:noFill/>
        </p:spPr>
        <p:txBody>
          <a:bodyPr wrap="square" rtlCol="0">
            <a:spAutoFit/>
          </a:bodyPr>
          <a:lstStyle/>
          <a:p>
            <a:pPr algn="ctr"/>
            <a:r>
              <a:rPr lang="en-US" sz="4800" dirty="0" smtClean="0">
                <a:solidFill>
                  <a:schemeClr val="accent6">
                    <a:lumMod val="75000"/>
                  </a:schemeClr>
                </a:solidFill>
              </a:rPr>
              <a:t>Introduction</a:t>
            </a:r>
            <a:endParaRPr lang="en-IN" sz="4800" dirty="0">
              <a:solidFill>
                <a:schemeClr val="accent6">
                  <a:lumMod val="75000"/>
                </a:schemeClr>
              </a:solidFill>
            </a:endParaRPr>
          </a:p>
        </p:txBody>
      </p:sp>
    </p:spTree>
    <p:extLst>
      <p:ext uri="{BB962C8B-B14F-4D97-AF65-F5344CB8AC3E}">
        <p14:creationId xmlns:p14="http://schemas.microsoft.com/office/powerpoint/2010/main" val="37874530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83227"/>
            <a:ext cx="9144000" cy="5981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33400" y="76200"/>
            <a:ext cx="7848600" cy="646331"/>
          </a:xfrm>
          <a:prstGeom prst="rect">
            <a:avLst/>
          </a:prstGeom>
          <a:noFill/>
        </p:spPr>
        <p:txBody>
          <a:bodyPr wrap="square" rtlCol="0">
            <a:spAutoFit/>
          </a:bodyPr>
          <a:lstStyle/>
          <a:p>
            <a:pPr algn="ctr"/>
            <a:r>
              <a:rPr lang="en-US" sz="3600" dirty="0" smtClean="0">
                <a:solidFill>
                  <a:schemeClr val="accent6">
                    <a:lumMod val="75000"/>
                  </a:schemeClr>
                </a:solidFill>
              </a:rPr>
              <a:t>Recruiter Home Page</a:t>
            </a:r>
            <a:endParaRPr lang="en-IN" sz="3600" dirty="0">
              <a:solidFill>
                <a:schemeClr val="accent6">
                  <a:lumMod val="75000"/>
                </a:schemeClr>
              </a:solidFill>
            </a:endParaRPr>
          </a:p>
        </p:txBody>
      </p:sp>
    </p:spTree>
    <p:extLst>
      <p:ext uri="{BB962C8B-B14F-4D97-AF65-F5344CB8AC3E}">
        <p14:creationId xmlns:p14="http://schemas.microsoft.com/office/powerpoint/2010/main" val="16276171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988868"/>
            <a:ext cx="9144001" cy="5848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33400" y="76200"/>
            <a:ext cx="7848600" cy="646331"/>
          </a:xfrm>
          <a:prstGeom prst="rect">
            <a:avLst/>
          </a:prstGeom>
          <a:noFill/>
        </p:spPr>
        <p:txBody>
          <a:bodyPr wrap="square" rtlCol="0">
            <a:spAutoFit/>
          </a:bodyPr>
          <a:lstStyle/>
          <a:p>
            <a:pPr algn="ctr"/>
            <a:r>
              <a:rPr lang="en-US" sz="3600" dirty="0" smtClean="0">
                <a:solidFill>
                  <a:schemeClr val="accent6">
                    <a:lumMod val="75000"/>
                  </a:schemeClr>
                </a:solidFill>
              </a:rPr>
              <a:t>Update Recruiter Profile</a:t>
            </a:r>
            <a:endParaRPr lang="en-IN" sz="3600" dirty="0">
              <a:solidFill>
                <a:schemeClr val="accent6">
                  <a:lumMod val="75000"/>
                </a:schemeClr>
              </a:solidFill>
            </a:endParaRPr>
          </a:p>
        </p:txBody>
      </p:sp>
    </p:spTree>
    <p:extLst>
      <p:ext uri="{BB962C8B-B14F-4D97-AF65-F5344CB8AC3E}">
        <p14:creationId xmlns:p14="http://schemas.microsoft.com/office/powerpoint/2010/main" val="20896961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76200"/>
            <a:ext cx="7848600" cy="646331"/>
          </a:xfrm>
          <a:prstGeom prst="rect">
            <a:avLst/>
          </a:prstGeom>
          <a:noFill/>
        </p:spPr>
        <p:txBody>
          <a:bodyPr wrap="square" rtlCol="0">
            <a:spAutoFit/>
          </a:bodyPr>
          <a:lstStyle/>
          <a:p>
            <a:pPr algn="ctr"/>
            <a:r>
              <a:rPr lang="en-US" sz="3600" dirty="0" smtClean="0">
                <a:solidFill>
                  <a:schemeClr val="accent6">
                    <a:lumMod val="75000"/>
                  </a:schemeClr>
                </a:solidFill>
              </a:rPr>
              <a:t>Recruiter Insert Vacancy</a:t>
            </a:r>
            <a:endParaRPr lang="en-IN" sz="3600" dirty="0">
              <a:solidFill>
                <a:schemeClr val="accent6">
                  <a:lumMod val="75000"/>
                </a:schemeClr>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95350"/>
            <a:ext cx="9144000" cy="5962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159987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04875"/>
            <a:ext cx="9144000" cy="595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33400" y="76200"/>
            <a:ext cx="7848600" cy="646331"/>
          </a:xfrm>
          <a:prstGeom prst="rect">
            <a:avLst/>
          </a:prstGeom>
          <a:noFill/>
        </p:spPr>
        <p:txBody>
          <a:bodyPr wrap="square" rtlCol="0">
            <a:spAutoFit/>
          </a:bodyPr>
          <a:lstStyle/>
          <a:p>
            <a:pPr algn="ctr"/>
            <a:r>
              <a:rPr lang="en-US" sz="3600" dirty="0" smtClean="0">
                <a:solidFill>
                  <a:schemeClr val="accent6">
                    <a:lumMod val="75000"/>
                  </a:schemeClr>
                </a:solidFill>
              </a:rPr>
              <a:t>View all Recruiter Job Vacancy</a:t>
            </a:r>
            <a:endParaRPr lang="en-IN" sz="3600" dirty="0">
              <a:solidFill>
                <a:schemeClr val="accent6">
                  <a:lumMod val="75000"/>
                </a:schemeClr>
              </a:solidFill>
            </a:endParaRPr>
          </a:p>
        </p:txBody>
      </p:sp>
    </p:spTree>
    <p:extLst>
      <p:ext uri="{BB962C8B-B14F-4D97-AF65-F5344CB8AC3E}">
        <p14:creationId xmlns:p14="http://schemas.microsoft.com/office/powerpoint/2010/main" val="10170597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866775"/>
            <a:ext cx="8763000" cy="5991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33400" y="76200"/>
            <a:ext cx="7848600" cy="646331"/>
          </a:xfrm>
          <a:prstGeom prst="rect">
            <a:avLst/>
          </a:prstGeom>
          <a:noFill/>
        </p:spPr>
        <p:txBody>
          <a:bodyPr wrap="square" rtlCol="0">
            <a:spAutoFit/>
          </a:bodyPr>
          <a:lstStyle/>
          <a:p>
            <a:pPr algn="ctr"/>
            <a:r>
              <a:rPr lang="en-US" sz="3600" dirty="0" smtClean="0">
                <a:solidFill>
                  <a:schemeClr val="accent6">
                    <a:lumMod val="75000"/>
                  </a:schemeClr>
                </a:solidFill>
              </a:rPr>
              <a:t>Update Job Vacancy</a:t>
            </a:r>
            <a:endParaRPr lang="en-IN" sz="3600" dirty="0">
              <a:solidFill>
                <a:schemeClr val="accent6">
                  <a:lumMod val="75000"/>
                </a:schemeClr>
              </a:solidFill>
            </a:endParaRPr>
          </a:p>
        </p:txBody>
      </p:sp>
    </p:spTree>
    <p:extLst>
      <p:ext uri="{BB962C8B-B14F-4D97-AF65-F5344CB8AC3E}">
        <p14:creationId xmlns:p14="http://schemas.microsoft.com/office/powerpoint/2010/main" val="27683856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96636"/>
            <a:ext cx="8839200" cy="594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33400" y="76200"/>
            <a:ext cx="7848600" cy="646331"/>
          </a:xfrm>
          <a:prstGeom prst="rect">
            <a:avLst/>
          </a:prstGeom>
          <a:noFill/>
        </p:spPr>
        <p:txBody>
          <a:bodyPr wrap="square" rtlCol="0">
            <a:spAutoFit/>
          </a:bodyPr>
          <a:lstStyle/>
          <a:p>
            <a:pPr algn="ctr"/>
            <a:r>
              <a:rPr lang="en-US" sz="3600" dirty="0" smtClean="0">
                <a:solidFill>
                  <a:schemeClr val="accent6">
                    <a:lumMod val="75000"/>
                  </a:schemeClr>
                </a:solidFill>
              </a:rPr>
              <a:t>View Profile of Applied Candidate </a:t>
            </a:r>
            <a:endParaRPr lang="en-IN" sz="3600" dirty="0">
              <a:solidFill>
                <a:schemeClr val="accent6">
                  <a:lumMod val="75000"/>
                </a:schemeClr>
              </a:solidFill>
            </a:endParaRPr>
          </a:p>
        </p:txBody>
      </p:sp>
    </p:spTree>
    <p:extLst>
      <p:ext uri="{BB962C8B-B14F-4D97-AF65-F5344CB8AC3E}">
        <p14:creationId xmlns:p14="http://schemas.microsoft.com/office/powerpoint/2010/main" val="8666018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82" y="1600200"/>
            <a:ext cx="9123218" cy="479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33400" y="191869"/>
            <a:ext cx="7848600" cy="1200329"/>
          </a:xfrm>
          <a:prstGeom prst="rect">
            <a:avLst/>
          </a:prstGeom>
          <a:noFill/>
        </p:spPr>
        <p:txBody>
          <a:bodyPr wrap="square" rtlCol="0">
            <a:spAutoFit/>
          </a:bodyPr>
          <a:lstStyle/>
          <a:p>
            <a:pPr algn="ctr"/>
            <a:r>
              <a:rPr lang="en-US" sz="3600" dirty="0" smtClean="0">
                <a:solidFill>
                  <a:schemeClr val="accent6">
                    <a:lumMod val="75000"/>
                  </a:schemeClr>
                </a:solidFill>
              </a:rPr>
              <a:t>View Work Experience of Applied Candidate </a:t>
            </a:r>
            <a:endParaRPr lang="en-IN" sz="3600" dirty="0">
              <a:solidFill>
                <a:schemeClr val="accent6">
                  <a:lumMod val="75000"/>
                </a:schemeClr>
              </a:solidFill>
            </a:endParaRPr>
          </a:p>
        </p:txBody>
      </p:sp>
    </p:spTree>
    <p:extLst>
      <p:ext uri="{BB962C8B-B14F-4D97-AF65-F5344CB8AC3E}">
        <p14:creationId xmlns:p14="http://schemas.microsoft.com/office/powerpoint/2010/main" val="41156399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28675"/>
            <a:ext cx="9144000" cy="6029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33400" y="76200"/>
            <a:ext cx="7848600" cy="646331"/>
          </a:xfrm>
          <a:prstGeom prst="rect">
            <a:avLst/>
          </a:prstGeom>
          <a:noFill/>
        </p:spPr>
        <p:txBody>
          <a:bodyPr wrap="square" rtlCol="0">
            <a:spAutoFit/>
          </a:bodyPr>
          <a:lstStyle/>
          <a:p>
            <a:pPr algn="ctr"/>
            <a:r>
              <a:rPr lang="en-US" sz="3600" dirty="0" smtClean="0">
                <a:solidFill>
                  <a:schemeClr val="accent6">
                    <a:lumMod val="75000"/>
                  </a:schemeClr>
                </a:solidFill>
              </a:rPr>
              <a:t>Candidate Register</a:t>
            </a:r>
            <a:endParaRPr lang="en-IN" sz="3600" dirty="0">
              <a:solidFill>
                <a:schemeClr val="accent6">
                  <a:lumMod val="75000"/>
                </a:schemeClr>
              </a:solidFill>
            </a:endParaRPr>
          </a:p>
        </p:txBody>
      </p:sp>
    </p:spTree>
    <p:extLst>
      <p:ext uri="{BB962C8B-B14F-4D97-AF65-F5344CB8AC3E}">
        <p14:creationId xmlns:p14="http://schemas.microsoft.com/office/powerpoint/2010/main" val="12223287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81200"/>
            <a:ext cx="9143999" cy="3533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33400" y="344269"/>
            <a:ext cx="7848600" cy="646331"/>
          </a:xfrm>
          <a:prstGeom prst="rect">
            <a:avLst/>
          </a:prstGeom>
          <a:noFill/>
        </p:spPr>
        <p:txBody>
          <a:bodyPr wrap="square" rtlCol="0">
            <a:spAutoFit/>
          </a:bodyPr>
          <a:lstStyle/>
          <a:p>
            <a:pPr algn="ctr"/>
            <a:r>
              <a:rPr lang="en-US" sz="3600" dirty="0" smtClean="0">
                <a:solidFill>
                  <a:schemeClr val="accent6">
                    <a:lumMod val="75000"/>
                  </a:schemeClr>
                </a:solidFill>
              </a:rPr>
              <a:t>Candidate Login</a:t>
            </a:r>
            <a:endParaRPr lang="en-IN" sz="3600" dirty="0">
              <a:solidFill>
                <a:schemeClr val="accent6">
                  <a:lumMod val="75000"/>
                </a:schemeClr>
              </a:solidFill>
            </a:endParaRPr>
          </a:p>
        </p:txBody>
      </p:sp>
    </p:spTree>
    <p:extLst>
      <p:ext uri="{BB962C8B-B14F-4D97-AF65-F5344CB8AC3E}">
        <p14:creationId xmlns:p14="http://schemas.microsoft.com/office/powerpoint/2010/main" val="28605400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57275"/>
            <a:ext cx="9144000" cy="580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33400" y="76200"/>
            <a:ext cx="7848600" cy="646331"/>
          </a:xfrm>
          <a:prstGeom prst="rect">
            <a:avLst/>
          </a:prstGeom>
          <a:noFill/>
        </p:spPr>
        <p:txBody>
          <a:bodyPr wrap="square" rtlCol="0">
            <a:spAutoFit/>
          </a:bodyPr>
          <a:lstStyle/>
          <a:p>
            <a:pPr algn="ctr"/>
            <a:r>
              <a:rPr lang="en-US" sz="3600" dirty="0" smtClean="0">
                <a:solidFill>
                  <a:schemeClr val="accent6">
                    <a:lumMod val="75000"/>
                  </a:schemeClr>
                </a:solidFill>
              </a:rPr>
              <a:t>Candidate Home Page</a:t>
            </a:r>
            <a:endParaRPr lang="en-IN" sz="3600" dirty="0">
              <a:solidFill>
                <a:schemeClr val="accent6">
                  <a:lumMod val="75000"/>
                </a:schemeClr>
              </a:solidFill>
            </a:endParaRPr>
          </a:p>
        </p:txBody>
      </p:sp>
    </p:spTree>
    <p:extLst>
      <p:ext uri="{BB962C8B-B14F-4D97-AF65-F5344CB8AC3E}">
        <p14:creationId xmlns:p14="http://schemas.microsoft.com/office/powerpoint/2010/main" val="39083385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76200"/>
            <a:ext cx="8972550" cy="830997"/>
          </a:xfrm>
          <a:prstGeom prst="rect">
            <a:avLst/>
          </a:prstGeom>
          <a:noFill/>
        </p:spPr>
        <p:txBody>
          <a:bodyPr wrap="square" rtlCol="0">
            <a:spAutoFit/>
          </a:bodyPr>
          <a:lstStyle/>
          <a:p>
            <a:pPr algn="ctr"/>
            <a:r>
              <a:rPr lang="en-US" sz="4800" dirty="0" smtClean="0">
                <a:solidFill>
                  <a:schemeClr val="accent6">
                    <a:lumMod val="75000"/>
                  </a:schemeClr>
                </a:solidFill>
              </a:rPr>
              <a:t>Scope</a:t>
            </a:r>
            <a:endParaRPr lang="en-IN" sz="4800" dirty="0">
              <a:solidFill>
                <a:schemeClr val="accent6">
                  <a:lumMod val="75000"/>
                </a:schemeClr>
              </a:solidFill>
            </a:endParaRPr>
          </a:p>
        </p:txBody>
      </p:sp>
      <p:sp>
        <p:nvSpPr>
          <p:cNvPr id="5" name="TextBox 4"/>
          <p:cNvSpPr txBox="1"/>
          <p:nvPr/>
        </p:nvSpPr>
        <p:spPr>
          <a:xfrm>
            <a:off x="0" y="1472148"/>
            <a:ext cx="9144000" cy="378565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marL="342900" indent="-342900">
              <a:buFont typeface="Arial" panose="020B0604020202020204" pitchFamily="34" charset="0"/>
              <a:buChar char="•"/>
            </a:pPr>
            <a:r>
              <a:rPr lang="en-IN" sz="2400" dirty="0" smtClean="0"/>
              <a:t>This </a:t>
            </a:r>
            <a:r>
              <a:rPr lang="en-IN" sz="2400" dirty="0"/>
              <a:t>web based recruitment system allows the job seeker </a:t>
            </a:r>
            <a:r>
              <a:rPr lang="en-IN" sz="2400" dirty="0" smtClean="0"/>
              <a:t> and </a:t>
            </a:r>
            <a:r>
              <a:rPr lang="en-IN" sz="2400" dirty="0"/>
              <a:t>the recruiter to fulfil their job related requirement</a:t>
            </a:r>
            <a:r>
              <a:rPr lang="en-IN" sz="2400" dirty="0" smtClean="0"/>
              <a:t>.</a:t>
            </a:r>
          </a:p>
          <a:p>
            <a:pPr marL="342900" indent="-342900">
              <a:buFont typeface="Arial" panose="020B0604020202020204" pitchFamily="34" charset="0"/>
              <a:buChar char="•"/>
            </a:pPr>
            <a:endParaRPr lang="en-IN" sz="2400" dirty="0" smtClean="0"/>
          </a:p>
          <a:p>
            <a:pPr marL="342900" indent="-342900">
              <a:buFont typeface="Arial" panose="020B0604020202020204" pitchFamily="34" charset="0"/>
              <a:buChar char="•"/>
            </a:pPr>
            <a:r>
              <a:rPr lang="en-IN" sz="2400" dirty="0" smtClean="0"/>
              <a:t>Recruiter can Post update Delete Job Vacancy.</a:t>
            </a:r>
          </a:p>
          <a:p>
            <a:pPr marL="342900" indent="-342900">
              <a:buFont typeface="Arial" panose="020B0604020202020204" pitchFamily="34" charset="0"/>
              <a:buChar char="•"/>
            </a:pPr>
            <a:endParaRPr lang="en-IN" sz="2400" dirty="0" smtClean="0"/>
          </a:p>
          <a:p>
            <a:pPr marL="342900" indent="-342900">
              <a:buFont typeface="Arial" panose="020B0604020202020204" pitchFamily="34" charset="0"/>
              <a:buChar char="•"/>
            </a:pPr>
            <a:r>
              <a:rPr lang="en-IN" sz="2400" dirty="0" smtClean="0"/>
              <a:t>Candidate can view Job as per Job Title and City and he/she can  Apply that particular job.</a:t>
            </a:r>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r>
              <a:rPr lang="en-US" sz="2400" dirty="0" smtClean="0"/>
              <a:t>Recruiter can view all the details of candidate who had applied to the job and can arrange a interview.</a:t>
            </a:r>
            <a:endParaRPr lang="en-IN" sz="2400" dirty="0"/>
          </a:p>
        </p:txBody>
      </p:sp>
    </p:spTree>
    <p:extLst>
      <p:ext uri="{BB962C8B-B14F-4D97-AF65-F5344CB8AC3E}">
        <p14:creationId xmlns:p14="http://schemas.microsoft.com/office/powerpoint/2010/main" val="36043141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860714"/>
            <a:ext cx="8601075" cy="5962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33400" y="76200"/>
            <a:ext cx="7848600" cy="646331"/>
          </a:xfrm>
          <a:prstGeom prst="rect">
            <a:avLst/>
          </a:prstGeom>
          <a:noFill/>
        </p:spPr>
        <p:txBody>
          <a:bodyPr wrap="square" rtlCol="0">
            <a:spAutoFit/>
          </a:bodyPr>
          <a:lstStyle/>
          <a:p>
            <a:pPr algn="ctr"/>
            <a:r>
              <a:rPr lang="en-US" sz="3600" dirty="0" smtClean="0">
                <a:solidFill>
                  <a:schemeClr val="accent6">
                    <a:lumMod val="75000"/>
                  </a:schemeClr>
                </a:solidFill>
              </a:rPr>
              <a:t>Update Candidate Profile</a:t>
            </a:r>
            <a:endParaRPr lang="en-IN" sz="3600" dirty="0">
              <a:solidFill>
                <a:schemeClr val="accent6">
                  <a:lumMod val="75000"/>
                </a:schemeClr>
              </a:solidFill>
            </a:endParaRPr>
          </a:p>
        </p:txBody>
      </p:sp>
    </p:spTree>
    <p:extLst>
      <p:ext uri="{BB962C8B-B14F-4D97-AF65-F5344CB8AC3E}">
        <p14:creationId xmlns:p14="http://schemas.microsoft.com/office/powerpoint/2010/main" val="13005935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8036" y="76200"/>
            <a:ext cx="7848600" cy="646331"/>
          </a:xfrm>
          <a:prstGeom prst="rect">
            <a:avLst/>
          </a:prstGeom>
          <a:noFill/>
        </p:spPr>
        <p:txBody>
          <a:bodyPr wrap="square" rtlCol="0">
            <a:spAutoFit/>
          </a:bodyPr>
          <a:lstStyle/>
          <a:p>
            <a:pPr algn="ctr"/>
            <a:r>
              <a:rPr lang="en-US" sz="3600" dirty="0" smtClean="0">
                <a:solidFill>
                  <a:schemeClr val="accent6">
                    <a:lumMod val="75000"/>
                  </a:schemeClr>
                </a:solidFill>
              </a:rPr>
              <a:t>Insert Candidate Work Experience</a:t>
            </a:r>
            <a:endParaRPr lang="en-IN" sz="3600" dirty="0">
              <a:solidFill>
                <a:schemeClr val="accent6">
                  <a:lumMod val="75000"/>
                </a:schemeClr>
              </a:solidFill>
            </a:endParaRP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09" y="1019175"/>
            <a:ext cx="9171709" cy="5838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216845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8036" y="76200"/>
            <a:ext cx="7848600" cy="646331"/>
          </a:xfrm>
          <a:prstGeom prst="rect">
            <a:avLst/>
          </a:prstGeom>
          <a:noFill/>
        </p:spPr>
        <p:txBody>
          <a:bodyPr wrap="square" rtlCol="0">
            <a:spAutoFit/>
          </a:bodyPr>
          <a:lstStyle/>
          <a:p>
            <a:pPr algn="ctr"/>
            <a:r>
              <a:rPr lang="en-US" sz="3600" dirty="0" smtClean="0">
                <a:solidFill>
                  <a:schemeClr val="accent6">
                    <a:lumMod val="75000"/>
                  </a:schemeClr>
                </a:solidFill>
              </a:rPr>
              <a:t>View Candidate Work Experience</a:t>
            </a:r>
            <a:endParaRPr lang="en-IN" sz="3600" dirty="0">
              <a:solidFill>
                <a:schemeClr val="accent6">
                  <a:lumMod val="75000"/>
                </a:schemeClr>
              </a:solidFill>
            </a:endParaRPr>
          </a:p>
        </p:txBody>
      </p:sp>
      <p:pic>
        <p:nvPicPr>
          <p:cNvPr id="163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02277"/>
            <a:ext cx="9144000" cy="5962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090830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8036" y="76200"/>
            <a:ext cx="7848600" cy="646331"/>
          </a:xfrm>
          <a:prstGeom prst="rect">
            <a:avLst/>
          </a:prstGeom>
          <a:noFill/>
        </p:spPr>
        <p:txBody>
          <a:bodyPr wrap="square" rtlCol="0">
            <a:spAutoFit/>
          </a:bodyPr>
          <a:lstStyle/>
          <a:p>
            <a:pPr algn="ctr"/>
            <a:r>
              <a:rPr lang="en-US" sz="3600" dirty="0" smtClean="0">
                <a:solidFill>
                  <a:schemeClr val="accent6">
                    <a:lumMod val="75000"/>
                  </a:schemeClr>
                </a:solidFill>
              </a:rPr>
              <a:t>Update Candidate Work Experience</a:t>
            </a:r>
            <a:endParaRPr lang="en-IN" sz="3600" dirty="0">
              <a:solidFill>
                <a:schemeClr val="accent6">
                  <a:lumMod val="75000"/>
                </a:schemeClr>
              </a:solidFill>
            </a:endParaRP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885825"/>
            <a:ext cx="9144000" cy="5972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5376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82" y="783648"/>
            <a:ext cx="9123218" cy="6067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68036" y="76200"/>
            <a:ext cx="7848600" cy="646331"/>
          </a:xfrm>
          <a:prstGeom prst="rect">
            <a:avLst/>
          </a:prstGeom>
          <a:noFill/>
        </p:spPr>
        <p:txBody>
          <a:bodyPr wrap="square" rtlCol="0">
            <a:spAutoFit/>
          </a:bodyPr>
          <a:lstStyle/>
          <a:p>
            <a:pPr algn="ctr"/>
            <a:r>
              <a:rPr lang="en-US" sz="3600" dirty="0" smtClean="0">
                <a:solidFill>
                  <a:schemeClr val="accent6">
                    <a:lumMod val="75000"/>
                  </a:schemeClr>
                </a:solidFill>
              </a:rPr>
              <a:t>Search Job By Job Title and City</a:t>
            </a:r>
            <a:endParaRPr lang="en-IN" sz="3600" dirty="0">
              <a:solidFill>
                <a:schemeClr val="accent6">
                  <a:lumMod val="75000"/>
                </a:schemeClr>
              </a:solidFill>
            </a:endParaRPr>
          </a:p>
        </p:txBody>
      </p:sp>
    </p:spTree>
    <p:extLst>
      <p:ext uri="{BB962C8B-B14F-4D97-AF65-F5344CB8AC3E}">
        <p14:creationId xmlns:p14="http://schemas.microsoft.com/office/powerpoint/2010/main" val="7156135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933450"/>
            <a:ext cx="9144001" cy="5924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68036" y="115669"/>
            <a:ext cx="7848600" cy="646331"/>
          </a:xfrm>
          <a:prstGeom prst="rect">
            <a:avLst/>
          </a:prstGeom>
          <a:noFill/>
        </p:spPr>
        <p:txBody>
          <a:bodyPr wrap="square" rtlCol="0">
            <a:spAutoFit/>
          </a:bodyPr>
          <a:lstStyle/>
          <a:p>
            <a:pPr algn="ctr"/>
            <a:r>
              <a:rPr lang="en-US" sz="3600" dirty="0" smtClean="0">
                <a:solidFill>
                  <a:schemeClr val="accent6">
                    <a:lumMod val="75000"/>
                  </a:schemeClr>
                </a:solidFill>
              </a:rPr>
              <a:t>All Job’s By Job Title and City</a:t>
            </a:r>
            <a:endParaRPr lang="en-IN" sz="3600" dirty="0">
              <a:solidFill>
                <a:schemeClr val="accent6">
                  <a:lumMod val="75000"/>
                </a:schemeClr>
              </a:solidFill>
            </a:endParaRPr>
          </a:p>
        </p:txBody>
      </p:sp>
    </p:spTree>
    <p:extLst>
      <p:ext uri="{BB962C8B-B14F-4D97-AF65-F5344CB8AC3E}">
        <p14:creationId xmlns:p14="http://schemas.microsoft.com/office/powerpoint/2010/main" val="7896404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81200"/>
            <a:ext cx="9144000" cy="3086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68036" y="115669"/>
            <a:ext cx="7848600" cy="646331"/>
          </a:xfrm>
          <a:prstGeom prst="rect">
            <a:avLst/>
          </a:prstGeom>
          <a:noFill/>
        </p:spPr>
        <p:txBody>
          <a:bodyPr wrap="square" rtlCol="0">
            <a:spAutoFit/>
          </a:bodyPr>
          <a:lstStyle/>
          <a:p>
            <a:pPr algn="ctr"/>
            <a:r>
              <a:rPr lang="en-US" sz="3600" dirty="0" smtClean="0">
                <a:solidFill>
                  <a:schemeClr val="accent6">
                    <a:lumMod val="75000"/>
                  </a:schemeClr>
                </a:solidFill>
              </a:rPr>
              <a:t>Job applied successfully</a:t>
            </a:r>
            <a:endParaRPr lang="en-IN" sz="3600" dirty="0">
              <a:solidFill>
                <a:schemeClr val="accent6">
                  <a:lumMod val="75000"/>
                </a:schemeClr>
              </a:solidFill>
            </a:endParaRPr>
          </a:p>
        </p:txBody>
      </p:sp>
    </p:spTree>
    <p:extLst>
      <p:ext uri="{BB962C8B-B14F-4D97-AF65-F5344CB8AC3E}">
        <p14:creationId xmlns:p14="http://schemas.microsoft.com/office/powerpoint/2010/main" val="1513424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69473"/>
            <a:ext cx="9144000" cy="407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68036" y="268069"/>
            <a:ext cx="7848600" cy="646331"/>
          </a:xfrm>
          <a:prstGeom prst="rect">
            <a:avLst/>
          </a:prstGeom>
          <a:noFill/>
        </p:spPr>
        <p:txBody>
          <a:bodyPr wrap="square" rtlCol="0">
            <a:spAutoFit/>
          </a:bodyPr>
          <a:lstStyle/>
          <a:p>
            <a:pPr algn="ctr"/>
            <a:r>
              <a:rPr lang="en-US" sz="3600" dirty="0" smtClean="0">
                <a:solidFill>
                  <a:schemeClr val="accent6">
                    <a:lumMod val="75000"/>
                  </a:schemeClr>
                </a:solidFill>
              </a:rPr>
              <a:t>Admin Login Page</a:t>
            </a:r>
            <a:endParaRPr lang="en-IN" sz="3600" dirty="0">
              <a:solidFill>
                <a:schemeClr val="accent6">
                  <a:lumMod val="75000"/>
                </a:schemeClr>
              </a:solidFill>
            </a:endParaRPr>
          </a:p>
        </p:txBody>
      </p:sp>
    </p:spTree>
    <p:extLst>
      <p:ext uri="{BB962C8B-B14F-4D97-AF65-F5344CB8AC3E}">
        <p14:creationId xmlns:p14="http://schemas.microsoft.com/office/powerpoint/2010/main" val="27028897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885825"/>
            <a:ext cx="9143999" cy="5972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68036" y="76200"/>
            <a:ext cx="7848600" cy="646331"/>
          </a:xfrm>
          <a:prstGeom prst="rect">
            <a:avLst/>
          </a:prstGeom>
          <a:noFill/>
        </p:spPr>
        <p:txBody>
          <a:bodyPr wrap="square" rtlCol="0">
            <a:spAutoFit/>
          </a:bodyPr>
          <a:lstStyle/>
          <a:p>
            <a:pPr algn="ctr"/>
            <a:r>
              <a:rPr lang="en-US" sz="3600" dirty="0" smtClean="0">
                <a:solidFill>
                  <a:schemeClr val="accent6">
                    <a:lumMod val="75000"/>
                  </a:schemeClr>
                </a:solidFill>
              </a:rPr>
              <a:t>Admin Home Page</a:t>
            </a:r>
            <a:endParaRPr lang="en-IN" sz="3600" dirty="0">
              <a:solidFill>
                <a:schemeClr val="accent6">
                  <a:lumMod val="75000"/>
                </a:schemeClr>
              </a:solidFill>
            </a:endParaRPr>
          </a:p>
        </p:txBody>
      </p:sp>
    </p:spTree>
    <p:extLst>
      <p:ext uri="{BB962C8B-B14F-4D97-AF65-F5344CB8AC3E}">
        <p14:creationId xmlns:p14="http://schemas.microsoft.com/office/powerpoint/2010/main" val="35733112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8036" y="268069"/>
            <a:ext cx="7848600" cy="646331"/>
          </a:xfrm>
          <a:prstGeom prst="rect">
            <a:avLst/>
          </a:prstGeom>
          <a:noFill/>
        </p:spPr>
        <p:txBody>
          <a:bodyPr wrap="square" rtlCol="0">
            <a:spAutoFit/>
          </a:bodyPr>
          <a:lstStyle/>
          <a:p>
            <a:pPr algn="ctr"/>
            <a:r>
              <a:rPr lang="en-US" sz="3600" dirty="0" smtClean="0">
                <a:solidFill>
                  <a:schemeClr val="accent6">
                    <a:lumMod val="75000"/>
                  </a:schemeClr>
                </a:solidFill>
              </a:rPr>
              <a:t>Admin Privileges</a:t>
            </a:r>
            <a:endParaRPr lang="en-IN" sz="3600" dirty="0">
              <a:solidFill>
                <a:schemeClr val="accent6">
                  <a:lumMod val="75000"/>
                </a:schemeClr>
              </a:solidFill>
            </a:endParaRPr>
          </a:p>
        </p:txBody>
      </p:sp>
      <p:sp>
        <p:nvSpPr>
          <p:cNvPr id="4" name="TextBox 3"/>
          <p:cNvSpPr txBox="1"/>
          <p:nvPr/>
        </p:nvSpPr>
        <p:spPr>
          <a:xfrm>
            <a:off x="152400" y="1981200"/>
            <a:ext cx="8839200" cy="2677656"/>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marL="285750" indent="-285750">
              <a:buFont typeface="Arial" panose="020B0604020202020204" pitchFamily="34" charset="0"/>
              <a:buChar char="•"/>
            </a:pPr>
            <a:r>
              <a:rPr lang="en-US" sz="2400" dirty="0" smtClean="0"/>
              <a:t>Admin Can View all the Details to Candidate, Recruiter And Job Post.</a:t>
            </a:r>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r>
              <a:rPr lang="en-US" sz="2400" dirty="0" smtClean="0"/>
              <a:t>Admin can Update Information of Candidate, Recruiter And Job Post.</a:t>
            </a:r>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r>
              <a:rPr lang="en-US" sz="2400" dirty="0" smtClean="0"/>
              <a:t>Admin can Delete Any Candidate, Recruiter and Job Post.</a:t>
            </a:r>
          </a:p>
        </p:txBody>
      </p:sp>
    </p:spTree>
    <p:extLst>
      <p:ext uri="{BB962C8B-B14F-4D97-AF65-F5344CB8AC3E}">
        <p14:creationId xmlns:p14="http://schemas.microsoft.com/office/powerpoint/2010/main" val="39869755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76200"/>
            <a:ext cx="8972550" cy="830997"/>
          </a:xfrm>
          <a:prstGeom prst="rect">
            <a:avLst/>
          </a:prstGeom>
          <a:noFill/>
        </p:spPr>
        <p:txBody>
          <a:bodyPr wrap="square" rtlCol="0">
            <a:spAutoFit/>
          </a:bodyPr>
          <a:lstStyle/>
          <a:p>
            <a:pPr algn="ctr"/>
            <a:r>
              <a:rPr lang="en-US" sz="4800" dirty="0" smtClean="0">
                <a:solidFill>
                  <a:schemeClr val="accent6">
                    <a:lumMod val="75000"/>
                  </a:schemeClr>
                </a:solidFill>
              </a:rPr>
              <a:t>Scope Continue…</a:t>
            </a:r>
            <a:endParaRPr lang="en-IN" sz="4800" dirty="0">
              <a:solidFill>
                <a:schemeClr val="accent6">
                  <a:lumMod val="75000"/>
                </a:schemeClr>
              </a:solidFill>
            </a:endParaRPr>
          </a:p>
        </p:txBody>
      </p:sp>
      <p:sp>
        <p:nvSpPr>
          <p:cNvPr id="3" name="TextBox 2"/>
          <p:cNvSpPr txBox="1"/>
          <p:nvPr/>
        </p:nvSpPr>
        <p:spPr>
          <a:xfrm>
            <a:off x="0" y="1829812"/>
            <a:ext cx="9144000" cy="3046988"/>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marL="342900" indent="-342900">
              <a:buFont typeface="Arial" panose="020B0604020202020204" pitchFamily="34" charset="0"/>
              <a:buChar char="•"/>
            </a:pPr>
            <a:r>
              <a:rPr lang="en-IN" sz="2400" dirty="0"/>
              <a:t>This system works on internet server, so it will be operated by any end to end user for job related activity with secure platform due to authorization and authentication</a:t>
            </a:r>
            <a:r>
              <a:rPr lang="en-IN" sz="2400" dirty="0" smtClean="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IN" sz="2400" dirty="0" smtClean="0"/>
          </a:p>
          <a:p>
            <a:pPr marL="342900" indent="-342900">
              <a:buFont typeface="Arial" panose="020B0604020202020204" pitchFamily="34" charset="0"/>
              <a:buChar char="•"/>
            </a:pPr>
            <a:r>
              <a:rPr lang="en-IN" sz="2400" dirty="0" smtClean="0"/>
              <a:t>This </a:t>
            </a:r>
            <a:r>
              <a:rPr lang="en-IN" sz="2400" dirty="0"/>
              <a:t>system protects their personal details of both job seeker and recruiter and provides easy communication between them</a:t>
            </a:r>
            <a:r>
              <a:rPr lang="en-IN" sz="2400" dirty="0" smtClean="0"/>
              <a:t>.</a:t>
            </a:r>
            <a:endParaRPr lang="en-IN" sz="2400" dirty="0"/>
          </a:p>
        </p:txBody>
      </p:sp>
    </p:spTree>
    <p:extLst>
      <p:ext uri="{BB962C8B-B14F-4D97-AF65-F5344CB8AC3E}">
        <p14:creationId xmlns:p14="http://schemas.microsoft.com/office/powerpoint/2010/main" val="130867752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828675"/>
            <a:ext cx="9144000" cy="6029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68036" y="76200"/>
            <a:ext cx="7848600" cy="646331"/>
          </a:xfrm>
          <a:prstGeom prst="rect">
            <a:avLst/>
          </a:prstGeom>
          <a:noFill/>
        </p:spPr>
        <p:txBody>
          <a:bodyPr wrap="square" rtlCol="0">
            <a:spAutoFit/>
          </a:bodyPr>
          <a:lstStyle/>
          <a:p>
            <a:pPr algn="ctr"/>
            <a:r>
              <a:rPr lang="en-US" sz="3600" dirty="0" smtClean="0">
                <a:solidFill>
                  <a:schemeClr val="accent6">
                    <a:lumMod val="75000"/>
                  </a:schemeClr>
                </a:solidFill>
              </a:rPr>
              <a:t>Admin Viewing Candidate Details</a:t>
            </a:r>
            <a:endParaRPr lang="en-IN" sz="3600" dirty="0">
              <a:solidFill>
                <a:schemeClr val="accent6">
                  <a:lumMod val="75000"/>
                </a:schemeClr>
              </a:solidFill>
            </a:endParaRPr>
          </a:p>
        </p:txBody>
      </p:sp>
    </p:spTree>
    <p:extLst>
      <p:ext uri="{BB962C8B-B14F-4D97-AF65-F5344CB8AC3E}">
        <p14:creationId xmlns:p14="http://schemas.microsoft.com/office/powerpoint/2010/main" val="5321354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8036" y="152400"/>
            <a:ext cx="7848600" cy="646331"/>
          </a:xfrm>
          <a:prstGeom prst="rect">
            <a:avLst/>
          </a:prstGeom>
          <a:noFill/>
        </p:spPr>
        <p:txBody>
          <a:bodyPr wrap="square" rtlCol="0">
            <a:spAutoFit/>
          </a:bodyPr>
          <a:lstStyle/>
          <a:p>
            <a:pPr algn="ctr"/>
            <a:r>
              <a:rPr lang="en-US" sz="3600" dirty="0" smtClean="0">
                <a:solidFill>
                  <a:schemeClr val="accent6">
                    <a:lumMod val="75000"/>
                  </a:schemeClr>
                </a:solidFill>
              </a:rPr>
              <a:t>Admin Update Candidate Info</a:t>
            </a:r>
            <a:endParaRPr lang="en-IN" sz="3600" dirty="0">
              <a:solidFill>
                <a:schemeClr val="accent6">
                  <a:lumMod val="75000"/>
                </a:schemeClr>
              </a:solidFill>
            </a:endParaRPr>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14400"/>
            <a:ext cx="9144000" cy="5981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89619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8036" y="152400"/>
            <a:ext cx="7848600" cy="646331"/>
          </a:xfrm>
          <a:prstGeom prst="rect">
            <a:avLst/>
          </a:prstGeom>
          <a:noFill/>
        </p:spPr>
        <p:txBody>
          <a:bodyPr wrap="square" rtlCol="0">
            <a:spAutoFit/>
          </a:bodyPr>
          <a:lstStyle/>
          <a:p>
            <a:pPr algn="ctr"/>
            <a:r>
              <a:rPr lang="en-US" sz="3600" dirty="0" smtClean="0">
                <a:solidFill>
                  <a:schemeClr val="accent6">
                    <a:lumMod val="75000"/>
                  </a:schemeClr>
                </a:solidFill>
              </a:rPr>
              <a:t>Admin Viewing Recruiter Details</a:t>
            </a:r>
            <a:endParaRPr lang="en-IN" sz="3600" dirty="0">
              <a:solidFill>
                <a:schemeClr val="accent6">
                  <a:lumMod val="75000"/>
                </a:schemeClr>
              </a:solidFill>
            </a:endParaRPr>
          </a:p>
        </p:txBody>
      </p:sp>
      <p:pic>
        <p:nvPicPr>
          <p:cNvPr id="256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00200"/>
            <a:ext cx="9144000" cy="4914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33265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 y="990600"/>
            <a:ext cx="9153525" cy="563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68036" y="152400"/>
            <a:ext cx="7848600" cy="646331"/>
          </a:xfrm>
          <a:prstGeom prst="rect">
            <a:avLst/>
          </a:prstGeom>
          <a:noFill/>
        </p:spPr>
        <p:txBody>
          <a:bodyPr wrap="square" rtlCol="0">
            <a:spAutoFit/>
          </a:bodyPr>
          <a:lstStyle/>
          <a:p>
            <a:pPr algn="ctr"/>
            <a:r>
              <a:rPr lang="en-US" sz="3600" dirty="0" smtClean="0">
                <a:solidFill>
                  <a:schemeClr val="accent6">
                    <a:lumMod val="75000"/>
                  </a:schemeClr>
                </a:solidFill>
              </a:rPr>
              <a:t>Admin Updating Recruiter Details</a:t>
            </a:r>
            <a:endParaRPr lang="en-IN" sz="3600" dirty="0">
              <a:solidFill>
                <a:schemeClr val="accent6">
                  <a:lumMod val="75000"/>
                </a:schemeClr>
              </a:solidFill>
            </a:endParaRPr>
          </a:p>
        </p:txBody>
      </p:sp>
    </p:spTree>
    <p:extLst>
      <p:ext uri="{BB962C8B-B14F-4D97-AF65-F5344CB8AC3E}">
        <p14:creationId xmlns:p14="http://schemas.microsoft.com/office/powerpoint/2010/main" val="16394282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83" y="930852"/>
            <a:ext cx="9123218" cy="593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68036" y="152400"/>
            <a:ext cx="7848600" cy="646331"/>
          </a:xfrm>
          <a:prstGeom prst="rect">
            <a:avLst/>
          </a:prstGeom>
          <a:noFill/>
        </p:spPr>
        <p:txBody>
          <a:bodyPr wrap="square" rtlCol="0">
            <a:spAutoFit/>
          </a:bodyPr>
          <a:lstStyle/>
          <a:p>
            <a:pPr algn="ctr"/>
            <a:r>
              <a:rPr lang="en-US" sz="3600" dirty="0" smtClean="0">
                <a:solidFill>
                  <a:schemeClr val="accent6">
                    <a:lumMod val="75000"/>
                  </a:schemeClr>
                </a:solidFill>
              </a:rPr>
              <a:t>Admin Viewing Vacancy Details</a:t>
            </a:r>
            <a:endParaRPr lang="en-IN" sz="3600" dirty="0">
              <a:solidFill>
                <a:schemeClr val="accent6">
                  <a:lumMod val="75000"/>
                </a:schemeClr>
              </a:solidFill>
            </a:endParaRPr>
          </a:p>
        </p:txBody>
      </p:sp>
    </p:spTree>
    <p:extLst>
      <p:ext uri="{BB962C8B-B14F-4D97-AF65-F5344CB8AC3E}">
        <p14:creationId xmlns:p14="http://schemas.microsoft.com/office/powerpoint/2010/main" val="9192990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95350"/>
            <a:ext cx="9144000" cy="5962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68036" y="152400"/>
            <a:ext cx="7848600" cy="646331"/>
          </a:xfrm>
          <a:prstGeom prst="rect">
            <a:avLst/>
          </a:prstGeom>
          <a:noFill/>
        </p:spPr>
        <p:txBody>
          <a:bodyPr wrap="square" rtlCol="0">
            <a:spAutoFit/>
          </a:bodyPr>
          <a:lstStyle/>
          <a:p>
            <a:pPr algn="ctr"/>
            <a:r>
              <a:rPr lang="en-US" sz="3600" dirty="0" smtClean="0">
                <a:solidFill>
                  <a:schemeClr val="accent6">
                    <a:lumMod val="75000"/>
                  </a:schemeClr>
                </a:solidFill>
              </a:rPr>
              <a:t>Admin Updating Vacancy Details</a:t>
            </a:r>
            <a:endParaRPr lang="en-IN" sz="3600" dirty="0">
              <a:solidFill>
                <a:schemeClr val="accent6">
                  <a:lumMod val="75000"/>
                </a:schemeClr>
              </a:solidFill>
            </a:endParaRPr>
          </a:p>
        </p:txBody>
      </p:sp>
    </p:spTree>
    <p:extLst>
      <p:ext uri="{BB962C8B-B14F-4D97-AF65-F5344CB8AC3E}">
        <p14:creationId xmlns:p14="http://schemas.microsoft.com/office/powerpoint/2010/main" val="786263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04875"/>
            <a:ext cx="9144000" cy="595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0" y="152400"/>
            <a:ext cx="9144000" cy="646331"/>
          </a:xfrm>
          <a:prstGeom prst="rect">
            <a:avLst/>
          </a:prstGeom>
          <a:noFill/>
        </p:spPr>
        <p:txBody>
          <a:bodyPr wrap="square" rtlCol="0">
            <a:spAutoFit/>
          </a:bodyPr>
          <a:lstStyle/>
          <a:p>
            <a:pPr algn="ctr"/>
            <a:r>
              <a:rPr lang="en-US" sz="3600" dirty="0" smtClean="0">
                <a:solidFill>
                  <a:schemeClr val="accent6">
                    <a:lumMod val="75000"/>
                  </a:schemeClr>
                </a:solidFill>
              </a:rPr>
              <a:t>Admin Viewing Candidate Applied Job</a:t>
            </a:r>
            <a:endParaRPr lang="en-IN" sz="3600" dirty="0">
              <a:solidFill>
                <a:schemeClr val="accent6">
                  <a:lumMod val="75000"/>
                </a:schemeClr>
              </a:solidFill>
            </a:endParaRPr>
          </a:p>
        </p:txBody>
      </p:sp>
    </p:spTree>
    <p:extLst>
      <p:ext uri="{BB962C8B-B14F-4D97-AF65-F5344CB8AC3E}">
        <p14:creationId xmlns:p14="http://schemas.microsoft.com/office/powerpoint/2010/main" val="384244075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23950"/>
            <a:ext cx="9144000" cy="573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0" y="152400"/>
            <a:ext cx="9144000" cy="646331"/>
          </a:xfrm>
          <a:prstGeom prst="rect">
            <a:avLst/>
          </a:prstGeom>
          <a:noFill/>
        </p:spPr>
        <p:txBody>
          <a:bodyPr wrap="square" rtlCol="0">
            <a:spAutoFit/>
          </a:bodyPr>
          <a:lstStyle/>
          <a:p>
            <a:pPr algn="ctr"/>
            <a:r>
              <a:rPr lang="en-US" sz="3600" dirty="0" smtClean="0">
                <a:solidFill>
                  <a:schemeClr val="accent6">
                    <a:lumMod val="75000"/>
                  </a:schemeClr>
                </a:solidFill>
              </a:rPr>
              <a:t>Admin Viewing Candidate Work Experience</a:t>
            </a:r>
            <a:endParaRPr lang="en-IN" sz="3600" dirty="0">
              <a:solidFill>
                <a:schemeClr val="accent6">
                  <a:lumMod val="75000"/>
                </a:schemeClr>
              </a:solidFill>
            </a:endParaRPr>
          </a:p>
        </p:txBody>
      </p:sp>
    </p:spTree>
    <p:extLst>
      <p:ext uri="{BB962C8B-B14F-4D97-AF65-F5344CB8AC3E}">
        <p14:creationId xmlns:p14="http://schemas.microsoft.com/office/powerpoint/2010/main" val="259659221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52400"/>
            <a:ext cx="9144000" cy="830997"/>
          </a:xfrm>
          <a:prstGeom prst="rect">
            <a:avLst/>
          </a:prstGeom>
          <a:noFill/>
        </p:spPr>
        <p:txBody>
          <a:bodyPr wrap="square" rtlCol="0">
            <a:spAutoFit/>
          </a:bodyPr>
          <a:lstStyle/>
          <a:p>
            <a:pPr algn="ctr"/>
            <a:r>
              <a:rPr lang="en-US" sz="4800" dirty="0" smtClean="0">
                <a:solidFill>
                  <a:schemeClr val="accent6">
                    <a:lumMod val="75000"/>
                  </a:schemeClr>
                </a:solidFill>
              </a:rPr>
              <a:t>Conclusion</a:t>
            </a:r>
            <a:endParaRPr lang="en-IN" sz="3600" dirty="0">
              <a:solidFill>
                <a:schemeClr val="accent6">
                  <a:lumMod val="75000"/>
                </a:schemeClr>
              </a:solidFill>
            </a:endParaRPr>
          </a:p>
        </p:txBody>
      </p:sp>
      <p:sp>
        <p:nvSpPr>
          <p:cNvPr id="4" name="TextBox 3"/>
          <p:cNvSpPr txBox="1"/>
          <p:nvPr/>
        </p:nvSpPr>
        <p:spPr>
          <a:xfrm>
            <a:off x="152400" y="1676400"/>
            <a:ext cx="8839200" cy="3046988"/>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sz="2400" dirty="0" smtClean="0"/>
              <a:t>Web Based Recruitment system manages Candidates resume as well as Recruiter Job Post and all Personal details. Candidate can make a Resume and Search job by title and City. Candidate can add one or more work experience. Recruiter can add one or more vacancy and can view Resume of the Candidate who had applied to his job. Both Candidate and Recruiter can manage all the functionality anywhere and anytime on go. </a:t>
            </a:r>
          </a:p>
        </p:txBody>
      </p:sp>
    </p:spTree>
    <p:extLst>
      <p:ext uri="{BB962C8B-B14F-4D97-AF65-F5344CB8AC3E}">
        <p14:creationId xmlns:p14="http://schemas.microsoft.com/office/powerpoint/2010/main" val="412148343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52400"/>
            <a:ext cx="9144000" cy="830997"/>
          </a:xfrm>
          <a:prstGeom prst="rect">
            <a:avLst/>
          </a:prstGeom>
          <a:noFill/>
        </p:spPr>
        <p:txBody>
          <a:bodyPr wrap="square" rtlCol="0">
            <a:spAutoFit/>
          </a:bodyPr>
          <a:lstStyle/>
          <a:p>
            <a:pPr algn="ctr"/>
            <a:r>
              <a:rPr lang="en-US" sz="4800" dirty="0" smtClean="0">
                <a:solidFill>
                  <a:schemeClr val="accent6">
                    <a:lumMod val="75000"/>
                  </a:schemeClr>
                </a:solidFill>
              </a:rPr>
              <a:t>Future Scope</a:t>
            </a:r>
            <a:endParaRPr lang="en-IN" sz="3600" dirty="0">
              <a:solidFill>
                <a:schemeClr val="accent6">
                  <a:lumMod val="75000"/>
                </a:schemeClr>
              </a:solidFill>
            </a:endParaRPr>
          </a:p>
        </p:txBody>
      </p:sp>
      <p:sp>
        <p:nvSpPr>
          <p:cNvPr id="3" name="TextBox 2"/>
          <p:cNvSpPr txBox="1"/>
          <p:nvPr/>
        </p:nvSpPr>
        <p:spPr>
          <a:xfrm>
            <a:off x="152400" y="1828800"/>
            <a:ext cx="8839200" cy="378565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marL="342900" indent="-342900">
              <a:buFont typeface="Arial" panose="020B0604020202020204" pitchFamily="34" charset="0"/>
              <a:buChar char="•"/>
            </a:pPr>
            <a:r>
              <a:rPr lang="en-US" sz="2400" dirty="0" smtClean="0"/>
              <a:t>Candidate can Download his/her Resume.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smtClean="0"/>
              <a:t>Recruiter can make interview call to the applied candidate.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smtClean="0"/>
              <a:t>Recruiter can send a private message to applied candidate.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smtClean="0"/>
              <a:t>Additional Payment method for premium candidates.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smtClean="0"/>
              <a:t>Candidate can view Recruiter Company Review and also give your own reviews.</a:t>
            </a:r>
          </a:p>
        </p:txBody>
      </p:sp>
      <p:sp>
        <p:nvSpPr>
          <p:cNvPr id="4" name="TextBox 3"/>
          <p:cNvSpPr txBox="1"/>
          <p:nvPr/>
        </p:nvSpPr>
        <p:spPr>
          <a:xfrm>
            <a:off x="152400" y="1000780"/>
            <a:ext cx="9144000" cy="523220"/>
          </a:xfrm>
          <a:prstGeom prst="rect">
            <a:avLst/>
          </a:prstGeom>
          <a:noFill/>
        </p:spPr>
        <p:txBody>
          <a:bodyPr wrap="square" rtlCol="0">
            <a:spAutoFit/>
          </a:bodyPr>
          <a:lstStyle/>
          <a:p>
            <a:r>
              <a:rPr lang="en-US" sz="2800" dirty="0" smtClean="0">
                <a:solidFill>
                  <a:schemeClr val="accent6">
                    <a:lumMod val="75000"/>
                  </a:schemeClr>
                </a:solidFill>
              </a:rPr>
              <a:t>Project can enhance by following points:-</a:t>
            </a:r>
            <a:endParaRPr lang="en-IN" dirty="0">
              <a:solidFill>
                <a:schemeClr val="accent6">
                  <a:lumMod val="75000"/>
                </a:schemeClr>
              </a:solidFill>
            </a:endParaRPr>
          </a:p>
        </p:txBody>
      </p:sp>
    </p:spTree>
    <p:extLst>
      <p:ext uri="{BB962C8B-B14F-4D97-AF65-F5344CB8AC3E}">
        <p14:creationId xmlns:p14="http://schemas.microsoft.com/office/powerpoint/2010/main" val="12016985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159603"/>
            <a:ext cx="8972550" cy="830997"/>
          </a:xfrm>
          <a:prstGeom prst="rect">
            <a:avLst/>
          </a:prstGeom>
          <a:noFill/>
        </p:spPr>
        <p:txBody>
          <a:bodyPr wrap="square" rtlCol="0">
            <a:spAutoFit/>
          </a:bodyPr>
          <a:lstStyle/>
          <a:p>
            <a:pPr algn="ctr"/>
            <a:r>
              <a:rPr lang="en-US" sz="4800" dirty="0" smtClean="0">
                <a:solidFill>
                  <a:schemeClr val="accent6">
                    <a:lumMod val="75000"/>
                  </a:schemeClr>
                </a:solidFill>
              </a:rPr>
              <a:t>Functional Details</a:t>
            </a:r>
            <a:endParaRPr lang="en-IN" sz="4800" dirty="0">
              <a:solidFill>
                <a:schemeClr val="accent6">
                  <a:lumMod val="75000"/>
                </a:schemeClr>
              </a:solidFill>
            </a:endParaRPr>
          </a:p>
        </p:txBody>
      </p:sp>
      <p:sp>
        <p:nvSpPr>
          <p:cNvPr id="3" name="TextBox 2"/>
          <p:cNvSpPr txBox="1"/>
          <p:nvPr/>
        </p:nvSpPr>
        <p:spPr>
          <a:xfrm>
            <a:off x="-9525" y="1278553"/>
            <a:ext cx="9144000" cy="4893647"/>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marL="342900" lvl="0" indent="-342900">
              <a:buFont typeface="Arial" panose="020B0604020202020204" pitchFamily="34" charset="0"/>
              <a:buChar char="•"/>
            </a:pPr>
            <a:r>
              <a:rPr lang="en-US" sz="2400" dirty="0"/>
              <a:t>The system will record all the details of the candidate and the recruiter</a:t>
            </a:r>
            <a:r>
              <a:rPr lang="en-US" sz="2400" dirty="0" smtClean="0"/>
              <a:t>.</a:t>
            </a:r>
          </a:p>
          <a:p>
            <a:pPr marL="342900" lvl="0" indent="-342900">
              <a:buFont typeface="Arial" panose="020B0604020202020204" pitchFamily="34" charset="0"/>
              <a:buChar char="•"/>
            </a:pPr>
            <a:endParaRPr lang="en-IN" sz="2400" dirty="0"/>
          </a:p>
          <a:p>
            <a:pPr marL="342900" lvl="0" indent="-342900">
              <a:buFont typeface="Arial" panose="020B0604020202020204" pitchFamily="34" charset="0"/>
              <a:buChar char="•"/>
            </a:pPr>
            <a:r>
              <a:rPr lang="en-US" sz="2400" dirty="0"/>
              <a:t>The system will provide candidate to edit his profile details</a:t>
            </a:r>
            <a:r>
              <a:rPr lang="en-US" sz="2400" dirty="0" smtClean="0"/>
              <a:t>.</a:t>
            </a:r>
          </a:p>
          <a:p>
            <a:pPr marL="342900" lvl="0" indent="-342900">
              <a:buFont typeface="Arial" panose="020B0604020202020204" pitchFamily="34" charset="0"/>
              <a:buChar char="•"/>
            </a:pPr>
            <a:endParaRPr lang="en-IN" sz="2400" dirty="0"/>
          </a:p>
          <a:p>
            <a:pPr marL="342900" lvl="0" indent="-342900">
              <a:buFont typeface="Arial" panose="020B0604020202020204" pitchFamily="34" charset="0"/>
              <a:buChar char="•"/>
            </a:pPr>
            <a:r>
              <a:rPr lang="en-US" sz="2400" dirty="0"/>
              <a:t>The system will allow the recruiter to delete the particular job related </a:t>
            </a:r>
            <a:r>
              <a:rPr lang="en-US" sz="2400" dirty="0" smtClean="0"/>
              <a:t>post.</a:t>
            </a:r>
          </a:p>
          <a:p>
            <a:pPr marL="342900" lvl="0" indent="-342900">
              <a:buFont typeface="Arial" panose="020B0604020202020204" pitchFamily="34" charset="0"/>
              <a:buChar char="•"/>
            </a:pPr>
            <a:endParaRPr lang="en-IN" sz="2400" dirty="0"/>
          </a:p>
          <a:p>
            <a:pPr marL="342900" lvl="0" indent="-342900">
              <a:buFont typeface="Arial" panose="020B0604020202020204" pitchFamily="34" charset="0"/>
              <a:buChar char="•"/>
            </a:pPr>
            <a:r>
              <a:rPr lang="en-US" sz="2400" dirty="0"/>
              <a:t>The system will allow the recruiter to edit the particular job related </a:t>
            </a:r>
            <a:r>
              <a:rPr lang="en-US" sz="2400" dirty="0" smtClean="0"/>
              <a:t>post.</a:t>
            </a:r>
          </a:p>
          <a:p>
            <a:pPr marL="342900" lvl="0" indent="-342900">
              <a:buFont typeface="Arial" panose="020B0604020202020204" pitchFamily="34" charset="0"/>
              <a:buChar char="•"/>
            </a:pPr>
            <a:endParaRPr lang="en-IN" sz="2400" dirty="0"/>
          </a:p>
          <a:p>
            <a:pPr marL="342900" lvl="0" indent="-342900">
              <a:buFont typeface="Arial" panose="020B0604020202020204" pitchFamily="34" charset="0"/>
              <a:buChar char="•"/>
            </a:pPr>
            <a:r>
              <a:rPr lang="en-US" sz="2400" dirty="0"/>
              <a:t>The system allows candidate to sort according to job profile and location</a:t>
            </a:r>
            <a:r>
              <a:rPr lang="en-US" sz="2400" dirty="0" smtClean="0"/>
              <a:t>.</a:t>
            </a:r>
          </a:p>
        </p:txBody>
      </p:sp>
    </p:spTree>
    <p:extLst>
      <p:ext uri="{BB962C8B-B14F-4D97-AF65-F5344CB8AC3E}">
        <p14:creationId xmlns:p14="http://schemas.microsoft.com/office/powerpoint/2010/main" val="411146402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46910" y="2590800"/>
            <a:ext cx="4650184" cy="1200329"/>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72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Thank You</a:t>
            </a:r>
            <a:endParaRPr lang="en-US" sz="7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2244639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235803"/>
            <a:ext cx="8972550" cy="830997"/>
          </a:xfrm>
          <a:prstGeom prst="rect">
            <a:avLst/>
          </a:prstGeom>
          <a:noFill/>
        </p:spPr>
        <p:txBody>
          <a:bodyPr wrap="square" rtlCol="0">
            <a:spAutoFit/>
          </a:bodyPr>
          <a:lstStyle/>
          <a:p>
            <a:pPr algn="ctr"/>
            <a:r>
              <a:rPr lang="en-US" sz="4800" dirty="0" smtClean="0">
                <a:solidFill>
                  <a:schemeClr val="accent6">
                    <a:lumMod val="75000"/>
                  </a:schemeClr>
                </a:solidFill>
              </a:rPr>
              <a:t>Functional Details Continue…</a:t>
            </a:r>
            <a:endParaRPr lang="en-IN" sz="4800" dirty="0">
              <a:solidFill>
                <a:schemeClr val="accent6">
                  <a:lumMod val="75000"/>
                </a:schemeClr>
              </a:solidFill>
            </a:endParaRPr>
          </a:p>
        </p:txBody>
      </p:sp>
      <p:sp>
        <p:nvSpPr>
          <p:cNvPr id="3" name="TextBox 2"/>
          <p:cNvSpPr txBox="1"/>
          <p:nvPr/>
        </p:nvSpPr>
        <p:spPr>
          <a:xfrm>
            <a:off x="-9525" y="1343085"/>
            <a:ext cx="9144000" cy="452431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marL="342900" lvl="0" indent="-342900">
              <a:buFont typeface="Arial" panose="020B0604020202020204" pitchFamily="34" charset="0"/>
              <a:buChar char="•"/>
            </a:pPr>
            <a:r>
              <a:rPr lang="en-US" sz="2400" dirty="0"/>
              <a:t>The system allows Recruiter to post Job Details</a:t>
            </a:r>
            <a:r>
              <a:rPr lang="en-US" sz="2400" dirty="0" smtClean="0"/>
              <a:t>.</a:t>
            </a:r>
          </a:p>
          <a:p>
            <a:pPr marL="342900" lvl="0" indent="-342900">
              <a:buFont typeface="Arial" panose="020B0604020202020204" pitchFamily="34" charset="0"/>
              <a:buChar char="•"/>
            </a:pPr>
            <a:endParaRPr lang="en-IN" sz="2400" dirty="0"/>
          </a:p>
          <a:p>
            <a:pPr marL="342900" lvl="0" indent="-342900">
              <a:buFont typeface="Arial" panose="020B0604020202020204" pitchFamily="34" charset="0"/>
              <a:buChar char="•"/>
            </a:pPr>
            <a:r>
              <a:rPr lang="en-US" sz="2400" dirty="0"/>
              <a:t>Recruiter can Post various number of Jobs</a:t>
            </a:r>
            <a:r>
              <a:rPr lang="en-US" sz="2400" dirty="0" smtClean="0"/>
              <a:t>.</a:t>
            </a:r>
          </a:p>
          <a:p>
            <a:pPr marL="342900" lvl="0" indent="-342900">
              <a:buFont typeface="Arial" panose="020B0604020202020204" pitchFamily="34" charset="0"/>
              <a:buChar char="•"/>
            </a:pPr>
            <a:endParaRPr lang="en-IN" sz="2400" dirty="0"/>
          </a:p>
          <a:p>
            <a:pPr marL="342900" lvl="0" indent="-342900">
              <a:buFont typeface="Arial" panose="020B0604020202020204" pitchFamily="34" charset="0"/>
              <a:buChar char="•"/>
            </a:pPr>
            <a:r>
              <a:rPr lang="en-US" sz="2400" dirty="0"/>
              <a:t>The system allows candidate to apply for the job posted by the recruiter</a:t>
            </a:r>
            <a:r>
              <a:rPr lang="en-US" sz="2400" dirty="0" smtClean="0"/>
              <a:t>.</a:t>
            </a:r>
          </a:p>
          <a:p>
            <a:pPr marL="342900" lvl="0" indent="-342900">
              <a:buFont typeface="Arial" panose="020B0604020202020204" pitchFamily="34" charset="0"/>
              <a:buChar char="•"/>
            </a:pPr>
            <a:endParaRPr lang="en-IN" sz="2400" dirty="0"/>
          </a:p>
          <a:p>
            <a:pPr marL="342900" lvl="0" indent="-342900">
              <a:buFont typeface="Arial" panose="020B0604020202020204" pitchFamily="34" charset="0"/>
              <a:buChar char="•"/>
            </a:pPr>
            <a:r>
              <a:rPr lang="en-US" sz="2400" dirty="0"/>
              <a:t>The system allows recruiters to view all the his posted job details</a:t>
            </a:r>
            <a:r>
              <a:rPr lang="en-US" sz="2400" dirty="0" smtClean="0"/>
              <a:t>.</a:t>
            </a:r>
          </a:p>
          <a:p>
            <a:pPr marL="342900" lvl="0" indent="-342900">
              <a:buFont typeface="Arial" panose="020B0604020202020204" pitchFamily="34" charset="0"/>
              <a:buChar char="•"/>
            </a:pPr>
            <a:endParaRPr lang="en-IN" sz="2400" dirty="0"/>
          </a:p>
          <a:p>
            <a:pPr marL="342900" lvl="0" indent="-342900">
              <a:buFont typeface="Arial" panose="020B0604020202020204" pitchFamily="34" charset="0"/>
              <a:buChar char="•"/>
            </a:pPr>
            <a:r>
              <a:rPr lang="en-US" sz="2400" dirty="0"/>
              <a:t>The system allows recruiters to view all the information of candidate which had applied to his job details profile</a:t>
            </a:r>
            <a:r>
              <a:rPr lang="en-US" sz="2400" dirty="0" smtClean="0"/>
              <a:t>.</a:t>
            </a:r>
          </a:p>
        </p:txBody>
      </p:sp>
    </p:spTree>
    <p:extLst>
      <p:ext uri="{BB962C8B-B14F-4D97-AF65-F5344CB8AC3E}">
        <p14:creationId xmlns:p14="http://schemas.microsoft.com/office/powerpoint/2010/main" val="15810505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388203"/>
            <a:ext cx="8972550" cy="830997"/>
          </a:xfrm>
          <a:prstGeom prst="rect">
            <a:avLst/>
          </a:prstGeom>
          <a:noFill/>
        </p:spPr>
        <p:txBody>
          <a:bodyPr wrap="square" rtlCol="0">
            <a:spAutoFit/>
          </a:bodyPr>
          <a:lstStyle/>
          <a:p>
            <a:pPr algn="ctr"/>
            <a:r>
              <a:rPr lang="en-US" sz="4800" dirty="0" smtClean="0">
                <a:solidFill>
                  <a:schemeClr val="accent6">
                    <a:lumMod val="75000"/>
                  </a:schemeClr>
                </a:solidFill>
              </a:rPr>
              <a:t>Functional Details Continue…</a:t>
            </a:r>
            <a:endParaRPr lang="en-IN" sz="4800" dirty="0">
              <a:solidFill>
                <a:schemeClr val="accent6">
                  <a:lumMod val="75000"/>
                </a:schemeClr>
              </a:solidFill>
            </a:endParaRPr>
          </a:p>
        </p:txBody>
      </p:sp>
      <p:sp>
        <p:nvSpPr>
          <p:cNvPr id="3" name="TextBox 2"/>
          <p:cNvSpPr txBox="1"/>
          <p:nvPr/>
        </p:nvSpPr>
        <p:spPr>
          <a:xfrm>
            <a:off x="0" y="1906012"/>
            <a:ext cx="9144000" cy="3046988"/>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marL="342900" lvl="0" indent="-342900">
              <a:buFont typeface="Arial" panose="020B0604020202020204" pitchFamily="34" charset="0"/>
              <a:buChar char="•"/>
            </a:pPr>
            <a:r>
              <a:rPr lang="en-US" sz="2400" dirty="0" smtClean="0"/>
              <a:t>The </a:t>
            </a:r>
            <a:r>
              <a:rPr lang="en-US" sz="2400" dirty="0"/>
              <a:t>Admin have all the authority to delete, edit and view post of both candidates and recruiters</a:t>
            </a:r>
            <a:r>
              <a:rPr lang="en-US" sz="2400" dirty="0" smtClean="0"/>
              <a:t>.</a:t>
            </a:r>
          </a:p>
          <a:p>
            <a:pPr marL="342900" lvl="0" indent="-342900">
              <a:buFont typeface="Arial" panose="020B0604020202020204" pitchFamily="34" charset="0"/>
              <a:buChar char="•"/>
            </a:pPr>
            <a:endParaRPr lang="en-US" sz="2400" dirty="0"/>
          </a:p>
          <a:p>
            <a:pPr marL="342900" lvl="0" indent="-342900">
              <a:buFont typeface="Arial" panose="020B0604020202020204" pitchFamily="34" charset="0"/>
              <a:buChar char="•"/>
            </a:pPr>
            <a:r>
              <a:rPr lang="en-US" sz="2400" dirty="0"/>
              <a:t>The system allows candidate to sort according to job profile and location. </a:t>
            </a:r>
          </a:p>
          <a:p>
            <a:pPr marL="342900" lvl="0" indent="-342900">
              <a:buFont typeface="Arial" panose="020B0604020202020204" pitchFamily="34" charset="0"/>
              <a:buChar char="•"/>
            </a:pPr>
            <a:endParaRPr lang="en-IN" sz="2400" dirty="0"/>
          </a:p>
          <a:p>
            <a:pPr marL="342900" lvl="0" indent="-342900">
              <a:buFont typeface="Arial" panose="020B0604020202020204" pitchFamily="34" charset="0"/>
              <a:buChar char="•"/>
            </a:pPr>
            <a:r>
              <a:rPr lang="en-US" sz="2400" dirty="0"/>
              <a:t>Candidate can filter job by Industry Type, Employee Type, Skill required and Designation.</a:t>
            </a:r>
            <a:endParaRPr lang="en-IN" sz="2400" dirty="0"/>
          </a:p>
        </p:txBody>
      </p:sp>
    </p:spTree>
    <p:extLst>
      <p:ext uri="{BB962C8B-B14F-4D97-AF65-F5344CB8AC3E}">
        <p14:creationId xmlns:p14="http://schemas.microsoft.com/office/powerpoint/2010/main" val="29062517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76200"/>
            <a:ext cx="8972550" cy="830997"/>
          </a:xfrm>
          <a:prstGeom prst="rect">
            <a:avLst/>
          </a:prstGeom>
          <a:noFill/>
        </p:spPr>
        <p:txBody>
          <a:bodyPr wrap="square" rtlCol="0">
            <a:spAutoFit/>
          </a:bodyPr>
          <a:lstStyle/>
          <a:p>
            <a:pPr algn="ctr"/>
            <a:r>
              <a:rPr lang="en-US" sz="4800" dirty="0" smtClean="0">
                <a:solidFill>
                  <a:schemeClr val="accent6">
                    <a:lumMod val="75000"/>
                  </a:schemeClr>
                </a:solidFill>
              </a:rPr>
              <a:t>Activity Diagram</a:t>
            </a:r>
            <a:endParaRPr lang="en-IN" sz="4800" dirty="0">
              <a:solidFill>
                <a:schemeClr val="accent6">
                  <a:lumMod val="75000"/>
                </a:schemeClr>
              </a:solidFill>
            </a:endParaRPr>
          </a:p>
        </p:txBody>
      </p:sp>
      <p:pic>
        <p:nvPicPr>
          <p:cNvPr id="31746" name="Picture 2" descr="E:\CDAC\IACSD\1ONLINE\project\project review\20-12-2020\Acitivity Diagram.jpe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 y="1066799"/>
            <a:ext cx="8972550" cy="56388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64066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76200"/>
            <a:ext cx="8972550" cy="830997"/>
          </a:xfrm>
          <a:prstGeom prst="rect">
            <a:avLst/>
          </a:prstGeom>
          <a:noFill/>
        </p:spPr>
        <p:txBody>
          <a:bodyPr wrap="square" rtlCol="0">
            <a:spAutoFit/>
          </a:bodyPr>
          <a:lstStyle/>
          <a:p>
            <a:pPr algn="ctr"/>
            <a:r>
              <a:rPr lang="en-US" sz="4800" dirty="0" smtClean="0">
                <a:solidFill>
                  <a:schemeClr val="accent6">
                    <a:lumMod val="75000"/>
                  </a:schemeClr>
                </a:solidFill>
              </a:rPr>
              <a:t>UML Diagram</a:t>
            </a:r>
            <a:endParaRPr lang="en-IN" sz="4800" dirty="0">
              <a:solidFill>
                <a:schemeClr val="accent6">
                  <a:lumMod val="75000"/>
                </a:schemeClr>
              </a:solidFill>
            </a:endParaRPr>
          </a:p>
        </p:txBody>
      </p:sp>
      <p:pic>
        <p:nvPicPr>
          <p:cNvPr id="32770" name="Picture 2" descr="E:\CDAC\IACSD\1ONLINE\project\project review\20-12-2020\UML-Web Based Recruitment System.jpe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1" y="990600"/>
            <a:ext cx="8077200" cy="566650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488584"/>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240</TotalTime>
  <Words>752</Words>
  <Application>Microsoft Office PowerPoint</Application>
  <PresentationFormat>On-screen Show (4:3)</PresentationFormat>
  <Paragraphs>110</Paragraphs>
  <Slides>50</Slides>
  <Notes>0</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Slipstream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47</cp:revision>
  <dcterms:created xsi:type="dcterms:W3CDTF">2006-08-16T00:00:00Z</dcterms:created>
  <dcterms:modified xsi:type="dcterms:W3CDTF">2021-02-02T06:16:41Z</dcterms:modified>
</cp:coreProperties>
</file>