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2" r:id="rId1"/>
    <p:sldMasterId id="2147484988" r:id="rId2"/>
  </p:sldMasterIdLst>
  <p:notesMasterIdLst>
    <p:notesMasterId r:id="rId26"/>
  </p:notesMasterIdLst>
  <p:handoutMasterIdLst>
    <p:handoutMasterId r:id="rId27"/>
  </p:handoutMasterIdLst>
  <p:sldIdLst>
    <p:sldId id="325" r:id="rId3"/>
    <p:sldId id="839" r:id="rId4"/>
    <p:sldId id="840" r:id="rId5"/>
    <p:sldId id="841" r:id="rId6"/>
    <p:sldId id="859" r:id="rId7"/>
    <p:sldId id="842" r:id="rId8"/>
    <p:sldId id="843" r:id="rId9"/>
    <p:sldId id="885" r:id="rId10"/>
    <p:sldId id="845" r:id="rId11"/>
    <p:sldId id="844" r:id="rId12"/>
    <p:sldId id="846" r:id="rId13"/>
    <p:sldId id="847" r:id="rId14"/>
    <p:sldId id="849" r:id="rId15"/>
    <p:sldId id="851" r:id="rId16"/>
    <p:sldId id="852" r:id="rId17"/>
    <p:sldId id="876" r:id="rId18"/>
    <p:sldId id="877" r:id="rId19"/>
    <p:sldId id="881" r:id="rId20"/>
    <p:sldId id="884" r:id="rId21"/>
    <p:sldId id="860" r:id="rId22"/>
    <p:sldId id="882" r:id="rId23"/>
    <p:sldId id="857" r:id="rId24"/>
    <p:sldId id="858" r:id="rId25"/>
  </p:sldIdLst>
  <p:sldSz cx="9144000" cy="6858000" type="screen4x3"/>
  <p:notesSz cx="9942513" cy="6761163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9EA8C8-584C-4C01-89E3-CC153F351FCF}">
          <p14:sldIdLst>
            <p14:sldId id="325"/>
            <p14:sldId id="839"/>
            <p14:sldId id="840"/>
            <p14:sldId id="841"/>
            <p14:sldId id="859"/>
            <p14:sldId id="842"/>
            <p14:sldId id="843"/>
            <p14:sldId id="885"/>
            <p14:sldId id="845"/>
            <p14:sldId id="844"/>
            <p14:sldId id="846"/>
            <p14:sldId id="847"/>
            <p14:sldId id="849"/>
            <p14:sldId id="851"/>
            <p14:sldId id="852"/>
            <p14:sldId id="876"/>
            <p14:sldId id="877"/>
            <p14:sldId id="881"/>
            <p14:sldId id="884"/>
            <p14:sldId id="860"/>
            <p14:sldId id="882"/>
            <p14:sldId id="857"/>
            <p14:sldId id="8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0">
          <p15:clr>
            <a:srgbClr val="A4A3A4"/>
          </p15:clr>
        </p15:guide>
        <p15:guide id="2" pos="3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5D6C6"/>
    <a:srgbClr val="008AD5"/>
    <a:srgbClr val="FFFFFF"/>
    <a:srgbClr val="00B5FF"/>
    <a:srgbClr val="009CF3"/>
    <a:srgbClr val="005493"/>
    <a:srgbClr val="0096FF"/>
    <a:srgbClr val="FF2F92"/>
    <a:srgbClr val="7A81FF"/>
    <a:srgbClr val="BB5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12" autoAdjust="0"/>
    <p:restoredTop sz="94088" autoAdjust="0"/>
  </p:normalViewPr>
  <p:slideViewPr>
    <p:cSldViewPr snapToGrid="0">
      <p:cViewPr varScale="1">
        <p:scale>
          <a:sx n="80" d="100"/>
          <a:sy n="80" d="100"/>
        </p:scale>
        <p:origin x="1987" y="125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-4990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15"/>
    </p:cViewPr>
  </p:sorterViewPr>
  <p:notesViewPr>
    <p:cSldViewPr snapToGrid="0">
      <p:cViewPr varScale="1">
        <p:scale>
          <a:sx n="77" d="100"/>
          <a:sy n="77" d="100"/>
        </p:scale>
        <p:origin x="1599" y="43"/>
      </p:cViewPr>
      <p:guideLst>
        <p:guide orient="horz" pos="2130"/>
        <p:guide pos="31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322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ctr" anchorCtr="0" compatLnSpc="1">
            <a:prstTxWarp prst="textNoShape">
              <a:avLst/>
            </a:prstTxWarp>
          </a:bodyPr>
          <a:lstStyle>
            <a:lvl1pPr defTabSz="913407">
              <a:defRPr sz="1200" dirty="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5625" y="0"/>
            <a:ext cx="43338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ctr" anchorCtr="0" compatLnSpc="1">
            <a:prstTxWarp prst="textNoShape">
              <a:avLst/>
            </a:prstTxWarp>
          </a:bodyPr>
          <a:lstStyle>
            <a:lvl1pPr algn="r" defTabSz="913407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38900"/>
            <a:ext cx="43322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b" anchorCtr="0" compatLnSpc="1">
            <a:prstTxWarp prst="textNoShape">
              <a:avLst/>
            </a:prstTxWarp>
          </a:bodyPr>
          <a:lstStyle>
            <a:lvl1pPr defTabSz="913407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5625" y="6438900"/>
            <a:ext cx="43338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FAB118C-9CC5-46C6-A261-8E8616325E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937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322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ctr" anchorCtr="0" compatLnSpc="1">
            <a:prstTxWarp prst="textNoShape">
              <a:avLst/>
            </a:prstTxWarp>
          </a:bodyPr>
          <a:lstStyle>
            <a:lvl1pPr defTabSz="913407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5625" y="0"/>
            <a:ext cx="43338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ctr" anchorCtr="0" compatLnSpc="1">
            <a:prstTxWarp prst="textNoShape">
              <a:avLst/>
            </a:prstTxWarp>
          </a:bodyPr>
          <a:lstStyle>
            <a:lvl1pPr algn="r" defTabSz="913407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0563" y="500063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0163" y="3221038"/>
            <a:ext cx="7369175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38900"/>
            <a:ext cx="43322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b" anchorCtr="0" compatLnSpc="1">
            <a:prstTxWarp prst="textNoShape">
              <a:avLst/>
            </a:prstTxWarp>
          </a:bodyPr>
          <a:lstStyle>
            <a:lvl1pPr defTabSz="913407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5625" y="6438900"/>
            <a:ext cx="43338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CA46AE8F-55D5-467D-8760-46AABFD6E8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720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E36C0A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5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46AE8F-55D5-467D-8760-46AABFD6E88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42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373" y="685800"/>
            <a:ext cx="7901609" cy="1615966"/>
          </a:xfrm>
          <a:solidFill>
            <a:srgbClr val="D2691E"/>
          </a:solidFill>
          <a:ln>
            <a:solidFill>
              <a:srgbClr val="D2691E"/>
            </a:solidFill>
          </a:ln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819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372F-13DF-2C8B-A02E-7FA8660C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A82C-ED11-0064-5D40-A0969ACE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6AD5D-C77F-2DEB-F932-42D23B459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24465-317D-30C8-E120-77B80050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A9908-C7A3-84A0-B790-860F5DA7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D6993-9C35-41D2-39DB-C35CAC96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2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5142-42C2-98C6-191B-7D76312C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79E1E-F134-700D-EE57-D753560BA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3C7F-9F56-6EE4-7729-50E8E87AB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A8426-D088-EB2C-AA97-0F35A0F9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94F67-DE2A-27E0-A332-10FED3DE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3980A-1732-61A9-1869-56D8BB42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3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0EA8-09A8-DB4C-245F-2B2ACFAF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B735B-DE2A-097B-BF58-29178F6E8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DBF62-F6A7-8AA2-F96A-D569858A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2532-AE81-CABD-BF79-AE45984E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80679-0A10-B48C-45F5-CD24BEF1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44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7BEC8-8876-DCEC-4C31-E710E5C66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27F8C-50FA-23DD-E83D-04B476814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BE797-D19F-0A9F-0C01-A6181225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5B23-40E1-9EB6-E8AB-800821F5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A9C8-FF39-4ACB-2644-7DBFF351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8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0007-9E92-488F-FBC3-8F416B54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5664E-E30C-F040-0357-44B0CD98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09917-0B98-9D01-2161-181852C1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9CBC5-B5C7-CB3D-CD6C-C05C764C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660772DA-5EEF-F2DB-EA3A-53ED2791D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0488" indent="0">
              <a:tabLst/>
              <a:defRPr/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3A4BD7D-405F-9CB0-AA2C-010D5B4F7D04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86197" y="782321"/>
            <a:ext cx="8953500" cy="59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Helvetica" pitchFamily="2" charset="0"/>
              </a:defRPr>
            </a:lvl1pPr>
            <a:lvl2pPr>
              <a:defRPr sz="1600">
                <a:latin typeface="Helvetica" pitchFamily="2" charset="0"/>
              </a:defRPr>
            </a:lvl2pPr>
            <a:lvl3pPr>
              <a:defRPr sz="16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 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490A3F-A374-7A6E-AF01-14E3ADC8E0A4}"/>
              </a:ext>
            </a:extLst>
          </p:cNvPr>
          <p:cNvCxnSpPr/>
          <p:nvPr userDrawn="1"/>
        </p:nvCxnSpPr>
        <p:spPr bwMode="auto">
          <a:xfrm>
            <a:off x="579120" y="6658235"/>
            <a:ext cx="7934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549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374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F549-2A59-0EBE-B20C-FDD132AA0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F5E6B-4232-7F47-6572-C584B624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A181-A82F-DFFF-0C75-00D161BB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AAFD2-15E4-94FD-6B2F-AED1EAD5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A8875-6B38-F6E0-7F20-3D45C9D4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1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0DF3-5750-400D-C0A3-FD269105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9BC4B-D896-69F5-E7C3-62A4AB7A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07398-FDC7-1A26-6F22-383DEF79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A35C-7866-57F6-19ED-0D2C9294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EC1F-A855-3058-4205-BD67617B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3BD2-D04D-C43F-C5DB-F859BE6B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B6478-CD27-AAB2-D9C3-903711F7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C36A2-37B4-E9CC-9FE7-FA068FC4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65CB-C85A-1BEC-7089-2FDF5A62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C664-95ED-AD50-E01A-84573DB4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6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BCED-5EB5-47E1-0BF0-783FDEFE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FF23-8CDF-00B4-69A6-7A113B7A1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1131A-DEEA-72E3-2147-21823668A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5BF4E-F3EE-751A-3277-A34B448B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E018C-DE01-DD2D-91A4-8E4F4C4E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027FA-4DB8-8064-7F50-FC33CF29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C92F-1A51-C9CF-592B-B791F2B1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3D5B5-0196-29B0-0C59-AFC50C286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0ECBA-F070-B624-1183-A804AB30F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231DF-2850-ABEF-478F-712432FBF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D5C47-74CF-B0D8-AF5E-B61C5DF65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BD41A-DE03-A4C3-D852-98621722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D5BAC-5376-F14B-A7C2-6448B9DA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2040C-B4AA-29B9-072C-53D23770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0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5863-EB41-7519-D5D8-504BBCE0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EA473-481E-7A4E-0D15-CA8C9126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B42F5-5CDF-FCB6-3FFD-50104AC0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D58FF-0702-F585-C5E9-AF667AD1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166C8-F956-7DF6-EF97-BF79F049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DFCA2-8259-1499-BB18-43AF6234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0F6BB-25BE-AE16-B87C-55A7EA6E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5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" y="27846"/>
            <a:ext cx="8328751" cy="694064"/>
          </a:xfrm>
          <a:prstGeom prst="rect">
            <a:avLst/>
          </a:prstGeom>
          <a:solidFill>
            <a:srgbClr val="0037A4"/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 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197" y="782321"/>
            <a:ext cx="8953500" cy="583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  </a:t>
            </a:r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4259263" y="6126163"/>
            <a:ext cx="19288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FEE6AF91-C5F0-494A-81BE-8C742BFB874C}" type="datetime2">
              <a:rPr lang="en-US" altLang="en-US" sz="1000" b="1" smtClean="0">
                <a:solidFill>
                  <a:schemeClr val="bg1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Wednesday, March 19, 2025</a:t>
            </a:fld>
            <a:endParaRPr lang="en-US" altLang="en-US" sz="1000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pic>
        <p:nvPicPr>
          <p:cNvPr id="3" name="Picture 2" descr="JUIT Office Photos | Glassdoor">
            <a:extLst>
              <a:ext uri="{FF2B5EF4-FFF2-40B4-BE49-F238E27FC236}">
                <a16:creationId xmlns:a16="http://schemas.microsoft.com/office/drawing/2014/main" id="{9C49182E-65AF-DD89-1EC9-BD22AFA987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9072" y="42901"/>
            <a:ext cx="815248" cy="679009"/>
          </a:xfrm>
          <a:prstGeom prst="rect">
            <a:avLst/>
          </a:prstGeom>
          <a:noFill/>
        </p:spPr>
      </p:pic>
      <p:sp>
        <p:nvSpPr>
          <p:cNvPr id="2" name="Footer Placeholder 11">
            <a:extLst>
              <a:ext uri="{FF2B5EF4-FFF2-40B4-BE49-F238E27FC236}">
                <a16:creationId xmlns:a16="http://schemas.microsoft.com/office/drawing/2014/main" id="{1EF5F1E6-CB5A-2AA7-E80E-C34A90324CDF}"/>
              </a:ext>
            </a:extLst>
          </p:cNvPr>
          <p:cNvSpPr txBox="1">
            <a:spLocks/>
          </p:cNvSpPr>
          <p:nvPr userDrawn="1"/>
        </p:nvSpPr>
        <p:spPr>
          <a:xfrm>
            <a:off x="123673" y="6687228"/>
            <a:ext cx="8694256" cy="195391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50" dirty="0">
                <a:solidFill>
                  <a:srgbClr val="002060"/>
                </a:solidFill>
                <a:latin typeface="Palatino" pitchFamily="2" charset="77"/>
                <a:ea typeface="Palatino" pitchFamily="2" charset="77"/>
              </a:rPr>
              <a:t>       </a:t>
            </a:r>
            <a:r>
              <a:rPr lang="en-US" sz="900" dirty="0">
                <a:solidFill>
                  <a:srgbClr val="002060"/>
                </a:solidFill>
                <a:latin typeface="Palatino" pitchFamily="2" charset="77"/>
                <a:ea typeface="Palatino" pitchFamily="2" charset="77"/>
              </a:rPr>
              <a:t>Major Project – II (18B19CI891) Mid-Term Evaluation | Department of CSE &amp; IT | AY 2024-25. </a:t>
            </a:r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8C0F4A93-94A3-EEA3-40A0-2AA166503844}"/>
              </a:ext>
            </a:extLst>
          </p:cNvPr>
          <p:cNvSpPr txBox="1">
            <a:spLocks/>
          </p:cNvSpPr>
          <p:nvPr userDrawn="1"/>
        </p:nvSpPr>
        <p:spPr>
          <a:xfrm>
            <a:off x="8798560" y="6613912"/>
            <a:ext cx="259243" cy="246062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50" dirty="0">
              <a:solidFill>
                <a:srgbClr val="00206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1E367-86B8-5C9F-E2DA-EA8B374AA0AD}"/>
              </a:ext>
            </a:extLst>
          </p:cNvPr>
          <p:cNvSpPr txBox="1"/>
          <p:nvPr userDrawn="1"/>
        </p:nvSpPr>
        <p:spPr>
          <a:xfrm>
            <a:off x="8798560" y="6644391"/>
            <a:ext cx="365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F37DA46-7849-8B45-8870-09779661198C}" type="slidenum">
              <a:rPr lang="en-US" sz="900" smtClean="0">
                <a:solidFill>
                  <a:srgbClr val="005493"/>
                </a:solidFill>
                <a:latin typeface="Palatino" pitchFamily="2" charset="77"/>
                <a:ea typeface="Palatino" pitchFamily="2" charset="77"/>
              </a:rPr>
              <a:pPr algn="ctr"/>
              <a:t>‹#›</a:t>
            </a:fld>
            <a:r>
              <a:rPr lang="en-US" sz="900" dirty="0">
                <a:solidFill>
                  <a:srgbClr val="005493"/>
                </a:solidFill>
                <a:latin typeface="Palatino" pitchFamily="2" charset="77"/>
                <a:ea typeface="Palatino" pitchFamily="2" charset="77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anose="020B0604020202020204" pitchFamily="34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anose="020B0604020202020204" pitchFamily="34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anose="020B0604020202020204" pitchFamily="34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anose="020B0604020202020204" pitchFamily="34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just" rtl="0" eaLnBrk="0" fontAlgn="base" hangingPunct="0">
        <a:lnSpc>
          <a:spcPct val="150000"/>
        </a:lnSpc>
        <a:spcBef>
          <a:spcPct val="35000"/>
        </a:spcBef>
        <a:spcAft>
          <a:spcPct val="0"/>
        </a:spcAft>
        <a:buClr>
          <a:schemeClr val="tx1"/>
        </a:buClr>
        <a:buSzPct val="125000"/>
        <a:buFont typeface="Arial" panose="020B0604020202020204" pitchFamily="34" charset="0"/>
        <a:buChar char="•"/>
        <a:defRPr kumimoji="1" sz="1800">
          <a:solidFill>
            <a:schemeClr val="tx1"/>
          </a:solidFill>
          <a:latin typeface="Helvetica" pitchFamily="2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just" rtl="0" eaLnBrk="0" fontAlgn="base" hangingPunct="0">
        <a:lnSpc>
          <a:spcPct val="150000"/>
        </a:lnSpc>
        <a:spcBef>
          <a:spcPct val="35000"/>
        </a:spcBef>
        <a:spcAft>
          <a:spcPct val="0"/>
        </a:spcAft>
        <a:buClr>
          <a:schemeClr val="tx1"/>
        </a:buClr>
        <a:buSzPct val="100000"/>
        <a:buFont typeface="Courier New" panose="02070309020205020404" pitchFamily="49" charset="0"/>
        <a:buChar char="o"/>
        <a:defRPr kumimoji="1" sz="1600">
          <a:solidFill>
            <a:schemeClr val="tx1"/>
          </a:solidFill>
          <a:latin typeface="Helvetica" pitchFamily="2" charset="0"/>
          <a:ea typeface="Tahoma" panose="020B0604030504040204" pitchFamily="34" charset="0"/>
          <a:cs typeface="Tahoma" panose="020B0604030504040204" pitchFamily="34" charset="0"/>
        </a:defRPr>
      </a:lvl2pPr>
      <a:lvl3pPr marL="1085850" indent="-228600" algn="just" rtl="0" eaLnBrk="0" fontAlgn="base" hangingPunct="0">
        <a:lnSpc>
          <a:spcPct val="150000"/>
        </a:lnSpc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1600">
          <a:solidFill>
            <a:schemeClr val="tx1"/>
          </a:solidFill>
          <a:latin typeface="Helvetica" pitchFamily="2" charset="0"/>
          <a:ea typeface="Tahoma" panose="020B0604030504040204" pitchFamily="34" charset="0"/>
          <a:cs typeface="Tahoma" panose="020B0604030504040204" pitchFamily="34" charset="0"/>
        </a:defRPr>
      </a:lvl3pPr>
      <a:lvl4pPr marL="1428750" indent="-228600" algn="just" rtl="0" eaLnBrk="0" fontAlgn="base" hangingPunct="0">
        <a:lnSpc>
          <a:spcPct val="150000"/>
        </a:lnSpc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1600">
          <a:solidFill>
            <a:schemeClr val="tx1"/>
          </a:solidFill>
          <a:latin typeface="Helvetica" pitchFamily="2" charset="0"/>
          <a:ea typeface="Tahoma" panose="020B0604030504040204" pitchFamily="34" charset="0"/>
          <a:cs typeface="Tahoma" panose="020B0604030504040204" pitchFamily="34" charset="0"/>
        </a:defRPr>
      </a:lvl4pPr>
      <a:lvl5pPr marL="1771650" indent="-228600" algn="just" rtl="0" eaLnBrk="0" fontAlgn="base" hangingPunct="0">
        <a:lnSpc>
          <a:spcPct val="150000"/>
        </a:lnSpc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1600">
          <a:solidFill>
            <a:schemeClr val="tx1"/>
          </a:solidFill>
          <a:latin typeface="Helvetica" pitchFamily="2" charset="0"/>
          <a:ea typeface="Tahoma" panose="020B0604030504040204" pitchFamily="34" charset="0"/>
          <a:cs typeface="Tahoma" panose="020B0604030504040204" pitchFamily="34" charset="0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1EF06-99F3-7E6C-9BF2-BD4BE618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F1F65-9F9F-07B2-D418-72BC478B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8697-C660-8953-14A2-614079BBD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0509C-50A6-7446-A231-A4C5FA90B2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EF59-EF14-9B74-67DE-1763E5B7A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8D9C0-D19B-AF9A-1547-969981E03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9" r:id="rId1"/>
    <p:sldLayoutId id="2147484990" r:id="rId2"/>
    <p:sldLayoutId id="2147484991" r:id="rId3"/>
    <p:sldLayoutId id="2147484992" r:id="rId4"/>
    <p:sldLayoutId id="2147484993" r:id="rId5"/>
    <p:sldLayoutId id="2147484994" r:id="rId6"/>
    <p:sldLayoutId id="2147484995" r:id="rId7"/>
    <p:sldLayoutId id="2147484996" r:id="rId8"/>
    <p:sldLayoutId id="2147484997" r:id="rId9"/>
    <p:sldLayoutId id="2147484998" r:id="rId10"/>
    <p:sldLayoutId id="2147484999" r:id="rId11"/>
    <p:sldLayoutId id="21474850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nmay-Parashar/Major-Project.gi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401211"/>
            <a:ext cx="9144000" cy="685428"/>
          </a:xfrm>
          <a:solidFill>
            <a:srgbClr val="0037A4"/>
          </a:solidFill>
          <a:ln w="19050">
            <a:solidFill>
              <a:schemeClr val="bg1"/>
            </a:solidFill>
          </a:ln>
        </p:spPr>
        <p:txBody>
          <a:bodyPr anchor="t"/>
          <a:lstStyle/>
          <a:p>
            <a:pPr eaLnBrk="1" hangingPunct="1">
              <a:lnSpc>
                <a:spcPct val="150000"/>
              </a:lnSpc>
            </a:pPr>
            <a:r>
              <a:rPr lang="en-US" sz="2000" dirty="0"/>
              <a:t>Quality Assurance Process at Caresmartz360: A Practical Approach</a:t>
            </a:r>
            <a:endParaRPr lang="en-US" altLang="en-US" sz="4000" b="1" dirty="0">
              <a:cs typeface="Tahoma" panose="020B0604030504040204" pitchFamily="34" charset="0"/>
            </a:endParaRPr>
          </a:p>
        </p:txBody>
      </p:sp>
      <p:sp>
        <p:nvSpPr>
          <p:cNvPr id="4" name="Footer Placeholder 15">
            <a:extLst>
              <a:ext uri="{FF2B5EF4-FFF2-40B4-BE49-F238E27FC236}">
                <a16:creationId xmlns:a16="http://schemas.microsoft.com/office/drawing/2014/main" id="{BC39589F-F9D0-BEF2-B165-A422ADA5610C}"/>
              </a:ext>
            </a:extLst>
          </p:cNvPr>
          <p:cNvSpPr txBox="1">
            <a:spLocks/>
          </p:cNvSpPr>
          <p:nvPr/>
        </p:nvSpPr>
        <p:spPr>
          <a:xfrm>
            <a:off x="959983" y="635844"/>
            <a:ext cx="7429520" cy="980728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  <a:cs typeface="Times New Roman" pitchFamily="18" charset="0"/>
              </a:rPr>
              <a:t>Jaypee University of Information Technology, </a:t>
            </a:r>
            <a:r>
              <a:rPr kumimoji="0" lang="en-IN" sz="2800" b="1" i="0" u="none" strike="noStrike" kern="1200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  <a:cs typeface="Times New Roman" pitchFamily="18" charset="0"/>
              </a:rPr>
              <a:t>Waknaghat</a:t>
            </a:r>
            <a:r>
              <a:rPr kumimoji="0" lang="en-IN" sz="2800" b="1" i="0" u="none" strike="noStrike" kern="1200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  <a:cs typeface="Times New Roman" pitchFamily="18" charset="0"/>
              </a:rPr>
              <a:t> - 173234 (India)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FB7B0-90E1-217E-359E-488BB2E7656E}"/>
              </a:ext>
            </a:extLst>
          </p:cNvPr>
          <p:cNvSpPr/>
          <p:nvPr/>
        </p:nvSpPr>
        <p:spPr>
          <a:xfrm>
            <a:off x="1500060" y="1841236"/>
            <a:ext cx="6349367" cy="1184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1" dirty="0">
                <a:latin typeface="Palatino" pitchFamily="2" charset="77"/>
                <a:ea typeface="Palatino" pitchFamily="2" charset="77"/>
                <a:cs typeface="Times New Roman" pitchFamily="18" charset="0"/>
              </a:rPr>
              <a:t>Major Project - II (18B19CI891) | AY 2024-25</a:t>
            </a:r>
          </a:p>
          <a:p>
            <a:pPr algn="ctr">
              <a:lnSpc>
                <a:spcPct val="200000"/>
              </a:lnSpc>
            </a:pPr>
            <a:r>
              <a:rPr lang="en-IN" sz="2000" b="1" dirty="0">
                <a:latin typeface="Palatino" pitchFamily="2" charset="77"/>
                <a:ea typeface="Palatino" pitchFamily="2" charset="77"/>
                <a:cs typeface="Times New Roman" pitchFamily="18" charset="0"/>
              </a:rPr>
              <a:t>Mid-Term Evaluation | March 17-22, 2025.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B7EDF-18D7-C792-681D-E69AE68A4AAB}"/>
              </a:ext>
            </a:extLst>
          </p:cNvPr>
          <p:cNvSpPr txBox="1"/>
          <p:nvPr/>
        </p:nvSpPr>
        <p:spPr>
          <a:xfrm>
            <a:off x="11017" y="4465555"/>
            <a:ext cx="4860421" cy="2171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  <a:ea typeface="Palatino" pitchFamily="2" charset="77"/>
                <a:cs typeface="Times New Roman" panose="02020603050405020304" pitchFamily="18" charset="0"/>
              </a:rPr>
              <a:t>Group No.: 60C</a:t>
            </a:r>
          </a:p>
          <a:p>
            <a:endParaRPr lang="en-IN" sz="1600" dirty="0">
              <a:latin typeface="Helvetica" pitchFamily="2" charset="0"/>
              <a:ea typeface="Palatino" pitchFamily="2" charset="77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IN" sz="1600" b="1" dirty="0">
                <a:latin typeface="Helvetica" pitchFamily="2" charset="0"/>
                <a:ea typeface="Palatino" pitchFamily="2" charset="77"/>
                <a:cs typeface="Times New Roman" panose="02020603050405020304" pitchFamily="18" charset="0"/>
              </a:rPr>
              <a:t>Student Details</a:t>
            </a:r>
            <a:endParaRPr lang="en-US" sz="1600" b="1" dirty="0">
              <a:latin typeface="Helvetica" pitchFamily="2" charset="0"/>
              <a:ea typeface="Palatino" pitchFamily="2" charset="77"/>
              <a:cs typeface="Times New Roman" pitchFamily="18" charset="0"/>
            </a:endParaRPr>
          </a:p>
          <a:p>
            <a:pPr marL="285750" indent="-285750">
              <a:lnSpc>
                <a:spcPct val="12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Tanmay Parashar (211396)</a:t>
            </a: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Designation: Junior Software Engineer QA (intern)</a:t>
            </a: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Organization: 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Netsmartz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(Caresmartz360)</a:t>
            </a:r>
          </a:p>
          <a:p>
            <a:pPr marL="285750" indent="-28575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Location: Chandigarh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2713F-9CAD-198F-43B7-75929E7A5424}"/>
              </a:ext>
            </a:extLst>
          </p:cNvPr>
          <p:cNvSpPr txBox="1"/>
          <p:nvPr/>
        </p:nvSpPr>
        <p:spPr>
          <a:xfrm>
            <a:off x="4871438" y="4930859"/>
            <a:ext cx="4118326" cy="161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Supervisor</a:t>
            </a:r>
          </a:p>
          <a:p>
            <a:pPr marL="342900" indent="-342900">
              <a:lnSpc>
                <a:spcPct val="12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Name: Yashika Dahiya</a:t>
            </a: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Designation: QC Engineer (Operations)</a:t>
            </a:r>
          </a:p>
          <a:p>
            <a:pPr marL="360363" indent="-350838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Organization: 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Netsmartz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(Caresmartz360) </a:t>
            </a:r>
          </a:p>
          <a:p>
            <a:pPr marL="360363" indent="-350838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Location:  Chandigarh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314CA5-1CBF-7BB0-83BB-4FDA4318A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92" y="-165253"/>
            <a:ext cx="1178805" cy="8958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D618C9-A35C-A359-4E30-21B6471F5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901" y="160424"/>
            <a:ext cx="1015707" cy="345492"/>
          </a:xfrm>
          <a:prstGeom prst="rect">
            <a:avLst/>
          </a:prstGeom>
        </p:spPr>
      </p:pic>
      <p:pic>
        <p:nvPicPr>
          <p:cNvPr id="12" name="Picture 11" descr="JUIT Office Photos | Glassdoor">
            <a:extLst>
              <a:ext uri="{FF2B5EF4-FFF2-40B4-BE49-F238E27FC236}">
                <a16:creationId xmlns:a16="http://schemas.microsoft.com/office/drawing/2014/main" id="{7647374D-C05A-F866-81A8-19ED5262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17" y="93342"/>
            <a:ext cx="815248" cy="6790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Implementation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 algn="just">
              <a:lnSpc>
                <a:spcPct val="150000"/>
              </a:lnSpc>
              <a:buNone/>
            </a:pPr>
            <a:endParaRPr lang="en-IN" sz="1800" dirty="0">
              <a:ea typeface="Palatin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F5426-8441-E549-6C66-F93D55E0F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43" y="933450"/>
            <a:ext cx="8956714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5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Implementation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 algn="just">
              <a:lnSpc>
                <a:spcPct val="150000"/>
              </a:lnSpc>
              <a:buNone/>
            </a:pPr>
            <a:endParaRPr lang="en-IN" sz="1800" dirty="0">
              <a:ea typeface="Palatino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9E0EF-7B21-B074-9FB9-EB816CB6B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925"/>
            <a:ext cx="9144000" cy="51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Implementation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Use max. three slides for project implementation.</a:t>
            </a:r>
          </a:p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Include dataset description, important code snippets demonstrating core logic, algorithms, tools and techniques, etc.</a:t>
            </a:r>
          </a:p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Demonstrate </a:t>
            </a:r>
            <a:r>
              <a:rPr lang="en-IN" b="1" dirty="0"/>
              <a:t>how different code components interact</a:t>
            </a:r>
            <a:r>
              <a:rPr lang="en-IN" dirty="0"/>
              <a:t>, focusing on key functions, modules, and workflow.</a:t>
            </a:r>
            <a:endParaRPr lang="en-IN" sz="1800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140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Experimental Results and Evaluation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Use max. three slides to show your experimental results.</a:t>
            </a:r>
          </a:p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Include detailed findings, interpretation of results, comparison with existing solutions t</a:t>
            </a:r>
            <a:r>
              <a:rPr lang="en-IN" dirty="0"/>
              <a:t>o provide context and significance</a:t>
            </a:r>
            <a:r>
              <a:rPr lang="en-IN" sz="1800" dirty="0">
                <a:ea typeface="Palatino" pitchFamily="2" charset="77"/>
              </a:rPr>
              <a:t>.</a:t>
            </a:r>
          </a:p>
          <a:p>
            <a:pPr marL="357188" indent="-261938"/>
            <a:r>
              <a:rPr lang="en-IN" dirty="0"/>
              <a:t>Use tables, graphs, and charts to highlight trends, patterns, while </a:t>
            </a:r>
            <a:r>
              <a:rPr lang="en-IN" b="1" dirty="0"/>
              <a:t>aligning findings with the project’s objectives</a:t>
            </a:r>
            <a:r>
              <a:rPr lang="en-IN" dirty="0"/>
              <a:t>.</a:t>
            </a:r>
            <a:endParaRPr lang="en-IN" sz="1800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529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Experimental Results and Evaluation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2"/>
            <a:ext cx="8956714" cy="57838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Use max. three slides to show your experimental results.</a:t>
            </a:r>
          </a:p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Include detailed findings, interpretation of results, comparison with existing solutions t</a:t>
            </a:r>
            <a:r>
              <a:rPr lang="en-IN" dirty="0"/>
              <a:t>o provide context and significance</a:t>
            </a:r>
            <a:r>
              <a:rPr lang="en-IN" sz="1800" dirty="0">
                <a:ea typeface="Palatino" pitchFamily="2" charset="77"/>
              </a:rPr>
              <a:t>.</a:t>
            </a:r>
          </a:p>
          <a:p>
            <a:pPr marL="357188" indent="-261938"/>
            <a:r>
              <a:rPr lang="en-IN" dirty="0"/>
              <a:t>Use tables, graphs, and charts to highlight trends, patterns, while </a:t>
            </a:r>
            <a:r>
              <a:rPr lang="en-IN" b="1" dirty="0"/>
              <a:t>aligning findings with the project’s objectives</a:t>
            </a:r>
            <a:r>
              <a:rPr lang="en-IN" dirty="0"/>
              <a:t>.</a:t>
            </a:r>
            <a:endParaRPr lang="en-IN" sz="1800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334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Experimental Results and Evaluation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Use max. three slides to show your experimental results.</a:t>
            </a:r>
          </a:p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800" dirty="0">
                <a:ea typeface="Palatino" pitchFamily="2" charset="77"/>
              </a:rPr>
              <a:t>Include detailed findings, interpretation of results, comparison with existing solutions t</a:t>
            </a:r>
            <a:r>
              <a:rPr lang="en-IN" dirty="0"/>
              <a:t>o provide context and significance</a:t>
            </a:r>
            <a:r>
              <a:rPr lang="en-IN" sz="1800" dirty="0">
                <a:ea typeface="Palatino" pitchFamily="2" charset="77"/>
              </a:rPr>
              <a:t>.</a:t>
            </a:r>
          </a:p>
          <a:p>
            <a:pPr marL="357188" indent="-261938"/>
            <a:r>
              <a:rPr lang="en-IN" dirty="0"/>
              <a:t>Use tables, graphs, and charts to highlight trends, patterns, while </a:t>
            </a:r>
            <a:r>
              <a:rPr lang="en-IN" b="1" dirty="0"/>
              <a:t>aligning findings with the project’s objectives</a:t>
            </a:r>
            <a:r>
              <a:rPr lang="en-IN" dirty="0"/>
              <a:t>.</a:t>
            </a:r>
            <a:endParaRPr lang="en-IN" sz="1800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9406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1423B-3B76-BB2D-540F-6407DD5FA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6FD5-56CD-F03C-31B2-41390615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Key Learnings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8B0E23-28B9-A411-F2B9-0AAE335CE30F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 algn="just">
              <a:lnSpc>
                <a:spcPct val="150000"/>
              </a:lnSpc>
              <a:buNone/>
            </a:pPr>
            <a:r>
              <a:rPr lang="en-IN" dirty="0"/>
              <a:t> Skills Gained:</a:t>
            </a:r>
          </a:p>
          <a:p>
            <a:pPr marL="381000" indent="-285750"/>
            <a:r>
              <a:rPr lang="en-IN" dirty="0"/>
              <a:t>Writing effective test cases.</a:t>
            </a:r>
          </a:p>
          <a:p>
            <a:pPr marL="381000" indent="-285750"/>
            <a:r>
              <a:rPr lang="en-IN" dirty="0"/>
              <a:t>Understanding defect lifecycle.</a:t>
            </a:r>
          </a:p>
          <a:p>
            <a:pPr marL="381000" indent="-285750"/>
            <a:r>
              <a:rPr lang="en-IN" dirty="0"/>
              <a:t>Bug tracking using Jira.</a:t>
            </a:r>
          </a:p>
          <a:p>
            <a:pPr marL="381000" indent="-285750"/>
            <a:r>
              <a:rPr lang="en-IN" sz="1800" dirty="0">
                <a:ea typeface="Palatino" pitchFamily="2" charset="77"/>
              </a:rPr>
              <a:t>Firsthand experience to Corporate work culture </a:t>
            </a:r>
          </a:p>
          <a:p>
            <a:pPr marL="381000" indent="-285750"/>
            <a:r>
              <a:rPr lang="en-IN" dirty="0">
                <a:ea typeface="Palatino" pitchFamily="2" charset="77"/>
              </a:rPr>
              <a:t>Handling real-time test execution</a:t>
            </a:r>
          </a:p>
          <a:p>
            <a:pPr marL="381000" indent="-285750"/>
            <a:r>
              <a:rPr lang="en-IN" dirty="0"/>
              <a:t>Communicating with developers , mentors , and top management to cultivate the necessary public speaking , management </a:t>
            </a:r>
            <a:r>
              <a:rPr lang="en-IN" dirty="0" err="1"/>
              <a:t>ettiquettes</a:t>
            </a:r>
            <a:r>
              <a:rPr lang="en-IN" dirty="0"/>
              <a:t>. </a:t>
            </a:r>
            <a:endParaRPr lang="en-IN" sz="1800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1351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F3876-A327-89E8-5925-E417551A9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DCD2-A236-23D9-E151-3D3D3A17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Work Plan </a:t>
            </a:r>
            <a:r>
              <a:rPr lang="en-IN" sz="2400" b="0" dirty="0">
                <a:ea typeface="Palatino" pitchFamily="2" charset="77"/>
              </a:rPr>
              <a:t>(till End-Term Evaluation)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60EB7E-41FA-08CF-E919-AE860B61B137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Expanding test case coverage.</a:t>
            </a:r>
          </a:p>
          <a:p>
            <a:pPr marL="357188" indent="-261938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Exploring test automation (if applicable).</a:t>
            </a:r>
            <a:endParaRPr lang="en-IN" dirty="0"/>
          </a:p>
          <a:p>
            <a:pPr marL="357188" indent="-261938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Enhancing bug reporting efficiency.</a:t>
            </a:r>
          </a:p>
          <a:p>
            <a:pPr marL="357188" indent="-261938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Improve defect tracking analysis by categorizing bugs based on modules and severity levels.</a:t>
            </a:r>
          </a:p>
          <a:p>
            <a:pPr marL="357188" indent="-261938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Optimize test execution strategy by prioritizing critical test cases.</a:t>
            </a:r>
          </a:p>
          <a:p>
            <a:pPr marL="357188" indent="-261938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Ensure seamless integration of new features into the existing system.</a:t>
            </a:r>
          </a:p>
          <a:p>
            <a:pPr marL="357188" indent="-261938" algn="l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Maintain a QA knowledge base for test cases, defect reports, and testing strategies.</a:t>
            </a:r>
          </a:p>
          <a:p>
            <a:pPr marL="95250" indent="0" algn="l">
              <a:lnSpc>
                <a:spcPct val="150000"/>
              </a:lnSpc>
              <a:buNone/>
            </a:pPr>
            <a:br>
              <a:rPr lang="en-IN" dirty="0"/>
            </a:br>
            <a:endParaRPr lang="en-IN" sz="1800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5205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780A9-0F29-C898-838B-F7C11176E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AAB4-81B9-2F65-8647-8DB45DF7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200" dirty="0">
                <a:ea typeface="Palatino" pitchFamily="2" charset="77"/>
              </a:rPr>
              <a:t>Work Contribution and Other Details</a:t>
            </a:r>
            <a:endParaRPr lang="en-US" sz="1600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F1EF26-C451-9A32-102D-B17768ADAC0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172419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>
              <a:buNone/>
            </a:pPr>
            <a:endParaRPr lang="en-IN" sz="1800" dirty="0">
              <a:ea typeface="Palatino" pitchFamily="2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11C612-3DC8-153F-5385-98414B6FB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09919"/>
              </p:ext>
            </p:extLst>
          </p:nvPr>
        </p:nvGraphicFramePr>
        <p:xfrm>
          <a:off x="110167" y="881350"/>
          <a:ext cx="8956713" cy="576232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455">
                  <a:extLst>
                    <a:ext uri="{9D8B030D-6E8A-4147-A177-3AD203B41FA5}">
                      <a16:colId xmlns:a16="http://schemas.microsoft.com/office/drawing/2014/main" val="3337599237"/>
                    </a:ext>
                  </a:extLst>
                </a:gridCol>
                <a:gridCol w="189136">
                  <a:extLst>
                    <a:ext uri="{9D8B030D-6E8A-4147-A177-3AD203B41FA5}">
                      <a16:colId xmlns:a16="http://schemas.microsoft.com/office/drawing/2014/main" val="1580173846"/>
                    </a:ext>
                  </a:extLst>
                </a:gridCol>
                <a:gridCol w="922376">
                  <a:extLst>
                    <a:ext uri="{9D8B030D-6E8A-4147-A177-3AD203B41FA5}">
                      <a16:colId xmlns:a16="http://schemas.microsoft.com/office/drawing/2014/main" val="679683748"/>
                    </a:ext>
                  </a:extLst>
                </a:gridCol>
                <a:gridCol w="336929">
                  <a:extLst>
                    <a:ext uri="{9D8B030D-6E8A-4147-A177-3AD203B41FA5}">
                      <a16:colId xmlns:a16="http://schemas.microsoft.com/office/drawing/2014/main" val="1402740074"/>
                    </a:ext>
                  </a:extLst>
                </a:gridCol>
                <a:gridCol w="1993871">
                  <a:extLst>
                    <a:ext uri="{9D8B030D-6E8A-4147-A177-3AD203B41FA5}">
                      <a16:colId xmlns:a16="http://schemas.microsoft.com/office/drawing/2014/main" val="1343733649"/>
                    </a:ext>
                  </a:extLst>
                </a:gridCol>
                <a:gridCol w="1322639">
                  <a:extLst>
                    <a:ext uri="{9D8B030D-6E8A-4147-A177-3AD203B41FA5}">
                      <a16:colId xmlns:a16="http://schemas.microsoft.com/office/drawing/2014/main" val="2838848583"/>
                    </a:ext>
                  </a:extLst>
                </a:gridCol>
                <a:gridCol w="1522372">
                  <a:extLst>
                    <a:ext uri="{9D8B030D-6E8A-4147-A177-3AD203B41FA5}">
                      <a16:colId xmlns:a16="http://schemas.microsoft.com/office/drawing/2014/main" val="4261875818"/>
                    </a:ext>
                  </a:extLst>
                </a:gridCol>
                <a:gridCol w="1917935">
                  <a:extLst>
                    <a:ext uri="{9D8B030D-6E8A-4147-A177-3AD203B41FA5}">
                      <a16:colId xmlns:a16="http://schemas.microsoft.com/office/drawing/2014/main" val="1764674211"/>
                    </a:ext>
                  </a:extLst>
                </a:gridCol>
              </a:tblGrid>
              <a:tr h="62238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Roll No.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Start Date</a:t>
                      </a:r>
                    </a:p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(dd/mm/2025)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Organization &amp; </a:t>
                      </a:r>
                    </a:p>
                    <a:p>
                      <a:pPr algn="ctr"/>
                      <a:r>
                        <a:rPr lang="en-US" sz="1300" b="0" i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Location</a:t>
                      </a:r>
                      <a:endParaRPr 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Work Mode</a:t>
                      </a:r>
                    </a:p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(Online/Offline)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Work Nature</a:t>
                      </a:r>
                      <a:b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</a:b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(Tech./Non-Tech.)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Work Domain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431070"/>
                  </a:ext>
                </a:extLst>
              </a:tr>
              <a:tr h="92899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211396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08/01/2025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Netsmartz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House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Chandigarh 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Offline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Tech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Software Testing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Manual Testing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70599"/>
                  </a:ext>
                </a:extLst>
              </a:tr>
              <a:tr h="359445">
                <a:tc gridSpan="8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300" b="1" i="0" dirty="0">
                          <a:latin typeface="Helvetica" pitchFamily="2" charset="0"/>
                        </a:rPr>
                        <a:t>GitHub Repository URL:   </a:t>
                      </a:r>
                      <a:r>
                        <a:rPr lang="en-US" sz="1300" b="1" i="0" dirty="0">
                          <a:latin typeface="Helvetica" pitchFamily="2" charset="0"/>
                          <a:hlinkClick r:id="rId2"/>
                        </a:rPr>
                        <a:t>https://github.com/Tanmay-Parashar/Major-Project.git</a:t>
                      </a:r>
                      <a:endParaRPr lang="en-US" sz="1300" b="1" i="0" dirty="0">
                        <a:latin typeface="Helvetica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862873"/>
                  </a:ext>
                </a:extLst>
              </a:tr>
              <a:tr h="580769">
                <a:tc gridSpan="8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Work Contribution</a:t>
                      </a:r>
                      <a:br>
                        <a:rPr lang="en-US" sz="1300" b="0" i="0" dirty="0">
                          <a:latin typeface="Helvetica" pitchFamily="2" charset="0"/>
                        </a:rPr>
                      </a:br>
                      <a:r>
                        <a:rPr lang="en-US" sz="1300" b="0" i="0" dirty="0">
                          <a:latin typeface="Helvetica" pitchFamily="2" charset="0"/>
                        </a:rPr>
                        <a:t>(provide week-wise work details)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615460"/>
                  </a:ext>
                </a:extLst>
              </a:tr>
              <a:tr h="75144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Week 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08/01/2025</a:t>
                      </a:r>
                    </a:p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to</a:t>
                      </a:r>
                    </a:p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15/01/2025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Fundamentals of Software Testing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Software Development Life Cycle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Software Testing Life Cycle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873416"/>
                  </a:ext>
                </a:extLst>
              </a:tr>
              <a:tr h="882759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Week 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16/01/2025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23/01/2025</a:t>
                      </a:r>
                    </a:p>
                    <a:p>
                      <a:pPr algn="ctr"/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Started the product Training videos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273562"/>
                  </a:ext>
                </a:extLst>
              </a:tr>
              <a:tr h="7514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24/01/2025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31/01/2025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Continued with Product Videos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Received dummy login and started exploring the features and functionalities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745091"/>
                  </a:ext>
                </a:extLst>
              </a:tr>
              <a:tr h="88275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Week 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01/02/2025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08/02/2025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Started writing generalized test cases for the product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7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926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EBBDF-CFEC-46CC-0FBF-8DCF11EA5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951E-13A0-A11B-5169-6691DAC7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200" dirty="0">
                <a:ea typeface="Palatino" pitchFamily="2" charset="77"/>
              </a:rPr>
              <a:t>Work Contribution and Other Details </a:t>
            </a:r>
            <a:r>
              <a:rPr lang="en-IN" sz="2200" b="0" dirty="0">
                <a:ea typeface="Palatino" pitchFamily="2" charset="77"/>
              </a:rPr>
              <a:t>(</a:t>
            </a:r>
            <a:r>
              <a:rPr lang="en-IN" sz="2200" b="0" dirty="0" err="1">
                <a:ea typeface="Palatino" pitchFamily="2" charset="77"/>
              </a:rPr>
              <a:t>cont</a:t>
            </a:r>
            <a:r>
              <a:rPr lang="en-IN" sz="2200" b="0" dirty="0">
                <a:ea typeface="Palatino" pitchFamily="2" charset="77"/>
              </a:rPr>
              <a:t>…)</a:t>
            </a:r>
            <a:endParaRPr lang="en-US" sz="1600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79B3F4-D29E-08E0-A053-AAF6FB9288BD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172419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>
              <a:buNone/>
            </a:pPr>
            <a:endParaRPr lang="en-IN" sz="1800" dirty="0">
              <a:ea typeface="Palatino" pitchFamily="2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790410-AD9E-5013-6EA3-88BCB4CB0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037575"/>
              </p:ext>
            </p:extLst>
          </p:nvPr>
        </p:nvGraphicFramePr>
        <p:xfrm>
          <a:off x="110167" y="881350"/>
          <a:ext cx="8956713" cy="572893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6422">
                  <a:extLst>
                    <a:ext uri="{9D8B030D-6E8A-4147-A177-3AD203B41FA5}">
                      <a16:colId xmlns:a16="http://schemas.microsoft.com/office/drawing/2014/main" val="3337599237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1580173846"/>
                    </a:ext>
                  </a:extLst>
                </a:gridCol>
                <a:gridCol w="6764838">
                  <a:extLst>
                    <a:ext uri="{9D8B030D-6E8A-4147-A177-3AD203B41FA5}">
                      <a16:colId xmlns:a16="http://schemas.microsoft.com/office/drawing/2014/main" val="1402740074"/>
                    </a:ext>
                  </a:extLst>
                </a:gridCol>
              </a:tblGrid>
              <a:tr h="572639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Work Contribution</a:t>
                      </a:r>
                      <a:b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</a:b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(provide week-wise work details)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15460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Week 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10/02/2025</a:t>
                      </a:r>
                    </a:p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to</a:t>
                      </a:r>
                    </a:p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17/02/2025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Continued writing test cases.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873416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Week 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18/02/2025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25/02/2025</a:t>
                      </a:r>
                    </a:p>
                    <a:p>
                      <a:pPr algn="ctr"/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Given a specific module on product to review , write and log test cases on </a:t>
                      </a:r>
                      <a:r>
                        <a:rPr lang="en-US" sz="1300" b="0" i="0" dirty="0" err="1">
                          <a:latin typeface="Helvetica" pitchFamily="2" charset="0"/>
                        </a:rPr>
                        <a:t>Qase</a:t>
                      </a:r>
                      <a:r>
                        <a:rPr lang="en-US" sz="1300" b="0" i="0" dirty="0">
                          <a:latin typeface="Helvetica" pitchFamily="2" charset="0"/>
                        </a:rPr>
                        <a:t> software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273562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Week 7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26/02/2025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05/03/2025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Given the next module to review , write and log test cases.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45091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Week 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06/03/2025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13/03/2025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Got Assigned a module that had client bugs reported and started reviewing the module in detail </a:t>
                      </a:r>
                    </a:p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78646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Week 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17/03/2025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22/03/2025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Got Assigned another module that had client bugs reported and started reviewing the module in detail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947896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Week 10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dd/mm/2025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dd/mm/2025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Describe your work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480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9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Introduction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Problem Statement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Objectives</a:t>
            </a:r>
          </a:p>
          <a:p>
            <a:pPr marL="357188" indent="-261938">
              <a:lnSpc>
                <a:spcPct val="140000"/>
              </a:lnSpc>
            </a:pPr>
            <a:r>
              <a:rPr lang="en-IN" dirty="0">
                <a:ea typeface="Palatino" pitchFamily="2" charset="77"/>
              </a:rPr>
              <a:t>Work Done (after Major Project - I)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Project Design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Implementation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Experimental Results and Evaluation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Key Learnings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Work Plan (till End-Term Evaluation)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Work Contribution and Other Details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1700" kern="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5501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References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400" dirty="0"/>
              <a:t>Use max. three slides to provide a comprehensive list of at least 10 references in IEEE format, including journal articles, conference papers, book chapters, websites, blogs, etc. </a:t>
            </a:r>
          </a:p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400" dirty="0"/>
              <a:t>Ensure the references are </a:t>
            </a:r>
            <a:r>
              <a:rPr lang="en-IN" sz="1400" b="1" dirty="0"/>
              <a:t>accurate and properly formatted</a:t>
            </a:r>
            <a:r>
              <a:rPr lang="en-IN" sz="1400" dirty="0"/>
              <a:t>.</a:t>
            </a:r>
          </a:p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400" dirty="0"/>
              <a:t>Please see slide no. 21 for </a:t>
            </a:r>
            <a:r>
              <a:rPr lang="en-IN" sz="1400" b="1" dirty="0"/>
              <a:t>guidance</a:t>
            </a:r>
            <a:r>
              <a:rPr lang="en-IN" sz="1400" dirty="0"/>
              <a:t> on formatting references in IEEE style. </a:t>
            </a:r>
            <a:endParaRPr lang="en-IN" sz="1400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2175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B0791-3F4D-C8EA-6632-B1C3EC8E3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DADB-37A7-3298-E4FE-623C4511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References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0A155F-E9D3-CE9B-ED58-F6066AA93EAC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400" dirty="0"/>
              <a:t>Use max. three slides to provide a comprehensive list of at least 10 references in IEEE format, including journal articles, conference papers, book chapters, websites, blogs, etc. </a:t>
            </a:r>
          </a:p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400" dirty="0"/>
              <a:t>Ensure the references are </a:t>
            </a:r>
            <a:r>
              <a:rPr lang="en-IN" sz="1400" b="1" dirty="0"/>
              <a:t>accurate and properly formatted</a:t>
            </a:r>
            <a:r>
              <a:rPr lang="en-IN" sz="1400" dirty="0"/>
              <a:t>.</a:t>
            </a:r>
          </a:p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1400" dirty="0"/>
              <a:t>Please see slide no. 21 for </a:t>
            </a:r>
            <a:r>
              <a:rPr lang="en-IN" sz="1400" b="1" dirty="0"/>
              <a:t>guidance</a:t>
            </a:r>
            <a:r>
              <a:rPr lang="en-IN" sz="1400" dirty="0"/>
              <a:t> on formatting references in IEEE style. </a:t>
            </a:r>
            <a:endParaRPr lang="en-IN" sz="1400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5737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References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406400" indent="-398463">
              <a:buNone/>
              <a:tabLst>
                <a:tab pos="350838" algn="l"/>
                <a:tab pos="398463" algn="l"/>
              </a:tabLst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3522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9601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ctr">
              <a:lnSpc>
                <a:spcPct val="150000"/>
              </a:lnSpc>
              <a:buNone/>
            </a:pPr>
            <a:r>
              <a:rPr lang="en-IN" sz="2000" b="1" dirty="0">
                <a:ea typeface="Palatino" pitchFamily="2" charset="77"/>
              </a:rPr>
              <a:t>Thanks</a:t>
            </a:r>
            <a:r>
              <a:rPr lang="en-IN" sz="1400" dirty="0">
                <a:ea typeface="Palatino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102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 algn="just">
              <a:lnSpc>
                <a:spcPct val="150000"/>
              </a:lnSpc>
              <a:buNone/>
            </a:pPr>
            <a:r>
              <a:rPr lang="en-US" dirty="0"/>
              <a:t>Software Quality Assurance (QA) plays a crucial role in ensuring the reliability and functionality of software products.</a:t>
            </a:r>
            <a:endParaRPr lang="en-IN" dirty="0"/>
          </a:p>
          <a:p>
            <a:pPr marL="381000" indent="-285750"/>
            <a:r>
              <a:rPr lang="en-US" dirty="0"/>
              <a:t>This project focuses on implementing QA techniques such as test case creation, bug replication, and reporting in a live project environment.</a:t>
            </a:r>
          </a:p>
          <a:p>
            <a:pPr marL="381000" indent="-285750"/>
            <a:r>
              <a:rPr lang="en-US" dirty="0"/>
              <a:t>The primary objective is to gain hands-on experience in manual testing, defect tracking, and evaluating software performance.</a:t>
            </a:r>
          </a:p>
          <a:p>
            <a:pPr marL="381000" indent="-285750"/>
            <a:r>
              <a:rPr lang="en-IN" b="1" dirty="0"/>
              <a:t>Tools Used:</a:t>
            </a:r>
            <a:r>
              <a:rPr lang="en-IN" dirty="0"/>
              <a:t> Jira , </a:t>
            </a:r>
            <a:r>
              <a:rPr lang="en-IN" dirty="0" err="1"/>
              <a:t>Qase</a:t>
            </a:r>
            <a:r>
              <a:rPr lang="en-IN" dirty="0"/>
              <a:t>, Figma, MS-Office</a:t>
            </a:r>
          </a:p>
          <a:p>
            <a:pPr marL="381000" indent="-285750"/>
            <a:r>
              <a:rPr lang="en-US" dirty="0"/>
              <a:t>QA Ensures defect free software by identifying and fixing issues before deployment</a:t>
            </a:r>
          </a:p>
          <a:p>
            <a:pPr marL="381000" indent="-285750"/>
            <a:r>
              <a:rPr lang="en-US" dirty="0"/>
              <a:t>Improves user experience by ensuring software functionality aligns with requirements.</a:t>
            </a:r>
            <a:endParaRPr lang="en-IN" sz="1800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9526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2"/>
            <a:ext cx="8956714" cy="5761822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>
              <a:buNone/>
            </a:pPr>
            <a:r>
              <a:rPr lang="en-IN" dirty="0"/>
              <a:t>Software testing challenges:</a:t>
            </a:r>
          </a:p>
          <a:p>
            <a:pPr marL="381000" indent="-285750"/>
            <a:r>
              <a:rPr lang="en-US" dirty="0"/>
              <a:t>Late-stage defect detection leading to high fixing costs.</a:t>
            </a:r>
            <a:endParaRPr lang="en-IN" dirty="0"/>
          </a:p>
          <a:p>
            <a:pPr marL="381000" indent="-285750"/>
            <a:r>
              <a:rPr lang="en-US" dirty="0"/>
              <a:t>Inefficient test case management results in missed bugs.</a:t>
            </a:r>
            <a:endParaRPr lang="en-IN" dirty="0"/>
          </a:p>
          <a:p>
            <a:pPr marL="381000" indent="-285750"/>
            <a:r>
              <a:rPr lang="en-US" dirty="0"/>
              <a:t>Lack of structured bug reporting causing delays in resolution.</a:t>
            </a:r>
          </a:p>
          <a:p>
            <a:pPr marL="95250" indent="0">
              <a:buNone/>
            </a:pPr>
            <a:endParaRPr lang="en-IN" dirty="0"/>
          </a:p>
          <a:p>
            <a:pPr marL="95250" indent="0">
              <a:buNone/>
            </a:pPr>
            <a:r>
              <a:rPr lang="en-IN" dirty="0"/>
              <a:t>Project Focus:</a:t>
            </a:r>
          </a:p>
          <a:p>
            <a:pPr marL="381000" indent="-285750"/>
            <a:r>
              <a:rPr lang="en-US" dirty="0"/>
              <a:t>Enhancing the bug detection and reporting process.</a:t>
            </a:r>
            <a:endParaRPr lang="en-IN" dirty="0"/>
          </a:p>
          <a:p>
            <a:pPr marL="381000" indent="-285750"/>
            <a:r>
              <a:rPr lang="en-US" dirty="0"/>
              <a:t>Improving test case execution for better defect tracking.</a:t>
            </a:r>
            <a:endParaRPr lang="en-IN" dirty="0"/>
          </a:p>
          <a:p>
            <a:pPr marL="381000" indent="-285750"/>
            <a:r>
              <a:rPr lang="en-US" dirty="0"/>
              <a:t>Integrating structured methodologies to ensure software quality.</a:t>
            </a:r>
          </a:p>
          <a:p>
            <a:pPr marL="95250" indent="0">
              <a:buNone/>
            </a:pPr>
            <a:endParaRPr lang="en-IN" sz="1800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789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2"/>
            <a:ext cx="8956714" cy="5761822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/>
            <a:r>
              <a:rPr lang="en-US" dirty="0"/>
              <a:t>Learn and apply fundamental concepts of software testing.</a:t>
            </a:r>
            <a:endParaRPr lang="en-IN" dirty="0"/>
          </a:p>
          <a:p>
            <a:pPr marL="357188" indent="-261938"/>
            <a:r>
              <a:rPr lang="en-US" dirty="0"/>
              <a:t>Develop and execute test cases for a live project.</a:t>
            </a:r>
            <a:endParaRPr lang="en-IN" dirty="0"/>
          </a:p>
          <a:p>
            <a:pPr marL="357188" indent="-261938"/>
            <a:r>
              <a:rPr lang="en-US" dirty="0"/>
              <a:t>Replicate and report bugs effectively.</a:t>
            </a:r>
          </a:p>
          <a:p>
            <a:pPr marL="357188" indent="-261938"/>
            <a:r>
              <a:rPr lang="en-US" dirty="0"/>
              <a:t>Understand defect lifecycle and track issues using Jira.</a:t>
            </a:r>
          </a:p>
          <a:p>
            <a:pPr marL="357188" indent="-261938"/>
            <a:r>
              <a:rPr lang="en-US" dirty="0"/>
              <a:t>Work towards improving software reliability by identifying critical defects.</a:t>
            </a:r>
          </a:p>
          <a:p>
            <a:pPr marL="357188" indent="-261938"/>
            <a:r>
              <a:rPr lang="en-US" dirty="0"/>
              <a:t>Analyze defects based on severity and priority to ensure efficient bug resolution.</a:t>
            </a:r>
          </a:p>
          <a:p>
            <a:pPr marL="357188" indent="-261938"/>
            <a:r>
              <a:rPr lang="en-US" dirty="0"/>
              <a:t>Collaborate with developers and QA team members to enhance software reliability and user experience.</a:t>
            </a:r>
          </a:p>
          <a:p>
            <a:pPr marL="95250" indent="0">
              <a:buNone/>
            </a:pPr>
            <a:endParaRPr lang="en-IN" sz="1800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607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Work Done </a:t>
            </a:r>
            <a:r>
              <a:rPr lang="en-IN" sz="2400" b="0" dirty="0">
                <a:ea typeface="Palatino" pitchFamily="2" charset="77"/>
              </a:rPr>
              <a:t>(after Major Project - I)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>
              <a:buNone/>
            </a:pPr>
            <a:r>
              <a:rPr lang="en-IN" dirty="0"/>
              <a:t>Fundamentals of Software Testing:</a:t>
            </a:r>
          </a:p>
          <a:p>
            <a:pPr marL="381000" indent="-285750"/>
            <a:r>
              <a:rPr lang="en-US" dirty="0"/>
              <a:t>Types of testing: Unit, Functional, Regression, Smoke, Sanity, etc.</a:t>
            </a:r>
            <a:endParaRPr lang="en-IN" dirty="0"/>
          </a:p>
          <a:p>
            <a:pPr marL="95250" indent="0">
              <a:buNone/>
            </a:pPr>
            <a:r>
              <a:rPr lang="en-IN" dirty="0"/>
              <a:t>Test Case Writing:</a:t>
            </a:r>
          </a:p>
          <a:p>
            <a:pPr marL="381000" indent="-285750"/>
            <a:r>
              <a:rPr lang="en-US" dirty="0"/>
              <a:t>Created structured test cases covering different scenarios.</a:t>
            </a:r>
            <a:endParaRPr lang="en-IN" dirty="0"/>
          </a:p>
          <a:p>
            <a:pPr marL="95250" indent="0">
              <a:buNone/>
            </a:pPr>
            <a:r>
              <a:rPr lang="en-IN" dirty="0"/>
              <a:t>Bug Replication &amp; Reporting:</a:t>
            </a:r>
          </a:p>
          <a:p>
            <a:pPr marL="381000" indent="-285750"/>
            <a:r>
              <a:rPr lang="en-US" dirty="0"/>
              <a:t>Identified, reproduced, and logged defects in the system.</a:t>
            </a:r>
            <a:endParaRPr lang="en-IN" dirty="0"/>
          </a:p>
          <a:p>
            <a:pPr marL="95250" indent="0">
              <a:buNone/>
            </a:pPr>
            <a:r>
              <a:rPr lang="en-IN" dirty="0"/>
              <a:t>Contribution to Live Project:</a:t>
            </a:r>
          </a:p>
          <a:p>
            <a:pPr marL="381000" indent="-285750"/>
            <a:r>
              <a:rPr lang="en-US" dirty="0"/>
              <a:t>Validated new features and performed end-to-end testing.</a:t>
            </a:r>
          </a:p>
          <a:p>
            <a:pPr marL="95250" indent="0">
              <a:buNone/>
            </a:pPr>
            <a:r>
              <a:rPr lang="en-IN" dirty="0"/>
              <a:t>Challenges Faced:</a:t>
            </a:r>
            <a:endParaRPr lang="en-US" dirty="0"/>
          </a:p>
          <a:p>
            <a:pPr marL="381000" indent="-285750"/>
            <a:r>
              <a:rPr lang="en-IN" dirty="0"/>
              <a:t>Understanding complex test scenarios.</a:t>
            </a:r>
            <a:endParaRPr lang="en-US" dirty="0"/>
          </a:p>
          <a:p>
            <a:pPr marL="381000" indent="-285750"/>
            <a:r>
              <a:rPr lang="en-IN" dirty="0"/>
              <a:t>Handling defect prioritization.</a:t>
            </a:r>
            <a:endParaRPr lang="en-IN" sz="1800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8255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Project Design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>
              <a:buNone/>
            </a:pPr>
            <a:endParaRPr lang="en-IN" sz="1800" dirty="0">
              <a:ea typeface="Palatino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DE18DD-F8DE-96FC-9784-B9890E2A8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24544"/>
            <a:ext cx="9144000" cy="56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2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F836F-BDB1-2477-64E1-93DF5DA93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78AD-DD8B-A7F3-5C0C-BA045E02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Project Design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40640" y="734069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>
              <a:buNone/>
            </a:pPr>
            <a:r>
              <a:rPr lang="en-IN" dirty="0">
                <a:ea typeface="Palatino" pitchFamily="2" charset="77"/>
              </a:rPr>
              <a:t>Test Case Flow:</a:t>
            </a:r>
          </a:p>
          <a:p>
            <a:pPr marL="95250" indent="0">
              <a:buNone/>
            </a:pPr>
            <a:endParaRPr lang="en-IN" sz="1800" dirty="0">
              <a:ea typeface="Palatino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A3C563-59AC-DD5A-210D-9041794DC6F4}"/>
              </a:ext>
            </a:extLst>
          </p:cNvPr>
          <p:cNvSpPr/>
          <p:nvPr/>
        </p:nvSpPr>
        <p:spPr bwMode="auto">
          <a:xfrm>
            <a:off x="653406" y="1581150"/>
            <a:ext cx="2533021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 Test case creation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DDF0BE-7857-5DA8-12C7-5C650522D3A2}"/>
              </a:ext>
            </a:extLst>
          </p:cNvPr>
          <p:cNvCxnSpPr>
            <a:cxnSpLocks/>
          </p:cNvCxnSpPr>
          <p:nvPr/>
        </p:nvCxnSpPr>
        <p:spPr bwMode="auto">
          <a:xfrm>
            <a:off x="3186427" y="2081212"/>
            <a:ext cx="23997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11A7209-6566-ECB3-3171-179614827C9B}"/>
              </a:ext>
            </a:extLst>
          </p:cNvPr>
          <p:cNvSpPr/>
          <p:nvPr/>
        </p:nvSpPr>
        <p:spPr bwMode="auto">
          <a:xfrm>
            <a:off x="5586141" y="1581150"/>
            <a:ext cx="2672034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>
                <a:latin typeface="Verdana" charset="0"/>
              </a:rPr>
              <a:t>        </a:t>
            </a:r>
            <a:r>
              <a: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Execution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F43FD2-685E-B944-D695-DE96ADBC023A}"/>
              </a:ext>
            </a:extLst>
          </p:cNvPr>
          <p:cNvCxnSpPr/>
          <p:nvPr/>
        </p:nvCxnSpPr>
        <p:spPr bwMode="auto">
          <a:xfrm>
            <a:off x="6819900" y="2581274"/>
            <a:ext cx="0" cy="1400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6C45F0A-48DB-2E17-3BD2-8DD87C79CA18}"/>
              </a:ext>
            </a:extLst>
          </p:cNvPr>
          <p:cNvSpPr/>
          <p:nvPr/>
        </p:nvSpPr>
        <p:spPr bwMode="auto">
          <a:xfrm>
            <a:off x="5530533" y="3981449"/>
            <a:ext cx="2783250" cy="9620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/>
              <a:t>   </a:t>
            </a:r>
            <a:br>
              <a:rPr lang="en-IN" dirty="0"/>
            </a:br>
            <a:r>
              <a:rPr lang="en-IN" dirty="0"/>
              <a:t>     Defect logging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D1AD45-D68F-1849-4431-0DD1B5CBAA4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276600" y="4462461"/>
            <a:ext cx="225393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192DE45-298B-C4DD-4485-0E027C7E4B89}"/>
              </a:ext>
            </a:extLst>
          </p:cNvPr>
          <p:cNvSpPr/>
          <p:nvPr/>
        </p:nvSpPr>
        <p:spPr bwMode="auto">
          <a:xfrm>
            <a:off x="743579" y="3981449"/>
            <a:ext cx="2533021" cy="96202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IN" dirty="0"/>
            </a:br>
            <a:r>
              <a:rPr lang="en-IN" dirty="0"/>
              <a:t>      Verification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5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Project Design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b="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4B6ED1B-E2A5-C989-2A00-C1948B7641FC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>
              <a:buNone/>
            </a:pPr>
            <a:r>
              <a:rPr lang="en-IN" dirty="0"/>
              <a:t>Bug Tracking Process:</a:t>
            </a:r>
          </a:p>
          <a:p>
            <a:pPr marL="95250" indent="0">
              <a:buNone/>
            </a:pPr>
            <a:endParaRPr lang="en-IN" sz="1800" dirty="0">
              <a:ea typeface="Palatino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6DF60-CF6F-E5BB-E051-991C3714CE11}"/>
              </a:ext>
            </a:extLst>
          </p:cNvPr>
          <p:cNvSpPr/>
          <p:nvPr/>
        </p:nvSpPr>
        <p:spPr bwMode="auto">
          <a:xfrm>
            <a:off x="685800" y="1666874"/>
            <a:ext cx="2678400" cy="9810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/>
              <a:t>   Bug identification 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EC3795-4936-B3F7-5703-79D16B158949}"/>
              </a:ext>
            </a:extLst>
          </p:cNvPr>
          <p:cNvSpPr/>
          <p:nvPr/>
        </p:nvSpPr>
        <p:spPr bwMode="auto">
          <a:xfrm>
            <a:off x="5210174" y="1666874"/>
            <a:ext cx="2676525" cy="9810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/>
              <a:t>      Replication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841013-A31D-592C-EE04-65740A76FE6E}"/>
              </a:ext>
            </a:extLst>
          </p:cNvPr>
          <p:cNvSpPr/>
          <p:nvPr/>
        </p:nvSpPr>
        <p:spPr bwMode="auto">
          <a:xfrm>
            <a:off x="5210175" y="4305299"/>
            <a:ext cx="2676525" cy="9810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/>
              <a:t> Severity assessment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03CDAA-3DD7-9459-A99B-A7CFF82D05B3}"/>
              </a:ext>
            </a:extLst>
          </p:cNvPr>
          <p:cNvSpPr/>
          <p:nvPr/>
        </p:nvSpPr>
        <p:spPr bwMode="auto">
          <a:xfrm>
            <a:off x="685800" y="4305299"/>
            <a:ext cx="2676525" cy="9810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/>
              <a:t>  Fixing &amp; Retesting</a:t>
            </a:r>
            <a:endParaRPr kumimoji="0" lang="en-I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7EFE20-C89E-2BC7-1E87-6B33DBF3AB7B}"/>
              </a:ext>
            </a:extLst>
          </p:cNvPr>
          <p:cNvCxnSpPr>
            <a:endCxn id="17" idx="1"/>
          </p:cNvCxnSpPr>
          <p:nvPr/>
        </p:nvCxnSpPr>
        <p:spPr bwMode="auto">
          <a:xfrm flipV="1">
            <a:off x="3364200" y="2157412"/>
            <a:ext cx="1845974" cy="14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A7EC80A-DA72-0EF4-4181-0713D9FE1668}"/>
              </a:ext>
            </a:extLst>
          </p:cNvPr>
          <p:cNvCxnSpPr/>
          <p:nvPr/>
        </p:nvCxnSpPr>
        <p:spPr bwMode="auto">
          <a:xfrm>
            <a:off x="6515100" y="2647949"/>
            <a:ext cx="0" cy="1657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C7444A-AC64-07CD-747D-FA1B4473B446}"/>
              </a:ext>
            </a:extLst>
          </p:cNvPr>
          <p:cNvCxnSpPr>
            <a:stCxn id="18" idx="1"/>
          </p:cNvCxnSpPr>
          <p:nvPr/>
        </p:nvCxnSpPr>
        <p:spPr bwMode="auto">
          <a:xfrm flipH="1">
            <a:off x="3362325" y="4795837"/>
            <a:ext cx="1847850" cy="47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11498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316&quot;&gt;&lt;object type=&quot;3&quot; unique_id=&quot;10317&quot;&gt;&lt;property id=&quot;20148&quot; value=&quot;5&quot;/&gt;&lt;property id=&quot;20300&quot; value=&quot;Slide 1 - &amp;quot;A Novel Framework for Analysis of Big Data&amp;quot;&quot;/&gt;&lt;property id=&quot;20307&quot; value=&quot;325&quot;/&gt;&lt;/object&gt;&lt;object type=&quot;3&quot; unique_id=&quot;10325&quot;&gt;&lt;property id=&quot;20148&quot; value=&quot;5&quot;/&gt;&lt;property id=&quot;20300&quot; value=&quot;Slide 3 - &amp;quot;Introduction&amp;quot;&quot;/&gt;&lt;property id=&quot;20307&quot; value=&quot;392&quot;/&gt;&lt;/object&gt;&lt;object type=&quot;3&quot; unique_id=&quot;10327&quot;&gt;&lt;property id=&quot;20148&quot; value=&quot;5&quot;/&gt;&lt;property id=&quot;20300&quot; value=&quot;Slide 4 - &amp;quot;Introduction (cont…)&amp;quot;&quot;/&gt;&lt;property id=&quot;20307&quot; value=&quot;395&quot;/&gt;&lt;/object&gt;&lt;object type=&quot;3&quot; unique_id=&quot;10333&quot;&gt;&lt;property id=&quot;20148&quot; value=&quot;5&quot;/&gt;&lt;property id=&quot;20300&quot; value=&quot;Slide 5 - &amp;quot;Big Data – A Definition&amp;quot;&quot;/&gt;&lt;property id=&quot;20307&quot; value=&quot;386&quot;/&gt;&lt;/object&gt;&lt;object type=&quot;3&quot; unique_id=&quot;10334&quot;&gt;&lt;property id=&quot;20148&quot; value=&quot;5&quot;/&gt;&lt;property id=&quot;20300&quot; value=&quot;Slide 6 - &amp;quot;Characteristics of Big Data&amp;quot;&quot;/&gt;&lt;property id=&quot;20307&quot; value=&quot;355&quot;/&gt;&lt;/object&gt;&lt;object type=&quot;3&quot; unique_id=&quot;10339&quot;&gt;&lt;property id=&quot;20148&quot; value=&quot;5&quot;/&gt;&lt;property id=&quot;20300&quot; value=&quot;Slide 7 - &amp;quot;Big Data Analytics&amp;quot;&quot;/&gt;&lt;property id=&quot;20307&quot; value=&quot;387&quot;/&gt;&lt;/object&gt;&lt;object type=&quot;3&quot; unique_id=&quot;10369&quot;&gt;&lt;property id=&quot;20148&quot; value=&quot;5&quot;/&gt;&lt;property id=&quot;20300&quot; value=&quot;Slide 8 - &amp;quot;List of Development Tools&amp;quot;&quot;/&gt;&lt;property id=&quot;20307&quot; value=&quot;505&quot;/&gt;&lt;/object&gt;&lt;object type=&quot;3&quot; unique_id=&quot;10371&quot;&gt;&lt;property id=&quot;20148&quot; value=&quot;5&quot;/&gt;&lt;property id=&quot;20300&quot; value=&quot;Slide 11 - &amp;quot;Malware Classification: A Case Study&amp;quot;&quot;/&gt;&lt;property id=&quot;20307&quot; value=&quot;514&quot;/&gt;&lt;/object&gt;&lt;object type=&quot;3&quot; unique_id=&quot;10372&quot;&gt;&lt;property id=&quot;20148&quot; value=&quot;5&quot;/&gt;&lt;property id=&quot;20300&quot; value=&quot;Slide 55&quot;/&gt;&lt;property id=&quot;20307&quot; value=&quot;452&quot;/&gt;&lt;/object&gt;&lt;object type=&quot;3&quot; unique_id=&quot;11475&quot;&gt;&lt;property id=&quot;20148&quot; value=&quot;5&quot;/&gt;&lt;property id=&quot;20300&quot; value=&quot;Slide 2 - &amp;quot;Outline&amp;quot;&quot;/&gt;&lt;property id=&quot;20307&quot; value=&quot;516&quot;/&gt;&lt;/object&gt;&lt;object type=&quot;3&quot; unique_id=&quot;11477&quot;&gt;&lt;property id=&quot;20148&quot; value=&quot;5&quot;/&gt;&lt;property id=&quot;20300&quot; value=&quot;Slide 21 - &amp;quot;Research Gaps&amp;quot;&quot;/&gt;&lt;property id=&quot;20307&quot; value=&quot;517&quot;/&gt;&lt;/object&gt;&lt;object type=&quot;3&quot; unique_id=&quot;11478&quot;&gt;&lt;property id=&quot;20148&quot; value=&quot;5&quot;/&gt;&lt;property id=&quot;20300&quot; value=&quot;Slide 22 - &amp;quot;Research Gaps (Cont…)&amp;quot;&quot;/&gt;&lt;property id=&quot;20307&quot; value=&quot;528&quot;/&gt;&lt;/object&gt;&lt;object type=&quot;3&quot; unique_id=&quot;11479&quot;&gt;&lt;property id=&quot;20148&quot; value=&quot;5&quot;/&gt;&lt;property id=&quot;20300&quot; value=&quot;Slide 23 - &amp;quot;Problem Definition&amp;quot;&quot;/&gt;&lt;property id=&quot;20307&quot; value=&quot;519&quot;/&gt;&lt;/object&gt;&lt;object type=&quot;3&quot; unique_id=&quot;11480&quot;&gt;&lt;property id=&quot;20148&quot; value=&quot;5&quot;/&gt;&lt;property id=&quot;20300&quot; value=&quot;Slide 24 - &amp;quot;Research Objectives&amp;quot;&quot;/&gt;&lt;property id=&quot;20307&quot; value=&quot;518&quot;/&gt;&lt;/object&gt;&lt;object type=&quot;3&quot; unique_id=&quot;11481&quot;&gt;&lt;property id=&quot;20148&quot; value=&quot;5&quot;/&gt;&lt;property id=&quot;20300&quot; value=&quot;Slide 25 - &amp;quot;Research Objectives 1&amp;quot;&quot;/&gt;&lt;property id=&quot;20307&quot; value=&quot;520&quot;/&gt;&lt;/object&gt;&lt;object type=&quot;3&quot; unique_id=&quot;11482&quot;&gt;&lt;property id=&quot;20148&quot; value=&quot;5&quot;/&gt;&lt;property id=&quot;20300&quot; value=&quot;Slide 26 - &amp;quot;Research Objectives 2&amp;quot;&quot;/&gt;&lt;property id=&quot;20307&quot; value=&quot;530&quot;/&gt;&lt;/object&gt;&lt;object type=&quot;3&quot; unique_id=&quot;11483&quot;&gt;&lt;property id=&quot;20148&quot; value=&quot;5&quot;/&gt;&lt;property id=&quot;20300&quot; value=&quot;Slide 27 - &amp;quot;Research Objectives 3&amp;quot;&quot;/&gt;&lt;property id=&quot;20307&quot; value=&quot;531&quot;/&gt;&lt;/object&gt;&lt;object type=&quot;3&quot; unique_id=&quot;11484&quot;&gt;&lt;property id=&quot;20148&quot; value=&quot;5&quot;/&gt;&lt;property id=&quot;20300&quot; value=&quot;Slide 28 - &amp;quot;Architecture for Big Data Analytics&amp;quot;&quot;/&gt;&lt;property id=&quot;20307&quot; value=&quot;522&quot;/&gt;&lt;/object&gt;&lt;object type=&quot;3&quot; unique_id=&quot;11485&quot;&gt;&lt;property id=&quot;20148&quot; value=&quot;5&quot;/&gt;&lt;property id=&quot;20300&quot; value=&quot;Slide 50 - &amp;quot;Key Contributions&amp;quot;&quot;/&gt;&lt;property id=&quot;20307&quot; value=&quot;523&quot;/&gt;&lt;/object&gt;&lt;object type=&quot;3&quot; unique_id=&quot;11486&quot;&gt;&lt;property id=&quot;20148&quot; value=&quot;5&quot;/&gt;&lt;property id=&quot;20300&quot; value=&quot;Slide 51 - &amp;quot;Key Contributions&amp;quot;&quot;/&gt;&lt;property id=&quot;20307&quot; value=&quot;529&quot;/&gt;&lt;/object&gt;&lt;object type=&quot;3&quot; unique_id=&quot;11487&quot;&gt;&lt;property id=&quot;20148&quot; value=&quot;5&quot;/&gt;&lt;property id=&quot;20300&quot; value=&quot;Slide 52 - &amp;quot;Future Scope&amp;quot;&quot;/&gt;&lt;property id=&quot;20307&quot; value=&quot;524&quot;/&gt;&lt;/object&gt;&lt;object type=&quot;3&quot; unique_id=&quot;11488&quot;&gt;&lt;property id=&quot;20148&quot; value=&quot;5&quot;/&gt;&lt;property id=&quot;20300&quot; value=&quot;Slide 53 - &amp;quot;List of Publications&amp;quot;&quot;/&gt;&lt;property id=&quot;20307&quot; value=&quot;525&quot;/&gt;&lt;/object&gt;&lt;object type=&quot;3&quot; unique_id=&quot;11489&quot;&gt;&lt;property id=&quot;20148&quot; value=&quot;5&quot;/&gt;&lt;property id=&quot;20300&quot; value=&quot;Slide 54 - &amp;quot;References&amp;quot;&quot;/&gt;&lt;property id=&quot;20307&quot; value=&quot;526&quot;/&gt;&lt;/object&gt;&lt;object type=&quot;3&quot; unique_id=&quot;12645&quot;&gt;&lt;property id=&quot;20148&quot; value=&quot;5&quot;/&gt;&lt;property id=&quot;20300&quot; value=&quot;Slide 31&quot;/&gt;&lt;property id=&quot;20307&quot; value=&quot;533&quot;/&gt;&lt;/object&gt;&lt;object type=&quot;3&quot; unique_id=&quot;12646&quot;&gt;&lt;property id=&quot;20148&quot; value=&quot;5&quot;/&gt;&lt;property id=&quot;20300&quot; value=&quot;Slide 32&quot;/&gt;&lt;property id=&quot;20307&quot; value=&quot;534&quot;/&gt;&lt;/object&gt;&lt;object type=&quot;3&quot; unique_id=&quot;12647&quot;&gt;&lt;property id=&quot;20148&quot; value=&quot;5&quot;/&gt;&lt;property id=&quot;20300&quot; value=&quot;Slide 33&quot;/&gt;&lt;property id=&quot;20307&quot; value=&quot;535&quot;/&gt;&lt;/object&gt;&lt;object type=&quot;3&quot; unique_id=&quot;13251&quot;&gt;&lt;property id=&quot;20148&quot; value=&quot;5&quot;/&gt;&lt;property id=&quot;20300&quot; value=&quot;Slide 29 - &amp;quot;Data Preparation&amp;quot;&quot;/&gt;&lt;property id=&quot;20307&quot; value=&quot;537&quot;/&gt;&lt;/object&gt;&lt;object type=&quot;3&quot; unique_id=&quot;13252&quot;&gt;&lt;property id=&quot;20148&quot; value=&quot;5&quot;/&gt;&lt;property id=&quot;20300&quot; value=&quot;Slide 30 - &amp;quot;Functional Flow of Malware Trend Analysis&amp;quot;&quot;/&gt;&lt;property id=&quot;20307&quot; value=&quot;536&quot;/&gt;&lt;/object&gt;&lt;object type=&quot;3&quot; unique_id=&quot;13253&quot;&gt;&lt;property id=&quot;20148&quot; value=&quot;5&quot;/&gt;&lt;property id=&quot;20300&quot; value=&quot;Slide 34 - &amp;quot;Conclusion&amp;quot;&quot;/&gt;&lt;property id=&quot;20307&quot; value=&quot;538&quot;/&gt;&lt;/object&gt;&lt;object type=&quot;3&quot; unique_id=&quot;14250&quot;&gt;&lt;property id=&quot;20148&quot; value=&quot;5&quot;/&gt;&lt;property id=&quot;20300&quot; value=&quot;Slide 16 - &amp;quot;Comparison of open source big data stream processing frameworks&amp;quot;&quot;/&gt;&lt;property id=&quot;20307&quot; value=&quot;542&quot;/&gt;&lt;/object&gt;&lt;object type=&quot;3&quot; unique_id=&quot;14251&quot;&gt;&lt;property id=&quot;20148&quot; value=&quot;5&quot;/&gt;&lt;property id=&quot;20300&quot; value=&quot;Slide 17 - &amp;quot;Comparison of open source big data stream processing frameworks&amp;quot;&quot;/&gt;&lt;property id=&quot;20307&quot; value=&quot;545&quot;/&gt;&lt;/object&gt;&lt;object type=&quot;3&quot; unique_id=&quot;15004&quot;&gt;&lt;property id=&quot;20148&quot; value=&quot;5&quot;/&gt;&lt;property id=&quot;20300&quot; value=&quot;Slide 18 - &amp;quot;Malware Detection and Classification Techniques&amp;quot;&quot;/&gt;&lt;property id=&quot;20307&quot; value=&quot;548&quot;/&gt;&lt;/object&gt;&lt;object type=&quot;3&quot; unique_id=&quot;15005&quot;&gt;&lt;property id=&quot;20148&quot; value=&quot;5&quot;/&gt;&lt;property id=&quot;20300&quot; value=&quot;Slide 19 - &amp;quot;Malware Detection and Classification Techniques&amp;quot;&quot;/&gt;&lt;property id=&quot;20307&quot; value=&quot;549&quot;/&gt;&lt;/object&gt;&lt;object type=&quot;3&quot; unique_id=&quot;15006&quot;&gt;&lt;property id=&quot;20148&quot; value=&quot;5&quot;/&gt;&lt;property id=&quot;20300&quot; value=&quot;Slide 20 - &amp;quot;Malware Detection and Classification Techniques&amp;quot;&quot;/&gt;&lt;property id=&quot;20307&quot; value=&quot;550&quot;/&gt;&lt;/object&gt;&lt;object type=&quot;3&quot; unique_id=&quot;15624&quot;&gt;&lt;property id=&quot;20148&quot; value=&quot;5&quot;/&gt;&lt;property id=&quot;20300&quot; value=&quot;Slide 12 - &amp;quot;Literature Review&amp;quot;&quot;/&gt;&lt;property id=&quot;20307&quot; value=&quot;552&quot;/&gt;&lt;/object&gt;&lt;object type=&quot;3&quot; unique_id=&quot;15625&quot;&gt;&lt;property id=&quot;20148&quot; value=&quot;5&quot;/&gt;&lt;property id=&quot;20300&quot; value=&quot;Slide 13 - &amp;quot;A bibliometric study of relevant literature in academics/industry&amp;quot;&quot;/&gt;&lt;property id=&quot;20307&quot; value=&quot;553&quot;/&gt;&lt;/object&gt;&lt;object type=&quot;3&quot; unique_id=&quot;15626&quot;&gt;&lt;property id=&quot;20148&quot; value=&quot;5&quot;/&gt;&lt;property id=&quot;20300&quot; value=&quot;Slide 14 - &amp;quot;Literature Review&amp;quot;&quot;/&gt;&lt;property id=&quot;20307&quot; value=&quot;551&quot;/&gt;&lt;/object&gt;&lt;object type=&quot;3&quot; unique_id=&quot;15627&quot;&gt;&lt;property id=&quot;20148&quot; value=&quot;5&quot;/&gt;&lt;property id=&quot;20300&quot; value=&quot;Slide 15 - &amp;quot;Comparison of open source big data stream processing frameworks&amp;quot;&quot;/&gt;&lt;property id=&quot;20307&quot; value=&quot;556&quot;/&gt;&lt;/object&gt;&lt;object type=&quot;3&quot; unique_id=&quot;16029&quot;&gt;&lt;property id=&quot;20148&quot; value=&quot;5&quot;/&gt;&lt;property id=&quot;20300&quot; value=&quot;Slide 35 - &amp;quot;Big Data Framework for Zero-Day Malware Classification&amp;quot;&quot;/&gt;&lt;property id=&quot;20307&quot; value=&quot;557&quot;/&gt;&lt;/object&gt;&lt;object type=&quot;3&quot; unique_id=&quot;16030&quot;&gt;&lt;property id=&quot;20148&quot; value=&quot;5&quot;/&gt;&lt;property id=&quot;20300&quot; value=&quot;Slide 42 - &amp;quot;Improving Malware Detection using Big Data and EL&amp;quot;&quot;/&gt;&lt;property id=&quot;20307&quot; value=&quot;558&quot;/&gt;&lt;/object&gt;&lt;object type=&quot;3&quot; unique_id=&quot;16031&quot;&gt;&lt;property id=&quot;20148&quot; value=&quot;5&quot;/&gt;&lt;property id=&quot;20300&quot; value=&quot;Slide 49 - &amp;quot;Malware Classification using Big Data and Deep Neural Network&amp;quot;&quot;/&gt;&lt;property id=&quot;20307&quot; value=&quot;559&quot;/&gt;&lt;/object&gt;&lt;object type=&quot;3&quot; unique_id=&quot;16282&quot;&gt;&lt;property id=&quot;20148&quot; value=&quot;5&quot;/&gt;&lt;property id=&quot;20300&quot; value=&quot;Slide 44 - &amp;quot;Proposed Schemes&amp;quot;&quot;/&gt;&lt;property id=&quot;20307&quot; value=&quot;560&quot;/&gt;&lt;/object&gt;&lt;object type=&quot;3&quot; unique_id=&quot;16872&quot;&gt;&lt;property id=&quot;20148&quot; value=&quot;5&quot;/&gt;&lt;property id=&quot;20300&quot; value=&quot;Slide 43 - &amp;quot;Feature Vectorization&amp;quot;&quot;/&gt;&lt;property id=&quot;20307&quot; value=&quot;562&quot;/&gt;&lt;/object&gt;&lt;object type=&quot;3&quot; unique_id=&quot;16873&quot;&gt;&lt;property id=&quot;20148&quot; value=&quot;5&quot;/&gt;&lt;property id=&quot;20300&quot; value=&quot;Slide 45 - &amp;quot;Experimental Results and Evaluation&amp;quot;&quot;/&gt;&lt;property id=&quot;20307&quot; value=&quot;561&quot;/&gt;&lt;/object&gt;&lt;object type=&quot;3&quot; unique_id=&quot;16874&quot;&gt;&lt;property id=&quot;20148&quot; value=&quot;5&quot;/&gt;&lt;property id=&quot;20300&quot; value=&quot;Slide 46 - &amp;quot;Evaluation Results&amp;quot;&quot;/&gt;&lt;property id=&quot;20307&quot; value=&quot;563&quot;/&gt;&lt;/object&gt;&lt;object type=&quot;3&quot; unique_id=&quot;16875&quot;&gt;&lt;property id=&quot;20148&quot; value=&quot;5&quot;/&gt;&lt;property id=&quot;20300&quot; value=&quot;Slide 47 - &amp;quot;Evaluation Results&amp;quot;&quot;/&gt;&lt;property id=&quot;20307&quot; value=&quot;564&quot;/&gt;&lt;/object&gt;&lt;object type=&quot;3&quot; unique_id=&quot;16876&quot;&gt;&lt;property id=&quot;20148&quot; value=&quot;5&quot;/&gt;&lt;property id=&quot;20300&quot; value=&quot;Slide 48 - &amp;quot;Conclusion&amp;quot;&quot;/&gt;&lt;property id=&quot;20307&quot; value=&quot;565&quot;/&gt;&lt;/object&gt;&lt;object type=&quot;3&quot; unique_id=&quot;17661&quot;&gt;&lt;property id=&quot;20148&quot; value=&quot;5&quot;/&gt;&lt;property id=&quot;20300&quot; value=&quot;Slide 36 - &amp;quot;Data Preparation&amp;quot;&quot;/&gt;&lt;property id=&quot;20307&quot; value=&quot;566&quot;/&gt;&lt;/object&gt;&lt;object type=&quot;3&quot; unique_id=&quot;17662&quot;&gt;&lt;property id=&quot;20148&quot; value=&quot;5&quot;/&gt;&lt;property id=&quot;20300&quot; value=&quot;Slide 37 - &amp;quot;Big Data Framework for Malware Classification&amp;quot;&quot;/&gt;&lt;property id=&quot;20307&quot; value=&quot;568&quot;/&gt;&lt;/object&gt;&lt;object type=&quot;3&quot; unique_id=&quot;17663&quot;&gt;&lt;property id=&quot;20148&quot; value=&quot;5&quot;/&gt;&lt;property id=&quot;20300&quot; value=&quot;Slide 38 - &amp;quot;Feature Extraction&amp;quot;&quot;/&gt;&lt;property id=&quot;20307&quot; value=&quot;571&quot;/&gt;&lt;/object&gt;&lt;object type=&quot;3&quot; unique_id=&quot;17664&quot;&gt;&lt;property id=&quot;20148&quot; value=&quot;5&quot;/&gt;&lt;property id=&quot;20300&quot; value=&quot;Slide 39 - &amp;quot;Impact of Features on Malware Classification&amp;quot;&quot;/&gt;&lt;property id=&quot;20307&quot; value=&quot;569&quot;/&gt;&lt;/object&gt;&lt;object type=&quot;3&quot; unique_id=&quot;17665&quot;&gt;&lt;property id=&quot;20148&quot; value=&quot;5&quot;/&gt;&lt;property id=&quot;20300&quot; value=&quot;Slide 40 - &amp;quot;Experimental Results&amp;quot;&quot;/&gt;&lt;property id=&quot;20307&quot; value=&quot;570&quot;/&gt;&lt;/object&gt;&lt;object type=&quot;3&quot; unique_id=&quot;18034&quot;&gt;&lt;property id=&quot;20148&quot; value=&quot;5&quot;/&gt;&lt;property id=&quot;20300&quot; value=&quot;Slide 41 - &amp;quot;Conclusion&amp;quot;&quot;/&gt;&lt;property id=&quot;20307&quot; value=&quot;572&quot;/&gt;&lt;/object&gt;&lt;object type=&quot;3&quot; unique_id=&quot;20918&quot;&gt;&lt;property id=&quot;20148&quot; value=&quot;5&quot;/&gt;&lt;property id=&quot;20300&quot; value=&quot;Slide 9 - &amp;quot;Scalable Machine Learning Libraries&amp;quot;&quot;/&gt;&lt;property id=&quot;20307&quot; value=&quot;575&quot;/&gt;&lt;/object&gt;&lt;object type=&quot;3&quot; unique_id=&quot;20919&quot;&gt;&lt;property id=&quot;20148&quot; value=&quot;5&quot;/&gt;&lt;property id=&quot;20300&quot; value=&quot;Slide 10 - &amp;quot;High Level Conceptual Architecture of Big Data Security Analytics&amp;quot;&quot;/&gt;&lt;property id=&quot;20307&quot; value=&quot;576&quot;/&gt;&lt;/object&gt;&lt;/object&gt;&lt;object type=&quot;8&quot; unique_id=&quot;1043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os-8">
  <a:themeElements>
    <a:clrScheme name="Custom 1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002060"/>
      </a:hlink>
      <a:folHlink>
        <a:srgbClr val="0070C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23082</TotalTime>
  <Words>1223</Words>
  <Application>Microsoft Office PowerPoint</Application>
  <PresentationFormat>On-screen Show (4:3)</PresentationFormat>
  <Paragraphs>209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MS PGothic</vt:lpstr>
      <vt:lpstr>Arial</vt:lpstr>
      <vt:lpstr>Calibri</vt:lpstr>
      <vt:lpstr>Calibri Light</vt:lpstr>
      <vt:lpstr>Courier New</vt:lpstr>
      <vt:lpstr>Helvetica</vt:lpstr>
      <vt:lpstr>Palatino</vt:lpstr>
      <vt:lpstr>Tahoma</vt:lpstr>
      <vt:lpstr>Times New Roman</vt:lpstr>
      <vt:lpstr>Verdana</vt:lpstr>
      <vt:lpstr>Webdings</vt:lpstr>
      <vt:lpstr>1_os-8</vt:lpstr>
      <vt:lpstr>Custom Design</vt:lpstr>
      <vt:lpstr>Quality Assurance Process at Caresmartz360: A Practical Approach</vt:lpstr>
      <vt:lpstr>Outline</vt:lpstr>
      <vt:lpstr>Introduction</vt:lpstr>
      <vt:lpstr>Problem Statement</vt:lpstr>
      <vt:lpstr>Objectives</vt:lpstr>
      <vt:lpstr>Work Done (after Major Project - I)</vt:lpstr>
      <vt:lpstr>Project Design</vt:lpstr>
      <vt:lpstr>Project Design</vt:lpstr>
      <vt:lpstr>Project Design (cont…)</vt:lpstr>
      <vt:lpstr>Implementation</vt:lpstr>
      <vt:lpstr>Implementation (cont…)</vt:lpstr>
      <vt:lpstr>Implementation (cont…)</vt:lpstr>
      <vt:lpstr>Experimental Results and Evaluation</vt:lpstr>
      <vt:lpstr>Experimental Results and Evaluation (cont…)</vt:lpstr>
      <vt:lpstr>Experimental Results and Evaluation (cont…)</vt:lpstr>
      <vt:lpstr>Key Learnings</vt:lpstr>
      <vt:lpstr>Work Plan (till End-Term Evaluation)</vt:lpstr>
      <vt:lpstr>Work Contribution and Other Details</vt:lpstr>
      <vt:lpstr>Work Contribution and Other Details (cont…)</vt:lpstr>
      <vt:lpstr>References</vt:lpstr>
      <vt:lpstr>References (cont…)</vt:lpstr>
      <vt:lpstr>References (cont…)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tanmay parashar</cp:lastModifiedBy>
  <cp:revision>1485</cp:revision>
  <cp:lastPrinted>2024-03-13T06:46:55Z</cp:lastPrinted>
  <dcterms:created xsi:type="dcterms:W3CDTF">2008-07-20T15:16:37Z</dcterms:created>
  <dcterms:modified xsi:type="dcterms:W3CDTF">2025-03-19T16:33:47Z</dcterms:modified>
</cp:coreProperties>
</file>