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C86BB-384D-4504-814E-289EDE7C4B3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44025A5-0209-4AFA-A3FF-2CAE0FC0A758}">
      <dgm:prSet/>
      <dgm:spPr/>
      <dgm:t>
        <a:bodyPr/>
        <a:lstStyle/>
        <a:p>
          <a:r>
            <a:rPr lang="en-IN" baseline="0"/>
            <a:t>Problem statement: - To predict a price for a home using the technology of machine learning.</a:t>
          </a:r>
          <a:endParaRPr lang="en-US"/>
        </a:p>
      </dgm:t>
    </dgm:pt>
    <dgm:pt modelId="{87E2CFA8-DD2D-4BF9-A0F4-4BD6F637C4B5}" type="parTrans" cxnId="{1F838D19-3625-4560-A6E0-257B37E6D921}">
      <dgm:prSet/>
      <dgm:spPr/>
      <dgm:t>
        <a:bodyPr/>
        <a:lstStyle/>
        <a:p>
          <a:endParaRPr lang="en-US"/>
        </a:p>
      </dgm:t>
    </dgm:pt>
    <dgm:pt modelId="{CC43C473-DE7A-40A7-939D-13E945898CD3}" type="sibTrans" cxnId="{1F838D19-3625-4560-A6E0-257B37E6D921}">
      <dgm:prSet/>
      <dgm:spPr/>
      <dgm:t>
        <a:bodyPr/>
        <a:lstStyle/>
        <a:p>
          <a:endParaRPr lang="en-US"/>
        </a:p>
      </dgm:t>
    </dgm:pt>
    <dgm:pt modelId="{B03C1D28-8C94-41F2-AFEA-DDCF57FC9F43}">
      <dgm:prSet/>
      <dgm:spPr/>
      <dgm:t>
        <a:bodyPr/>
        <a:lstStyle/>
        <a:p>
          <a:r>
            <a:rPr lang="en-IN" baseline="0"/>
            <a:t>Factors depending on Buying a house:-</a:t>
          </a:r>
          <a:endParaRPr lang="en-US"/>
        </a:p>
      </dgm:t>
    </dgm:pt>
    <dgm:pt modelId="{EF212354-1A47-4DA6-9875-36055CF12946}" type="parTrans" cxnId="{E1704D7D-1FF1-4A5E-A881-37D8F2EBFD57}">
      <dgm:prSet/>
      <dgm:spPr/>
      <dgm:t>
        <a:bodyPr/>
        <a:lstStyle/>
        <a:p>
          <a:endParaRPr lang="en-US"/>
        </a:p>
      </dgm:t>
    </dgm:pt>
    <dgm:pt modelId="{E592250D-7D95-4992-9DAF-9A1BA5EB4CF4}" type="sibTrans" cxnId="{E1704D7D-1FF1-4A5E-A881-37D8F2EBFD57}">
      <dgm:prSet/>
      <dgm:spPr/>
      <dgm:t>
        <a:bodyPr/>
        <a:lstStyle/>
        <a:p>
          <a:endParaRPr lang="en-US"/>
        </a:p>
      </dgm:t>
    </dgm:pt>
    <dgm:pt modelId="{7256BB89-4E9C-496B-B4BF-BB05E6957D75}">
      <dgm:prSet/>
      <dgm:spPr/>
      <dgm:t>
        <a:bodyPr/>
        <a:lstStyle/>
        <a:p>
          <a:r>
            <a:rPr lang="en-IN" baseline="0" dirty="0"/>
            <a:t> Total Area</a:t>
          </a:r>
          <a:endParaRPr lang="en-US" dirty="0"/>
        </a:p>
      </dgm:t>
    </dgm:pt>
    <dgm:pt modelId="{6E61C316-B66F-411A-B6AA-78F6AD663770}" type="parTrans" cxnId="{A8A7DB8E-12AA-45AF-A4F0-5F0B9442593E}">
      <dgm:prSet/>
      <dgm:spPr/>
      <dgm:t>
        <a:bodyPr/>
        <a:lstStyle/>
        <a:p>
          <a:endParaRPr lang="en-US"/>
        </a:p>
      </dgm:t>
    </dgm:pt>
    <dgm:pt modelId="{1C696787-F4F5-45A9-B8A4-B2BC1BC42723}" type="sibTrans" cxnId="{A8A7DB8E-12AA-45AF-A4F0-5F0B9442593E}">
      <dgm:prSet/>
      <dgm:spPr/>
      <dgm:t>
        <a:bodyPr/>
        <a:lstStyle/>
        <a:p>
          <a:endParaRPr lang="en-US"/>
        </a:p>
      </dgm:t>
    </dgm:pt>
    <dgm:pt modelId="{917C586B-1A15-45F2-A7E6-FD0B69DB8BE4}">
      <dgm:prSet/>
      <dgm:spPr/>
      <dgm:t>
        <a:bodyPr/>
        <a:lstStyle/>
        <a:p>
          <a:r>
            <a:rPr lang="en-IN" baseline="0" dirty="0"/>
            <a:t> Locality or location</a:t>
          </a:r>
          <a:endParaRPr lang="en-US" dirty="0"/>
        </a:p>
      </dgm:t>
    </dgm:pt>
    <dgm:pt modelId="{0E4B85AF-143E-4E95-8304-2DCA80F6082F}" type="parTrans" cxnId="{EC620BFB-A8B5-4BC2-9E06-6F1E9871B9DA}">
      <dgm:prSet/>
      <dgm:spPr/>
      <dgm:t>
        <a:bodyPr/>
        <a:lstStyle/>
        <a:p>
          <a:endParaRPr lang="en-US"/>
        </a:p>
      </dgm:t>
    </dgm:pt>
    <dgm:pt modelId="{BC1A02C6-6369-47FD-B246-47DD693E8474}" type="sibTrans" cxnId="{EC620BFB-A8B5-4BC2-9E06-6F1E9871B9DA}">
      <dgm:prSet/>
      <dgm:spPr/>
      <dgm:t>
        <a:bodyPr/>
        <a:lstStyle/>
        <a:p>
          <a:endParaRPr lang="en-US"/>
        </a:p>
      </dgm:t>
    </dgm:pt>
    <dgm:pt modelId="{3696321E-EDBE-475C-BE33-685E277B844D}">
      <dgm:prSet/>
      <dgm:spPr/>
      <dgm:t>
        <a:bodyPr/>
        <a:lstStyle/>
        <a:p>
          <a:r>
            <a:rPr lang="en-IN" baseline="0" dirty="0"/>
            <a:t> No. of Rooms</a:t>
          </a:r>
          <a:endParaRPr lang="en-US" dirty="0"/>
        </a:p>
      </dgm:t>
    </dgm:pt>
    <dgm:pt modelId="{E21F56DC-0F86-44C2-AE06-FE53E5178525}" type="parTrans" cxnId="{BF56AC5C-0235-4A87-B1C9-A9E0CCA606C3}">
      <dgm:prSet/>
      <dgm:spPr/>
      <dgm:t>
        <a:bodyPr/>
        <a:lstStyle/>
        <a:p>
          <a:endParaRPr lang="en-US"/>
        </a:p>
      </dgm:t>
    </dgm:pt>
    <dgm:pt modelId="{E1E7E545-8BBE-4573-AF49-25AEEB590EE9}" type="sibTrans" cxnId="{BF56AC5C-0235-4A87-B1C9-A9E0CCA606C3}">
      <dgm:prSet/>
      <dgm:spPr/>
      <dgm:t>
        <a:bodyPr/>
        <a:lstStyle/>
        <a:p>
          <a:endParaRPr lang="en-US"/>
        </a:p>
      </dgm:t>
    </dgm:pt>
    <dgm:pt modelId="{4D582D57-0464-4EF7-AA31-09670359BC72}">
      <dgm:prSet/>
      <dgm:spPr/>
      <dgm:t>
        <a:bodyPr/>
        <a:lstStyle/>
        <a:p>
          <a:r>
            <a:rPr lang="en-IN" baseline="0" dirty="0"/>
            <a:t> No. of Bathrooms</a:t>
          </a:r>
          <a:endParaRPr lang="en-US" dirty="0"/>
        </a:p>
      </dgm:t>
    </dgm:pt>
    <dgm:pt modelId="{922B4A09-FCAB-41E2-BFA2-DFF7CD15A503}" type="parTrans" cxnId="{1EDD089F-4CB0-4CD9-9421-53E5F01529BE}">
      <dgm:prSet/>
      <dgm:spPr/>
      <dgm:t>
        <a:bodyPr/>
        <a:lstStyle/>
        <a:p>
          <a:endParaRPr lang="en-US"/>
        </a:p>
      </dgm:t>
    </dgm:pt>
    <dgm:pt modelId="{58DF4922-9C4D-419A-9A71-D239BA97423E}" type="sibTrans" cxnId="{1EDD089F-4CB0-4CD9-9421-53E5F01529BE}">
      <dgm:prSet/>
      <dgm:spPr/>
      <dgm:t>
        <a:bodyPr/>
        <a:lstStyle/>
        <a:p>
          <a:endParaRPr lang="en-US"/>
        </a:p>
      </dgm:t>
    </dgm:pt>
    <dgm:pt modelId="{23DA9E1B-2A58-424D-A8B2-DD67A13FAD1F}">
      <dgm:prSet/>
      <dgm:spPr/>
      <dgm:t>
        <a:bodyPr/>
        <a:lstStyle/>
        <a:p>
          <a:r>
            <a:rPr lang="en-IN" baseline="0"/>
            <a:t>In this project, I am predicting the price of the house using ML by taking some of the factors.</a:t>
          </a:r>
          <a:endParaRPr lang="en-US"/>
        </a:p>
      </dgm:t>
    </dgm:pt>
    <dgm:pt modelId="{2C6053B9-5F0D-4E6F-BEB0-857C896FAED8}" type="parTrans" cxnId="{F9490EA7-E451-4465-91BD-C8BD6800FBB1}">
      <dgm:prSet/>
      <dgm:spPr/>
      <dgm:t>
        <a:bodyPr/>
        <a:lstStyle/>
        <a:p>
          <a:endParaRPr lang="en-US"/>
        </a:p>
      </dgm:t>
    </dgm:pt>
    <dgm:pt modelId="{8E1E2401-DBAB-4B47-B1CC-1D1E34583E25}" type="sibTrans" cxnId="{F9490EA7-E451-4465-91BD-C8BD6800FBB1}">
      <dgm:prSet/>
      <dgm:spPr/>
      <dgm:t>
        <a:bodyPr/>
        <a:lstStyle/>
        <a:p>
          <a:endParaRPr lang="en-US"/>
        </a:p>
      </dgm:t>
    </dgm:pt>
    <dgm:pt modelId="{575D4F62-6F4A-4876-AB5B-DF1A511CB717}" type="pres">
      <dgm:prSet presAssocID="{9CDC86BB-384D-4504-814E-289EDE7C4B3E}" presName="linear" presStyleCnt="0">
        <dgm:presLayoutVars>
          <dgm:animLvl val="lvl"/>
          <dgm:resizeHandles val="exact"/>
        </dgm:presLayoutVars>
      </dgm:prSet>
      <dgm:spPr/>
    </dgm:pt>
    <dgm:pt modelId="{FFF7AEB4-47F8-4F83-8C06-47E986360CEB}" type="pres">
      <dgm:prSet presAssocID="{D44025A5-0209-4AFA-A3FF-2CAE0FC0A758}" presName="parentText" presStyleLbl="node1" presStyleIdx="0" presStyleCnt="3">
        <dgm:presLayoutVars>
          <dgm:chMax val="0"/>
          <dgm:bulletEnabled val="1"/>
        </dgm:presLayoutVars>
      </dgm:prSet>
      <dgm:spPr/>
    </dgm:pt>
    <dgm:pt modelId="{F326E303-9B12-4FD2-B53A-52F37D37CE6F}" type="pres">
      <dgm:prSet presAssocID="{CC43C473-DE7A-40A7-939D-13E945898CD3}" presName="spacer" presStyleCnt="0"/>
      <dgm:spPr/>
    </dgm:pt>
    <dgm:pt modelId="{EE5AFD1B-9C94-4704-A3ED-5848E41F9184}" type="pres">
      <dgm:prSet presAssocID="{B03C1D28-8C94-41F2-AFEA-DDCF57FC9F43}" presName="parentText" presStyleLbl="node1" presStyleIdx="1" presStyleCnt="3">
        <dgm:presLayoutVars>
          <dgm:chMax val="0"/>
          <dgm:bulletEnabled val="1"/>
        </dgm:presLayoutVars>
      </dgm:prSet>
      <dgm:spPr/>
    </dgm:pt>
    <dgm:pt modelId="{FBE232E2-AA51-4D8B-A51E-692CD5711ACD}" type="pres">
      <dgm:prSet presAssocID="{B03C1D28-8C94-41F2-AFEA-DDCF57FC9F43}" presName="childText" presStyleLbl="revTx" presStyleIdx="0" presStyleCnt="1">
        <dgm:presLayoutVars>
          <dgm:bulletEnabled val="1"/>
        </dgm:presLayoutVars>
      </dgm:prSet>
      <dgm:spPr/>
    </dgm:pt>
    <dgm:pt modelId="{AC19FAB0-24EF-4532-8D59-65DF441B69EF}" type="pres">
      <dgm:prSet presAssocID="{23DA9E1B-2A58-424D-A8B2-DD67A13FAD1F}" presName="parentText" presStyleLbl="node1" presStyleIdx="2" presStyleCnt="3">
        <dgm:presLayoutVars>
          <dgm:chMax val="0"/>
          <dgm:bulletEnabled val="1"/>
        </dgm:presLayoutVars>
      </dgm:prSet>
      <dgm:spPr/>
    </dgm:pt>
  </dgm:ptLst>
  <dgm:cxnLst>
    <dgm:cxn modelId="{93C0110A-28F2-4A87-BD25-D964E3AD7CBA}" type="presOf" srcId="{7256BB89-4E9C-496B-B4BF-BB05E6957D75}" destId="{FBE232E2-AA51-4D8B-A51E-692CD5711ACD}" srcOrd="0" destOrd="0" presId="urn:microsoft.com/office/officeart/2005/8/layout/vList2"/>
    <dgm:cxn modelId="{1F838D19-3625-4560-A6E0-257B37E6D921}" srcId="{9CDC86BB-384D-4504-814E-289EDE7C4B3E}" destId="{D44025A5-0209-4AFA-A3FF-2CAE0FC0A758}" srcOrd="0" destOrd="0" parTransId="{87E2CFA8-DD2D-4BF9-A0F4-4BD6F637C4B5}" sibTransId="{CC43C473-DE7A-40A7-939D-13E945898CD3}"/>
    <dgm:cxn modelId="{BF56AC5C-0235-4A87-B1C9-A9E0CCA606C3}" srcId="{B03C1D28-8C94-41F2-AFEA-DDCF57FC9F43}" destId="{3696321E-EDBE-475C-BE33-685E277B844D}" srcOrd="2" destOrd="0" parTransId="{E21F56DC-0F86-44C2-AE06-FE53E5178525}" sibTransId="{E1E7E545-8BBE-4573-AF49-25AEEB590EE9}"/>
    <dgm:cxn modelId="{F291EE62-CC3A-4F73-94F7-616FF17960AB}" type="presOf" srcId="{917C586B-1A15-45F2-A7E6-FD0B69DB8BE4}" destId="{FBE232E2-AA51-4D8B-A51E-692CD5711ACD}" srcOrd="0" destOrd="1" presId="urn:microsoft.com/office/officeart/2005/8/layout/vList2"/>
    <dgm:cxn modelId="{A6876A4F-DE05-46A8-A827-F3B4EAD69F76}" type="presOf" srcId="{3696321E-EDBE-475C-BE33-685E277B844D}" destId="{FBE232E2-AA51-4D8B-A51E-692CD5711ACD}" srcOrd="0" destOrd="2" presId="urn:microsoft.com/office/officeart/2005/8/layout/vList2"/>
    <dgm:cxn modelId="{E7184A77-A0D1-450E-AD81-6F55B6607374}" type="presOf" srcId="{23DA9E1B-2A58-424D-A8B2-DD67A13FAD1F}" destId="{AC19FAB0-24EF-4532-8D59-65DF441B69EF}" srcOrd="0" destOrd="0" presId="urn:microsoft.com/office/officeart/2005/8/layout/vList2"/>
    <dgm:cxn modelId="{E1704D7D-1FF1-4A5E-A881-37D8F2EBFD57}" srcId="{9CDC86BB-384D-4504-814E-289EDE7C4B3E}" destId="{B03C1D28-8C94-41F2-AFEA-DDCF57FC9F43}" srcOrd="1" destOrd="0" parTransId="{EF212354-1A47-4DA6-9875-36055CF12946}" sibTransId="{E592250D-7D95-4992-9DAF-9A1BA5EB4CF4}"/>
    <dgm:cxn modelId="{9D9FB57F-6BE4-4AB8-8D79-4F2411F7E32B}" type="presOf" srcId="{B03C1D28-8C94-41F2-AFEA-DDCF57FC9F43}" destId="{EE5AFD1B-9C94-4704-A3ED-5848E41F9184}" srcOrd="0" destOrd="0" presId="urn:microsoft.com/office/officeart/2005/8/layout/vList2"/>
    <dgm:cxn modelId="{4ADD628C-48D9-4ABC-BF22-2370F3D3B561}" type="presOf" srcId="{4D582D57-0464-4EF7-AA31-09670359BC72}" destId="{FBE232E2-AA51-4D8B-A51E-692CD5711ACD}" srcOrd="0" destOrd="3" presId="urn:microsoft.com/office/officeart/2005/8/layout/vList2"/>
    <dgm:cxn modelId="{A8A7DB8E-12AA-45AF-A4F0-5F0B9442593E}" srcId="{B03C1D28-8C94-41F2-AFEA-DDCF57FC9F43}" destId="{7256BB89-4E9C-496B-B4BF-BB05E6957D75}" srcOrd="0" destOrd="0" parTransId="{6E61C316-B66F-411A-B6AA-78F6AD663770}" sibTransId="{1C696787-F4F5-45A9-B8A4-B2BC1BC42723}"/>
    <dgm:cxn modelId="{BB459A98-5A5E-4742-8ECE-3B652AF2E5E2}" type="presOf" srcId="{9CDC86BB-384D-4504-814E-289EDE7C4B3E}" destId="{575D4F62-6F4A-4876-AB5B-DF1A511CB717}" srcOrd="0" destOrd="0" presId="urn:microsoft.com/office/officeart/2005/8/layout/vList2"/>
    <dgm:cxn modelId="{1EDD089F-4CB0-4CD9-9421-53E5F01529BE}" srcId="{B03C1D28-8C94-41F2-AFEA-DDCF57FC9F43}" destId="{4D582D57-0464-4EF7-AA31-09670359BC72}" srcOrd="3" destOrd="0" parTransId="{922B4A09-FCAB-41E2-BFA2-DFF7CD15A503}" sibTransId="{58DF4922-9C4D-419A-9A71-D239BA97423E}"/>
    <dgm:cxn modelId="{F9490EA7-E451-4465-91BD-C8BD6800FBB1}" srcId="{9CDC86BB-384D-4504-814E-289EDE7C4B3E}" destId="{23DA9E1B-2A58-424D-A8B2-DD67A13FAD1F}" srcOrd="2" destOrd="0" parTransId="{2C6053B9-5F0D-4E6F-BEB0-857C896FAED8}" sibTransId="{8E1E2401-DBAB-4B47-B1CC-1D1E34583E25}"/>
    <dgm:cxn modelId="{99EE69AF-D451-4803-BD16-0A1609D2A047}" type="presOf" srcId="{D44025A5-0209-4AFA-A3FF-2CAE0FC0A758}" destId="{FFF7AEB4-47F8-4F83-8C06-47E986360CEB}" srcOrd="0" destOrd="0" presId="urn:microsoft.com/office/officeart/2005/8/layout/vList2"/>
    <dgm:cxn modelId="{EC620BFB-A8B5-4BC2-9E06-6F1E9871B9DA}" srcId="{B03C1D28-8C94-41F2-AFEA-DDCF57FC9F43}" destId="{917C586B-1A15-45F2-A7E6-FD0B69DB8BE4}" srcOrd="1" destOrd="0" parTransId="{0E4B85AF-143E-4E95-8304-2DCA80F6082F}" sibTransId="{BC1A02C6-6369-47FD-B246-47DD693E8474}"/>
    <dgm:cxn modelId="{03A814B3-B601-40AE-A0EF-E050CECA3024}" type="presParOf" srcId="{575D4F62-6F4A-4876-AB5B-DF1A511CB717}" destId="{FFF7AEB4-47F8-4F83-8C06-47E986360CEB}" srcOrd="0" destOrd="0" presId="urn:microsoft.com/office/officeart/2005/8/layout/vList2"/>
    <dgm:cxn modelId="{29E8913E-3E2C-4F86-84E5-A3CD582094E4}" type="presParOf" srcId="{575D4F62-6F4A-4876-AB5B-DF1A511CB717}" destId="{F326E303-9B12-4FD2-B53A-52F37D37CE6F}" srcOrd="1" destOrd="0" presId="urn:microsoft.com/office/officeart/2005/8/layout/vList2"/>
    <dgm:cxn modelId="{C7FF9956-2ADF-4C0B-9057-C1945F77D284}" type="presParOf" srcId="{575D4F62-6F4A-4876-AB5B-DF1A511CB717}" destId="{EE5AFD1B-9C94-4704-A3ED-5848E41F9184}" srcOrd="2" destOrd="0" presId="urn:microsoft.com/office/officeart/2005/8/layout/vList2"/>
    <dgm:cxn modelId="{0DC15D16-0833-4C24-9632-86109FA9A698}" type="presParOf" srcId="{575D4F62-6F4A-4876-AB5B-DF1A511CB717}" destId="{FBE232E2-AA51-4D8B-A51E-692CD5711ACD}" srcOrd="3" destOrd="0" presId="urn:microsoft.com/office/officeart/2005/8/layout/vList2"/>
    <dgm:cxn modelId="{627099EE-6CFA-4F51-8D78-E0E90A131C8B}" type="presParOf" srcId="{575D4F62-6F4A-4876-AB5B-DF1A511CB717}" destId="{AC19FAB0-24EF-4532-8D59-65DF441B69E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7AEB4-47F8-4F83-8C06-47E986360CEB}">
      <dsp:nvSpPr>
        <dsp:cNvPr id="0" name=""/>
        <dsp:cNvSpPr/>
      </dsp:nvSpPr>
      <dsp:spPr>
        <a:xfrm>
          <a:off x="0" y="550839"/>
          <a:ext cx="10064998" cy="547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baseline="0"/>
            <a:t>Problem statement: - To predict a price for a home using the technology of machine learning.</a:t>
          </a:r>
          <a:endParaRPr lang="en-US" sz="1800" kern="1200"/>
        </a:p>
      </dsp:txBody>
      <dsp:txXfrm>
        <a:off x="26730" y="577569"/>
        <a:ext cx="10011538" cy="494100"/>
      </dsp:txXfrm>
    </dsp:sp>
    <dsp:sp modelId="{EE5AFD1B-9C94-4704-A3ED-5848E41F9184}">
      <dsp:nvSpPr>
        <dsp:cNvPr id="0" name=""/>
        <dsp:cNvSpPr/>
      </dsp:nvSpPr>
      <dsp:spPr>
        <a:xfrm>
          <a:off x="0" y="1150239"/>
          <a:ext cx="10064998" cy="5475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baseline="0"/>
            <a:t>Factors depending on Buying a house:-</a:t>
          </a:r>
          <a:endParaRPr lang="en-US" sz="1800" kern="1200"/>
        </a:p>
      </dsp:txBody>
      <dsp:txXfrm>
        <a:off x="26730" y="1176969"/>
        <a:ext cx="10011538" cy="494100"/>
      </dsp:txXfrm>
    </dsp:sp>
    <dsp:sp modelId="{FBE232E2-AA51-4D8B-A51E-692CD5711ACD}">
      <dsp:nvSpPr>
        <dsp:cNvPr id="0" name=""/>
        <dsp:cNvSpPr/>
      </dsp:nvSpPr>
      <dsp:spPr>
        <a:xfrm>
          <a:off x="0" y="1697799"/>
          <a:ext cx="10064998"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56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IN" sz="1400" kern="1200" baseline="0" dirty="0"/>
            <a:t> Total Area</a:t>
          </a:r>
          <a:endParaRPr lang="en-US" sz="1400" kern="1200" dirty="0"/>
        </a:p>
        <a:p>
          <a:pPr marL="114300" lvl="1" indent="-114300" algn="l" defTabSz="622300">
            <a:lnSpc>
              <a:spcPct val="90000"/>
            </a:lnSpc>
            <a:spcBef>
              <a:spcPct val="0"/>
            </a:spcBef>
            <a:spcAft>
              <a:spcPct val="20000"/>
            </a:spcAft>
            <a:buChar char="•"/>
          </a:pPr>
          <a:r>
            <a:rPr lang="en-IN" sz="1400" kern="1200" baseline="0" dirty="0"/>
            <a:t> Locality or location</a:t>
          </a:r>
          <a:endParaRPr lang="en-US" sz="1400" kern="1200" dirty="0"/>
        </a:p>
        <a:p>
          <a:pPr marL="114300" lvl="1" indent="-114300" algn="l" defTabSz="622300">
            <a:lnSpc>
              <a:spcPct val="90000"/>
            </a:lnSpc>
            <a:spcBef>
              <a:spcPct val="0"/>
            </a:spcBef>
            <a:spcAft>
              <a:spcPct val="20000"/>
            </a:spcAft>
            <a:buChar char="•"/>
          </a:pPr>
          <a:r>
            <a:rPr lang="en-IN" sz="1400" kern="1200" baseline="0" dirty="0"/>
            <a:t> No. of Rooms</a:t>
          </a:r>
          <a:endParaRPr lang="en-US" sz="1400" kern="1200" dirty="0"/>
        </a:p>
        <a:p>
          <a:pPr marL="114300" lvl="1" indent="-114300" algn="l" defTabSz="622300">
            <a:lnSpc>
              <a:spcPct val="90000"/>
            </a:lnSpc>
            <a:spcBef>
              <a:spcPct val="0"/>
            </a:spcBef>
            <a:spcAft>
              <a:spcPct val="20000"/>
            </a:spcAft>
            <a:buChar char="•"/>
          </a:pPr>
          <a:r>
            <a:rPr lang="en-IN" sz="1400" kern="1200" baseline="0" dirty="0"/>
            <a:t> No. of Bathrooms</a:t>
          </a:r>
          <a:endParaRPr lang="en-US" sz="1400" kern="1200" dirty="0"/>
        </a:p>
      </dsp:txBody>
      <dsp:txXfrm>
        <a:off x="0" y="1697799"/>
        <a:ext cx="10064998" cy="1304100"/>
      </dsp:txXfrm>
    </dsp:sp>
    <dsp:sp modelId="{AC19FAB0-24EF-4532-8D59-65DF441B69EF}">
      <dsp:nvSpPr>
        <dsp:cNvPr id="0" name=""/>
        <dsp:cNvSpPr/>
      </dsp:nvSpPr>
      <dsp:spPr>
        <a:xfrm>
          <a:off x="0" y="3001899"/>
          <a:ext cx="10064998" cy="5475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baseline="0"/>
            <a:t>In this project, I am predicting the price of the house using ML by taking some of the factors.</a:t>
          </a:r>
          <a:endParaRPr lang="en-US" sz="1800" kern="1200"/>
        </a:p>
      </dsp:txBody>
      <dsp:txXfrm>
        <a:off x="26730" y="3028629"/>
        <a:ext cx="10011538" cy="4941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05:52:51.662"/>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January 28,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410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January 28,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012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January 28,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3613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January 28,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5290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January 28,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0110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January 28,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69683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January 28,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763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January 28,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245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January 28,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1472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January 28,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599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January 28,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4253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lIns="109728" tIns="109728" rIns="109728" bIns="91440" anchor="ctr"/>
          <a:lstStyle>
            <a:lvl1pPr algn="l">
              <a:defRPr sz="950" cap="none" spc="250" baseline="0">
                <a:solidFill>
                  <a:schemeClr val="tx1">
                    <a:lumMod val="85000"/>
                    <a:lumOff val="15000"/>
                  </a:schemeClr>
                </a:solidFill>
                <a:latin typeface="+mn-lt"/>
              </a:defRPr>
            </a:lvl1pPr>
          </a:lstStyle>
          <a:p>
            <a:fld id="{A33960BD-7AC1-4217-9611-AAA56D3EE38F}" type="datetime4">
              <a:rPr lang="en-US" smtClean="0"/>
              <a:pPr/>
              <a:t>January 28,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lIns="109728" tIns="109728" rIns="109728" bIns="91440" anchor="ctr"/>
          <a:lstStyle>
            <a:lvl1pPr algn="r">
              <a:defRPr sz="950" cap="none" spc="25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lIns="109728" tIns="109728" rIns="109728" bIns="9144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59896090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10000"/>
        </a:lnSpc>
        <a:spcBef>
          <a:spcPct val="0"/>
        </a:spcBef>
        <a:buNone/>
        <a:defRPr sz="2800" kern="1200" cap="none" spc="25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spc="10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10000"/>
        </a:lnSpc>
        <a:spcBef>
          <a:spcPts val="500"/>
        </a:spcBef>
        <a:buFontTx/>
        <a:buNone/>
        <a:defRPr sz="1800" kern="1200" spc="10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10000"/>
        </a:lnSpc>
        <a:spcBef>
          <a:spcPts val="500"/>
        </a:spcBef>
        <a:buSzPct val="80000"/>
        <a:buFont typeface="Arial" panose="020B0604020202020204" pitchFamily="34" charset="0"/>
        <a:buChar char="•"/>
        <a:defRPr sz="1600" kern="1200" spc="10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10000"/>
        </a:lnSpc>
        <a:spcBef>
          <a:spcPts val="500"/>
        </a:spcBef>
        <a:buFontTx/>
        <a:buNone/>
        <a:defRPr sz="1400" kern="1200" spc="10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10000"/>
        </a:lnSpc>
        <a:spcBef>
          <a:spcPts val="500"/>
        </a:spcBef>
        <a:buSzPct val="80000"/>
        <a:buFont typeface="Arial" panose="020B0604020202020204" pitchFamily="34" charset="0"/>
        <a:buChar char="•"/>
        <a:defRPr sz="1400" kern="1200" spc="10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41"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41"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42" name="Rectangle 13">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5">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716A9-AF96-6534-BEAC-545E29697C6E}"/>
              </a:ext>
            </a:extLst>
          </p:cNvPr>
          <p:cNvSpPr>
            <a:spLocks noGrp="1"/>
          </p:cNvSpPr>
          <p:nvPr>
            <p:ph type="ctrTitle"/>
          </p:nvPr>
        </p:nvSpPr>
        <p:spPr>
          <a:xfrm>
            <a:off x="1050879" y="609601"/>
            <a:ext cx="6967181" cy="1216024"/>
          </a:xfrm>
        </p:spPr>
        <p:txBody>
          <a:bodyPr vert="horz" lIns="91440" tIns="45720" rIns="91440" bIns="45720" rtlCol="0" anchor="ctr">
            <a:normAutofit/>
          </a:bodyPr>
          <a:lstStyle/>
          <a:p>
            <a:pPr algn="l"/>
            <a:r>
              <a:rPr lang="en-US" cap="all" spc="600" dirty="0"/>
              <a:t>Delhi HOUSING PRICE PREDICTION USING ML</a:t>
            </a:r>
          </a:p>
        </p:txBody>
      </p:sp>
      <p:sp>
        <p:nvSpPr>
          <p:cNvPr id="3" name="Subtitle 2">
            <a:extLst>
              <a:ext uri="{FF2B5EF4-FFF2-40B4-BE49-F238E27FC236}">
                <a16:creationId xmlns:a16="http://schemas.microsoft.com/office/drawing/2014/main" id="{8A3528E7-47C9-FA87-969F-69885A1469E5}"/>
              </a:ext>
            </a:extLst>
          </p:cNvPr>
          <p:cNvSpPr>
            <a:spLocks noGrp="1"/>
          </p:cNvSpPr>
          <p:nvPr>
            <p:ph type="subTitle" idx="1"/>
          </p:nvPr>
        </p:nvSpPr>
        <p:spPr>
          <a:xfrm>
            <a:off x="1050879" y="2147357"/>
            <a:ext cx="4835571" cy="1738844"/>
          </a:xfrm>
        </p:spPr>
        <p:txBody>
          <a:bodyPr vert="horz" lIns="91440" tIns="45720" rIns="91440" bIns="45720" rtlCol="0">
            <a:normAutofit/>
          </a:bodyPr>
          <a:lstStyle/>
          <a:p>
            <a:pPr algn="l"/>
            <a:r>
              <a:rPr lang="en-US" spc="50" dirty="0"/>
              <a:t>SUBMITTED BY:-</a:t>
            </a:r>
          </a:p>
          <a:p>
            <a:pPr algn="l"/>
            <a:r>
              <a:rPr lang="en-US" spc="50" dirty="0"/>
              <a:t>TANMAY SAXENA</a:t>
            </a:r>
          </a:p>
          <a:p>
            <a:pPr algn="l"/>
            <a:r>
              <a:rPr lang="en-US" spc="50" dirty="0"/>
              <a:t>UNIVERSITY ROLL NO: - 2019179</a:t>
            </a:r>
          </a:p>
          <a:p>
            <a:pPr algn="l"/>
            <a:r>
              <a:rPr lang="en-US" spc="50" dirty="0"/>
              <a:t>SEC – AI&amp;DS</a:t>
            </a:r>
          </a:p>
        </p:txBody>
      </p:sp>
      <p:pic>
        <p:nvPicPr>
          <p:cNvPr id="44" name="Picture 3" descr="Four wooden houses with different sizes">
            <a:extLst>
              <a:ext uri="{FF2B5EF4-FFF2-40B4-BE49-F238E27FC236}">
                <a16:creationId xmlns:a16="http://schemas.microsoft.com/office/drawing/2014/main" id="{4BFAEAA5-E416-3FBA-0EA2-63AC5E0B35A1}"/>
              </a:ext>
            </a:extLst>
          </p:cNvPr>
          <p:cNvPicPr>
            <a:picLocks noChangeAspect="1"/>
          </p:cNvPicPr>
          <p:nvPr/>
        </p:nvPicPr>
        <p:blipFill rotWithShape="1">
          <a:blip r:embed="rId5"/>
          <a:srcRect l="35264" r="23672" b="-1"/>
          <a:stretch/>
        </p:blipFill>
        <p:spPr>
          <a:xfrm>
            <a:off x="6850472" y="2"/>
            <a:ext cx="5341528"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5" name="TextBox 4">
            <a:extLst>
              <a:ext uri="{FF2B5EF4-FFF2-40B4-BE49-F238E27FC236}">
                <a16:creationId xmlns:a16="http://schemas.microsoft.com/office/drawing/2014/main" id="{2C0514BC-7D0F-0AC2-C345-FD2AC7F30197}"/>
              </a:ext>
            </a:extLst>
          </p:cNvPr>
          <p:cNvSpPr txBox="1"/>
          <p:nvPr/>
        </p:nvSpPr>
        <p:spPr>
          <a:xfrm>
            <a:off x="5637362" y="29718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F3FE735F-A54E-6890-6CC9-701FF8BCEFBF}"/>
              </a:ext>
            </a:extLst>
          </p:cNvPr>
          <p:cNvSpPr txBox="1"/>
          <p:nvPr/>
        </p:nvSpPr>
        <p:spPr>
          <a:xfrm>
            <a:off x="3933825" y="4210050"/>
            <a:ext cx="3638550" cy="1297791"/>
          </a:xfrm>
          <a:prstGeom prst="rect">
            <a:avLst/>
          </a:prstGeom>
          <a:noFill/>
        </p:spPr>
        <p:txBody>
          <a:bodyPr wrap="square" rtlCol="0">
            <a:spAutoFit/>
          </a:bodyPr>
          <a:lstStyle/>
          <a:p>
            <a:pPr>
              <a:lnSpc>
                <a:spcPct val="150000"/>
              </a:lnSpc>
            </a:pPr>
            <a:r>
              <a:rPr lang="en-IN" dirty="0"/>
              <a:t>UNDER MENTORSHIP: -</a:t>
            </a:r>
          </a:p>
          <a:p>
            <a:pPr>
              <a:lnSpc>
                <a:spcPct val="150000"/>
              </a:lnSpc>
            </a:pPr>
            <a:r>
              <a:rPr lang="en-IN" dirty="0"/>
              <a:t>DR. VIKAS TRIPATHI</a:t>
            </a:r>
          </a:p>
          <a:p>
            <a:pPr>
              <a:lnSpc>
                <a:spcPct val="150000"/>
              </a:lnSpc>
            </a:pPr>
            <a:r>
              <a:rPr lang="en-IN" dirty="0"/>
              <a:t>ASSOCIATE PROFESSOR</a:t>
            </a:r>
          </a:p>
        </p:txBody>
      </p:sp>
    </p:spTree>
    <p:extLst>
      <p:ext uri="{BB962C8B-B14F-4D97-AF65-F5344CB8AC3E}">
        <p14:creationId xmlns:p14="http://schemas.microsoft.com/office/powerpoint/2010/main" val="70521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A2C09C-59DE-DF69-84E2-680E4FDA473A}"/>
              </a:ext>
            </a:extLst>
          </p:cNvPr>
          <p:cNvSpPr>
            <a:spLocks noGrp="1"/>
          </p:cNvSpPr>
          <p:nvPr>
            <p:ph type="title"/>
          </p:nvPr>
        </p:nvSpPr>
        <p:spPr>
          <a:xfrm>
            <a:off x="1050879" y="609601"/>
            <a:ext cx="9810604" cy="1216024"/>
          </a:xfrm>
        </p:spPr>
        <p:txBody>
          <a:bodyPr>
            <a:normAutofit/>
          </a:bodyPr>
          <a:lstStyle/>
          <a:p>
            <a:r>
              <a:rPr lang="en-IN" dirty="0"/>
              <a:t>INTRODUCTION and PROBLEM STATEMENT</a:t>
            </a:r>
          </a:p>
        </p:txBody>
      </p:sp>
      <p:graphicFrame>
        <p:nvGraphicFramePr>
          <p:cNvPr id="5" name="Content Placeholder 2">
            <a:extLst>
              <a:ext uri="{FF2B5EF4-FFF2-40B4-BE49-F238E27FC236}">
                <a16:creationId xmlns:a16="http://schemas.microsoft.com/office/drawing/2014/main" id="{C363FFC0-276A-568D-E131-2ABDD9885E94}"/>
              </a:ext>
            </a:extLst>
          </p:cNvPr>
          <p:cNvGraphicFramePr>
            <a:graphicFrameLocks noGrp="1"/>
          </p:cNvGraphicFramePr>
          <p:nvPr>
            <p:ph idx="1"/>
            <p:extLst>
              <p:ext uri="{D42A27DB-BD31-4B8C-83A1-F6EECF244321}">
                <p14:modId xmlns:p14="http://schemas.microsoft.com/office/powerpoint/2010/main" val="1489364497"/>
              </p:ext>
            </p:extLst>
          </p:nvPr>
        </p:nvGraphicFramePr>
        <p:xfrm>
          <a:off x="1050925" y="2586251"/>
          <a:ext cx="10064998" cy="4100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7167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03E93-D7CC-93FD-9BC2-4750C01A83CC}"/>
              </a:ext>
            </a:extLst>
          </p:cNvPr>
          <p:cNvSpPr>
            <a:spLocks noGrp="1"/>
          </p:cNvSpPr>
          <p:nvPr>
            <p:ph type="title"/>
          </p:nvPr>
        </p:nvSpPr>
        <p:spPr/>
        <p:txBody>
          <a:bodyPr/>
          <a:lstStyle/>
          <a:p>
            <a:pPr algn="ctr"/>
            <a:r>
              <a:rPr lang="en-IN"/>
              <a:t>METHODOLOGY</a:t>
            </a:r>
            <a:endParaRPr lang="en-IN" dirty="0"/>
          </a:p>
        </p:txBody>
      </p:sp>
      <p:sp>
        <p:nvSpPr>
          <p:cNvPr id="3" name="Content Placeholder 2">
            <a:extLst>
              <a:ext uri="{FF2B5EF4-FFF2-40B4-BE49-F238E27FC236}">
                <a16:creationId xmlns:a16="http://schemas.microsoft.com/office/drawing/2014/main" id="{BE778A63-6388-1BBE-85FA-4037EC7D1583}"/>
              </a:ext>
            </a:extLst>
          </p:cNvPr>
          <p:cNvSpPr>
            <a:spLocks noGrp="1"/>
          </p:cNvSpPr>
          <p:nvPr>
            <p:ph idx="1"/>
          </p:nvPr>
        </p:nvSpPr>
        <p:spPr>
          <a:xfrm>
            <a:off x="1050879" y="1825624"/>
            <a:ext cx="9810604" cy="4618308"/>
          </a:xfrm>
        </p:spPr>
        <p:txBody>
          <a:bodyPr/>
          <a:lstStyle/>
          <a:p>
            <a:r>
              <a:rPr lang="en-IN" b="1" dirty="0"/>
              <a:t>SUPERVISED METHOD OF MACHINE LEARNING:- </a:t>
            </a:r>
            <a:r>
              <a:rPr lang="en-IN" dirty="0"/>
              <a:t>In this type of learning is based on the labeled datasets with the previous results to predict future outcomes.</a:t>
            </a:r>
          </a:p>
          <a:p>
            <a:r>
              <a:rPr lang="en-IN" b="1" dirty="0"/>
              <a:t>Data Loading: - </a:t>
            </a:r>
            <a:r>
              <a:rPr lang="en-IN" dirty="0"/>
              <a:t>I load my data of the CSV file into the python program with the help of the pandas read_csv() function to work on that dataset with the help of python libraries.</a:t>
            </a:r>
          </a:p>
          <a:p>
            <a:r>
              <a:rPr lang="en-IN" b="1" dirty="0"/>
              <a:t>Data Cleaning: - </a:t>
            </a:r>
            <a:r>
              <a:rPr lang="en-IN" dirty="0"/>
              <a:t>From that big dataset I have removed the null value data to work on a good dataset only with the help of </a:t>
            </a:r>
            <a:r>
              <a:rPr lang="en-IN" dirty="0" err="1"/>
              <a:t>dropna</a:t>
            </a:r>
            <a:r>
              <a:rPr lang="en-IN" dirty="0"/>
              <a:t>() function.</a:t>
            </a:r>
          </a:p>
          <a:p>
            <a:r>
              <a:rPr lang="en-US" b="1" dirty="0">
                <a:effectLst/>
                <a:ea typeface="Times New Roman" panose="02020603050405020304" pitchFamily="18" charset="0"/>
              </a:rPr>
              <a:t>Feature Engineering: - </a:t>
            </a:r>
            <a:r>
              <a:rPr lang="en-US" dirty="0">
                <a:effectLst/>
                <a:ea typeface="Times New Roman" panose="02020603050405020304" pitchFamily="18" charset="0"/>
              </a:rPr>
              <a:t>Feature engineering means adding some new features to your dataset to find some patterns and then working on that data</a:t>
            </a:r>
            <a:r>
              <a:rPr lang="en-US" dirty="0">
                <a:ea typeface="Times New Roman" panose="02020603050405020304" pitchFamily="18" charset="0"/>
              </a:rPr>
              <a:t>.</a:t>
            </a:r>
            <a:r>
              <a:rPr lang="en-US" dirty="0">
                <a:effectLst/>
                <a:ea typeface="Times New Roman" panose="02020603050405020304" pitchFamily="18" charset="0"/>
              </a:rPr>
              <a:t> </a:t>
            </a:r>
            <a:endParaRPr lang="en-IN" b="1" dirty="0"/>
          </a:p>
        </p:txBody>
      </p:sp>
    </p:spTree>
    <p:extLst>
      <p:ext uri="{BB962C8B-B14F-4D97-AF65-F5344CB8AC3E}">
        <p14:creationId xmlns:p14="http://schemas.microsoft.com/office/powerpoint/2010/main" val="17710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8F4C7-646A-DA1C-14D2-276DBCA319F8}"/>
              </a:ext>
            </a:extLst>
          </p:cNvPr>
          <p:cNvSpPr>
            <a:spLocks noGrp="1"/>
          </p:cNvSpPr>
          <p:nvPr>
            <p:ph idx="1"/>
          </p:nvPr>
        </p:nvSpPr>
        <p:spPr>
          <a:xfrm>
            <a:off x="370936" y="238126"/>
            <a:ext cx="10541479" cy="6016252"/>
          </a:xfrm>
        </p:spPr>
        <p:txBody>
          <a:bodyPr/>
          <a:lstStyle/>
          <a:p>
            <a:r>
              <a:rPr lang="en-IN" b="1" dirty="0"/>
              <a:t>Outliner Removal: - </a:t>
            </a:r>
            <a:r>
              <a:rPr lang="en-IN" dirty="0"/>
              <a:t>It is a process in which the data having average cases are kept and the rare cases are removed from the datasets.</a:t>
            </a:r>
          </a:p>
          <a:p>
            <a:pPr marL="0" indent="0">
              <a:buNone/>
            </a:pPr>
            <a:r>
              <a:rPr lang="en-IN" dirty="0"/>
              <a:t>	</a:t>
            </a:r>
            <a:r>
              <a:rPr lang="en-IN" b="1" dirty="0"/>
              <a:t>a)</a:t>
            </a:r>
            <a:r>
              <a:rPr lang="en-IN" dirty="0"/>
              <a:t> </a:t>
            </a:r>
            <a:r>
              <a:rPr lang="en-IN" b="1" dirty="0"/>
              <a:t>Using Business Logic</a:t>
            </a:r>
            <a:r>
              <a:rPr lang="en-IN" dirty="0"/>
              <a:t>: - In this, I take a piece of knowledge from the 	internet that there are some criteria that the room should have a minimum 	area of approx. 285 sq. ft., so less than that area rooms are removed from 	data sets.</a:t>
            </a:r>
          </a:p>
          <a:p>
            <a:pPr marL="0" indent="0">
              <a:lnSpc>
                <a:spcPct val="100000"/>
              </a:lnSpc>
              <a:spcBef>
                <a:spcPts val="0"/>
              </a:spcBef>
              <a:buNone/>
            </a:pPr>
            <a:r>
              <a:rPr lang="en-IN" b="1" dirty="0"/>
              <a:t>	b) Using Standard Deviation and Mean: - </a:t>
            </a:r>
            <a:r>
              <a:rPr lang="en-IN" dirty="0"/>
              <a:t>In this, I find the mean and std. 	deviation of </a:t>
            </a:r>
            <a:r>
              <a:rPr lang="en-IN" dirty="0" err="1"/>
              <a:t>price_per_sqft</a:t>
            </a:r>
            <a:r>
              <a:rPr lang="en-IN" dirty="0"/>
              <a:t> and then locations having properties having the 	cost of less BHK is higher than the more No. of BHK case, so removed that 	kind of dataset.</a:t>
            </a:r>
          </a:p>
          <a:p>
            <a:pPr marL="0" indent="0">
              <a:lnSpc>
                <a:spcPct val="100000"/>
              </a:lnSpc>
              <a:spcBef>
                <a:spcPts val="0"/>
              </a:spcBef>
              <a:buNone/>
            </a:pPr>
            <a:r>
              <a:rPr lang="en-IN" b="1" dirty="0"/>
              <a:t>	c) Using Bathroom Feature: - </a:t>
            </a:r>
            <a:r>
              <a:rPr lang="en-IN" dirty="0"/>
              <a:t>According to the trend total no of bathrooms 	is less than and equal to BHK+2. So removed those outliners having more 	than bathrooms.</a:t>
            </a:r>
          </a:p>
          <a:p>
            <a:r>
              <a:rPr lang="en-US" sz="2000" b="1" dirty="0">
                <a:effectLst/>
                <a:ea typeface="Times New Roman" panose="02020603050405020304" pitchFamily="18" charset="0"/>
              </a:rPr>
              <a:t>Dimensionality Reduction: - </a:t>
            </a:r>
            <a:r>
              <a:rPr lang="en-US" sz="2000" dirty="0">
                <a:effectLst/>
                <a:ea typeface="Times New Roman" panose="02020603050405020304" pitchFamily="18" charset="0"/>
              </a:rPr>
              <a:t>In this, I study the location stats, and then according to that I reduce the data sets by removing the data having less than 10 properties in a location.</a:t>
            </a:r>
          </a:p>
        </p:txBody>
      </p:sp>
    </p:spTree>
    <p:extLst>
      <p:ext uri="{BB962C8B-B14F-4D97-AF65-F5344CB8AC3E}">
        <p14:creationId xmlns:p14="http://schemas.microsoft.com/office/powerpoint/2010/main" val="353373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1F420-B395-4511-9984-7403CC5E75AB}"/>
              </a:ext>
            </a:extLst>
          </p:cNvPr>
          <p:cNvSpPr>
            <a:spLocks noGrp="1"/>
          </p:cNvSpPr>
          <p:nvPr>
            <p:ph idx="1"/>
          </p:nvPr>
        </p:nvSpPr>
        <p:spPr>
          <a:xfrm>
            <a:off x="276045" y="284673"/>
            <a:ext cx="10524227" cy="6383546"/>
          </a:xfrm>
        </p:spPr>
        <p:txBody>
          <a:bodyPr/>
          <a:lstStyle/>
          <a:p>
            <a:r>
              <a:rPr lang="en-IN" b="1" dirty="0"/>
              <a:t>Model Building: - </a:t>
            </a:r>
            <a:r>
              <a:rPr lang="en-IN" dirty="0"/>
              <a:t>In this now I check for the accuracy and regression for my dataset and after that final prediction function and testing of that function is done.</a:t>
            </a:r>
          </a:p>
          <a:p>
            <a:pPr marL="0" indent="0">
              <a:lnSpc>
                <a:spcPct val="100000"/>
              </a:lnSpc>
              <a:buNone/>
            </a:pPr>
            <a:r>
              <a:rPr lang="en-IN" b="1" dirty="0"/>
              <a:t>	a) Linear Regression: - </a:t>
            </a:r>
            <a:r>
              <a:rPr lang="en-US" dirty="0">
                <a:effectLst/>
                <a:ea typeface="Calibri" panose="020F0502020204030204" pitchFamily="34" charset="0"/>
              </a:rPr>
              <a:t>It is used to estimate real values (cost of houses, 	number of calls, total sales, etc.) based on a continuous variable(s). Here, 	we establish the relationship between independent and dependent variables 	by fitting the best line. This 	best-fit line is known as the regression line 	and is represented by a linear equation.</a:t>
            </a:r>
          </a:p>
          <a:p>
            <a:pPr marL="0" indent="0" algn="ctr">
              <a:lnSpc>
                <a:spcPct val="100000"/>
              </a:lnSpc>
              <a:buNone/>
            </a:pPr>
            <a:r>
              <a:rPr lang="en-US" dirty="0">
                <a:effectLst/>
                <a:ea typeface="Calibri" panose="020F0502020204030204" pitchFamily="34" charset="0"/>
              </a:rPr>
              <a:t> </a:t>
            </a:r>
            <a:r>
              <a:rPr lang="en-US" b="1" dirty="0">
                <a:effectLst/>
                <a:ea typeface="Calibri" panose="020F0502020204030204" pitchFamily="34" charset="0"/>
              </a:rPr>
              <a:t>Y= a *X + b</a:t>
            </a:r>
            <a:r>
              <a:rPr lang="en-US" dirty="0">
                <a:effectLst/>
                <a:ea typeface="Calibri" panose="020F0502020204030204" pitchFamily="34" charset="0"/>
              </a:rPr>
              <a:t>.</a:t>
            </a:r>
            <a:endParaRPr lang="en-IN" dirty="0">
              <a:effectLst/>
              <a:ea typeface="Calibri" panose="020F0502020204030204" pitchFamily="34" charset="0"/>
            </a:endParaRPr>
          </a:p>
          <a:p>
            <a:pPr marL="0" indent="0">
              <a:buNone/>
            </a:pPr>
            <a:r>
              <a:rPr lang="en-IN" b="1" dirty="0"/>
              <a:t>	</a:t>
            </a:r>
            <a:endParaRPr lang="en-US" dirty="0">
              <a:effectLst/>
              <a:ea typeface="Calibri" panose="020F0502020204030204" pitchFamily="34" charset="0"/>
            </a:endParaRPr>
          </a:p>
          <a:p>
            <a:pPr marL="0" indent="0">
              <a:lnSpc>
                <a:spcPct val="100000"/>
              </a:lnSpc>
              <a:buNone/>
            </a:pPr>
            <a:r>
              <a:rPr lang="en-US" dirty="0">
                <a:ea typeface="Calibri" panose="020F0502020204030204" pitchFamily="34" charset="0"/>
              </a:rPr>
              <a:t>	</a:t>
            </a:r>
            <a:r>
              <a:rPr lang="en-US" b="1" dirty="0">
                <a:ea typeface="Calibri" panose="020F0502020204030204" pitchFamily="34" charset="0"/>
              </a:rPr>
              <a:t>b) Prediction function: -</a:t>
            </a:r>
            <a:r>
              <a:rPr lang="en-US" dirty="0">
                <a:ea typeface="Calibri" panose="020F0502020204030204" pitchFamily="34" charset="0"/>
              </a:rPr>
              <a:t>Here I make the final segment of my code where we 	can predict the price for various localities, sizes, BHK, and no of the 	bathroom as an argument and get the approximate price for that house or 	home.</a:t>
            </a:r>
          </a:p>
          <a:p>
            <a:pPr marL="0" indent="0">
              <a:lnSpc>
                <a:spcPct val="100000"/>
              </a:lnSpc>
              <a:buNone/>
            </a:pPr>
            <a:endParaRPr lang="en-US" b="1" dirty="0">
              <a:ea typeface="Calibri" panose="020F0502020204030204" pitchFamily="34" charset="0"/>
            </a:endParaRPr>
          </a:p>
        </p:txBody>
      </p:sp>
    </p:spTree>
    <p:extLst>
      <p:ext uri="{BB962C8B-B14F-4D97-AF65-F5344CB8AC3E}">
        <p14:creationId xmlns:p14="http://schemas.microsoft.com/office/powerpoint/2010/main" val="161847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31C8-DF1E-F8B7-191C-83C70F7F1B72}"/>
              </a:ext>
            </a:extLst>
          </p:cNvPr>
          <p:cNvSpPr>
            <a:spLocks noGrp="1"/>
          </p:cNvSpPr>
          <p:nvPr>
            <p:ph type="title"/>
          </p:nvPr>
        </p:nvSpPr>
        <p:spPr>
          <a:xfrm>
            <a:off x="903116" y="0"/>
            <a:ext cx="9810604" cy="1216024"/>
          </a:xfrm>
        </p:spPr>
        <p:txBody>
          <a:bodyPr/>
          <a:lstStyle/>
          <a:p>
            <a:pPr algn="ctr"/>
            <a:r>
              <a:rPr lang="en-IN" dirty="0"/>
              <a:t>RESULT AND DISCUSSION</a:t>
            </a:r>
          </a:p>
        </p:txBody>
      </p:sp>
      <p:sp>
        <p:nvSpPr>
          <p:cNvPr id="3" name="Content Placeholder 2">
            <a:extLst>
              <a:ext uri="{FF2B5EF4-FFF2-40B4-BE49-F238E27FC236}">
                <a16:creationId xmlns:a16="http://schemas.microsoft.com/office/drawing/2014/main" id="{B3C4FE34-8925-B5A4-CEDD-51FF21F99763}"/>
              </a:ext>
            </a:extLst>
          </p:cNvPr>
          <p:cNvSpPr>
            <a:spLocks noGrp="1"/>
          </p:cNvSpPr>
          <p:nvPr>
            <p:ph sz="half" idx="1"/>
          </p:nvPr>
        </p:nvSpPr>
        <p:spPr>
          <a:xfrm>
            <a:off x="248238" y="1026160"/>
            <a:ext cx="4473622" cy="5260339"/>
          </a:xfrm>
        </p:spPr>
        <p:txBody>
          <a:bodyPr/>
          <a:lstStyle/>
          <a:p>
            <a:r>
              <a:rPr lang="en-IN" dirty="0"/>
              <a:t>DATA CLEANING:-</a:t>
            </a:r>
          </a:p>
          <a:p>
            <a:pPr marL="0" indent="0">
              <a:buNone/>
            </a:pPr>
            <a:endParaRPr lang="en-IN" dirty="0"/>
          </a:p>
        </p:txBody>
      </p:sp>
      <p:sp>
        <p:nvSpPr>
          <p:cNvPr id="4" name="Content Placeholder 3">
            <a:extLst>
              <a:ext uri="{FF2B5EF4-FFF2-40B4-BE49-F238E27FC236}">
                <a16:creationId xmlns:a16="http://schemas.microsoft.com/office/drawing/2014/main" id="{23A46466-B898-9263-9E6A-D378FA59DD22}"/>
              </a:ext>
            </a:extLst>
          </p:cNvPr>
          <p:cNvSpPr>
            <a:spLocks noGrp="1"/>
          </p:cNvSpPr>
          <p:nvPr>
            <p:ph sz="half" idx="2"/>
          </p:nvPr>
        </p:nvSpPr>
        <p:spPr>
          <a:xfrm>
            <a:off x="5019719" y="1127760"/>
            <a:ext cx="6269165" cy="5158739"/>
          </a:xfrm>
        </p:spPr>
        <p:txBody>
          <a:bodyPr/>
          <a:lstStyle/>
          <a:p>
            <a:r>
              <a:rPr lang="en-IN" dirty="0"/>
              <a:t>FEATURE ENGINEERING AND DIMENSIONALITY REDUCTION: -</a:t>
            </a:r>
          </a:p>
        </p:txBody>
      </p:sp>
      <p:pic>
        <p:nvPicPr>
          <p:cNvPr id="6" name="Picture 5">
            <a:extLst>
              <a:ext uri="{FF2B5EF4-FFF2-40B4-BE49-F238E27FC236}">
                <a16:creationId xmlns:a16="http://schemas.microsoft.com/office/drawing/2014/main" id="{0C01BF28-1BEA-3C16-5C26-CCEF92562695}"/>
              </a:ext>
            </a:extLst>
          </p:cNvPr>
          <p:cNvPicPr>
            <a:picLocks noChangeAspect="1"/>
          </p:cNvPicPr>
          <p:nvPr/>
        </p:nvPicPr>
        <p:blipFill rotWithShape="1">
          <a:blip r:embed="rId2"/>
          <a:srcRect l="1778" t="3766" b="6616"/>
          <a:stretch/>
        </p:blipFill>
        <p:spPr>
          <a:xfrm>
            <a:off x="546099" y="1786487"/>
            <a:ext cx="4175761" cy="2270760"/>
          </a:xfrm>
          <a:prstGeom prst="rect">
            <a:avLst/>
          </a:prstGeom>
        </p:spPr>
      </p:pic>
      <p:sp>
        <p:nvSpPr>
          <p:cNvPr id="7" name="TextBox 6">
            <a:extLst>
              <a:ext uri="{FF2B5EF4-FFF2-40B4-BE49-F238E27FC236}">
                <a16:creationId xmlns:a16="http://schemas.microsoft.com/office/drawing/2014/main" id="{70D3CB37-7B4D-2087-8641-09C8ECDFF01F}"/>
              </a:ext>
            </a:extLst>
          </p:cNvPr>
          <p:cNvSpPr txBox="1"/>
          <p:nvPr/>
        </p:nvSpPr>
        <p:spPr>
          <a:xfrm>
            <a:off x="546098" y="4317586"/>
            <a:ext cx="4175761" cy="1708160"/>
          </a:xfrm>
          <a:prstGeom prst="rect">
            <a:avLst/>
          </a:prstGeom>
          <a:noFill/>
        </p:spPr>
        <p:txBody>
          <a:bodyPr wrap="square" rtlCol="0">
            <a:spAutoFit/>
          </a:bodyPr>
          <a:lstStyle/>
          <a:p>
            <a:pPr algn="just"/>
            <a:r>
              <a:rPr lang="en-US" sz="1500" b="1" dirty="0">
                <a:effectLst/>
                <a:ea typeface="Times New Roman" panose="02020603050405020304" pitchFamily="18" charset="0"/>
              </a:rPr>
              <a:t>Discussion: -</a:t>
            </a:r>
            <a:endParaRPr lang="en-IN" sz="1500" dirty="0">
              <a:effectLst/>
              <a:ea typeface="Calibri" panose="020F0502020204030204" pitchFamily="34" charset="0"/>
            </a:endParaRPr>
          </a:p>
          <a:p>
            <a:pPr algn="just"/>
            <a:r>
              <a:rPr lang="en-US" sz="1500" dirty="0">
                <a:effectLst/>
                <a:ea typeface="Times New Roman" panose="02020603050405020304" pitchFamily="18" charset="0"/>
              </a:rPr>
              <a:t>In fig cleaning the dataset is shown by the NA values as all the null values are shown and then all the null values are dropped using the </a:t>
            </a:r>
            <a:r>
              <a:rPr lang="en-US" sz="1500" dirty="0" err="1">
                <a:effectLst/>
                <a:ea typeface="Times New Roman" panose="02020603050405020304" pitchFamily="18" charset="0"/>
              </a:rPr>
              <a:t>dropna</a:t>
            </a:r>
            <a:r>
              <a:rPr lang="en-US" sz="1500" dirty="0">
                <a:effectLst/>
                <a:ea typeface="Times New Roman" panose="02020603050405020304" pitchFamily="18" charset="0"/>
              </a:rPr>
              <a:t>() function and the dataset size becomes 13243 from 13320.</a:t>
            </a:r>
            <a:endParaRPr lang="en-IN" sz="1500" dirty="0">
              <a:effectLst/>
              <a:ea typeface="Calibri" panose="020F0502020204030204" pitchFamily="34" charset="0"/>
            </a:endParaRPr>
          </a:p>
          <a:p>
            <a:endParaRPr lang="en-IN" sz="1500" dirty="0"/>
          </a:p>
        </p:txBody>
      </p:sp>
      <p:pic>
        <p:nvPicPr>
          <p:cNvPr id="9" name="Picture 8">
            <a:extLst>
              <a:ext uri="{FF2B5EF4-FFF2-40B4-BE49-F238E27FC236}">
                <a16:creationId xmlns:a16="http://schemas.microsoft.com/office/drawing/2014/main" id="{BD908A78-17D0-B010-4A9D-981A0F2DBD2B}"/>
              </a:ext>
            </a:extLst>
          </p:cNvPr>
          <p:cNvPicPr>
            <a:picLocks noChangeAspect="1"/>
          </p:cNvPicPr>
          <p:nvPr/>
        </p:nvPicPr>
        <p:blipFill>
          <a:blip r:embed="rId3"/>
          <a:stretch>
            <a:fillRect/>
          </a:stretch>
        </p:blipFill>
        <p:spPr>
          <a:xfrm>
            <a:off x="5380930" y="2001130"/>
            <a:ext cx="4673719" cy="3411998"/>
          </a:xfrm>
          <a:prstGeom prst="rect">
            <a:avLst/>
          </a:prstGeom>
        </p:spPr>
      </p:pic>
      <p:sp>
        <p:nvSpPr>
          <p:cNvPr id="10" name="TextBox 9">
            <a:extLst>
              <a:ext uri="{FF2B5EF4-FFF2-40B4-BE49-F238E27FC236}">
                <a16:creationId xmlns:a16="http://schemas.microsoft.com/office/drawing/2014/main" id="{A72A5926-6E48-FBD4-7292-C9E86B6C2C24}"/>
              </a:ext>
            </a:extLst>
          </p:cNvPr>
          <p:cNvSpPr txBox="1"/>
          <p:nvPr/>
        </p:nvSpPr>
        <p:spPr>
          <a:xfrm>
            <a:off x="4825999" y="5506720"/>
            <a:ext cx="6269165" cy="1384995"/>
          </a:xfrm>
          <a:prstGeom prst="rect">
            <a:avLst/>
          </a:prstGeom>
          <a:noFill/>
        </p:spPr>
        <p:txBody>
          <a:bodyPr wrap="square" rtlCol="0">
            <a:spAutoFit/>
          </a:bodyPr>
          <a:lstStyle/>
          <a:p>
            <a:r>
              <a:rPr lang="en-US" sz="1200" b="1" dirty="0">
                <a:effectLst/>
                <a:ea typeface="Times New Roman" panose="02020603050405020304" pitchFamily="18" charset="0"/>
              </a:rPr>
              <a:t>Discussion: -</a:t>
            </a:r>
            <a:endParaRPr lang="en-IN" sz="1200" dirty="0">
              <a:effectLst/>
              <a:ea typeface="Calibri" panose="020F0502020204030204" pitchFamily="34" charset="0"/>
            </a:endParaRPr>
          </a:p>
          <a:p>
            <a:r>
              <a:rPr lang="en-US" sz="1200" dirty="0">
                <a:effectLst/>
                <a:ea typeface="Times New Roman" panose="02020603050405020304" pitchFamily="18" charset="0"/>
              </a:rPr>
              <a:t>Fig (a) uses feature engineering a new column of </a:t>
            </a:r>
            <a:r>
              <a:rPr lang="en-US" sz="1200" dirty="0" err="1">
                <a:effectLst/>
                <a:ea typeface="Times New Roman" panose="02020603050405020304" pitchFamily="18" charset="0"/>
              </a:rPr>
              <a:t>price_per_sqft</a:t>
            </a:r>
            <a:r>
              <a:rPr lang="en-US" sz="1200" dirty="0">
                <a:effectLst/>
                <a:ea typeface="Times New Roman" panose="02020603050405020304" pitchFamily="18" charset="0"/>
              </a:rPr>
              <a:t>. is created in the dataset and the value of every data is present in the front of each data cell of the dataset.</a:t>
            </a:r>
            <a:endParaRPr lang="en-IN" sz="1200" dirty="0">
              <a:effectLst/>
              <a:ea typeface="Calibri" panose="020F0502020204030204" pitchFamily="34" charset="0"/>
            </a:endParaRPr>
          </a:p>
          <a:p>
            <a:r>
              <a:rPr lang="en-US" sz="1200" dirty="0">
                <a:effectLst/>
                <a:ea typeface="Times New Roman" panose="02020603050405020304" pitchFamily="18" charset="0"/>
              </a:rPr>
              <a:t>In fig (b) Dimensionality Reduction is done by removing the data according to the dimensions of 10 if less than 10 then removing and reducing the dataset to make it a more accurate prediction.</a:t>
            </a:r>
            <a:endParaRPr lang="en-IN" sz="1200" dirty="0">
              <a:effectLst/>
              <a:ea typeface="Calibri" panose="020F0502020204030204" pitchFamily="34" charset="0"/>
            </a:endParaRPr>
          </a:p>
          <a:p>
            <a:endParaRPr lang="en-IN" sz="1200" dirty="0"/>
          </a:p>
        </p:txBody>
      </p:sp>
    </p:spTree>
    <p:extLst>
      <p:ext uri="{BB962C8B-B14F-4D97-AF65-F5344CB8AC3E}">
        <p14:creationId xmlns:p14="http://schemas.microsoft.com/office/powerpoint/2010/main" val="316119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2F4F-4ECF-8774-2CFA-19EAE379FE15}"/>
              </a:ext>
            </a:extLst>
          </p:cNvPr>
          <p:cNvSpPr>
            <a:spLocks noGrp="1"/>
          </p:cNvSpPr>
          <p:nvPr>
            <p:ph type="title"/>
          </p:nvPr>
        </p:nvSpPr>
        <p:spPr>
          <a:xfrm>
            <a:off x="776559" y="33021"/>
            <a:ext cx="9810604" cy="1216024"/>
          </a:xfrm>
        </p:spPr>
        <p:txBody>
          <a:bodyPr/>
          <a:lstStyle/>
          <a:p>
            <a:pPr algn="ctr"/>
            <a:r>
              <a:rPr lang="en-IN" dirty="0"/>
              <a:t>OUTLINER REMOVAL</a:t>
            </a:r>
          </a:p>
        </p:txBody>
      </p:sp>
      <p:sp>
        <p:nvSpPr>
          <p:cNvPr id="3" name="Content Placeholder 2">
            <a:extLst>
              <a:ext uri="{FF2B5EF4-FFF2-40B4-BE49-F238E27FC236}">
                <a16:creationId xmlns:a16="http://schemas.microsoft.com/office/drawing/2014/main" id="{F80B40FC-6BF3-74EC-A8E0-A8F0C6766DAB}"/>
              </a:ext>
            </a:extLst>
          </p:cNvPr>
          <p:cNvSpPr>
            <a:spLocks noGrp="1"/>
          </p:cNvSpPr>
          <p:nvPr>
            <p:ph sz="half" idx="1"/>
          </p:nvPr>
        </p:nvSpPr>
        <p:spPr>
          <a:xfrm>
            <a:off x="166958" y="1249045"/>
            <a:ext cx="4345940" cy="5334635"/>
          </a:xfrm>
        </p:spPr>
        <p:txBody>
          <a:bodyPr/>
          <a:lstStyle/>
          <a:p>
            <a:r>
              <a:rPr lang="en-IN" dirty="0"/>
              <a:t>USING BUSINESS LOGIC: -</a:t>
            </a:r>
          </a:p>
        </p:txBody>
      </p:sp>
      <p:sp>
        <p:nvSpPr>
          <p:cNvPr id="4" name="Content Placeholder 3">
            <a:extLst>
              <a:ext uri="{FF2B5EF4-FFF2-40B4-BE49-F238E27FC236}">
                <a16:creationId xmlns:a16="http://schemas.microsoft.com/office/drawing/2014/main" id="{1F308B16-CB22-895D-0399-89555654647D}"/>
              </a:ext>
            </a:extLst>
          </p:cNvPr>
          <p:cNvSpPr>
            <a:spLocks noGrp="1"/>
          </p:cNvSpPr>
          <p:nvPr>
            <p:ph sz="half" idx="2"/>
          </p:nvPr>
        </p:nvSpPr>
        <p:spPr>
          <a:xfrm>
            <a:off x="4869180" y="1198563"/>
            <a:ext cx="5808979" cy="5385118"/>
          </a:xfrm>
        </p:spPr>
        <p:txBody>
          <a:bodyPr/>
          <a:lstStyle/>
          <a:p>
            <a:r>
              <a:rPr lang="en-IN" dirty="0"/>
              <a:t>USING STD DEVIATION AND MEAN: -</a:t>
            </a:r>
          </a:p>
        </p:txBody>
      </p:sp>
      <p:pic>
        <p:nvPicPr>
          <p:cNvPr id="5" name="Picture 4">
            <a:extLst>
              <a:ext uri="{FF2B5EF4-FFF2-40B4-BE49-F238E27FC236}">
                <a16:creationId xmlns:a16="http://schemas.microsoft.com/office/drawing/2014/main" id="{273A377C-3CC8-FB1F-9056-FA19A99F4E68}"/>
              </a:ext>
            </a:extLst>
          </p:cNvPr>
          <p:cNvPicPr>
            <a:picLocks noChangeAspect="1"/>
          </p:cNvPicPr>
          <p:nvPr/>
        </p:nvPicPr>
        <p:blipFill rotWithShape="1">
          <a:blip r:embed="rId2"/>
          <a:srcRect l="4155" t="15956" b="5308"/>
          <a:stretch/>
        </p:blipFill>
        <p:spPr bwMode="auto">
          <a:xfrm>
            <a:off x="459400" y="1961197"/>
            <a:ext cx="4231640" cy="2163763"/>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6B5D03A-4AC9-6E00-3824-77DFF985024B}"/>
              </a:ext>
            </a:extLst>
          </p:cNvPr>
          <p:cNvPicPr>
            <a:picLocks noChangeAspect="1"/>
          </p:cNvPicPr>
          <p:nvPr/>
        </p:nvPicPr>
        <p:blipFill rotWithShape="1">
          <a:blip r:embed="rId3"/>
          <a:srcRect l="3324" t="17579" b="8837"/>
          <a:stretch/>
        </p:blipFill>
        <p:spPr bwMode="auto">
          <a:xfrm>
            <a:off x="5047323" y="2050415"/>
            <a:ext cx="5430520" cy="2074545"/>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4D414F1D-3032-175D-97FD-E35913052018}"/>
              </a:ext>
            </a:extLst>
          </p:cNvPr>
          <p:cNvSpPr txBox="1"/>
          <p:nvPr/>
        </p:nvSpPr>
        <p:spPr>
          <a:xfrm>
            <a:off x="7346692" y="4551829"/>
            <a:ext cx="4845308" cy="1938992"/>
          </a:xfrm>
          <a:prstGeom prst="rect">
            <a:avLst/>
          </a:prstGeom>
          <a:noFill/>
        </p:spPr>
        <p:txBody>
          <a:bodyPr wrap="square" rtlCol="0">
            <a:spAutoFit/>
          </a:bodyPr>
          <a:lstStyle/>
          <a:p>
            <a:r>
              <a:rPr lang="en-US" sz="1500" b="1" dirty="0">
                <a:effectLst/>
                <a:ea typeface="Times New Roman" panose="02020603050405020304" pitchFamily="18" charset="0"/>
              </a:rPr>
              <a:t>Discussion: -</a:t>
            </a:r>
            <a:endParaRPr lang="en-IN" sz="1500" dirty="0">
              <a:effectLst/>
              <a:ea typeface="Calibri" panose="020F0502020204030204" pitchFamily="34" charset="0"/>
            </a:endParaRPr>
          </a:p>
          <a:p>
            <a:r>
              <a:rPr lang="en-US" sz="1500" dirty="0">
                <a:effectLst/>
                <a:ea typeface="Times New Roman" panose="02020603050405020304" pitchFamily="18" charset="0"/>
              </a:rPr>
              <a:t>In all figures, the outliner removal is shown, and in fig (c) first, the scatter chart is when the removal of the less BHK home has more price than the more BHK home and after using the outliner removal code for that the second chart is formed where the data filtered and become more accurate.</a:t>
            </a:r>
            <a:endParaRPr lang="en-IN" sz="1500" dirty="0">
              <a:effectLst/>
              <a:ea typeface="Calibri" panose="020F0502020204030204" pitchFamily="34" charset="0"/>
            </a:endParaRPr>
          </a:p>
          <a:p>
            <a:endParaRPr lang="en-IN" sz="1500" dirty="0"/>
          </a:p>
        </p:txBody>
      </p:sp>
      <p:pic>
        <p:nvPicPr>
          <p:cNvPr id="11" name="Picture 10">
            <a:extLst>
              <a:ext uri="{FF2B5EF4-FFF2-40B4-BE49-F238E27FC236}">
                <a16:creationId xmlns:a16="http://schemas.microsoft.com/office/drawing/2014/main" id="{697105ED-4AD0-9D80-1E7D-7FCFFA0AF7FE}"/>
              </a:ext>
            </a:extLst>
          </p:cNvPr>
          <p:cNvPicPr>
            <a:picLocks noChangeAspect="1"/>
          </p:cNvPicPr>
          <p:nvPr/>
        </p:nvPicPr>
        <p:blipFill>
          <a:blip r:embed="rId4"/>
          <a:stretch>
            <a:fillRect/>
          </a:stretch>
        </p:blipFill>
        <p:spPr>
          <a:xfrm>
            <a:off x="61482" y="4458970"/>
            <a:ext cx="3064056" cy="2124710"/>
          </a:xfrm>
          <a:prstGeom prst="rect">
            <a:avLst/>
          </a:prstGeom>
        </p:spPr>
      </p:pic>
      <p:pic>
        <p:nvPicPr>
          <p:cNvPr id="13" name="Picture 12">
            <a:extLst>
              <a:ext uri="{FF2B5EF4-FFF2-40B4-BE49-F238E27FC236}">
                <a16:creationId xmlns:a16="http://schemas.microsoft.com/office/drawing/2014/main" id="{A6543BDA-ED21-7C4F-5E1E-33B0559903B8}"/>
              </a:ext>
            </a:extLst>
          </p:cNvPr>
          <p:cNvPicPr>
            <a:picLocks noChangeAspect="1"/>
          </p:cNvPicPr>
          <p:nvPr/>
        </p:nvPicPr>
        <p:blipFill>
          <a:blip r:embed="rId5"/>
          <a:stretch>
            <a:fillRect/>
          </a:stretch>
        </p:blipFill>
        <p:spPr>
          <a:xfrm>
            <a:off x="3417391" y="4551829"/>
            <a:ext cx="3929301" cy="2014220"/>
          </a:xfrm>
          <a:prstGeom prst="rect">
            <a:avLst/>
          </a:prstGeom>
        </p:spPr>
      </p:pic>
    </p:spTree>
    <p:extLst>
      <p:ext uri="{BB962C8B-B14F-4D97-AF65-F5344CB8AC3E}">
        <p14:creationId xmlns:p14="http://schemas.microsoft.com/office/powerpoint/2010/main" val="188421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48BF-8D58-067E-8963-B00FB0192CC3}"/>
              </a:ext>
            </a:extLst>
          </p:cNvPr>
          <p:cNvSpPr>
            <a:spLocks noGrp="1"/>
          </p:cNvSpPr>
          <p:nvPr>
            <p:ph type="title"/>
          </p:nvPr>
        </p:nvSpPr>
        <p:spPr>
          <a:xfrm>
            <a:off x="939238" y="4234"/>
            <a:ext cx="9810604" cy="1216024"/>
          </a:xfrm>
        </p:spPr>
        <p:txBody>
          <a:bodyPr/>
          <a:lstStyle/>
          <a:p>
            <a:pPr algn="ctr"/>
            <a:r>
              <a:rPr lang="en-IN" dirty="0"/>
              <a:t>MODEL BUILDING</a:t>
            </a:r>
          </a:p>
        </p:txBody>
      </p:sp>
      <p:sp>
        <p:nvSpPr>
          <p:cNvPr id="3" name="Content Placeholder 2">
            <a:extLst>
              <a:ext uri="{FF2B5EF4-FFF2-40B4-BE49-F238E27FC236}">
                <a16:creationId xmlns:a16="http://schemas.microsoft.com/office/drawing/2014/main" id="{B2E8FAA9-A9C0-1238-DD72-AF8B420DEF8E}"/>
              </a:ext>
            </a:extLst>
          </p:cNvPr>
          <p:cNvSpPr>
            <a:spLocks noGrp="1"/>
          </p:cNvSpPr>
          <p:nvPr>
            <p:ph sz="half" idx="1"/>
          </p:nvPr>
        </p:nvSpPr>
        <p:spPr>
          <a:xfrm>
            <a:off x="-58255" y="1220258"/>
            <a:ext cx="5874855" cy="4460875"/>
          </a:xfrm>
        </p:spPr>
        <p:txBody>
          <a:bodyPr/>
          <a:lstStyle/>
          <a:p>
            <a:r>
              <a:rPr lang="en-IN" dirty="0"/>
              <a:t>LINEAR REGRESSION </a:t>
            </a:r>
          </a:p>
          <a:p>
            <a:pPr marL="0" indent="0">
              <a:buNone/>
            </a:pPr>
            <a:endParaRPr lang="en-IN" dirty="0"/>
          </a:p>
        </p:txBody>
      </p:sp>
      <p:sp>
        <p:nvSpPr>
          <p:cNvPr id="4" name="Content Placeholder 3">
            <a:extLst>
              <a:ext uri="{FF2B5EF4-FFF2-40B4-BE49-F238E27FC236}">
                <a16:creationId xmlns:a16="http://schemas.microsoft.com/office/drawing/2014/main" id="{8110A94C-20E8-956F-0E2C-270D81CE1042}"/>
              </a:ext>
            </a:extLst>
          </p:cNvPr>
          <p:cNvSpPr>
            <a:spLocks noGrp="1"/>
          </p:cNvSpPr>
          <p:nvPr>
            <p:ph sz="half" idx="2"/>
          </p:nvPr>
        </p:nvSpPr>
        <p:spPr>
          <a:xfrm>
            <a:off x="5654320" y="1221321"/>
            <a:ext cx="5410200" cy="4460875"/>
          </a:xfrm>
        </p:spPr>
        <p:txBody>
          <a:bodyPr/>
          <a:lstStyle/>
          <a:p>
            <a:r>
              <a:rPr lang="en-IN" dirty="0"/>
              <a:t>PREDICTION FUNCTION AND TEST</a:t>
            </a:r>
          </a:p>
        </p:txBody>
      </p:sp>
      <p:pic>
        <p:nvPicPr>
          <p:cNvPr id="5" name="Picture 4">
            <a:extLst>
              <a:ext uri="{FF2B5EF4-FFF2-40B4-BE49-F238E27FC236}">
                <a16:creationId xmlns:a16="http://schemas.microsoft.com/office/drawing/2014/main" id="{8BDCCAB6-4DA3-CEDD-B750-6139E3EC0651}"/>
              </a:ext>
            </a:extLst>
          </p:cNvPr>
          <p:cNvPicPr>
            <a:picLocks noChangeAspect="1"/>
          </p:cNvPicPr>
          <p:nvPr/>
        </p:nvPicPr>
        <p:blipFill rotWithShape="1">
          <a:blip r:embed="rId2"/>
          <a:srcRect l="3988" t="15600" b="3249"/>
          <a:stretch/>
        </p:blipFill>
        <p:spPr bwMode="auto">
          <a:xfrm>
            <a:off x="236997" y="1892299"/>
            <a:ext cx="5088536" cy="2738967"/>
          </a:xfrm>
          <a:prstGeom prst="rect">
            <a:avLst/>
          </a:prstGeom>
          <a:ln>
            <a:noFill/>
          </a:ln>
          <a:extLst>
            <a:ext uri="{53640926-AAD7-44D8-BBD7-CCE9431645EC}">
              <a14:shadowObscured xmlns:a14="http://schemas.microsoft.com/office/drawing/2010/main"/>
            </a:ext>
          </a:extLst>
        </p:spPr>
      </p:pic>
      <p:pic>
        <p:nvPicPr>
          <p:cNvPr id="6" name="Picture 5" descr="Text&#10;&#10;Description automatically generated">
            <a:extLst>
              <a:ext uri="{FF2B5EF4-FFF2-40B4-BE49-F238E27FC236}">
                <a16:creationId xmlns:a16="http://schemas.microsoft.com/office/drawing/2014/main" id="{51F3B756-DF3E-C254-8162-526016E55C6A}"/>
              </a:ext>
            </a:extLst>
          </p:cNvPr>
          <p:cNvPicPr>
            <a:picLocks noChangeAspect="1"/>
          </p:cNvPicPr>
          <p:nvPr/>
        </p:nvPicPr>
        <p:blipFill rotWithShape="1">
          <a:blip r:embed="rId3"/>
          <a:srcRect l="3279" t="13237" b="2934"/>
          <a:stretch/>
        </p:blipFill>
        <p:spPr bwMode="auto">
          <a:xfrm>
            <a:off x="6002558" y="1892298"/>
            <a:ext cx="4910975" cy="2738967"/>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BD69FC0F-F577-E7DF-987A-63C32BBBCC1C}"/>
              </a:ext>
            </a:extLst>
          </p:cNvPr>
          <p:cNvSpPr txBox="1"/>
          <p:nvPr/>
        </p:nvSpPr>
        <p:spPr>
          <a:xfrm>
            <a:off x="643467" y="4842933"/>
            <a:ext cx="10270066" cy="1477328"/>
          </a:xfrm>
          <a:prstGeom prst="rect">
            <a:avLst/>
          </a:prstGeom>
          <a:noFill/>
        </p:spPr>
        <p:txBody>
          <a:bodyPr wrap="square" rtlCol="0">
            <a:spAutoFit/>
          </a:bodyPr>
          <a:lstStyle/>
          <a:p>
            <a:pPr algn="just"/>
            <a:r>
              <a:rPr lang="en-US" sz="1500" b="1" dirty="0">
                <a:effectLst/>
                <a:ea typeface="Times New Roman" panose="02020603050405020304" pitchFamily="18" charset="0"/>
              </a:rPr>
              <a:t>Discussion: -</a:t>
            </a:r>
            <a:endParaRPr lang="en-IN" sz="1500" dirty="0">
              <a:effectLst/>
              <a:ea typeface="Calibri" panose="020F0502020204030204" pitchFamily="34" charset="0"/>
            </a:endParaRPr>
          </a:p>
          <a:p>
            <a:pPr algn="just"/>
            <a:r>
              <a:rPr lang="en-US" sz="1500" dirty="0">
                <a:effectLst/>
                <a:ea typeface="Times New Roman" panose="02020603050405020304" pitchFamily="18" charset="0"/>
              </a:rPr>
              <a:t>In fig (a) linear regression have been done and the score is not less than </a:t>
            </a:r>
            <a:r>
              <a:rPr lang="en-US" sz="1500" dirty="0">
                <a:ea typeface="Times New Roman" panose="02020603050405020304" pitchFamily="18" charset="0"/>
              </a:rPr>
              <a:t>60</a:t>
            </a:r>
            <a:r>
              <a:rPr lang="en-US" sz="1500" dirty="0">
                <a:effectLst/>
                <a:ea typeface="Times New Roman" panose="02020603050405020304" pitchFamily="18" charset="0"/>
              </a:rPr>
              <a:t>% so it is good accuracy to predict a price for the user choice of data.</a:t>
            </a:r>
            <a:endParaRPr lang="en-IN" sz="1500" dirty="0">
              <a:effectLst/>
              <a:ea typeface="Calibri" panose="020F0502020204030204" pitchFamily="34" charset="0"/>
            </a:endParaRPr>
          </a:p>
          <a:p>
            <a:r>
              <a:rPr lang="en-US" sz="1500" dirty="0">
                <a:effectLst/>
                <a:ea typeface="Times New Roman" panose="02020603050405020304" pitchFamily="18" charset="0"/>
              </a:rPr>
              <a:t>In fig (b) price prediction function has been written where all dependent data members as an argument i.e., location, area in sq ft., BHK, and the number of bathrooms after giving them it will predict the price for the house, and my project is successfully done. </a:t>
            </a:r>
            <a:endParaRPr lang="en-IN" sz="1500" dirty="0"/>
          </a:p>
        </p:txBody>
      </p:sp>
    </p:spTree>
    <p:extLst>
      <p:ext uri="{BB962C8B-B14F-4D97-AF65-F5344CB8AC3E}">
        <p14:creationId xmlns:p14="http://schemas.microsoft.com/office/powerpoint/2010/main" val="2847464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682039-30A9-73A1-F857-8C322B761118}"/>
              </a:ext>
            </a:extLst>
          </p:cNvPr>
          <p:cNvSpPr>
            <a:spLocks noGrp="1"/>
          </p:cNvSpPr>
          <p:nvPr>
            <p:ph idx="1"/>
          </p:nvPr>
        </p:nvSpPr>
        <p:spPr>
          <a:xfrm>
            <a:off x="1050879" y="220134"/>
            <a:ext cx="9810604" cy="6034244"/>
          </a:xfrm>
        </p:spPr>
        <p:txBody>
          <a:bodyPr/>
          <a:lstStyle/>
          <a:p>
            <a:pPr>
              <a:lnSpc>
                <a:spcPct val="100000"/>
              </a:lnSpc>
            </a:pPr>
            <a:r>
              <a:rPr lang="en-IN" b="1" dirty="0"/>
              <a:t>CONCLUSION:- </a:t>
            </a:r>
            <a:r>
              <a:rPr lang="en-US" dirty="0">
                <a:effectLst/>
                <a:ea typeface="Times New Roman" panose="02020603050405020304" pitchFamily="18" charset="0"/>
              </a:rPr>
              <a:t>Through this mini project I learned the basics of data science using the different algorithms of machine learning and data science, we know that it is a very vast field of a Computer Science stream and here I can learn a small part of it and how to create a raw data and then after creating a raw dataset, then using different algorithms and functions make that dataset an efficient dataset and then work on that efficient dataset like prediction and accuracy check and many other.</a:t>
            </a:r>
            <a:endParaRPr lang="en-IN" dirty="0">
              <a:ea typeface="Calibri" panose="020F0502020204030204" pitchFamily="34" charset="0"/>
            </a:endParaRPr>
          </a:p>
          <a:p>
            <a:pPr marL="0" indent="0">
              <a:lnSpc>
                <a:spcPct val="100000"/>
              </a:lnSpc>
              <a:spcBef>
                <a:spcPts val="0"/>
              </a:spcBef>
              <a:buNone/>
            </a:pPr>
            <a:r>
              <a:rPr lang="en-IN" dirty="0">
                <a:effectLst/>
                <a:ea typeface="Calibri" panose="020F0502020204030204" pitchFamily="34" charset="0"/>
              </a:rPr>
              <a:t>   </a:t>
            </a:r>
            <a:r>
              <a:rPr lang="en-US" dirty="0">
                <a:effectLst/>
                <a:ea typeface="Times New Roman" panose="02020603050405020304" pitchFamily="18" charset="0"/>
              </a:rPr>
              <a:t>And In housing price prediction many factors can vary the price but, in my      </a:t>
            </a:r>
          </a:p>
          <a:p>
            <a:pPr marL="0" indent="0">
              <a:lnSpc>
                <a:spcPct val="100000"/>
              </a:lnSpc>
              <a:spcBef>
                <a:spcPts val="0"/>
              </a:spcBef>
              <a:buNone/>
            </a:pPr>
            <a:r>
              <a:rPr lang="en-US" dirty="0">
                <a:ea typeface="Times New Roman" panose="02020603050405020304" pitchFamily="18" charset="0"/>
              </a:rPr>
              <a:t>   </a:t>
            </a:r>
            <a:r>
              <a:rPr lang="en-US" dirty="0">
                <a:effectLst/>
                <a:ea typeface="Times New Roman" panose="02020603050405020304" pitchFamily="18" charset="0"/>
              </a:rPr>
              <a:t>project, I mentioned some of them and make an efficient prediction about  </a:t>
            </a:r>
          </a:p>
          <a:p>
            <a:pPr marL="0" indent="0">
              <a:lnSpc>
                <a:spcPct val="100000"/>
              </a:lnSpc>
              <a:spcBef>
                <a:spcPts val="0"/>
              </a:spcBef>
              <a:buNone/>
            </a:pPr>
            <a:r>
              <a:rPr lang="en-US" dirty="0">
                <a:ea typeface="Times New Roman" panose="02020603050405020304" pitchFamily="18" charset="0"/>
              </a:rPr>
              <a:t>   </a:t>
            </a:r>
            <a:r>
              <a:rPr lang="en-US" dirty="0">
                <a:effectLst/>
                <a:ea typeface="Times New Roman" panose="02020603050405020304" pitchFamily="18" charset="0"/>
              </a:rPr>
              <a:t>them.</a:t>
            </a:r>
            <a:endParaRPr lang="en-IN" dirty="0">
              <a:effectLst/>
              <a:ea typeface="Calibri" panose="020F0502020204030204" pitchFamily="34" charset="0"/>
            </a:endParaRPr>
          </a:p>
          <a:p>
            <a:pPr>
              <a:lnSpc>
                <a:spcPct val="100000"/>
              </a:lnSpc>
            </a:pPr>
            <a:r>
              <a:rPr lang="en-IN" b="1" dirty="0"/>
              <a:t>FUTURE WORK: - </a:t>
            </a:r>
            <a:r>
              <a:rPr lang="en-US" dirty="0">
                <a:effectLst/>
                <a:ea typeface="Times New Roman" panose="02020603050405020304" pitchFamily="18" charset="0"/>
              </a:rPr>
              <a:t>As, now in the world of digitalization all the platforms are going online and converting into digital, so by this project in future, the traditional way of brokerage between the buyer and the seller can be covered and this kind of application can make purchasing and selling of the property more convenient and simple, as both of them can predict a price of their dream home by different criteria here you can make this vaster by adding features like amenities near the property, kind of locality, reachability and transportation facilities and every smaller thing can be added and make more accurate and précised value for the home.</a:t>
            </a:r>
            <a:endParaRPr lang="en-IN" dirty="0">
              <a:effectLst/>
              <a:ea typeface="Calibri" panose="020F0502020204030204" pitchFamily="34" charset="0"/>
            </a:endParaRPr>
          </a:p>
          <a:p>
            <a:pPr>
              <a:lnSpc>
                <a:spcPct val="100000"/>
              </a:lnSpc>
            </a:pPr>
            <a:endParaRPr lang="en-IN" b="1" dirty="0"/>
          </a:p>
        </p:txBody>
      </p:sp>
    </p:spTree>
    <p:extLst>
      <p:ext uri="{BB962C8B-B14F-4D97-AF65-F5344CB8AC3E}">
        <p14:creationId xmlns:p14="http://schemas.microsoft.com/office/powerpoint/2010/main" val="1216552739"/>
      </p:ext>
    </p:extLst>
  </p:cSld>
  <p:clrMapOvr>
    <a:masterClrMapping/>
  </p:clrMapOvr>
</p:sld>
</file>

<file path=ppt/theme/theme1.xml><?xml version="1.0" encoding="utf-8"?>
<a:theme xmlns:a="http://schemas.openxmlformats.org/drawingml/2006/main" name="ArchiveVTI">
  <a:themeElements>
    <a:clrScheme name="AnalogousFromLightSeedLeftStep">
      <a:dk1>
        <a:srgbClr val="000000"/>
      </a:dk1>
      <a:lt1>
        <a:srgbClr val="FFFFFF"/>
      </a:lt1>
      <a:dk2>
        <a:srgbClr val="34261D"/>
      </a:dk2>
      <a:lt2>
        <a:srgbClr val="E3E2E8"/>
      </a:lt2>
      <a:accent1>
        <a:srgbClr val="9FA47C"/>
      </a:accent1>
      <a:accent2>
        <a:srgbClr val="B09F78"/>
      </a:accent2>
      <a:accent3>
        <a:srgbClr val="BE9687"/>
      </a:accent3>
      <a:accent4>
        <a:srgbClr val="BA7F87"/>
      </a:accent4>
      <a:accent5>
        <a:srgbClr val="C391AD"/>
      </a:accent5>
      <a:accent6>
        <a:srgbClr val="BA7FB8"/>
      </a:accent6>
      <a:hlink>
        <a:srgbClr val="7169AE"/>
      </a:hlink>
      <a:folHlink>
        <a:srgbClr val="7F7F7F"/>
      </a:folHlink>
    </a:clrScheme>
    <a:fontScheme name="Custom 170">
      <a:majorFont>
        <a:latin typeface="Yu Mincho"/>
        <a:ea typeface=""/>
        <a:cs typeface=""/>
      </a:majorFont>
      <a:minorFont>
        <a:latin typeface="Yu Minch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457</TotalTime>
  <Words>1162</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Yu Mincho</vt:lpstr>
      <vt:lpstr>Arial</vt:lpstr>
      <vt:lpstr>ArchiveVTI</vt:lpstr>
      <vt:lpstr>Delhi HOUSING PRICE PREDICTION USING ML</vt:lpstr>
      <vt:lpstr>INTRODUCTION and PROBLEM STATEMENT</vt:lpstr>
      <vt:lpstr>METHODOLOGY</vt:lpstr>
      <vt:lpstr>PowerPoint Presentation</vt:lpstr>
      <vt:lpstr>PowerPoint Presentation</vt:lpstr>
      <vt:lpstr>RESULT AND DISCUSSION</vt:lpstr>
      <vt:lpstr>OUTLINER REMOVAL</vt:lpstr>
      <vt:lpstr>MODEL BUILDING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USING ML</dc:title>
  <dc:creator>Lakshay Bansal</dc:creator>
  <cp:lastModifiedBy>Tanmay Saxena</cp:lastModifiedBy>
  <cp:revision>5</cp:revision>
  <dcterms:created xsi:type="dcterms:W3CDTF">2023-01-27T05:48:22Z</dcterms:created>
  <dcterms:modified xsi:type="dcterms:W3CDTF">2023-01-28T18:09:34Z</dcterms:modified>
</cp:coreProperties>
</file>