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/>
          <a:stretch>
            <a:fillRect t="0" b="0" r="0" l="0"/>
          </a:stretch>
        </a:blipFill>
      </p:bgPr>
    </p:bg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" name="Shape 18"/>
          <p:cNvGrpSpPr/>
          <p:nvPr/>
        </p:nvGrpSpPr>
        <p:grpSpPr>
          <a:xfrm>
            <a:off y="851803" x="-44"/>
            <a:ext cy="599884" cx="1217206"/>
            <a:chOff y="452558" x="-34"/>
            <a:chExt cy="524100" cx="914505"/>
          </a:xfrm>
        </p:grpSpPr>
        <p:sp>
          <p:nvSpPr>
            <p:cNvPr id="19" name="Shape 1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y="271797" x="1371600"/>
            <a:ext cy="12572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y="1567196" x="1371600"/>
            <a:ext cy="6647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None/>
              <a:defRPr/>
            </a:lvl1pPr>
            <a:lvl2pPr algn="ctr" rtl="0" marR="0" indent="-12592" marL="60949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None/>
              <a:defRPr/>
            </a:lvl2pPr>
            <a:lvl3pPr algn="ctr" rtl="0" marR="0" indent="-12487" marL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3pPr>
            <a:lvl4pPr algn="ctr" rtl="0" marR="0" indent="-12380" marL="182848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4pPr>
            <a:lvl5pPr algn="ctr" rtl="0" marR="0" indent="-12273" marL="243797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5pPr>
            <a:lvl6pPr algn="ctr" rtl="0" marR="0" indent="-12167" marL="304746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6pPr>
            <a:lvl7pPr algn="ctr" rtl="0" marR="0" indent="-12060" marL="365696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7pPr>
            <a:lvl8pPr algn="ctr" rtl="0" marR="0" indent="-11953" marL="426645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8pPr>
            <a:lvl9pPr algn="ctr" rtl="0" marR="0" indent="-11846" marL="48759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742950" x="2857499"/>
            <a:ext cy="7315200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5" name="Shape 95"/>
          <p:cNvGrpSpPr/>
          <p:nvPr/>
        </p:nvGrpSpPr>
        <p:grpSpPr>
          <a:xfrm rot="5400000">
            <a:off y="175381" x="7189231"/>
            <a:ext cy="393075" cx="797539"/>
            <a:chOff y="452558" x="-34"/>
            <a:chExt cy="524100" cx="914505"/>
          </a:xfrm>
        </p:grpSpPr>
        <p:sp>
          <p:nvSpPr>
            <p:cNvPr id="96" name="Shape 96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99" name="Shape 99"/>
          <p:cNvGrpSpPr/>
          <p:nvPr/>
        </p:nvGrpSpPr>
        <p:grpSpPr>
          <a:xfrm>
            <a:off y="4046638" x="0"/>
            <a:ext cy="1096861" cx="9143999"/>
            <a:chOff y="4046637" x="0"/>
            <a:chExt cy="1096861" cx="9143999"/>
          </a:xfrm>
        </p:grpSpPr>
        <p:sp>
          <p:nvSpPr>
            <p:cNvPr id="100" name="Shape 100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 rot="5400000">
              <a:off y="23068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 rot="5400000">
            <a:off y="2060187" x="6117900"/>
            <a:ext cy="13715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y="-340112" x="2117400"/>
            <a:ext cy="61721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2343314" x="-20"/>
            <a:ext cy="603812" cx="1217135"/>
            <a:chOff y="2343310" x="-21"/>
            <a:chExt cy="603812" cx="1217135"/>
          </a:xfrm>
        </p:grpSpPr>
        <p:sp>
          <p:nvSpPr>
            <p:cNvPr id="35" name="Shape 35"/>
            <p:cNvSpPr/>
            <p:nvPr/>
          </p:nvSpPr>
          <p:spPr>
            <a:xfrm>
              <a:off y="2347123" x="787514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2347123" x="286369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 rot="5400000">
              <a:off y="2535910" x="-192621"/>
              <a:ext cy="214799" cx="6000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8" name="Shape 3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39" name="Shape 3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Clr>
                <a:srgbClr val="888888"/>
              </a:buClr>
              <a:buFont typeface="Merriweather"/>
              <a:buNone/>
              <a:defRPr/>
            </a:lvl2pPr>
            <a:lvl3pPr rtl="0" indent="-12487" marL="1218987">
              <a:buClr>
                <a:srgbClr val="888888"/>
              </a:buClr>
              <a:buFont typeface="Merriweather"/>
              <a:buNone/>
              <a:defRPr/>
            </a:lvl3pPr>
            <a:lvl4pPr rtl="0" indent="-12380" marL="1828480">
              <a:buClr>
                <a:srgbClr val="888888"/>
              </a:buClr>
              <a:buFont typeface="Merriweather"/>
              <a:buNone/>
              <a:defRPr/>
            </a:lvl4pPr>
            <a:lvl5pPr rtl="0" indent="-12273" marL="2437973">
              <a:buClr>
                <a:srgbClr val="888888"/>
              </a:buClr>
              <a:buFont typeface="Merriweather"/>
              <a:buNone/>
              <a:defRPr/>
            </a:lvl5pPr>
            <a:lvl6pPr rtl="0" indent="-12167" marL="3047467">
              <a:buClr>
                <a:srgbClr val="888888"/>
              </a:buClr>
              <a:buFont typeface="Merriweather"/>
              <a:buNone/>
              <a:defRPr/>
            </a:lvl6pPr>
            <a:lvl7pPr rtl="0" indent="-12060" marL="3656960">
              <a:buClr>
                <a:srgbClr val="888888"/>
              </a:buClr>
              <a:buFont typeface="Merriweather"/>
              <a:buNone/>
              <a:defRPr/>
            </a:lvl7pPr>
            <a:lvl8pPr rtl="0" indent="-11953" marL="4266453">
              <a:buClr>
                <a:srgbClr val="888888"/>
              </a:buClr>
              <a:buFont typeface="Merriweather"/>
              <a:buNone/>
              <a:defRPr/>
            </a:lvl8pPr>
            <a:lvl9pPr rtl="0" indent="-11846" marL="4875947">
              <a:buClr>
                <a:srgbClr val="888888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97430" x="9144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09750" x="9144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97430" x="45720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09750" x="45720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9" name="Shape 6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1" name="Shape 7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3657601"/>
            <a:ext cy="34290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200151" x="914400"/>
            <a:ext cy="3429000" cx="25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y="1200150" x="914401"/>
            <a:ext cy="2743199" cx="5029199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chemeClr val="dk1"/>
              </a:buClr>
              <a:buFont typeface="Merriweather"/>
              <a:buNone/>
              <a:defRPr/>
            </a:lvl1pPr>
            <a:lvl2pPr algn="l" rtl="0" marR="0" indent="-12592" marL="609493">
              <a:buClr>
                <a:schemeClr val="dk1"/>
              </a:buClr>
              <a:buFont typeface="Merriweather"/>
              <a:buNone/>
              <a:defRPr/>
            </a:lvl2pPr>
            <a:lvl3pPr algn="l" rtl="0" marR="0" indent="-12487" marL="1218987">
              <a:buClr>
                <a:schemeClr val="dk1"/>
              </a:buClr>
              <a:buFont typeface="Merriweather"/>
              <a:buNone/>
              <a:defRPr/>
            </a:lvl3pPr>
            <a:lvl4pPr algn="l" rtl="0" marR="0" indent="-12380" marL="1828480">
              <a:buClr>
                <a:schemeClr val="dk1"/>
              </a:buClr>
              <a:buFont typeface="Merriweather"/>
              <a:buNone/>
              <a:defRPr/>
            </a:lvl4pPr>
            <a:lvl5pPr algn="l" rtl="0" marR="0" indent="-12273" marL="2437973">
              <a:buClr>
                <a:schemeClr val="dk1"/>
              </a:buClr>
              <a:buFont typeface="Merriweather"/>
              <a:buNone/>
              <a:defRPr/>
            </a:lvl5pPr>
            <a:lvl6pPr algn="l" rtl="0" marR="0" indent="-12167" marL="3047467">
              <a:buClr>
                <a:schemeClr val="dk1"/>
              </a:buClr>
              <a:buFont typeface="Merriweather"/>
              <a:buNone/>
              <a:defRPr/>
            </a:lvl6pPr>
            <a:lvl7pPr algn="l" rtl="0" marR="0" indent="-12060" marL="3656960">
              <a:buClr>
                <a:schemeClr val="dk1"/>
              </a:buClr>
              <a:buFont typeface="Merriweather"/>
              <a:buNone/>
              <a:defRPr/>
            </a:lvl7pPr>
            <a:lvl8pPr algn="l" rtl="0" marR="0" indent="-11953" marL="4266453">
              <a:buClr>
                <a:schemeClr val="dk1"/>
              </a:buClr>
              <a:buFont typeface="Merriweather"/>
              <a:buNone/>
              <a:defRPr/>
            </a:lvl8pPr>
            <a:lvl9pPr algn="l" rtl="0" marR="0" indent="-11846" marL="4875947">
              <a:buClr>
                <a:schemeClr val="dk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6096001"/>
            <a:ext cy="28194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3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" name="Shape 6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0413" x="-27"/>
            <a:ext cy="393075" cx="797539"/>
            <a:chOff y="452558" x="-34"/>
            <a:chExt cy="524100" cx="914505"/>
          </a:xfrm>
        </p:grpSpPr>
        <p:sp>
          <p:nvSpPr>
            <p:cNvPr id="9" name="Shape 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" name="Shape 1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6947" marL="304747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Char char="•"/>
              <a:defRPr/>
            </a:lvl1pPr>
            <a:lvl2pPr algn="l" rtl="0" marR="0" indent="-158871" marL="755772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Char char="–"/>
              <a:defRPr/>
            </a:lvl2pPr>
            <a:lvl3pPr algn="l" rtl="0" marR="0" indent="-178096" marL="12067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3pPr>
            <a:lvl4pPr algn="l" rtl="0" marR="0" indent="-184622" marL="16578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4pPr>
            <a:lvl5pPr algn="l" rtl="0" marR="0" indent="-178447" marL="21088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5pPr>
            <a:lvl6pPr algn="l" rtl="0" marR="0" indent="-184972" marL="255987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6pPr>
            <a:lvl7pPr algn="l" rtl="0" marR="0" indent="-178797" marL="30108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7pPr>
            <a:lvl8pPr algn="l" rtl="0" marR="0" indent="-185322" marL="34619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8pPr>
            <a:lvl9pPr algn="l" rtl="0" marR="0" indent="-179146" marL="391294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6000" lang="en"/>
              <a:t>ASSIGN 3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A* ALGORITHM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Observation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In Admissible heuristic Manhattan distance expands the least number of nodes. 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Admissible heuristic always finds optimal path and may take longer time to find path than non-admissible heuristic.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From figures it is clear that performance is in order: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Manhattan &gt; </a:t>
            </a:r>
            <a:r>
              <a:rPr lang="en">
                <a:solidFill>
                  <a:schemeClr val="dk1"/>
                </a:solidFill>
              </a:rPr>
              <a:t>Euclidean Distance &gt;</a:t>
            </a:r>
            <a:r>
              <a:rPr lang="en"/>
              <a:t> Out of row + Out of column &gt; Displaced Tile </a:t>
            </a:r>
            <a:r>
              <a:rPr lang="en">
                <a:solidFill>
                  <a:schemeClr val="dk1"/>
                </a:solidFill>
              </a:rPr>
              <a:t>&gt; </a:t>
            </a:r>
            <a:r>
              <a:rPr lang="en"/>
              <a:t>Baseline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lnSpc>
                <a:spcPct val="115000"/>
              </a:lnSpc>
              <a:buNone/>
            </a:pPr>
            <a:r>
              <a:rPr sz="3000" lang="en"/>
              <a:t>Comparison of Heuristics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  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4900" x="1714500"/>
            <a:ext cy="3533775" cx="571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Solvability of Eight puzzle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A state is reachable from another state if parity of both states are same.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computing parity write 3x3 matrix in row-major order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E.g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123458670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Calculate no of inversions = 2 (8,6 and 8,7 are inverted)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Parity = 2%2 = 0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We can reach states of even parity from this state.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Further Observations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Since Manhattan and Displaced Tile and baseline is monotone, no parent pointer redirection is there</a:t>
            </a:r>
          </a:p>
          <a:p>
            <a:pPr rtl="0" lvl="0" indent="-298450" marL="762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0952"/>
              <a:buFont typeface="Arial"/>
              <a:buChar char="•"/>
            </a:pPr>
            <a:r>
              <a:rPr lang="en"/>
              <a:t>Euclidean distance and out of row out of column are also monotone for 8 puzzle so no parent pointer redirection is observed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3000" lang="en"/>
              <a:t>Utility of MR demoed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773200" x="995499"/>
            <a:ext cy="612299" cx="425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u="sng" sz="1800" lang="en"/>
              <a:t>test case: (123804756-123456780)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y="1473800" x="914400"/>
            <a:ext cy="28194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>
                <a:solidFill>
                  <a:schemeClr val="dk1"/>
                </a:solidFill>
              </a:rPr>
              <a:t>Manhattan </a:t>
            </a:r>
            <a:r>
              <a:rPr lang="en">
                <a:solidFill>
                  <a:schemeClr val="dk1"/>
                </a:solidFill>
              </a:rPr>
              <a:t>Length:</a:t>
            </a:r>
            <a:r>
              <a:rPr b="1" lang="en">
                <a:solidFill>
                  <a:schemeClr val="dk1"/>
                </a:solidFill>
              </a:rPr>
              <a:t>13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 </a:t>
            </a:r>
            <a:r>
              <a:rPr b="1" lang="en">
                <a:solidFill>
                  <a:schemeClr val="dk1"/>
                </a:solidFill>
              </a:rPr>
              <a:t>81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</a:t>
            </a:r>
            <a:r>
              <a:rPr b="1" lang="en">
                <a:solidFill>
                  <a:schemeClr val="dk1"/>
                </a:solidFill>
              </a:rPr>
              <a:t>139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Redirections: </a:t>
            </a:r>
            <a:r>
              <a:rPr b="1" lang="en">
                <a:solidFill>
                  <a:schemeClr val="dk1"/>
                </a:solidFill>
              </a:rPr>
              <a:t>0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b="1" lang="en">
                <a:solidFill>
                  <a:schemeClr val="dk1"/>
                </a:solidFill>
              </a:rPr>
              <a:t>Random Heuristic1: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b="1" lang="en">
                <a:solidFill>
                  <a:schemeClr val="dk1"/>
                </a:solidFill>
              </a:rPr>
              <a:t>h+= abs(k-i+13)+abs(j-i+13)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Length: </a:t>
            </a:r>
            <a:r>
              <a:rPr b="1" lang="en">
                <a:solidFill>
                  <a:schemeClr val="dk1"/>
                </a:solidFill>
              </a:rPr>
              <a:t>23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 </a:t>
            </a:r>
            <a:r>
              <a:rPr b="1" lang="en">
                <a:solidFill>
                  <a:schemeClr val="dk1"/>
                </a:solidFill>
              </a:rPr>
              <a:t>207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Visited: </a:t>
            </a:r>
            <a:r>
              <a:rPr b="1" lang="en">
                <a:solidFill>
                  <a:schemeClr val="dk1"/>
                </a:solidFill>
              </a:rPr>
              <a:t>360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Redirections: </a:t>
            </a:r>
            <a:r>
              <a:rPr b="1" lang="en">
                <a:solidFill>
                  <a:schemeClr val="dk1"/>
                </a:solidFill>
              </a:rPr>
              <a:t>6</a:t>
            </a:r>
          </a:p>
          <a:p>
            <a:r>
              <a:t/>
            </a:r>
          </a:p>
        </p:txBody>
      </p:sp>
      <p:sp>
        <p:nvSpPr>
          <p:cNvPr id="202" name="Shape 202"/>
          <p:cNvSpPr txBox="1"/>
          <p:nvPr>
            <p:ph idx="3" type="body"/>
          </p:nvPr>
        </p:nvSpPr>
        <p:spPr>
          <a:xfrm>
            <a:off y="1473800" x="4228200"/>
            <a:ext cy="2819400" cx="400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>
                <a:solidFill>
                  <a:schemeClr val="dk1"/>
                </a:solidFill>
              </a:rPr>
              <a:t>DisplaceTile </a:t>
            </a:r>
            <a:r>
              <a:rPr lang="en">
                <a:solidFill>
                  <a:schemeClr val="dk1"/>
                </a:solidFill>
              </a:rPr>
              <a:t>Length:</a:t>
            </a:r>
            <a:r>
              <a:rPr b="1" lang="en">
                <a:solidFill>
                  <a:schemeClr val="dk1"/>
                </a:solidFill>
              </a:rPr>
              <a:t>13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</a:t>
            </a:r>
            <a:r>
              <a:rPr b="1" lang="en">
                <a:solidFill>
                  <a:schemeClr val="dk1"/>
                </a:solidFill>
              </a:rPr>
              <a:t>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Visited:</a:t>
            </a:r>
            <a:r>
              <a:rPr b="1" lang="en">
                <a:solidFill>
                  <a:schemeClr val="dk1"/>
                </a:solidFill>
              </a:rPr>
              <a:t>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Redirections: </a:t>
            </a:r>
            <a:r>
              <a:rPr b="1" lang="en">
                <a:solidFill>
                  <a:schemeClr val="dk1"/>
                </a:solidFill>
              </a:rPr>
              <a:t>0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b="1" lang="en">
                <a:solidFill>
                  <a:schemeClr val="dk1"/>
                </a:solidFill>
              </a:rPr>
              <a:t>Random Heuristic2: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b="1" lang="en">
                <a:solidFill>
                  <a:schemeClr val="dk1"/>
                </a:solidFill>
              </a:rPr>
              <a:t>h +=10*pow(abs(k-i),15)+ 10*pow(abs(j-l),15)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Length: </a:t>
            </a:r>
            <a:r>
              <a:rPr b="1" lang="en">
                <a:solidFill>
                  <a:schemeClr val="dk1"/>
                </a:solidFill>
              </a:rPr>
              <a:t>19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 </a:t>
            </a:r>
            <a:r>
              <a:rPr b="1" lang="en">
                <a:solidFill>
                  <a:schemeClr val="dk1"/>
                </a:solidFill>
              </a:rPr>
              <a:t>757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Visited: </a:t>
            </a:r>
            <a:r>
              <a:rPr b="1" lang="en">
                <a:solidFill>
                  <a:schemeClr val="dk1"/>
                </a:solidFill>
              </a:rPr>
              <a:t>1308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Redirections: </a:t>
            </a:r>
            <a:r>
              <a:rPr b="1" lang="en">
                <a:solidFill>
                  <a:schemeClr val="dk1"/>
                </a:solidFill>
              </a:rPr>
              <a:t>157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Sub Optimal Heuristics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Random Heuristic 1: h += abs(k-i+13) + abs(j-l+13)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Random Heuristic 2 : h += 10*pow(abs(k-i),15) + 10*pow(abs(j-l),15)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600" lang="en"/>
              <a:t>     Comparison of Optimal and Suboptimal Heuristics​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1200150" x="800325"/>
            <a:ext cy="1969200" cx="2490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Manhattan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14​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26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139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</a:t>
            </a:r>
            <a:r>
              <a:rPr u="sng"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Distance:​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expanded:​ </a:t>
            </a:r>
            <a:r>
              <a:rPr b="1" sz="1200" lang="en"/>
              <a:t>73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visited:​ </a:t>
            </a:r>
            <a:r>
              <a:rPr b="1" sz="1200" lang="en"/>
              <a:t>130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246500" x="3373875"/>
            <a:ext cy="1969200" cx="267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Random Heuristic 1​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1:</a:t>
            </a:r>
            <a:r>
              <a:rPr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(436218705-123456780)​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52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2228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3611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2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(123804756-123456780)​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23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201​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348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3:​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(102453678- 123456780)​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30​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458​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780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1200150" x="6155950"/>
            <a:ext cy="1969200" cx="271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Random Heuristic 2​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  <a:r>
              <a:rPr u="sng"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(436218705-123456780)​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Distance:​ </a:t>
            </a:r>
            <a:r>
              <a:rPr b="1" sz="1200" lang="en"/>
              <a:t>12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expanded:​ </a:t>
            </a:r>
            <a:r>
              <a:rPr b="1" sz="1200" lang="en"/>
              <a:t>12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visited:​ </a:t>
            </a:r>
            <a:r>
              <a:rPr b="1" sz="1200" lang="en"/>
              <a:t>23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  <a:r>
              <a:rPr u="sng"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(123804756-123456780)​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2618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4130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3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(102453678- 123456780)​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24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1660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>
                <a:solidFill>
                  <a:schemeClr val="dk1"/>
                </a:solidFill>
              </a:rPr>
              <a:t>2719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600" lang="en"/>
              <a:t>     Comparison of Optimal and Suboptimal Heuristics​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1200150" x="800325"/>
            <a:ext cy="1969200" cx="2490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Manhattan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14​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26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139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</a:t>
            </a:r>
            <a:r>
              <a:rPr u="sng"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Distance:​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expanded:​ </a:t>
            </a:r>
            <a:r>
              <a:rPr b="1" sz="1200" lang="en"/>
              <a:t>73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visited:​ </a:t>
            </a:r>
            <a:r>
              <a:rPr b="1" sz="1200" lang="en"/>
              <a:t>130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1200150" x="5580925"/>
            <a:ext cy="1969200" cx="267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Space considered as tile​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1:</a:t>
            </a:r>
            <a:r>
              <a:rPr sz="1200" lang="en"/>
              <a:t>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(436218705-123456780)​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24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44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2</a:t>
            </a:r>
            <a:r>
              <a:rPr sz="1200"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(123804756-123456780)​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93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161</a:t>
            </a:r>
          </a:p>
          <a:p>
            <a:pPr rtl="0" lvl="0">
              <a:lnSpc>
                <a:spcPct val="115000"/>
              </a:lnSpc>
              <a:buNone/>
            </a:pPr>
            <a:r>
              <a:rPr u="sng" sz="1200" lang="en"/>
              <a:t>Case 3:​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(102453678- 123456780)​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Distance: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expanded: </a:t>
            </a:r>
            <a:r>
              <a:rPr b="1" sz="1200" lang="en"/>
              <a:t>124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 of nodes visited: </a:t>
            </a:r>
            <a:r>
              <a:rPr b="1" sz="1200" lang="en"/>
              <a:t>212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1276350" x="6155950"/>
            <a:ext cy="1969200" cx="271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lnSpc>
                <a:spcPct val="115000"/>
              </a:lnSpc>
              <a:buNone/>
            </a:pPr>
            <a:r>
              <a:rPr sz="3000" lang="en"/>
              <a:t>Comparison of Heuristics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  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355375"/>
            <a:ext cy="3533775" cx="571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Observation:​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From above Data we can conclude :​</a:t>
            </a:r>
          </a:p>
          <a:p>
            <a:r>
              <a:t/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Sub optimal Heuristic may finds path which has greater distance between start and goal state than Admissible heuristic.​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It may or may not converge at a faster rate</a:t>
            </a:r>
            <a:r>
              <a:rPr lang="en">
                <a:solidFill>
                  <a:schemeClr val="dk1"/>
                </a:solidFill>
              </a:rPr>
              <a:t>(no of nodes expanded)</a:t>
            </a:r>
            <a:r>
              <a:rPr lang="en"/>
              <a:t> than optimal heuristic depending on the heuristic​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ASTAR ALGORITHM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Nehal Tanmay Alok Rajlaxmi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	Bidirectional Search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Bidirectional search does not produce optimal path every time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AutoNum type="alphaLcPeriod"/>
            </a:pPr>
            <a:r>
              <a:rPr lang="en"/>
              <a:t>Reason: When two directional search meet at a node, its not necessary that the path is optimal because h-value is not exact</a:t>
            </a:r>
          </a:p>
          <a:p>
            <a:pPr rtl="0" lvl="0" indent="-298450" marL="660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0952"/>
              <a:buFont typeface="Arial"/>
              <a:buChar char="•"/>
            </a:pPr>
            <a:r>
              <a:rPr lang="en"/>
              <a:t>With baseline heuristic (h = 0), optimal path is discovered and no of nodes expanded are less than normal search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AutoNum type="alphaLcPeriod"/>
            </a:pPr>
            <a:r>
              <a:rPr lang="en"/>
              <a:t>Reason: This is because any time point of time the f value of at any node is equal to the actual cost of node and there is no estimation to goal (h = 0)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AutoNum type="alphaLcPeriod"/>
            </a:pPr>
            <a:r>
              <a:rPr lang="en"/>
              <a:t>Whenever two directional searches meet at a node shortest path has to be found because path found after this are going to be greater than or equal to length of this path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2600" lang="en"/>
              <a:t>Bidirection Performance​ Displaced Heuristic​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123804756-123456780</a:t>
            </a:r>
            <a:r>
              <a:rPr lang="en"/>
              <a:t>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91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161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  <a:r>
              <a:rPr lang="en">
                <a:solidFill>
                  <a:schemeClr val="dk1"/>
                </a:solidFill>
              </a:rPr>
              <a:t>436218705-123456780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(013426758-123456780)​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44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76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2:</a:t>
            </a: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56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99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2600" lang="en"/>
              <a:t>Bidirection Performance​ Manhattan Heuristic​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</a:t>
            </a: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(123804756-123456780)​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47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83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(436218705-123456780)​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14​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26​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40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71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</a:t>
            </a:r>
            <a:r>
              <a:rPr b="1" lang="en"/>
              <a:t>12​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21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3000" lang="en"/>
              <a:t>Bidirection Performance​ Base Heuristic​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(123804756-123456780)​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1275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2250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(436218705-123456780)​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1589​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2649​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90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153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Length: </a:t>
            </a:r>
            <a:r>
              <a:rPr b="1" lang="en"/>
              <a:t>12​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84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150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600" lang="en"/>
              <a:t>Performance with Bidirection​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From above data we can conclude:​</a:t>
            </a:r>
          </a:p>
          <a:p>
            <a:r>
              <a:t/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With Bidirection enabled, there is no guarantee for an optimal path​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of nodes expanded (time for convergence) will be lower than without bidirection​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of nodes is usually greater than without bidirection because nodes are seen from both the sides during search​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For baseline heuristic (h = 0) optimal path will be found always but no of nodes expanded and seen will be greater than without bidirection​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Missionaries and Cannibals​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
</a:t>
            </a:r>
            <a:r>
              <a:rPr b="1" sz="1800" lang="en"/>
              <a:t> 	Problem Statement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'missionaries and cannibals' is a simple puzzle which consists of n missionaries and n cannibals at left side of river with a single boat wanted to cross the river​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boat can carry at most two people​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If there are missionaries present on the bank, they cannot be outnumbered by cannibals​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State Representation:​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Tuple containing 3 entries, no. of missionaries and cannibals on left bank of river and current position of boat​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e.g. &lt;3,3,L&gt; 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53135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Performance of Heuristics: Missionaries and Cannibals​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
</a:t>
            </a:r>
            <a:r>
              <a:rPr lang="en"/>
              <a:t>Performance can be measured in terms of no of nodes expanded to reach goal state​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Admissible Heuristics</a:t>
            </a:r>
            <a:r>
              <a:rPr lang="en"/>
              <a:t>:​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Number of people on Initial Side (h1)​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Number of people on Initial Side / 2 (h2)​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Base Figure (h = 0) (h3)​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Sub optimal Heuristics</a:t>
            </a:r>
            <a:r>
              <a:rPr lang="en"/>
              <a:t>:​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 = h1*3</a:t>
            </a:r>
          </a:p>
          <a:p>
            <a:pPr rtl="0" lvl="0" indent="-317500" marL="660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 = (missionaries^2)*13 + (cannibals^3)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Comparison of Admissible heuristics​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1200150" x="800325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u="sng" b="1" lang="en"/>
              <a:t>h1​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Case1</a:t>
            </a:r>
            <a:r>
              <a:rPr lang="en"/>
              <a:t>: 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&lt;0,0,R&gt;) 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26​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Visited:29​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&lt;1,1,R&gt;)​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Expanded:12​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Expanded:13​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1200150" x="336230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u="sng" b="1" lang="en"/>
              <a:t>h2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Case1</a:t>
            </a:r>
            <a:r>
              <a:rPr lang="en"/>
              <a:t>: 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&lt;0,0,R&gt;)​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29​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32​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&lt;1,1,R&gt;)​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Expanded:13​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Expanded:14​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1200150" x="615595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u="sng" b="1" lang="en"/>
              <a:t>h3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Case1</a:t>
            </a:r>
            <a:r>
              <a:rPr lang="en"/>
              <a:t>: 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&lt;0,0,R&gt;)​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29​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32​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Case 2</a:t>
            </a:r>
            <a:r>
              <a:rPr lang="en"/>
              <a:t>:​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(&lt;3,3,L&gt; - &lt;1,1,R&gt;)​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Expanded:13​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Expanded:14​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Observations​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
</a:t>
            </a:r>
            <a:r>
              <a:rPr lang="en"/>
              <a:t>In Admissible heuristic h1 expands the least number of nodes. Admissible heuristic always finds optimal path and takes larger time to find path than non-admissible heuristic.​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From figures it is clear that performance is in order:​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h1 &gt; h2 &gt;= Baseline (h3)​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	Comparison of Heuristics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06" name="Shape 3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57000" x="1904800"/>
            <a:ext cy="3533775" cx="571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buNone/>
            </a:pPr>
            <a:r>
              <a:rPr sz="2400" lang="en"/>
              <a:t>PROBLEM STATEMENT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428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Implement A*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Better Heuristic performs better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For h &gt; h* , show suboptimal path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Observe Performance of Heuristics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Observe effect of Monotone restriction 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Bi-directional search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Non reachability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h &gt; h*​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For </a:t>
            </a:r>
            <a:r>
              <a:rPr b="1" lang="en">
                <a:solidFill>
                  <a:schemeClr val="dk1"/>
                </a:solidFill>
              </a:rPr>
              <a:t>heuristic </a:t>
            </a:r>
            <a:r>
              <a:rPr b="1" lang="en"/>
              <a:t>h = no of people on initial side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 of Nodes visited State: 12​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26​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29​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For heuristic: h*3​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 of Nodes visited State: 12​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21​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23​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heuristic: h= (missionaries^2)*13 + (cannibals^3)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of Nodes visited State: 12​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Expanded: 17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Nodes Visited: 19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2214575" x="5051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14" name="Shape 314"/>
          <p:cNvSpPr txBox="1"/>
          <p:nvPr/>
        </p:nvSpPr>
        <p:spPr>
          <a:xfrm>
            <a:off y="2343150" x="45536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>
                <a:solidFill>
                  <a:schemeClr val="dk1"/>
                </a:solidFill>
              </a:rPr>
              <a:t>Here last two heuristics converge faster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718450" x="914400"/>
            <a:ext cy="702299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3000" lang="en"/>
              <a:t>Bidirection Performance​ h = no of people on initial side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200150" x="10287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29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32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718450" x="914400"/>
            <a:ext cy="702299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3000" lang="en"/>
              <a:t>Bidirection Performance​ h = no of people on initial side / 2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200150" x="10287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26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29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383700" x="873575"/>
            <a:ext cy="702299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20000"/>
              </a:lnSpc>
              <a:buNone/>
            </a:pPr>
            <a:r>
              <a:rPr sz="3000" lang="en"/>
              <a:t>Bidirection Performance​ h = 0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200150" x="10287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Without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29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32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  <p:sp>
        <p:nvSpPr>
          <p:cNvPr id="335" name="Shape 335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b="1" lang="en"/>
              <a:t>With Bidirection​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/>
              <a:t>Case 1</a:t>
            </a:r>
            <a:r>
              <a:rPr lang="en"/>
              <a:t>:​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Distance between Start and Goal: </a:t>
            </a:r>
            <a:r>
              <a:rPr b="1" lang="en"/>
              <a:t>12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start to meet: </a:t>
            </a:r>
            <a:r>
              <a:rPr b="1" lang="en"/>
              <a:t>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meet visited: </a:t>
            </a:r>
            <a:r>
              <a:rPr b="1" lang="en"/>
              <a:t>5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Expanded: </a:t>
            </a:r>
            <a:r>
              <a:rPr b="1" lang="en"/>
              <a:t>20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Nodes Visited: </a:t>
            </a:r>
            <a:r>
              <a:rPr b="1" lang="en"/>
              <a:t>22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​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buNone/>
            </a:pPr>
            <a:r>
              <a:rPr sz="3000" lang="en"/>
              <a:t>IMPLEMENTATION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428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main.cpp</a:t>
            </a:r>
            <a:r>
              <a:rPr sz="1800" lang="en"/>
              <a:t> : Contains call to execute function of Astar class which executes the program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astar.h</a:t>
            </a:r>
            <a:r>
              <a:rPr sz="1800" lang="en"/>
              <a:t> : Implements general A* alogorithm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helper.h</a:t>
            </a:r>
            <a:r>
              <a:rPr sz="1800" lang="en"/>
              <a:t> : Creates start and goal state objects depending on type of problem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state.h</a:t>
            </a:r>
            <a:r>
              <a:rPr sz="1800" lang="en"/>
              <a:t> : implements a particular state in graph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state_list.h</a:t>
            </a:r>
            <a:r>
              <a:rPr sz="1800" lang="en"/>
              <a:t> : Contains the definition of open list, closed list and operations performed on it.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b="1" sz="1800" lang="en"/>
              <a:t>bidirection.h</a:t>
            </a:r>
            <a:r>
              <a:rPr sz="1800" lang="en"/>
              <a:t> : Implements class bidirection which implements bidirectional search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buNone/>
            </a:pPr>
            <a:r>
              <a:rPr sz="3000" lang="en"/>
              <a:t>Eight Puzzle Problem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/>
              <a:t>The 8 puzzle is a simple game which consists of eight sliding tiles, labeled with pieces of a image, placed in a 3x3 squared board of nine cells.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/>
              <a:t>One of the cells is always empty, and any adjacent (horizontally and vertically) tile can be moved into the empty cell.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Merriweather"/>
              <a:buChar char="•"/>
            </a:pPr>
            <a:r>
              <a:rPr lang="en"/>
              <a:t>The objective of game is to start from an initial configuration and end up in a configuration in which tiles are placed in ascending order.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Merriweather"/>
              <a:buChar char="•"/>
            </a:pPr>
            <a:r>
              <a:rPr lang="en"/>
              <a:t>State Representation: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Merriweather"/>
              <a:buChar char="•"/>
            </a:pPr>
            <a:r>
              <a:rPr lang="en"/>
              <a:t>In order to use heuristic 3x3 matrix is represented in row major form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8AD0D6"/>
              </a:buClr>
              <a:buSzPct val="78571"/>
              <a:buFont typeface="Arial"/>
              <a:buNone/>
            </a:pPr>
            <a:r>
              <a:rPr lang="en"/>
              <a:t>e.g : 1 2 3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8AD0D6"/>
              </a:buClr>
              <a:buSzPct val="78571"/>
              <a:buFont typeface="Arial"/>
              <a:buNone/>
            </a:pPr>
            <a:r>
              <a:rPr lang="en"/>
              <a:t>        4 5 6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8AD0D6"/>
              </a:buClr>
              <a:buSzPct val="78571"/>
              <a:buFont typeface="Arial"/>
              <a:buNone/>
            </a:pPr>
            <a:r>
              <a:rPr lang="en"/>
              <a:t>        7 8 0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8AD0D6"/>
              </a:buClr>
              <a:buSzPct val="78571"/>
              <a:buFont typeface="Arial"/>
              <a:buNone/>
            </a:pPr>
            <a:r>
              <a:rPr lang="en"/>
              <a:t>is represented as 123456780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    Performance of Heuristics: Eight Puzzle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Performance can be measured in terms of no of nodes expanded to reach goal state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Admissible Heuristics</a:t>
            </a:r>
            <a:r>
              <a:rPr lang="en"/>
              <a:t>: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Manhattan Distance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Sum of Euclidean Distance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of tiles out of row + </a:t>
            </a:r>
            <a:r>
              <a:rPr lang="en">
                <a:solidFill>
                  <a:schemeClr val="dk1"/>
                </a:solidFill>
              </a:rPr>
              <a:t>No of tiles out of column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Displaced Tile</a:t>
            </a:r>
          </a:p>
          <a:p>
            <a:pPr rtl="0" lvl="0" indent="-317500" marL="762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Base Figure (h = 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lang="en"/>
              <a:t>Sub optimal Heuristics</a:t>
            </a:r>
            <a:r>
              <a:rPr lang="en"/>
              <a:t>: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h += abs(k-i+13) + abs(j-l+13)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h += 10*pow(abs(k-i),15) + 10*pow(abs(j-l),15)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Comparison of heuristics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1200150" x="800325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Manhattan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139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73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130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1200150" x="336230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Displaced Tile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60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107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</a:t>
            </a:r>
            <a:r>
              <a:rPr b="1" sz="1200" lang="en"/>
              <a:t>170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298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202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348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200150" x="615595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Baseline (h = 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(123458670- 436218705)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1589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2649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(123458670- 123804756)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2619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4520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 (102453678-123456780)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2967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"/>
              <a:t>Nodes Visited: </a:t>
            </a:r>
            <a:r>
              <a:rPr b="1" sz="1200" lang="en"/>
              <a:t>5314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Comparison of heuristics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1200150" x="800325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Manhattan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139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73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130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200150" x="336230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Euclidean Dist.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16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30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139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75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135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1200150" x="615595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Baseline (h = 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(123458670- 436218705)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1589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2649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(123458670- 123804756)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2619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4520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 (102453678-123456780)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2967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"/>
              <a:t>Nodes Visited: </a:t>
            </a:r>
            <a:r>
              <a:rPr b="1" sz="1200" lang="en"/>
              <a:t>5314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3000" lang="en"/>
              <a:t>    Comparison of heuristics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1: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(436218705-123456780)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Expanded:60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Visited:107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2: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(123804756-123456780)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Expanded:170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Visited:298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Case 3: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(102453678- 123456780)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Expanded:202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FF"/>
                </a:solidFill>
              </a:rPr>
              <a:t>Nodes Visited:348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1200150" x="800325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Manhattan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81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139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73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130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1200150" x="336230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/>
              <a:t>No of tiles out of row, out of column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(436218705-123456780)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14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(123804756-123456780)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87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149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(102453678- 123456780)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93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167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200150" x="6155950"/>
            <a:ext cy="1969200" cx="22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en"/>
              <a:t>Baseline (h = 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1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(123458670- 436218705)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1589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2649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2</a:t>
            </a:r>
            <a:r>
              <a:rPr sz="1200" lang="en"/>
              <a:t>: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(123458670- 123804756)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2619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Visited: </a:t>
            </a:r>
            <a:r>
              <a:rPr b="1" sz="1200" lang="en"/>
              <a:t>4520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en"/>
              <a:t>Case 3</a:t>
            </a:r>
            <a:r>
              <a:rPr sz="1200" lang="en"/>
              <a:t>: (102453678-123456780)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Nodes Expanded: </a:t>
            </a:r>
            <a:r>
              <a:rPr b="1" sz="1200" lang="en"/>
              <a:t>2967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"/>
              <a:t>Nodes Visited: </a:t>
            </a:r>
            <a:r>
              <a:rPr b="1" sz="1200" lang="en"/>
              <a:t>5314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Fresh Fruit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