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Rajlaxmi Sah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0D036F6-BEB4-45A6-BBC6-32D92A54A1E6}">
  <a:tblStyle styleName="Table_0" styleId="{B0D036F6-BEB4-45A6-BBC6-32D92A54A1E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slides/slide7.xml" Type="http://schemas.openxmlformats.org/officeDocument/2006/relationships/slide" Id="rId13"/><Relationship Target="theme/theme3.xml" Type="http://schemas.openxmlformats.org/officeDocument/2006/relationships/theme" Id="rId1"/><Relationship Target="slides/slide4.xml" Type="http://schemas.openxmlformats.org/officeDocument/2006/relationships/slide" Id="rId10"/><Relationship Target="commentAuthors.xml" Type="http://schemas.openxmlformats.org/officeDocument/2006/relationships/commentAuthors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Should know why the functions are linearly separable why not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/>
          <a:stretch>
            <a:fillRect t="0" b="0" r="0" l="0"/>
          </a:stretch>
        </a:blipFill>
      </p:bgPr>
    </p:bg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8" name="Shape 18"/>
          <p:cNvGrpSpPr/>
          <p:nvPr/>
        </p:nvGrpSpPr>
        <p:grpSpPr>
          <a:xfrm>
            <a:off y="851803" x="-44"/>
            <a:ext cy="599884" cx="1217206"/>
            <a:chOff y="452558" x="-34"/>
            <a:chExt cy="524100" cx="914505"/>
          </a:xfrm>
        </p:grpSpPr>
        <p:sp>
          <p:nvSpPr>
            <p:cNvPr id="19" name="Shape 19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y="271797" x="1371600"/>
            <a:ext cy="125729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y="1567196" x="1371600"/>
            <a:ext cy="66479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Merriweather"/>
              <a:buNone/>
              <a:defRPr/>
            </a:lvl1pPr>
            <a:lvl2pPr algn="ctr" rtl="0" marR="0" indent="-12592" marL="609493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Merriweather"/>
              <a:buNone/>
              <a:defRPr/>
            </a:lvl2pPr>
            <a:lvl3pPr algn="ctr" rtl="0" marR="0" indent="-12487" marL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3pPr>
            <a:lvl4pPr algn="ctr" rtl="0" marR="0" indent="-12380" marL="182848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4pPr>
            <a:lvl5pPr algn="ctr" rtl="0" marR="0" indent="-12273" marL="2437973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5pPr>
            <a:lvl6pPr algn="ctr" rtl="0" marR="0" indent="-12167" marL="304746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6pPr>
            <a:lvl7pPr algn="ctr" rtl="0" marR="0" indent="-12060" marL="365696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7pPr>
            <a:lvl8pPr algn="ctr" rtl="0" marR="0" indent="-11953" marL="4266453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8pPr>
            <a:lvl9pPr algn="ctr" rtl="0" marR="0" indent="-11846" marL="487594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742950" x="2857499"/>
            <a:ext cy="7315200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95" name="Shape 95"/>
          <p:cNvGrpSpPr/>
          <p:nvPr/>
        </p:nvGrpSpPr>
        <p:grpSpPr>
          <a:xfrm rot="5400000">
            <a:off y="175381" x="7189231"/>
            <a:ext cy="393075" cx="797539"/>
            <a:chOff y="452558" x="-34"/>
            <a:chExt cy="524100" cx="914505"/>
          </a:xfrm>
        </p:grpSpPr>
        <p:sp>
          <p:nvSpPr>
            <p:cNvPr id="96" name="Shape 96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99" name="Shape 99"/>
          <p:cNvGrpSpPr/>
          <p:nvPr/>
        </p:nvGrpSpPr>
        <p:grpSpPr>
          <a:xfrm>
            <a:off y="4046638" x="0"/>
            <a:ext cy="1096861" cx="9143999"/>
            <a:chOff y="4046637" x="0"/>
            <a:chExt cy="1096861" cx="9143999"/>
          </a:xfrm>
        </p:grpSpPr>
        <p:sp>
          <p:nvSpPr>
            <p:cNvPr id="100" name="Shape 100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01" name="Shape 101"/>
            <p:cNvSpPr/>
            <p:nvPr/>
          </p:nvSpPr>
          <p:spPr>
            <a:xfrm rot="5400000">
              <a:off y="23068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02" name="Shape 102"/>
          <p:cNvSpPr txBox="1"/>
          <p:nvPr>
            <p:ph type="title"/>
          </p:nvPr>
        </p:nvSpPr>
        <p:spPr>
          <a:xfrm rot="5400000">
            <a:off y="2060187" x="6117900"/>
            <a:ext cy="1371599" cx="376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rot="5400000">
            <a:off y="-340112" x="2117400"/>
            <a:ext cy="6172199" cx="376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457200">
              <a:defRPr/>
            </a:lvl2pPr>
            <a:lvl3pPr rtl="0" indent="914400">
              <a:defRPr/>
            </a:lvl3pPr>
            <a:lvl4pPr rtl="0" indent="137160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2343314" x="-20"/>
            <a:ext cy="603812" cx="1217135"/>
            <a:chOff y="2343310" x="-21"/>
            <a:chExt cy="603812" cx="1217135"/>
          </a:xfrm>
        </p:grpSpPr>
        <p:sp>
          <p:nvSpPr>
            <p:cNvPr id="35" name="Shape 35"/>
            <p:cNvSpPr/>
            <p:nvPr/>
          </p:nvSpPr>
          <p:spPr>
            <a:xfrm>
              <a:off y="2347123" x="787514"/>
              <a:ext cy="600000" cx="42959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2347123" x="286369"/>
              <a:ext cy="600000" cx="42959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 rot="5400000">
              <a:off y="2535910" x="-192621"/>
              <a:ext cy="214799" cx="6000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38" name="Shape 38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39" name="Shape 39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1" name="Shape 41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3063198" x="1371600"/>
            <a:ext cy="6999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Clr>
                <a:srgbClr val="888888"/>
              </a:buClr>
              <a:buFont typeface="Merriweather"/>
              <a:buNone/>
              <a:defRPr/>
            </a:lvl2pPr>
            <a:lvl3pPr rtl="0" indent="-12487" marL="1218987">
              <a:buClr>
                <a:srgbClr val="888888"/>
              </a:buClr>
              <a:buFont typeface="Merriweather"/>
              <a:buNone/>
              <a:defRPr/>
            </a:lvl3pPr>
            <a:lvl4pPr rtl="0" indent="-12380" marL="1828480">
              <a:buClr>
                <a:srgbClr val="888888"/>
              </a:buClr>
              <a:buFont typeface="Merriweather"/>
              <a:buNone/>
              <a:defRPr/>
            </a:lvl4pPr>
            <a:lvl5pPr rtl="0" indent="-12273" marL="2437973">
              <a:buClr>
                <a:srgbClr val="888888"/>
              </a:buClr>
              <a:buFont typeface="Merriweather"/>
              <a:buNone/>
              <a:defRPr/>
            </a:lvl5pPr>
            <a:lvl6pPr rtl="0" indent="-12167" marL="3047467">
              <a:buClr>
                <a:srgbClr val="888888"/>
              </a:buClr>
              <a:buFont typeface="Merriweather"/>
              <a:buNone/>
              <a:defRPr/>
            </a:lvl6pPr>
            <a:lvl7pPr rtl="0" indent="-12060" marL="3656960">
              <a:buClr>
                <a:srgbClr val="888888"/>
              </a:buClr>
              <a:buFont typeface="Merriweather"/>
              <a:buNone/>
              <a:defRPr/>
            </a:lvl7pPr>
            <a:lvl8pPr rtl="0" indent="-11953" marL="4266453">
              <a:buClr>
                <a:srgbClr val="888888"/>
              </a:buClr>
              <a:buFont typeface="Merriweather"/>
              <a:buNone/>
              <a:defRPr/>
            </a:lvl8pPr>
            <a:lvl9pPr rtl="0" indent="-11846" marL="4875947">
              <a:buClr>
                <a:srgbClr val="888888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914400"/>
            <a:ext cy="34290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200150" x="4572000"/>
            <a:ext cy="34290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197430" x="914400"/>
            <a:ext cy="6122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809750" x="914400"/>
            <a:ext cy="28194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y="1197430" x="4572000"/>
            <a:ext cy="6122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y="1809750" x="4572000"/>
            <a:ext cy="28194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8" name="Shape 68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69" name="Shape 69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0" name="Shape 70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1" name="Shape 71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3657601"/>
            <a:ext cy="3429000" cx="45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y="1200151" x="914400"/>
            <a:ext cy="3429000" cx="259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y="1200150" x="914401"/>
            <a:ext cy="2743199" cx="5029199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chemeClr val="dk1"/>
              </a:buClr>
              <a:buFont typeface="Merriweather"/>
              <a:buNone/>
              <a:defRPr/>
            </a:lvl1pPr>
            <a:lvl2pPr algn="l" rtl="0" marR="0" indent="-12592" marL="609493">
              <a:buClr>
                <a:schemeClr val="dk1"/>
              </a:buClr>
              <a:buFont typeface="Merriweather"/>
              <a:buNone/>
              <a:defRPr/>
            </a:lvl2pPr>
            <a:lvl3pPr algn="l" rtl="0" marR="0" indent="-12487" marL="1218987">
              <a:buClr>
                <a:schemeClr val="dk1"/>
              </a:buClr>
              <a:buFont typeface="Merriweather"/>
              <a:buNone/>
              <a:defRPr/>
            </a:lvl3pPr>
            <a:lvl4pPr algn="l" rtl="0" marR="0" indent="-12380" marL="1828480">
              <a:buClr>
                <a:schemeClr val="dk1"/>
              </a:buClr>
              <a:buFont typeface="Merriweather"/>
              <a:buNone/>
              <a:defRPr/>
            </a:lvl4pPr>
            <a:lvl5pPr algn="l" rtl="0" marR="0" indent="-12273" marL="2437973">
              <a:buClr>
                <a:schemeClr val="dk1"/>
              </a:buClr>
              <a:buFont typeface="Merriweather"/>
              <a:buNone/>
              <a:defRPr/>
            </a:lvl5pPr>
            <a:lvl6pPr algn="l" rtl="0" marR="0" indent="-12167" marL="3047467">
              <a:buClr>
                <a:schemeClr val="dk1"/>
              </a:buClr>
              <a:buFont typeface="Merriweather"/>
              <a:buNone/>
              <a:defRPr/>
            </a:lvl6pPr>
            <a:lvl7pPr algn="l" rtl="0" marR="0" indent="-12060" marL="3656960">
              <a:buClr>
                <a:schemeClr val="dk1"/>
              </a:buClr>
              <a:buFont typeface="Merriweather"/>
              <a:buNone/>
              <a:defRPr/>
            </a:lvl7pPr>
            <a:lvl8pPr algn="l" rtl="0" marR="0" indent="-11953" marL="4266453">
              <a:buClr>
                <a:schemeClr val="dk1"/>
              </a:buClr>
              <a:buFont typeface="Merriweather"/>
              <a:buNone/>
              <a:defRPr/>
            </a:lvl8pPr>
            <a:lvl9pPr algn="l" rtl="0" marR="0" indent="-11846" marL="4875947">
              <a:buClr>
                <a:schemeClr val="dk1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6096001"/>
            <a:ext cy="28194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6" name="Shape 6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0413" x="-27"/>
            <a:ext cy="393075" cx="797539"/>
            <a:chOff y="452558" x="-34"/>
            <a:chExt cy="524100" cx="914505"/>
          </a:xfrm>
        </p:grpSpPr>
        <p:sp>
          <p:nvSpPr>
            <p:cNvPr id="9" name="Shape 9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2" name="Shape 1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26947" marL="304747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Merriweather"/>
              <a:buChar char="•"/>
              <a:defRPr/>
            </a:lvl1pPr>
            <a:lvl2pPr algn="l" rtl="0" marR="0" indent="-158871" marL="755772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Merriweather"/>
              <a:buChar char="–"/>
              <a:defRPr/>
            </a:lvl2pPr>
            <a:lvl3pPr algn="l" rtl="0" marR="0" indent="-178096" marL="120679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3pPr>
            <a:lvl4pPr algn="l" rtl="0" marR="0" indent="-184622" marL="165782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4pPr>
            <a:lvl5pPr algn="l" rtl="0" marR="0" indent="-178447" marL="210884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5pPr>
            <a:lvl6pPr algn="l" rtl="0" marR="0" indent="-184972" marL="255987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6pPr>
            <a:lvl7pPr algn="l" rtl="0" marR="0" indent="-178797" marL="301089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7pPr>
            <a:lvl8pPr algn="l" rtl="0" marR="0" indent="-185322" marL="346192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8pPr>
            <a:lvl9pPr algn="l" rtl="0" marR="0" indent="-179146" marL="391294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13440" x="1238500"/>
            <a:ext cy="1578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1" sz="4800" lang="en"/>
              <a:t>GROUP 6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792351" x="1371600"/>
            <a:ext cy="1771199" cx="685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Nehal Bhagat              110050008</a:t>
            </a:r>
          </a:p>
          <a:p>
            <a:pPr rtl="0" lvl="0">
              <a:buNone/>
            </a:pPr>
            <a:r>
              <a:rPr sz="1800" lang="en"/>
              <a:t>Tanmay Randhavane  110050010</a:t>
            </a:r>
          </a:p>
          <a:p>
            <a:pPr rtl="0" lvl="0">
              <a:buNone/>
            </a:pPr>
            <a:r>
              <a:rPr sz="1800" lang="en"/>
              <a:t>Alok Yadav                 110050043</a:t>
            </a:r>
          </a:p>
          <a:p>
            <a:pPr>
              <a:buNone/>
            </a:pPr>
            <a:r>
              <a:rPr sz="1800" lang="en"/>
              <a:t>Rajlaxmi                      110050087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2400" lang="en"/>
              <a:t>Explanation of Graphs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Vector Interpretation Of Perceptron training Algorithm</a:t>
            </a:r>
          </a:p>
          <a:p>
            <a:pPr rtl="0" lvl="0" indent="-317500" marL="457200">
              <a:buClr>
                <a:schemeClr val="accent1"/>
              </a:buClr>
              <a:buSzPct val="100000"/>
              <a:buFont typeface="Merriweather"/>
              <a:buChar char="•"/>
            </a:pPr>
            <a:r>
              <a:rPr lang="en"/>
              <a:t>In perceptron training algorithm we try to find a vector which has dot product greater than zero i.e. angle between the two vectors should be (-90, 90) degrees</a:t>
            </a:r>
          </a:p>
          <a:p>
            <a:pPr rtl="0" lvl="0" indent="-317500" marL="457200">
              <a:buClr>
                <a:schemeClr val="accent1"/>
              </a:buClr>
              <a:buSzPct val="100000"/>
              <a:buFont typeface="Merriweather"/>
              <a:buChar char="•"/>
            </a:pPr>
            <a:r>
              <a:rPr lang="en"/>
              <a:t>When dot product is negative, we add the vector which bring the result vector closer to input vector, making dot product positive</a:t>
            </a:r>
          </a:p>
          <a:p>
            <a:r>
              <a:t/>
            </a:r>
          </a:p>
          <a:p>
            <a:r>
              <a:t/>
            </a:r>
          </a:p>
        </p:txBody>
      </p:sp>
      <p:cxnSp>
        <p:nvCxnSpPr>
          <p:cNvPr id="167" name="Shape 167"/>
          <p:cNvCxnSpPr/>
          <p:nvPr/>
        </p:nvCxnSpPr>
        <p:spPr>
          <a:xfrm rot="10800000" flipH="1">
            <a:off y="3974925" x="4290425"/>
            <a:ext cy="336599" cx="164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8" name="Shape 168"/>
          <p:cNvCxnSpPr/>
          <p:nvPr/>
        </p:nvCxnSpPr>
        <p:spPr>
          <a:xfrm rot="10800000">
            <a:off y="3722625" x="2470674"/>
            <a:ext cy="588899" cx="185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9" name="Shape 169"/>
          <p:cNvCxnSpPr/>
          <p:nvPr/>
        </p:nvCxnSpPr>
        <p:spPr>
          <a:xfrm rot="10800000" flipH="1">
            <a:off y="3164924" x="4321975"/>
            <a:ext cy="1146600" cx="13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400" lang="en"/>
              <a:t>Explanation of Graphs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33690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accent1"/>
              </a:buClr>
              <a:buSzPct val="100000"/>
              <a:buFont typeface="Merriweather"/>
              <a:buChar char="•"/>
            </a:pPr>
            <a:r>
              <a:rPr lang="en"/>
              <a:t>When w[i] is larger, the result vector after addition is still closer to the original vector as compared to when w[i] is smaller. So greater number of iterations are required.</a:t>
            </a:r>
          </a:p>
          <a:p>
            <a:pPr lvl="0" indent="0" marL="0">
              <a:buNone/>
            </a:pPr>
            <a:r>
              <a:rPr lang="en"/>
              <a:t>	</a:t>
            </a:r>
          </a:p>
        </p:txBody>
      </p:sp>
      <p:cxnSp>
        <p:nvCxnSpPr>
          <p:cNvPr id="176" name="Shape 176"/>
          <p:cNvCxnSpPr/>
          <p:nvPr/>
        </p:nvCxnSpPr>
        <p:spPr>
          <a:xfrm rot="10800000" flipH="1">
            <a:off y="3953875" x="4332475"/>
            <a:ext cy="336599" cx="1640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7" name="Shape 177"/>
          <p:cNvCxnSpPr/>
          <p:nvPr/>
        </p:nvCxnSpPr>
        <p:spPr>
          <a:xfrm rot="10800000">
            <a:off y="3175425" x="1166574"/>
            <a:ext cy="1136099" cx="315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y="2839074" x="2228824"/>
            <a:ext cy="1440900" cx="2061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9" name="Shape 179"/>
          <p:cNvSpPr/>
          <p:nvPr/>
        </p:nvSpPr>
        <p:spPr>
          <a:xfrm>
            <a:off y="3663625" x="3938325"/>
            <a:ext cy="917100" cx="762299"/>
          </a:xfrm>
          <a:prstGeom prst="arc">
            <a:avLst>
              <a:gd fmla="val 11872780" name="adj1"/>
              <a:gd fmla="val 312266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0" name="Shape 180"/>
          <p:cNvSpPr txBox="1"/>
          <p:nvPr/>
        </p:nvSpPr>
        <p:spPr>
          <a:xfrm>
            <a:off y="3491100" x="47006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Decrease in angle is less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7 Segment Display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Implementation: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PTA is trained and weight vector for each digit is obtained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Dot product of given input vector with weight vector is taken and if product is positive the digit is shown as output</a:t>
            </a:r>
          </a:p>
          <a:p>
            <a:pPr rtl="0" lvl="0" indent="0" marL="0"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1" sz="2400" lang="en"/>
              <a:t>Number of Iterations Required For each digit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graphicFrame>
        <p:nvGraphicFramePr>
          <p:cNvPr id="193" name="Shape 193"/>
          <p:cNvGraphicFramePr/>
          <p:nvPr/>
        </p:nvGraphicFramePr>
        <p:xfrm>
          <a:off y="1136959" x="16085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{B0D036F6-BEB4-45A6-BBC6-32D92A54A1E6}</a:tableStyleId>
              </a:tblPr>
              <a:tblGrid>
                <a:gridCol w="1990850"/>
                <a:gridCol w="1990850"/>
              </a:tblGrid>
              <a:tr h="3661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197</a:t>
                      </a:r>
                    </a:p>
                  </a:txBody>
                  <a:tcPr marR="91425" marB="91425" marT="91425" marL="91425"/>
                </a:tc>
              </a:tr>
              <a:tr h="3625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44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124</a:t>
                      </a:r>
                    </a:p>
                  </a:txBody>
                  <a:tcPr marR="91425" marB="91425" marT="91425" marL="91425"/>
                </a:tc>
              </a:tr>
              <a:tr h="3625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135</a:t>
                      </a:r>
                    </a:p>
                  </a:txBody>
                  <a:tcPr marR="91425" marB="91425" marT="91425" marL="91425"/>
                </a:tc>
              </a:tr>
              <a:tr h="3625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94</a:t>
                      </a:r>
                    </a:p>
                  </a:txBody>
                  <a:tcPr marR="91425" marB="91425" marT="91425" marL="91425"/>
                </a:tc>
              </a:tr>
              <a:tr h="3625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131</a:t>
                      </a:r>
                    </a:p>
                  </a:txBody>
                  <a:tcPr marR="91425" marB="91425" marT="91425" marL="91425"/>
                </a:tc>
              </a:tr>
              <a:tr h="3625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197</a:t>
                      </a:r>
                    </a:p>
                  </a:txBody>
                  <a:tcPr marR="91425" marB="91425" marT="91425" marL="91425"/>
                </a:tc>
              </a:tr>
              <a:tr h="3625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68</a:t>
                      </a:r>
                    </a:p>
                  </a:txBody>
                  <a:tcPr marR="91425" marB="91425" marT="91425" marL="91425"/>
                </a:tc>
              </a:tr>
              <a:tr h="3625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292</a:t>
                      </a:r>
                    </a:p>
                  </a:txBody>
                  <a:tcPr marR="91425" marB="91425" marT="91425" marL="91425"/>
                </a:tc>
              </a:tr>
              <a:tr h="3625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208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1" sz="6000" lang="en"/>
              <a:t>ASSIGN 1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3063198" x="1371600"/>
            <a:ext cy="699900" cx="685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Perceptron Training Algorithm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Perceptron Training Algorithm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3063198" x="1371600"/>
            <a:ext cy="699900" cx="685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en"/>
              <a:t>Nehal Rajlaxmi Tanmay Alok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400" lang="en"/>
              <a:t>Problem Statement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Implement perceptron training algorithm (PTA).</a:t>
            </a:r>
          </a:p>
          <a:p>
            <a:r>
              <a:t/>
            </a:r>
          </a:p>
          <a:p>
            <a:pPr rtl="0" lvl="0" indent="-317500" marL="4572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Run PTA on:</a:t>
            </a:r>
          </a:p>
          <a:p>
            <a:pPr rtl="0" lvl="1" indent="-317500" marL="9144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Merriweather"/>
              <a:buChar char="–"/>
            </a:pPr>
            <a:r>
              <a:rPr lang="en">
                <a:solidFill>
                  <a:schemeClr val="dk1"/>
                </a:solidFill>
              </a:rPr>
              <a:t>2-input NAND, NOR, XOR</a:t>
            </a:r>
          </a:p>
          <a:p>
            <a:pPr rtl="0" lvl="1" indent="-317500" marL="9144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Merriweather"/>
              <a:buChar char="–"/>
            </a:pPr>
            <a:r>
              <a:rPr lang="en">
                <a:solidFill>
                  <a:schemeClr val="dk1"/>
                </a:solidFill>
              </a:rPr>
              <a:t>5-input palindrome, majority</a:t>
            </a:r>
          </a:p>
          <a:p>
            <a:pPr rtl="0" lvl="1" indent="-317500" marL="9144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Merriweather"/>
              <a:buChar char="–"/>
            </a:pPr>
            <a:r>
              <a:rPr lang="en">
                <a:solidFill>
                  <a:schemeClr val="dk1"/>
                </a:solidFill>
              </a:rPr>
              <a:t>6-input parity</a:t>
            </a:r>
          </a:p>
          <a:p>
            <a:r>
              <a:t/>
            </a:r>
          </a:p>
          <a:p>
            <a:pPr rtl="0" lvl="0" indent="-317500" marL="4572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Observe the convergence of the above functions and detect cycle if exits.</a:t>
            </a:r>
          </a:p>
          <a:p>
            <a:r>
              <a:t/>
            </a:r>
          </a:p>
          <a:p>
            <a:pPr rtl="0" lvl="0" indent="-317500" marL="4572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Observe the effect of initialization of the weights.</a:t>
            </a:r>
          </a:p>
          <a:p>
            <a:r>
              <a:t/>
            </a:r>
          </a:p>
          <a:p>
            <a:pPr rtl="0" lvl="0" indent="-317500" marL="4572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Run the PTA to find the output of a 7 segment display.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180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Algorithm Implementation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The weight vector for PTA is initialized as a vector of 0s.</a:t>
            </a:r>
          </a:p>
          <a:p>
            <a:r>
              <a:t/>
            </a:r>
          </a:p>
          <a:p>
            <a:pPr lvl="0" indent="-317500" marL="457200"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For cycle detection, a hash map is maintained. This hash map stores weight vector at all iterations. If weight obtained in an iteration is already present in the hash map, cycle is detected.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180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Convergence: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177200" x="1006175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PTA converges for linearly separable functions OR, NOR, NAND, Palindrome and Majority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PTA does not converge for XOR and Parity because they are non-linear functions.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">
                <a:solidFill>
                  <a:schemeClr val="dk1"/>
                </a:solidFill>
              </a:rPr>
              <a:t>If we initialize w is initialized as vector of constant t i.e (t,t,t, …. )</a:t>
            </a:r>
          </a:p>
          <a:p>
            <a:pPr rtl="0" lvl="0" indent="-317500" marL="457200"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Palindrome: No of iterations increases with increase in t</a:t>
            </a:r>
          </a:p>
          <a:p>
            <a:pPr rtl="0" lvl="0" indent="-317500" marL="457200"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Majority, NAND: No of iterations first decreases with increase in t and then increases</a:t>
            </a:r>
          </a:p>
          <a:p>
            <a:pPr rtl="0" lvl="0" indent="-317500" marL="457200"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OR, NOR: Higher no of iterations for lower value of t and then constant</a:t>
            </a:r>
          </a:p>
          <a:p>
            <a:pPr rtl="0" lvl="0" indent="-317500" marL="457200">
              <a:buClr>
                <a:schemeClr val="dk1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XOR, Parity: Cycle detected. No of iterations required to detect cycle increases with increase in t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180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Effect of weight initialization on number of iterations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400" lang="en"/>
              <a:t>Effect of Weight Initialization for Linear Functions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47750" x="1896300"/>
            <a:ext cy="3533775" cx="5715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dk1"/>
                </a:solidFill>
              </a:rPr>
              <a:t>Effect of Weight Initialization</a:t>
            </a:r>
            <a:r>
              <a:rPr sz="2400" lang="en"/>
              <a:t> for Non-Linear Functions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1714500"/>
            <a:ext cy="3533775" cx="5715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Fresh Fruit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