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8" name="Shape 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4" name="Shape 1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0" name="Shape 1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7" name="Shape 1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3" name="Shape 2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media/image00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blipFill rotWithShape="1">
          <a:blip r:embed="rId2"/>
          <a:stretch>
            <a:fillRect t="0" b="0" r="0" l="0"/>
          </a:stretch>
        </a:blipFill>
      </p:bgPr>
    </p:bg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18" name="Shape 18"/>
          <p:cNvGrpSpPr/>
          <p:nvPr/>
        </p:nvGrpSpPr>
        <p:grpSpPr>
          <a:xfrm>
            <a:off y="851803" x="-44"/>
            <a:ext cy="599884" cx="1217206"/>
            <a:chOff y="452558" x="-34"/>
            <a:chExt cy="524100" cx="914505"/>
          </a:xfrm>
        </p:grpSpPr>
        <p:sp>
          <p:nvSpPr>
            <p:cNvPr id="19" name="Shape 19"/>
            <p:cNvSpPr/>
            <p:nvPr/>
          </p:nvSpPr>
          <p:spPr>
            <a:xfrm>
              <a:off y="452558" x="591670"/>
              <a:ext cy="524100" cx="3228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20" name="Shape 20"/>
            <p:cNvSpPr/>
            <p:nvPr/>
          </p:nvSpPr>
          <p:spPr>
            <a:xfrm>
              <a:off y="452558" x="215154"/>
              <a:ext cy="524100" cx="322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21" name="Shape 21"/>
            <p:cNvSpPr/>
            <p:nvPr/>
          </p:nvSpPr>
          <p:spPr>
            <a:xfrm rot="5400000">
              <a:off y="633908" x="-181384"/>
              <a:ext cy="161400" cx="524100"/>
            </a:xfrm>
            <a:prstGeom prst="round2SameRect">
              <a:avLst>
                <a:gd fmla="val 29167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22" name="Shape 22"/>
          <p:cNvSpPr txBox="1"/>
          <p:nvPr>
            <p:ph type="ctrTitle"/>
          </p:nvPr>
        </p:nvSpPr>
        <p:spPr>
          <a:xfrm>
            <a:off y="271797" x="1371600"/>
            <a:ext cy="1257299" cx="6858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Font typeface="Merriweather"/>
              <a:buNone/>
              <a:defRPr/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y="1567196" x="1371600"/>
            <a:ext cy="664799" cx="6858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Merriweather"/>
              <a:buNone/>
              <a:defRPr/>
            </a:lvl1pPr>
            <a:lvl2pPr algn="ctr" rtl="0" marR="0" indent="-12592" marL="609493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Merriweather"/>
              <a:buNone/>
              <a:defRPr/>
            </a:lvl2pPr>
            <a:lvl3pPr algn="ctr" rtl="0" marR="0" indent="-12487" marL="1218987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Merriweather"/>
              <a:buNone/>
              <a:defRPr/>
            </a:lvl3pPr>
            <a:lvl4pPr algn="ctr" rtl="0" marR="0" indent="-12380" marL="182848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Merriweather"/>
              <a:buNone/>
              <a:defRPr/>
            </a:lvl4pPr>
            <a:lvl5pPr algn="ctr" rtl="0" marR="0" indent="-12273" marL="2437973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Merriweather"/>
              <a:buNone/>
              <a:defRPr/>
            </a:lvl5pPr>
            <a:lvl6pPr algn="ctr" rtl="0" marR="0" indent="-12167" marL="3047467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Merriweather"/>
              <a:buNone/>
              <a:defRPr/>
            </a:lvl6pPr>
            <a:lvl7pPr algn="ctr" rtl="0" marR="0" indent="-12060" marL="365696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Merriweather"/>
              <a:buNone/>
              <a:defRPr/>
            </a:lvl7pPr>
            <a:lvl8pPr algn="ctr" rtl="0" marR="0" indent="-11953" marL="4266453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Merriweather"/>
              <a:buNone/>
              <a:defRPr/>
            </a:lvl8pPr>
            <a:lvl9pPr algn="ctr" rtl="0" marR="0" indent="-11846" marL="4875947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Merriweather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y="4836318" x="7162800"/>
            <a:ext cy="135600" cx="1066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y="4836318" x="914400"/>
            <a:ext cy="135600" cx="621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836318" x="8305800"/>
            <a:ext cy="135600" cx="609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114300" x="914400"/>
            <a:ext cy="971700" cx="7315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Font typeface="Merriweather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 rot="5400000">
            <a:off y="-742950" x="2857499"/>
            <a:ext cy="7315200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>
            <a:off y="4836318" x="7162800"/>
            <a:ext cy="135600" cx="1066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y="4836318" x="914400"/>
            <a:ext cy="135600" cx="621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y="4836318" x="8305800"/>
            <a:ext cy="135600" cx="609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95" name="Shape 95"/>
          <p:cNvGrpSpPr/>
          <p:nvPr/>
        </p:nvGrpSpPr>
        <p:grpSpPr>
          <a:xfrm rot="5400000">
            <a:off y="175381" x="7189231"/>
            <a:ext cy="393075" cx="797539"/>
            <a:chOff y="452558" x="-34"/>
            <a:chExt cy="524100" cx="914505"/>
          </a:xfrm>
        </p:grpSpPr>
        <p:sp>
          <p:nvSpPr>
            <p:cNvPr id="96" name="Shape 96"/>
            <p:cNvSpPr/>
            <p:nvPr/>
          </p:nvSpPr>
          <p:spPr>
            <a:xfrm>
              <a:off y="452558" x="591670"/>
              <a:ext cy="524100" cx="3228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97" name="Shape 97"/>
            <p:cNvSpPr/>
            <p:nvPr/>
          </p:nvSpPr>
          <p:spPr>
            <a:xfrm>
              <a:off y="452558" x="215154"/>
              <a:ext cy="524100" cx="322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98" name="Shape 98"/>
            <p:cNvSpPr/>
            <p:nvPr/>
          </p:nvSpPr>
          <p:spPr>
            <a:xfrm rot="5400000">
              <a:off y="633908" x="-181384"/>
              <a:ext cy="161400" cx="524100"/>
            </a:xfrm>
            <a:prstGeom prst="round2SameRect">
              <a:avLst>
                <a:gd fmla="val 29167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grpSp>
        <p:nvGrpSpPr>
          <p:cNvPr id="99" name="Shape 99"/>
          <p:cNvGrpSpPr/>
          <p:nvPr/>
        </p:nvGrpSpPr>
        <p:grpSpPr>
          <a:xfrm>
            <a:off y="4046638" x="0"/>
            <a:ext cy="1096861" cx="9143999"/>
            <a:chOff y="4046637" x="0"/>
            <a:chExt cy="1096861" cx="9143999"/>
          </a:xfrm>
        </p:grpSpPr>
        <p:sp>
          <p:nvSpPr>
            <p:cNvPr id="100" name="Shape 100"/>
            <p:cNvSpPr/>
            <p:nvPr/>
          </p:nvSpPr>
          <p:spPr>
            <a:xfrm rot="5400000">
              <a:off y="119293" x="4119794"/>
              <a:ext cy="9143999" cx="904411"/>
            </a:xfrm>
            <a:custGeom>
              <a:pathLst>
                <a:path w="904412" extrusionOk="0" h="9144000">
                  <a:moveTo>
                    <a:pt y="0" x="0"/>
                  </a:moveTo>
                  <a:lnTo>
                    <a:pt y="0" x="904412"/>
                  </a:lnTo>
                  <a:lnTo>
                    <a:pt y="9144000" x="904412"/>
                  </a:lnTo>
                  <a:lnTo>
                    <a:pt y="9144000" x="391235"/>
                  </a:lnTo>
                  <a:cubicBezTo>
                    <a:pt y="6730684" x="445385"/>
                    <a:pt y="1995757" x="250230"/>
                    <a:pt y="0" x="0"/>
                  </a:cubicBezTo>
                  <a:close/>
                </a:path>
              </a:pathLst>
            </a:custGeom>
            <a:solidFill>
              <a:schemeClr val="dk1">
                <a:alpha val="784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101" name="Shape 101"/>
            <p:cNvSpPr/>
            <p:nvPr/>
          </p:nvSpPr>
          <p:spPr>
            <a:xfrm rot="5400000">
              <a:off y="23068" x="4023569"/>
              <a:ext cy="9143999" cx="1096861"/>
            </a:xfrm>
            <a:custGeom>
              <a:pathLst>
                <a:path w="1096862" extrusionOk="0" h="9144000">
                  <a:moveTo>
                    <a:pt y="9136375" x="1096861"/>
                  </a:moveTo>
                  <a:lnTo>
                    <a:pt y="0" x="1096861"/>
                  </a:lnTo>
                  <a:lnTo>
                    <a:pt y="0" x="1096862"/>
                  </a:lnTo>
                  <a:lnTo>
                    <a:pt y="9136375" x="1096862"/>
                  </a:lnTo>
                  <a:close/>
                  <a:moveTo>
                    <a:pt y="0" x="0"/>
                  </a:moveTo>
                  <a:lnTo>
                    <a:pt y="0" x="142171"/>
                  </a:lnTo>
                  <a:cubicBezTo>
                    <a:pt y="532804" x="214017"/>
                    <a:pt y="1260834" x="281641"/>
                    <a:pt y="2087809" x="340913"/>
                  </a:cubicBezTo>
                  <a:cubicBezTo>
                    <a:pt y="4358443" x="492781"/>
                    <a:pt y="7374964" x="587048"/>
                    <a:pt y="9144000" x="547354"/>
                  </a:cubicBezTo>
                  <a:lnTo>
                    <a:pt y="9144000" x="452132"/>
                  </a:lnTo>
                  <a:cubicBezTo>
                    <a:pt y="4670358" x="484963"/>
                    <a:pt y="2482661" x="240277"/>
                    <a:pt y="0" x="0"/>
                  </a:cubicBezTo>
                  <a:close/>
                </a:path>
              </a:pathLst>
            </a:custGeom>
            <a:solidFill>
              <a:schemeClr val="dk1">
                <a:alpha val="4705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102" name="Shape 102"/>
          <p:cNvSpPr txBox="1"/>
          <p:nvPr>
            <p:ph type="title"/>
          </p:nvPr>
        </p:nvSpPr>
        <p:spPr>
          <a:xfrm rot="5400000">
            <a:off y="2060187" x="6117900"/>
            <a:ext cy="1371599" cx="3766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Font typeface="Merriweather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 rot="5400000">
            <a:off y="-340112" x="2117400"/>
            <a:ext cy="6172199" cx="3766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y="4836318" x="7162800"/>
            <a:ext cy="135600" cx="1066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y="4836318" x="914400"/>
            <a:ext cy="135600" cx="621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y="4836318" x="8305800"/>
            <a:ext cy="135600" cx="609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457200">
              <a:defRPr/>
            </a:lvl2pPr>
            <a:lvl3pPr rtl="0" indent="914400">
              <a:defRPr/>
            </a:lvl3pPr>
            <a:lvl4pPr rtl="0" indent="137160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12" name="Shape 112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13" name="Shape 1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y="114300" x="914400"/>
            <a:ext cy="971700" cx="7315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Font typeface="Merriweather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1200150" x="914400"/>
            <a:ext cy="3429000" cx="7315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y="4836318" x="7162800"/>
            <a:ext cy="135600" cx="1066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y="4836318" x="914400"/>
            <a:ext cy="135600" cx="621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y="4836318" x="8305800"/>
            <a:ext cy="135600" cx="609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34" name="Shape 34"/>
          <p:cNvGrpSpPr/>
          <p:nvPr/>
        </p:nvGrpSpPr>
        <p:grpSpPr>
          <a:xfrm>
            <a:off y="2343314" x="-20"/>
            <a:ext cy="603812" cx="1217135"/>
            <a:chOff y="2343310" x="-21"/>
            <a:chExt cy="603812" cx="1217135"/>
          </a:xfrm>
        </p:grpSpPr>
        <p:sp>
          <p:nvSpPr>
            <p:cNvPr id="35" name="Shape 35"/>
            <p:cNvSpPr/>
            <p:nvPr/>
          </p:nvSpPr>
          <p:spPr>
            <a:xfrm>
              <a:off y="2347123" x="787514"/>
              <a:ext cy="600000" cx="429599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36" name="Shape 36"/>
            <p:cNvSpPr/>
            <p:nvPr/>
          </p:nvSpPr>
          <p:spPr>
            <a:xfrm>
              <a:off y="2347123" x="286369"/>
              <a:ext cy="600000" cx="429599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37" name="Shape 37"/>
            <p:cNvSpPr/>
            <p:nvPr/>
          </p:nvSpPr>
          <p:spPr>
            <a:xfrm rot="5400000">
              <a:off y="2535910" x="-192621"/>
              <a:ext cy="214799" cx="600000"/>
            </a:xfrm>
            <a:prstGeom prst="round2SameRect">
              <a:avLst>
                <a:gd fmla="val 29167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grpSp>
        <p:nvGrpSpPr>
          <p:cNvPr id="38" name="Shape 38"/>
          <p:cNvGrpSpPr/>
          <p:nvPr/>
        </p:nvGrpSpPr>
        <p:grpSpPr>
          <a:xfrm>
            <a:off y="4056913" x="0"/>
            <a:ext cy="1096861" cx="9143999"/>
            <a:chOff y="4056912" x="0"/>
            <a:chExt cy="1096861" cx="9143999"/>
          </a:xfrm>
        </p:grpSpPr>
        <p:sp>
          <p:nvSpPr>
            <p:cNvPr id="39" name="Shape 39"/>
            <p:cNvSpPr/>
            <p:nvPr/>
          </p:nvSpPr>
          <p:spPr>
            <a:xfrm rot="5400000">
              <a:off y="119293" x="4119794"/>
              <a:ext cy="9143999" cx="904411"/>
            </a:xfrm>
            <a:custGeom>
              <a:pathLst>
                <a:path w="904412" extrusionOk="0" h="9144000">
                  <a:moveTo>
                    <a:pt y="0" x="0"/>
                  </a:moveTo>
                  <a:lnTo>
                    <a:pt y="0" x="904412"/>
                  </a:lnTo>
                  <a:lnTo>
                    <a:pt y="9144000" x="904412"/>
                  </a:lnTo>
                  <a:lnTo>
                    <a:pt y="9144000" x="391235"/>
                  </a:lnTo>
                  <a:cubicBezTo>
                    <a:pt y="6730684" x="445385"/>
                    <a:pt y="1995757" x="250230"/>
                    <a:pt y="0" x="0"/>
                  </a:cubicBezTo>
                  <a:close/>
                </a:path>
              </a:pathLst>
            </a:custGeom>
            <a:solidFill>
              <a:schemeClr val="dk1">
                <a:alpha val="784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40" name="Shape 40"/>
            <p:cNvSpPr/>
            <p:nvPr/>
          </p:nvSpPr>
          <p:spPr>
            <a:xfrm rot="5400000">
              <a:off y="33343" x="4023569"/>
              <a:ext cy="9143999" cx="1096861"/>
            </a:xfrm>
            <a:custGeom>
              <a:pathLst>
                <a:path w="1096862" extrusionOk="0" h="9144000">
                  <a:moveTo>
                    <a:pt y="9136375" x="1096861"/>
                  </a:moveTo>
                  <a:lnTo>
                    <a:pt y="0" x="1096861"/>
                  </a:lnTo>
                  <a:lnTo>
                    <a:pt y="0" x="1096862"/>
                  </a:lnTo>
                  <a:lnTo>
                    <a:pt y="9136375" x="1096862"/>
                  </a:lnTo>
                  <a:close/>
                  <a:moveTo>
                    <a:pt y="0" x="0"/>
                  </a:moveTo>
                  <a:lnTo>
                    <a:pt y="0" x="142171"/>
                  </a:lnTo>
                  <a:cubicBezTo>
                    <a:pt y="532804" x="214017"/>
                    <a:pt y="1260834" x="281641"/>
                    <a:pt y="2087809" x="340913"/>
                  </a:cubicBezTo>
                  <a:cubicBezTo>
                    <a:pt y="4358443" x="492781"/>
                    <a:pt y="7374964" x="587048"/>
                    <a:pt y="9144000" x="547354"/>
                  </a:cubicBezTo>
                  <a:lnTo>
                    <a:pt y="9144000" x="452132"/>
                  </a:lnTo>
                  <a:cubicBezTo>
                    <a:pt y="4670358" x="484963"/>
                    <a:pt y="2482661" x="240277"/>
                    <a:pt y="0" x="0"/>
                  </a:cubicBezTo>
                  <a:close/>
                </a:path>
              </a:pathLst>
            </a:custGeom>
            <a:solidFill>
              <a:schemeClr val="dk1">
                <a:alpha val="4705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41" name="Shape 41"/>
          <p:cNvSpPr txBox="1"/>
          <p:nvPr>
            <p:ph type="title"/>
          </p:nvPr>
        </p:nvSpPr>
        <p:spPr>
          <a:xfrm>
            <a:off y="1449390" x="1371600"/>
            <a:ext cy="1578900" cx="6858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3063198" x="1371600"/>
            <a:ext cy="699900" cx="6858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Clr>
                <a:schemeClr val="accent1"/>
              </a:buClr>
              <a:buFont typeface="Merriweather"/>
              <a:buNone/>
              <a:defRPr/>
            </a:lvl1pPr>
            <a:lvl2pPr rtl="0" indent="-12592" marL="609493">
              <a:buClr>
                <a:srgbClr val="888888"/>
              </a:buClr>
              <a:buFont typeface="Merriweather"/>
              <a:buNone/>
              <a:defRPr/>
            </a:lvl2pPr>
            <a:lvl3pPr rtl="0" indent="-12487" marL="1218987">
              <a:buClr>
                <a:srgbClr val="888888"/>
              </a:buClr>
              <a:buFont typeface="Merriweather"/>
              <a:buNone/>
              <a:defRPr/>
            </a:lvl3pPr>
            <a:lvl4pPr rtl="0" indent="-12380" marL="1828480">
              <a:buClr>
                <a:srgbClr val="888888"/>
              </a:buClr>
              <a:buFont typeface="Merriweather"/>
              <a:buNone/>
              <a:defRPr/>
            </a:lvl4pPr>
            <a:lvl5pPr rtl="0" indent="-12273" marL="2437973">
              <a:buClr>
                <a:srgbClr val="888888"/>
              </a:buClr>
              <a:buFont typeface="Merriweather"/>
              <a:buNone/>
              <a:defRPr/>
            </a:lvl5pPr>
            <a:lvl6pPr rtl="0" indent="-12167" marL="3047467">
              <a:buClr>
                <a:srgbClr val="888888"/>
              </a:buClr>
              <a:buFont typeface="Merriweather"/>
              <a:buNone/>
              <a:defRPr/>
            </a:lvl6pPr>
            <a:lvl7pPr rtl="0" indent="-12060" marL="3656960">
              <a:buClr>
                <a:srgbClr val="888888"/>
              </a:buClr>
              <a:buFont typeface="Merriweather"/>
              <a:buNone/>
              <a:defRPr/>
            </a:lvl7pPr>
            <a:lvl8pPr rtl="0" indent="-11953" marL="4266453">
              <a:buClr>
                <a:srgbClr val="888888"/>
              </a:buClr>
              <a:buFont typeface="Merriweather"/>
              <a:buNone/>
              <a:defRPr/>
            </a:lvl8pPr>
            <a:lvl9pPr rtl="0" indent="-11846" marL="4875947">
              <a:buClr>
                <a:srgbClr val="888888"/>
              </a:buClr>
              <a:buFont typeface="Merriweather"/>
              <a:buNone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y="4836318" x="7162800"/>
            <a:ext cy="135600" cx="1066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y="4836318" x="914400"/>
            <a:ext cy="135600" cx="621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y="4836318" x="8305800"/>
            <a:ext cy="135600" cx="609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114300" x="914400"/>
            <a:ext cy="971700" cx="7315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Font typeface="Merriweather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200150" x="914400"/>
            <a:ext cy="3429000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y="1200150" x="4572000"/>
            <a:ext cy="3429000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y="4836318" x="7162800"/>
            <a:ext cy="135600" cx="1066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y="4836318" x="914400"/>
            <a:ext cy="135600" cx="621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y="4836318" x="8305800"/>
            <a:ext cy="135600" cx="609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114300" x="914400"/>
            <a:ext cy="971700" cx="7315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197430" x="914400"/>
            <a:ext cy="612299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buClr>
                <a:schemeClr val="accent1"/>
              </a:buClr>
              <a:buFont typeface="Merriweather"/>
              <a:buNone/>
              <a:defRPr/>
            </a:lvl1pPr>
            <a:lvl2pPr rtl="0" indent="-12592" marL="609493">
              <a:buFont typeface="Merriweather"/>
              <a:buNone/>
              <a:defRPr/>
            </a:lvl2pPr>
            <a:lvl3pPr rtl="0" indent="-12487" marL="1218987">
              <a:buFont typeface="Merriweather"/>
              <a:buNone/>
              <a:defRPr/>
            </a:lvl3pPr>
            <a:lvl4pPr rtl="0" indent="-12380" marL="1828480">
              <a:buFont typeface="Merriweather"/>
              <a:buNone/>
              <a:defRPr/>
            </a:lvl4pPr>
            <a:lvl5pPr rtl="0" indent="-12273" marL="2437973">
              <a:buFont typeface="Merriweather"/>
              <a:buNone/>
              <a:defRPr/>
            </a:lvl5pPr>
            <a:lvl6pPr rtl="0" indent="-12167" marL="3047467">
              <a:buFont typeface="Merriweather"/>
              <a:buNone/>
              <a:defRPr/>
            </a:lvl6pPr>
            <a:lvl7pPr rtl="0" indent="-12060" marL="3656960">
              <a:buFont typeface="Merriweather"/>
              <a:buNone/>
              <a:defRPr/>
            </a:lvl7pPr>
            <a:lvl8pPr rtl="0" indent="-11953" marL="4266453">
              <a:buFont typeface="Merriweather"/>
              <a:buNone/>
              <a:defRPr/>
            </a:lvl8pPr>
            <a:lvl9pPr rtl="0" indent="-11846" marL="4875947">
              <a:buFont typeface="Merriweather"/>
              <a:buNone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y="1809750" x="914400"/>
            <a:ext cy="2819400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3" type="body"/>
          </p:nvPr>
        </p:nvSpPr>
        <p:spPr>
          <a:xfrm>
            <a:off y="1197430" x="4572000"/>
            <a:ext cy="612299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buClr>
                <a:schemeClr val="accent1"/>
              </a:buClr>
              <a:buFont typeface="Merriweather"/>
              <a:buNone/>
              <a:defRPr/>
            </a:lvl1pPr>
            <a:lvl2pPr rtl="0" indent="-12592" marL="609493">
              <a:buFont typeface="Merriweather"/>
              <a:buNone/>
              <a:defRPr/>
            </a:lvl2pPr>
            <a:lvl3pPr rtl="0" indent="-12487" marL="1218987">
              <a:buFont typeface="Merriweather"/>
              <a:buNone/>
              <a:defRPr/>
            </a:lvl3pPr>
            <a:lvl4pPr rtl="0" indent="-12380" marL="1828480">
              <a:buFont typeface="Merriweather"/>
              <a:buNone/>
              <a:defRPr/>
            </a:lvl4pPr>
            <a:lvl5pPr rtl="0" indent="-12273" marL="2437973">
              <a:buFont typeface="Merriweather"/>
              <a:buNone/>
              <a:defRPr/>
            </a:lvl5pPr>
            <a:lvl6pPr rtl="0" indent="-12167" marL="3047467">
              <a:buFont typeface="Merriweather"/>
              <a:buNone/>
              <a:defRPr/>
            </a:lvl6pPr>
            <a:lvl7pPr rtl="0" indent="-12060" marL="3656960">
              <a:buFont typeface="Merriweather"/>
              <a:buNone/>
              <a:defRPr/>
            </a:lvl7pPr>
            <a:lvl8pPr rtl="0" indent="-11953" marL="4266453">
              <a:buFont typeface="Merriweather"/>
              <a:buNone/>
              <a:defRPr/>
            </a:lvl8pPr>
            <a:lvl9pPr rtl="0" indent="-11846" marL="4875947">
              <a:buFont typeface="Merriweather"/>
              <a:buNone/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4" type="body"/>
          </p:nvPr>
        </p:nvSpPr>
        <p:spPr>
          <a:xfrm>
            <a:off y="1809750" x="4572000"/>
            <a:ext cy="2819400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y="4836318" x="7162800"/>
            <a:ext cy="135600" cx="1066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y="4836318" x="914400"/>
            <a:ext cy="135600" cx="621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y="4836318" x="8305800"/>
            <a:ext cy="135600" cx="609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114300" x="914400"/>
            <a:ext cy="971700" cx="7315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Font typeface="Merriweather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y="4836318" x="7162800"/>
            <a:ext cy="135600" cx="1066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y="4836318" x="914400"/>
            <a:ext cy="135600" cx="621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y="4836318" x="8305800"/>
            <a:ext cy="135600" cx="609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68" name="Shape 68"/>
          <p:cNvGrpSpPr/>
          <p:nvPr/>
        </p:nvGrpSpPr>
        <p:grpSpPr>
          <a:xfrm>
            <a:off y="4056913" x="0"/>
            <a:ext cy="1096861" cx="9143999"/>
            <a:chOff y="4056912" x="0"/>
            <a:chExt cy="1096861" cx="9143999"/>
          </a:xfrm>
        </p:grpSpPr>
        <p:sp>
          <p:nvSpPr>
            <p:cNvPr id="69" name="Shape 69"/>
            <p:cNvSpPr/>
            <p:nvPr/>
          </p:nvSpPr>
          <p:spPr>
            <a:xfrm rot="5400000">
              <a:off y="119293" x="4119794"/>
              <a:ext cy="9143999" cx="904411"/>
            </a:xfrm>
            <a:custGeom>
              <a:pathLst>
                <a:path w="904412" extrusionOk="0" h="9144000">
                  <a:moveTo>
                    <a:pt y="0" x="0"/>
                  </a:moveTo>
                  <a:lnTo>
                    <a:pt y="0" x="904412"/>
                  </a:lnTo>
                  <a:lnTo>
                    <a:pt y="9144000" x="904412"/>
                  </a:lnTo>
                  <a:lnTo>
                    <a:pt y="9144000" x="391235"/>
                  </a:lnTo>
                  <a:cubicBezTo>
                    <a:pt y="6730684" x="445385"/>
                    <a:pt y="1995757" x="250230"/>
                    <a:pt y="0" x="0"/>
                  </a:cubicBezTo>
                  <a:close/>
                </a:path>
              </a:pathLst>
            </a:custGeom>
            <a:solidFill>
              <a:schemeClr val="dk1">
                <a:alpha val="784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70" name="Shape 70"/>
            <p:cNvSpPr/>
            <p:nvPr/>
          </p:nvSpPr>
          <p:spPr>
            <a:xfrm rot="5400000">
              <a:off y="33343" x="4023569"/>
              <a:ext cy="9143999" cx="1096861"/>
            </a:xfrm>
            <a:custGeom>
              <a:pathLst>
                <a:path w="1096862" extrusionOk="0" h="9144000">
                  <a:moveTo>
                    <a:pt y="9136375" x="1096861"/>
                  </a:moveTo>
                  <a:lnTo>
                    <a:pt y="0" x="1096861"/>
                  </a:lnTo>
                  <a:lnTo>
                    <a:pt y="0" x="1096862"/>
                  </a:lnTo>
                  <a:lnTo>
                    <a:pt y="9136375" x="1096862"/>
                  </a:lnTo>
                  <a:close/>
                  <a:moveTo>
                    <a:pt y="0" x="0"/>
                  </a:moveTo>
                  <a:lnTo>
                    <a:pt y="0" x="142171"/>
                  </a:lnTo>
                  <a:cubicBezTo>
                    <a:pt y="532804" x="214017"/>
                    <a:pt y="1260834" x="281641"/>
                    <a:pt y="2087809" x="340913"/>
                  </a:cubicBezTo>
                  <a:cubicBezTo>
                    <a:pt y="4358443" x="492781"/>
                    <a:pt y="7374964" x="587048"/>
                    <a:pt y="9144000" x="547354"/>
                  </a:cubicBezTo>
                  <a:lnTo>
                    <a:pt y="9144000" x="452132"/>
                  </a:lnTo>
                  <a:cubicBezTo>
                    <a:pt y="4670358" x="484963"/>
                    <a:pt y="2482661" x="240277"/>
                    <a:pt y="0" x="0"/>
                  </a:cubicBezTo>
                  <a:close/>
                </a:path>
              </a:pathLst>
            </a:custGeom>
            <a:solidFill>
              <a:schemeClr val="dk1">
                <a:alpha val="4705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71" name="Shape 71"/>
          <p:cNvSpPr txBox="1"/>
          <p:nvPr>
            <p:ph idx="10" type="dt"/>
          </p:nvPr>
        </p:nvSpPr>
        <p:spPr>
          <a:xfrm>
            <a:off y="4836318" x="7162800"/>
            <a:ext cy="135600" cx="1066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y="4836318" x="914400"/>
            <a:ext cy="135600" cx="621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y="4836318" x="8305800"/>
            <a:ext cy="135600" cx="609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y="114300" x="914400"/>
            <a:ext cy="971700" cx="7315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1200150" x="3657601"/>
            <a:ext cy="3429000" cx="457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y="1200151" x="914400"/>
            <a:ext cy="3429000" cx="2590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Clr>
                <a:schemeClr val="accent1"/>
              </a:buClr>
              <a:buFont typeface="Merriweather"/>
              <a:buNone/>
              <a:defRPr/>
            </a:lvl1pPr>
            <a:lvl2pPr rtl="0" indent="-12592" marL="609493">
              <a:buFont typeface="Merriweather"/>
              <a:buNone/>
              <a:defRPr/>
            </a:lvl2pPr>
            <a:lvl3pPr rtl="0" indent="-12487" marL="1218987">
              <a:buFont typeface="Merriweather"/>
              <a:buNone/>
              <a:defRPr/>
            </a:lvl3pPr>
            <a:lvl4pPr rtl="0" indent="-12380" marL="1828480">
              <a:buFont typeface="Merriweather"/>
              <a:buNone/>
              <a:defRPr/>
            </a:lvl4pPr>
            <a:lvl5pPr rtl="0" indent="-12273" marL="2437973">
              <a:buFont typeface="Merriweather"/>
              <a:buNone/>
              <a:defRPr/>
            </a:lvl5pPr>
            <a:lvl6pPr rtl="0" indent="-12167" marL="3047467">
              <a:buFont typeface="Merriweather"/>
              <a:buNone/>
              <a:defRPr/>
            </a:lvl6pPr>
            <a:lvl7pPr rtl="0" indent="-12060" marL="3656960">
              <a:buFont typeface="Merriweather"/>
              <a:buNone/>
              <a:defRPr/>
            </a:lvl7pPr>
            <a:lvl8pPr rtl="0" indent="-11953" marL="4266453">
              <a:buFont typeface="Merriweather"/>
              <a:buNone/>
              <a:defRPr/>
            </a:lvl8pPr>
            <a:lvl9pPr rtl="0" indent="-11846" marL="4875947">
              <a:buFont typeface="Merriweather"/>
              <a:buNone/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y="4836318" x="7162800"/>
            <a:ext cy="135600" cx="1066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y="4836318" x="914400"/>
            <a:ext cy="135600" cx="621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y="4836318" x="8305800"/>
            <a:ext cy="135600" cx="609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114300" x="914400"/>
            <a:ext cy="971700" cx="7315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83" name="Shape 83"/>
          <p:cNvSpPr/>
          <p:nvPr>
            <p:ph idx="2" type="pic"/>
          </p:nvPr>
        </p:nvSpPr>
        <p:spPr>
          <a:xfrm>
            <a:off y="1200150" x="914401"/>
            <a:ext cy="2743199" cx="5029199"/>
          </a:xfrm>
          <a:prstGeom prst="roundRect">
            <a:avLst>
              <a:gd fmla="val 3098" name="adj"/>
            </a:avLst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buClr>
                <a:schemeClr val="dk1"/>
              </a:buClr>
              <a:buFont typeface="Merriweather"/>
              <a:buNone/>
              <a:defRPr/>
            </a:lvl1pPr>
            <a:lvl2pPr algn="l" rtl="0" marR="0" indent="-12592" marL="609493">
              <a:buClr>
                <a:schemeClr val="dk1"/>
              </a:buClr>
              <a:buFont typeface="Merriweather"/>
              <a:buNone/>
              <a:defRPr/>
            </a:lvl2pPr>
            <a:lvl3pPr algn="l" rtl="0" marR="0" indent="-12487" marL="1218987">
              <a:buClr>
                <a:schemeClr val="dk1"/>
              </a:buClr>
              <a:buFont typeface="Merriweather"/>
              <a:buNone/>
              <a:defRPr/>
            </a:lvl3pPr>
            <a:lvl4pPr algn="l" rtl="0" marR="0" indent="-12380" marL="1828480">
              <a:buClr>
                <a:schemeClr val="dk1"/>
              </a:buClr>
              <a:buFont typeface="Merriweather"/>
              <a:buNone/>
              <a:defRPr/>
            </a:lvl4pPr>
            <a:lvl5pPr algn="l" rtl="0" marR="0" indent="-12273" marL="2437973">
              <a:buClr>
                <a:schemeClr val="dk1"/>
              </a:buClr>
              <a:buFont typeface="Merriweather"/>
              <a:buNone/>
              <a:defRPr/>
            </a:lvl5pPr>
            <a:lvl6pPr algn="l" rtl="0" marR="0" indent="-12167" marL="3047467">
              <a:buClr>
                <a:schemeClr val="dk1"/>
              </a:buClr>
              <a:buFont typeface="Merriweather"/>
              <a:buNone/>
              <a:defRPr/>
            </a:lvl6pPr>
            <a:lvl7pPr algn="l" rtl="0" marR="0" indent="-12060" marL="3656960">
              <a:buClr>
                <a:schemeClr val="dk1"/>
              </a:buClr>
              <a:buFont typeface="Merriweather"/>
              <a:buNone/>
              <a:defRPr/>
            </a:lvl7pPr>
            <a:lvl8pPr algn="l" rtl="0" marR="0" indent="-11953" marL="4266453">
              <a:buClr>
                <a:schemeClr val="dk1"/>
              </a:buClr>
              <a:buFont typeface="Merriweather"/>
              <a:buNone/>
              <a:defRPr/>
            </a:lvl8pPr>
            <a:lvl9pPr algn="l" rtl="0" marR="0" indent="-11846" marL="4875947">
              <a:buClr>
                <a:schemeClr val="dk1"/>
              </a:buClr>
              <a:buFont typeface="Merriweather"/>
              <a:buNone/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1200150" x="6096001"/>
            <a:ext cy="28194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Clr>
                <a:schemeClr val="accent1"/>
              </a:buClr>
              <a:buFont typeface="Merriweather"/>
              <a:buNone/>
              <a:defRPr/>
            </a:lvl1pPr>
            <a:lvl2pPr rtl="0" indent="-12592" marL="609493">
              <a:buFont typeface="Merriweather"/>
              <a:buNone/>
              <a:defRPr/>
            </a:lvl2pPr>
            <a:lvl3pPr rtl="0" indent="-12487" marL="1218987">
              <a:buFont typeface="Merriweather"/>
              <a:buNone/>
              <a:defRPr/>
            </a:lvl3pPr>
            <a:lvl4pPr rtl="0" indent="-12380" marL="1828480">
              <a:buFont typeface="Merriweather"/>
              <a:buNone/>
              <a:defRPr/>
            </a:lvl4pPr>
            <a:lvl5pPr rtl="0" indent="-12273" marL="2437973">
              <a:buFont typeface="Merriweather"/>
              <a:buNone/>
              <a:defRPr/>
            </a:lvl5pPr>
            <a:lvl6pPr rtl="0" indent="-12167" marL="3047467">
              <a:buFont typeface="Merriweather"/>
              <a:buNone/>
              <a:defRPr/>
            </a:lvl6pPr>
            <a:lvl7pPr rtl="0" indent="-12060" marL="3656960">
              <a:buFont typeface="Merriweather"/>
              <a:buNone/>
              <a:defRPr/>
            </a:lvl7pPr>
            <a:lvl8pPr rtl="0" indent="-11953" marL="4266453">
              <a:buFont typeface="Merriweather"/>
              <a:buNone/>
              <a:defRPr/>
            </a:lvl8pPr>
            <a:lvl9pPr rtl="0" indent="-11846" marL="4875947">
              <a:buFont typeface="Merriweather"/>
              <a:buNone/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>
            <a:off y="4836318" x="7162800"/>
            <a:ext cy="135600" cx="1066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y="4836318" x="914400"/>
            <a:ext cy="135600" cx="621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y="4836318" x="8305800"/>
            <a:ext cy="135600" cx="609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4"/><Relationship Target="../slideLayouts/slideLayout2.xml" Type="http://schemas.openxmlformats.org/officeDocument/2006/relationships/slideLayout" Id="rId2"/><Relationship Target="../slideLayouts/slideLayout12.xml" Type="http://schemas.openxmlformats.org/officeDocument/2006/relationships/slideLayout" Id="rId12"/><Relationship Target="../slideLayouts/slideLayout1.xml" Type="http://schemas.openxmlformats.org/officeDocument/2006/relationships/slideLayout" Id="rId1"/><Relationship Target="../slideLayouts/slideLayout13.xml" Type="http://schemas.openxmlformats.org/officeDocument/2006/relationships/slideLayout" Id="rId13"/><Relationship Target="../slideLayouts/slideLayout4.xml" Type="http://schemas.openxmlformats.org/officeDocument/2006/relationships/slideLayout" Id="rId4"/><Relationship Target="../slideLayouts/slideLayout10.xml" Type="http://schemas.openxmlformats.org/officeDocument/2006/relationships/slideLayout" Id="rId10"/><Relationship Target="../slideLayouts/slideLayout3.xml" Type="http://schemas.openxmlformats.org/officeDocument/2006/relationships/slideLayout" Id="rId3"/><Relationship Target="../slideLayouts/slideLayout11.xml" Type="http://schemas.openxmlformats.org/officeDocument/2006/relationships/slideLayout" Id="rId11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5" name="Shape 5"/>
          <p:cNvGrpSpPr/>
          <p:nvPr/>
        </p:nvGrpSpPr>
        <p:grpSpPr>
          <a:xfrm>
            <a:off y="4056913" x="0"/>
            <a:ext cy="1096861" cx="9143999"/>
            <a:chOff y="4056912" x="0"/>
            <a:chExt cy="1096861" cx="9143999"/>
          </a:xfrm>
        </p:grpSpPr>
        <p:sp>
          <p:nvSpPr>
            <p:cNvPr id="6" name="Shape 6"/>
            <p:cNvSpPr/>
            <p:nvPr/>
          </p:nvSpPr>
          <p:spPr>
            <a:xfrm rot="5400000">
              <a:off y="119293" x="4119794"/>
              <a:ext cy="9143999" cx="904411"/>
            </a:xfrm>
            <a:custGeom>
              <a:pathLst>
                <a:path w="904412" extrusionOk="0" h="9144000">
                  <a:moveTo>
                    <a:pt y="0" x="0"/>
                  </a:moveTo>
                  <a:lnTo>
                    <a:pt y="0" x="904412"/>
                  </a:lnTo>
                  <a:lnTo>
                    <a:pt y="9144000" x="904412"/>
                  </a:lnTo>
                  <a:lnTo>
                    <a:pt y="9144000" x="391235"/>
                  </a:lnTo>
                  <a:cubicBezTo>
                    <a:pt y="6730684" x="445385"/>
                    <a:pt y="1995757" x="250230"/>
                    <a:pt y="0" x="0"/>
                  </a:cubicBezTo>
                  <a:close/>
                </a:path>
              </a:pathLst>
            </a:custGeom>
            <a:solidFill>
              <a:schemeClr val="dk1">
                <a:alpha val="784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7" name="Shape 7"/>
            <p:cNvSpPr/>
            <p:nvPr/>
          </p:nvSpPr>
          <p:spPr>
            <a:xfrm rot="5400000">
              <a:off y="33343" x="4023569"/>
              <a:ext cy="9143999" cx="1096861"/>
            </a:xfrm>
            <a:custGeom>
              <a:pathLst>
                <a:path w="1096862" extrusionOk="0" h="9144000">
                  <a:moveTo>
                    <a:pt y="9136375" x="1096861"/>
                  </a:moveTo>
                  <a:lnTo>
                    <a:pt y="0" x="1096861"/>
                  </a:lnTo>
                  <a:lnTo>
                    <a:pt y="0" x="1096862"/>
                  </a:lnTo>
                  <a:lnTo>
                    <a:pt y="9136375" x="1096862"/>
                  </a:lnTo>
                  <a:close/>
                  <a:moveTo>
                    <a:pt y="0" x="0"/>
                  </a:moveTo>
                  <a:lnTo>
                    <a:pt y="0" x="142171"/>
                  </a:lnTo>
                  <a:cubicBezTo>
                    <a:pt y="532804" x="214017"/>
                    <a:pt y="1260834" x="281641"/>
                    <a:pt y="2087809" x="340913"/>
                  </a:cubicBezTo>
                  <a:cubicBezTo>
                    <a:pt y="4358443" x="492781"/>
                    <a:pt y="7374964" x="587048"/>
                    <a:pt y="9144000" x="547354"/>
                  </a:cubicBezTo>
                  <a:lnTo>
                    <a:pt y="9144000" x="452132"/>
                  </a:lnTo>
                  <a:cubicBezTo>
                    <a:pt y="4670358" x="484963"/>
                    <a:pt y="2482661" x="240277"/>
                    <a:pt y="0" x="0"/>
                  </a:cubicBezTo>
                  <a:close/>
                </a:path>
              </a:pathLst>
            </a:custGeom>
            <a:solidFill>
              <a:schemeClr val="dk1">
                <a:alpha val="4705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grpSp>
        <p:nvGrpSpPr>
          <p:cNvPr id="8" name="Shape 8"/>
          <p:cNvGrpSpPr/>
          <p:nvPr/>
        </p:nvGrpSpPr>
        <p:grpSpPr>
          <a:xfrm>
            <a:off y="600413" x="-27"/>
            <a:ext cy="393075" cx="797539"/>
            <a:chOff y="452558" x="-34"/>
            <a:chExt cy="524100" cx="914505"/>
          </a:xfrm>
        </p:grpSpPr>
        <p:sp>
          <p:nvSpPr>
            <p:cNvPr id="9" name="Shape 9"/>
            <p:cNvSpPr/>
            <p:nvPr/>
          </p:nvSpPr>
          <p:spPr>
            <a:xfrm>
              <a:off y="452558" x="591670"/>
              <a:ext cy="524100" cx="3228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10" name="Shape 10"/>
            <p:cNvSpPr/>
            <p:nvPr/>
          </p:nvSpPr>
          <p:spPr>
            <a:xfrm>
              <a:off y="452558" x="215154"/>
              <a:ext cy="524100" cx="322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11" name="Shape 11"/>
            <p:cNvSpPr/>
            <p:nvPr/>
          </p:nvSpPr>
          <p:spPr>
            <a:xfrm rot="5400000">
              <a:off y="633908" x="-181384"/>
              <a:ext cy="161400" cx="524100"/>
            </a:xfrm>
            <a:prstGeom prst="round2SameRect">
              <a:avLst>
                <a:gd fmla="val 29167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12" name="Shape 12"/>
          <p:cNvSpPr txBox="1"/>
          <p:nvPr>
            <p:ph idx="11" type="ftr"/>
          </p:nvPr>
        </p:nvSpPr>
        <p:spPr>
          <a:xfrm>
            <a:off y="4836318" x="914400"/>
            <a:ext cy="135600" cx="621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114300" x="914400"/>
            <a:ext cy="971700" cx="7315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buClr>
                <a:schemeClr val="dk1"/>
              </a:buClr>
              <a:buFont typeface="Merriweather"/>
              <a:buNone/>
              <a:defRPr/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200150" x="914400"/>
            <a:ext cy="3429000" cx="7315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26947" marL="304747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Merriweather"/>
              <a:buChar char="•"/>
              <a:defRPr/>
            </a:lvl1pPr>
            <a:lvl2pPr algn="l" rtl="0" marR="0" indent="-158871" marL="755772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Merriweather"/>
              <a:buChar char="–"/>
              <a:defRPr/>
            </a:lvl2pPr>
            <a:lvl3pPr algn="l" rtl="0" marR="0" indent="-178096" marL="1206797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Merriweather"/>
              <a:buChar char="•"/>
              <a:defRPr/>
            </a:lvl3pPr>
            <a:lvl4pPr algn="l" rtl="0" marR="0" indent="-184622" marL="1657822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Merriweather"/>
              <a:buChar char="•"/>
              <a:defRPr/>
            </a:lvl4pPr>
            <a:lvl5pPr algn="l" rtl="0" marR="0" indent="-178447" marL="2108847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Merriweather"/>
              <a:buChar char="•"/>
              <a:defRPr/>
            </a:lvl5pPr>
            <a:lvl6pPr algn="l" rtl="0" marR="0" indent="-184972" marL="2559872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Merriweather"/>
              <a:buChar char="•"/>
              <a:defRPr/>
            </a:lvl6pPr>
            <a:lvl7pPr algn="l" rtl="0" marR="0" indent="-178797" marL="3010897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Merriweather"/>
              <a:buChar char="•"/>
              <a:defRPr/>
            </a:lvl7pPr>
            <a:lvl8pPr algn="l" rtl="0" marR="0" indent="-185322" marL="3461922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Merriweather"/>
              <a:buChar char="•"/>
              <a:defRPr/>
            </a:lvl8pPr>
            <a:lvl9pPr algn="l" rtl="0" marR="0" indent="-179146" marL="391294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Merriweather"/>
              <a:buChar char="•"/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y="4836318" x="7162800"/>
            <a:ext cy="135600" cx="1066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y="4836318" x="8305800"/>
            <a:ext cy="135600" cx="609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y="1449390" x="1371600"/>
            <a:ext cy="1578900" cx="68580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b="1" sz="6000" lang="en-GB"/>
              <a:t>ASSIGN 4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3063198" x="1371600"/>
            <a:ext cy="699900" cx="6858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sz="3000" lang="en-GB">
                <a:solidFill>
                  <a:schemeClr val="dk1"/>
                </a:solidFill>
              </a:rPr>
              <a:t>Automated Theorem Prover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indent="457200">
              <a:buNone/>
            </a:pPr>
            <a:r>
              <a:rPr sz="2400" lang="en-GB"/>
              <a:t>Proving of Formula 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buClr>
                <a:srgbClr val="000000"/>
              </a:buClr>
              <a:buSzPct val="100000"/>
              <a:buFont typeface="Merriweather"/>
              <a:buChar char="●"/>
            </a:pPr>
            <a:r>
              <a:rPr sz="1800" lang="en-GB"/>
              <a:t>Creating Deduction List</a:t>
            </a:r>
          </a:p>
          <a:p>
            <a:pPr rtl="0" lvl="1" indent="-317500" marL="914400">
              <a:buClr>
                <a:srgbClr val="000000"/>
              </a:buClr>
              <a:buSzPct val="100000"/>
              <a:buFont typeface="Merriweather"/>
              <a:buChar char="○"/>
            </a:pPr>
            <a:r>
              <a:rPr sz="1400" lang="en-GB"/>
              <a:t>We break the parsed formula into hypothesis to create Deduction list.</a:t>
            </a:r>
          </a:p>
          <a:p>
            <a:pPr rtl="0" lvl="1" indent="-317500" marL="914400">
              <a:buClr>
                <a:srgbClr val="000000"/>
              </a:buClr>
              <a:buSzPct val="100000"/>
              <a:buFont typeface="Merriweather"/>
              <a:buChar char="○"/>
            </a:pPr>
            <a:r>
              <a:rPr sz="1400" lang="en-GB"/>
              <a:t>For example,  A implies A can be written as </a:t>
            </a:r>
          </a:p>
          <a:p>
            <a:pPr rtl="0" lvl="2" indent="-317500" marL="1371600">
              <a:buClr>
                <a:srgbClr val="000000"/>
              </a:buClr>
              <a:buSzPct val="100000"/>
              <a:buFont typeface="Merriweather"/>
              <a:buChar char="■"/>
            </a:pPr>
            <a:r>
              <a:rPr sz="1400" lang="en-GB"/>
              <a:t>A, (A → F) |-  F where A, and (A → F) are hypothesis.</a:t>
            </a:r>
          </a:p>
          <a:p>
            <a:pPr rtl="0" lvl="2" indent="-317500" marL="1371600">
              <a:buClr>
                <a:srgbClr val="000000"/>
              </a:buClr>
              <a:buSzPct val="100000"/>
              <a:buFont typeface="Merriweather"/>
              <a:buChar char="■"/>
            </a:pPr>
            <a:r>
              <a:rPr sz="1400" lang="en-GB"/>
              <a:t>These hypotheses constitute initial elements of Deduction List.</a:t>
            </a:r>
          </a:p>
          <a:p>
            <a:pPr rtl="0" lvl="0" indent="-342900" marL="457200">
              <a:buClr>
                <a:srgbClr val="000000"/>
              </a:buClr>
              <a:buSzPct val="100000"/>
              <a:buFont typeface="Merriweather"/>
              <a:buChar char="●"/>
            </a:pPr>
            <a:r>
              <a:rPr sz="1800" lang="en-GB"/>
              <a:t>Guessing Start Formula </a:t>
            </a:r>
          </a:p>
          <a:p>
            <a:pPr rtl="0" lvl="1" indent="-317500" marL="914400">
              <a:buClr>
                <a:srgbClr val="000000"/>
              </a:buClr>
              <a:buSzPct val="100000"/>
              <a:buFont typeface="Merriweather"/>
              <a:buChar char="○"/>
            </a:pPr>
            <a:r>
              <a:rPr sz="1400" lang="en-GB"/>
              <a:t>We guess a start formula, using which we can derive ‘F’</a:t>
            </a:r>
          </a:p>
          <a:p>
            <a:pPr rtl="0" lvl="1" indent="-317500" marL="914400">
              <a:buClr>
                <a:srgbClr val="000000"/>
              </a:buClr>
              <a:buSzPct val="100000"/>
              <a:buFont typeface="Merriweather"/>
              <a:buChar char="○"/>
            </a:pPr>
            <a:r>
              <a:rPr sz="1400" lang="en-GB"/>
              <a:t>Our guess formula are of the form</a:t>
            </a:r>
          </a:p>
          <a:p>
            <a:pPr rtl="0" lvl="2" indent="-317500" marL="1371600">
              <a:buClr>
                <a:srgbClr val="000000"/>
              </a:buClr>
              <a:buSzPct val="100000"/>
              <a:buFont typeface="Merriweather"/>
              <a:buChar char="■"/>
            </a:pPr>
            <a:r>
              <a:rPr sz="1400" lang="en-GB"/>
              <a:t>(A → F)</a:t>
            </a:r>
          </a:p>
          <a:p>
            <a:pPr rtl="0" lvl="2" indent="-317500" marL="1371600">
              <a:buClr>
                <a:srgbClr val="000000"/>
              </a:buClr>
              <a:buSzPct val="100000"/>
              <a:buFont typeface="Merriweather"/>
              <a:buChar char="■"/>
            </a:pPr>
            <a:r>
              <a:rPr sz="1400" lang="en-GB"/>
              <a:t> (A → (B → F) where A, B are any formula.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indent="457200">
              <a:buNone/>
            </a:pPr>
            <a:r>
              <a:rPr sz="2400" lang="en-GB"/>
              <a:t>Proving of Formula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1" indent="-317500" marL="914400">
              <a:buClr>
                <a:srgbClr val="000000"/>
              </a:buClr>
              <a:buSzPct val="100000"/>
              <a:buFont typeface="Merriweather"/>
              <a:buChar char="○"/>
            </a:pPr>
            <a:r>
              <a:rPr lang="en-GB"/>
              <a:t>In general guess formula are those which have rightmost leaf in tree structures presentation is ‘F’.</a:t>
            </a:r>
          </a:p>
          <a:p>
            <a:pPr rtl="0" lvl="0" indent="-317500" marL="457200">
              <a:buClr>
                <a:srgbClr val="000000"/>
              </a:buClr>
              <a:buSzPct val="100000"/>
              <a:buFont typeface="Merriweather"/>
              <a:buChar char="●"/>
            </a:pPr>
            <a:r>
              <a:rPr lang="en-GB"/>
              <a:t>Apply axioms and MP on start formula to derive ‘F’</a:t>
            </a:r>
          </a:p>
          <a:p>
            <a:pPr rtl="0" lvl="1" indent="-317500" marL="914400">
              <a:buClr>
                <a:srgbClr val="000000"/>
              </a:buClr>
              <a:buSzPct val="100000"/>
              <a:buFont typeface="Merriweather"/>
              <a:buChar char="○"/>
            </a:pPr>
            <a:r>
              <a:rPr lang="en-GB"/>
              <a:t>Automated </a:t>
            </a:r>
          </a:p>
          <a:p>
            <a:pPr rtl="0" lvl="2" indent="-317500" marL="1371600">
              <a:buClr>
                <a:srgbClr val="000000"/>
              </a:buClr>
              <a:buSzPct val="100000"/>
              <a:buFont typeface="Merriweather"/>
              <a:buChar char="■"/>
            </a:pPr>
            <a:r>
              <a:rPr lang="en-GB"/>
              <a:t>After choosing a start formula we use MP to infer rhs of formula if lhs of start formula is already in Deduction list.</a:t>
            </a:r>
          </a:p>
          <a:p>
            <a:pPr rtl="0" lvl="2" indent="-317500" marL="1371600">
              <a:buClr>
                <a:srgbClr val="000000"/>
              </a:buClr>
              <a:buSzPct val="100000"/>
              <a:buFont typeface="Merriweather"/>
              <a:buChar char="■"/>
            </a:pPr>
            <a:r>
              <a:rPr lang="en-GB"/>
              <a:t>If MP is applicable</a:t>
            </a:r>
          </a:p>
          <a:p>
            <a:pPr rtl="0" lvl="3" indent="-317500" marL="1828800">
              <a:buClr>
                <a:srgbClr val="000000"/>
              </a:buClr>
              <a:buSzPct val="100000"/>
              <a:buFont typeface="Merriweather"/>
              <a:buChar char="●"/>
            </a:pPr>
            <a:r>
              <a:rPr lang="en-GB"/>
              <a:t>if lhs of start formula is ‘F’ the we are through </a:t>
            </a:r>
          </a:p>
          <a:p>
            <a:pPr rtl="0" lvl="3" indent="-317500" marL="1828800">
              <a:buClr>
                <a:srgbClr val="000000"/>
              </a:buClr>
              <a:buSzPct val="100000"/>
              <a:buFont typeface="Merriweather"/>
              <a:buChar char="●"/>
            </a:pPr>
            <a:r>
              <a:rPr lang="en-GB"/>
              <a:t>else we put lhs of start formula in Deduction list and loop back.</a:t>
            </a:r>
          </a:p>
          <a:p>
            <a:pPr rtl="0" lvl="2" indent="-317500" marL="1371600">
              <a:buClr>
                <a:srgbClr val="000000"/>
              </a:buClr>
              <a:buSzPct val="100000"/>
              <a:buFont typeface="Merriweather"/>
              <a:buChar char="■"/>
            </a:pPr>
            <a:r>
              <a:rPr lang="en-GB"/>
              <a:t>Else we try to apply axiom on lhs of  start formula and on start formula</a:t>
            </a:r>
          </a:p>
          <a:p>
            <a:pPr rtl="0" lvl="3" indent="-317500" marL="1828800">
              <a:buClr>
                <a:srgbClr val="000000"/>
              </a:buClr>
              <a:buSzPct val="100000"/>
              <a:buFont typeface="Merriweather"/>
              <a:buChar char="●"/>
            </a:pPr>
            <a:r>
              <a:rPr lang="en-GB"/>
              <a:t>if lhs is of the form (B → A) we apply axiom 1.</a:t>
            </a:r>
          </a:p>
          <a:p>
            <a:pPr rtl="0" lvl="3" indent="-317500" marL="1828800">
              <a:buClr>
                <a:srgbClr val="000000"/>
              </a:buClr>
              <a:buSzPct val="100000"/>
              <a:buFont typeface="Merriweather"/>
              <a:buChar char="●"/>
            </a:pPr>
            <a:r>
              <a:rPr lang="en-GB"/>
              <a:t> if lhs is of the form ((A → B) → (A → C)) or if start formula is of the form (A → (B → F)) then apply axiom 2 on A, B, C or A, B, F respectively.</a:t>
            </a:r>
          </a:p>
          <a:p>
            <a:pPr rtl="0" lvl="3" indent="-317500" marL="1828800">
              <a:buClr>
                <a:srgbClr val="000000"/>
              </a:buClr>
              <a:buSzPct val="100000"/>
              <a:buFont typeface="Merriweather"/>
              <a:buChar char="●"/>
            </a:pPr>
            <a:r>
              <a:rPr lang="en-GB"/>
              <a:t>else apply axiom 3 , if start formula is of the form ((A → F) → F).</a:t>
            </a:r>
          </a:p>
          <a:p>
            <a:r>
              <a:t/>
            </a:r>
          </a:p>
          <a:p>
            <a:r>
              <a:t/>
            </a:r>
          </a:p>
          <a:p>
            <a:pPr rtl="0" lvl="0" indent="457200" marL="457200">
              <a:buNone/>
            </a:pPr>
            <a:r>
              <a:rPr sz="1800" lang="en-GB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indent="457200">
              <a:buNone/>
            </a:pPr>
            <a:r>
              <a:rPr sz="2400" lang="en-GB"/>
              <a:t>Proving Formula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2" indent="-317500" marL="1371600">
              <a:buClr>
                <a:srgbClr val="000000"/>
              </a:buClr>
              <a:buSzPct val="100000"/>
              <a:buFont typeface="Merriweather"/>
              <a:buChar char="■"/>
            </a:pPr>
            <a:r>
              <a:rPr lang="en-GB"/>
              <a:t>If axiom is applicable on any guesses then we put the new derive formula into deduction list and loop back to guess a start formula.</a:t>
            </a:r>
          </a:p>
          <a:p>
            <a:pPr rtl="0" lvl="2" indent="-317500" marL="1371600">
              <a:buClr>
                <a:srgbClr val="000000"/>
              </a:buClr>
              <a:buSzPct val="100000"/>
              <a:buFont typeface="Merriweather"/>
              <a:buChar char="■"/>
            </a:pPr>
            <a:r>
              <a:rPr lang="en-GB"/>
              <a:t>Else program aks manual hint from users.</a:t>
            </a:r>
          </a:p>
          <a:p>
            <a:r>
              <a:t/>
            </a:r>
          </a:p>
          <a:p>
            <a:pPr rtl="0" lvl="1" indent="-317500" marL="914400">
              <a:buClr>
                <a:srgbClr val="000000"/>
              </a:buClr>
              <a:buSzPct val="100000"/>
              <a:buFont typeface="Merriweather"/>
              <a:buChar char="○"/>
            </a:pPr>
            <a:r>
              <a:rPr lang="en-GB"/>
              <a:t>Manual </a:t>
            </a:r>
          </a:p>
          <a:p>
            <a:pPr rtl="0" lvl="2" indent="-317500" marL="1371600">
              <a:buClr>
                <a:srgbClr val="000000"/>
              </a:buClr>
              <a:buSzPct val="100000"/>
              <a:buFont typeface="Merriweather"/>
              <a:buChar char="■"/>
            </a:pPr>
            <a:r>
              <a:rPr lang="en-GB"/>
              <a:t>User may specify which axiom to apply on which formulae.</a:t>
            </a:r>
          </a:p>
          <a:p>
            <a:pPr rtl="0" lvl="2" indent="-317500" marL="1371600">
              <a:buClr>
                <a:srgbClr val="000000"/>
              </a:buClr>
              <a:buSzPct val="100000"/>
              <a:buFont typeface="Merriweather"/>
              <a:buChar char="■"/>
            </a:pPr>
            <a:r>
              <a:rPr lang="en-GB"/>
              <a:t>User have also privilege to use theorem with or without proving it.</a:t>
            </a:r>
          </a:p>
          <a:p>
            <a:pPr rtl="0" lvl="2" indent="-317500" marL="1371600">
              <a:buClr>
                <a:srgbClr val="000000"/>
              </a:buClr>
              <a:buSzPct val="100000"/>
              <a:buFont typeface="Merriweather"/>
              <a:buChar char="■"/>
            </a:pPr>
            <a:r>
              <a:rPr lang="en-GB"/>
              <a:t>User have also privilege to use theorem with or without proving it. Once user give hint, we put the user derive formula into deduction list and loop back to guess a start formula.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indent="457200">
              <a:buNone/>
            </a:pPr>
            <a:r>
              <a:rPr sz="2400" lang="en-GB"/>
              <a:t>Proving Formula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buClr>
                <a:srgbClr val="000000"/>
              </a:buClr>
              <a:buSzPct val="100000"/>
              <a:buFont typeface="Merriweather"/>
              <a:buChar char="●"/>
            </a:pPr>
            <a:r>
              <a:rPr lang="en-GB"/>
              <a:t>Termination</a:t>
            </a:r>
          </a:p>
          <a:p>
            <a:pPr rtl="0" lvl="1" indent="-317500" marL="914400">
              <a:buClr>
                <a:srgbClr val="000000"/>
              </a:buClr>
              <a:buSzPct val="100000"/>
              <a:buFont typeface="Merriweather"/>
              <a:buChar char="○"/>
            </a:pPr>
            <a:r>
              <a:rPr lang="en-GB"/>
              <a:t>If sequence of derivation if  ‘F’ is derived then theorem is proved and terminated.</a:t>
            </a:r>
          </a:p>
          <a:p>
            <a:pPr lvl="1" indent="-317500" marL="914400">
              <a:buClr>
                <a:srgbClr val="000000"/>
              </a:buClr>
              <a:buSzPct val="100000"/>
              <a:buFont typeface="Merriweather"/>
              <a:buChar char="○"/>
            </a:pPr>
            <a:r>
              <a:rPr lang="en-GB"/>
              <a:t>After 30 iteration, loop terminated a program ask for manual inspection of derivation till now. If user is convinced theorem is not a tautology then program terminate otherwise user may continue proof further.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y="114300" x="914400"/>
            <a:ext cy="971700" cx="73152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2400" lang="en-GB"/>
              <a:t>Case Studies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y="1200150" x="914400"/>
            <a:ext cy="34290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buClr>
                <a:schemeClr val="dk1"/>
              </a:buClr>
              <a:buSzPct val="61111"/>
              <a:buFont typeface="Arial"/>
              <a:buNone/>
            </a:pPr>
            <a:r>
              <a:rPr sz="1800" lang="en-GB"/>
              <a:t>Test Case 1:</a:t>
            </a:r>
          </a:p>
          <a:p>
            <a:pPr rtl="0" lvl="0" indent="0" marL="0">
              <a:lnSpc>
                <a:spcPct val="100000"/>
              </a:lnSpc>
              <a:spcBef>
                <a:spcPts val="12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-GB"/>
              <a:t>Input  : ((!(p&amp;q))→((!p)|(!q)))</a:t>
            </a:r>
          </a:p>
          <a:p>
            <a:pPr rtl="0" lvl="0" indent="0" marL="0">
              <a:lnSpc>
                <a:spcPct val="100000"/>
              </a:lnSpc>
              <a:spcBef>
                <a:spcPts val="1200"/>
              </a:spcBef>
              <a:buNone/>
            </a:pPr>
            <a:r>
              <a:rPr sz="1400" lang="en-GB"/>
              <a:t>Proof Sketch :</a:t>
            </a:r>
          </a:p>
          <a:p>
            <a:pPr rtl="0" lvl="0" indent="-304800" marL="457200"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sz="1200" lang="en-GB"/>
              <a:t>guess formula  is (((p→ (q→ F)) → F) </a:t>
            </a:r>
          </a:p>
          <a:p>
            <a:pPr rtl="0" lvl="0" indent="-304800" marL="457200"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sz="1200" lang="en-GB"/>
              <a:t>apply axiom three on (p→ (q→ F))</a:t>
            </a:r>
          </a:p>
          <a:p>
            <a:pPr rtl="0" lvl="0" indent="-304800" marL="457200"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sz="1200" lang="en-GB"/>
              <a:t>guess formula (p)</a:t>
            </a:r>
          </a:p>
          <a:p>
            <a:pPr rtl="0" lvl="0" indent="-304800" marL="457200"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sz="1200" lang="en-GB"/>
              <a:t> apply axiom 3 on (p)</a:t>
            </a:r>
          </a:p>
          <a:p>
            <a:pPr rtl="0" lvl="0" indent="-304800" marL="457200"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sz="1200" lang="en-GB"/>
              <a:t>MP on ((p→ F) →   F) and (((p→ F)→ F) → p)</a:t>
            </a:r>
          </a:p>
          <a:p>
            <a:pPr rtl="0" lvl="0" indent="-304800" marL="457200"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sz="1200" lang="en-GB"/>
              <a:t> MP on (p) and (p→ (q→ F))</a:t>
            </a:r>
          </a:p>
          <a:p>
            <a:pPr rtl="0" lvl="0" indent="-304800" marL="457200"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sz="1200" lang="en-GB"/>
              <a:t>MP on (q) and (q→ F)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96" name="Shape 196"/>
          <p:cNvSpPr txBox="1"/>
          <p:nvPr>
            <p:ph idx="2" type="body"/>
          </p:nvPr>
        </p:nvSpPr>
        <p:spPr>
          <a:xfrm>
            <a:off y="1287700" x="4572000"/>
            <a:ext cy="34290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00000"/>
              </a:lnSpc>
              <a:spcBef>
                <a:spcPts val="1000"/>
              </a:spcBef>
              <a:buNone/>
            </a:pPr>
            <a:r>
              <a:rPr sz="1800" lang="en-GB"/>
              <a:t>Test Case 2 :</a:t>
            </a:r>
          </a:p>
          <a:p>
            <a:pPr rtl="0" lvl="0" indent="0" marL="0">
              <a:lnSpc>
                <a:spcPct val="100000"/>
              </a:lnSpc>
              <a:spcBef>
                <a:spcPts val="1000"/>
              </a:spcBef>
              <a:buNone/>
            </a:pPr>
            <a:r>
              <a:rPr sz="1400" lang="en-GB"/>
              <a:t>Input : (((!p)|(!q)) →  (!(p&amp;q)))</a:t>
            </a:r>
            <a:r>
              <a:rPr sz="1200" lang="en-GB"/>
              <a:t> </a:t>
            </a:r>
          </a:p>
          <a:p>
            <a:pPr rtl="0" lvl="0" indent="0" marL="0">
              <a:lnSpc>
                <a:spcPct val="100000"/>
              </a:lnSpc>
              <a:spcBef>
                <a:spcPts val="1000"/>
              </a:spcBef>
              <a:buNone/>
            </a:pPr>
            <a:r>
              <a:rPr sz="1400" lang="en-GB"/>
              <a:t>Proof Sketch :</a:t>
            </a:r>
          </a:p>
          <a:p>
            <a:pPr rtl="0" lvl="0" indent="-304800" marL="45720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sz="1200" lang="en-GB"/>
              <a:t>guess formula ((p→ F) →  F)</a:t>
            </a:r>
          </a:p>
          <a:p>
            <a:pPr rtl="0" lvl="0" indent="-304800" marL="45720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sz="1200" lang="en-GB"/>
              <a:t>guess formula (p→ (q→ F))</a:t>
            </a:r>
          </a:p>
          <a:p>
            <a:pPr rtl="0" lvl="0" indent="-304800" marL="45720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sz="1200" lang="en-GB"/>
              <a:t>apply axiom 1 on (q→ F) and (p)</a:t>
            </a:r>
          </a:p>
          <a:p>
            <a:pPr rtl="0" lvl="0" indent="-304800" marL="45720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sz="1200" lang="en-GB"/>
              <a:t>guess formula (p→ (q→ F))</a:t>
            </a:r>
          </a:p>
          <a:p>
            <a:pPr rtl="0" lvl="0" indent="-304800" marL="45720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sz="1200" lang="en-GB"/>
              <a:t>manual help </a:t>
            </a:r>
          </a:p>
          <a:p>
            <a:pPr rtl="0" lvl="0" indent="-304800" marL="45720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sz="1200" lang="en-GB"/>
              <a:t>apply transitivity on ((p→ F) → F) →  p and  (p→ (q→ F))</a:t>
            </a:r>
          </a:p>
          <a:p>
            <a:pPr rtl="0" lvl="0" indent="-304800" marL="45720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sz="1200" lang="en-GB"/>
              <a:t>MP on (p→ (q→ F)) and ((p→ (q→ F)) → F).</a:t>
            </a:r>
          </a:p>
          <a:p>
            <a:pPr rtl="0" lvl="0">
              <a:buNone/>
            </a:pPr>
            <a:r>
              <a:rPr sz="1000" lang="en-GB"/>
              <a:t>		</a:t>
            </a:r>
          </a:p>
          <a:p>
            <a:pPr rtl="0" lvl="0">
              <a:buNone/>
            </a:pPr>
            <a:r>
              <a:rPr sz="1000" lang="en-GB"/>
              <a:t>	</a:t>
            </a:r>
          </a:p>
          <a:p>
            <a:pPr lvl="0">
              <a:buNone/>
            </a:pPr>
            <a:r>
              <a:rPr sz="1200" lang="en-GB"/>
              <a:t>		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y="114300" x="914400"/>
            <a:ext cy="971700" cx="73152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2400" lang="en-GB"/>
              <a:t>Proof of DeMorgan’s law using 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y="1200150" x="914400"/>
            <a:ext cy="3429000" cx="7315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buClr>
                <a:srgbClr val="000000"/>
              </a:buClr>
              <a:buSzPct val="100000"/>
              <a:buFont typeface="Merriweather"/>
              <a:buChar char="•"/>
            </a:pPr>
            <a:r>
              <a:rPr lang="en-GB"/>
              <a:t>Suppose, we want to prove </a:t>
            </a:r>
            <a:r>
              <a:rPr lang="en-GB">
                <a:solidFill>
                  <a:schemeClr val="dk1"/>
                </a:solidFill>
              </a:rPr>
              <a:t>(((!p)|(!q)) →  (!(p&amp;q)))</a:t>
            </a:r>
            <a:r>
              <a:rPr sz="1200" lang="en-GB">
                <a:solidFill>
                  <a:schemeClr val="dk1"/>
                </a:solidFill>
              </a:rPr>
              <a:t>  </a:t>
            </a:r>
            <a:r>
              <a:rPr lang="en-GB">
                <a:solidFill>
                  <a:schemeClr val="dk1"/>
                </a:solidFill>
              </a:rPr>
              <a:t>without human help having proved ((!(p&amp;q))→((!p)|(!q))).</a:t>
            </a:r>
          </a:p>
          <a:p>
            <a:pPr rtl="0" lvl="0" indent="-317500" marL="457200">
              <a:buClr>
                <a:srgbClr val="000000"/>
              </a:buClr>
              <a:buSzPct val="100000"/>
              <a:buFont typeface="Merriweather"/>
              <a:buChar char="•"/>
            </a:pPr>
            <a:r>
              <a:rPr lang="en-GB">
                <a:solidFill>
                  <a:schemeClr val="dk1"/>
                </a:solidFill>
              </a:rPr>
              <a:t>In the proof for   (((!p)|(!q)) →  (!(p&amp;q))), we need to use transitivity at the following point,</a:t>
            </a:r>
          </a:p>
          <a:p>
            <a:pPr rtl="0" lvl="1" indent="-317500" marL="914400">
              <a:buClr>
                <a:srgbClr val="000000"/>
              </a:buClr>
              <a:buSzPct val="100000"/>
              <a:buFont typeface="Merriweather"/>
              <a:buChar char="–"/>
            </a:pPr>
            <a:r>
              <a:rPr lang="en-GB">
                <a:solidFill>
                  <a:schemeClr val="dk1"/>
                </a:solidFill>
              </a:rPr>
              <a:t>Status of deduction list</a:t>
            </a:r>
          </a:p>
          <a:p>
            <a:pPr rtl="0" lvl="0" indent="-317500" marL="13716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GB">
                <a:solidFill>
                  <a:schemeClr val="dk1"/>
                </a:solidFill>
              </a:rPr>
              <a:t>(((p→ F)→F)→(q→F))</a:t>
            </a:r>
          </a:p>
          <a:p>
            <a:pPr rtl="0" lvl="0" indent="-317500" marL="13716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GB">
                <a:solidFill>
                  <a:schemeClr val="dk1"/>
                </a:solidFill>
              </a:rPr>
              <a:t>((p→(q→F))→F)</a:t>
            </a:r>
          </a:p>
          <a:p>
            <a:pPr rtl="0" lvl="0" indent="-317500" marL="13716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GB">
                <a:solidFill>
                  <a:schemeClr val="dk1"/>
                </a:solidFill>
              </a:rPr>
              <a:t>((q→F)→(p→(q→F)))</a:t>
            </a:r>
          </a:p>
          <a:p>
            <a:pPr rtl="0" lvl="0" indent="0" marL="0">
              <a:buNone/>
            </a:pPr>
            <a:r>
              <a:rPr lang="en-GB">
                <a:solidFill>
                  <a:schemeClr val="dk1"/>
                </a:solidFill>
              </a:rPr>
              <a:t>Then, we apply transitivity(a → b, b → c then a → c) on p, ((p → F) → F) and (q→ F) .</a:t>
            </a:r>
          </a:p>
          <a:p>
            <a:pPr rtl="0" lvl="0" indent="-317500" marL="457200">
              <a:buClr>
                <a:srgbClr val="000000"/>
              </a:buClr>
              <a:buSzPct val="100000"/>
              <a:buFont typeface="Merriweather"/>
              <a:buChar char="•"/>
            </a:pPr>
            <a:r>
              <a:rPr lang="en-GB">
                <a:solidFill>
                  <a:schemeClr val="dk1"/>
                </a:solidFill>
              </a:rPr>
              <a:t>Since, transitivity cannot be directly derived by applying MP or Axioms on the result of ((!(p&amp;q))→((!p)|(!q))), we cannot move further from this point even without taking human help.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y="1449390" x="1371600"/>
            <a:ext cy="1578900" cx="68580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-GB"/>
              <a:t>Automated Theorem Prover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3028298" x="1371600"/>
            <a:ext cy="699900" cx="6858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-GB"/>
              <a:t>Nehal Tanmay Alok Rajlaxmi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y="254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indent="457200">
              <a:buNone/>
            </a:pPr>
            <a:r>
              <a:rPr sz="3000" lang="en-GB"/>
              <a:t>Problem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1309175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/>
              <a:t>Implementation of semi-automated Theorem Prover considering:</a:t>
            </a:r>
          </a:p>
          <a:p>
            <a:pPr rtl="0" lvl="0" indent="-317500" marL="914400">
              <a:buClr>
                <a:srgbClr val="000000"/>
              </a:buClr>
              <a:buSzPct val="100000"/>
              <a:buFont typeface="Merriweather"/>
              <a:buChar char="●"/>
            </a:pPr>
            <a:r>
              <a:rPr lang="en-GB"/>
              <a:t>The proof must be syntactic.</a:t>
            </a:r>
          </a:p>
          <a:p>
            <a:pPr rtl="0" lvl="0" indent="-317500" marL="914400">
              <a:buClr>
                <a:srgbClr val="000000"/>
              </a:buClr>
              <a:buSzPct val="100000"/>
              <a:buFont typeface="Merriweather"/>
              <a:buChar char="●"/>
            </a:pPr>
            <a:r>
              <a:rPr lang="en-GB"/>
              <a:t>It take human help if stuck in between in the proof.</a:t>
            </a:r>
          </a:p>
          <a:p>
            <a:pPr rtl="0" lvl="0" indent="-317500" marL="914400">
              <a:buClr>
                <a:srgbClr val="000000"/>
              </a:buClr>
              <a:buSzPct val="100000"/>
              <a:buFont typeface="Merriweather"/>
              <a:buChar char="●"/>
            </a:pPr>
            <a:r>
              <a:rPr lang="en-GB"/>
              <a:t>Uses deduction theorem, basic axioms and MP.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indent="457200">
              <a:buNone/>
            </a:pPr>
            <a:r>
              <a:rPr sz="3000" lang="en-GB"/>
              <a:t>Input and Output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buClr>
                <a:srgbClr val="000000"/>
              </a:buClr>
              <a:buSzPct val="100000"/>
              <a:buFont typeface="Merriweather"/>
              <a:buChar char="●"/>
            </a:pPr>
            <a:r>
              <a:rPr lang="en-GB"/>
              <a:t>Input </a:t>
            </a:r>
          </a:p>
          <a:p>
            <a:pPr rtl="0" lvl="1" indent="-317500" marL="914400">
              <a:buClr>
                <a:srgbClr val="000000"/>
              </a:buClr>
              <a:buSzPct val="100000"/>
              <a:buFont typeface="Merriweather"/>
              <a:buChar char="○"/>
            </a:pPr>
            <a:r>
              <a:rPr lang="en-GB"/>
              <a:t>Well Formed Propositional Logic Formula.</a:t>
            </a:r>
          </a:p>
          <a:p>
            <a:pPr rtl="0" lvl="1" indent="-317500" marL="914400">
              <a:buClr>
                <a:srgbClr val="000000"/>
              </a:buClr>
              <a:buSzPct val="100000"/>
              <a:buFont typeface="Merriweather"/>
              <a:buChar char="○"/>
            </a:pPr>
            <a:r>
              <a:rPr lang="en-GB"/>
              <a:t>Example: (A→A), ((!A and !B)→(A or B)) etc.</a:t>
            </a:r>
          </a:p>
          <a:p>
            <a:pPr rtl="0" lvl="0" indent="0" marL="457200">
              <a:buNone/>
            </a:pPr>
            <a:r>
              <a:rPr lang="en-GB"/>
              <a:t>   </a:t>
            </a:r>
          </a:p>
          <a:p>
            <a:pPr rtl="0" lvl="0" indent="-317500" marL="457200">
              <a:buClr>
                <a:srgbClr val="000000"/>
              </a:buClr>
              <a:buSzPct val="100000"/>
              <a:buFont typeface="Merriweather"/>
              <a:buChar char="●"/>
            </a:pPr>
            <a:r>
              <a:rPr lang="en-GB"/>
              <a:t>Output</a:t>
            </a:r>
          </a:p>
          <a:p>
            <a:pPr rtl="0" lvl="1" indent="-317500" marL="914400">
              <a:buClr>
                <a:srgbClr val="000000"/>
              </a:buClr>
              <a:buSzPct val="100000"/>
              <a:buFont typeface="Merriweather"/>
              <a:buChar char="○"/>
            </a:pPr>
            <a:r>
              <a:rPr lang="en-GB"/>
              <a:t>If given Formula is a tautology then proof path (trace) is printed.</a:t>
            </a:r>
          </a:p>
          <a:p>
            <a:pPr rtl="0" lvl="1" indent="-317500" marL="914400">
              <a:buClr>
                <a:srgbClr val="000000"/>
              </a:buClr>
              <a:buSzPct val="100000"/>
              <a:buFont typeface="Merriweather"/>
              <a:buChar char="○"/>
            </a:pPr>
            <a:r>
              <a:rPr lang="en-GB"/>
              <a:t>If formula is not tautology then trace of derivation is printed upto thirty iteration. </a:t>
            </a:r>
          </a:p>
          <a:p>
            <a:pPr rtl="0" lvl="0">
              <a:buNone/>
            </a:pPr>
            <a:r>
              <a:rPr lang="en-GB"/>
              <a:t>	</a:t>
            </a:r>
          </a:p>
          <a:p>
            <a:pPr>
              <a:buNone/>
            </a:pPr>
            <a:r>
              <a:rPr lang="en-GB"/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y="1484300" x="1324175"/>
            <a:ext cy="1578900" cx="67302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indent="0" marL="0">
              <a:buNone/>
            </a:pPr>
            <a:r>
              <a:rPr sz="3000" lang="en-GB"/>
              <a:t>Implementation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indent="457200">
              <a:buNone/>
            </a:pPr>
            <a:r>
              <a:rPr sz="3000" lang="en-GB"/>
              <a:t>Concept and Rules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/>
              <a:t>Our implementation is based on use of</a:t>
            </a:r>
          </a:p>
          <a:p>
            <a:pPr rtl="0" lvl="0" indent="-317500" marL="457200">
              <a:buClr>
                <a:srgbClr val="000000"/>
              </a:buClr>
              <a:buSzPct val="100000"/>
              <a:buFont typeface="Merriweather"/>
              <a:buChar char="●"/>
            </a:pPr>
            <a:r>
              <a:rPr lang="en-GB"/>
              <a:t>Hilbert Deduction Theorem </a:t>
            </a:r>
          </a:p>
          <a:p>
            <a:pPr rtl="0" lvl="1" indent="-317500" marL="914400">
              <a:buClr>
                <a:srgbClr val="000000"/>
              </a:buClr>
              <a:buSzPct val="100000"/>
              <a:buFont typeface="Merriweather"/>
              <a:buChar char="○"/>
            </a:pPr>
            <a:r>
              <a:rPr lang="en-GB"/>
              <a:t>if  A</a:t>
            </a:r>
            <a:r>
              <a:rPr baseline="-25000" lang="en-GB"/>
              <a:t>1</a:t>
            </a:r>
            <a:r>
              <a:rPr lang="en-GB"/>
              <a:t>,.A</a:t>
            </a:r>
            <a:r>
              <a:rPr baseline="-25000" lang="en-GB"/>
              <a:t>2</a:t>
            </a:r>
            <a:r>
              <a:rPr lang="en-GB"/>
              <a:t>, A</a:t>
            </a:r>
            <a:r>
              <a:rPr baseline="-25000" lang="en-GB"/>
              <a:t>3</a:t>
            </a:r>
            <a:r>
              <a:rPr lang="en-GB"/>
              <a:t>, ....A</a:t>
            </a:r>
            <a:r>
              <a:rPr baseline="-25000" lang="en-GB"/>
              <a:t>n</a:t>
            </a:r>
            <a:r>
              <a:rPr lang="en-GB"/>
              <a:t>  derives B then A</a:t>
            </a:r>
            <a:r>
              <a:rPr baseline="-25000" lang="en-GB"/>
              <a:t>1</a:t>
            </a:r>
            <a:r>
              <a:rPr lang="en-GB"/>
              <a:t>,.A</a:t>
            </a:r>
            <a:r>
              <a:rPr baseline="-25000" lang="en-GB"/>
              <a:t>1</a:t>
            </a:r>
            <a:r>
              <a:rPr lang="en-GB"/>
              <a:t>, A</a:t>
            </a:r>
            <a:r>
              <a:rPr baseline="-25000" lang="en-GB"/>
              <a:t>3</a:t>
            </a:r>
            <a:r>
              <a:rPr lang="en-GB"/>
              <a:t>, .....A</a:t>
            </a:r>
            <a:r>
              <a:rPr baseline="-25000" lang="en-GB"/>
              <a:t>n-1</a:t>
            </a:r>
            <a:r>
              <a:rPr lang="en-GB"/>
              <a:t> derives (A</a:t>
            </a:r>
            <a:r>
              <a:rPr baseline="-25000" lang="en-GB"/>
              <a:t>n</a:t>
            </a:r>
            <a:r>
              <a:rPr lang="en-GB"/>
              <a:t> →  B) and vice-versa.</a:t>
            </a:r>
          </a:p>
          <a:p>
            <a:pPr rtl="0" lvl="0" indent="-317500" marL="457200">
              <a:buClr>
                <a:srgbClr val="000000"/>
              </a:buClr>
              <a:buSzPct val="100000"/>
              <a:buFont typeface="Merriweather"/>
              <a:buChar char="●"/>
            </a:pPr>
            <a:r>
              <a:rPr lang="en-GB"/>
              <a:t>Three Fundamental Axiom </a:t>
            </a:r>
          </a:p>
          <a:p>
            <a:pPr rtl="0" lvl="1" indent="-317500" marL="914400">
              <a:buClr>
                <a:srgbClr val="000000"/>
              </a:buClr>
              <a:buSzPct val="100000"/>
              <a:buFont typeface="Merriweather"/>
              <a:buChar char="○"/>
            </a:pPr>
            <a:r>
              <a:rPr lang="en-GB"/>
              <a:t>A → (B → A)</a:t>
            </a:r>
          </a:p>
          <a:p>
            <a:pPr rtl="0" lvl="1" indent="-317500" marL="914400">
              <a:buClr>
                <a:srgbClr val="000000"/>
              </a:buClr>
              <a:buSzPct val="100000"/>
              <a:buFont typeface="Merriweather"/>
              <a:buChar char="○"/>
            </a:pPr>
            <a:r>
              <a:rPr lang="en-GB"/>
              <a:t>(A→ (B→ C) → ((A→ B) → (A→ C))</a:t>
            </a:r>
          </a:p>
          <a:p>
            <a:pPr rtl="0" lvl="1" indent="-317500" marL="914400">
              <a:buClr>
                <a:srgbClr val="000000"/>
              </a:buClr>
              <a:buSzPct val="100000"/>
              <a:buFont typeface="Merriweather"/>
              <a:buChar char="○"/>
            </a:pPr>
            <a:r>
              <a:rPr lang="en-GB"/>
              <a:t>((A→ F) → F) → A </a:t>
            </a:r>
          </a:p>
          <a:p>
            <a:pPr rtl="0" lvl="0" indent="-317500" marL="457200">
              <a:buClr>
                <a:srgbClr val="000000"/>
              </a:buClr>
              <a:buSzPct val="100000"/>
              <a:buFont typeface="Merriweather"/>
              <a:buChar char="●"/>
            </a:pPr>
            <a:r>
              <a:rPr lang="en-GB"/>
              <a:t>Modus ponens </a:t>
            </a:r>
          </a:p>
          <a:p>
            <a:pPr rtl="0" lvl="1" indent="-317500" marL="914400">
              <a:buClr>
                <a:srgbClr val="000000"/>
              </a:buClr>
              <a:buSzPct val="100000"/>
              <a:buFont typeface="Merriweather"/>
              <a:buChar char="○"/>
            </a:pPr>
            <a:r>
              <a:rPr lang="en-GB"/>
              <a:t>If P implies Q and  P is asserted to be true , then Q must be true .</a:t>
            </a:r>
          </a:p>
          <a:p>
            <a:pPr lvl="0" indent="-317500" marL="457200">
              <a:buClr>
                <a:srgbClr val="000000"/>
              </a:buClr>
              <a:buSzPct val="100000"/>
              <a:buFont typeface="Merriweather"/>
              <a:buChar char="●"/>
            </a:pPr>
            <a:r>
              <a:rPr lang="en-GB"/>
              <a:t>Well Known Theorem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 indent="457200">
              <a:buNone/>
            </a:pPr>
            <a:r>
              <a:rPr sz="2400" lang="en-GB"/>
              <a:t>Concept and Rules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buClr>
                <a:srgbClr val="000000"/>
              </a:buClr>
              <a:buSzPct val="100000"/>
              <a:buFont typeface="Merriweather"/>
              <a:buChar char="●"/>
            </a:pPr>
            <a:r>
              <a:rPr lang="en-GB"/>
              <a:t>We are using Hilbert Deduction Theorem for proving a theorem. </a:t>
            </a:r>
          </a:p>
          <a:p>
            <a:pPr rtl="0" lvl="0" indent="-317500" marL="457200">
              <a:buClr>
                <a:srgbClr val="000000"/>
              </a:buClr>
              <a:buSzPct val="100000"/>
              <a:buFont typeface="Merriweather"/>
              <a:buChar char="●"/>
            </a:pPr>
            <a:r>
              <a:rPr lang="en-GB"/>
              <a:t>In  deduction system, we have a collection of proof rules (axioms, MP).</a:t>
            </a:r>
          </a:p>
          <a:p>
            <a:pPr rtl="0" lvl="1" indent="-317500" marL="914400">
              <a:buClr>
                <a:srgbClr val="000000"/>
              </a:buClr>
              <a:buSzPct val="100000"/>
              <a:buFont typeface="Merriweather"/>
              <a:buChar char="○"/>
            </a:pPr>
            <a:r>
              <a:rPr lang="en-GB"/>
              <a:t>These proof rules allow us derive new formula logically from existing ones ( Deduction list) . </a:t>
            </a:r>
          </a:p>
          <a:p>
            <a:pPr rtl="0" lvl="0" indent="-317500" marL="457200">
              <a:buClr>
                <a:srgbClr val="000000"/>
              </a:buClr>
              <a:buSzPct val="100000"/>
              <a:buFont typeface="Merriweather"/>
              <a:buChar char="●"/>
            </a:pPr>
            <a:r>
              <a:rPr lang="en-GB"/>
              <a:t>To start proof we try to derive ‘F’ with the help of axioms, MP and existing formulae in Deduction list.</a:t>
            </a:r>
          </a:p>
          <a:p>
            <a:pPr rtl="0" lvl="0" indent="-317500" marL="457200">
              <a:buClr>
                <a:srgbClr val="000000"/>
              </a:buClr>
              <a:buSzPct val="100000"/>
              <a:buFont typeface="Merriweather"/>
              <a:buChar char="●"/>
            </a:pPr>
            <a:r>
              <a:rPr lang="en-GB"/>
              <a:t>Deduction List</a:t>
            </a:r>
          </a:p>
          <a:p>
            <a:pPr rtl="0" lvl="1" indent="-317500" marL="914400">
              <a:buClr>
                <a:srgbClr val="000000"/>
              </a:buClr>
              <a:buSzPct val="100000"/>
              <a:buFont typeface="Merriweather"/>
              <a:buChar char="○"/>
            </a:pPr>
            <a:r>
              <a:rPr lang="en-GB"/>
              <a:t>is list of formulae </a:t>
            </a:r>
          </a:p>
          <a:p>
            <a:pPr rtl="0" lvl="1" indent="-317500" marL="914400">
              <a:buClr>
                <a:srgbClr val="000000"/>
              </a:buClr>
              <a:buSzPct val="100000"/>
              <a:buFont typeface="Merriweather"/>
              <a:buChar char="○"/>
            </a:pPr>
            <a:r>
              <a:rPr lang="en-GB"/>
              <a:t>Each formula is </a:t>
            </a:r>
          </a:p>
          <a:p>
            <a:pPr rtl="0" lvl="2" indent="-317500" marL="1371600">
              <a:buClr>
                <a:srgbClr val="000000"/>
              </a:buClr>
              <a:buSzPct val="100000"/>
              <a:buFont typeface="Merriweather"/>
              <a:buChar char="■"/>
            </a:pPr>
            <a:r>
              <a:rPr lang="en-GB"/>
              <a:t>a hypothesis</a:t>
            </a:r>
          </a:p>
          <a:p>
            <a:pPr rtl="0" lvl="2" indent="-317500" marL="1371600">
              <a:buClr>
                <a:srgbClr val="000000"/>
              </a:buClr>
              <a:buSzPct val="100000"/>
              <a:buFont typeface="Merriweather"/>
              <a:buChar char="■"/>
            </a:pPr>
            <a:r>
              <a:rPr lang="en-GB"/>
              <a:t>an axiom</a:t>
            </a:r>
          </a:p>
          <a:p>
            <a:pPr rtl="0" lvl="2" indent="-317500" marL="1371600">
              <a:buClr>
                <a:srgbClr val="000000"/>
              </a:buClr>
              <a:buSzPct val="100000"/>
              <a:buFont typeface="Merriweather"/>
              <a:buChar char="■"/>
            </a:pPr>
            <a:r>
              <a:rPr lang="en-GB"/>
              <a:t>or obtained by applying a rule to some previous ones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indent="457200">
              <a:buNone/>
            </a:pPr>
            <a:r>
              <a:rPr sz="2400" lang="en-GB"/>
              <a:t>Flow of Implementation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lnSpc>
                <a:spcPct val="150000"/>
              </a:lnSpc>
              <a:buClr>
                <a:srgbClr val="000000"/>
              </a:buClr>
              <a:buSzPct val="100000"/>
              <a:buFont typeface="Merriweather"/>
              <a:buChar char="●"/>
            </a:pPr>
            <a:r>
              <a:rPr lang="en-GB"/>
              <a:t>Parsing of Formula  </a:t>
            </a:r>
          </a:p>
          <a:p>
            <a:pPr rtl="0" lvl="0" indent="-317500" marL="457200">
              <a:lnSpc>
                <a:spcPct val="150000"/>
              </a:lnSpc>
              <a:buClr>
                <a:srgbClr val="000000"/>
              </a:buClr>
              <a:buSzPct val="100000"/>
              <a:buFont typeface="Merriweather"/>
              <a:buChar char="●"/>
            </a:pPr>
            <a:r>
              <a:rPr lang="en-GB"/>
              <a:t>Proving Formula </a:t>
            </a:r>
          </a:p>
          <a:p>
            <a:pPr rtl="0" lvl="1" indent="-317500" marL="914400">
              <a:lnSpc>
                <a:spcPct val="150000"/>
              </a:lnSpc>
              <a:buClr>
                <a:srgbClr val="000000"/>
              </a:buClr>
              <a:buSzPct val="100000"/>
              <a:buFont typeface="Merriweather"/>
              <a:buChar char="○"/>
            </a:pPr>
            <a:r>
              <a:rPr lang="en-GB"/>
              <a:t>Creating Deduction List</a:t>
            </a:r>
          </a:p>
          <a:p>
            <a:pPr rtl="0" lvl="1" indent="-317500" marL="914400">
              <a:lnSpc>
                <a:spcPct val="150000"/>
              </a:lnSpc>
              <a:buClr>
                <a:srgbClr val="000000"/>
              </a:buClr>
              <a:buSzPct val="100000"/>
              <a:buFont typeface="Merriweather"/>
              <a:buChar char="○"/>
            </a:pPr>
            <a:r>
              <a:rPr lang="en-GB"/>
              <a:t>Guessing a start formula</a:t>
            </a:r>
          </a:p>
          <a:p>
            <a:pPr rtl="0" lvl="1" indent="-317500" marL="914400">
              <a:lnSpc>
                <a:spcPct val="150000"/>
              </a:lnSpc>
              <a:buClr>
                <a:srgbClr val="000000"/>
              </a:buClr>
              <a:buSzPct val="100000"/>
              <a:buFont typeface="Merriweather"/>
              <a:buChar char="○"/>
            </a:pPr>
            <a:r>
              <a:rPr lang="en-GB"/>
              <a:t>Apply axioms and MP on start formula to derive ‘F’</a:t>
            </a:r>
          </a:p>
          <a:p>
            <a:pPr rtl="0" lvl="2" indent="-317500" marL="1371600">
              <a:lnSpc>
                <a:spcPct val="150000"/>
              </a:lnSpc>
              <a:buClr>
                <a:srgbClr val="000000"/>
              </a:buClr>
              <a:buSzPct val="100000"/>
              <a:buFont typeface="Merriweather"/>
              <a:buChar char="■"/>
            </a:pPr>
            <a:r>
              <a:rPr lang="en-GB"/>
              <a:t>Automated</a:t>
            </a:r>
          </a:p>
          <a:p>
            <a:pPr rtl="0" lvl="2" indent="-317500" marL="1371600">
              <a:lnSpc>
                <a:spcPct val="150000"/>
              </a:lnSpc>
              <a:buClr>
                <a:srgbClr val="000000"/>
              </a:buClr>
              <a:buSzPct val="100000"/>
              <a:buFont typeface="Merriweather"/>
              <a:buChar char="■"/>
            </a:pPr>
            <a:r>
              <a:rPr lang="en-GB"/>
              <a:t>Manual</a:t>
            </a:r>
          </a:p>
          <a:p>
            <a:pPr rtl="0" lvl="1" indent="-317500" marL="914400">
              <a:lnSpc>
                <a:spcPct val="150000"/>
              </a:lnSpc>
              <a:buClr>
                <a:srgbClr val="000000"/>
              </a:buClr>
              <a:buSzPct val="100000"/>
              <a:buFont typeface="Merriweather"/>
              <a:buChar char="○"/>
            </a:pPr>
            <a:r>
              <a:rPr lang="en-GB"/>
              <a:t>Modify the Deduction list and loop back to 2 if start formula is not proved.</a:t>
            </a:r>
          </a:p>
          <a:p>
            <a:pPr rtl="0" lvl="1" indent="-317500" marL="914400">
              <a:lnSpc>
                <a:spcPct val="150000"/>
              </a:lnSpc>
              <a:buClr>
                <a:srgbClr val="000000"/>
              </a:buClr>
              <a:buSzPct val="100000"/>
              <a:buFont typeface="Merriweather"/>
              <a:buChar char="○"/>
            </a:pPr>
            <a:r>
              <a:rPr lang="en-GB"/>
              <a:t>Termination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indent="457200">
              <a:buNone/>
            </a:pPr>
            <a:r>
              <a:rPr sz="2400" lang="en-GB"/>
              <a:t>Parsing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buClr>
                <a:srgbClr val="000000"/>
              </a:buClr>
              <a:buSzPct val="100000"/>
              <a:buFont typeface="Merriweather"/>
              <a:buChar char="●"/>
            </a:pPr>
            <a:r>
              <a:rPr lang="en-GB"/>
              <a:t>A formula is in form of (P → Q) or if not, it is broken into this form where P and Q are respectively lhs and rhs of the formula.</a:t>
            </a:r>
          </a:p>
          <a:p>
            <a:r>
              <a:t/>
            </a:r>
          </a:p>
          <a:p>
            <a:pPr rtl="0" lvl="0" indent="-317500" marL="457200">
              <a:buClr>
                <a:srgbClr val="000000"/>
              </a:buClr>
              <a:buSzPct val="100000"/>
              <a:buFont typeface="Merriweather"/>
              <a:buChar char="●"/>
            </a:pPr>
            <a:r>
              <a:rPr lang="en-GB"/>
              <a:t>Recursively parse the given string of formula and store it into a binary tree like structure in which left child and right child of tree are lhs and rhs part of formula.</a:t>
            </a:r>
          </a:p>
          <a:p>
            <a:r>
              <a:t/>
            </a:r>
          </a:p>
          <a:p>
            <a:pPr rtl="0" lvl="0" indent="-317500" marL="457200">
              <a:buClr>
                <a:srgbClr val="000000"/>
              </a:buClr>
              <a:buSzPct val="100000"/>
              <a:buFont typeface="Merriweather"/>
              <a:buChar char="●"/>
            </a:pPr>
            <a:r>
              <a:rPr lang="en-GB"/>
              <a:t>Formula string is form of any letter ,(,) ,→ for “implies” , &amp; for “and”, | for “or”, ! for “not”.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Fresh Fruit">
  <a:themeElements>
    <a:clrScheme name="Cooking_16x9">
      <a:dk1>
        <a:srgbClr val="000000"/>
      </a:dk1>
      <a:lt1>
        <a:srgbClr val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