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256" r:id="rId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8" d="100"/>
          <a:sy n="98" d="100"/>
        </p:scale>
        <p:origin x="2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0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113976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a:p>
        </p:txBody>
      </p:sp>
      <p:sp>
        <p:nvSpPr>
          <p:cNvPr id="3" name="Shape 1"/>
          <p:cNvSpPr/>
          <p:nvPr/>
        </p:nvSpPr>
        <p:spPr>
          <a:xfrm>
            <a:off x="0" y="0"/>
            <a:ext cx="14630400" cy="8231981"/>
          </a:xfrm>
          <a:prstGeom prst="rect">
            <a:avLst/>
          </a:prstGeom>
          <a:solidFill>
            <a:srgbClr val="FFFCF5"/>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0" y="0"/>
            <a:ext cx="5486400" cy="8231981"/>
          </a:xfrm>
          <a:prstGeom prst="rect">
            <a:avLst/>
          </a:prstGeom>
        </p:spPr>
      </p:pic>
      <p:sp>
        <p:nvSpPr>
          <p:cNvPr id="5" name="Text 2"/>
          <p:cNvSpPr/>
          <p:nvPr/>
        </p:nvSpPr>
        <p:spPr>
          <a:xfrm>
            <a:off x="5925042" y="123373"/>
            <a:ext cx="7324030" cy="882444"/>
          </a:xfrm>
          <a:prstGeom prst="rect">
            <a:avLst/>
          </a:prstGeom>
          <a:noFill/>
          <a:ln/>
        </p:spPr>
        <p:txBody>
          <a:bodyPr wrap="square" rtlCol="0" anchor="t"/>
          <a:lstStyle/>
          <a:p>
            <a:pPr marL="0" indent="0" algn="ctr">
              <a:lnSpc>
                <a:spcPts val="7002"/>
              </a:lnSpc>
              <a:buNone/>
            </a:pPr>
            <a:r>
              <a:rPr lang="en-US" sz="2000" b="1" dirty="0">
                <a:solidFill>
                  <a:schemeClr val="accent6">
                    <a:lumMod val="50000"/>
                  </a:schemeClr>
                </a:solidFill>
                <a:latin typeface="MuseoModerno" pitchFamily="34" charset="0"/>
                <a:ea typeface="MuseoModerno" pitchFamily="34" charset="-122"/>
                <a:cs typeface="MuseoModerno" pitchFamily="34" charset="-120"/>
              </a:rPr>
              <a:t>NEBULA: A Python-based Virtual Assistant Powered by AIML</a:t>
            </a:r>
            <a:endParaRPr lang="en-US" sz="2000" b="1" dirty="0">
              <a:solidFill>
                <a:schemeClr val="accent6">
                  <a:lumMod val="50000"/>
                </a:schemeClr>
              </a:solidFill>
            </a:endParaRPr>
          </a:p>
        </p:txBody>
      </p:sp>
      <p:sp>
        <p:nvSpPr>
          <p:cNvPr id="6" name="Text 3"/>
          <p:cNvSpPr/>
          <p:nvPr/>
        </p:nvSpPr>
        <p:spPr>
          <a:xfrm>
            <a:off x="5885641" y="3119580"/>
            <a:ext cx="7061873" cy="3391189"/>
          </a:xfrm>
          <a:prstGeom prst="rect">
            <a:avLst/>
          </a:prstGeom>
          <a:noFill/>
          <a:ln/>
        </p:spPr>
        <p:txBody>
          <a:bodyPr wrap="square" rtlCol="0" anchor="t"/>
          <a:lstStyle/>
          <a:p>
            <a:pPr marL="0" indent="0">
              <a:lnSpc>
                <a:spcPts val="2598"/>
              </a:lnSpc>
              <a:buNone/>
            </a:pPr>
            <a:r>
              <a:rPr lang="en-US" sz="1624" b="1" dirty="0">
                <a:solidFill>
                  <a:schemeClr val="accent6">
                    <a:lumMod val="50000"/>
                  </a:schemeClr>
                </a:solidFill>
                <a:latin typeface="Source Sans Pro" pitchFamily="34" charset="0"/>
                <a:ea typeface="Source Sans Pro" pitchFamily="34" charset="-122"/>
              </a:rPr>
              <a:t>Algorithm:</a:t>
            </a:r>
          </a:p>
          <a:p>
            <a:pPr marL="0" indent="0">
              <a:lnSpc>
                <a:spcPts val="2598"/>
              </a:lnSpc>
              <a:buNone/>
            </a:pPr>
            <a:r>
              <a:rPr lang="en-US" sz="1624" dirty="0">
                <a:solidFill>
                  <a:schemeClr val="accent6">
                    <a:lumMod val="50000"/>
                  </a:schemeClr>
                </a:solidFill>
              </a:rPr>
              <a:t>1.Set Up Development Environment</a:t>
            </a:r>
          </a:p>
          <a:p>
            <a:pPr marL="0" indent="0">
              <a:lnSpc>
                <a:spcPts val="2598"/>
              </a:lnSpc>
              <a:buNone/>
            </a:pPr>
            <a:r>
              <a:rPr lang="en-US" sz="1624" dirty="0">
                <a:solidFill>
                  <a:schemeClr val="accent6">
                    <a:lumMod val="50000"/>
                  </a:schemeClr>
                </a:solidFill>
              </a:rPr>
              <a:t>2. Initialize AIML Kernel</a:t>
            </a:r>
          </a:p>
          <a:p>
            <a:pPr marL="0" indent="0">
              <a:lnSpc>
                <a:spcPts val="2598"/>
              </a:lnSpc>
              <a:buNone/>
            </a:pPr>
            <a:r>
              <a:rPr lang="en-US" sz="1624" dirty="0">
                <a:solidFill>
                  <a:schemeClr val="accent6">
                    <a:lumMod val="50000"/>
                  </a:schemeClr>
                </a:solidFill>
              </a:rPr>
              <a:t>3. Main Interaction Loop</a:t>
            </a:r>
          </a:p>
          <a:p>
            <a:pPr marL="0" indent="0">
              <a:lnSpc>
                <a:spcPts val="2598"/>
              </a:lnSpc>
              <a:buNone/>
            </a:pPr>
            <a:r>
              <a:rPr lang="en-US" sz="1624" dirty="0">
                <a:solidFill>
                  <a:schemeClr val="accent6">
                    <a:lumMod val="50000"/>
                  </a:schemeClr>
                </a:solidFill>
              </a:rPr>
              <a:t>4. Process User's Message</a:t>
            </a:r>
          </a:p>
          <a:p>
            <a:pPr marL="0" indent="0">
              <a:lnSpc>
                <a:spcPts val="2598"/>
              </a:lnSpc>
              <a:buNone/>
            </a:pPr>
            <a:r>
              <a:rPr lang="en-US" sz="1624" dirty="0">
                <a:solidFill>
                  <a:schemeClr val="accent6">
                    <a:lumMod val="50000"/>
                  </a:schemeClr>
                </a:solidFill>
              </a:rPr>
              <a:t>5. Respond to User</a:t>
            </a:r>
          </a:p>
          <a:p>
            <a:pPr marL="0" indent="0">
              <a:lnSpc>
                <a:spcPts val="2598"/>
              </a:lnSpc>
              <a:buNone/>
            </a:pPr>
            <a:r>
              <a:rPr lang="en-US" sz="1624" dirty="0">
                <a:solidFill>
                  <a:schemeClr val="accent6">
                    <a:lumMod val="50000"/>
                  </a:schemeClr>
                </a:solidFill>
              </a:rPr>
              <a:t>6. Implement Additional Features</a:t>
            </a:r>
          </a:p>
          <a:p>
            <a:pPr marL="0" indent="0">
              <a:lnSpc>
                <a:spcPts val="2598"/>
              </a:lnSpc>
              <a:buNone/>
            </a:pPr>
            <a:r>
              <a:rPr lang="en-US" sz="1624" dirty="0">
                <a:solidFill>
                  <a:schemeClr val="accent6">
                    <a:lumMod val="50000"/>
                  </a:schemeClr>
                </a:solidFill>
              </a:rPr>
              <a:t>7. Continuous Improvement</a:t>
            </a:r>
          </a:p>
          <a:p>
            <a:pPr marL="0" indent="0">
              <a:lnSpc>
                <a:spcPts val="2598"/>
              </a:lnSpc>
              <a:buNone/>
            </a:pPr>
            <a:r>
              <a:rPr lang="en-US" sz="1624" b="1" dirty="0">
                <a:solidFill>
                  <a:schemeClr val="accent6">
                    <a:lumMod val="50000"/>
                  </a:schemeClr>
                </a:solidFill>
              </a:rPr>
              <a:t>Data Set:</a:t>
            </a:r>
          </a:p>
          <a:p>
            <a:pPr marL="0" indent="0">
              <a:lnSpc>
                <a:spcPts val="2598"/>
              </a:lnSpc>
              <a:buNone/>
            </a:pPr>
            <a:r>
              <a:rPr lang="en-US" sz="1624" dirty="0">
                <a:solidFill>
                  <a:schemeClr val="accent6">
                    <a:lumMod val="50000"/>
                  </a:schemeClr>
                </a:solidFill>
              </a:rPr>
              <a:t>SQUAD Dataset</a:t>
            </a:r>
          </a:p>
          <a:p>
            <a:pPr marL="0" indent="0">
              <a:lnSpc>
                <a:spcPts val="2598"/>
              </a:lnSpc>
              <a:buNone/>
            </a:pPr>
            <a:endParaRPr lang="en-US" sz="1624" dirty="0">
              <a:solidFill>
                <a:schemeClr val="accent6">
                  <a:lumMod val="50000"/>
                </a:schemeClr>
              </a:solidFill>
            </a:endParaRPr>
          </a:p>
        </p:txBody>
      </p:sp>
      <p:sp>
        <p:nvSpPr>
          <p:cNvPr id="7" name="Shape 4"/>
          <p:cNvSpPr/>
          <p:nvPr/>
        </p:nvSpPr>
        <p:spPr>
          <a:xfrm>
            <a:off x="5739320" y="6513151"/>
            <a:ext cx="901629" cy="841960"/>
          </a:xfrm>
          <a:prstGeom prst="roundRect">
            <a:avLst>
              <a:gd name="adj" fmla="val 27712870"/>
            </a:avLst>
          </a:prstGeom>
          <a:solidFill>
            <a:srgbClr val="BEE8C8"/>
          </a:solidFill>
          <a:ln w="7620">
            <a:solidFill>
              <a:srgbClr val="FFFFFF"/>
            </a:solidFill>
            <a:prstDash val="solid"/>
          </a:ln>
        </p:spPr>
        <p:txBody>
          <a:bodyPr/>
          <a:lstStyle/>
          <a:p>
            <a:endParaRPr lang="en-IN" dirty="0"/>
          </a:p>
        </p:txBody>
      </p:sp>
      <p:sp>
        <p:nvSpPr>
          <p:cNvPr id="8" name="Text 5"/>
          <p:cNvSpPr/>
          <p:nvPr/>
        </p:nvSpPr>
        <p:spPr>
          <a:xfrm>
            <a:off x="6031735" y="6858766"/>
            <a:ext cx="484859" cy="282102"/>
          </a:xfrm>
          <a:prstGeom prst="rect">
            <a:avLst/>
          </a:prstGeom>
          <a:noFill/>
          <a:ln/>
        </p:spPr>
        <p:txBody>
          <a:bodyPr wrap="none" rtlCol="0" anchor="t"/>
          <a:lstStyle/>
          <a:p>
            <a:pPr marL="0" indent="0" algn="ctr">
              <a:lnSpc>
                <a:spcPts val="768"/>
              </a:lnSpc>
              <a:buNone/>
            </a:pPr>
            <a:r>
              <a:rPr lang="en-US" sz="1400" dirty="0">
                <a:solidFill>
                  <a:srgbClr val="3C3838"/>
                </a:solidFill>
                <a:latin typeface="Source Sans Pro" pitchFamily="34" charset="0"/>
                <a:ea typeface="Source Sans Pro" pitchFamily="34" charset="-122"/>
                <a:cs typeface="Source Sans Pro" pitchFamily="34" charset="-120"/>
              </a:rPr>
              <a:t>Team 15</a:t>
            </a:r>
            <a:endParaRPr lang="en-US" sz="1400" dirty="0"/>
          </a:p>
        </p:txBody>
      </p:sp>
      <p:sp>
        <p:nvSpPr>
          <p:cNvPr id="9" name="Text 6"/>
          <p:cNvSpPr/>
          <p:nvPr/>
        </p:nvSpPr>
        <p:spPr>
          <a:xfrm>
            <a:off x="6640949" y="6513151"/>
            <a:ext cx="3456362" cy="1255434"/>
          </a:xfrm>
          <a:prstGeom prst="rect">
            <a:avLst/>
          </a:prstGeom>
          <a:noFill/>
          <a:ln/>
        </p:spPr>
        <p:txBody>
          <a:bodyPr wrap="none" rtlCol="0" anchor="t"/>
          <a:lstStyle/>
          <a:p>
            <a:pPr marL="0" indent="0" algn="l">
              <a:lnSpc>
                <a:spcPts val="2841"/>
              </a:lnSpc>
              <a:buNone/>
            </a:pPr>
            <a:r>
              <a:rPr lang="en-US" sz="2030" b="1" dirty="0">
                <a:solidFill>
                  <a:srgbClr val="2B4150"/>
                </a:solidFill>
                <a:latin typeface="Source Sans Pro" pitchFamily="34" charset="0"/>
                <a:ea typeface="Source Sans Pro" pitchFamily="34" charset="-122"/>
              </a:rPr>
              <a:t>By Tanmay -2320040093</a:t>
            </a:r>
          </a:p>
          <a:p>
            <a:pPr marL="0" indent="0" algn="l">
              <a:lnSpc>
                <a:spcPts val="2841"/>
              </a:lnSpc>
              <a:buNone/>
            </a:pPr>
            <a:r>
              <a:rPr lang="en-US" sz="2030" b="1" dirty="0">
                <a:solidFill>
                  <a:srgbClr val="2B4150"/>
                </a:solidFill>
                <a:latin typeface="Source Sans Pro" pitchFamily="34" charset="0"/>
                <a:ea typeface="Source Sans Pro" pitchFamily="34" charset="-122"/>
              </a:rPr>
              <a:t>Chaitanya -2320040003</a:t>
            </a:r>
          </a:p>
          <a:p>
            <a:pPr marL="0" indent="0" algn="l">
              <a:lnSpc>
                <a:spcPts val="2841"/>
              </a:lnSpc>
              <a:buNone/>
            </a:pPr>
            <a:r>
              <a:rPr lang="en-US" sz="2030" b="1" dirty="0">
                <a:solidFill>
                  <a:srgbClr val="2B4150"/>
                </a:solidFill>
                <a:latin typeface="Source Sans Pro" pitchFamily="34" charset="0"/>
                <a:ea typeface="Source Sans Pro" pitchFamily="34" charset="-122"/>
              </a:rPr>
              <a:t>Akshay- 2320040128</a:t>
            </a:r>
          </a:p>
          <a:p>
            <a:pPr marL="0" indent="0" algn="l">
              <a:lnSpc>
                <a:spcPts val="2841"/>
              </a:lnSpc>
              <a:buNone/>
            </a:pPr>
            <a:endParaRPr lang="en-US" sz="2030" dirty="0"/>
          </a:p>
        </p:txBody>
      </p:sp>
      <p:sp>
        <p:nvSpPr>
          <p:cNvPr id="10" name="TextBox 9">
            <a:extLst>
              <a:ext uri="{FF2B5EF4-FFF2-40B4-BE49-F238E27FC236}">
                <a16:creationId xmlns:a16="http://schemas.microsoft.com/office/drawing/2014/main" id="{CD340DF2-8815-8821-3D0C-28CCD3A096F8}"/>
              </a:ext>
            </a:extLst>
          </p:cNvPr>
          <p:cNvSpPr txBox="1"/>
          <p:nvPr/>
        </p:nvSpPr>
        <p:spPr>
          <a:xfrm>
            <a:off x="5856052" y="1370834"/>
            <a:ext cx="8132322" cy="1477328"/>
          </a:xfrm>
          <a:prstGeom prst="rect">
            <a:avLst/>
          </a:prstGeom>
          <a:noFill/>
        </p:spPr>
        <p:txBody>
          <a:bodyPr wrap="square" rtlCol="0">
            <a:spAutoFit/>
          </a:bodyPr>
          <a:lstStyle/>
          <a:p>
            <a:r>
              <a:rPr lang="en-US" b="0" i="0" dirty="0">
                <a:solidFill>
                  <a:schemeClr val="accent6">
                    <a:lumMod val="50000"/>
                  </a:schemeClr>
                </a:solidFill>
                <a:effectLst/>
                <a:highlight>
                  <a:srgbClr val="FFFFFF"/>
                </a:highlight>
                <a:latin typeface="Open Sans" panose="020B0606030504020204" pitchFamily="34" charset="0"/>
              </a:rPr>
              <a:t>The NEBULA (Just A Rather Very Intelligent System) project is aimed at building an AI-based virtual assistant for AIML systems using the Python programming language. This assistant would use speech recognition and output text-to-speech features to manage voice commands and keyboard inputs.</a:t>
            </a:r>
            <a:endParaRPr lang="en-IN" dirty="0">
              <a:solidFill>
                <a:schemeClr val="accent6">
                  <a:lumMod val="50000"/>
                </a:schemeClr>
              </a:solidFill>
            </a:endParaRPr>
          </a:p>
        </p:txBody>
      </p:sp>
    </p:spTree>
    <p:extLst>
      <p:ext uri="{BB962C8B-B14F-4D97-AF65-F5344CB8AC3E}">
        <p14:creationId xmlns:p14="http://schemas.microsoft.com/office/powerpoint/2010/main" val="146076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txBody>
          <a:bodyPr/>
          <a:lstStyle/>
          <a:p>
            <a:endParaRPr lang="en-IN"/>
          </a:p>
        </p:txBody>
      </p:sp>
      <p:sp>
        <p:nvSpPr>
          <p:cNvPr id="3" name="Shape 1"/>
          <p:cNvSpPr/>
          <p:nvPr/>
        </p:nvSpPr>
        <p:spPr>
          <a:xfrm>
            <a:off x="0" y="0"/>
            <a:ext cx="14630400" cy="8231981"/>
          </a:xfrm>
          <a:prstGeom prst="rect">
            <a:avLst/>
          </a:prstGeom>
          <a:solidFill>
            <a:srgbClr val="FFFCF5"/>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31981"/>
          </a:xfrm>
          <a:prstGeom prst="rect">
            <a:avLst/>
          </a:prstGeom>
        </p:spPr>
      </p:pic>
      <p:sp>
        <p:nvSpPr>
          <p:cNvPr id="5" name="Text 2"/>
          <p:cNvSpPr/>
          <p:nvPr/>
        </p:nvSpPr>
        <p:spPr>
          <a:xfrm>
            <a:off x="6208038" y="566977"/>
            <a:ext cx="7700724" cy="1903850"/>
          </a:xfrm>
          <a:prstGeom prst="rect">
            <a:avLst/>
          </a:prstGeom>
          <a:noFill/>
          <a:ln/>
        </p:spPr>
        <p:txBody>
          <a:bodyPr wrap="square" rtlCol="0" anchor="t"/>
          <a:lstStyle/>
          <a:p>
            <a:pPr marL="0" indent="0">
              <a:lnSpc>
                <a:spcPts val="7002"/>
              </a:lnSpc>
              <a:buNone/>
            </a:pPr>
            <a:r>
              <a:rPr lang="en-US" sz="3200" dirty="0">
                <a:solidFill>
                  <a:schemeClr val="accent6">
                    <a:lumMod val="50000"/>
                  </a:schemeClr>
                </a:solidFill>
                <a:latin typeface="MuseoModerno" pitchFamily="34" charset="0"/>
                <a:ea typeface="MuseoModerno" pitchFamily="34" charset="-122"/>
                <a:cs typeface="MuseoModerno" pitchFamily="34" charset="-120"/>
              </a:rPr>
              <a:t>NEBULA: A Python-based Virtual Assistant Powered by AIML</a:t>
            </a:r>
            <a:endParaRPr lang="en-US" sz="3200" dirty="0">
              <a:solidFill>
                <a:schemeClr val="accent6">
                  <a:lumMod val="50000"/>
                </a:schemeClr>
              </a:solidFill>
            </a:endParaRPr>
          </a:p>
        </p:txBody>
      </p:sp>
      <p:sp>
        <p:nvSpPr>
          <p:cNvPr id="6" name="Text 3"/>
          <p:cNvSpPr/>
          <p:nvPr/>
        </p:nvSpPr>
        <p:spPr>
          <a:xfrm>
            <a:off x="6011694" y="2470827"/>
            <a:ext cx="7897068" cy="4601367"/>
          </a:xfrm>
          <a:prstGeom prst="rect">
            <a:avLst/>
          </a:prstGeom>
          <a:noFill/>
          <a:ln/>
        </p:spPr>
        <p:txBody>
          <a:bodyPr wrap="square" rtlCol="0" anchor="t"/>
          <a:lstStyle/>
          <a:p>
            <a:pPr marL="0" indent="0">
              <a:lnSpc>
                <a:spcPts val="2598"/>
              </a:lnSpc>
              <a:buNone/>
            </a:pPr>
            <a:r>
              <a:rPr lang="en-US" sz="1624" dirty="0">
                <a:solidFill>
                  <a:schemeClr val="accent6">
                    <a:lumMod val="50000"/>
                  </a:schemeClr>
                </a:solidFill>
                <a:latin typeface="Source Sans Pro" pitchFamily="34" charset="0"/>
                <a:ea typeface="Source Sans Pro" pitchFamily="34" charset="-122"/>
                <a:cs typeface="Source Sans Pro" pitchFamily="34" charset="-120"/>
              </a:rPr>
              <a:t>NEBULA is a Python-based Virtual Assistant Project. This development uses the AIML framework to build a conversational AI. The project leverages the strength of NLP in understanding user queries and responding appropriately, thus imitating human interaction. It can be trained to do anything from reminders and information supply to smart home devices and music playing. The AIML framework makes it very easy to integrate new knowledge and skills, hence making NEBULA an easily flexible and adaptive virtual assistant.</a:t>
            </a:r>
          </a:p>
          <a:p>
            <a:pPr marL="0" indent="0">
              <a:lnSpc>
                <a:spcPts val="2598"/>
              </a:lnSpc>
              <a:buNone/>
            </a:pPr>
            <a:endParaRPr lang="en-US" sz="1624" dirty="0">
              <a:solidFill>
                <a:schemeClr val="accent6">
                  <a:lumMod val="50000"/>
                </a:schemeClr>
              </a:solidFill>
              <a:latin typeface="Source Sans Pro" pitchFamily="34" charset="0"/>
              <a:ea typeface="Source Sans Pro" pitchFamily="34" charset="-122"/>
              <a:cs typeface="Source Sans Pro" pitchFamily="34" charset="-120"/>
            </a:endParaRPr>
          </a:p>
          <a:p>
            <a:pPr marL="0" indent="0">
              <a:lnSpc>
                <a:spcPts val="2598"/>
              </a:lnSpc>
              <a:buNone/>
            </a:pPr>
            <a:r>
              <a:rPr lang="en-US" sz="1624" dirty="0">
                <a:solidFill>
                  <a:schemeClr val="accent6">
                    <a:lumMod val="50000"/>
                  </a:schemeClr>
                </a:solidFill>
                <a:latin typeface="Source Sans Pro" pitchFamily="34" charset="0"/>
                <a:ea typeface="Source Sans Pro" pitchFamily="34" charset="-122"/>
              </a:rPr>
              <a:t>Sample output:</a:t>
            </a:r>
          </a:p>
          <a:p>
            <a:pPr marL="0" indent="0">
              <a:lnSpc>
                <a:spcPts val="2598"/>
              </a:lnSpc>
              <a:buNone/>
            </a:pPr>
            <a:r>
              <a:rPr lang="en-US" sz="1624" dirty="0">
                <a:solidFill>
                  <a:schemeClr val="accent6">
                    <a:lumMod val="50000"/>
                  </a:schemeClr>
                </a:solidFill>
                <a:latin typeface="Source Sans Pro" pitchFamily="34" charset="0"/>
                <a:ea typeface="Source Sans Pro" pitchFamily="34" charset="-122"/>
              </a:rPr>
              <a:t>User Input: Open YouTube.</a:t>
            </a:r>
          </a:p>
          <a:p>
            <a:pPr marL="0" indent="0">
              <a:lnSpc>
                <a:spcPts val="2598"/>
              </a:lnSpc>
              <a:buNone/>
            </a:pPr>
            <a:r>
              <a:rPr lang="en-US" sz="1624" dirty="0">
                <a:solidFill>
                  <a:schemeClr val="accent6">
                    <a:lumMod val="50000"/>
                  </a:schemeClr>
                </a:solidFill>
                <a:latin typeface="Source Sans Pro" pitchFamily="34" charset="0"/>
                <a:ea typeface="Source Sans Pro" pitchFamily="34" charset="-122"/>
              </a:rPr>
              <a:t>Output :  YouTube Opened.</a:t>
            </a:r>
            <a:endParaRPr lang="en-US" sz="1624" dirty="0">
              <a:solidFill>
                <a:schemeClr val="accent6">
                  <a:lumMod val="50000"/>
                </a:schemeClr>
              </a:solidFill>
            </a:endParaRPr>
          </a:p>
        </p:txBody>
      </p:sp>
      <p:sp>
        <p:nvSpPr>
          <p:cNvPr id="8" name="Text 5"/>
          <p:cNvSpPr/>
          <p:nvPr/>
        </p:nvSpPr>
        <p:spPr>
          <a:xfrm>
            <a:off x="6316385" y="7435810"/>
            <a:ext cx="113109" cy="97512"/>
          </a:xfrm>
          <a:prstGeom prst="rect">
            <a:avLst/>
          </a:prstGeom>
          <a:noFill/>
          <a:ln/>
        </p:spPr>
        <p:txBody>
          <a:bodyPr wrap="none" rtlCol="0" anchor="t"/>
          <a:lstStyle/>
          <a:p>
            <a:pPr marL="0" indent="0" algn="ctr">
              <a:lnSpc>
                <a:spcPts val="768"/>
              </a:lnSpc>
              <a:buNone/>
            </a:pPr>
            <a:endParaRPr lang="en-US" sz="768" dirty="0"/>
          </a:p>
        </p:txBody>
      </p:sp>
      <p:sp>
        <p:nvSpPr>
          <p:cNvPr id="9" name="Text 6"/>
          <p:cNvSpPr/>
          <p:nvPr/>
        </p:nvSpPr>
        <p:spPr>
          <a:xfrm>
            <a:off x="6640949" y="7304127"/>
            <a:ext cx="1766530" cy="360878"/>
          </a:xfrm>
          <a:prstGeom prst="rect">
            <a:avLst/>
          </a:prstGeom>
          <a:noFill/>
          <a:ln/>
        </p:spPr>
        <p:txBody>
          <a:bodyPr wrap="none" rtlCol="0" anchor="t"/>
          <a:lstStyle/>
          <a:p>
            <a:pPr marL="0" indent="0" algn="l">
              <a:lnSpc>
                <a:spcPts val="2841"/>
              </a:lnSpc>
              <a:buNone/>
            </a:pPr>
            <a:endParaRPr lang="en-US" sz="2030" b="1" dirty="0">
              <a:solidFill>
                <a:srgbClr val="2B4150"/>
              </a:solidFill>
              <a:latin typeface="Source Sans Pro" pitchFamily="34" charset="0"/>
              <a:ea typeface="Source Sans Pro" pitchFamily="34" charset="-122"/>
            </a:endParaRPr>
          </a:p>
          <a:p>
            <a:pPr marL="0" indent="0" algn="l">
              <a:lnSpc>
                <a:spcPts val="2841"/>
              </a:lnSpc>
              <a:buNone/>
            </a:pPr>
            <a:endParaRPr lang="en-US" sz="203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TotalTime>
  <Words>218</Words>
  <Application>Microsoft Office PowerPoint</Application>
  <PresentationFormat>Custom</PresentationFormat>
  <Paragraphs>24</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MuseoModerno</vt:lpstr>
      <vt:lpstr>Open Sans</vt:lpstr>
      <vt:lpstr>Source Sans Pro</vt:lpstr>
      <vt:lpstr>Office Theme</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tanmay srinivas</cp:lastModifiedBy>
  <cp:revision>3</cp:revision>
  <dcterms:created xsi:type="dcterms:W3CDTF">2024-08-25T09:23:18Z</dcterms:created>
  <dcterms:modified xsi:type="dcterms:W3CDTF">2024-09-24T14:16:05Z</dcterms:modified>
</cp:coreProperties>
</file>