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9" name="Shape 89"/>
          <p:cNvSpPr/>
          <p:nvPr>
            <p:ph type="sldImg"/>
          </p:nvPr>
        </p:nvSpPr>
        <p:spPr>
          <a:xfrm>
            <a:off x="1143000" y="685800"/>
            <a:ext cx="4572000" cy="3429000"/>
          </a:xfrm>
          <a:prstGeom prst="rect">
            <a:avLst/>
          </a:prstGeom>
        </p:spPr>
        <p:txBody>
          <a:bodyPr/>
          <a:lstStyle/>
          <a:p>
            <a:pPr/>
          </a:p>
        </p:txBody>
      </p:sp>
      <p:sp>
        <p:nvSpPr>
          <p:cNvPr id="90" name="Shape 9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 master">
    <p:spTree>
      <p:nvGrpSpPr>
        <p:cNvPr id="1" name=""/>
        <p:cNvGrpSpPr/>
        <p:nvPr/>
      </p:nvGrpSpPr>
      <p:grpSpPr>
        <a:xfrm>
          <a:off x="0" y="0"/>
          <a:ext cx="0" cy="0"/>
          <a:chOff x="0" y="0"/>
          <a:chExt cx="0" cy="0"/>
        </a:xfrm>
      </p:grpSpPr>
      <p:sp>
        <p:nvSpPr>
          <p:cNvPr id="18" name="Shape 0"/>
          <p:cNvSpPr/>
          <p:nvPr/>
        </p:nvSpPr>
        <p:spPr>
          <a:xfrm>
            <a:off x="0" y="0"/>
            <a:ext cx="14630400" cy="8229600"/>
          </a:xfrm>
          <a:prstGeom prst="rect">
            <a:avLst/>
          </a:prstGeom>
          <a:solidFill>
            <a:srgbClr val="000000"/>
          </a:solidFill>
          <a:ln w="12700">
            <a:miter lim="400000"/>
          </a:ln>
        </p:spPr>
        <p:txBody>
          <a:bodyPr lIns="45719" rIns="45719"/>
          <a:lstStyle/>
          <a:p>
            <a:pPr/>
          </a:p>
        </p:txBody>
      </p:sp>
      <p:sp>
        <p:nvSpPr>
          <p:cNvPr id="19" name="Shape 1"/>
          <p:cNvSpPr/>
          <p:nvPr/>
        </p:nvSpPr>
        <p:spPr>
          <a:xfrm>
            <a:off x="0" y="0"/>
            <a:ext cx="14630400" cy="8229600"/>
          </a:xfrm>
          <a:prstGeom prst="rect">
            <a:avLst/>
          </a:prstGeom>
          <a:solidFill>
            <a:srgbClr val="1F1F1F"/>
          </a:solidFill>
          <a:ln w="12700">
            <a:miter lim="400000"/>
          </a:ln>
        </p:spPr>
        <p:txBody>
          <a:bodyPr lIns="45719" rIns="45719"/>
          <a:lstStyle/>
          <a:p>
            <a:pP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2 master">
    <p:spTree>
      <p:nvGrpSpPr>
        <p:cNvPr id="1" name=""/>
        <p:cNvGrpSpPr/>
        <p:nvPr/>
      </p:nvGrpSpPr>
      <p:grpSpPr>
        <a:xfrm>
          <a:off x="0" y="0"/>
          <a:ext cx="0" cy="0"/>
          <a:chOff x="0" y="0"/>
          <a:chExt cx="0" cy="0"/>
        </a:xfrm>
      </p:grpSpPr>
      <p:sp>
        <p:nvSpPr>
          <p:cNvPr id="27" name="Shape 0"/>
          <p:cNvSpPr/>
          <p:nvPr/>
        </p:nvSpPr>
        <p:spPr>
          <a:xfrm>
            <a:off x="0" y="0"/>
            <a:ext cx="14630400" cy="8229600"/>
          </a:xfrm>
          <a:prstGeom prst="rect">
            <a:avLst/>
          </a:prstGeom>
          <a:solidFill>
            <a:srgbClr val="000000"/>
          </a:solidFill>
          <a:ln w="12700">
            <a:miter lim="400000"/>
          </a:ln>
        </p:spPr>
        <p:txBody>
          <a:bodyPr lIns="45719" rIns="45719"/>
          <a:lstStyle/>
          <a:p>
            <a:pPr/>
          </a:p>
        </p:txBody>
      </p:sp>
      <p:sp>
        <p:nvSpPr>
          <p:cNvPr id="28" name="Shape 1"/>
          <p:cNvSpPr/>
          <p:nvPr/>
        </p:nvSpPr>
        <p:spPr>
          <a:xfrm>
            <a:off x="0" y="0"/>
            <a:ext cx="14630400" cy="8229600"/>
          </a:xfrm>
          <a:prstGeom prst="rect">
            <a:avLst/>
          </a:prstGeom>
          <a:solidFill>
            <a:srgbClr val="1F1F1F"/>
          </a:solidFill>
          <a:ln w="12700">
            <a:miter lim="400000"/>
          </a:ln>
        </p:spPr>
        <p:txBody>
          <a:bodyPr lIns="45719" rIns="45719"/>
          <a:lstStyle/>
          <a:p>
            <a:pP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3 master">
    <p:spTree>
      <p:nvGrpSpPr>
        <p:cNvPr id="1" name=""/>
        <p:cNvGrpSpPr/>
        <p:nvPr/>
      </p:nvGrpSpPr>
      <p:grpSpPr>
        <a:xfrm>
          <a:off x="0" y="0"/>
          <a:ext cx="0" cy="0"/>
          <a:chOff x="0" y="0"/>
          <a:chExt cx="0" cy="0"/>
        </a:xfrm>
      </p:grpSpPr>
      <p:sp>
        <p:nvSpPr>
          <p:cNvPr id="36" name="Shape 0"/>
          <p:cNvSpPr/>
          <p:nvPr/>
        </p:nvSpPr>
        <p:spPr>
          <a:xfrm>
            <a:off x="0" y="0"/>
            <a:ext cx="14630400" cy="8229600"/>
          </a:xfrm>
          <a:prstGeom prst="rect">
            <a:avLst/>
          </a:prstGeom>
          <a:solidFill>
            <a:srgbClr val="000000"/>
          </a:solidFill>
          <a:ln w="12700">
            <a:miter lim="400000"/>
          </a:ln>
        </p:spPr>
        <p:txBody>
          <a:bodyPr lIns="45719" rIns="45719"/>
          <a:lstStyle/>
          <a:p>
            <a:pPr/>
          </a:p>
        </p:txBody>
      </p:sp>
      <p:sp>
        <p:nvSpPr>
          <p:cNvPr id="37" name="Shape 1"/>
          <p:cNvSpPr/>
          <p:nvPr/>
        </p:nvSpPr>
        <p:spPr>
          <a:xfrm>
            <a:off x="0" y="0"/>
            <a:ext cx="14630400" cy="8229600"/>
          </a:xfrm>
          <a:prstGeom prst="rect">
            <a:avLst/>
          </a:prstGeom>
          <a:solidFill>
            <a:srgbClr val="1F1F1F"/>
          </a:solidFill>
          <a:ln w="12700">
            <a:miter lim="400000"/>
          </a:ln>
        </p:spPr>
        <p:txBody>
          <a:bodyPr lIns="45719" rIns="45719"/>
          <a:lstStyle/>
          <a:p>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4 master">
    <p:spTree>
      <p:nvGrpSpPr>
        <p:cNvPr id="1" name=""/>
        <p:cNvGrpSpPr/>
        <p:nvPr/>
      </p:nvGrpSpPr>
      <p:grpSpPr>
        <a:xfrm>
          <a:off x="0" y="0"/>
          <a:ext cx="0" cy="0"/>
          <a:chOff x="0" y="0"/>
          <a:chExt cx="0" cy="0"/>
        </a:xfrm>
      </p:grpSpPr>
      <p:sp>
        <p:nvSpPr>
          <p:cNvPr id="45" name="Shape 0"/>
          <p:cNvSpPr/>
          <p:nvPr/>
        </p:nvSpPr>
        <p:spPr>
          <a:xfrm>
            <a:off x="0" y="0"/>
            <a:ext cx="14630400" cy="8229600"/>
          </a:xfrm>
          <a:prstGeom prst="rect">
            <a:avLst/>
          </a:prstGeom>
          <a:solidFill>
            <a:srgbClr val="000000"/>
          </a:solidFill>
          <a:ln w="12700">
            <a:miter lim="400000"/>
          </a:ln>
        </p:spPr>
        <p:txBody>
          <a:bodyPr lIns="45719" rIns="45719"/>
          <a:lstStyle/>
          <a:p>
            <a:pPr/>
          </a:p>
        </p:txBody>
      </p:sp>
      <p:sp>
        <p:nvSpPr>
          <p:cNvPr id="46" name="Shape 1"/>
          <p:cNvSpPr/>
          <p:nvPr/>
        </p:nvSpPr>
        <p:spPr>
          <a:xfrm>
            <a:off x="0" y="0"/>
            <a:ext cx="14630400" cy="8229600"/>
          </a:xfrm>
          <a:prstGeom prst="rect">
            <a:avLst/>
          </a:prstGeom>
          <a:solidFill>
            <a:srgbClr val="1F1F1F"/>
          </a:solidFill>
          <a:ln w="12700">
            <a:miter lim="400000"/>
          </a:ln>
        </p:spPr>
        <p:txBody>
          <a:bodyPr lIns="45719" rIns="45719"/>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5 master">
    <p:spTree>
      <p:nvGrpSpPr>
        <p:cNvPr id="1" name=""/>
        <p:cNvGrpSpPr/>
        <p:nvPr/>
      </p:nvGrpSpPr>
      <p:grpSpPr>
        <a:xfrm>
          <a:off x="0" y="0"/>
          <a:ext cx="0" cy="0"/>
          <a:chOff x="0" y="0"/>
          <a:chExt cx="0" cy="0"/>
        </a:xfrm>
      </p:grpSpPr>
      <p:sp>
        <p:nvSpPr>
          <p:cNvPr id="54" name="Shape 0"/>
          <p:cNvSpPr/>
          <p:nvPr/>
        </p:nvSpPr>
        <p:spPr>
          <a:xfrm>
            <a:off x="0" y="0"/>
            <a:ext cx="14630400" cy="8229600"/>
          </a:xfrm>
          <a:prstGeom prst="rect">
            <a:avLst/>
          </a:prstGeom>
          <a:solidFill>
            <a:srgbClr val="000000"/>
          </a:solidFill>
          <a:ln w="12700">
            <a:miter lim="400000"/>
          </a:ln>
        </p:spPr>
        <p:txBody>
          <a:bodyPr lIns="45719" rIns="45719"/>
          <a:lstStyle/>
          <a:p>
            <a:pPr/>
          </a:p>
        </p:txBody>
      </p:sp>
      <p:sp>
        <p:nvSpPr>
          <p:cNvPr id="55" name="Shape 1"/>
          <p:cNvSpPr/>
          <p:nvPr/>
        </p:nvSpPr>
        <p:spPr>
          <a:xfrm>
            <a:off x="0" y="0"/>
            <a:ext cx="14630400" cy="8229600"/>
          </a:xfrm>
          <a:prstGeom prst="rect">
            <a:avLst/>
          </a:prstGeom>
          <a:solidFill>
            <a:srgbClr val="1F1F1F"/>
          </a:solidFill>
          <a:ln w="12700">
            <a:miter lim="400000"/>
          </a:ln>
        </p:spPr>
        <p:txBody>
          <a:bodyPr lIns="45719" rIns="45719"/>
          <a:lstStyle/>
          <a:p>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6 master">
    <p:spTree>
      <p:nvGrpSpPr>
        <p:cNvPr id="1" name=""/>
        <p:cNvGrpSpPr/>
        <p:nvPr/>
      </p:nvGrpSpPr>
      <p:grpSpPr>
        <a:xfrm>
          <a:off x="0" y="0"/>
          <a:ext cx="0" cy="0"/>
          <a:chOff x="0" y="0"/>
          <a:chExt cx="0" cy="0"/>
        </a:xfrm>
      </p:grpSpPr>
      <p:sp>
        <p:nvSpPr>
          <p:cNvPr id="63" name="Shape 0"/>
          <p:cNvSpPr/>
          <p:nvPr/>
        </p:nvSpPr>
        <p:spPr>
          <a:xfrm>
            <a:off x="0" y="0"/>
            <a:ext cx="14630400" cy="8229600"/>
          </a:xfrm>
          <a:prstGeom prst="rect">
            <a:avLst/>
          </a:prstGeom>
          <a:solidFill>
            <a:srgbClr val="000000"/>
          </a:solidFill>
          <a:ln w="12700">
            <a:miter lim="400000"/>
          </a:ln>
        </p:spPr>
        <p:txBody>
          <a:bodyPr lIns="45719" rIns="45719"/>
          <a:lstStyle/>
          <a:p>
            <a:pPr/>
          </a:p>
        </p:txBody>
      </p:sp>
      <p:sp>
        <p:nvSpPr>
          <p:cNvPr id="64" name="Shape 1"/>
          <p:cNvSpPr/>
          <p:nvPr/>
        </p:nvSpPr>
        <p:spPr>
          <a:xfrm>
            <a:off x="0" y="0"/>
            <a:ext cx="14630400" cy="8229600"/>
          </a:xfrm>
          <a:prstGeom prst="rect">
            <a:avLst/>
          </a:prstGeom>
          <a:solidFill>
            <a:srgbClr val="1F1F1F"/>
          </a:solidFill>
          <a:ln w="12700">
            <a:miter lim="400000"/>
          </a:ln>
        </p:spPr>
        <p:txBody>
          <a:bodyPr lIns="45719" rIns="45719"/>
          <a:lstStyle/>
          <a:p>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7 master">
    <p:spTree>
      <p:nvGrpSpPr>
        <p:cNvPr id="1" name=""/>
        <p:cNvGrpSpPr/>
        <p:nvPr/>
      </p:nvGrpSpPr>
      <p:grpSpPr>
        <a:xfrm>
          <a:off x="0" y="0"/>
          <a:ext cx="0" cy="0"/>
          <a:chOff x="0" y="0"/>
          <a:chExt cx="0" cy="0"/>
        </a:xfrm>
      </p:grpSpPr>
      <p:sp>
        <p:nvSpPr>
          <p:cNvPr id="72" name="Shape 0"/>
          <p:cNvSpPr/>
          <p:nvPr/>
        </p:nvSpPr>
        <p:spPr>
          <a:xfrm>
            <a:off x="0" y="0"/>
            <a:ext cx="14630400" cy="8229600"/>
          </a:xfrm>
          <a:prstGeom prst="rect">
            <a:avLst/>
          </a:prstGeom>
          <a:solidFill>
            <a:srgbClr val="000000"/>
          </a:solidFill>
          <a:ln w="12700">
            <a:miter lim="400000"/>
          </a:ln>
        </p:spPr>
        <p:txBody>
          <a:bodyPr lIns="45719" rIns="45719"/>
          <a:lstStyle/>
          <a:p>
            <a:pPr/>
          </a:p>
        </p:txBody>
      </p:sp>
      <p:sp>
        <p:nvSpPr>
          <p:cNvPr id="73" name="Shape 1"/>
          <p:cNvSpPr/>
          <p:nvPr/>
        </p:nvSpPr>
        <p:spPr>
          <a:xfrm>
            <a:off x="0" y="0"/>
            <a:ext cx="14630400" cy="8229600"/>
          </a:xfrm>
          <a:prstGeom prst="rect">
            <a:avLst/>
          </a:prstGeom>
          <a:solidFill>
            <a:srgbClr val="1F1F1F"/>
          </a:solidFill>
          <a:ln w="12700">
            <a:miter lim="400000"/>
          </a:ln>
        </p:spPr>
        <p:txBody>
          <a:bodyPr lIns="45719" rIns="45719"/>
          <a:lstStyle/>
          <a:p>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8 master">
    <p:spTree>
      <p:nvGrpSpPr>
        <p:cNvPr id="1" name=""/>
        <p:cNvGrpSpPr/>
        <p:nvPr/>
      </p:nvGrpSpPr>
      <p:grpSpPr>
        <a:xfrm>
          <a:off x="0" y="0"/>
          <a:ext cx="0" cy="0"/>
          <a:chOff x="0" y="0"/>
          <a:chExt cx="0" cy="0"/>
        </a:xfrm>
      </p:grpSpPr>
      <p:sp>
        <p:nvSpPr>
          <p:cNvPr id="81" name="Shape 0"/>
          <p:cNvSpPr/>
          <p:nvPr/>
        </p:nvSpPr>
        <p:spPr>
          <a:xfrm>
            <a:off x="0" y="0"/>
            <a:ext cx="14630400" cy="8229600"/>
          </a:xfrm>
          <a:prstGeom prst="rect">
            <a:avLst/>
          </a:prstGeom>
          <a:solidFill>
            <a:srgbClr val="000000"/>
          </a:solidFill>
          <a:ln w="12700">
            <a:miter lim="400000"/>
          </a:ln>
        </p:spPr>
        <p:txBody>
          <a:bodyPr lIns="45719" rIns="45719"/>
          <a:lstStyle/>
          <a:p>
            <a:pPr/>
          </a:p>
        </p:txBody>
      </p:sp>
      <p:sp>
        <p:nvSpPr>
          <p:cNvPr id="82" name="Shape 1"/>
          <p:cNvSpPr/>
          <p:nvPr/>
        </p:nvSpPr>
        <p:spPr>
          <a:xfrm>
            <a:off x="0" y="0"/>
            <a:ext cx="14630400" cy="8229600"/>
          </a:xfrm>
          <a:prstGeom prst="rect">
            <a:avLst/>
          </a:prstGeom>
          <a:solidFill>
            <a:srgbClr val="1F1F1F"/>
          </a:solidFill>
          <a:ln w="12700">
            <a:miter lim="400000"/>
          </a:ln>
        </p:spPr>
        <p:txBody>
          <a:bodyPr lIns="45719" rIns="45719"/>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20" y="110489"/>
            <a:ext cx="13167361"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20" y="1920239"/>
            <a:ext cx="13167361"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5"/>
            <a:ext cx="3413761" cy="438150"/>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2"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93" name="Text 0"/>
          <p:cNvSpPr txBox="1"/>
          <p:nvPr/>
        </p:nvSpPr>
        <p:spPr>
          <a:xfrm>
            <a:off x="793790" y="939402"/>
            <a:ext cx="7556421" cy="20843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4400">
                <a:solidFill>
                  <a:srgbClr val="FEFEFE"/>
                </a:solidFill>
                <a:latin typeface="Instrument Sans Medium"/>
                <a:ea typeface="Instrument Sans Medium"/>
                <a:cs typeface="Instrument Sans Medium"/>
                <a:sym typeface="Instrument Sans Medium"/>
              </a:defRPr>
            </a:lvl1pPr>
          </a:lstStyle>
          <a:p>
            <a:pPr/>
            <a:r>
              <a:t>SparkCognition: Revolutionizing Predictive Maintenance</a:t>
            </a:r>
          </a:p>
        </p:txBody>
      </p:sp>
      <p:sp>
        <p:nvSpPr>
          <p:cNvPr id="94" name="Text 1"/>
          <p:cNvSpPr txBox="1"/>
          <p:nvPr/>
        </p:nvSpPr>
        <p:spPr>
          <a:xfrm>
            <a:off x="793790" y="3405902"/>
            <a:ext cx="7556421" cy="17565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BFBFBF"/>
                </a:solidFill>
                <a:latin typeface="Open Sans"/>
                <a:ea typeface="Open Sans"/>
                <a:cs typeface="Open Sans"/>
                <a:sym typeface="Open Sans"/>
              </a:defRPr>
            </a:lvl1pPr>
          </a:lstStyle>
          <a:p>
            <a:pPr/>
            <a:r>
              <a:t>AI-powered solutions are transforming traditional maintenance strategies across aerospace and manufacturing industries. SparkCognition stands at the forefront of this revolution, delivering cutting-edge predictive analytics that reduce costly downtime, enhance operational safety, and optimize complex industrial processes.</a:t>
            </a:r>
          </a:p>
        </p:txBody>
      </p:sp>
      <p:sp>
        <p:nvSpPr>
          <p:cNvPr id="95" name="Text 2"/>
          <p:cNvSpPr txBox="1"/>
          <p:nvPr/>
        </p:nvSpPr>
        <p:spPr>
          <a:xfrm>
            <a:off x="793790" y="5475564"/>
            <a:ext cx="7556421" cy="1400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BFBFBF"/>
                </a:solidFill>
                <a:latin typeface="Open Sans"/>
                <a:ea typeface="Open Sans"/>
                <a:cs typeface="Open Sans"/>
                <a:sym typeface="Open Sans"/>
              </a:defRPr>
            </a:lvl1pPr>
          </a:lstStyle>
          <a:p>
            <a:pPr/>
            <a:r>
              <a:t>Through advanced machine learning algorithms and artificial intelligence, SparkCognition enables organizations to transition from reactive maintenance approaches to proactive strategies that anticipate failures before they occur, saving millions in prevented disruptions while extending asset lifecycles.</a:t>
            </a:r>
          </a:p>
        </p:txBody>
      </p:sp>
      <p:sp>
        <p:nvSpPr>
          <p:cNvPr id="96" name="TextBox 5"/>
          <p:cNvSpPr txBox="1"/>
          <p:nvPr/>
        </p:nvSpPr>
        <p:spPr>
          <a:xfrm>
            <a:off x="839510" y="7290078"/>
            <a:ext cx="8011119" cy="625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t>By :-</a:t>
            </a:r>
          </a:p>
          <a:p>
            <a:pPr>
              <a:defRPr>
                <a:solidFill>
                  <a:srgbClr val="FFFFFF"/>
                </a:solidFill>
              </a:defRPr>
            </a:pPr>
            <a:r>
              <a:t>Pranav Sharma(102316087)    Tanmay Singh(102316072)    Rishav Kumar(102316097)</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8"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99" name="Text 0"/>
          <p:cNvSpPr txBox="1"/>
          <p:nvPr/>
        </p:nvSpPr>
        <p:spPr>
          <a:xfrm>
            <a:off x="6093976" y="478749"/>
            <a:ext cx="5413785" cy="52602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200"/>
              </a:lnSpc>
              <a:defRPr sz="3400">
                <a:solidFill>
                  <a:srgbClr val="FEFEFE"/>
                </a:solidFill>
                <a:latin typeface="Instrument Sans Medium"/>
                <a:ea typeface="Instrument Sans Medium"/>
                <a:cs typeface="Instrument Sans Medium"/>
                <a:sym typeface="Instrument Sans Medium"/>
              </a:defRPr>
            </a:lvl1pPr>
          </a:lstStyle>
          <a:p>
            <a:pPr/>
            <a:r>
              <a:t>The Maintenance Challenge</a:t>
            </a:r>
          </a:p>
        </p:txBody>
      </p:sp>
      <p:sp>
        <p:nvSpPr>
          <p:cNvPr id="100" name="Text 1"/>
          <p:cNvSpPr txBox="1"/>
          <p:nvPr/>
        </p:nvSpPr>
        <p:spPr>
          <a:xfrm>
            <a:off x="7199503" y="1368384"/>
            <a:ext cx="1623115" cy="58863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4500"/>
              </a:lnSpc>
              <a:defRPr sz="4500">
                <a:solidFill>
                  <a:srgbClr val="BFBFBF"/>
                </a:solidFill>
                <a:latin typeface="Instrument Sans Medium"/>
                <a:ea typeface="Instrument Sans Medium"/>
                <a:cs typeface="Instrument Sans Medium"/>
                <a:sym typeface="Instrument Sans Medium"/>
              </a:defRPr>
            </a:lvl1pPr>
          </a:lstStyle>
          <a:p>
            <a:pPr/>
            <a:r>
              <a:t>$411B</a:t>
            </a:r>
          </a:p>
        </p:txBody>
      </p:sp>
      <p:sp>
        <p:nvSpPr>
          <p:cNvPr id="101" name="Text 2"/>
          <p:cNvSpPr txBox="1"/>
          <p:nvPr/>
        </p:nvSpPr>
        <p:spPr>
          <a:xfrm>
            <a:off x="7410564" y="2158126"/>
            <a:ext cx="1200995" cy="2630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100"/>
              </a:lnSpc>
              <a:defRPr sz="1700">
                <a:solidFill>
                  <a:srgbClr val="BFBFBF"/>
                </a:solidFill>
                <a:latin typeface="Instrument Sans Medium"/>
                <a:ea typeface="Instrument Sans Medium"/>
                <a:cs typeface="Instrument Sans Medium"/>
                <a:sym typeface="Instrument Sans Medium"/>
              </a:defRPr>
            </a:lvl1pPr>
          </a:lstStyle>
          <a:p>
            <a:pPr/>
            <a:r>
              <a:t>Annual Loss</a:t>
            </a:r>
          </a:p>
        </p:txBody>
      </p:sp>
      <p:sp>
        <p:nvSpPr>
          <p:cNvPr id="102" name="Text 3"/>
          <p:cNvSpPr txBox="1"/>
          <p:nvPr/>
        </p:nvSpPr>
        <p:spPr>
          <a:xfrm>
            <a:off x="6093976" y="2533412"/>
            <a:ext cx="3834170" cy="5180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sz="1300">
                <a:solidFill>
                  <a:srgbClr val="BFBFBF"/>
                </a:solidFill>
                <a:latin typeface="Open Sans"/>
                <a:ea typeface="Open Sans"/>
                <a:cs typeface="Open Sans"/>
                <a:sym typeface="Open Sans"/>
              </a:defRPr>
            </a:lvl1pPr>
          </a:lstStyle>
          <a:p>
            <a:pPr/>
            <a:r>
              <a:t>Economic impact from equipment failures across industries</a:t>
            </a:r>
          </a:p>
        </p:txBody>
      </p:sp>
      <p:sp>
        <p:nvSpPr>
          <p:cNvPr id="103" name="Text 4"/>
          <p:cNvSpPr txBox="1"/>
          <p:nvPr/>
        </p:nvSpPr>
        <p:spPr>
          <a:xfrm>
            <a:off x="11527410" y="1368384"/>
            <a:ext cx="1156538" cy="58863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4500"/>
              </a:lnSpc>
              <a:defRPr sz="4500">
                <a:solidFill>
                  <a:srgbClr val="BFBFBF"/>
                </a:solidFill>
                <a:latin typeface="Instrument Sans Medium"/>
                <a:ea typeface="Instrument Sans Medium"/>
                <a:cs typeface="Instrument Sans Medium"/>
                <a:sym typeface="Instrument Sans Medium"/>
              </a:defRPr>
            </a:lvl1pPr>
          </a:lstStyle>
          <a:p>
            <a:pPr/>
            <a:r>
              <a:t>40%</a:t>
            </a:r>
          </a:p>
        </p:txBody>
      </p:sp>
      <p:sp>
        <p:nvSpPr>
          <p:cNvPr id="104" name="Text 5"/>
          <p:cNvSpPr txBox="1"/>
          <p:nvPr/>
        </p:nvSpPr>
        <p:spPr>
          <a:xfrm>
            <a:off x="11523150" y="2158126"/>
            <a:ext cx="1164940" cy="2630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100"/>
              </a:lnSpc>
              <a:defRPr sz="1700">
                <a:solidFill>
                  <a:srgbClr val="BFBFBF"/>
                </a:solidFill>
                <a:latin typeface="Instrument Sans Medium"/>
                <a:ea typeface="Instrument Sans Medium"/>
                <a:cs typeface="Instrument Sans Medium"/>
                <a:sym typeface="Instrument Sans Medium"/>
              </a:defRPr>
            </a:lvl1pPr>
          </a:lstStyle>
          <a:p>
            <a:pPr/>
            <a:r>
              <a:t>Preventable</a:t>
            </a:r>
          </a:p>
        </p:txBody>
      </p:sp>
      <p:sp>
        <p:nvSpPr>
          <p:cNvPr id="105" name="Text 6"/>
          <p:cNvSpPr txBox="1"/>
          <p:nvPr/>
        </p:nvSpPr>
        <p:spPr>
          <a:xfrm>
            <a:off x="10188534" y="2533412"/>
            <a:ext cx="3834289" cy="5180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sz="1300">
                <a:solidFill>
                  <a:srgbClr val="BFBFBF"/>
                </a:solidFill>
                <a:latin typeface="Open Sans"/>
                <a:ea typeface="Open Sans"/>
                <a:cs typeface="Open Sans"/>
                <a:sym typeface="Open Sans"/>
              </a:defRPr>
            </a:lvl1pPr>
          </a:lstStyle>
          <a:p>
            <a:pPr/>
            <a:r>
              <a:t>Percentage of failures that could be predicted with AI</a:t>
            </a:r>
          </a:p>
        </p:txBody>
      </p:sp>
      <p:sp>
        <p:nvSpPr>
          <p:cNvPr id="106" name="Text 7"/>
          <p:cNvSpPr txBox="1"/>
          <p:nvPr/>
        </p:nvSpPr>
        <p:spPr>
          <a:xfrm>
            <a:off x="9480071" y="3696294"/>
            <a:ext cx="1156538" cy="58863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4500"/>
              </a:lnSpc>
              <a:defRPr sz="4500">
                <a:solidFill>
                  <a:srgbClr val="BFBFBF"/>
                </a:solidFill>
                <a:latin typeface="Instrument Sans Medium"/>
                <a:ea typeface="Instrument Sans Medium"/>
                <a:cs typeface="Instrument Sans Medium"/>
                <a:sym typeface="Instrument Sans Medium"/>
              </a:defRPr>
            </a:lvl1pPr>
          </a:lstStyle>
          <a:p>
            <a:pPr/>
            <a:r>
              <a:t>70%</a:t>
            </a:r>
          </a:p>
        </p:txBody>
      </p:sp>
      <p:sp>
        <p:nvSpPr>
          <p:cNvPr id="107" name="Text 8"/>
          <p:cNvSpPr txBox="1"/>
          <p:nvPr/>
        </p:nvSpPr>
        <p:spPr>
          <a:xfrm>
            <a:off x="9415991" y="4486037"/>
            <a:ext cx="1284698"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100"/>
              </a:lnSpc>
              <a:defRPr sz="1700">
                <a:solidFill>
                  <a:srgbClr val="BFBFBF"/>
                </a:solidFill>
                <a:latin typeface="Instrument Sans Medium"/>
                <a:ea typeface="Instrument Sans Medium"/>
                <a:cs typeface="Instrument Sans Medium"/>
                <a:sym typeface="Instrument Sans Medium"/>
              </a:defRPr>
            </a:lvl1pPr>
          </a:lstStyle>
          <a:p>
            <a:pPr/>
            <a:r>
              <a:t>Cost Savings</a:t>
            </a:r>
          </a:p>
        </p:txBody>
      </p:sp>
      <p:sp>
        <p:nvSpPr>
          <p:cNvPr id="108" name="Text 9"/>
          <p:cNvSpPr txBox="1"/>
          <p:nvPr/>
        </p:nvSpPr>
        <p:spPr>
          <a:xfrm>
            <a:off x="8141255" y="4861321"/>
            <a:ext cx="3834170" cy="5180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sz="1300">
                <a:solidFill>
                  <a:srgbClr val="BFBFBF"/>
                </a:solidFill>
                <a:latin typeface="Open Sans"/>
                <a:ea typeface="Open Sans"/>
                <a:cs typeface="Open Sans"/>
                <a:sym typeface="Open Sans"/>
              </a:defRPr>
            </a:lvl1pPr>
          </a:lstStyle>
          <a:p>
            <a:pPr/>
            <a:r>
              <a:t>Potential reduction in maintenance expenses with predictive approaches</a:t>
            </a:r>
          </a:p>
        </p:txBody>
      </p:sp>
      <p:sp>
        <p:nvSpPr>
          <p:cNvPr id="109" name="Text 10"/>
          <p:cNvSpPr txBox="1"/>
          <p:nvPr/>
        </p:nvSpPr>
        <p:spPr>
          <a:xfrm>
            <a:off x="6093976" y="5611891"/>
            <a:ext cx="7928848" cy="10514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z="1300">
                <a:solidFill>
                  <a:srgbClr val="BFBFBF"/>
                </a:solidFill>
                <a:latin typeface="Open Sans"/>
                <a:ea typeface="Open Sans"/>
                <a:cs typeface="Open Sans"/>
                <a:sym typeface="Open Sans"/>
              </a:defRPr>
            </a:lvl1pPr>
          </a:lstStyle>
          <a:p>
            <a:pPr/>
            <a:r>
              <a:t>Traditional maintenance strategies rely heavily on reactive repairs after failures occur or rigid schedule-based approaches that often replace components prematurely. These inefficient methods create massive financial burdens, particularly in aerospace and manufacturing where equipment downtime can cost thousands per minute.</a:t>
            </a:r>
          </a:p>
        </p:txBody>
      </p:sp>
      <p:sp>
        <p:nvSpPr>
          <p:cNvPr id="110" name="Text 11"/>
          <p:cNvSpPr txBox="1"/>
          <p:nvPr/>
        </p:nvSpPr>
        <p:spPr>
          <a:xfrm>
            <a:off x="6093976" y="6917769"/>
            <a:ext cx="7928848" cy="7847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z="1300">
                <a:solidFill>
                  <a:srgbClr val="BFBFBF"/>
                </a:solidFill>
                <a:latin typeface="Open Sans"/>
                <a:ea typeface="Open Sans"/>
                <a:cs typeface="Open Sans"/>
                <a:sym typeface="Open Sans"/>
              </a:defRPr>
            </a:lvl1pPr>
          </a:lstStyle>
          <a:p>
            <a:pPr/>
            <a:r>
              <a:t>The industry also faces a growing skills gap as experienced technicians retire, taking valuable diagnostic expertise with them. Modern operations require more intelligent, data-driven maintenance approaches that can preserve this knowledge while improving outcomes.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ext 0"/>
          <p:cNvSpPr txBox="1"/>
          <p:nvPr/>
        </p:nvSpPr>
        <p:spPr>
          <a:xfrm>
            <a:off x="668535" y="526970"/>
            <a:ext cx="6215473" cy="5855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700"/>
              </a:lnSpc>
              <a:defRPr sz="3700">
                <a:solidFill>
                  <a:srgbClr val="FEFEFE"/>
                </a:solidFill>
                <a:latin typeface="Instrument Sans Medium"/>
                <a:ea typeface="Instrument Sans Medium"/>
                <a:cs typeface="Instrument Sans Medium"/>
                <a:sym typeface="Instrument Sans Medium"/>
              </a:defRPr>
            </a:lvl1pPr>
          </a:lstStyle>
          <a:p>
            <a:pPr/>
            <a:r>
              <a:t>SparkCognition's AI Approach</a:t>
            </a:r>
          </a:p>
        </p:txBody>
      </p:sp>
      <p:pic>
        <p:nvPicPr>
          <p:cNvPr id="113" name="Image 0" descr="Image 0"/>
          <p:cNvPicPr>
            <a:picLocks noChangeAspect="1"/>
          </p:cNvPicPr>
          <p:nvPr/>
        </p:nvPicPr>
        <p:blipFill>
          <a:blip r:embed="rId2">
            <a:extLst/>
          </a:blip>
          <a:stretch>
            <a:fillRect/>
          </a:stretch>
        </p:blipFill>
        <p:spPr>
          <a:xfrm>
            <a:off x="3169324" y="1505782"/>
            <a:ext cx="1644969" cy="1100497"/>
          </a:xfrm>
          <a:prstGeom prst="rect">
            <a:avLst/>
          </a:prstGeom>
          <a:ln w="12700">
            <a:miter lim="400000"/>
          </a:ln>
        </p:spPr>
      </p:pic>
      <p:pic>
        <p:nvPicPr>
          <p:cNvPr id="114" name="Image 1" descr="Image 1"/>
          <p:cNvPicPr>
            <a:picLocks noChangeAspect="1"/>
          </p:cNvPicPr>
          <p:nvPr/>
        </p:nvPicPr>
        <p:blipFill>
          <a:blip r:embed="rId3">
            <a:extLst/>
          </a:blip>
          <a:stretch>
            <a:fillRect/>
          </a:stretch>
        </p:blipFill>
        <p:spPr>
          <a:xfrm>
            <a:off x="3857506" y="2024420"/>
            <a:ext cx="268606" cy="335757"/>
          </a:xfrm>
          <a:prstGeom prst="rect">
            <a:avLst/>
          </a:prstGeom>
          <a:ln w="12700">
            <a:miter lim="400000"/>
          </a:ln>
        </p:spPr>
      </p:pic>
      <p:sp>
        <p:nvSpPr>
          <p:cNvPr id="115" name="Text 1"/>
          <p:cNvSpPr txBox="1"/>
          <p:nvPr/>
        </p:nvSpPr>
        <p:spPr>
          <a:xfrm>
            <a:off x="5005268" y="1696760"/>
            <a:ext cx="2274591" cy="2862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BFBFBF"/>
                </a:solidFill>
                <a:latin typeface="Instrument Sans Medium"/>
                <a:ea typeface="Instrument Sans Medium"/>
                <a:cs typeface="Instrument Sans Medium"/>
                <a:sym typeface="Instrument Sans Medium"/>
              </a:defRPr>
            </a:lvl1pPr>
          </a:lstStyle>
          <a:p>
            <a:pPr/>
            <a:r>
              <a:t>Actionable Predictions</a:t>
            </a:r>
          </a:p>
        </p:txBody>
      </p:sp>
      <p:sp>
        <p:nvSpPr>
          <p:cNvPr id="116" name="Text 2"/>
          <p:cNvSpPr txBox="1"/>
          <p:nvPr/>
        </p:nvSpPr>
        <p:spPr>
          <a:xfrm>
            <a:off x="5005268" y="2109786"/>
            <a:ext cx="3708568"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sz="1500">
                <a:solidFill>
                  <a:srgbClr val="BFBFBF"/>
                </a:solidFill>
                <a:latin typeface="Open Sans"/>
                <a:ea typeface="Open Sans"/>
                <a:cs typeface="Open Sans"/>
                <a:sym typeface="Open Sans"/>
              </a:defRPr>
            </a:lvl1pPr>
          </a:lstStyle>
          <a:p>
            <a:pPr/>
            <a:r>
              <a:t>Converting data into maintenance decisions</a:t>
            </a:r>
          </a:p>
        </p:txBody>
      </p:sp>
      <p:sp>
        <p:nvSpPr>
          <p:cNvPr id="117" name="Shape 3"/>
          <p:cNvSpPr/>
          <p:nvPr/>
        </p:nvSpPr>
        <p:spPr>
          <a:xfrm>
            <a:off x="4862036" y="2619931"/>
            <a:ext cx="905208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6" y="0"/>
                  <a:pt x="14" y="0"/>
                </a:cubicBezTo>
                <a:lnTo>
                  <a:pt x="21586" y="0"/>
                </a:lnTo>
                <a:cubicBezTo>
                  <a:pt x="21594" y="0"/>
                  <a:pt x="21600" y="4835"/>
                  <a:pt x="21600" y="10800"/>
                </a:cubicBezTo>
                <a:cubicBezTo>
                  <a:pt x="21600" y="16765"/>
                  <a:pt x="21594" y="21600"/>
                  <a:pt x="21586" y="21600"/>
                </a:cubicBezTo>
                <a:lnTo>
                  <a:pt x="14" y="21600"/>
                </a:lnTo>
                <a:cubicBezTo>
                  <a:pt x="6" y="21600"/>
                  <a:pt x="0" y="16765"/>
                  <a:pt x="0" y="10800"/>
                </a:cubicBezTo>
                <a:close/>
              </a:path>
            </a:pathLst>
          </a:custGeom>
          <a:solidFill>
            <a:srgbClr val="575757"/>
          </a:solidFill>
          <a:ln w="12700">
            <a:miter lim="400000"/>
          </a:ln>
        </p:spPr>
        <p:txBody>
          <a:bodyPr lIns="45719" rIns="45719"/>
          <a:lstStyle/>
          <a:p>
            <a:pPr/>
          </a:p>
        </p:txBody>
      </p:sp>
      <p:pic>
        <p:nvPicPr>
          <p:cNvPr id="118" name="Image 2" descr="Image 2"/>
          <p:cNvPicPr>
            <a:picLocks noChangeAspect="1"/>
          </p:cNvPicPr>
          <p:nvPr/>
        </p:nvPicPr>
        <p:blipFill>
          <a:blip r:embed="rId4">
            <a:extLst/>
          </a:blip>
          <a:stretch>
            <a:fillRect/>
          </a:stretch>
        </p:blipFill>
        <p:spPr>
          <a:xfrm>
            <a:off x="2346722" y="2654021"/>
            <a:ext cx="3290054" cy="1100496"/>
          </a:xfrm>
          <a:prstGeom prst="rect">
            <a:avLst/>
          </a:prstGeom>
          <a:ln w="12700">
            <a:miter lim="400000"/>
          </a:ln>
        </p:spPr>
      </p:pic>
      <p:pic>
        <p:nvPicPr>
          <p:cNvPr id="119" name="Image 3" descr="Image 3"/>
          <p:cNvPicPr>
            <a:picLocks noChangeAspect="1"/>
          </p:cNvPicPr>
          <p:nvPr/>
        </p:nvPicPr>
        <p:blipFill>
          <a:blip r:embed="rId5">
            <a:extLst/>
          </a:blip>
          <a:stretch>
            <a:fillRect/>
          </a:stretch>
        </p:blipFill>
        <p:spPr>
          <a:xfrm>
            <a:off x="3857387" y="3036331"/>
            <a:ext cx="268606" cy="335757"/>
          </a:xfrm>
          <a:prstGeom prst="rect">
            <a:avLst/>
          </a:prstGeom>
          <a:ln w="12700">
            <a:miter lim="400000"/>
          </a:ln>
        </p:spPr>
      </p:pic>
      <p:sp>
        <p:nvSpPr>
          <p:cNvPr id="120" name="Text 4"/>
          <p:cNvSpPr txBox="1"/>
          <p:nvPr/>
        </p:nvSpPr>
        <p:spPr>
          <a:xfrm>
            <a:off x="5827752" y="2844998"/>
            <a:ext cx="1778993" cy="2862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BFBFBF"/>
                </a:solidFill>
                <a:latin typeface="Instrument Sans Medium"/>
                <a:ea typeface="Instrument Sans Medium"/>
                <a:cs typeface="Instrument Sans Medium"/>
                <a:sym typeface="Instrument Sans Medium"/>
              </a:defRPr>
            </a:lvl1pPr>
          </a:lstStyle>
          <a:p>
            <a:pPr/>
            <a:r>
              <a:t>Pattern Detection</a:t>
            </a:r>
          </a:p>
        </p:txBody>
      </p:sp>
      <p:sp>
        <p:nvSpPr>
          <p:cNvPr id="121" name="Text 5"/>
          <p:cNvSpPr txBox="1"/>
          <p:nvPr/>
        </p:nvSpPr>
        <p:spPr>
          <a:xfrm>
            <a:off x="5827752" y="3258025"/>
            <a:ext cx="2967497"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sz="1500">
                <a:solidFill>
                  <a:srgbClr val="BFBFBF"/>
                </a:solidFill>
                <a:latin typeface="Open Sans"/>
                <a:ea typeface="Open Sans"/>
                <a:cs typeface="Open Sans"/>
                <a:sym typeface="Open Sans"/>
              </a:defRPr>
            </a:lvl1pPr>
          </a:lstStyle>
          <a:p>
            <a:pPr/>
            <a:r>
              <a:t>Analyzing thousands of data points</a:t>
            </a:r>
          </a:p>
        </p:txBody>
      </p:sp>
      <p:sp>
        <p:nvSpPr>
          <p:cNvPr id="122" name="Shape 6"/>
          <p:cNvSpPr/>
          <p:nvPr/>
        </p:nvSpPr>
        <p:spPr>
          <a:xfrm>
            <a:off x="5684520" y="3768169"/>
            <a:ext cx="82296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7" y="0"/>
                  <a:pt x="15" y="0"/>
                </a:cubicBezTo>
                <a:lnTo>
                  <a:pt x="21585" y="0"/>
                </a:lnTo>
                <a:cubicBezTo>
                  <a:pt x="21593" y="0"/>
                  <a:pt x="21600" y="4835"/>
                  <a:pt x="21600" y="10800"/>
                </a:cubicBezTo>
                <a:cubicBezTo>
                  <a:pt x="21600" y="16765"/>
                  <a:pt x="21593" y="21600"/>
                  <a:pt x="21585" y="21600"/>
                </a:cubicBezTo>
                <a:lnTo>
                  <a:pt x="15" y="21600"/>
                </a:lnTo>
                <a:cubicBezTo>
                  <a:pt x="7" y="21600"/>
                  <a:pt x="0" y="16765"/>
                  <a:pt x="0" y="10800"/>
                </a:cubicBezTo>
                <a:close/>
              </a:path>
            </a:pathLst>
          </a:custGeom>
          <a:solidFill>
            <a:srgbClr val="575757"/>
          </a:solidFill>
          <a:ln w="12700">
            <a:miter lim="400000"/>
          </a:ln>
        </p:spPr>
        <p:txBody>
          <a:bodyPr lIns="45719" rIns="45719"/>
          <a:lstStyle/>
          <a:p>
            <a:pPr/>
          </a:p>
        </p:txBody>
      </p:sp>
      <p:pic>
        <p:nvPicPr>
          <p:cNvPr id="123" name="Image 4" descr="Image 4"/>
          <p:cNvPicPr>
            <a:picLocks noChangeAspect="1"/>
          </p:cNvPicPr>
          <p:nvPr/>
        </p:nvPicPr>
        <p:blipFill>
          <a:blip r:embed="rId6">
            <a:extLst/>
          </a:blip>
          <a:stretch>
            <a:fillRect/>
          </a:stretch>
        </p:blipFill>
        <p:spPr>
          <a:xfrm>
            <a:off x="1524237" y="3802260"/>
            <a:ext cx="4935142" cy="1100496"/>
          </a:xfrm>
          <a:prstGeom prst="rect">
            <a:avLst/>
          </a:prstGeom>
          <a:ln w="12700">
            <a:miter lim="400000"/>
          </a:ln>
        </p:spPr>
      </p:pic>
      <p:pic>
        <p:nvPicPr>
          <p:cNvPr id="124" name="Image 5" descr="Image 5"/>
          <p:cNvPicPr>
            <a:picLocks noChangeAspect="1"/>
          </p:cNvPicPr>
          <p:nvPr/>
        </p:nvPicPr>
        <p:blipFill>
          <a:blip r:embed="rId7">
            <a:extLst/>
          </a:blip>
          <a:stretch>
            <a:fillRect/>
          </a:stretch>
        </p:blipFill>
        <p:spPr>
          <a:xfrm>
            <a:off x="3857387" y="4184570"/>
            <a:ext cx="268606" cy="335757"/>
          </a:xfrm>
          <a:prstGeom prst="rect">
            <a:avLst/>
          </a:prstGeom>
          <a:ln w="12700">
            <a:miter lim="400000"/>
          </a:ln>
        </p:spPr>
      </p:pic>
      <p:sp>
        <p:nvSpPr>
          <p:cNvPr id="125" name="Text 7"/>
          <p:cNvSpPr txBox="1"/>
          <p:nvPr/>
        </p:nvSpPr>
        <p:spPr>
          <a:xfrm>
            <a:off x="6650355" y="3993236"/>
            <a:ext cx="1512219" cy="2862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BFBFBF"/>
                </a:solidFill>
                <a:latin typeface="Instrument Sans Medium"/>
                <a:ea typeface="Instrument Sans Medium"/>
                <a:cs typeface="Instrument Sans Medium"/>
                <a:sym typeface="Instrument Sans Medium"/>
              </a:defRPr>
            </a:lvl1pPr>
          </a:lstStyle>
          <a:p>
            <a:pPr/>
            <a:r>
              <a:t>Model Building</a:t>
            </a:r>
          </a:p>
        </p:txBody>
      </p:sp>
      <p:sp>
        <p:nvSpPr>
          <p:cNvPr id="126" name="Text 8"/>
          <p:cNvSpPr txBox="1"/>
          <p:nvPr/>
        </p:nvSpPr>
        <p:spPr>
          <a:xfrm>
            <a:off x="6650355" y="4406265"/>
            <a:ext cx="3825026" cy="28765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sz="1500">
                <a:solidFill>
                  <a:srgbClr val="BFBFBF"/>
                </a:solidFill>
                <a:latin typeface="Open Sans"/>
                <a:ea typeface="Open Sans"/>
                <a:cs typeface="Open Sans"/>
                <a:sym typeface="Open Sans"/>
              </a:defRPr>
            </a:lvl1pPr>
          </a:lstStyle>
          <a:p>
            <a:pPr/>
            <a:r>
              <a:t>Automated supervised/unsupervised learning</a:t>
            </a:r>
          </a:p>
        </p:txBody>
      </p:sp>
      <p:sp>
        <p:nvSpPr>
          <p:cNvPr id="127" name="Shape 9"/>
          <p:cNvSpPr/>
          <p:nvPr/>
        </p:nvSpPr>
        <p:spPr>
          <a:xfrm>
            <a:off x="6507122" y="4916407"/>
            <a:ext cx="7406998"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7" y="0"/>
                  <a:pt x="17" y="0"/>
                </a:cubicBezTo>
                <a:lnTo>
                  <a:pt x="21583" y="0"/>
                </a:lnTo>
                <a:cubicBezTo>
                  <a:pt x="21593" y="0"/>
                  <a:pt x="21600" y="4835"/>
                  <a:pt x="21600" y="10800"/>
                </a:cubicBezTo>
                <a:cubicBezTo>
                  <a:pt x="21600" y="16765"/>
                  <a:pt x="21593" y="21600"/>
                  <a:pt x="21583" y="21600"/>
                </a:cubicBezTo>
                <a:lnTo>
                  <a:pt x="17" y="21600"/>
                </a:lnTo>
                <a:cubicBezTo>
                  <a:pt x="7" y="21600"/>
                  <a:pt x="0" y="16765"/>
                  <a:pt x="0" y="10800"/>
                </a:cubicBezTo>
                <a:close/>
              </a:path>
            </a:pathLst>
          </a:custGeom>
          <a:solidFill>
            <a:srgbClr val="575757"/>
          </a:solidFill>
          <a:ln w="12700">
            <a:miter lim="400000"/>
          </a:ln>
        </p:spPr>
        <p:txBody>
          <a:bodyPr lIns="45719" rIns="45719"/>
          <a:lstStyle/>
          <a:p>
            <a:pPr/>
          </a:p>
        </p:txBody>
      </p:sp>
      <p:pic>
        <p:nvPicPr>
          <p:cNvPr id="128" name="Image 6" descr="Image 6"/>
          <p:cNvPicPr>
            <a:picLocks noChangeAspect="1"/>
          </p:cNvPicPr>
          <p:nvPr/>
        </p:nvPicPr>
        <p:blipFill>
          <a:blip r:embed="rId8">
            <a:extLst/>
          </a:blip>
          <a:stretch>
            <a:fillRect/>
          </a:stretch>
        </p:blipFill>
        <p:spPr>
          <a:xfrm>
            <a:off x="701754" y="4950500"/>
            <a:ext cx="6580108" cy="1100496"/>
          </a:xfrm>
          <a:prstGeom prst="rect">
            <a:avLst/>
          </a:prstGeom>
          <a:ln w="12700">
            <a:miter lim="400000"/>
          </a:ln>
        </p:spPr>
      </p:pic>
      <p:pic>
        <p:nvPicPr>
          <p:cNvPr id="129" name="Image 7" descr="Image 7"/>
          <p:cNvPicPr>
            <a:picLocks noChangeAspect="1"/>
          </p:cNvPicPr>
          <p:nvPr/>
        </p:nvPicPr>
        <p:blipFill>
          <a:blip r:embed="rId9">
            <a:extLst/>
          </a:blip>
          <a:stretch>
            <a:fillRect/>
          </a:stretch>
        </p:blipFill>
        <p:spPr>
          <a:xfrm>
            <a:off x="3857387" y="5332808"/>
            <a:ext cx="268606" cy="335757"/>
          </a:xfrm>
          <a:prstGeom prst="rect">
            <a:avLst/>
          </a:prstGeom>
          <a:ln w="12700">
            <a:miter lim="400000"/>
          </a:ln>
        </p:spPr>
      </p:pic>
      <p:sp>
        <p:nvSpPr>
          <p:cNvPr id="130" name="Text 10"/>
          <p:cNvSpPr txBox="1"/>
          <p:nvPr/>
        </p:nvSpPr>
        <p:spPr>
          <a:xfrm>
            <a:off x="7472839" y="5141476"/>
            <a:ext cx="1562894" cy="2862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BFBFBF"/>
                </a:solidFill>
                <a:latin typeface="Instrument Sans Medium"/>
                <a:ea typeface="Instrument Sans Medium"/>
                <a:cs typeface="Instrument Sans Medium"/>
                <a:sym typeface="Instrument Sans Medium"/>
              </a:defRPr>
            </a:lvl1pPr>
          </a:lstStyle>
          <a:p>
            <a:pPr/>
            <a:r>
              <a:t>Data Collection</a:t>
            </a:r>
          </a:p>
        </p:txBody>
      </p:sp>
      <p:sp>
        <p:nvSpPr>
          <p:cNvPr id="131" name="Text 11"/>
          <p:cNvSpPr txBox="1"/>
          <p:nvPr/>
        </p:nvSpPr>
        <p:spPr>
          <a:xfrm>
            <a:off x="7472839" y="5554503"/>
            <a:ext cx="3645130"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sz="1500">
                <a:solidFill>
                  <a:srgbClr val="BFBFBF"/>
                </a:solidFill>
                <a:latin typeface="Open Sans"/>
                <a:ea typeface="Open Sans"/>
                <a:cs typeface="Open Sans"/>
                <a:sym typeface="Open Sans"/>
              </a:defRPr>
            </a:lvl1pPr>
          </a:lstStyle>
          <a:p>
            <a:pPr/>
            <a:r>
              <a:t>Integrating operational and historical inputs</a:t>
            </a:r>
          </a:p>
        </p:txBody>
      </p:sp>
      <p:sp>
        <p:nvSpPr>
          <p:cNvPr id="132" name="Text 12"/>
          <p:cNvSpPr txBox="1"/>
          <p:nvPr/>
        </p:nvSpPr>
        <p:spPr>
          <a:xfrm>
            <a:off x="668535" y="6265783"/>
            <a:ext cx="13293330" cy="5924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BFBFBF"/>
                </a:solidFill>
                <a:latin typeface="Open Sans"/>
                <a:ea typeface="Open Sans"/>
                <a:cs typeface="Open Sans"/>
                <a:sym typeface="Open Sans"/>
              </a:defRPr>
            </a:lvl1pPr>
          </a:lstStyle>
          <a:p>
            <a:pPr/>
            <a:r>
              <a:t>SparkCognition's advanced machine learning models identify abnormal system behavior well before traditional monitoring methods detect problems. By analyzing thousands of sensor data points simultaneously, these algorithms detect subtle patterns that human operators might miss.</a:t>
            </a:r>
          </a:p>
        </p:txBody>
      </p:sp>
      <p:sp>
        <p:nvSpPr>
          <p:cNvPr id="133" name="Text 13"/>
          <p:cNvSpPr txBox="1"/>
          <p:nvPr/>
        </p:nvSpPr>
        <p:spPr>
          <a:xfrm>
            <a:off x="668535" y="7091601"/>
            <a:ext cx="13293330" cy="5924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BFBFBF"/>
                </a:solidFill>
                <a:latin typeface="Open Sans"/>
                <a:ea typeface="Open Sans"/>
                <a:cs typeface="Open Sans"/>
                <a:sym typeface="Open Sans"/>
              </a:defRPr>
            </a:lvl1pPr>
          </a:lstStyle>
          <a:p>
            <a:pPr/>
            <a:r>
              <a:t>What sets this approach apart is its adaptability to specific equipment profiles and operational contexts. The system transforms even sparse historical failure data into valuable predictive insights through sophisticated AI techniques that continuously improve over time.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ext 0"/>
          <p:cNvSpPr txBox="1"/>
          <p:nvPr/>
        </p:nvSpPr>
        <p:spPr>
          <a:xfrm>
            <a:off x="630555" y="495418"/>
            <a:ext cx="6132172" cy="5492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400"/>
              </a:lnSpc>
              <a:defRPr sz="3500">
                <a:solidFill>
                  <a:srgbClr val="FEFEFE"/>
                </a:solidFill>
                <a:latin typeface="Instrument Sans Medium"/>
                <a:ea typeface="Instrument Sans Medium"/>
                <a:cs typeface="Instrument Sans Medium"/>
                <a:sym typeface="Instrument Sans Medium"/>
              </a:defRPr>
            </a:lvl1pPr>
          </a:lstStyle>
          <a:p>
            <a:pPr/>
            <a:r>
              <a:t>SparkPredict: Core Technology</a:t>
            </a:r>
          </a:p>
        </p:txBody>
      </p:sp>
      <p:sp>
        <p:nvSpPr>
          <p:cNvPr id="136" name="Text 1"/>
          <p:cNvSpPr txBox="1"/>
          <p:nvPr/>
        </p:nvSpPr>
        <p:spPr>
          <a:xfrm>
            <a:off x="3372792" y="2181938"/>
            <a:ext cx="1332558" cy="2731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200"/>
              </a:lnSpc>
              <a:defRPr sz="1700">
                <a:solidFill>
                  <a:srgbClr val="BFBFBF"/>
                </a:solidFill>
                <a:latin typeface="Instrument Sans Medium"/>
                <a:ea typeface="Instrument Sans Medium"/>
                <a:cs typeface="Instrument Sans Medium"/>
                <a:sym typeface="Instrument Sans Medium"/>
              </a:defRPr>
            </a:lvl1pPr>
          </a:lstStyle>
          <a:p>
            <a:pPr/>
            <a:r>
              <a:t>System Alerts</a:t>
            </a:r>
          </a:p>
        </p:txBody>
      </p:sp>
      <p:sp>
        <p:nvSpPr>
          <p:cNvPr id="137" name="Text 2"/>
          <p:cNvSpPr txBox="1"/>
          <p:nvPr/>
        </p:nvSpPr>
        <p:spPr>
          <a:xfrm>
            <a:off x="1391716" y="2571631"/>
            <a:ext cx="3313635" cy="2644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200"/>
              </a:lnSpc>
              <a:defRPr sz="1400">
                <a:solidFill>
                  <a:srgbClr val="BFBFBF"/>
                </a:solidFill>
                <a:latin typeface="Open Sans"/>
                <a:ea typeface="Open Sans"/>
                <a:cs typeface="Open Sans"/>
                <a:sym typeface="Open Sans"/>
              </a:defRPr>
            </a:lvl1pPr>
          </a:lstStyle>
          <a:p>
            <a:pPr/>
            <a:r>
              <a:t>Monitoring for abnormal behavior patterns</a:t>
            </a:r>
          </a:p>
        </p:txBody>
      </p:sp>
      <p:pic>
        <p:nvPicPr>
          <p:cNvPr id="138" name="Image 0" descr="Image 0"/>
          <p:cNvPicPr>
            <a:picLocks noChangeAspect="1"/>
          </p:cNvPicPr>
          <p:nvPr/>
        </p:nvPicPr>
        <p:blipFill>
          <a:blip r:embed="rId2">
            <a:extLst/>
          </a:blip>
          <a:stretch>
            <a:fillRect/>
          </a:stretch>
        </p:blipFill>
        <p:spPr>
          <a:xfrm>
            <a:off x="4975621" y="1418629"/>
            <a:ext cx="4679157" cy="4679157"/>
          </a:xfrm>
          <a:prstGeom prst="rect">
            <a:avLst/>
          </a:prstGeom>
          <a:ln w="12700">
            <a:miter lim="400000"/>
          </a:ln>
        </p:spPr>
      </p:pic>
      <p:pic>
        <p:nvPicPr>
          <p:cNvPr id="139" name="Image 1" descr="Image 1"/>
          <p:cNvPicPr>
            <a:picLocks noChangeAspect="1"/>
          </p:cNvPicPr>
          <p:nvPr/>
        </p:nvPicPr>
        <p:blipFill>
          <a:blip r:embed="rId3">
            <a:extLst/>
          </a:blip>
          <a:stretch>
            <a:fillRect/>
          </a:stretch>
        </p:blipFill>
        <p:spPr>
          <a:xfrm>
            <a:off x="6238576" y="2249745"/>
            <a:ext cx="269559" cy="336948"/>
          </a:xfrm>
          <a:prstGeom prst="rect">
            <a:avLst/>
          </a:prstGeom>
          <a:ln w="12700">
            <a:miter lim="400000"/>
          </a:ln>
        </p:spPr>
      </p:pic>
      <p:sp>
        <p:nvSpPr>
          <p:cNvPr id="140" name="Text 3"/>
          <p:cNvSpPr txBox="1"/>
          <p:nvPr/>
        </p:nvSpPr>
        <p:spPr>
          <a:xfrm>
            <a:off x="9925049" y="2181938"/>
            <a:ext cx="2737279" cy="2731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sz="1700">
                <a:solidFill>
                  <a:srgbClr val="BFBFBF"/>
                </a:solidFill>
                <a:latin typeface="Instrument Sans Medium"/>
                <a:ea typeface="Instrument Sans Medium"/>
                <a:cs typeface="Instrument Sans Medium"/>
                <a:sym typeface="Instrument Sans Medium"/>
              </a:defRPr>
            </a:lvl1pPr>
          </a:lstStyle>
          <a:p>
            <a:pPr/>
            <a:r>
              <a:t>Subcomponent Identification</a:t>
            </a:r>
          </a:p>
        </p:txBody>
      </p:sp>
      <p:sp>
        <p:nvSpPr>
          <p:cNvPr id="141" name="Text 4"/>
          <p:cNvSpPr txBox="1"/>
          <p:nvPr/>
        </p:nvSpPr>
        <p:spPr>
          <a:xfrm>
            <a:off x="9925049" y="2571631"/>
            <a:ext cx="2414217" cy="2644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sz="1400">
                <a:solidFill>
                  <a:srgbClr val="BFBFBF"/>
                </a:solidFill>
                <a:latin typeface="Open Sans"/>
                <a:ea typeface="Open Sans"/>
                <a:cs typeface="Open Sans"/>
                <a:sym typeface="Open Sans"/>
              </a:defRPr>
            </a:lvl1pPr>
          </a:lstStyle>
          <a:p>
            <a:pPr/>
            <a:r>
              <a:t>Isolating problematic elements</a:t>
            </a:r>
          </a:p>
        </p:txBody>
      </p:sp>
      <p:pic>
        <p:nvPicPr>
          <p:cNvPr id="142" name="Image 2" descr="Image 2"/>
          <p:cNvPicPr>
            <a:picLocks noChangeAspect="1"/>
          </p:cNvPicPr>
          <p:nvPr/>
        </p:nvPicPr>
        <p:blipFill>
          <a:blip r:embed="rId4">
            <a:extLst/>
          </a:blip>
          <a:stretch>
            <a:fillRect/>
          </a:stretch>
        </p:blipFill>
        <p:spPr>
          <a:xfrm>
            <a:off x="4975621" y="1418629"/>
            <a:ext cx="4679157" cy="4679157"/>
          </a:xfrm>
          <a:prstGeom prst="rect">
            <a:avLst/>
          </a:prstGeom>
          <a:ln w="12700">
            <a:miter lim="400000"/>
          </a:ln>
        </p:spPr>
      </p:pic>
      <p:pic>
        <p:nvPicPr>
          <p:cNvPr id="143" name="Image 3" descr="Image 3"/>
          <p:cNvPicPr>
            <a:picLocks noChangeAspect="1"/>
          </p:cNvPicPr>
          <p:nvPr/>
        </p:nvPicPr>
        <p:blipFill>
          <a:blip r:embed="rId5">
            <a:extLst/>
          </a:blip>
          <a:stretch>
            <a:fillRect/>
          </a:stretch>
        </p:blipFill>
        <p:spPr>
          <a:xfrm>
            <a:off x="8520172" y="2647889"/>
            <a:ext cx="269559" cy="336948"/>
          </a:xfrm>
          <a:prstGeom prst="rect">
            <a:avLst/>
          </a:prstGeom>
          <a:ln w="12700">
            <a:miter lim="400000"/>
          </a:ln>
        </p:spPr>
      </p:pic>
      <p:sp>
        <p:nvSpPr>
          <p:cNvPr id="144" name="Text 5"/>
          <p:cNvSpPr txBox="1"/>
          <p:nvPr/>
        </p:nvSpPr>
        <p:spPr>
          <a:xfrm>
            <a:off x="9925050" y="4656652"/>
            <a:ext cx="1620987" cy="2731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sz="1700">
                <a:solidFill>
                  <a:srgbClr val="BFBFBF"/>
                </a:solidFill>
                <a:latin typeface="Instrument Sans Medium"/>
                <a:ea typeface="Instrument Sans Medium"/>
                <a:cs typeface="Instrument Sans Medium"/>
                <a:sym typeface="Instrument Sans Medium"/>
              </a:defRPr>
            </a:lvl1pPr>
          </a:lstStyle>
          <a:p>
            <a:pPr/>
            <a:r>
              <a:t>Detailed Support</a:t>
            </a:r>
          </a:p>
        </p:txBody>
      </p:sp>
      <p:sp>
        <p:nvSpPr>
          <p:cNvPr id="145" name="Text 6"/>
          <p:cNvSpPr txBox="1"/>
          <p:nvPr/>
        </p:nvSpPr>
        <p:spPr>
          <a:xfrm>
            <a:off x="9925049" y="5046345"/>
            <a:ext cx="3630081" cy="2644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sz="1400">
                <a:solidFill>
                  <a:srgbClr val="BFBFBF"/>
                </a:solidFill>
                <a:latin typeface="Open Sans"/>
                <a:ea typeface="Open Sans"/>
                <a:cs typeface="Open Sans"/>
                <a:sym typeface="Open Sans"/>
              </a:defRPr>
            </a:lvl1pPr>
          </a:lstStyle>
          <a:p>
            <a:pPr/>
            <a:r>
              <a:t>Providing evidence for maintenance decisions</a:t>
            </a:r>
          </a:p>
        </p:txBody>
      </p:sp>
      <p:pic>
        <p:nvPicPr>
          <p:cNvPr id="146" name="Image 4" descr="Image 4"/>
          <p:cNvPicPr>
            <a:picLocks noChangeAspect="1"/>
          </p:cNvPicPr>
          <p:nvPr/>
        </p:nvPicPr>
        <p:blipFill>
          <a:blip r:embed="rId6">
            <a:extLst/>
          </a:blip>
          <a:stretch>
            <a:fillRect/>
          </a:stretch>
        </p:blipFill>
        <p:spPr>
          <a:xfrm>
            <a:off x="4975621" y="1418629"/>
            <a:ext cx="4679157" cy="4679157"/>
          </a:xfrm>
          <a:prstGeom prst="rect">
            <a:avLst/>
          </a:prstGeom>
          <a:ln w="12700">
            <a:miter lim="400000"/>
          </a:ln>
        </p:spPr>
      </p:pic>
      <p:pic>
        <p:nvPicPr>
          <p:cNvPr id="147" name="Image 5" descr="Image 5"/>
          <p:cNvPicPr>
            <a:picLocks noChangeAspect="1"/>
          </p:cNvPicPr>
          <p:nvPr/>
        </p:nvPicPr>
        <p:blipFill>
          <a:blip r:embed="rId7">
            <a:extLst/>
          </a:blip>
          <a:stretch>
            <a:fillRect/>
          </a:stretch>
        </p:blipFill>
        <p:spPr>
          <a:xfrm>
            <a:off x="8122026" y="4929485"/>
            <a:ext cx="269559" cy="336948"/>
          </a:xfrm>
          <a:prstGeom prst="rect">
            <a:avLst/>
          </a:prstGeom>
          <a:ln w="12700">
            <a:miter lim="400000"/>
          </a:ln>
        </p:spPr>
      </p:pic>
      <p:sp>
        <p:nvSpPr>
          <p:cNvPr id="148" name="Text 7"/>
          <p:cNvSpPr txBox="1"/>
          <p:nvPr/>
        </p:nvSpPr>
        <p:spPr>
          <a:xfrm>
            <a:off x="2940570" y="4656652"/>
            <a:ext cx="1764781" cy="2731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200"/>
              </a:lnSpc>
              <a:defRPr sz="1700">
                <a:solidFill>
                  <a:srgbClr val="BFBFBF"/>
                </a:solidFill>
                <a:latin typeface="Instrument Sans Medium"/>
                <a:ea typeface="Instrument Sans Medium"/>
                <a:cs typeface="Instrument Sans Medium"/>
                <a:sym typeface="Instrument Sans Medium"/>
              </a:defRPr>
            </a:lvl1pPr>
          </a:lstStyle>
          <a:p>
            <a:pPr/>
            <a:r>
              <a:t>Model Refinement</a:t>
            </a:r>
          </a:p>
        </p:txBody>
      </p:sp>
      <p:sp>
        <p:nvSpPr>
          <p:cNvPr id="149" name="Text 8"/>
          <p:cNvSpPr txBox="1"/>
          <p:nvPr/>
        </p:nvSpPr>
        <p:spPr>
          <a:xfrm>
            <a:off x="1885875" y="5046345"/>
            <a:ext cx="2819476" cy="2644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200"/>
              </a:lnSpc>
              <a:defRPr sz="1400">
                <a:solidFill>
                  <a:srgbClr val="BFBFBF"/>
                </a:solidFill>
                <a:latin typeface="Open Sans"/>
                <a:ea typeface="Open Sans"/>
                <a:cs typeface="Open Sans"/>
                <a:sym typeface="Open Sans"/>
              </a:defRPr>
            </a:lvl1pPr>
          </a:lstStyle>
          <a:p>
            <a:pPr/>
            <a:r>
              <a:t>Continuous learning from outcomes</a:t>
            </a:r>
          </a:p>
        </p:txBody>
      </p:sp>
      <p:pic>
        <p:nvPicPr>
          <p:cNvPr id="150" name="Image 6" descr="Image 6"/>
          <p:cNvPicPr>
            <a:picLocks noChangeAspect="1"/>
          </p:cNvPicPr>
          <p:nvPr/>
        </p:nvPicPr>
        <p:blipFill>
          <a:blip r:embed="rId8">
            <a:extLst/>
          </a:blip>
          <a:stretch>
            <a:fillRect/>
          </a:stretch>
        </p:blipFill>
        <p:spPr>
          <a:xfrm>
            <a:off x="4975621" y="1418629"/>
            <a:ext cx="4679157" cy="4679157"/>
          </a:xfrm>
          <a:prstGeom prst="rect">
            <a:avLst/>
          </a:prstGeom>
          <a:ln w="12700">
            <a:miter lim="400000"/>
          </a:ln>
        </p:spPr>
      </p:pic>
      <p:pic>
        <p:nvPicPr>
          <p:cNvPr id="151" name="Image 7" descr="Image 7"/>
          <p:cNvPicPr>
            <a:picLocks noChangeAspect="1"/>
          </p:cNvPicPr>
          <p:nvPr/>
        </p:nvPicPr>
        <p:blipFill>
          <a:blip r:embed="rId9">
            <a:extLst/>
          </a:blip>
          <a:stretch>
            <a:fillRect/>
          </a:stretch>
        </p:blipFill>
        <p:spPr>
          <a:xfrm>
            <a:off x="5840431" y="4531340"/>
            <a:ext cx="269559" cy="336948"/>
          </a:xfrm>
          <a:prstGeom prst="rect">
            <a:avLst/>
          </a:prstGeom>
          <a:ln w="12700">
            <a:miter lim="400000"/>
          </a:ln>
        </p:spPr>
      </p:pic>
      <p:sp>
        <p:nvSpPr>
          <p:cNvPr id="152" name="Text 9"/>
          <p:cNvSpPr txBox="1"/>
          <p:nvPr/>
        </p:nvSpPr>
        <p:spPr>
          <a:xfrm>
            <a:off x="630554" y="6300430"/>
            <a:ext cx="13369291" cy="8232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400">
                <a:solidFill>
                  <a:srgbClr val="BFBFBF"/>
                </a:solidFill>
                <a:latin typeface="Open Sans"/>
                <a:ea typeface="Open Sans"/>
                <a:cs typeface="Open Sans"/>
                <a:sym typeface="Open Sans"/>
              </a:defRPr>
            </a:lvl1pPr>
          </a:lstStyle>
          <a:p>
            <a:pPr/>
            <a:r>
              <a:t>SparkPredict forms the cornerstone of SparkCognition's predictive maintenance solution. This sophisticated analytics software employs a three-layered modeling approach that first alerts operators to system-level abnormalities, then identifies the specific subcomponents likely causing issues, and finally provides detailed supporting information for maintenance teams.</a:t>
            </a:r>
          </a:p>
        </p:txBody>
      </p:sp>
      <p:sp>
        <p:nvSpPr>
          <p:cNvPr id="153" name="Text 10"/>
          <p:cNvSpPr txBox="1"/>
          <p:nvPr/>
        </p:nvSpPr>
        <p:spPr>
          <a:xfrm>
            <a:off x="630554" y="7367468"/>
            <a:ext cx="13369291" cy="5438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400">
                <a:solidFill>
                  <a:srgbClr val="BFBFBF"/>
                </a:solidFill>
                <a:latin typeface="Open Sans"/>
                <a:ea typeface="Open Sans"/>
                <a:cs typeface="Open Sans"/>
                <a:sym typeface="Open Sans"/>
              </a:defRPr>
            </a:lvl1pPr>
          </a:lstStyle>
          <a:p>
            <a:pPr/>
            <a:r>
              <a:t>What traditionally required years of deployment time has been compressed into months through SparkCognition's innovative processes. The technology integrates seamlessly with existing sensors and systems, eliminating the need for expensive new monitoring equipment while delivering actionable insights faster.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156" name="Text 0"/>
          <p:cNvSpPr txBox="1"/>
          <p:nvPr/>
        </p:nvSpPr>
        <p:spPr>
          <a:xfrm>
            <a:off x="585667" y="460415"/>
            <a:ext cx="5155606" cy="51002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100"/>
              </a:lnSpc>
              <a:defRPr sz="3200">
                <a:solidFill>
                  <a:srgbClr val="FEFEFE"/>
                </a:solidFill>
                <a:latin typeface="Instrument Sans Medium"/>
                <a:ea typeface="Instrument Sans Medium"/>
                <a:cs typeface="Instrument Sans Medium"/>
                <a:sym typeface="Instrument Sans Medium"/>
              </a:defRPr>
            </a:lvl1pPr>
          </a:lstStyle>
          <a:p>
            <a:pPr/>
            <a:r>
              <a:t>Case Study: Military Aviation</a:t>
            </a:r>
          </a:p>
        </p:txBody>
      </p:sp>
      <p:pic>
        <p:nvPicPr>
          <p:cNvPr id="157" name="Image 1" descr="Image 1"/>
          <p:cNvPicPr>
            <a:picLocks noChangeAspect="1"/>
          </p:cNvPicPr>
          <p:nvPr/>
        </p:nvPicPr>
        <p:blipFill>
          <a:blip r:embed="rId3">
            <a:extLst/>
          </a:blip>
          <a:stretch>
            <a:fillRect/>
          </a:stretch>
        </p:blipFill>
        <p:spPr>
          <a:xfrm>
            <a:off x="585667" y="1234320"/>
            <a:ext cx="836654" cy="1004055"/>
          </a:xfrm>
          <a:prstGeom prst="rect">
            <a:avLst/>
          </a:prstGeom>
          <a:ln w="12700">
            <a:miter lim="400000"/>
          </a:ln>
        </p:spPr>
      </p:pic>
      <p:sp>
        <p:nvSpPr>
          <p:cNvPr id="158" name="Text 1"/>
          <p:cNvSpPr txBox="1"/>
          <p:nvPr/>
        </p:nvSpPr>
        <p:spPr>
          <a:xfrm>
            <a:off x="1673304" y="1401603"/>
            <a:ext cx="1560315" cy="2499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sz="1600">
                <a:solidFill>
                  <a:srgbClr val="BFBFBF"/>
                </a:solidFill>
                <a:latin typeface="Instrument Sans Medium"/>
                <a:ea typeface="Instrument Sans Medium"/>
                <a:cs typeface="Instrument Sans Medium"/>
                <a:sym typeface="Instrument Sans Medium"/>
              </a:defRPr>
            </a:lvl1pPr>
          </a:lstStyle>
          <a:p>
            <a:pPr/>
            <a:r>
              <a:t>120,000 Records</a:t>
            </a:r>
          </a:p>
        </p:txBody>
      </p:sp>
      <p:sp>
        <p:nvSpPr>
          <p:cNvPr id="159" name="Text 2"/>
          <p:cNvSpPr txBox="1"/>
          <p:nvPr/>
        </p:nvSpPr>
        <p:spPr>
          <a:xfrm>
            <a:off x="1673304" y="1763434"/>
            <a:ext cx="2196970" cy="2513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BFBFBF"/>
                </a:solidFill>
                <a:latin typeface="Open Sans"/>
                <a:ea typeface="Open Sans"/>
                <a:cs typeface="Open Sans"/>
                <a:sym typeface="Open Sans"/>
              </a:defRPr>
            </a:lvl1pPr>
          </a:lstStyle>
          <a:p>
            <a:pPr/>
            <a:r>
              <a:t>Maintenance history analyzed</a:t>
            </a:r>
          </a:p>
        </p:txBody>
      </p:sp>
      <p:pic>
        <p:nvPicPr>
          <p:cNvPr id="160" name="Image 2" descr="Image 2"/>
          <p:cNvPicPr>
            <a:picLocks noChangeAspect="1"/>
          </p:cNvPicPr>
          <p:nvPr/>
        </p:nvPicPr>
        <p:blipFill>
          <a:blip r:embed="rId4">
            <a:extLst/>
          </a:blip>
          <a:stretch>
            <a:fillRect/>
          </a:stretch>
        </p:blipFill>
        <p:spPr>
          <a:xfrm>
            <a:off x="585667" y="2238375"/>
            <a:ext cx="836654" cy="1004055"/>
          </a:xfrm>
          <a:prstGeom prst="rect">
            <a:avLst/>
          </a:prstGeom>
          <a:ln w="12700">
            <a:miter lim="400000"/>
          </a:ln>
        </p:spPr>
      </p:pic>
      <p:sp>
        <p:nvSpPr>
          <p:cNvPr id="161" name="Text 3"/>
          <p:cNvSpPr txBox="1"/>
          <p:nvPr/>
        </p:nvSpPr>
        <p:spPr>
          <a:xfrm>
            <a:off x="1673304" y="2405658"/>
            <a:ext cx="1582341" cy="2499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sz="1600">
                <a:solidFill>
                  <a:srgbClr val="BFBFBF"/>
                </a:solidFill>
                <a:latin typeface="Instrument Sans Medium"/>
                <a:ea typeface="Instrument Sans Medium"/>
                <a:cs typeface="Instrument Sans Medium"/>
                <a:sym typeface="Instrument Sans Medium"/>
              </a:defRPr>
            </a:lvl1pPr>
          </a:lstStyle>
          <a:p>
            <a:pPr/>
            <a:r>
              <a:t>Reliability Curves</a:t>
            </a:r>
          </a:p>
        </p:txBody>
      </p:sp>
      <p:sp>
        <p:nvSpPr>
          <p:cNvPr id="162" name="Text 4"/>
          <p:cNvSpPr txBox="1"/>
          <p:nvPr/>
        </p:nvSpPr>
        <p:spPr>
          <a:xfrm>
            <a:off x="1673304" y="2767489"/>
            <a:ext cx="1958027" cy="2513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BFBFBF"/>
                </a:solidFill>
                <a:latin typeface="Open Sans"/>
                <a:ea typeface="Open Sans"/>
                <a:cs typeface="Open Sans"/>
                <a:sym typeface="Open Sans"/>
              </a:defRPr>
            </a:lvl1pPr>
          </a:lstStyle>
          <a:p>
            <a:pPr/>
            <a:r>
              <a:t>Generated for critical parts</a:t>
            </a:r>
          </a:p>
        </p:txBody>
      </p:sp>
      <p:pic>
        <p:nvPicPr>
          <p:cNvPr id="163" name="Image 3" descr="Image 3"/>
          <p:cNvPicPr>
            <a:picLocks noChangeAspect="1"/>
          </p:cNvPicPr>
          <p:nvPr/>
        </p:nvPicPr>
        <p:blipFill>
          <a:blip r:embed="rId5">
            <a:extLst/>
          </a:blip>
          <a:stretch>
            <a:fillRect/>
          </a:stretch>
        </p:blipFill>
        <p:spPr>
          <a:xfrm>
            <a:off x="585667" y="3242429"/>
            <a:ext cx="836654" cy="1004055"/>
          </a:xfrm>
          <a:prstGeom prst="rect">
            <a:avLst/>
          </a:prstGeom>
          <a:ln w="12700">
            <a:miter lim="400000"/>
          </a:ln>
        </p:spPr>
      </p:pic>
      <p:sp>
        <p:nvSpPr>
          <p:cNvPr id="164" name="Text 5"/>
          <p:cNvSpPr txBox="1"/>
          <p:nvPr/>
        </p:nvSpPr>
        <p:spPr>
          <a:xfrm>
            <a:off x="1673304" y="3409712"/>
            <a:ext cx="1300362" cy="2499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sz="1600">
                <a:solidFill>
                  <a:srgbClr val="BFBFBF"/>
                </a:solidFill>
                <a:latin typeface="Instrument Sans Medium"/>
                <a:ea typeface="Instrument Sans Medium"/>
                <a:cs typeface="Instrument Sans Medium"/>
                <a:sym typeface="Instrument Sans Medium"/>
              </a:defRPr>
            </a:lvl1pPr>
          </a:lstStyle>
          <a:p>
            <a:pPr/>
            <a:r>
              <a:t>70% Accuracy</a:t>
            </a:r>
          </a:p>
        </p:txBody>
      </p:sp>
      <p:sp>
        <p:nvSpPr>
          <p:cNvPr id="165" name="Text 6"/>
          <p:cNvSpPr txBox="1"/>
          <p:nvPr/>
        </p:nvSpPr>
        <p:spPr>
          <a:xfrm>
            <a:off x="1673304" y="3771543"/>
            <a:ext cx="2582472" cy="2513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BFBFBF"/>
                </a:solidFill>
                <a:latin typeface="Open Sans"/>
                <a:ea typeface="Open Sans"/>
                <a:cs typeface="Open Sans"/>
                <a:sym typeface="Open Sans"/>
              </a:defRPr>
            </a:lvl1pPr>
          </a:lstStyle>
          <a:p>
            <a:pPr/>
            <a:r>
              <a:t>In predicting failures months ahead</a:t>
            </a:r>
          </a:p>
        </p:txBody>
      </p:sp>
      <p:pic>
        <p:nvPicPr>
          <p:cNvPr id="166" name="Image 4" descr="Image 4"/>
          <p:cNvPicPr>
            <a:picLocks noChangeAspect="1"/>
          </p:cNvPicPr>
          <p:nvPr/>
        </p:nvPicPr>
        <p:blipFill>
          <a:blip r:embed="rId6">
            <a:extLst/>
          </a:blip>
          <a:stretch>
            <a:fillRect/>
          </a:stretch>
        </p:blipFill>
        <p:spPr>
          <a:xfrm>
            <a:off x="585667" y="4246483"/>
            <a:ext cx="836654" cy="1004055"/>
          </a:xfrm>
          <a:prstGeom prst="rect">
            <a:avLst/>
          </a:prstGeom>
          <a:ln w="12700">
            <a:miter lim="400000"/>
          </a:ln>
        </p:spPr>
      </p:pic>
      <p:sp>
        <p:nvSpPr>
          <p:cNvPr id="167" name="Text 7"/>
          <p:cNvSpPr txBox="1"/>
          <p:nvPr/>
        </p:nvSpPr>
        <p:spPr>
          <a:xfrm>
            <a:off x="1673304" y="4413765"/>
            <a:ext cx="1876326" cy="2499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sz="1600">
                <a:solidFill>
                  <a:srgbClr val="BFBFBF"/>
                </a:solidFill>
                <a:latin typeface="Instrument Sans Medium"/>
                <a:ea typeface="Instrument Sans Medium"/>
                <a:cs typeface="Instrument Sans Medium"/>
                <a:sym typeface="Instrument Sans Medium"/>
              </a:defRPr>
            </a:lvl1pPr>
          </a:lstStyle>
          <a:p>
            <a:pPr/>
            <a:r>
              <a:t>Improved Readiness</a:t>
            </a:r>
          </a:p>
        </p:txBody>
      </p:sp>
      <p:sp>
        <p:nvSpPr>
          <p:cNvPr id="168" name="Text 8"/>
          <p:cNvSpPr txBox="1"/>
          <p:nvPr/>
        </p:nvSpPr>
        <p:spPr>
          <a:xfrm>
            <a:off x="1673304" y="4775596"/>
            <a:ext cx="2095959" cy="2513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300">
                <a:solidFill>
                  <a:srgbClr val="BFBFBF"/>
                </a:solidFill>
                <a:latin typeface="Open Sans"/>
                <a:ea typeface="Open Sans"/>
                <a:cs typeface="Open Sans"/>
                <a:sym typeface="Open Sans"/>
              </a:defRPr>
            </a:lvl1pPr>
          </a:lstStyle>
          <a:p>
            <a:pPr/>
            <a:r>
              <a:t>Enhanced mission capability</a:t>
            </a:r>
          </a:p>
        </p:txBody>
      </p:sp>
      <p:sp>
        <p:nvSpPr>
          <p:cNvPr id="169" name="Text 9"/>
          <p:cNvSpPr txBox="1"/>
          <p:nvPr/>
        </p:nvSpPr>
        <p:spPr>
          <a:xfrm>
            <a:off x="585667" y="5438775"/>
            <a:ext cx="7972664" cy="7847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z="1300">
                <a:solidFill>
                  <a:srgbClr val="BFBFBF"/>
                </a:solidFill>
                <a:latin typeface="Open Sans"/>
                <a:ea typeface="Open Sans"/>
                <a:cs typeface="Open Sans"/>
                <a:sym typeface="Open Sans"/>
              </a:defRPr>
            </a:lvl1pPr>
          </a:lstStyle>
          <a:p>
            <a:pPr/>
            <a:r>
              <a:t>SparkCognition's partnership with SOFWERX demonstrates the technology's real-world impact in military aviation maintenance. During a focused 12-week project, the team analyzed over 120,000 historical maintenance records to generate precise reliability curves for mission-critical aircraft components.</a:t>
            </a:r>
          </a:p>
        </p:txBody>
      </p:sp>
      <p:sp>
        <p:nvSpPr>
          <p:cNvPr id="170" name="Text 10"/>
          <p:cNvSpPr txBox="1"/>
          <p:nvPr/>
        </p:nvSpPr>
        <p:spPr>
          <a:xfrm>
            <a:off x="585667" y="6698098"/>
            <a:ext cx="7972664" cy="7847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z="1300">
                <a:solidFill>
                  <a:srgbClr val="BFBFBF"/>
                </a:solidFill>
                <a:latin typeface="Open Sans"/>
                <a:ea typeface="Open Sans"/>
                <a:cs typeface="Open Sans"/>
                <a:sym typeface="Open Sans"/>
              </a:defRPr>
            </a:lvl1pPr>
          </a:lstStyle>
          <a:p>
            <a:pPr/>
            <a:r>
              <a:t>The results were remarkable: the system achieved 70% accuracy in predicting component failures months before they occurred, even with limited historical data. This dramatically improved aircraft mission readiness while reducing the variability in maintenance operations that often plagues military aviation fleets.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ext 0"/>
          <p:cNvSpPr txBox="1"/>
          <p:nvPr/>
        </p:nvSpPr>
        <p:spPr>
          <a:xfrm>
            <a:off x="441006" y="347185"/>
            <a:ext cx="3841900" cy="3850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100"/>
              </a:lnSpc>
              <a:defRPr sz="2400">
                <a:solidFill>
                  <a:srgbClr val="FEFEFE"/>
                </a:solidFill>
                <a:latin typeface="Instrument Sans Medium"/>
                <a:ea typeface="Instrument Sans Medium"/>
                <a:cs typeface="Instrument Sans Medium"/>
                <a:sym typeface="Instrument Sans Medium"/>
              </a:defRPr>
            </a:lvl1pPr>
          </a:lstStyle>
          <a:p>
            <a:pPr/>
            <a:r>
              <a:t>Application in Manufacturing</a:t>
            </a:r>
          </a:p>
        </p:txBody>
      </p:sp>
      <p:pic>
        <p:nvPicPr>
          <p:cNvPr id="173" name="Image 0" descr="Image 0"/>
          <p:cNvPicPr>
            <a:picLocks noChangeAspect="1"/>
          </p:cNvPicPr>
          <p:nvPr/>
        </p:nvPicPr>
        <p:blipFill>
          <a:blip r:embed="rId2">
            <a:extLst/>
          </a:blip>
          <a:stretch>
            <a:fillRect/>
          </a:stretch>
        </p:blipFill>
        <p:spPr>
          <a:xfrm>
            <a:off x="441006" y="992861"/>
            <a:ext cx="3150395" cy="1947030"/>
          </a:xfrm>
          <a:prstGeom prst="rect">
            <a:avLst/>
          </a:prstGeom>
          <a:ln w="12700">
            <a:miter lim="400000"/>
          </a:ln>
        </p:spPr>
      </p:pic>
      <p:sp>
        <p:nvSpPr>
          <p:cNvPr id="174" name="Text 1"/>
          <p:cNvSpPr txBox="1"/>
          <p:nvPr/>
        </p:nvSpPr>
        <p:spPr>
          <a:xfrm>
            <a:off x="3748921" y="992861"/>
            <a:ext cx="1206972" cy="1874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sz="1200">
                <a:solidFill>
                  <a:srgbClr val="BFBFBF"/>
                </a:solidFill>
                <a:latin typeface="Instrument Sans Medium"/>
                <a:ea typeface="Instrument Sans Medium"/>
                <a:cs typeface="Instrument Sans Medium"/>
                <a:sym typeface="Instrument Sans Medium"/>
              </a:defRPr>
            </a:lvl1pPr>
          </a:lstStyle>
          <a:p>
            <a:pPr/>
            <a:r>
              <a:t>Oil &amp; Gas Advisor</a:t>
            </a:r>
          </a:p>
        </p:txBody>
      </p:sp>
      <p:sp>
        <p:nvSpPr>
          <p:cNvPr id="175" name="Text 2"/>
          <p:cNvSpPr txBox="1"/>
          <p:nvPr/>
        </p:nvSpPr>
        <p:spPr>
          <a:xfrm>
            <a:off x="3748921" y="1265277"/>
            <a:ext cx="10440473" cy="17868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500"/>
              </a:lnSpc>
              <a:defRPr sz="900">
                <a:solidFill>
                  <a:srgbClr val="BFBFBF"/>
                </a:solidFill>
                <a:latin typeface="Open Sans"/>
                <a:ea typeface="Open Sans"/>
                <a:cs typeface="Open Sans"/>
                <a:sym typeface="Open Sans"/>
              </a:defRPr>
            </a:lvl1pPr>
          </a:lstStyle>
          <a:p>
            <a:pPr/>
            <a:r>
              <a:t>SparkCognition's specialized solution for asset optimization in petrochemical facilities provides real-time insights that significantly improve overall equipment effectiveness while reducing maintenance costs.</a:t>
            </a:r>
          </a:p>
        </p:txBody>
      </p:sp>
      <p:pic>
        <p:nvPicPr>
          <p:cNvPr id="176" name="Image 1" descr="Image 1"/>
          <p:cNvPicPr>
            <a:picLocks noChangeAspect="1"/>
          </p:cNvPicPr>
          <p:nvPr/>
        </p:nvPicPr>
        <p:blipFill>
          <a:blip r:embed="rId3">
            <a:extLst/>
          </a:blip>
          <a:stretch>
            <a:fillRect/>
          </a:stretch>
        </p:blipFill>
        <p:spPr>
          <a:xfrm>
            <a:off x="441006" y="3191828"/>
            <a:ext cx="3150395" cy="1947030"/>
          </a:xfrm>
          <a:prstGeom prst="rect">
            <a:avLst/>
          </a:prstGeom>
          <a:ln w="12700">
            <a:miter lim="400000"/>
          </a:ln>
        </p:spPr>
      </p:pic>
      <p:sp>
        <p:nvSpPr>
          <p:cNvPr id="177" name="Text 3"/>
          <p:cNvSpPr txBox="1"/>
          <p:nvPr/>
        </p:nvSpPr>
        <p:spPr>
          <a:xfrm>
            <a:off x="3748921" y="3191828"/>
            <a:ext cx="975842" cy="1874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sz="1200">
                <a:solidFill>
                  <a:srgbClr val="BFBFBF"/>
                </a:solidFill>
                <a:latin typeface="Instrument Sans Medium"/>
                <a:ea typeface="Instrument Sans Medium"/>
                <a:cs typeface="Instrument Sans Medium"/>
                <a:sym typeface="Instrument Sans Medium"/>
              </a:defRPr>
            </a:lvl1pPr>
          </a:lstStyle>
          <a:p>
            <a:pPr/>
            <a:r>
              <a:t>BP Integration</a:t>
            </a:r>
          </a:p>
        </p:txBody>
      </p:sp>
      <p:sp>
        <p:nvSpPr>
          <p:cNvPr id="178" name="Text 4"/>
          <p:cNvSpPr txBox="1"/>
          <p:nvPr/>
        </p:nvSpPr>
        <p:spPr>
          <a:xfrm>
            <a:off x="3748921" y="3464242"/>
            <a:ext cx="10440473" cy="3691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500"/>
              </a:lnSpc>
              <a:defRPr sz="900">
                <a:solidFill>
                  <a:srgbClr val="BFBFBF"/>
                </a:solidFill>
                <a:latin typeface="Open Sans"/>
                <a:ea typeface="Open Sans"/>
                <a:cs typeface="Open Sans"/>
                <a:sym typeface="Open Sans"/>
              </a:defRPr>
            </a:lvl1pPr>
          </a:lstStyle>
          <a:p>
            <a:pPr/>
            <a:r>
              <a:t>Implementation across BP facilities enables continuous monitoring of critical subsystems, detecting potential failures weeks in advance and allowing for scheduled maintenance during planned downtime periods.</a:t>
            </a:r>
          </a:p>
        </p:txBody>
      </p:sp>
      <p:pic>
        <p:nvPicPr>
          <p:cNvPr id="179" name="Image 2" descr="Image 2"/>
          <p:cNvPicPr>
            <a:picLocks noChangeAspect="1"/>
          </p:cNvPicPr>
          <p:nvPr/>
        </p:nvPicPr>
        <p:blipFill>
          <a:blip r:embed="rId4">
            <a:extLst/>
          </a:blip>
          <a:stretch>
            <a:fillRect/>
          </a:stretch>
        </p:blipFill>
        <p:spPr>
          <a:xfrm>
            <a:off x="441006" y="5390793"/>
            <a:ext cx="3150395" cy="1947030"/>
          </a:xfrm>
          <a:prstGeom prst="rect">
            <a:avLst/>
          </a:prstGeom>
          <a:ln w="12700">
            <a:miter lim="400000"/>
          </a:ln>
        </p:spPr>
      </p:pic>
      <p:sp>
        <p:nvSpPr>
          <p:cNvPr id="180" name="Text 5"/>
          <p:cNvSpPr txBox="1"/>
          <p:nvPr/>
        </p:nvSpPr>
        <p:spPr>
          <a:xfrm>
            <a:off x="3748921" y="5390793"/>
            <a:ext cx="1520404" cy="1874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sz="1200">
                <a:solidFill>
                  <a:srgbClr val="BFBFBF"/>
                </a:solidFill>
                <a:latin typeface="Instrument Sans Medium"/>
                <a:ea typeface="Instrument Sans Medium"/>
                <a:cs typeface="Instrument Sans Medium"/>
                <a:sym typeface="Instrument Sans Medium"/>
              </a:defRPr>
            </a:lvl1pPr>
          </a:lstStyle>
          <a:p>
            <a:pPr/>
            <a:r>
              <a:t>National Grid Success</a:t>
            </a:r>
          </a:p>
        </p:txBody>
      </p:sp>
      <p:sp>
        <p:nvSpPr>
          <p:cNvPr id="181" name="Text 6"/>
          <p:cNvSpPr txBox="1"/>
          <p:nvPr/>
        </p:nvSpPr>
        <p:spPr>
          <a:xfrm>
            <a:off x="3748921" y="5663207"/>
            <a:ext cx="10440473" cy="1786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500"/>
              </a:lnSpc>
              <a:defRPr sz="900">
                <a:solidFill>
                  <a:srgbClr val="BFBFBF"/>
                </a:solidFill>
                <a:latin typeface="Open Sans"/>
                <a:ea typeface="Open Sans"/>
                <a:cs typeface="Open Sans"/>
                <a:sym typeface="Open Sans"/>
              </a:defRPr>
            </a:lvl1pPr>
          </a:lstStyle>
          <a:p>
            <a:pPr/>
            <a:r>
              <a:t>At the Grain LNG Terminal, SparkCognition's technology seamlessly integrated with existing systems, providing maintenance teams with actionable intelligence without disrupting established workflows.</a:t>
            </a:r>
          </a:p>
        </p:txBody>
      </p:sp>
      <p:sp>
        <p:nvSpPr>
          <p:cNvPr id="182" name="Text 7"/>
          <p:cNvSpPr txBox="1"/>
          <p:nvPr/>
        </p:nvSpPr>
        <p:spPr>
          <a:xfrm>
            <a:off x="441007" y="7479506"/>
            <a:ext cx="13748386" cy="3691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500"/>
              </a:lnSpc>
              <a:defRPr sz="900">
                <a:solidFill>
                  <a:srgbClr val="BFBFBF"/>
                </a:solidFill>
                <a:latin typeface="Open Sans"/>
                <a:ea typeface="Open Sans"/>
                <a:cs typeface="Open Sans"/>
                <a:sym typeface="Open Sans"/>
              </a:defRPr>
            </a:lvl1pPr>
          </a:lstStyle>
          <a:p>
            <a:pPr/>
            <a:r>
              <a:t>The manufacturing sector has embraced SparkCognition's predictive maintenance solutions across diverse applications. From oil and gas facilities to power generation plants, the technology adapts to each environment's unique requirements while delivering consistent value through enhanced asset reliability.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ext 0"/>
          <p:cNvSpPr txBox="1"/>
          <p:nvPr/>
        </p:nvSpPr>
        <p:spPr>
          <a:xfrm>
            <a:off x="612337" y="482202"/>
            <a:ext cx="4692924" cy="53618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300"/>
              </a:lnSpc>
              <a:defRPr sz="3400">
                <a:solidFill>
                  <a:srgbClr val="FEFEFE"/>
                </a:solidFill>
                <a:latin typeface="Instrument Sans Medium"/>
                <a:ea typeface="Instrument Sans Medium"/>
                <a:cs typeface="Instrument Sans Medium"/>
                <a:sym typeface="Instrument Sans Medium"/>
              </a:defRPr>
            </a:lvl1pPr>
          </a:lstStyle>
          <a:p>
            <a:pPr/>
            <a:r>
              <a:t>Implementation Strategy</a:t>
            </a:r>
          </a:p>
        </p:txBody>
      </p:sp>
      <p:sp>
        <p:nvSpPr>
          <p:cNvPr id="185" name="Shape 1"/>
          <p:cNvSpPr/>
          <p:nvPr/>
        </p:nvSpPr>
        <p:spPr>
          <a:xfrm>
            <a:off x="612338" y="1378863"/>
            <a:ext cx="1675687" cy="1008103"/>
          </a:xfrm>
          <a:prstGeom prst="roundRect">
            <a:avLst>
              <a:gd name="adj" fmla="val 2603"/>
            </a:avLst>
          </a:prstGeom>
          <a:solidFill>
            <a:srgbClr val="3E3E3E"/>
          </a:solidFill>
          <a:ln w="12700">
            <a:miter lim="400000"/>
          </a:ln>
        </p:spPr>
        <p:txBody>
          <a:bodyPr lIns="45719" rIns="45719"/>
          <a:lstStyle/>
          <a:p>
            <a:pPr/>
          </a:p>
        </p:txBody>
      </p:sp>
      <p:pic>
        <p:nvPicPr>
          <p:cNvPr id="186" name="Image 0" descr="Image 0"/>
          <p:cNvPicPr>
            <a:picLocks noChangeAspect="1"/>
          </p:cNvPicPr>
          <p:nvPr/>
        </p:nvPicPr>
        <p:blipFill>
          <a:blip r:embed="rId2">
            <a:extLst/>
          </a:blip>
          <a:stretch>
            <a:fillRect/>
          </a:stretch>
        </p:blipFill>
        <p:spPr>
          <a:xfrm>
            <a:off x="1327190" y="1729145"/>
            <a:ext cx="245984" cy="307539"/>
          </a:xfrm>
          <a:prstGeom prst="rect">
            <a:avLst/>
          </a:prstGeom>
          <a:ln w="12700">
            <a:miter lim="400000"/>
          </a:ln>
        </p:spPr>
      </p:pic>
      <p:sp>
        <p:nvSpPr>
          <p:cNvPr id="187" name="Text 2"/>
          <p:cNvSpPr txBox="1"/>
          <p:nvPr/>
        </p:nvSpPr>
        <p:spPr>
          <a:xfrm>
            <a:off x="2462927" y="1553766"/>
            <a:ext cx="1404981"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700">
                <a:solidFill>
                  <a:srgbClr val="BFBFBF"/>
                </a:solidFill>
                <a:latin typeface="Instrument Sans Medium"/>
                <a:ea typeface="Instrument Sans Medium"/>
                <a:cs typeface="Instrument Sans Medium"/>
                <a:sym typeface="Instrument Sans Medium"/>
              </a:defRPr>
            </a:lvl1pPr>
          </a:lstStyle>
          <a:p>
            <a:pPr/>
            <a:r>
              <a:t>Data Ingestion</a:t>
            </a:r>
          </a:p>
        </p:txBody>
      </p:sp>
      <p:sp>
        <p:nvSpPr>
          <p:cNvPr id="188" name="Text 3"/>
          <p:cNvSpPr txBox="1"/>
          <p:nvPr/>
        </p:nvSpPr>
        <p:spPr>
          <a:xfrm>
            <a:off x="2462926" y="1932027"/>
            <a:ext cx="2352478" cy="2614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sz="1300">
                <a:solidFill>
                  <a:srgbClr val="BFBFBF"/>
                </a:solidFill>
                <a:latin typeface="Open Sans"/>
                <a:ea typeface="Open Sans"/>
                <a:cs typeface="Open Sans"/>
                <a:sym typeface="Open Sans"/>
              </a:defRPr>
            </a:lvl1pPr>
          </a:lstStyle>
          <a:p>
            <a:pPr/>
            <a:r>
              <a:t>Collection from multiple sources</a:t>
            </a:r>
          </a:p>
        </p:txBody>
      </p:sp>
      <p:sp>
        <p:nvSpPr>
          <p:cNvPr id="189" name="Shape 4"/>
          <p:cNvSpPr/>
          <p:nvPr/>
        </p:nvSpPr>
        <p:spPr>
          <a:xfrm>
            <a:off x="2375415" y="2376804"/>
            <a:ext cx="1155525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5" y="0"/>
                  <a:pt x="11" y="0"/>
                </a:cubicBezTo>
                <a:lnTo>
                  <a:pt x="21589" y="0"/>
                </a:lnTo>
                <a:cubicBezTo>
                  <a:pt x="21595" y="0"/>
                  <a:pt x="21600" y="4835"/>
                  <a:pt x="21600" y="10800"/>
                </a:cubicBezTo>
                <a:cubicBezTo>
                  <a:pt x="21600" y="16765"/>
                  <a:pt x="21595" y="21600"/>
                  <a:pt x="21589" y="21600"/>
                </a:cubicBezTo>
                <a:lnTo>
                  <a:pt x="11" y="21600"/>
                </a:lnTo>
                <a:cubicBezTo>
                  <a:pt x="5" y="21600"/>
                  <a:pt x="0" y="16765"/>
                  <a:pt x="0" y="10800"/>
                </a:cubicBezTo>
                <a:close/>
              </a:path>
            </a:pathLst>
          </a:custGeom>
          <a:solidFill>
            <a:srgbClr val="575757"/>
          </a:solidFill>
          <a:ln w="12700">
            <a:miter lim="400000"/>
          </a:ln>
        </p:spPr>
        <p:txBody>
          <a:bodyPr lIns="45719" rIns="45719"/>
          <a:lstStyle/>
          <a:p>
            <a:pPr/>
          </a:p>
        </p:txBody>
      </p:sp>
      <p:sp>
        <p:nvSpPr>
          <p:cNvPr id="190" name="Shape 5"/>
          <p:cNvSpPr/>
          <p:nvPr/>
        </p:nvSpPr>
        <p:spPr>
          <a:xfrm>
            <a:off x="612338" y="2474356"/>
            <a:ext cx="3351372" cy="1008103"/>
          </a:xfrm>
          <a:prstGeom prst="roundRect">
            <a:avLst>
              <a:gd name="adj" fmla="val 2603"/>
            </a:avLst>
          </a:prstGeom>
          <a:solidFill>
            <a:srgbClr val="3E3E3E"/>
          </a:solidFill>
          <a:ln w="12700">
            <a:miter lim="400000"/>
          </a:ln>
        </p:spPr>
        <p:txBody>
          <a:bodyPr lIns="45719" rIns="45719"/>
          <a:lstStyle/>
          <a:p>
            <a:pPr/>
          </a:p>
        </p:txBody>
      </p:sp>
      <p:pic>
        <p:nvPicPr>
          <p:cNvPr id="191" name="Image 1" descr="Image 1"/>
          <p:cNvPicPr>
            <a:picLocks noChangeAspect="1"/>
          </p:cNvPicPr>
          <p:nvPr/>
        </p:nvPicPr>
        <p:blipFill>
          <a:blip r:embed="rId3">
            <a:extLst/>
          </a:blip>
          <a:stretch>
            <a:fillRect/>
          </a:stretch>
        </p:blipFill>
        <p:spPr>
          <a:xfrm>
            <a:off x="2165032" y="2824639"/>
            <a:ext cx="245984" cy="307539"/>
          </a:xfrm>
          <a:prstGeom prst="rect">
            <a:avLst/>
          </a:prstGeom>
          <a:ln w="12700">
            <a:miter lim="400000"/>
          </a:ln>
        </p:spPr>
      </p:pic>
      <p:sp>
        <p:nvSpPr>
          <p:cNvPr id="192" name="Text 6"/>
          <p:cNvSpPr txBox="1"/>
          <p:nvPr/>
        </p:nvSpPr>
        <p:spPr>
          <a:xfrm>
            <a:off x="4138612" y="2649259"/>
            <a:ext cx="1428913" cy="2630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700">
                <a:solidFill>
                  <a:srgbClr val="BFBFBF"/>
                </a:solidFill>
                <a:latin typeface="Instrument Sans Medium"/>
                <a:ea typeface="Instrument Sans Medium"/>
                <a:cs typeface="Instrument Sans Medium"/>
                <a:sym typeface="Instrument Sans Medium"/>
              </a:defRPr>
            </a:lvl1pPr>
          </a:lstStyle>
          <a:p>
            <a:pPr/>
            <a:r>
              <a:t>Model Building</a:t>
            </a:r>
          </a:p>
        </p:txBody>
      </p:sp>
      <p:sp>
        <p:nvSpPr>
          <p:cNvPr id="193" name="Text 7"/>
          <p:cNvSpPr txBox="1"/>
          <p:nvPr/>
        </p:nvSpPr>
        <p:spPr>
          <a:xfrm>
            <a:off x="4138612" y="3027521"/>
            <a:ext cx="2426080" cy="2614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sz="1300">
                <a:solidFill>
                  <a:srgbClr val="BFBFBF"/>
                </a:solidFill>
                <a:latin typeface="Open Sans"/>
                <a:ea typeface="Open Sans"/>
                <a:cs typeface="Open Sans"/>
                <a:sym typeface="Open Sans"/>
              </a:defRPr>
            </a:lvl1pPr>
          </a:lstStyle>
          <a:p>
            <a:pPr/>
            <a:r>
              <a:t>AI-powered analysis as a service</a:t>
            </a:r>
          </a:p>
        </p:txBody>
      </p:sp>
      <p:sp>
        <p:nvSpPr>
          <p:cNvPr id="194" name="Shape 8"/>
          <p:cNvSpPr/>
          <p:nvPr/>
        </p:nvSpPr>
        <p:spPr>
          <a:xfrm>
            <a:off x="4051101" y="3472299"/>
            <a:ext cx="987956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6" y="0"/>
                  <a:pt x="12" y="0"/>
                </a:cubicBezTo>
                <a:lnTo>
                  <a:pt x="21588" y="0"/>
                </a:lnTo>
                <a:cubicBezTo>
                  <a:pt x="21594" y="0"/>
                  <a:pt x="21600" y="4835"/>
                  <a:pt x="21600" y="10800"/>
                </a:cubicBezTo>
                <a:cubicBezTo>
                  <a:pt x="21600" y="16765"/>
                  <a:pt x="21594" y="21600"/>
                  <a:pt x="21588" y="21600"/>
                </a:cubicBezTo>
                <a:lnTo>
                  <a:pt x="12" y="21600"/>
                </a:lnTo>
                <a:cubicBezTo>
                  <a:pt x="6" y="21600"/>
                  <a:pt x="0" y="16765"/>
                  <a:pt x="0" y="10800"/>
                </a:cubicBezTo>
                <a:close/>
              </a:path>
            </a:pathLst>
          </a:custGeom>
          <a:solidFill>
            <a:srgbClr val="575757"/>
          </a:solidFill>
          <a:ln w="12700">
            <a:miter lim="400000"/>
          </a:ln>
        </p:spPr>
        <p:txBody>
          <a:bodyPr lIns="45719" rIns="45719"/>
          <a:lstStyle/>
          <a:p>
            <a:pPr/>
          </a:p>
        </p:txBody>
      </p:sp>
      <p:sp>
        <p:nvSpPr>
          <p:cNvPr id="195" name="Shape 9"/>
          <p:cNvSpPr/>
          <p:nvPr/>
        </p:nvSpPr>
        <p:spPr>
          <a:xfrm>
            <a:off x="612338" y="3569851"/>
            <a:ext cx="5027058" cy="1008103"/>
          </a:xfrm>
          <a:prstGeom prst="roundRect">
            <a:avLst>
              <a:gd name="adj" fmla="val 2603"/>
            </a:avLst>
          </a:prstGeom>
          <a:solidFill>
            <a:srgbClr val="3E3E3E"/>
          </a:solidFill>
          <a:ln w="12700">
            <a:miter lim="400000"/>
          </a:ln>
        </p:spPr>
        <p:txBody>
          <a:bodyPr lIns="45719" rIns="45719"/>
          <a:lstStyle/>
          <a:p>
            <a:pPr/>
          </a:p>
        </p:txBody>
      </p:sp>
      <p:pic>
        <p:nvPicPr>
          <p:cNvPr id="196" name="Image 2" descr="Image 2"/>
          <p:cNvPicPr>
            <a:picLocks noChangeAspect="1"/>
          </p:cNvPicPr>
          <p:nvPr/>
        </p:nvPicPr>
        <p:blipFill>
          <a:blip r:embed="rId4">
            <a:extLst/>
          </a:blip>
          <a:stretch>
            <a:fillRect/>
          </a:stretch>
        </p:blipFill>
        <p:spPr>
          <a:xfrm>
            <a:off x="3002875" y="3920132"/>
            <a:ext cx="245984" cy="307539"/>
          </a:xfrm>
          <a:prstGeom prst="rect">
            <a:avLst/>
          </a:prstGeom>
          <a:ln w="12700">
            <a:miter lim="400000"/>
          </a:ln>
        </p:spPr>
      </p:pic>
      <p:sp>
        <p:nvSpPr>
          <p:cNvPr id="197" name="Text 10"/>
          <p:cNvSpPr txBox="1"/>
          <p:nvPr/>
        </p:nvSpPr>
        <p:spPr>
          <a:xfrm>
            <a:off x="5814297" y="3744753"/>
            <a:ext cx="1764675" cy="2630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700">
                <a:solidFill>
                  <a:srgbClr val="BFBFBF"/>
                </a:solidFill>
                <a:latin typeface="Instrument Sans Medium"/>
                <a:ea typeface="Instrument Sans Medium"/>
                <a:cs typeface="Instrument Sans Medium"/>
                <a:sym typeface="Instrument Sans Medium"/>
              </a:defRPr>
            </a:lvl1pPr>
          </a:lstStyle>
          <a:p>
            <a:pPr/>
            <a:r>
              <a:t>Real-time Pipeline</a:t>
            </a:r>
          </a:p>
        </p:txBody>
      </p:sp>
      <p:sp>
        <p:nvSpPr>
          <p:cNvPr id="198" name="Text 11"/>
          <p:cNvSpPr txBox="1"/>
          <p:nvPr/>
        </p:nvSpPr>
        <p:spPr>
          <a:xfrm>
            <a:off x="5814297" y="4123015"/>
            <a:ext cx="2417293" cy="2614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sz="1300">
                <a:solidFill>
                  <a:srgbClr val="BFBFBF"/>
                </a:solidFill>
                <a:latin typeface="Open Sans"/>
                <a:ea typeface="Open Sans"/>
                <a:cs typeface="Open Sans"/>
                <a:sym typeface="Open Sans"/>
              </a:defRPr>
            </a:lvl1pPr>
          </a:lstStyle>
          <a:p>
            <a:pPr/>
            <a:r>
              <a:t>Continuous monitoring execution</a:t>
            </a:r>
          </a:p>
        </p:txBody>
      </p:sp>
      <p:sp>
        <p:nvSpPr>
          <p:cNvPr id="199" name="Shape 12"/>
          <p:cNvSpPr/>
          <p:nvPr/>
        </p:nvSpPr>
        <p:spPr>
          <a:xfrm>
            <a:off x="5726786" y="4567793"/>
            <a:ext cx="820388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7" y="0"/>
                  <a:pt x="15" y="0"/>
                </a:cubicBezTo>
                <a:lnTo>
                  <a:pt x="21585" y="0"/>
                </a:lnTo>
                <a:cubicBezTo>
                  <a:pt x="21593" y="0"/>
                  <a:pt x="21600" y="4835"/>
                  <a:pt x="21600" y="10800"/>
                </a:cubicBezTo>
                <a:cubicBezTo>
                  <a:pt x="21600" y="16765"/>
                  <a:pt x="21593" y="21600"/>
                  <a:pt x="21585" y="21600"/>
                </a:cubicBezTo>
                <a:lnTo>
                  <a:pt x="15" y="21600"/>
                </a:lnTo>
                <a:cubicBezTo>
                  <a:pt x="7" y="21600"/>
                  <a:pt x="0" y="16765"/>
                  <a:pt x="0" y="10800"/>
                </a:cubicBezTo>
                <a:close/>
              </a:path>
            </a:pathLst>
          </a:custGeom>
          <a:solidFill>
            <a:srgbClr val="575757"/>
          </a:solidFill>
          <a:ln w="12700">
            <a:miter lim="400000"/>
          </a:ln>
        </p:spPr>
        <p:txBody>
          <a:bodyPr lIns="45719" rIns="45719"/>
          <a:lstStyle/>
          <a:p>
            <a:pPr/>
          </a:p>
        </p:txBody>
      </p:sp>
      <p:sp>
        <p:nvSpPr>
          <p:cNvPr id="200" name="Shape 13"/>
          <p:cNvSpPr/>
          <p:nvPr/>
        </p:nvSpPr>
        <p:spPr>
          <a:xfrm>
            <a:off x="612338" y="4665345"/>
            <a:ext cx="6702863" cy="1008103"/>
          </a:xfrm>
          <a:prstGeom prst="roundRect">
            <a:avLst>
              <a:gd name="adj" fmla="val 2603"/>
            </a:avLst>
          </a:prstGeom>
          <a:solidFill>
            <a:srgbClr val="3E3E3E"/>
          </a:solidFill>
          <a:ln w="12700">
            <a:miter lim="400000"/>
          </a:ln>
        </p:spPr>
        <p:txBody>
          <a:bodyPr lIns="45719" rIns="45719"/>
          <a:lstStyle/>
          <a:p>
            <a:pPr/>
          </a:p>
        </p:txBody>
      </p:sp>
      <p:pic>
        <p:nvPicPr>
          <p:cNvPr id="201" name="Image 3" descr="Image 3"/>
          <p:cNvPicPr>
            <a:picLocks noChangeAspect="1"/>
          </p:cNvPicPr>
          <p:nvPr/>
        </p:nvPicPr>
        <p:blipFill>
          <a:blip r:embed="rId5">
            <a:extLst/>
          </a:blip>
          <a:stretch>
            <a:fillRect/>
          </a:stretch>
        </p:blipFill>
        <p:spPr>
          <a:xfrm>
            <a:off x="3840717" y="5015627"/>
            <a:ext cx="245984" cy="307539"/>
          </a:xfrm>
          <a:prstGeom prst="rect">
            <a:avLst/>
          </a:prstGeom>
          <a:ln w="12700">
            <a:miter lim="400000"/>
          </a:ln>
        </p:spPr>
      </p:pic>
      <p:sp>
        <p:nvSpPr>
          <p:cNvPr id="202" name="Text 14"/>
          <p:cNvSpPr txBox="1"/>
          <p:nvPr/>
        </p:nvSpPr>
        <p:spPr>
          <a:xfrm>
            <a:off x="7490103" y="4840247"/>
            <a:ext cx="1236415" cy="2630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700">
                <a:solidFill>
                  <a:srgbClr val="BFBFBF"/>
                </a:solidFill>
                <a:latin typeface="Instrument Sans Medium"/>
                <a:ea typeface="Instrument Sans Medium"/>
                <a:cs typeface="Instrument Sans Medium"/>
                <a:sym typeface="Instrument Sans Medium"/>
              </a:defRPr>
            </a:lvl1pPr>
          </a:lstStyle>
          <a:p>
            <a:pPr/>
            <a:r>
              <a:t>Alert System</a:t>
            </a:r>
          </a:p>
        </p:txBody>
      </p:sp>
      <p:sp>
        <p:nvSpPr>
          <p:cNvPr id="203" name="Text 15"/>
          <p:cNvSpPr txBox="1"/>
          <p:nvPr/>
        </p:nvSpPr>
        <p:spPr>
          <a:xfrm>
            <a:off x="7490103" y="5218508"/>
            <a:ext cx="2692674" cy="2614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200"/>
              </a:lnSpc>
              <a:defRPr sz="1300">
                <a:solidFill>
                  <a:srgbClr val="BFBFBF"/>
                </a:solidFill>
                <a:latin typeface="Open Sans"/>
                <a:ea typeface="Open Sans"/>
                <a:cs typeface="Open Sans"/>
                <a:sym typeface="Open Sans"/>
              </a:defRPr>
            </a:lvl1pPr>
          </a:lstStyle>
          <a:p>
            <a:pPr/>
            <a:r>
              <a:t>Actionable maintenance notifications</a:t>
            </a:r>
          </a:p>
        </p:txBody>
      </p:sp>
      <p:sp>
        <p:nvSpPr>
          <p:cNvPr id="204" name="Text 16"/>
          <p:cNvSpPr txBox="1"/>
          <p:nvPr/>
        </p:nvSpPr>
        <p:spPr>
          <a:xfrm>
            <a:off x="612338" y="5870257"/>
            <a:ext cx="13405723" cy="8202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300">
                <a:solidFill>
                  <a:srgbClr val="BFBFBF"/>
                </a:solidFill>
                <a:latin typeface="Open Sans"/>
                <a:ea typeface="Open Sans"/>
                <a:cs typeface="Open Sans"/>
                <a:sym typeface="Open Sans"/>
              </a:defRPr>
            </a:lvl1pPr>
          </a:lstStyle>
          <a:p>
            <a:pPr/>
            <a:r>
              <a:t>Successfully implementing SparkCognition's predictive maintenance solution follows a structured approach beginning with comprehensive data ingestion from multiple sources. The platform's model building-as-a-service approach eliminates the need for in-house data science expertise, allowing maintenance teams to focus on operations rather than algorithm development.</a:t>
            </a:r>
          </a:p>
        </p:txBody>
      </p:sp>
      <p:sp>
        <p:nvSpPr>
          <p:cNvPr id="205" name="Text 17"/>
          <p:cNvSpPr txBox="1"/>
          <p:nvPr/>
        </p:nvSpPr>
        <p:spPr>
          <a:xfrm>
            <a:off x="612338" y="6907172"/>
            <a:ext cx="13405723" cy="8202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300">
                <a:solidFill>
                  <a:srgbClr val="BFBFBF"/>
                </a:solidFill>
                <a:latin typeface="Open Sans"/>
                <a:ea typeface="Open Sans"/>
                <a:cs typeface="Open Sans"/>
                <a:sym typeface="Open Sans"/>
              </a:defRPr>
            </a:lvl1pPr>
          </a:lstStyle>
          <a:p>
            <a:pPr/>
            <a:r>
              <a:t>Real-time data pipelines continuously feed the system with current operational data, while sophisticated alerting mechanisms notify teams of potential issues with appropriate priority levels. The system supports deployment across various environments including on-premises, private cloud, or public cloud installations to match each organization's security and accessibility requirements.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ext 0"/>
          <p:cNvSpPr txBox="1"/>
          <p:nvPr/>
        </p:nvSpPr>
        <p:spPr>
          <a:xfrm>
            <a:off x="720804" y="676870"/>
            <a:ext cx="6845896" cy="6248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000"/>
              </a:lnSpc>
              <a:defRPr sz="4000">
                <a:solidFill>
                  <a:srgbClr val="FEFEFE"/>
                </a:solidFill>
                <a:latin typeface="Instrument Sans Medium"/>
                <a:ea typeface="Instrument Sans Medium"/>
                <a:cs typeface="Instrument Sans Medium"/>
                <a:sym typeface="Instrument Sans Medium"/>
              </a:defRPr>
            </a:lvl1pPr>
          </a:lstStyle>
          <a:p>
            <a:pPr/>
            <a:r>
              <a:t>Benefits and Future Directions</a:t>
            </a:r>
          </a:p>
        </p:txBody>
      </p:sp>
      <p:sp>
        <p:nvSpPr>
          <p:cNvPr id="208" name="Shape 1"/>
          <p:cNvSpPr/>
          <p:nvPr/>
        </p:nvSpPr>
        <p:spPr>
          <a:xfrm>
            <a:off x="720804" y="1732240"/>
            <a:ext cx="4258986" cy="3379947"/>
          </a:xfrm>
          <a:prstGeom prst="roundRect">
            <a:avLst>
              <a:gd name="adj" fmla="val 914"/>
            </a:avLst>
          </a:prstGeom>
          <a:solidFill>
            <a:srgbClr val="3E3E3E"/>
          </a:solidFill>
          <a:ln w="12700">
            <a:miter lim="400000"/>
          </a:ln>
        </p:spPr>
        <p:txBody>
          <a:bodyPr lIns="45719" rIns="45719"/>
          <a:lstStyle/>
          <a:p>
            <a:pPr/>
          </a:p>
        </p:txBody>
      </p:sp>
      <p:sp>
        <p:nvSpPr>
          <p:cNvPr id="209" name="Text 2"/>
          <p:cNvSpPr txBox="1"/>
          <p:nvPr/>
        </p:nvSpPr>
        <p:spPr>
          <a:xfrm>
            <a:off x="926662" y="1938098"/>
            <a:ext cx="2314204" cy="3124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500"/>
              </a:lnSpc>
              <a:defRPr sz="2000">
                <a:solidFill>
                  <a:srgbClr val="BFBFBF"/>
                </a:solidFill>
                <a:latin typeface="Instrument Sans Medium"/>
                <a:ea typeface="Instrument Sans Medium"/>
                <a:cs typeface="Instrument Sans Medium"/>
                <a:sym typeface="Instrument Sans Medium"/>
              </a:defRPr>
            </a:lvl1pPr>
          </a:lstStyle>
          <a:p>
            <a:pPr/>
            <a:r>
              <a:t>Operational Benefits</a:t>
            </a:r>
          </a:p>
        </p:txBody>
      </p:sp>
      <p:sp>
        <p:nvSpPr>
          <p:cNvPr id="210" name="Text 3"/>
          <p:cNvSpPr txBox="1"/>
          <p:nvPr/>
        </p:nvSpPr>
        <p:spPr>
          <a:xfrm>
            <a:off x="926662" y="2383273"/>
            <a:ext cx="3179268" cy="3007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70% failure prediction accuracy</a:t>
            </a:r>
          </a:p>
        </p:txBody>
      </p:sp>
      <p:sp>
        <p:nvSpPr>
          <p:cNvPr id="211" name="Text 4"/>
          <p:cNvSpPr txBox="1"/>
          <p:nvPr/>
        </p:nvSpPr>
        <p:spPr>
          <a:xfrm>
            <a:off x="926662" y="2784872"/>
            <a:ext cx="3847269" cy="618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30-50% reduction in maintenance costs</a:t>
            </a:r>
          </a:p>
        </p:txBody>
      </p:sp>
      <p:sp>
        <p:nvSpPr>
          <p:cNvPr id="212" name="Text 5"/>
          <p:cNvSpPr txBox="1"/>
          <p:nvPr/>
        </p:nvSpPr>
        <p:spPr>
          <a:xfrm>
            <a:off x="926662" y="3516034"/>
            <a:ext cx="3847269" cy="6182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Up to 25% improvement in operational uptime</a:t>
            </a:r>
          </a:p>
        </p:txBody>
      </p:sp>
      <p:sp>
        <p:nvSpPr>
          <p:cNvPr id="213" name="Text 6"/>
          <p:cNvSpPr txBox="1"/>
          <p:nvPr/>
        </p:nvSpPr>
        <p:spPr>
          <a:xfrm>
            <a:off x="926662" y="4247198"/>
            <a:ext cx="3847269" cy="618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Significant enhancement of safety metrics</a:t>
            </a:r>
          </a:p>
        </p:txBody>
      </p:sp>
      <p:sp>
        <p:nvSpPr>
          <p:cNvPr id="214" name="Shape 7"/>
          <p:cNvSpPr/>
          <p:nvPr/>
        </p:nvSpPr>
        <p:spPr>
          <a:xfrm>
            <a:off x="5185647" y="1732240"/>
            <a:ext cx="4258986" cy="3379947"/>
          </a:xfrm>
          <a:prstGeom prst="roundRect">
            <a:avLst>
              <a:gd name="adj" fmla="val 914"/>
            </a:avLst>
          </a:prstGeom>
          <a:solidFill>
            <a:srgbClr val="3E3E3E"/>
          </a:solidFill>
          <a:ln w="12700">
            <a:miter lim="400000"/>
          </a:ln>
        </p:spPr>
        <p:txBody>
          <a:bodyPr lIns="45719" rIns="45719"/>
          <a:lstStyle/>
          <a:p>
            <a:pPr/>
          </a:p>
        </p:txBody>
      </p:sp>
      <p:sp>
        <p:nvSpPr>
          <p:cNvPr id="215" name="Text 8"/>
          <p:cNvSpPr txBox="1"/>
          <p:nvPr/>
        </p:nvSpPr>
        <p:spPr>
          <a:xfrm>
            <a:off x="5391506" y="1938098"/>
            <a:ext cx="2413299" cy="3124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500"/>
              </a:lnSpc>
              <a:defRPr sz="2000">
                <a:solidFill>
                  <a:srgbClr val="BFBFBF"/>
                </a:solidFill>
                <a:latin typeface="Instrument Sans Medium"/>
                <a:ea typeface="Instrument Sans Medium"/>
                <a:cs typeface="Instrument Sans Medium"/>
                <a:sym typeface="Instrument Sans Medium"/>
              </a:defRPr>
            </a:lvl1pPr>
          </a:lstStyle>
          <a:p>
            <a:pPr/>
            <a:r>
              <a:t>Strategic Advantages</a:t>
            </a:r>
          </a:p>
        </p:txBody>
      </p:sp>
      <p:sp>
        <p:nvSpPr>
          <p:cNvPr id="216" name="Text 9"/>
          <p:cNvSpPr txBox="1"/>
          <p:nvPr/>
        </p:nvSpPr>
        <p:spPr>
          <a:xfrm>
            <a:off x="5391506" y="2383273"/>
            <a:ext cx="3847269" cy="618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Transition from reactive to truly predictive operations</a:t>
            </a:r>
          </a:p>
        </p:txBody>
      </p:sp>
      <p:sp>
        <p:nvSpPr>
          <p:cNvPr id="217" name="Text 10"/>
          <p:cNvSpPr txBox="1"/>
          <p:nvPr/>
        </p:nvSpPr>
        <p:spPr>
          <a:xfrm>
            <a:off x="5391506" y="3114437"/>
            <a:ext cx="3847269" cy="300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Preservation of institutional knowledge</a:t>
            </a:r>
          </a:p>
        </p:txBody>
      </p:sp>
      <p:sp>
        <p:nvSpPr>
          <p:cNvPr id="218" name="Text 11"/>
          <p:cNvSpPr txBox="1"/>
          <p:nvPr/>
        </p:nvSpPr>
        <p:spPr>
          <a:xfrm>
            <a:off x="5391506" y="3845600"/>
            <a:ext cx="2919414" cy="3007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Data-driven decision making</a:t>
            </a:r>
          </a:p>
        </p:txBody>
      </p:sp>
      <p:sp>
        <p:nvSpPr>
          <p:cNvPr id="219" name="Text 12"/>
          <p:cNvSpPr txBox="1"/>
          <p:nvPr/>
        </p:nvSpPr>
        <p:spPr>
          <a:xfrm>
            <a:off x="5391506" y="4247198"/>
            <a:ext cx="3847269" cy="618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Extended asset lifecycles and improved ROI</a:t>
            </a:r>
          </a:p>
        </p:txBody>
      </p:sp>
      <p:sp>
        <p:nvSpPr>
          <p:cNvPr id="220" name="Shape 13"/>
          <p:cNvSpPr/>
          <p:nvPr/>
        </p:nvSpPr>
        <p:spPr>
          <a:xfrm>
            <a:off x="9650492" y="1732240"/>
            <a:ext cx="4258986" cy="3379947"/>
          </a:xfrm>
          <a:prstGeom prst="roundRect">
            <a:avLst>
              <a:gd name="adj" fmla="val 914"/>
            </a:avLst>
          </a:prstGeom>
          <a:solidFill>
            <a:srgbClr val="3E3E3E"/>
          </a:solidFill>
          <a:ln w="12700">
            <a:miter lim="400000"/>
          </a:ln>
        </p:spPr>
        <p:txBody>
          <a:bodyPr lIns="45719" rIns="45719"/>
          <a:lstStyle/>
          <a:p>
            <a:pPr/>
          </a:p>
        </p:txBody>
      </p:sp>
      <p:sp>
        <p:nvSpPr>
          <p:cNvPr id="221" name="Text 14"/>
          <p:cNvSpPr txBox="1"/>
          <p:nvPr/>
        </p:nvSpPr>
        <p:spPr>
          <a:xfrm>
            <a:off x="9856351" y="1938098"/>
            <a:ext cx="2440955" cy="3124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500"/>
              </a:lnSpc>
              <a:defRPr sz="2000">
                <a:solidFill>
                  <a:srgbClr val="BFBFBF"/>
                </a:solidFill>
                <a:latin typeface="Instrument Sans Medium"/>
                <a:ea typeface="Instrument Sans Medium"/>
                <a:cs typeface="Instrument Sans Medium"/>
                <a:sym typeface="Instrument Sans Medium"/>
              </a:defRPr>
            </a:lvl1pPr>
          </a:lstStyle>
          <a:p>
            <a:pPr/>
            <a:r>
              <a:t>Future Developments</a:t>
            </a:r>
          </a:p>
        </p:txBody>
      </p:sp>
      <p:sp>
        <p:nvSpPr>
          <p:cNvPr id="222" name="Text 15"/>
          <p:cNvSpPr txBox="1"/>
          <p:nvPr/>
        </p:nvSpPr>
        <p:spPr>
          <a:xfrm>
            <a:off x="9856351" y="2383273"/>
            <a:ext cx="3847268" cy="618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Deeper integration with autonomous systems</a:t>
            </a:r>
          </a:p>
        </p:txBody>
      </p:sp>
      <p:sp>
        <p:nvSpPr>
          <p:cNvPr id="223" name="Text 16"/>
          <p:cNvSpPr txBox="1"/>
          <p:nvPr/>
        </p:nvSpPr>
        <p:spPr>
          <a:xfrm>
            <a:off x="9856351" y="3114437"/>
            <a:ext cx="3847268" cy="300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Expanded cross-industry applications</a:t>
            </a:r>
          </a:p>
        </p:txBody>
      </p:sp>
      <p:sp>
        <p:nvSpPr>
          <p:cNvPr id="224" name="Text 17"/>
          <p:cNvSpPr txBox="1"/>
          <p:nvPr/>
        </p:nvSpPr>
        <p:spPr>
          <a:xfrm>
            <a:off x="9856351" y="3845600"/>
            <a:ext cx="3462239" cy="3007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Enhanced supply chain integration</a:t>
            </a:r>
          </a:p>
        </p:txBody>
      </p:sp>
      <p:sp>
        <p:nvSpPr>
          <p:cNvPr id="225" name="Text 18"/>
          <p:cNvSpPr txBox="1"/>
          <p:nvPr/>
        </p:nvSpPr>
        <p:spPr>
          <a:xfrm>
            <a:off x="9856351" y="4247198"/>
            <a:ext cx="3326309" cy="3007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500"/>
              </a:lnSpc>
              <a:buSzPct val="100000"/>
              <a:buChar char="•"/>
              <a:defRPr sz="1600">
                <a:solidFill>
                  <a:srgbClr val="BFBFBF"/>
                </a:solidFill>
                <a:latin typeface="Open Sans"/>
                <a:ea typeface="Open Sans"/>
                <a:cs typeface="Open Sans"/>
                <a:sym typeface="Open Sans"/>
              </a:defRPr>
            </a:lvl1pPr>
          </a:lstStyle>
          <a:p>
            <a:pPr/>
            <a:r>
              <a:t>Advanced digital twin capabilities</a:t>
            </a:r>
          </a:p>
        </p:txBody>
      </p:sp>
      <p:sp>
        <p:nvSpPr>
          <p:cNvPr id="226" name="Text 19"/>
          <p:cNvSpPr txBox="1"/>
          <p:nvPr/>
        </p:nvSpPr>
        <p:spPr>
          <a:xfrm>
            <a:off x="720803" y="5343762"/>
            <a:ext cx="13188792" cy="935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600">
                <a:solidFill>
                  <a:srgbClr val="BFBFBF"/>
                </a:solidFill>
                <a:latin typeface="Open Sans"/>
                <a:ea typeface="Open Sans"/>
                <a:cs typeface="Open Sans"/>
                <a:sym typeface="Open Sans"/>
              </a:defRPr>
            </a:lvl1pPr>
          </a:lstStyle>
          <a:p>
            <a:pPr/>
            <a:r>
              <a:t>SparkCognition's predictive maintenance solutions deliver substantial benefits across operational and strategic dimensions. Organizations implementing these technologies routinely report significant cost savings through reduced emergency repairs and optimized maintenance scheduling, alongside enhanced safety through early problem detection.</a:t>
            </a:r>
          </a:p>
        </p:txBody>
      </p:sp>
      <p:sp>
        <p:nvSpPr>
          <p:cNvPr id="227" name="Text 20"/>
          <p:cNvSpPr txBox="1"/>
          <p:nvPr/>
        </p:nvSpPr>
        <p:spPr>
          <a:xfrm>
            <a:off x="720803" y="6564035"/>
            <a:ext cx="13188792" cy="935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600">
                <a:solidFill>
                  <a:srgbClr val="BFBFBF"/>
                </a:solidFill>
                <a:latin typeface="Open Sans"/>
                <a:ea typeface="Open Sans"/>
                <a:cs typeface="Open Sans"/>
                <a:sym typeface="Open Sans"/>
              </a:defRPr>
            </a:lvl1pPr>
          </a:lstStyle>
          <a:p>
            <a:pPr/>
            <a:r>
              <a:t>Looking forward, SparkCognition continues to advance its capabilities, developing deeper AI integration with autonomous systems and expanding applications across new industries. As the technology evolves, the vision of truly predictive maintenance—anticipating and addressing issues before they impact operations—becomes increasingly attainable for forward-thinking organizations.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TextBox 1"/>
          <p:cNvSpPr txBox="1"/>
          <p:nvPr/>
        </p:nvSpPr>
        <p:spPr>
          <a:xfrm>
            <a:off x="3474719" y="3219449"/>
            <a:ext cx="6680837" cy="9478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600">
                <a:solidFill>
                  <a:srgbClr val="FFFFFF"/>
                </a:solidFill>
              </a:defRPr>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