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Lst>
  <p:sldSz cy="20104100" cx="15074900"/>
  <p:notesSz cx="15074900" cy="20104100"/>
  <p:embeddedFontLst>
    <p:embeddedFont>
      <p:font typeface="Caladea"/>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12" roundtripDataSignature="AMtx7mgVZ7EJyqHSiaQXFZhHm7Tg/D9U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FDBB45-F09B-4910-B549-002A8937AB73}">
  <a:tblStyle styleId="{E2FDBB45-F09B-4910-B549-002A8937AB73}"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font" Target="fonts/Caladea-boldItalic.fntdata"/><Relationship Id="rId10" Type="http://schemas.openxmlformats.org/officeDocument/2006/relationships/font" Target="fonts/Caladea-italic.fntdata"/><Relationship Id="rId12" Type="http://customschemas.google.com/relationships/presentationmetadata" Target="metadata"/><Relationship Id="rId9" Type="http://schemas.openxmlformats.org/officeDocument/2006/relationships/font" Target="fonts/Calade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Calade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512975" y="1507800"/>
            <a:ext cx="10050425" cy="7539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507475" y="9549425"/>
            <a:ext cx="12059900" cy="904682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1507475" y="9549425"/>
            <a:ext cx="12059900" cy="90468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42" name="Google Shape;42;p1:notes"/>
          <p:cNvSpPr/>
          <p:nvPr>
            <p:ph idx="2" type="sldImg"/>
          </p:nvPr>
        </p:nvSpPr>
        <p:spPr>
          <a:xfrm>
            <a:off x="2512975" y="1507800"/>
            <a:ext cx="10050425" cy="7539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2" name="Shape 12"/>
        <p:cNvGrpSpPr/>
        <p:nvPr/>
      </p:nvGrpSpPr>
      <p:grpSpPr>
        <a:xfrm>
          <a:off x="0" y="0"/>
          <a:ext cx="0" cy="0"/>
          <a:chOff x="0" y="0"/>
          <a:chExt cx="0" cy="0"/>
        </a:xfrm>
      </p:grpSpPr>
      <p:sp>
        <p:nvSpPr>
          <p:cNvPr id="13" name="Google Shape;13;p3"/>
          <p:cNvSpPr txBox="1"/>
          <p:nvPr>
            <p:ph idx="11" type="ftr"/>
          </p:nvPr>
        </p:nvSpPr>
        <p:spPr>
          <a:xfrm>
            <a:off x="5127625" y="18696814"/>
            <a:ext cx="4826000" cy="100520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3"/>
          <p:cNvSpPr txBox="1"/>
          <p:nvPr>
            <p:ph idx="10" type="dt"/>
          </p:nvPr>
        </p:nvSpPr>
        <p:spPr>
          <a:xfrm>
            <a:off x="754062" y="18696814"/>
            <a:ext cx="3468687" cy="100520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
          <p:cNvSpPr txBox="1"/>
          <p:nvPr>
            <p:ph idx="12" type="sldNum"/>
          </p:nvPr>
        </p:nvSpPr>
        <p:spPr>
          <a:xfrm>
            <a:off x="10858500" y="18696814"/>
            <a:ext cx="3468687" cy="100520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
        <p:nvSpPr>
          <p:cNvPr id="17" name="Google Shape;17;p4"/>
          <p:cNvSpPr txBox="1"/>
          <p:nvPr>
            <p:ph type="ctrTitle"/>
          </p:nvPr>
        </p:nvSpPr>
        <p:spPr>
          <a:xfrm>
            <a:off x="1131093" y="6232271"/>
            <a:ext cx="12819063" cy="4221861"/>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4"/>
          <p:cNvSpPr txBox="1"/>
          <p:nvPr>
            <p:ph idx="1" type="subTitle"/>
          </p:nvPr>
        </p:nvSpPr>
        <p:spPr>
          <a:xfrm>
            <a:off x="2262187" y="11258296"/>
            <a:ext cx="10556875" cy="502602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
          <p:cNvSpPr txBox="1"/>
          <p:nvPr>
            <p:ph idx="11" type="ftr"/>
          </p:nvPr>
        </p:nvSpPr>
        <p:spPr>
          <a:xfrm>
            <a:off x="5127625" y="18696814"/>
            <a:ext cx="4826000" cy="100520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
          <p:cNvSpPr txBox="1"/>
          <p:nvPr>
            <p:ph idx="10" type="dt"/>
          </p:nvPr>
        </p:nvSpPr>
        <p:spPr>
          <a:xfrm>
            <a:off x="754062" y="18696814"/>
            <a:ext cx="3468687" cy="100520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
          <p:cNvSpPr txBox="1"/>
          <p:nvPr>
            <p:ph idx="12" type="sldNum"/>
          </p:nvPr>
        </p:nvSpPr>
        <p:spPr>
          <a:xfrm>
            <a:off x="10858500" y="18696814"/>
            <a:ext cx="3468687" cy="100520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2" name="Shape 22"/>
        <p:cNvGrpSpPr/>
        <p:nvPr/>
      </p:nvGrpSpPr>
      <p:grpSpPr>
        <a:xfrm>
          <a:off x="0" y="0"/>
          <a:ext cx="0" cy="0"/>
          <a:chOff x="0" y="0"/>
          <a:chExt cx="0" cy="0"/>
        </a:xfrm>
      </p:grpSpPr>
      <p:sp>
        <p:nvSpPr>
          <p:cNvPr id="23" name="Google Shape;23;p5"/>
          <p:cNvSpPr txBox="1"/>
          <p:nvPr>
            <p:ph type="title"/>
          </p:nvPr>
        </p:nvSpPr>
        <p:spPr>
          <a:xfrm>
            <a:off x="754062" y="804164"/>
            <a:ext cx="13573125" cy="3216656"/>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
          <p:cNvSpPr txBox="1"/>
          <p:nvPr>
            <p:ph idx="1" type="body"/>
          </p:nvPr>
        </p:nvSpPr>
        <p:spPr>
          <a:xfrm>
            <a:off x="754062" y="4623943"/>
            <a:ext cx="13573125" cy="1326870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5" name="Google Shape;25;p5"/>
          <p:cNvSpPr txBox="1"/>
          <p:nvPr>
            <p:ph idx="11" type="ftr"/>
          </p:nvPr>
        </p:nvSpPr>
        <p:spPr>
          <a:xfrm>
            <a:off x="5127625" y="18696814"/>
            <a:ext cx="4826000" cy="100520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
          <p:cNvSpPr txBox="1"/>
          <p:nvPr>
            <p:ph idx="10" type="dt"/>
          </p:nvPr>
        </p:nvSpPr>
        <p:spPr>
          <a:xfrm>
            <a:off x="754062" y="18696814"/>
            <a:ext cx="3468687" cy="100520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
          <p:cNvSpPr txBox="1"/>
          <p:nvPr>
            <p:ph idx="12" type="sldNum"/>
          </p:nvPr>
        </p:nvSpPr>
        <p:spPr>
          <a:xfrm>
            <a:off x="10858500" y="18696814"/>
            <a:ext cx="3468687" cy="100520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6"/>
          <p:cNvSpPr txBox="1"/>
          <p:nvPr>
            <p:ph type="title"/>
          </p:nvPr>
        </p:nvSpPr>
        <p:spPr>
          <a:xfrm>
            <a:off x="754062" y="804164"/>
            <a:ext cx="13573125" cy="3216656"/>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6"/>
          <p:cNvSpPr txBox="1"/>
          <p:nvPr>
            <p:ph idx="1" type="body"/>
          </p:nvPr>
        </p:nvSpPr>
        <p:spPr>
          <a:xfrm>
            <a:off x="754062" y="4623943"/>
            <a:ext cx="6560344" cy="1326870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6"/>
          <p:cNvSpPr txBox="1"/>
          <p:nvPr>
            <p:ph idx="2" type="body"/>
          </p:nvPr>
        </p:nvSpPr>
        <p:spPr>
          <a:xfrm>
            <a:off x="7766843" y="4623943"/>
            <a:ext cx="6560344" cy="1326870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 name="Google Shape;32;p6"/>
          <p:cNvSpPr txBox="1"/>
          <p:nvPr>
            <p:ph idx="11" type="ftr"/>
          </p:nvPr>
        </p:nvSpPr>
        <p:spPr>
          <a:xfrm>
            <a:off x="5127625" y="18696814"/>
            <a:ext cx="4826000" cy="100520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0" type="dt"/>
          </p:nvPr>
        </p:nvSpPr>
        <p:spPr>
          <a:xfrm>
            <a:off x="754062" y="18696814"/>
            <a:ext cx="3468687" cy="100520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2" type="sldNum"/>
          </p:nvPr>
        </p:nvSpPr>
        <p:spPr>
          <a:xfrm>
            <a:off x="10858500" y="18696814"/>
            <a:ext cx="3468687" cy="100520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5" name="Shape 35"/>
        <p:cNvGrpSpPr/>
        <p:nvPr/>
      </p:nvGrpSpPr>
      <p:grpSpPr>
        <a:xfrm>
          <a:off x="0" y="0"/>
          <a:ext cx="0" cy="0"/>
          <a:chOff x="0" y="0"/>
          <a:chExt cx="0" cy="0"/>
        </a:xfrm>
      </p:grpSpPr>
      <p:sp>
        <p:nvSpPr>
          <p:cNvPr id="36" name="Google Shape;36;p7"/>
          <p:cNvSpPr txBox="1"/>
          <p:nvPr>
            <p:ph type="title"/>
          </p:nvPr>
        </p:nvSpPr>
        <p:spPr>
          <a:xfrm>
            <a:off x="754062" y="804164"/>
            <a:ext cx="13573125" cy="3216656"/>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txBox="1"/>
          <p:nvPr>
            <p:ph idx="11" type="ftr"/>
          </p:nvPr>
        </p:nvSpPr>
        <p:spPr>
          <a:xfrm>
            <a:off x="5127625" y="18696814"/>
            <a:ext cx="4826000" cy="100520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
          <p:cNvSpPr txBox="1"/>
          <p:nvPr>
            <p:ph idx="10" type="dt"/>
          </p:nvPr>
        </p:nvSpPr>
        <p:spPr>
          <a:xfrm>
            <a:off x="754062" y="18696814"/>
            <a:ext cx="3468687" cy="100520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7"/>
          <p:cNvSpPr txBox="1"/>
          <p:nvPr>
            <p:ph idx="12" type="sldNum"/>
          </p:nvPr>
        </p:nvSpPr>
        <p:spPr>
          <a:xfrm>
            <a:off x="10858500" y="18696814"/>
            <a:ext cx="3468687" cy="100520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p:nvPr/>
        </p:nvSpPr>
        <p:spPr>
          <a:xfrm>
            <a:off x="0" y="0"/>
            <a:ext cx="15078710" cy="20104100"/>
          </a:xfrm>
          <a:custGeom>
            <a:rect b="b" l="l" r="r" t="t"/>
            <a:pathLst>
              <a:path extrusionOk="0" h="20104100" w="15078710">
                <a:moveTo>
                  <a:pt x="15078091" y="20104083"/>
                </a:moveTo>
                <a:lnTo>
                  <a:pt x="0" y="20104083"/>
                </a:lnTo>
                <a:lnTo>
                  <a:pt x="0" y="0"/>
                </a:lnTo>
                <a:lnTo>
                  <a:pt x="15078091" y="0"/>
                </a:lnTo>
                <a:lnTo>
                  <a:pt x="15078091" y="20104083"/>
                </a:lnTo>
                <a:close/>
              </a:path>
            </a:pathLst>
          </a:custGeom>
          <a:solidFill>
            <a:srgbClr val="F2F2F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2"/>
          <p:cNvSpPr txBox="1"/>
          <p:nvPr>
            <p:ph type="title"/>
          </p:nvPr>
        </p:nvSpPr>
        <p:spPr>
          <a:xfrm>
            <a:off x="754062" y="804164"/>
            <a:ext cx="13573125" cy="3216656"/>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2"/>
          <p:cNvSpPr txBox="1"/>
          <p:nvPr>
            <p:ph idx="1" type="body"/>
          </p:nvPr>
        </p:nvSpPr>
        <p:spPr>
          <a:xfrm>
            <a:off x="754062" y="4623943"/>
            <a:ext cx="13573125" cy="13268707"/>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9" name="Google Shape;9;p2"/>
          <p:cNvSpPr txBox="1"/>
          <p:nvPr>
            <p:ph idx="11" type="ftr"/>
          </p:nvPr>
        </p:nvSpPr>
        <p:spPr>
          <a:xfrm>
            <a:off x="5127625" y="18696814"/>
            <a:ext cx="4826000" cy="1005205"/>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2"/>
          <p:cNvSpPr txBox="1"/>
          <p:nvPr>
            <p:ph idx="10" type="dt"/>
          </p:nvPr>
        </p:nvSpPr>
        <p:spPr>
          <a:xfrm>
            <a:off x="754062" y="18696814"/>
            <a:ext cx="3468687" cy="100520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2" type="sldNum"/>
          </p:nvPr>
        </p:nvSpPr>
        <p:spPr>
          <a:xfrm>
            <a:off x="10858500" y="18696814"/>
            <a:ext cx="3468687" cy="1005205"/>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
          <p:cNvSpPr txBox="1"/>
          <p:nvPr/>
        </p:nvSpPr>
        <p:spPr>
          <a:xfrm>
            <a:off x="3203209" y="145428"/>
            <a:ext cx="11702415" cy="3056255"/>
          </a:xfrm>
          <a:prstGeom prst="rect">
            <a:avLst/>
          </a:prstGeom>
          <a:solidFill>
            <a:srgbClr val="FFFFFF"/>
          </a:solidFill>
          <a:ln cap="flat" cmpd="sng" w="9525">
            <a:solidFill>
              <a:srgbClr val="BF4F4D"/>
            </a:solidFill>
            <a:prstDash val="solid"/>
            <a:round/>
            <a:headEnd len="sm" w="sm" type="none"/>
            <a:tailEnd len="sm" w="sm" type="none"/>
          </a:ln>
        </p:spPr>
        <p:txBody>
          <a:bodyPr anchorCtr="0" anchor="t" bIns="0" lIns="0" spcFirstLastPara="1" rIns="0" wrap="square" tIns="49525">
            <a:spAutoFit/>
          </a:bodyPr>
          <a:lstStyle/>
          <a:p>
            <a:pPr indent="0" lvl="0" marL="442594" marR="445135" rtl="0" algn="ctr">
              <a:lnSpc>
                <a:spcPct val="101000"/>
              </a:lnSpc>
              <a:spcBef>
                <a:spcPts val="0"/>
              </a:spcBef>
              <a:spcAft>
                <a:spcPts val="0"/>
              </a:spcAft>
              <a:buClr>
                <a:srgbClr val="000000"/>
              </a:buClr>
              <a:buSzPts val="2900"/>
              <a:buFont typeface="Arial"/>
              <a:buNone/>
            </a:pPr>
            <a:r>
              <a:rPr b="1" i="0" lang="en-US" sz="2900" u="none" cap="none" strike="noStrike">
                <a:solidFill>
                  <a:srgbClr val="125BA1"/>
                </a:solidFill>
                <a:latin typeface="Caladea"/>
                <a:ea typeface="Caladea"/>
                <a:cs typeface="Caladea"/>
                <a:sym typeface="Caladea"/>
              </a:rPr>
              <a:t>IoT Based Smart Drowsiness Detection And Notification System</a:t>
            </a:r>
            <a:endParaRPr b="0" i="0" sz="2900" u="none" cap="none" strike="noStrike">
              <a:solidFill>
                <a:srgbClr val="000000"/>
              </a:solidFill>
              <a:latin typeface="Caladea"/>
              <a:ea typeface="Caladea"/>
              <a:cs typeface="Caladea"/>
              <a:sym typeface="Caladea"/>
            </a:endParaRPr>
          </a:p>
          <a:p>
            <a:pPr indent="0" lvl="0" marL="551180" marR="550545" rtl="0" algn="ctr">
              <a:lnSpc>
                <a:spcPct val="100000"/>
              </a:lnSpc>
              <a:spcBef>
                <a:spcPts val="1685"/>
              </a:spcBef>
              <a:spcAft>
                <a:spcPts val="0"/>
              </a:spcAft>
              <a:buClr>
                <a:srgbClr val="000000"/>
              </a:buClr>
              <a:buSzPts val="2200"/>
              <a:buFont typeface="Arial"/>
              <a:buNone/>
            </a:pPr>
            <a:r>
              <a:rPr b="1" i="0" lang="en-US" sz="2200" u="none" cap="none" strike="noStrike">
                <a:solidFill>
                  <a:srgbClr val="000000"/>
                </a:solidFill>
                <a:latin typeface="Caladea"/>
                <a:ea typeface="Caladea"/>
                <a:cs typeface="Caladea"/>
                <a:sym typeface="Caladea"/>
              </a:rPr>
              <a:t>Presented by: Tanmay Singh, Anikait Barik, Himanshi Deep, Manu Siddharth Verma Electronics &amp; Computer Science Engineering</a:t>
            </a:r>
            <a:endParaRPr b="0" i="0" sz="2200" u="none" cap="none" strike="noStrike">
              <a:solidFill>
                <a:srgbClr val="000000"/>
              </a:solidFill>
              <a:latin typeface="Caladea"/>
              <a:ea typeface="Caladea"/>
              <a:cs typeface="Caladea"/>
              <a:sym typeface="Caladea"/>
            </a:endParaRPr>
          </a:p>
          <a:p>
            <a:pPr indent="0" lvl="0" marL="0" marR="0" rtl="0" algn="ctr">
              <a:lnSpc>
                <a:spcPct val="120000"/>
              </a:lnSpc>
              <a:spcBef>
                <a:spcPts val="0"/>
              </a:spcBef>
              <a:spcAft>
                <a:spcPts val="0"/>
              </a:spcAft>
              <a:buClr>
                <a:srgbClr val="000000"/>
              </a:buClr>
              <a:buSzPts val="2200"/>
              <a:buFont typeface="Arial"/>
              <a:buNone/>
            </a:pPr>
            <a:r>
              <a:rPr b="1" i="0" lang="en-US" sz="2200" u="none" cap="none" strike="noStrike">
                <a:solidFill>
                  <a:srgbClr val="000000"/>
                </a:solidFill>
                <a:latin typeface="Caladea"/>
                <a:ea typeface="Caladea"/>
                <a:cs typeface="Caladea"/>
                <a:sym typeface="Caladea"/>
              </a:rPr>
              <a:t>Guided by: Subhrakanta Behera</a:t>
            </a:r>
            <a:endParaRPr b="0" i="0" sz="2200" u="none" cap="none" strike="noStrike">
              <a:solidFill>
                <a:srgbClr val="000000"/>
              </a:solidFill>
              <a:latin typeface="Caladea"/>
              <a:ea typeface="Caladea"/>
              <a:cs typeface="Caladea"/>
              <a:sym typeface="Caladea"/>
            </a:endParaRPr>
          </a:p>
          <a:p>
            <a:pPr indent="0" lvl="0" marL="0" marR="0" rtl="0" algn="ctr">
              <a:lnSpc>
                <a:spcPct val="120000"/>
              </a:lnSpc>
              <a:spcBef>
                <a:spcPts val="1370"/>
              </a:spcBef>
              <a:spcAft>
                <a:spcPts val="0"/>
              </a:spcAft>
              <a:buClr>
                <a:srgbClr val="000000"/>
              </a:buClr>
              <a:buSzPts val="2200"/>
              <a:buFont typeface="Arial"/>
              <a:buNone/>
            </a:pPr>
            <a:r>
              <a:rPr b="1" i="0" lang="en-US" sz="2200" u="none" cap="none" strike="noStrike">
                <a:solidFill>
                  <a:srgbClr val="00AF4F"/>
                </a:solidFill>
                <a:latin typeface="Caladea"/>
                <a:ea typeface="Caladea"/>
                <a:cs typeface="Caladea"/>
                <a:sym typeface="Caladea"/>
              </a:rPr>
              <a:t>School of Electronics Engineering</a:t>
            </a:r>
            <a:endParaRPr b="0" i="0" sz="2200" u="none" cap="none" strike="noStrike">
              <a:solidFill>
                <a:srgbClr val="000000"/>
              </a:solidFill>
              <a:latin typeface="Caladea"/>
              <a:ea typeface="Caladea"/>
              <a:cs typeface="Caladea"/>
              <a:sym typeface="Caladea"/>
            </a:endParaRPr>
          </a:p>
          <a:p>
            <a:pPr indent="0" lvl="0" marL="0" marR="1270" rtl="0" algn="ctr">
              <a:lnSpc>
                <a:spcPct val="100000"/>
              </a:lnSpc>
              <a:spcBef>
                <a:spcPts val="0"/>
              </a:spcBef>
              <a:spcAft>
                <a:spcPts val="0"/>
              </a:spcAft>
              <a:buClr>
                <a:srgbClr val="000000"/>
              </a:buClr>
              <a:buSzPts val="2200"/>
              <a:buFont typeface="Arial"/>
              <a:buNone/>
            </a:pPr>
            <a:r>
              <a:rPr b="1" i="0" lang="en-US" sz="2200" u="none" cap="none" strike="noStrike">
                <a:solidFill>
                  <a:srgbClr val="00AF4F"/>
                </a:solidFill>
                <a:latin typeface="Caladea"/>
                <a:ea typeface="Caladea"/>
                <a:cs typeface="Caladea"/>
                <a:sym typeface="Caladea"/>
              </a:rPr>
              <a:t>Kalinga Institute of Industrial Technology (Deemed to be University), Bhubaneswar</a:t>
            </a:r>
            <a:endParaRPr b="1" i="0" sz="2200" u="none" cap="none" strike="noStrike">
              <a:solidFill>
                <a:srgbClr val="00AF4F"/>
              </a:solidFill>
              <a:latin typeface="Caladea"/>
              <a:ea typeface="Caladea"/>
              <a:cs typeface="Caladea"/>
              <a:sym typeface="Caladea"/>
            </a:endParaRPr>
          </a:p>
          <a:p>
            <a:pPr indent="0" lvl="0" marL="0" marR="1270" rtl="0" algn="ctr">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adea"/>
              <a:ea typeface="Caladea"/>
              <a:cs typeface="Caladea"/>
              <a:sym typeface="Caladea"/>
            </a:endParaRPr>
          </a:p>
        </p:txBody>
      </p:sp>
      <p:sp>
        <p:nvSpPr>
          <p:cNvPr id="45" name="Google Shape;45;p1"/>
          <p:cNvSpPr txBox="1"/>
          <p:nvPr/>
        </p:nvSpPr>
        <p:spPr>
          <a:xfrm>
            <a:off x="57298" y="2438254"/>
            <a:ext cx="3136900" cy="889000"/>
          </a:xfrm>
          <a:prstGeom prst="rect">
            <a:avLst/>
          </a:prstGeom>
          <a:solidFill>
            <a:srgbClr val="000000"/>
          </a:solidFill>
          <a:ln>
            <a:noFill/>
          </a:ln>
        </p:spPr>
        <p:txBody>
          <a:bodyPr anchorCtr="0" anchor="t" bIns="0" lIns="0" spcFirstLastPara="1" rIns="0" wrap="square" tIns="3175">
            <a:spAutoFit/>
          </a:bodyPr>
          <a:lstStyle/>
          <a:p>
            <a:pPr indent="-287654" lvl="0" marL="859789" marR="567690" rtl="0" algn="l">
              <a:lnSpc>
                <a:spcPct val="100000"/>
              </a:lnSpc>
              <a:spcBef>
                <a:spcPts val="0"/>
              </a:spcBef>
              <a:spcAft>
                <a:spcPts val="0"/>
              </a:spcAft>
              <a:buClr>
                <a:srgbClr val="000000"/>
              </a:buClr>
              <a:buSzPts val="2750"/>
              <a:buFont typeface="Arial"/>
              <a:buNone/>
            </a:pPr>
            <a:r>
              <a:rPr b="1" i="0" lang="en-US" sz="2750" u="none" cap="none" strike="noStrike">
                <a:solidFill>
                  <a:srgbClr val="FFFF00"/>
                </a:solidFill>
                <a:latin typeface="Arial"/>
                <a:ea typeface="Arial"/>
                <a:cs typeface="Arial"/>
                <a:sym typeface="Arial"/>
              </a:rPr>
              <a:t>GROUP NO. </a:t>
            </a:r>
            <a:r>
              <a:rPr b="1" i="0" lang="en-US" sz="2750" u="none" cap="none" strike="noStrike">
                <a:solidFill>
                  <a:srgbClr val="FF0000"/>
                </a:solidFill>
                <a:latin typeface="Arial"/>
                <a:ea typeface="Arial"/>
                <a:cs typeface="Arial"/>
                <a:sym typeface="Arial"/>
              </a:rPr>
              <a:t>ECSc-44</a:t>
            </a:r>
            <a:endParaRPr b="0" i="0" sz="2750" u="none" cap="none" strike="noStrike">
              <a:solidFill>
                <a:srgbClr val="000000"/>
              </a:solidFill>
              <a:latin typeface="Arial"/>
              <a:ea typeface="Arial"/>
              <a:cs typeface="Arial"/>
              <a:sym typeface="Arial"/>
            </a:endParaRPr>
          </a:p>
        </p:txBody>
      </p:sp>
      <p:pic>
        <p:nvPicPr>
          <p:cNvPr id="46" name="Google Shape;46;p1"/>
          <p:cNvPicPr preferRelativeResize="0"/>
          <p:nvPr/>
        </p:nvPicPr>
        <p:blipFill rotWithShape="1">
          <a:blip r:embed="rId3">
            <a:alphaModFix/>
          </a:blip>
          <a:srcRect b="0" l="0" r="0" t="0"/>
          <a:stretch/>
        </p:blipFill>
        <p:spPr>
          <a:xfrm>
            <a:off x="43628" y="90452"/>
            <a:ext cx="2723581" cy="2197713"/>
          </a:xfrm>
          <a:prstGeom prst="rect">
            <a:avLst/>
          </a:prstGeom>
          <a:noFill/>
          <a:ln>
            <a:noFill/>
          </a:ln>
        </p:spPr>
      </p:pic>
      <p:grpSp>
        <p:nvGrpSpPr>
          <p:cNvPr id="47" name="Google Shape;47;p1"/>
          <p:cNvGrpSpPr/>
          <p:nvPr/>
        </p:nvGrpSpPr>
        <p:grpSpPr>
          <a:xfrm>
            <a:off x="181178" y="3388488"/>
            <a:ext cx="7267575" cy="508634"/>
            <a:chOff x="181178" y="3388488"/>
            <a:chExt cx="7267575" cy="508634"/>
          </a:xfrm>
        </p:grpSpPr>
        <p:sp>
          <p:nvSpPr>
            <p:cNvPr id="48" name="Google Shape;48;p1"/>
            <p:cNvSpPr/>
            <p:nvPr/>
          </p:nvSpPr>
          <p:spPr>
            <a:xfrm>
              <a:off x="181178" y="3388488"/>
              <a:ext cx="7267575" cy="508634"/>
            </a:xfrm>
            <a:custGeom>
              <a:rect b="b" l="l" r="r" t="t"/>
              <a:pathLst>
                <a:path extrusionOk="0" h="508635" w="7267575">
                  <a:moveTo>
                    <a:pt x="5814020" y="508507"/>
                  </a:moveTo>
                  <a:lnTo>
                    <a:pt x="1453508" y="508507"/>
                  </a:lnTo>
                  <a:lnTo>
                    <a:pt x="0" y="254259"/>
                  </a:lnTo>
                  <a:lnTo>
                    <a:pt x="1453508" y="0"/>
                  </a:lnTo>
                  <a:lnTo>
                    <a:pt x="5814020" y="0"/>
                  </a:lnTo>
                  <a:lnTo>
                    <a:pt x="7267529" y="254259"/>
                  </a:lnTo>
                  <a:lnTo>
                    <a:pt x="5814020" y="508507"/>
                  </a:lnTo>
                  <a:close/>
                </a:path>
              </a:pathLst>
            </a:custGeom>
            <a:solidFill>
              <a:srgbClr val="7CB6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
            <p:cNvSpPr/>
            <p:nvPr/>
          </p:nvSpPr>
          <p:spPr>
            <a:xfrm>
              <a:off x="181178" y="3388488"/>
              <a:ext cx="7267575" cy="508634"/>
            </a:xfrm>
            <a:custGeom>
              <a:rect b="b" l="l" r="r" t="t"/>
              <a:pathLst>
                <a:path extrusionOk="0" h="508635" w="7267575">
                  <a:moveTo>
                    <a:pt x="0" y="254259"/>
                  </a:moveTo>
                  <a:lnTo>
                    <a:pt x="1453508" y="0"/>
                  </a:lnTo>
                  <a:lnTo>
                    <a:pt x="5814020" y="0"/>
                  </a:lnTo>
                  <a:lnTo>
                    <a:pt x="7267529" y="254259"/>
                  </a:lnTo>
                  <a:lnTo>
                    <a:pt x="5814020" y="508507"/>
                  </a:lnTo>
                  <a:lnTo>
                    <a:pt x="1453508" y="508507"/>
                  </a:lnTo>
                  <a:lnTo>
                    <a:pt x="0" y="254259"/>
                  </a:lnTo>
                  <a:close/>
                </a:path>
              </a:pathLst>
            </a:custGeom>
            <a:noFill/>
            <a:ln cap="flat" cmpd="sng" w="9525">
              <a:solidFill>
                <a:srgbClr val="5B83A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1"/>
          <p:cNvGrpSpPr/>
          <p:nvPr/>
        </p:nvGrpSpPr>
        <p:grpSpPr>
          <a:xfrm>
            <a:off x="7672977" y="3388488"/>
            <a:ext cx="7150100" cy="518159"/>
            <a:chOff x="7672977" y="3388488"/>
            <a:chExt cx="7150100" cy="518159"/>
          </a:xfrm>
        </p:grpSpPr>
        <p:sp>
          <p:nvSpPr>
            <p:cNvPr id="51" name="Google Shape;51;p1"/>
            <p:cNvSpPr/>
            <p:nvPr/>
          </p:nvSpPr>
          <p:spPr>
            <a:xfrm>
              <a:off x="7672977" y="3388488"/>
              <a:ext cx="7150100" cy="518159"/>
            </a:xfrm>
            <a:custGeom>
              <a:rect b="b" l="l" r="r" t="t"/>
              <a:pathLst>
                <a:path extrusionOk="0" h="518160" w="7150100">
                  <a:moveTo>
                    <a:pt x="5719744" y="517623"/>
                  </a:moveTo>
                  <a:lnTo>
                    <a:pt x="1429941" y="517623"/>
                  </a:lnTo>
                  <a:lnTo>
                    <a:pt x="0" y="258805"/>
                  </a:lnTo>
                  <a:lnTo>
                    <a:pt x="1429941" y="0"/>
                  </a:lnTo>
                  <a:lnTo>
                    <a:pt x="5719744" y="0"/>
                  </a:lnTo>
                  <a:lnTo>
                    <a:pt x="7149754" y="258805"/>
                  </a:lnTo>
                  <a:lnTo>
                    <a:pt x="5719744" y="517623"/>
                  </a:lnTo>
                  <a:close/>
                </a:path>
              </a:pathLst>
            </a:custGeom>
            <a:solidFill>
              <a:srgbClr val="7CB6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
            <p:cNvSpPr/>
            <p:nvPr/>
          </p:nvSpPr>
          <p:spPr>
            <a:xfrm>
              <a:off x="7672977" y="3388488"/>
              <a:ext cx="7150100" cy="518159"/>
            </a:xfrm>
            <a:custGeom>
              <a:rect b="b" l="l" r="r" t="t"/>
              <a:pathLst>
                <a:path extrusionOk="0" h="518160" w="7150100">
                  <a:moveTo>
                    <a:pt x="0" y="258805"/>
                  </a:moveTo>
                  <a:lnTo>
                    <a:pt x="1429941" y="0"/>
                  </a:lnTo>
                  <a:lnTo>
                    <a:pt x="5719744" y="0"/>
                  </a:lnTo>
                  <a:lnTo>
                    <a:pt x="7149754" y="258805"/>
                  </a:lnTo>
                  <a:lnTo>
                    <a:pt x="5719744" y="517623"/>
                  </a:lnTo>
                  <a:lnTo>
                    <a:pt x="1429941" y="517623"/>
                  </a:lnTo>
                  <a:lnTo>
                    <a:pt x="0" y="258805"/>
                  </a:lnTo>
                  <a:close/>
                </a:path>
              </a:pathLst>
            </a:custGeom>
            <a:noFill/>
            <a:ln cap="flat" cmpd="sng" w="9525">
              <a:solidFill>
                <a:srgbClr val="5B83A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 name="Google Shape;53;p1"/>
          <p:cNvGrpSpPr/>
          <p:nvPr/>
        </p:nvGrpSpPr>
        <p:grpSpPr>
          <a:xfrm>
            <a:off x="7677374" y="6810024"/>
            <a:ext cx="7213600" cy="576580"/>
            <a:chOff x="7677374" y="6810024"/>
            <a:chExt cx="7213600" cy="576580"/>
          </a:xfrm>
        </p:grpSpPr>
        <p:sp>
          <p:nvSpPr>
            <p:cNvPr id="54" name="Google Shape;54;p1"/>
            <p:cNvSpPr/>
            <p:nvPr/>
          </p:nvSpPr>
          <p:spPr>
            <a:xfrm>
              <a:off x="7677374" y="6810024"/>
              <a:ext cx="7213600" cy="576580"/>
            </a:xfrm>
            <a:custGeom>
              <a:rect b="b" l="l" r="r" t="t"/>
              <a:pathLst>
                <a:path extrusionOk="0" h="576579" w="7213600">
                  <a:moveTo>
                    <a:pt x="5770426" y="575989"/>
                  </a:moveTo>
                  <a:lnTo>
                    <a:pt x="1442618" y="575989"/>
                  </a:lnTo>
                  <a:lnTo>
                    <a:pt x="0" y="287994"/>
                  </a:lnTo>
                  <a:lnTo>
                    <a:pt x="1442618" y="0"/>
                  </a:lnTo>
                  <a:lnTo>
                    <a:pt x="5770426" y="0"/>
                  </a:lnTo>
                  <a:lnTo>
                    <a:pt x="7213033" y="287994"/>
                  </a:lnTo>
                  <a:lnTo>
                    <a:pt x="5770426" y="575989"/>
                  </a:lnTo>
                  <a:close/>
                </a:path>
              </a:pathLst>
            </a:custGeom>
            <a:solidFill>
              <a:srgbClr val="7CB6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
            <p:cNvSpPr/>
            <p:nvPr/>
          </p:nvSpPr>
          <p:spPr>
            <a:xfrm>
              <a:off x="7677374" y="6810024"/>
              <a:ext cx="7213600" cy="576580"/>
            </a:xfrm>
            <a:custGeom>
              <a:rect b="b" l="l" r="r" t="t"/>
              <a:pathLst>
                <a:path extrusionOk="0" h="576579" w="7213600">
                  <a:moveTo>
                    <a:pt x="0" y="287994"/>
                  </a:moveTo>
                  <a:lnTo>
                    <a:pt x="1442618" y="0"/>
                  </a:lnTo>
                  <a:lnTo>
                    <a:pt x="5770426" y="0"/>
                  </a:lnTo>
                  <a:lnTo>
                    <a:pt x="7213033" y="287994"/>
                  </a:lnTo>
                  <a:lnTo>
                    <a:pt x="5770426" y="575989"/>
                  </a:lnTo>
                  <a:lnTo>
                    <a:pt x="1442618" y="575989"/>
                  </a:lnTo>
                  <a:lnTo>
                    <a:pt x="0" y="287994"/>
                  </a:lnTo>
                  <a:close/>
                </a:path>
              </a:pathLst>
            </a:custGeom>
            <a:noFill/>
            <a:ln cap="flat" cmpd="sng" w="9525">
              <a:solidFill>
                <a:srgbClr val="5B83A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 name="Google Shape;56;p1"/>
          <p:cNvGrpSpPr/>
          <p:nvPr/>
        </p:nvGrpSpPr>
        <p:grpSpPr>
          <a:xfrm>
            <a:off x="174514" y="14727344"/>
            <a:ext cx="7267575" cy="518159"/>
            <a:chOff x="174514" y="14727344"/>
            <a:chExt cx="7267575" cy="518159"/>
          </a:xfrm>
        </p:grpSpPr>
        <p:sp>
          <p:nvSpPr>
            <p:cNvPr id="57" name="Google Shape;57;p1"/>
            <p:cNvSpPr/>
            <p:nvPr/>
          </p:nvSpPr>
          <p:spPr>
            <a:xfrm>
              <a:off x="174514" y="14727344"/>
              <a:ext cx="7267575" cy="518159"/>
            </a:xfrm>
            <a:custGeom>
              <a:rect b="b" l="l" r="r" t="t"/>
              <a:pathLst>
                <a:path extrusionOk="0" h="518159" w="7267575">
                  <a:moveTo>
                    <a:pt x="5814020" y="517588"/>
                  </a:moveTo>
                  <a:lnTo>
                    <a:pt x="1453508" y="517588"/>
                  </a:lnTo>
                  <a:lnTo>
                    <a:pt x="0" y="258794"/>
                  </a:lnTo>
                  <a:lnTo>
                    <a:pt x="1453508" y="0"/>
                  </a:lnTo>
                  <a:lnTo>
                    <a:pt x="5814020" y="0"/>
                  </a:lnTo>
                  <a:lnTo>
                    <a:pt x="7267529" y="258794"/>
                  </a:lnTo>
                  <a:lnTo>
                    <a:pt x="5814020" y="517588"/>
                  </a:lnTo>
                  <a:close/>
                </a:path>
              </a:pathLst>
            </a:custGeom>
            <a:solidFill>
              <a:srgbClr val="7CB6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
            <p:cNvSpPr/>
            <p:nvPr/>
          </p:nvSpPr>
          <p:spPr>
            <a:xfrm>
              <a:off x="174514" y="14727344"/>
              <a:ext cx="7267575" cy="518159"/>
            </a:xfrm>
            <a:custGeom>
              <a:rect b="b" l="l" r="r" t="t"/>
              <a:pathLst>
                <a:path extrusionOk="0" h="518159" w="7267575">
                  <a:moveTo>
                    <a:pt x="0" y="258794"/>
                  </a:moveTo>
                  <a:lnTo>
                    <a:pt x="1453508" y="0"/>
                  </a:lnTo>
                  <a:lnTo>
                    <a:pt x="5814020" y="0"/>
                  </a:lnTo>
                  <a:lnTo>
                    <a:pt x="7267529" y="258794"/>
                  </a:lnTo>
                  <a:lnTo>
                    <a:pt x="5814020" y="517588"/>
                  </a:lnTo>
                  <a:lnTo>
                    <a:pt x="1453508" y="517588"/>
                  </a:lnTo>
                  <a:lnTo>
                    <a:pt x="0" y="258794"/>
                  </a:lnTo>
                  <a:close/>
                </a:path>
              </a:pathLst>
            </a:custGeom>
            <a:noFill/>
            <a:ln cap="flat" cmpd="sng" w="9525">
              <a:solidFill>
                <a:srgbClr val="5B83A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1"/>
          <p:cNvSpPr txBox="1"/>
          <p:nvPr/>
        </p:nvSpPr>
        <p:spPr>
          <a:xfrm>
            <a:off x="112266" y="14692419"/>
            <a:ext cx="7376795" cy="3333750"/>
          </a:xfrm>
          <a:prstGeom prst="rect">
            <a:avLst/>
          </a:prstGeom>
          <a:noFill/>
          <a:ln cap="flat" cmpd="sng" w="17450">
            <a:solidFill>
              <a:srgbClr val="AC4644"/>
            </a:solidFill>
            <a:prstDash val="solid"/>
            <a:round/>
            <a:headEnd len="sm" w="sm" type="none"/>
            <a:tailEnd len="sm" w="sm" type="none"/>
          </a:ln>
        </p:spPr>
        <p:txBody>
          <a:bodyPr anchorCtr="0" anchor="t" bIns="0" lIns="0" spcFirstLastPara="1" rIns="0" wrap="square" tIns="114925">
            <a:spAutoFit/>
          </a:bodyPr>
          <a:lstStyle/>
          <a:p>
            <a:pPr indent="0" lvl="0" marL="14605" marR="0" rtl="0" algn="ctr">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Times New Roman"/>
                <a:ea typeface="Times New Roman"/>
                <a:cs typeface="Times New Roman"/>
                <a:sym typeface="Times New Roman"/>
              </a:rPr>
              <a:t>Conclusions</a:t>
            </a:r>
            <a:endParaRPr b="0" i="0" sz="2200" u="none" cap="none" strike="noStrike">
              <a:solidFill>
                <a:srgbClr val="000000"/>
              </a:solidFill>
              <a:latin typeface="Times New Roman"/>
              <a:ea typeface="Times New Roman"/>
              <a:cs typeface="Times New Roman"/>
              <a:sym typeface="Times New Roman"/>
            </a:endParaRPr>
          </a:p>
        </p:txBody>
      </p:sp>
      <p:grpSp>
        <p:nvGrpSpPr>
          <p:cNvPr id="60" name="Google Shape;60;p1"/>
          <p:cNvGrpSpPr/>
          <p:nvPr/>
        </p:nvGrpSpPr>
        <p:grpSpPr>
          <a:xfrm>
            <a:off x="7681222" y="18120413"/>
            <a:ext cx="7213600" cy="302895"/>
            <a:chOff x="7681222" y="18120413"/>
            <a:chExt cx="7213600" cy="302895"/>
          </a:xfrm>
        </p:grpSpPr>
        <p:sp>
          <p:nvSpPr>
            <p:cNvPr id="61" name="Google Shape;61;p1"/>
            <p:cNvSpPr/>
            <p:nvPr/>
          </p:nvSpPr>
          <p:spPr>
            <a:xfrm>
              <a:off x="7681222" y="18120413"/>
              <a:ext cx="7213600" cy="302895"/>
            </a:xfrm>
            <a:custGeom>
              <a:rect b="b" l="l" r="r" t="t"/>
              <a:pathLst>
                <a:path extrusionOk="0" h="302894" w="7213600">
                  <a:moveTo>
                    <a:pt x="5770472" y="302537"/>
                  </a:moveTo>
                  <a:lnTo>
                    <a:pt x="1442618" y="302537"/>
                  </a:lnTo>
                  <a:lnTo>
                    <a:pt x="0" y="151268"/>
                  </a:lnTo>
                  <a:lnTo>
                    <a:pt x="1442618" y="0"/>
                  </a:lnTo>
                  <a:lnTo>
                    <a:pt x="5770472" y="0"/>
                  </a:lnTo>
                  <a:lnTo>
                    <a:pt x="7213079" y="151268"/>
                  </a:lnTo>
                  <a:lnTo>
                    <a:pt x="5770472" y="302537"/>
                  </a:lnTo>
                  <a:close/>
                </a:path>
              </a:pathLst>
            </a:custGeom>
            <a:solidFill>
              <a:srgbClr val="7CB6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
            <p:cNvSpPr/>
            <p:nvPr/>
          </p:nvSpPr>
          <p:spPr>
            <a:xfrm>
              <a:off x="7681222" y="18120413"/>
              <a:ext cx="7213600" cy="302895"/>
            </a:xfrm>
            <a:custGeom>
              <a:rect b="b" l="l" r="r" t="t"/>
              <a:pathLst>
                <a:path extrusionOk="0" h="302894" w="7213600">
                  <a:moveTo>
                    <a:pt x="0" y="151268"/>
                  </a:moveTo>
                  <a:lnTo>
                    <a:pt x="1442618" y="0"/>
                  </a:lnTo>
                  <a:lnTo>
                    <a:pt x="5770472" y="0"/>
                  </a:lnTo>
                  <a:lnTo>
                    <a:pt x="7213079" y="151268"/>
                  </a:lnTo>
                  <a:lnTo>
                    <a:pt x="5770472" y="302537"/>
                  </a:lnTo>
                  <a:lnTo>
                    <a:pt x="1442618" y="302537"/>
                  </a:lnTo>
                  <a:lnTo>
                    <a:pt x="0" y="151268"/>
                  </a:lnTo>
                  <a:close/>
                </a:path>
              </a:pathLst>
            </a:custGeom>
            <a:noFill/>
            <a:ln cap="flat" cmpd="sng" w="9525">
              <a:solidFill>
                <a:srgbClr val="5B83A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 name="Google Shape;63;p1"/>
          <p:cNvSpPr txBox="1"/>
          <p:nvPr/>
        </p:nvSpPr>
        <p:spPr>
          <a:xfrm>
            <a:off x="7619443" y="18120413"/>
            <a:ext cx="7321550" cy="1948814"/>
          </a:xfrm>
          <a:prstGeom prst="rect">
            <a:avLst/>
          </a:prstGeom>
          <a:noFill/>
          <a:ln cap="flat" cmpd="sng" w="17450">
            <a:solidFill>
              <a:srgbClr val="AC4644"/>
            </a:solidFill>
            <a:prstDash val="solid"/>
            <a:round/>
            <a:headEnd len="sm" w="sm" type="none"/>
            <a:tailEnd len="sm" w="sm" type="none"/>
          </a:ln>
        </p:spPr>
        <p:txBody>
          <a:bodyPr anchorCtr="0" anchor="t" bIns="0" lIns="0" spcFirstLastPara="1" rIns="0" wrap="square" tIns="0">
            <a:spAutoFit/>
          </a:bodyPr>
          <a:lstStyle/>
          <a:p>
            <a:pPr indent="0" lvl="0" marL="13970" marR="0" rtl="0" algn="ctr">
              <a:lnSpc>
                <a:spcPct val="110000"/>
              </a:lnSpc>
              <a:spcBef>
                <a:spcPts val="0"/>
              </a:spcBef>
              <a:spcAft>
                <a:spcPts val="0"/>
              </a:spcAft>
              <a:buClr>
                <a:srgbClr val="000000"/>
              </a:buClr>
              <a:buSzPts val="2200"/>
              <a:buFont typeface="Arial"/>
              <a:buNone/>
            </a:pPr>
            <a:r>
              <a:rPr b="1" i="0" lang="en-US" sz="2200" u="none" cap="none" strike="noStrike">
                <a:solidFill>
                  <a:srgbClr val="000000"/>
                </a:solidFill>
                <a:latin typeface="Times New Roman"/>
                <a:ea typeface="Times New Roman"/>
                <a:cs typeface="Times New Roman"/>
                <a:sym typeface="Times New Roman"/>
              </a:rPr>
              <a:t>References</a:t>
            </a:r>
            <a:endParaRPr b="0" i="0" sz="2200" u="none" cap="none" strike="noStrike">
              <a:solidFill>
                <a:srgbClr val="000000"/>
              </a:solidFill>
              <a:latin typeface="Times New Roman"/>
              <a:ea typeface="Times New Roman"/>
              <a:cs typeface="Times New Roman"/>
              <a:sym typeface="Times New Roman"/>
            </a:endParaRPr>
          </a:p>
        </p:txBody>
      </p:sp>
      <p:grpSp>
        <p:nvGrpSpPr>
          <p:cNvPr id="64" name="Google Shape;64;p1"/>
          <p:cNvGrpSpPr/>
          <p:nvPr/>
        </p:nvGrpSpPr>
        <p:grpSpPr>
          <a:xfrm>
            <a:off x="201691" y="18135299"/>
            <a:ext cx="7213600" cy="302895"/>
            <a:chOff x="201691" y="18135299"/>
            <a:chExt cx="7213600" cy="302895"/>
          </a:xfrm>
        </p:grpSpPr>
        <p:sp>
          <p:nvSpPr>
            <p:cNvPr id="65" name="Google Shape;65;p1"/>
            <p:cNvSpPr/>
            <p:nvPr/>
          </p:nvSpPr>
          <p:spPr>
            <a:xfrm>
              <a:off x="201691" y="18135299"/>
              <a:ext cx="7213600" cy="302895"/>
            </a:xfrm>
            <a:custGeom>
              <a:rect b="b" l="l" r="r" t="t"/>
              <a:pathLst>
                <a:path extrusionOk="0" h="302894" w="7213600">
                  <a:moveTo>
                    <a:pt x="5770446" y="302537"/>
                  </a:moveTo>
                  <a:lnTo>
                    <a:pt x="1442614" y="302537"/>
                  </a:lnTo>
                  <a:lnTo>
                    <a:pt x="0" y="151268"/>
                  </a:lnTo>
                  <a:lnTo>
                    <a:pt x="1442614" y="0"/>
                  </a:lnTo>
                  <a:lnTo>
                    <a:pt x="5770446" y="0"/>
                  </a:lnTo>
                  <a:lnTo>
                    <a:pt x="7213052" y="151268"/>
                  </a:lnTo>
                  <a:lnTo>
                    <a:pt x="5770446" y="302537"/>
                  </a:lnTo>
                  <a:close/>
                </a:path>
              </a:pathLst>
            </a:custGeom>
            <a:solidFill>
              <a:srgbClr val="7CB6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
            <p:cNvSpPr/>
            <p:nvPr/>
          </p:nvSpPr>
          <p:spPr>
            <a:xfrm>
              <a:off x="201691" y="18135299"/>
              <a:ext cx="7213600" cy="302895"/>
            </a:xfrm>
            <a:custGeom>
              <a:rect b="b" l="l" r="r" t="t"/>
              <a:pathLst>
                <a:path extrusionOk="0" h="302894" w="7213600">
                  <a:moveTo>
                    <a:pt x="0" y="151268"/>
                  </a:moveTo>
                  <a:lnTo>
                    <a:pt x="1442614" y="0"/>
                  </a:lnTo>
                  <a:lnTo>
                    <a:pt x="5770446" y="0"/>
                  </a:lnTo>
                  <a:lnTo>
                    <a:pt x="7213052" y="151268"/>
                  </a:lnTo>
                  <a:lnTo>
                    <a:pt x="5770446" y="302537"/>
                  </a:lnTo>
                  <a:lnTo>
                    <a:pt x="1442614" y="302537"/>
                  </a:lnTo>
                  <a:lnTo>
                    <a:pt x="0" y="151268"/>
                  </a:lnTo>
                  <a:close/>
                </a:path>
              </a:pathLst>
            </a:custGeom>
            <a:noFill/>
            <a:ln cap="flat" cmpd="sng" w="9525">
              <a:solidFill>
                <a:srgbClr val="5B83A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1"/>
          <p:cNvSpPr txBox="1"/>
          <p:nvPr/>
        </p:nvSpPr>
        <p:spPr>
          <a:xfrm>
            <a:off x="139909" y="18135299"/>
            <a:ext cx="7321550" cy="1948814"/>
          </a:xfrm>
          <a:prstGeom prst="rect">
            <a:avLst/>
          </a:prstGeom>
          <a:noFill/>
          <a:ln cap="flat" cmpd="sng" w="17450">
            <a:solidFill>
              <a:srgbClr val="AC4644"/>
            </a:solidFill>
            <a:prstDash val="solid"/>
            <a:round/>
            <a:headEnd len="sm" w="sm" type="none"/>
            <a:tailEnd len="sm" w="sm" type="none"/>
          </a:ln>
        </p:spPr>
        <p:txBody>
          <a:bodyPr anchorCtr="0" anchor="t" bIns="0" lIns="0" spcFirstLastPara="1" rIns="0" wrap="square" tIns="0">
            <a:spAutoFit/>
          </a:bodyPr>
          <a:lstStyle/>
          <a:p>
            <a:pPr indent="0" lvl="0" marL="13970" marR="0" rtl="0" algn="ctr">
              <a:lnSpc>
                <a:spcPct val="110000"/>
              </a:lnSpc>
              <a:spcBef>
                <a:spcPts val="0"/>
              </a:spcBef>
              <a:spcAft>
                <a:spcPts val="0"/>
              </a:spcAft>
              <a:buClr>
                <a:srgbClr val="000000"/>
              </a:buClr>
              <a:buSzPts val="2200"/>
              <a:buFont typeface="Arial"/>
              <a:buNone/>
            </a:pPr>
            <a:r>
              <a:rPr b="1" i="0" lang="en-US" sz="2200" u="none" cap="none" strike="noStrike">
                <a:solidFill>
                  <a:srgbClr val="000000"/>
                </a:solidFill>
                <a:latin typeface="Times New Roman"/>
                <a:ea typeface="Times New Roman"/>
                <a:cs typeface="Times New Roman"/>
                <a:sym typeface="Times New Roman"/>
              </a:rPr>
              <a:t>Future Work</a:t>
            </a:r>
            <a:endParaRPr b="0" i="0" sz="2200" u="none" cap="none" strike="noStrike">
              <a:solidFill>
                <a:srgbClr val="000000"/>
              </a:solidFill>
              <a:latin typeface="Times New Roman"/>
              <a:ea typeface="Times New Roman"/>
              <a:cs typeface="Times New Roman"/>
              <a:sym typeface="Times New Roman"/>
            </a:endParaRPr>
          </a:p>
        </p:txBody>
      </p:sp>
      <p:graphicFrame>
        <p:nvGraphicFramePr>
          <p:cNvPr id="68" name="Google Shape;68;p1"/>
          <p:cNvGraphicFramePr/>
          <p:nvPr/>
        </p:nvGraphicFramePr>
        <p:xfrm>
          <a:off x="107950" y="3379470"/>
          <a:ext cx="3000000" cy="3000000"/>
        </p:xfrm>
        <a:graphic>
          <a:graphicData uri="http://schemas.openxmlformats.org/drawingml/2006/table">
            <a:tbl>
              <a:tblPr bandRow="1" firstRow="1">
                <a:noFill/>
                <a:tableStyleId>{E2FDBB45-F09B-4910-B549-002A8937AB73}</a:tableStyleId>
              </a:tblPr>
              <a:tblGrid>
                <a:gridCol w="7169775"/>
                <a:gridCol w="208275"/>
              </a:tblGrid>
              <a:tr h="613400">
                <a:tc gridSpan="2">
                  <a:txBody>
                    <a:bodyPr/>
                    <a:lstStyle/>
                    <a:p>
                      <a:pPr indent="0" lvl="0" marL="2540" marR="0" rtl="0" algn="ctr">
                        <a:lnSpc>
                          <a:spcPct val="100000"/>
                        </a:lnSpc>
                        <a:spcBef>
                          <a:spcPts val="0"/>
                        </a:spcBef>
                        <a:spcAft>
                          <a:spcPts val="0"/>
                        </a:spcAft>
                        <a:buClr>
                          <a:srgbClr val="000000"/>
                        </a:buClr>
                        <a:buSzPts val="2200"/>
                        <a:buFont typeface="Arial"/>
                        <a:buNone/>
                      </a:pPr>
                      <a:r>
                        <a:rPr b="1" lang="en-US" sz="2200" u="none" cap="none" strike="noStrike">
                          <a:latin typeface="Times New Roman"/>
                          <a:ea typeface="Times New Roman"/>
                          <a:cs typeface="Times New Roman"/>
                          <a:sym typeface="Times New Roman"/>
                        </a:rPr>
                        <a:t>Introduction</a:t>
                      </a:r>
                      <a:endParaRPr sz="2200" u="none" cap="none" strike="noStrike">
                        <a:latin typeface="Times New Roman"/>
                        <a:ea typeface="Times New Roman"/>
                        <a:cs typeface="Times New Roman"/>
                        <a:sym typeface="Times New Roman"/>
                      </a:endParaRPr>
                    </a:p>
                  </a:txBody>
                  <a:tcPr marT="74925" marB="0" marR="0" marL="0">
                    <a:lnL cap="flat" cmpd="sng" w="19050">
                      <a:solidFill>
                        <a:srgbClr val="AC4644"/>
                      </a:solidFill>
                      <a:prstDash val="solid"/>
                      <a:round/>
                      <a:headEnd len="sm" w="sm" type="none"/>
                      <a:tailEnd len="sm" w="sm" type="none"/>
                    </a:lnL>
                    <a:lnR cap="flat" cmpd="sng" w="19050">
                      <a:solidFill>
                        <a:srgbClr val="AC4644"/>
                      </a:solidFill>
                      <a:prstDash val="solid"/>
                      <a:round/>
                      <a:headEnd len="sm" w="sm" type="none"/>
                      <a:tailEnd len="sm" w="sm" type="none"/>
                    </a:lnR>
                    <a:lnT cap="flat" cmpd="sng" w="19050">
                      <a:solidFill>
                        <a:srgbClr val="AC4644"/>
                      </a:solidFill>
                      <a:prstDash val="solid"/>
                      <a:round/>
                      <a:headEnd len="sm" w="sm" type="none"/>
                      <a:tailEnd len="sm" w="sm" type="none"/>
                    </a:lnT>
                    <a:lnB cap="flat" cmpd="sng" w="9525">
                      <a:solidFill>
                        <a:srgbClr val="5B83AE"/>
                      </a:solidFill>
                      <a:prstDash val="solid"/>
                      <a:round/>
                      <a:headEnd len="sm" w="sm" type="none"/>
                      <a:tailEnd len="sm" w="sm" type="none"/>
                    </a:lnB>
                  </a:tcPr>
                </a:tc>
                <a:tc hMerge="1"/>
              </a:tr>
              <a:tr h="2671450">
                <a:tc>
                  <a:txBody>
                    <a:bodyPr/>
                    <a:lstStyle/>
                    <a:p>
                      <a:pPr indent="-222250" lvl="0" marL="263525" marR="120650" rtl="0" algn="l">
                        <a:lnSpc>
                          <a:spcPct val="100000"/>
                        </a:lnSpc>
                        <a:spcBef>
                          <a:spcPts val="0"/>
                        </a:spcBef>
                        <a:spcAft>
                          <a:spcPts val="0"/>
                        </a:spcAft>
                        <a:buClr>
                          <a:srgbClr val="364150"/>
                        </a:buClr>
                        <a:buSzPts val="1550"/>
                        <a:buFont typeface="Arial"/>
                        <a:buChar char="●"/>
                      </a:pPr>
                      <a:r>
                        <a:rPr lang="en-US" sz="1550" u="none" cap="none" strike="noStrike">
                          <a:latin typeface="Arial"/>
                          <a:ea typeface="Arial"/>
                          <a:cs typeface="Arial"/>
                          <a:sym typeface="Arial"/>
                        </a:rPr>
                        <a:t>Drowsy driving is a major cause of accidents, making early detection of driver fatigue essential. This project uses IoT, sensors, and machine learning to monitor drivers and provide real-time alerts.</a:t>
                      </a:r>
                      <a:endParaRPr sz="1550" u="none" cap="none" strike="noStrike">
                        <a:latin typeface="Arial"/>
                        <a:ea typeface="Arial"/>
                        <a:cs typeface="Arial"/>
                        <a:sym typeface="Arial"/>
                      </a:endParaRPr>
                    </a:p>
                    <a:p>
                      <a:pPr indent="-222250" lvl="0" marL="263525" marR="120650" rtl="0" algn="l">
                        <a:lnSpc>
                          <a:spcPct val="100000"/>
                        </a:lnSpc>
                        <a:spcBef>
                          <a:spcPts val="0"/>
                        </a:spcBef>
                        <a:spcAft>
                          <a:spcPts val="0"/>
                        </a:spcAft>
                        <a:buClr>
                          <a:srgbClr val="364150"/>
                        </a:buClr>
                        <a:buSzPts val="1550"/>
                        <a:buFont typeface="Arial"/>
                        <a:buChar char="●"/>
                      </a:pPr>
                      <a:r>
                        <a:rPr lang="en-US" sz="1550" u="none" cap="none" strike="noStrike">
                          <a:latin typeface="Arial"/>
                          <a:ea typeface="Arial"/>
                          <a:cs typeface="Arial"/>
                          <a:sym typeface="Arial"/>
                        </a:rPr>
                        <a:t>The system improves road safety and offers a scalable solution for both personal and commercial vehicles. It detects key signs of drowsiness, such as eye closure and head nodding, providing immediate alerts to prevent accidents.</a:t>
                      </a:r>
                      <a:endParaRPr sz="1550" u="none" cap="none" strike="noStrike">
                        <a:latin typeface="Arial"/>
                        <a:ea typeface="Arial"/>
                        <a:cs typeface="Arial"/>
                        <a:sym typeface="Arial"/>
                      </a:endParaRPr>
                    </a:p>
                    <a:p>
                      <a:pPr indent="-222250" lvl="0" marL="263525" marR="120650" rtl="0" algn="l">
                        <a:lnSpc>
                          <a:spcPct val="100000"/>
                        </a:lnSpc>
                        <a:spcBef>
                          <a:spcPts val="0"/>
                        </a:spcBef>
                        <a:spcAft>
                          <a:spcPts val="0"/>
                        </a:spcAft>
                        <a:buClr>
                          <a:srgbClr val="364150"/>
                        </a:buClr>
                        <a:buSzPts val="1550"/>
                        <a:buFont typeface="Arial"/>
                        <a:buChar char="●"/>
                      </a:pPr>
                      <a:r>
                        <a:rPr lang="en-US" sz="1550" u="none" cap="none" strike="noStrike"/>
                        <a:t>It aims to reduce the risk of fatigue-related accidents, The integration of machine learning allows for continuous improvement and adaptation to individual driver patterns.</a:t>
                      </a:r>
                      <a:endParaRPr sz="1550" u="none" cap="none" strike="noStrike">
                        <a:latin typeface="Arial"/>
                        <a:ea typeface="Arial"/>
                        <a:cs typeface="Arial"/>
                        <a:sym typeface="Arial"/>
                      </a:endParaRPr>
                    </a:p>
                  </a:txBody>
                  <a:tcPr marT="10150" marB="0" marR="0" marL="0">
                    <a:lnL cap="flat" cmpd="sng" w="19050">
                      <a:solidFill>
                        <a:srgbClr val="AC4644"/>
                      </a:solidFill>
                      <a:prstDash val="solid"/>
                      <a:round/>
                      <a:headEnd len="sm" w="sm" type="none"/>
                      <a:tailEnd len="sm" w="sm" type="none"/>
                    </a:lnL>
                    <a:lnR cap="flat" cmpd="sng" w="9525">
                      <a:solidFill>
                        <a:srgbClr val="5B83AE"/>
                      </a:solidFill>
                      <a:prstDash val="solid"/>
                      <a:round/>
                      <a:headEnd len="sm" w="sm" type="none"/>
                      <a:tailEnd len="sm" w="sm" type="none"/>
                    </a:lnR>
                    <a:lnT cap="flat" cmpd="sng" w="9525">
                      <a:solidFill>
                        <a:srgbClr val="5B83AE"/>
                      </a:solidFill>
                      <a:prstDash val="solid"/>
                      <a:round/>
                      <a:headEnd len="sm" w="sm" type="none"/>
                      <a:tailEnd len="sm" w="sm" type="none"/>
                    </a:lnT>
                    <a:lnB cap="flat" cmpd="sng" w="19050">
                      <a:solidFill>
                        <a:srgbClr val="AC4644"/>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txBody>
                  <a:tcPr marT="0" marB="0" marR="0" marL="0">
                    <a:lnL cap="flat" cmpd="sng" w="9525">
                      <a:solidFill>
                        <a:srgbClr val="5B83AE"/>
                      </a:solidFill>
                      <a:prstDash val="solid"/>
                      <a:round/>
                      <a:headEnd len="sm" w="sm" type="none"/>
                      <a:tailEnd len="sm" w="sm" type="none"/>
                    </a:lnL>
                    <a:lnR cap="flat" cmpd="sng" w="19050">
                      <a:solidFill>
                        <a:srgbClr val="AC4644"/>
                      </a:solidFill>
                      <a:prstDash val="solid"/>
                      <a:round/>
                      <a:headEnd len="sm" w="sm" type="none"/>
                      <a:tailEnd len="sm" w="sm" type="none"/>
                    </a:lnR>
                    <a:lnB cap="flat" cmpd="sng" w="19050">
                      <a:solidFill>
                        <a:srgbClr val="AC4644"/>
                      </a:solidFill>
                      <a:prstDash val="solid"/>
                      <a:round/>
                      <a:headEnd len="sm" w="sm" type="none"/>
                      <a:tailEnd len="sm" w="sm" type="none"/>
                    </a:lnB>
                  </a:tcPr>
                </a:tc>
              </a:tr>
            </a:tbl>
          </a:graphicData>
        </a:graphic>
      </p:graphicFrame>
      <p:grpSp>
        <p:nvGrpSpPr>
          <p:cNvPr id="69" name="Google Shape;69;p1"/>
          <p:cNvGrpSpPr/>
          <p:nvPr/>
        </p:nvGrpSpPr>
        <p:grpSpPr>
          <a:xfrm>
            <a:off x="7708006" y="5089419"/>
            <a:ext cx="7150100" cy="457834"/>
            <a:chOff x="7708006" y="5089419"/>
            <a:chExt cx="7150100" cy="457834"/>
          </a:xfrm>
        </p:grpSpPr>
        <p:sp>
          <p:nvSpPr>
            <p:cNvPr id="70" name="Google Shape;70;p1"/>
            <p:cNvSpPr/>
            <p:nvPr/>
          </p:nvSpPr>
          <p:spPr>
            <a:xfrm>
              <a:off x="7708006" y="5089419"/>
              <a:ext cx="7150100" cy="457834"/>
            </a:xfrm>
            <a:custGeom>
              <a:rect b="b" l="l" r="r" t="t"/>
              <a:pathLst>
                <a:path extrusionOk="0" h="457835" w="7150100">
                  <a:moveTo>
                    <a:pt x="5719870" y="457527"/>
                  </a:moveTo>
                  <a:lnTo>
                    <a:pt x="1429976" y="457527"/>
                  </a:lnTo>
                  <a:lnTo>
                    <a:pt x="0" y="228758"/>
                  </a:lnTo>
                  <a:lnTo>
                    <a:pt x="1429976" y="0"/>
                  </a:lnTo>
                  <a:lnTo>
                    <a:pt x="5719870" y="0"/>
                  </a:lnTo>
                  <a:lnTo>
                    <a:pt x="7149880" y="228758"/>
                  </a:lnTo>
                  <a:lnTo>
                    <a:pt x="5719870" y="457527"/>
                  </a:lnTo>
                  <a:close/>
                </a:path>
              </a:pathLst>
            </a:custGeom>
            <a:solidFill>
              <a:srgbClr val="7CB6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
            <p:cNvSpPr/>
            <p:nvPr/>
          </p:nvSpPr>
          <p:spPr>
            <a:xfrm>
              <a:off x="7708006" y="5089419"/>
              <a:ext cx="7150100" cy="457834"/>
            </a:xfrm>
            <a:custGeom>
              <a:rect b="b" l="l" r="r" t="t"/>
              <a:pathLst>
                <a:path extrusionOk="0" h="457835" w="7150100">
                  <a:moveTo>
                    <a:pt x="0" y="228758"/>
                  </a:moveTo>
                  <a:lnTo>
                    <a:pt x="1429976" y="0"/>
                  </a:lnTo>
                  <a:lnTo>
                    <a:pt x="5719870" y="0"/>
                  </a:lnTo>
                  <a:lnTo>
                    <a:pt x="7149880" y="228758"/>
                  </a:lnTo>
                  <a:lnTo>
                    <a:pt x="5719870" y="457527"/>
                  </a:lnTo>
                  <a:lnTo>
                    <a:pt x="1429976" y="457527"/>
                  </a:lnTo>
                  <a:lnTo>
                    <a:pt x="0" y="228758"/>
                  </a:lnTo>
                  <a:close/>
                </a:path>
              </a:pathLst>
            </a:custGeom>
            <a:noFill/>
            <a:ln cap="flat" cmpd="sng" w="9525">
              <a:solidFill>
                <a:srgbClr val="5B83A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 name="Google Shape;72;p1"/>
          <p:cNvSpPr txBox="1"/>
          <p:nvPr/>
        </p:nvSpPr>
        <p:spPr>
          <a:xfrm>
            <a:off x="7617554" y="5089419"/>
            <a:ext cx="7250430" cy="1574800"/>
          </a:xfrm>
          <a:prstGeom prst="rect">
            <a:avLst/>
          </a:prstGeom>
          <a:noFill/>
          <a:ln cap="flat" cmpd="sng" w="17450">
            <a:solidFill>
              <a:srgbClr val="AC4644"/>
            </a:solidFill>
            <a:prstDash val="solid"/>
            <a:round/>
            <a:headEnd len="sm" w="sm" type="none"/>
            <a:tailEnd len="sm" w="sm" type="none"/>
          </a:ln>
        </p:spPr>
        <p:txBody>
          <a:bodyPr anchorCtr="0" anchor="t" bIns="0" lIns="0" spcFirstLastPara="1" rIns="0" wrap="square" tIns="49525">
            <a:spAutoFit/>
          </a:bodyPr>
          <a:lstStyle/>
          <a:p>
            <a:pPr indent="0" lvl="0" marL="78740" marR="0" rtl="0" algn="ctr">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Times New Roman"/>
                <a:ea typeface="Times New Roman"/>
                <a:cs typeface="Times New Roman"/>
                <a:sym typeface="Times New Roman"/>
              </a:rPr>
              <a:t>Societal Impact</a:t>
            </a:r>
            <a:endParaRPr b="0" i="0" sz="2200" u="none" cap="none" strike="noStrike">
              <a:solidFill>
                <a:srgbClr val="000000"/>
              </a:solidFill>
              <a:latin typeface="Times New Roman"/>
              <a:ea typeface="Times New Roman"/>
              <a:cs typeface="Times New Roman"/>
              <a:sym typeface="Times New Roman"/>
            </a:endParaRPr>
          </a:p>
        </p:txBody>
      </p:sp>
      <p:graphicFrame>
        <p:nvGraphicFramePr>
          <p:cNvPr id="73" name="Google Shape;73;p1"/>
          <p:cNvGraphicFramePr/>
          <p:nvPr/>
        </p:nvGraphicFramePr>
        <p:xfrm>
          <a:off x="7600423" y="3379762"/>
          <a:ext cx="3000000" cy="3000000"/>
        </p:xfrm>
        <a:graphic>
          <a:graphicData uri="http://schemas.openxmlformats.org/drawingml/2006/table">
            <a:tbl>
              <a:tblPr bandRow="1" firstRow="1">
                <a:noFill/>
                <a:tableStyleId>{E2FDBB45-F09B-4910-B549-002A8937AB73}</a:tableStyleId>
              </a:tblPr>
              <a:tblGrid>
                <a:gridCol w="96525"/>
                <a:gridCol w="7160900"/>
              </a:tblGrid>
              <a:tr h="614675">
                <a:tc gridSpan="2">
                  <a:txBody>
                    <a:bodyPr/>
                    <a:lstStyle/>
                    <a:p>
                      <a:pPr indent="0" lvl="0" marL="14605" marR="0" rtl="0" algn="ctr">
                        <a:lnSpc>
                          <a:spcPct val="100000"/>
                        </a:lnSpc>
                        <a:spcBef>
                          <a:spcPts val="0"/>
                        </a:spcBef>
                        <a:spcAft>
                          <a:spcPts val="0"/>
                        </a:spcAft>
                        <a:buClr>
                          <a:srgbClr val="000000"/>
                        </a:buClr>
                        <a:buSzPts val="2200"/>
                        <a:buFont typeface="Arial"/>
                        <a:buNone/>
                      </a:pPr>
                      <a:r>
                        <a:rPr b="1" lang="en-US" sz="2200" u="none" cap="none" strike="noStrike">
                          <a:latin typeface="Times New Roman"/>
                          <a:ea typeface="Times New Roman"/>
                          <a:cs typeface="Times New Roman"/>
                          <a:sym typeface="Times New Roman"/>
                        </a:rPr>
                        <a:t>Objectives</a:t>
                      </a:r>
                      <a:endParaRPr sz="2200" u="none" cap="none" strike="noStrike">
                        <a:latin typeface="Times New Roman"/>
                        <a:ea typeface="Times New Roman"/>
                        <a:cs typeface="Times New Roman"/>
                        <a:sym typeface="Times New Roman"/>
                      </a:endParaRPr>
                    </a:p>
                  </a:txBody>
                  <a:tcPr marT="80000" marB="0" marR="0" marL="0">
                    <a:lnL cap="flat" cmpd="sng" w="19050">
                      <a:solidFill>
                        <a:srgbClr val="AC4644"/>
                      </a:solidFill>
                      <a:prstDash val="solid"/>
                      <a:round/>
                      <a:headEnd len="sm" w="sm" type="none"/>
                      <a:tailEnd len="sm" w="sm" type="none"/>
                    </a:lnL>
                    <a:lnR cap="flat" cmpd="sng" w="19050">
                      <a:solidFill>
                        <a:srgbClr val="AC4644"/>
                      </a:solidFill>
                      <a:prstDash val="solid"/>
                      <a:round/>
                      <a:headEnd len="sm" w="sm" type="none"/>
                      <a:tailEnd len="sm" w="sm" type="none"/>
                    </a:lnR>
                    <a:lnT cap="flat" cmpd="sng" w="19050">
                      <a:solidFill>
                        <a:srgbClr val="AC4644"/>
                      </a:solidFill>
                      <a:prstDash val="solid"/>
                      <a:round/>
                      <a:headEnd len="sm" w="sm" type="none"/>
                      <a:tailEnd len="sm" w="sm" type="none"/>
                    </a:lnT>
                  </a:tcPr>
                </a:tc>
                <a:tc hMerge="1"/>
              </a:tr>
              <a:tr h="803275">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txBody>
                  <a:tcPr marT="0" marB="0" marR="0" marL="0">
                    <a:lnL cap="flat" cmpd="sng" w="19050">
                      <a:solidFill>
                        <a:srgbClr val="AC4644"/>
                      </a:solidFill>
                      <a:prstDash val="solid"/>
                      <a:round/>
                      <a:headEnd len="sm" w="sm" type="none"/>
                      <a:tailEnd len="sm" w="sm" type="none"/>
                    </a:lnL>
                    <a:lnR cap="flat" cmpd="sng" w="9525">
                      <a:solidFill>
                        <a:srgbClr val="5B83AE"/>
                      </a:solidFill>
                      <a:prstDash val="solid"/>
                      <a:round/>
                      <a:headEnd len="sm" w="sm" type="none"/>
                      <a:tailEnd len="sm" w="sm" type="none"/>
                    </a:lnR>
                    <a:lnB cap="flat" cmpd="sng" w="9525">
                      <a:solidFill>
                        <a:srgbClr val="5B83AE"/>
                      </a:solidFill>
                      <a:prstDash val="solid"/>
                      <a:round/>
                      <a:headEnd len="sm" w="sm" type="none"/>
                      <a:tailEnd len="sm" w="sm" type="none"/>
                    </a:lnB>
                  </a:tcPr>
                </a:tc>
                <a:tc>
                  <a:txBody>
                    <a:bodyPr/>
                    <a:lstStyle/>
                    <a:p>
                      <a:pPr indent="-178435" lvl="0" marL="248920" marR="0" rtl="0" algn="l">
                        <a:lnSpc>
                          <a:spcPct val="120000"/>
                        </a:lnSpc>
                        <a:spcBef>
                          <a:spcPts val="0"/>
                        </a:spcBef>
                        <a:spcAft>
                          <a:spcPts val="0"/>
                        </a:spcAft>
                        <a:buClr>
                          <a:srgbClr val="000000"/>
                        </a:buClr>
                        <a:buSzPts val="1650"/>
                        <a:buFont typeface="Arial"/>
                        <a:buChar char="•"/>
                      </a:pPr>
                      <a:r>
                        <a:rPr lang="en-US" sz="1650" u="none" cap="none" strike="noStrike">
                          <a:latin typeface="Arial"/>
                          <a:ea typeface="Arial"/>
                          <a:cs typeface="Arial"/>
                          <a:sym typeface="Arial"/>
                        </a:rPr>
                        <a:t>Detect drowsiness through eye closure and head movement analysis.</a:t>
                      </a:r>
                      <a:endParaRPr sz="1650" u="none" cap="none" strike="noStrike">
                        <a:latin typeface="Arial"/>
                        <a:ea typeface="Arial"/>
                        <a:cs typeface="Arial"/>
                        <a:sym typeface="Arial"/>
                      </a:endParaRPr>
                    </a:p>
                    <a:p>
                      <a:pPr indent="-178435" lvl="0" marL="248920" marR="0" rtl="0" algn="l">
                        <a:lnSpc>
                          <a:spcPct val="120000"/>
                        </a:lnSpc>
                        <a:spcBef>
                          <a:spcPts val="0"/>
                        </a:spcBef>
                        <a:spcAft>
                          <a:spcPts val="0"/>
                        </a:spcAft>
                        <a:buClr>
                          <a:srgbClr val="000000"/>
                        </a:buClr>
                        <a:buSzPts val="1650"/>
                        <a:buFont typeface="Arial"/>
                        <a:buChar char="•"/>
                      </a:pPr>
                      <a:r>
                        <a:rPr lang="en-US" sz="1650" u="none" cap="none" strike="noStrike">
                          <a:latin typeface="Arial"/>
                          <a:ea typeface="Arial"/>
                          <a:cs typeface="Arial"/>
                          <a:sym typeface="Arial"/>
                        </a:rPr>
                        <a:t>Integrate sensors and cameras for continuous driver monitoring.</a:t>
                      </a:r>
                      <a:endParaRPr sz="1650" u="none" cap="none" strike="noStrike">
                        <a:latin typeface="Arial"/>
                        <a:ea typeface="Arial"/>
                        <a:cs typeface="Arial"/>
                        <a:sym typeface="Arial"/>
                      </a:endParaRPr>
                    </a:p>
                    <a:p>
                      <a:pPr indent="-178435" lvl="0" marL="248920" marR="0" rtl="0" algn="l">
                        <a:lnSpc>
                          <a:spcPct val="100000"/>
                        </a:lnSpc>
                        <a:spcBef>
                          <a:spcPts val="0"/>
                        </a:spcBef>
                        <a:spcAft>
                          <a:spcPts val="0"/>
                        </a:spcAft>
                        <a:buClr>
                          <a:srgbClr val="000000"/>
                        </a:buClr>
                        <a:buSzPts val="1650"/>
                        <a:buFont typeface="Arial"/>
                        <a:buChar char="•"/>
                      </a:pPr>
                      <a:r>
                        <a:rPr lang="en-US" sz="1650" u="none" cap="none" strike="noStrike">
                          <a:latin typeface="Arial"/>
                          <a:ea typeface="Arial"/>
                          <a:cs typeface="Arial"/>
                          <a:sym typeface="Arial"/>
                        </a:rPr>
                        <a:t>Utilize IoT for real-time data transmission and alerts.</a:t>
                      </a:r>
                      <a:endParaRPr sz="1650" u="none" cap="none" strike="noStrike">
                        <a:latin typeface="Arial"/>
                        <a:ea typeface="Arial"/>
                        <a:cs typeface="Arial"/>
                        <a:sym typeface="Arial"/>
                      </a:endParaRPr>
                    </a:p>
                  </a:txBody>
                  <a:tcPr marT="8900" marB="0" marR="0" marL="0">
                    <a:lnL cap="flat" cmpd="sng" w="9525">
                      <a:solidFill>
                        <a:srgbClr val="5B83AE"/>
                      </a:solidFill>
                      <a:prstDash val="solid"/>
                      <a:round/>
                      <a:headEnd len="sm" w="sm" type="none"/>
                      <a:tailEnd len="sm" w="sm" type="none"/>
                    </a:lnL>
                    <a:lnR cap="flat" cmpd="sng" w="28575">
                      <a:solidFill>
                        <a:srgbClr val="AC4644"/>
                      </a:solidFill>
                      <a:prstDash val="solid"/>
                      <a:round/>
                      <a:headEnd len="sm" w="sm" type="none"/>
                      <a:tailEnd len="sm" w="sm" type="none"/>
                    </a:lnR>
                    <a:lnT cap="flat" cmpd="sng" w="9525">
                      <a:solidFill>
                        <a:srgbClr val="5B83AE"/>
                      </a:solidFill>
                      <a:prstDash val="solid"/>
                      <a:round/>
                      <a:headEnd len="sm" w="sm" type="none"/>
                      <a:tailEnd len="sm" w="sm" type="none"/>
                    </a:lnT>
                    <a:lnB cap="flat" cmpd="sng" w="9525">
                      <a:solidFill>
                        <a:srgbClr val="5B83AE"/>
                      </a:solidFill>
                      <a:prstDash val="solid"/>
                      <a:round/>
                      <a:headEnd len="sm" w="sm" type="none"/>
                      <a:tailEnd len="sm" w="sm" type="none"/>
                    </a:lnB>
                    <a:solidFill>
                      <a:srgbClr val="FFFFFF"/>
                    </a:solidFill>
                  </a:tcPr>
                </a:tc>
              </a:tr>
              <a:tr h="155575">
                <a:tc gridSpan="2">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latin typeface="Times New Roman"/>
                        <a:ea typeface="Times New Roman"/>
                        <a:cs typeface="Times New Roman"/>
                        <a:sym typeface="Times New Roman"/>
                      </a:endParaRPr>
                    </a:p>
                  </a:txBody>
                  <a:tcPr marT="0" marB="0" marR="0" marL="0">
                    <a:lnL cap="flat" cmpd="sng" w="19050">
                      <a:solidFill>
                        <a:srgbClr val="AC4644"/>
                      </a:solidFill>
                      <a:prstDash val="solid"/>
                      <a:round/>
                      <a:headEnd len="sm" w="sm" type="none"/>
                      <a:tailEnd len="sm" w="sm" type="none"/>
                    </a:lnL>
                    <a:lnR cap="flat" cmpd="sng" w="19050">
                      <a:solidFill>
                        <a:srgbClr val="AC4644"/>
                      </a:solidFill>
                      <a:prstDash val="solid"/>
                      <a:round/>
                      <a:headEnd len="sm" w="sm" type="none"/>
                      <a:tailEnd len="sm" w="sm" type="none"/>
                    </a:lnR>
                    <a:lnT cap="flat" cmpd="sng" w="9525">
                      <a:solidFill>
                        <a:srgbClr val="5B83AE"/>
                      </a:solidFill>
                      <a:prstDash val="solid"/>
                      <a:round/>
                      <a:headEnd len="sm" w="sm" type="none"/>
                      <a:tailEnd len="sm" w="sm" type="none"/>
                    </a:lnT>
                    <a:lnB cap="flat" cmpd="sng" w="19050">
                      <a:solidFill>
                        <a:srgbClr val="AC4644"/>
                      </a:solidFill>
                      <a:prstDash val="solid"/>
                      <a:round/>
                      <a:headEnd len="sm" w="sm" type="none"/>
                      <a:tailEnd len="sm" w="sm" type="none"/>
                    </a:lnB>
                  </a:tcPr>
                </a:tc>
                <a:tc hMerge="1"/>
              </a:tr>
            </a:tbl>
          </a:graphicData>
        </a:graphic>
      </p:graphicFrame>
      <p:sp>
        <p:nvSpPr>
          <p:cNvPr id="74" name="Google Shape;74;p1"/>
          <p:cNvSpPr txBox="1"/>
          <p:nvPr/>
        </p:nvSpPr>
        <p:spPr>
          <a:xfrm>
            <a:off x="7667778" y="5544405"/>
            <a:ext cx="7150100" cy="1049020"/>
          </a:xfrm>
          <a:prstGeom prst="rect">
            <a:avLst/>
          </a:prstGeom>
          <a:solidFill>
            <a:srgbClr val="FFFFFF"/>
          </a:solidFill>
          <a:ln cap="flat" cmpd="sng" w="9525">
            <a:solidFill>
              <a:srgbClr val="5B83AE"/>
            </a:solidFill>
            <a:prstDash val="solid"/>
            <a:round/>
            <a:headEnd len="sm" w="sm" type="none"/>
            <a:tailEnd len="sm" w="sm" type="none"/>
          </a:ln>
        </p:spPr>
        <p:txBody>
          <a:bodyPr anchorCtr="0" anchor="t" bIns="0" lIns="0" spcFirstLastPara="1" rIns="0" wrap="square" tIns="8875">
            <a:spAutoFit/>
          </a:bodyPr>
          <a:lstStyle/>
          <a:p>
            <a:pPr indent="-178434" lvl="0" marL="248284" marR="739140" rtl="0" algn="l">
              <a:lnSpc>
                <a:spcPct val="120000"/>
              </a:lnSpc>
              <a:spcBef>
                <a:spcPts val="60"/>
              </a:spcBef>
              <a:spcAft>
                <a:spcPts val="0"/>
              </a:spcAft>
              <a:buClr>
                <a:srgbClr val="000000"/>
              </a:buClr>
              <a:buSzPts val="1650"/>
              <a:buFont typeface="Arial"/>
              <a:buChar char="•"/>
            </a:pPr>
            <a:r>
              <a:rPr b="0" i="0" lang="en-US" sz="1400" u="none" cap="none" strike="noStrike">
                <a:solidFill>
                  <a:srgbClr val="000000"/>
                </a:solidFill>
                <a:latin typeface="Arial"/>
                <a:ea typeface="Arial"/>
                <a:cs typeface="Arial"/>
                <a:sym typeface="Arial"/>
              </a:rPr>
              <a:t>Reducing fatigue-related accidents can significantly lower injury and fatality rates, creating safer roads for all.</a:t>
            </a:r>
            <a:endParaRPr b="0" i="0" sz="1400" u="none" cap="none" strike="noStrike">
              <a:solidFill>
                <a:srgbClr val="000000"/>
              </a:solidFill>
              <a:latin typeface="Arial"/>
              <a:ea typeface="Arial"/>
              <a:cs typeface="Arial"/>
              <a:sym typeface="Arial"/>
            </a:endParaRPr>
          </a:p>
          <a:p>
            <a:pPr indent="-178434" lvl="0" marL="248284" marR="739140" rtl="0" algn="l">
              <a:lnSpc>
                <a:spcPct val="120000"/>
              </a:lnSpc>
              <a:spcBef>
                <a:spcPts val="60"/>
              </a:spcBef>
              <a:spcAft>
                <a:spcPts val="0"/>
              </a:spcAft>
              <a:buClr>
                <a:srgbClr val="000000"/>
              </a:buClr>
              <a:buSzPts val="1650"/>
              <a:buFont typeface="Arial"/>
              <a:buChar char="•"/>
            </a:pPr>
            <a:r>
              <a:rPr b="0" i="0" lang="en-US" sz="1400" u="none" cap="none" strike="noStrike">
                <a:solidFill>
                  <a:srgbClr val="000000"/>
                </a:solidFill>
                <a:latin typeface="Arial"/>
                <a:ea typeface="Arial"/>
                <a:cs typeface="Arial"/>
                <a:sym typeface="Arial"/>
              </a:rPr>
              <a:t>Drives innovation in the use of IoT, machine learning, and smart technologies for public safety.</a:t>
            </a:r>
            <a:endParaRPr b="0" i="0" sz="1400" u="none" cap="none" strike="noStrike">
              <a:solidFill>
                <a:srgbClr val="000000"/>
              </a:solidFill>
              <a:latin typeface="Arial"/>
              <a:ea typeface="Arial"/>
              <a:cs typeface="Arial"/>
              <a:sym typeface="Arial"/>
            </a:endParaRPr>
          </a:p>
        </p:txBody>
      </p:sp>
      <p:grpSp>
        <p:nvGrpSpPr>
          <p:cNvPr id="75" name="Google Shape;75;p1"/>
          <p:cNvGrpSpPr/>
          <p:nvPr/>
        </p:nvGrpSpPr>
        <p:grpSpPr>
          <a:xfrm>
            <a:off x="173990" y="7581265"/>
            <a:ext cx="7268210" cy="2470785"/>
            <a:chOff x="173932" y="7581196"/>
            <a:chExt cx="7150100" cy="2073275"/>
          </a:xfrm>
        </p:grpSpPr>
        <p:sp>
          <p:nvSpPr>
            <p:cNvPr id="76" name="Google Shape;76;p1"/>
            <p:cNvSpPr/>
            <p:nvPr/>
          </p:nvSpPr>
          <p:spPr>
            <a:xfrm>
              <a:off x="173932" y="7581196"/>
              <a:ext cx="7150100" cy="2073275"/>
            </a:xfrm>
            <a:custGeom>
              <a:rect b="b" l="l" r="r" t="t"/>
              <a:pathLst>
                <a:path extrusionOk="0" h="2073275" w="7150100">
                  <a:moveTo>
                    <a:pt x="7149592" y="2072736"/>
                  </a:moveTo>
                  <a:lnTo>
                    <a:pt x="0" y="2072736"/>
                  </a:lnTo>
                  <a:lnTo>
                    <a:pt x="0" y="0"/>
                  </a:lnTo>
                  <a:lnTo>
                    <a:pt x="7149592" y="0"/>
                  </a:lnTo>
                  <a:lnTo>
                    <a:pt x="7149592" y="2072736"/>
                  </a:lnTo>
                  <a:close/>
                </a:path>
              </a:pathLst>
            </a:custGeom>
            <a:solidFill>
              <a:srgbClr val="FFFFFF"/>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
            <p:cNvSpPr/>
            <p:nvPr/>
          </p:nvSpPr>
          <p:spPr>
            <a:xfrm>
              <a:off x="173932" y="7581196"/>
              <a:ext cx="7150100" cy="2073275"/>
            </a:xfrm>
            <a:custGeom>
              <a:rect b="b" l="l" r="r" t="t"/>
              <a:pathLst>
                <a:path extrusionOk="0" h="2073275" w="7150100">
                  <a:moveTo>
                    <a:pt x="0" y="0"/>
                  </a:moveTo>
                  <a:lnTo>
                    <a:pt x="7149592" y="0"/>
                  </a:lnTo>
                  <a:lnTo>
                    <a:pt x="7149592" y="2072736"/>
                  </a:lnTo>
                  <a:lnTo>
                    <a:pt x="0" y="2072736"/>
                  </a:lnTo>
                  <a:lnTo>
                    <a:pt x="0" y="0"/>
                  </a:lnTo>
                  <a:close/>
                </a:path>
              </a:pathLst>
            </a:custGeom>
            <a:noFill/>
            <a:ln cap="flat" cmpd="sng" w="9525">
              <a:solidFill>
                <a:srgbClr val="5B83AE"/>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 name="Google Shape;78;p1"/>
          <p:cNvSpPr txBox="1"/>
          <p:nvPr/>
        </p:nvSpPr>
        <p:spPr>
          <a:xfrm>
            <a:off x="244475" y="7577455"/>
            <a:ext cx="6925945" cy="2475230"/>
          </a:xfrm>
          <a:prstGeom prst="rect">
            <a:avLst/>
          </a:prstGeom>
          <a:noFill/>
          <a:ln>
            <a:noFill/>
          </a:ln>
        </p:spPr>
        <p:txBody>
          <a:bodyPr anchorCtr="0" anchor="t" bIns="0" lIns="0" spcFirstLastPara="1" rIns="0" wrap="square" tIns="12050">
            <a:noAutofit/>
          </a:bodyPr>
          <a:lstStyle/>
          <a:p>
            <a:pPr indent="-360680" lvl="0" marL="360680" marR="17145" rtl="0" algn="just">
              <a:lnSpc>
                <a:spcPct val="100000"/>
              </a:lnSpc>
              <a:spcBef>
                <a:spcPts val="0"/>
              </a:spcBef>
              <a:spcAft>
                <a:spcPts val="0"/>
              </a:spcAft>
              <a:buClr>
                <a:srgbClr val="000000"/>
              </a:buClr>
              <a:buSzPts val="1650"/>
              <a:buFont typeface="Arial"/>
              <a:buChar char="•"/>
            </a:pPr>
            <a:r>
              <a:rPr b="0" i="0" lang="en-US" sz="1650" u="none" cap="none" strike="noStrike">
                <a:solidFill>
                  <a:srgbClr val="000000"/>
                </a:solidFill>
                <a:latin typeface="Arial"/>
                <a:ea typeface="Arial"/>
                <a:cs typeface="Arial"/>
                <a:sym typeface="Arial"/>
              </a:rPr>
              <a:t>Drowsiness is detected using cameras and infrared sensors that monitor eye closure and head movements. Machine learning algorithms, particularly Convolutional Neural Networks (CNNs), analyze real-time video feeds to identify patterns of fatigue.</a:t>
            </a:r>
            <a:endParaRPr b="0" i="0" sz="1650" u="none" cap="none" strike="noStrike">
              <a:solidFill>
                <a:srgbClr val="000000"/>
              </a:solidFill>
              <a:latin typeface="Arial"/>
              <a:ea typeface="Arial"/>
              <a:cs typeface="Arial"/>
              <a:sym typeface="Arial"/>
            </a:endParaRPr>
          </a:p>
          <a:p>
            <a:pPr indent="-255905" lvl="0" marL="360680" marR="17145" rtl="0" algn="just">
              <a:lnSpc>
                <a:spcPct val="100000"/>
              </a:lnSpc>
              <a:spcBef>
                <a:spcPts val="0"/>
              </a:spcBef>
              <a:spcAft>
                <a:spcPts val="0"/>
              </a:spcAft>
              <a:buClr>
                <a:srgbClr val="000000"/>
              </a:buClr>
              <a:buSzPts val="1650"/>
              <a:buFont typeface="Arial"/>
              <a:buNone/>
            </a:pPr>
            <a:r>
              <a:t/>
            </a:r>
            <a:endParaRPr b="0" i="0" sz="1650" u="none" cap="none" strike="noStrike">
              <a:solidFill>
                <a:srgbClr val="000000"/>
              </a:solidFill>
              <a:latin typeface="Arial"/>
              <a:ea typeface="Arial"/>
              <a:cs typeface="Arial"/>
              <a:sym typeface="Arial"/>
            </a:endParaRPr>
          </a:p>
          <a:p>
            <a:pPr indent="-360680" lvl="0" marL="360680" marR="17145" rtl="0" algn="just">
              <a:lnSpc>
                <a:spcPct val="100000"/>
              </a:lnSpc>
              <a:spcBef>
                <a:spcPts val="0"/>
              </a:spcBef>
              <a:spcAft>
                <a:spcPts val="0"/>
              </a:spcAft>
              <a:buClr>
                <a:srgbClr val="000000"/>
              </a:buClr>
              <a:buSzPts val="1650"/>
              <a:buFont typeface="Arial"/>
              <a:buChar char="•"/>
            </a:pPr>
            <a:r>
              <a:rPr b="0" i="0" lang="en-US" sz="1650" u="none" cap="none" strike="noStrike">
                <a:solidFill>
                  <a:srgbClr val="000000"/>
                </a:solidFill>
                <a:latin typeface="Arial"/>
                <a:ea typeface="Arial"/>
                <a:cs typeface="Arial"/>
                <a:sym typeface="Arial"/>
              </a:rPr>
              <a:t>Upon detecting drowsiness, the system triggers immediate alerts through visual notifications on the dashboard, audible alarms or on mobile apps. These alerts prompt drivers to regain awareness and can also notify fleet managers for proactive safety measures.</a:t>
            </a:r>
            <a:endParaRPr b="0" i="0" sz="1650" u="none" cap="none" strike="noStrike">
              <a:solidFill>
                <a:srgbClr val="000000"/>
              </a:solidFill>
              <a:latin typeface="Arial"/>
              <a:ea typeface="Arial"/>
              <a:cs typeface="Arial"/>
              <a:sym typeface="Arial"/>
            </a:endParaRPr>
          </a:p>
        </p:txBody>
      </p:sp>
      <p:grpSp>
        <p:nvGrpSpPr>
          <p:cNvPr id="79" name="Google Shape;79;p1"/>
          <p:cNvGrpSpPr/>
          <p:nvPr/>
        </p:nvGrpSpPr>
        <p:grpSpPr>
          <a:xfrm>
            <a:off x="7700010" y="7538085"/>
            <a:ext cx="7150100" cy="2115820"/>
            <a:chOff x="7700161" y="7538152"/>
            <a:chExt cx="7150100" cy="1565275"/>
          </a:xfrm>
        </p:grpSpPr>
        <p:sp>
          <p:nvSpPr>
            <p:cNvPr id="80" name="Google Shape;80;p1"/>
            <p:cNvSpPr/>
            <p:nvPr/>
          </p:nvSpPr>
          <p:spPr>
            <a:xfrm>
              <a:off x="7700161" y="7538152"/>
              <a:ext cx="7150100" cy="1565275"/>
            </a:xfrm>
            <a:custGeom>
              <a:rect b="b" l="l" r="r" t="t"/>
              <a:pathLst>
                <a:path extrusionOk="0" h="1565275" w="7150100">
                  <a:moveTo>
                    <a:pt x="7149594" y="1565133"/>
                  </a:moveTo>
                  <a:lnTo>
                    <a:pt x="0" y="1565133"/>
                  </a:lnTo>
                  <a:lnTo>
                    <a:pt x="0" y="0"/>
                  </a:lnTo>
                  <a:lnTo>
                    <a:pt x="7149594" y="0"/>
                  </a:lnTo>
                  <a:lnTo>
                    <a:pt x="7149594" y="1565133"/>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
            <p:cNvSpPr/>
            <p:nvPr/>
          </p:nvSpPr>
          <p:spPr>
            <a:xfrm>
              <a:off x="7700161" y="7538152"/>
              <a:ext cx="7150100" cy="1565275"/>
            </a:xfrm>
            <a:custGeom>
              <a:rect b="b" l="l" r="r" t="t"/>
              <a:pathLst>
                <a:path extrusionOk="0" h="1565275" w="7150100">
                  <a:moveTo>
                    <a:pt x="0" y="0"/>
                  </a:moveTo>
                  <a:lnTo>
                    <a:pt x="7149594" y="0"/>
                  </a:lnTo>
                  <a:lnTo>
                    <a:pt x="7149594" y="1565133"/>
                  </a:lnTo>
                  <a:lnTo>
                    <a:pt x="0" y="1565133"/>
                  </a:lnTo>
                  <a:lnTo>
                    <a:pt x="0" y="0"/>
                  </a:lnTo>
                  <a:close/>
                </a:path>
              </a:pathLst>
            </a:custGeom>
            <a:noFill/>
            <a:ln cap="flat" cmpd="sng" w="9525">
              <a:solidFill>
                <a:srgbClr val="5B83A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 name="Google Shape;82;p1"/>
          <p:cNvSpPr txBox="1"/>
          <p:nvPr/>
        </p:nvSpPr>
        <p:spPr>
          <a:xfrm>
            <a:off x="7770495" y="7534275"/>
            <a:ext cx="6925310" cy="2042795"/>
          </a:xfrm>
          <a:prstGeom prst="rect">
            <a:avLst/>
          </a:prstGeom>
          <a:noFill/>
          <a:ln>
            <a:noFill/>
          </a:ln>
        </p:spPr>
        <p:txBody>
          <a:bodyPr anchorCtr="0" anchor="t" bIns="0" lIns="0" spcFirstLastPara="1" rIns="0" wrap="square" tIns="12050">
            <a:spAutoFit/>
          </a:bodyPr>
          <a:lstStyle/>
          <a:p>
            <a:pPr indent="-360680" lvl="0" marL="360680" marR="5080" rtl="0" algn="l">
              <a:lnSpc>
                <a:spcPct val="100000"/>
              </a:lnSpc>
              <a:spcBef>
                <a:spcPts val="0"/>
              </a:spcBef>
              <a:spcAft>
                <a:spcPts val="0"/>
              </a:spcAft>
              <a:buClr>
                <a:srgbClr val="000000"/>
              </a:buClr>
              <a:buSzPts val="1650"/>
              <a:buFont typeface="Arial"/>
              <a:buChar char="•"/>
            </a:pPr>
            <a:r>
              <a:rPr b="0" i="0" lang="en-US" sz="1650" u="none" cap="none" strike="noStrike">
                <a:solidFill>
                  <a:srgbClr val="000000"/>
                </a:solidFill>
                <a:latin typeface="Arial"/>
                <a:ea typeface="Arial"/>
                <a:cs typeface="Arial"/>
                <a:sym typeface="Arial"/>
              </a:rPr>
              <a:t>The experimental outcomes demonstrated that the drowsiness detection system achieved over 90% accuracy in identifying signs of fatigue, responded within five seconds of detection to issue alerts, received positive user feedback for its intuitive interface, provided valuable insights into common drowsiness triggers for algorithm refinement, performed reliably in diverse driving scenarios, and highlighted opportunities for optimizing model sensitivity and alert personalization.</a:t>
            </a:r>
            <a:endParaRPr b="0" i="0" sz="1650" u="none" cap="none" strike="noStrike">
              <a:solidFill>
                <a:srgbClr val="000000"/>
              </a:solidFill>
              <a:latin typeface="Arial"/>
              <a:ea typeface="Arial"/>
              <a:cs typeface="Arial"/>
              <a:sym typeface="Arial"/>
            </a:endParaRPr>
          </a:p>
        </p:txBody>
      </p:sp>
      <p:sp>
        <p:nvSpPr>
          <p:cNvPr id="83" name="Google Shape;83;p1"/>
          <p:cNvSpPr txBox="1"/>
          <p:nvPr/>
        </p:nvSpPr>
        <p:spPr>
          <a:xfrm>
            <a:off x="182076" y="15339290"/>
            <a:ext cx="7150100" cy="2412365"/>
          </a:xfrm>
          <a:prstGeom prst="rect">
            <a:avLst/>
          </a:prstGeom>
          <a:solidFill>
            <a:srgbClr val="FFFFFF"/>
          </a:solidFill>
          <a:ln cap="flat" cmpd="sng" w="9525">
            <a:solidFill>
              <a:srgbClr val="5B83AE"/>
            </a:solidFill>
            <a:prstDash val="solid"/>
            <a:round/>
            <a:headEnd len="sm" w="sm" type="none"/>
            <a:tailEnd len="sm" w="sm" type="none"/>
          </a:ln>
        </p:spPr>
        <p:txBody>
          <a:bodyPr anchorCtr="0" anchor="t" bIns="0" lIns="0" spcFirstLastPara="1" rIns="0" wrap="square" tIns="8875">
            <a:spAutoFit/>
          </a:bodyPr>
          <a:lstStyle/>
          <a:p>
            <a:pPr indent="-219075" lvl="0" marL="246380" marR="194310" rtl="0" algn="l">
              <a:lnSpc>
                <a:spcPct val="101000"/>
              </a:lnSpc>
              <a:spcBef>
                <a:spcPts val="0"/>
              </a:spcBef>
              <a:spcAft>
                <a:spcPts val="0"/>
              </a:spcAft>
              <a:buClr>
                <a:srgbClr val="000000"/>
              </a:buClr>
              <a:buSzPts val="1500"/>
              <a:buFont typeface="Arial"/>
              <a:buChar char="●"/>
            </a:pPr>
            <a:r>
              <a:rPr b="0" i="0" lang="en-US" sz="1550" u="none" cap="none" strike="noStrike">
                <a:solidFill>
                  <a:srgbClr val="000000"/>
                </a:solidFill>
                <a:latin typeface="Arial"/>
                <a:ea typeface="Arial"/>
                <a:cs typeface="Arial"/>
                <a:sym typeface="Arial"/>
              </a:rPr>
              <a:t>The IoT-Based Smart Drowsiness Detection and Notification System significantly enhances driver safety by accurately detecting drowsiness and providing immediate alerts, thus reducing the risk of fatigue-related accidents.</a:t>
            </a:r>
            <a:endParaRPr b="0" i="0" sz="1550" u="none" cap="none" strike="noStrike">
              <a:solidFill>
                <a:srgbClr val="000000"/>
              </a:solidFill>
              <a:latin typeface="Arial"/>
              <a:ea typeface="Arial"/>
              <a:cs typeface="Arial"/>
              <a:sym typeface="Arial"/>
            </a:endParaRPr>
          </a:p>
          <a:p>
            <a:pPr indent="-123825" lvl="0" marL="246380" marR="194310" rtl="0" algn="l">
              <a:lnSpc>
                <a:spcPct val="101000"/>
              </a:lnSpc>
              <a:spcBef>
                <a:spcPts val="0"/>
              </a:spcBef>
              <a:spcAft>
                <a:spcPts val="0"/>
              </a:spcAft>
              <a:buClr>
                <a:srgbClr val="000000"/>
              </a:buClr>
              <a:buSzPts val="1500"/>
              <a:buFont typeface="Arial"/>
              <a:buNone/>
            </a:pPr>
            <a:r>
              <a:t/>
            </a:r>
            <a:endParaRPr b="0" i="0" sz="1550" u="none" cap="none" strike="noStrike">
              <a:solidFill>
                <a:srgbClr val="000000"/>
              </a:solidFill>
              <a:latin typeface="Arial"/>
              <a:ea typeface="Arial"/>
              <a:cs typeface="Arial"/>
              <a:sym typeface="Arial"/>
            </a:endParaRPr>
          </a:p>
          <a:p>
            <a:pPr indent="-219075" lvl="0" marL="246380" marR="194310" rtl="0" algn="l">
              <a:lnSpc>
                <a:spcPct val="101000"/>
              </a:lnSpc>
              <a:spcBef>
                <a:spcPts val="0"/>
              </a:spcBef>
              <a:spcAft>
                <a:spcPts val="0"/>
              </a:spcAft>
              <a:buClr>
                <a:srgbClr val="000000"/>
              </a:buClr>
              <a:buSzPts val="1500"/>
              <a:buFont typeface="Arial"/>
              <a:buChar char="●"/>
            </a:pPr>
            <a:r>
              <a:rPr b="0" i="0" lang="en-US" sz="1550" u="none" cap="none" strike="noStrike">
                <a:solidFill>
                  <a:srgbClr val="000000"/>
                </a:solidFill>
                <a:latin typeface="Arial"/>
                <a:ea typeface="Arial"/>
                <a:cs typeface="Arial"/>
                <a:sym typeface="Arial"/>
              </a:rPr>
              <a:t>User feedback indicates that the system's intuitive interface facilitates easy interaction, promoting engagement and awareness of driving conditions.</a:t>
            </a:r>
            <a:endParaRPr b="0" i="0" sz="1550" u="none" cap="none" strike="noStrike">
              <a:solidFill>
                <a:srgbClr val="000000"/>
              </a:solidFill>
              <a:latin typeface="Arial"/>
              <a:ea typeface="Arial"/>
              <a:cs typeface="Arial"/>
              <a:sym typeface="Arial"/>
            </a:endParaRPr>
          </a:p>
          <a:p>
            <a:pPr indent="-123825" lvl="0" marL="246380" marR="194310" rtl="0" algn="l">
              <a:lnSpc>
                <a:spcPct val="101000"/>
              </a:lnSpc>
              <a:spcBef>
                <a:spcPts val="0"/>
              </a:spcBef>
              <a:spcAft>
                <a:spcPts val="0"/>
              </a:spcAft>
              <a:buClr>
                <a:srgbClr val="000000"/>
              </a:buClr>
              <a:buSzPts val="1500"/>
              <a:buFont typeface="Arial"/>
              <a:buNone/>
            </a:pPr>
            <a:r>
              <a:t/>
            </a:r>
            <a:endParaRPr b="0" i="0" sz="1550" u="none" cap="none" strike="noStrike">
              <a:solidFill>
                <a:srgbClr val="000000"/>
              </a:solidFill>
              <a:latin typeface="Arial"/>
              <a:ea typeface="Arial"/>
              <a:cs typeface="Arial"/>
              <a:sym typeface="Arial"/>
            </a:endParaRPr>
          </a:p>
          <a:p>
            <a:pPr indent="-219075" lvl="0" marL="246380" marR="194310" rtl="0" algn="l">
              <a:lnSpc>
                <a:spcPct val="101000"/>
              </a:lnSpc>
              <a:spcBef>
                <a:spcPts val="0"/>
              </a:spcBef>
              <a:spcAft>
                <a:spcPts val="0"/>
              </a:spcAft>
              <a:buClr>
                <a:srgbClr val="000000"/>
              </a:buClr>
              <a:buSzPts val="1500"/>
              <a:buFont typeface="Arial"/>
              <a:buChar char="●"/>
            </a:pPr>
            <a:r>
              <a:rPr b="0" i="0" lang="en-US" sz="1550" u="none" cap="none" strike="noStrike">
                <a:solidFill>
                  <a:srgbClr val="000000"/>
                </a:solidFill>
                <a:latin typeface="Arial"/>
                <a:ea typeface="Arial"/>
                <a:cs typeface="Arial"/>
                <a:sym typeface="Arial"/>
              </a:rPr>
              <a:t>The project's scalable design allows for implementation in various vehicle types, demonstrating potential for widespread adoption in personal and commercial transportation settings.</a:t>
            </a:r>
            <a:endParaRPr b="0" i="0" sz="1550" u="none" cap="none" strike="noStrike">
              <a:solidFill>
                <a:srgbClr val="000000"/>
              </a:solidFill>
              <a:latin typeface="Arial"/>
              <a:ea typeface="Arial"/>
              <a:cs typeface="Arial"/>
              <a:sym typeface="Arial"/>
            </a:endParaRPr>
          </a:p>
        </p:txBody>
      </p:sp>
      <p:sp>
        <p:nvSpPr>
          <p:cNvPr id="84" name="Google Shape;84;p1"/>
          <p:cNvSpPr txBox="1"/>
          <p:nvPr/>
        </p:nvSpPr>
        <p:spPr>
          <a:xfrm>
            <a:off x="205927" y="18586930"/>
            <a:ext cx="7150100" cy="1486535"/>
          </a:xfrm>
          <a:prstGeom prst="rect">
            <a:avLst/>
          </a:prstGeom>
          <a:solidFill>
            <a:srgbClr val="FFFFFF"/>
          </a:solidFill>
          <a:ln cap="flat" cmpd="sng" w="9525">
            <a:solidFill>
              <a:srgbClr val="5B83AE"/>
            </a:solidFill>
            <a:prstDash val="solid"/>
            <a:round/>
            <a:headEnd len="sm" w="sm" type="none"/>
            <a:tailEnd len="sm" w="sm" type="none"/>
          </a:ln>
        </p:spPr>
        <p:txBody>
          <a:bodyPr anchorCtr="0" anchor="t" bIns="0" lIns="0" spcFirstLastPara="1" rIns="0" wrap="square" tIns="9525">
            <a:spAutoFit/>
          </a:bodyPr>
          <a:lstStyle/>
          <a:p>
            <a:pPr indent="-177165" lvl="0" marL="249555"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Enhance machine learning algorithms to improve detection accuracy and reduce false positives by utilizing diverse datasets.</a:t>
            </a:r>
            <a:endParaRPr b="0" i="0" sz="1600" u="none" cap="none" strike="noStrike">
              <a:solidFill>
                <a:srgbClr val="000000"/>
              </a:solidFill>
              <a:latin typeface="Arial"/>
              <a:ea typeface="Arial"/>
              <a:cs typeface="Arial"/>
              <a:sym typeface="Arial"/>
            </a:endParaRPr>
          </a:p>
          <a:p>
            <a:pPr indent="-177165" lvl="0" marL="249555"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Integrate additional sensors, such as heart rate monitors, for a comprehensive assessment of driver alertness.</a:t>
            </a:r>
            <a:endParaRPr b="0" i="0" sz="1600" u="none" cap="none" strike="noStrike">
              <a:solidFill>
                <a:srgbClr val="000000"/>
              </a:solidFill>
              <a:latin typeface="Arial"/>
              <a:ea typeface="Arial"/>
              <a:cs typeface="Arial"/>
              <a:sym typeface="Arial"/>
            </a:endParaRPr>
          </a:p>
          <a:p>
            <a:pPr indent="-177165" lvl="0" marL="249555"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Develop a mobile application for personalized feedback and remote monitoring of fatigue levels to promote safer driving habits.</a:t>
            </a:r>
            <a:endParaRPr b="0" i="0" sz="1600" u="none" cap="none" strike="noStrike">
              <a:solidFill>
                <a:srgbClr val="000000"/>
              </a:solidFill>
              <a:latin typeface="Arial"/>
              <a:ea typeface="Arial"/>
              <a:cs typeface="Arial"/>
              <a:sym typeface="Arial"/>
            </a:endParaRPr>
          </a:p>
        </p:txBody>
      </p:sp>
      <p:sp>
        <p:nvSpPr>
          <p:cNvPr id="85" name="Google Shape;85;p1"/>
          <p:cNvSpPr txBox="1"/>
          <p:nvPr/>
        </p:nvSpPr>
        <p:spPr>
          <a:xfrm>
            <a:off x="7755997" y="18514215"/>
            <a:ext cx="7150100" cy="1489710"/>
          </a:xfrm>
          <a:prstGeom prst="rect">
            <a:avLst/>
          </a:prstGeom>
          <a:solidFill>
            <a:srgbClr val="FFFFFF"/>
          </a:solidFill>
          <a:ln cap="flat" cmpd="sng" w="9525">
            <a:solidFill>
              <a:srgbClr val="5B83AE"/>
            </a:solidFill>
            <a:prstDash val="solid"/>
            <a:round/>
            <a:headEnd len="sm" w="sm" type="none"/>
            <a:tailEnd len="sm" w="sm" type="none"/>
          </a:ln>
        </p:spPr>
        <p:txBody>
          <a:bodyPr anchorCtr="0" anchor="t" bIns="0" lIns="0" spcFirstLastPara="1" rIns="0" wrap="square" tIns="13325">
            <a:spAutoFit/>
          </a:bodyPr>
          <a:lstStyle/>
          <a:p>
            <a:pPr indent="-165100" lvl="0" marL="247650" marR="0" rtl="0" algn="l">
              <a:lnSpc>
                <a:spcPct val="100000"/>
              </a:lnSpc>
              <a:spcBef>
                <a:spcPts val="0"/>
              </a:spcBef>
              <a:spcAft>
                <a:spcPts val="0"/>
              </a:spcAft>
              <a:buClr>
                <a:srgbClr val="000000"/>
              </a:buClr>
              <a:buSzPts val="1350"/>
              <a:buFont typeface="Arial"/>
              <a:buChar char="•"/>
            </a:pPr>
            <a:r>
              <a:rPr b="0" i="0" lang="en-US" sz="1600" u="none" cap="none" strike="noStrike">
                <a:solidFill>
                  <a:srgbClr val="000000"/>
                </a:solidFill>
                <a:latin typeface="Arial"/>
                <a:ea typeface="Arial"/>
                <a:cs typeface="Arial"/>
                <a:sym typeface="Arial"/>
              </a:rPr>
              <a:t>Drowsiness Detection System | IEEE Conference Publication https://ieeexplore.ieee.org/document/10334941</a:t>
            </a:r>
            <a:endParaRPr b="0" i="0" sz="1600" u="none" cap="none" strike="noStrike">
              <a:solidFill>
                <a:srgbClr val="000000"/>
              </a:solidFill>
              <a:latin typeface="Arial"/>
              <a:ea typeface="Arial"/>
              <a:cs typeface="Arial"/>
              <a:sym typeface="Arial"/>
            </a:endParaRPr>
          </a:p>
          <a:p>
            <a:pPr indent="0" lvl="0" marL="82550" marR="0" rtl="0" algn="l">
              <a:lnSpc>
                <a:spcPct val="100000"/>
              </a:lnSpc>
              <a:spcBef>
                <a:spcPts val="0"/>
              </a:spcBef>
              <a:spcAft>
                <a:spcPts val="0"/>
              </a:spcAft>
              <a:buClr>
                <a:srgbClr val="000000"/>
              </a:buClr>
              <a:buSzPts val="1350"/>
              <a:buFont typeface="Arial"/>
              <a:buNone/>
            </a:pPr>
            <a:r>
              <a:t/>
            </a:r>
            <a:endParaRPr b="0" i="0" sz="1600" u="none" cap="none" strike="noStrike">
              <a:solidFill>
                <a:srgbClr val="000000"/>
              </a:solidFill>
              <a:latin typeface="Arial"/>
              <a:ea typeface="Arial"/>
              <a:cs typeface="Arial"/>
              <a:sym typeface="Arial"/>
            </a:endParaRPr>
          </a:p>
          <a:p>
            <a:pPr indent="-165100" lvl="0" marL="247650" marR="0" rtl="0" algn="l">
              <a:lnSpc>
                <a:spcPct val="100000"/>
              </a:lnSpc>
              <a:spcBef>
                <a:spcPts val="0"/>
              </a:spcBef>
              <a:spcAft>
                <a:spcPts val="0"/>
              </a:spcAft>
              <a:buClr>
                <a:srgbClr val="000000"/>
              </a:buClr>
              <a:buSzPts val="1350"/>
              <a:buFont typeface="Arial"/>
              <a:buChar char="•"/>
            </a:pPr>
            <a:r>
              <a:rPr b="0" i="0" lang="en-US" sz="1600" u="none" cap="none" strike="noStrike">
                <a:solidFill>
                  <a:srgbClr val="000000"/>
                </a:solidFill>
                <a:latin typeface="Arial"/>
                <a:ea typeface="Arial"/>
                <a:cs typeface="Arial"/>
                <a:sym typeface="Arial"/>
              </a:rPr>
              <a:t>Real-Time Deep Learning-Based Drowsiness Detection: Leveraging Computer-Vision and Eye-Blink Analyses for Enhanced Road Safety https://www.mdpi.com/1424-8220/23/14/6459</a:t>
            </a:r>
            <a:endParaRPr b="0" i="0" sz="1600" u="none" cap="none" strike="noStrike">
              <a:solidFill>
                <a:srgbClr val="000000"/>
              </a:solidFill>
              <a:latin typeface="Arial"/>
              <a:ea typeface="Arial"/>
              <a:cs typeface="Arial"/>
              <a:sym typeface="Arial"/>
            </a:endParaRPr>
          </a:p>
        </p:txBody>
      </p:sp>
      <p:sp>
        <p:nvSpPr>
          <p:cNvPr id="86" name="Google Shape;86;p1"/>
          <p:cNvSpPr txBox="1"/>
          <p:nvPr/>
        </p:nvSpPr>
        <p:spPr>
          <a:xfrm>
            <a:off x="4624705" y="14114145"/>
            <a:ext cx="2217420" cy="223520"/>
          </a:xfrm>
          <a:prstGeom prst="rect">
            <a:avLst/>
          </a:prstGeom>
          <a:noFill/>
          <a:ln>
            <a:noFill/>
          </a:ln>
        </p:spPr>
        <p:txBody>
          <a:bodyPr anchorCtr="0" anchor="t" bIns="0" lIns="0" spcFirstLastPara="1" rIns="0" wrap="square" tIns="15875">
            <a:spAutoFit/>
          </a:bodyPr>
          <a:lstStyle/>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rgbClr val="000000"/>
                </a:solidFill>
                <a:latin typeface="Arial"/>
                <a:ea typeface="Arial"/>
                <a:cs typeface="Arial"/>
                <a:sym typeface="Arial"/>
              </a:rPr>
              <a:t>Fig: Architecture Diagram</a:t>
            </a:r>
            <a:endParaRPr b="0" i="0" sz="1350" u="none" cap="none" strike="noStrike">
              <a:solidFill>
                <a:srgbClr val="000000"/>
              </a:solidFill>
              <a:latin typeface="Arial"/>
              <a:ea typeface="Arial"/>
              <a:cs typeface="Arial"/>
              <a:sym typeface="Arial"/>
            </a:endParaRPr>
          </a:p>
        </p:txBody>
      </p:sp>
      <p:sp>
        <p:nvSpPr>
          <p:cNvPr id="87" name="Google Shape;87;p1"/>
          <p:cNvSpPr/>
          <p:nvPr/>
        </p:nvSpPr>
        <p:spPr>
          <a:xfrm>
            <a:off x="226695" y="10127615"/>
            <a:ext cx="3454400" cy="3866515"/>
          </a:xfrm>
          <a:custGeom>
            <a:rect b="b" l="l" r="r" t="t"/>
            <a:pathLst>
              <a:path extrusionOk="0" h="4243069" w="2976245">
                <a:moveTo>
                  <a:pt x="0" y="0"/>
                </a:moveTo>
                <a:lnTo>
                  <a:pt x="2975768" y="0"/>
                </a:lnTo>
                <a:lnTo>
                  <a:pt x="2975768" y="4242807"/>
                </a:lnTo>
                <a:lnTo>
                  <a:pt x="0" y="4242807"/>
                </a:lnTo>
                <a:lnTo>
                  <a:pt x="0" y="0"/>
                </a:lnTo>
                <a:close/>
              </a:path>
            </a:pathLst>
          </a:custGeom>
          <a:noFill/>
          <a:ln cap="flat" cmpd="sng" w="17450">
            <a:solidFill>
              <a:srgbClr val="AC464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
          <p:cNvSpPr txBox="1"/>
          <p:nvPr/>
        </p:nvSpPr>
        <p:spPr>
          <a:xfrm>
            <a:off x="975682" y="14173606"/>
            <a:ext cx="1602740" cy="234950"/>
          </a:xfrm>
          <a:prstGeom prst="rect">
            <a:avLst/>
          </a:prstGeom>
          <a:noFill/>
          <a:ln>
            <a:noFill/>
          </a:ln>
        </p:spPr>
        <p:txBody>
          <a:bodyPr anchorCtr="0" anchor="t" bIns="0" lIns="0" spcFirstLastPara="1" rIns="0" wrap="square" tIns="15875">
            <a:spAutoFit/>
          </a:bodyPr>
          <a:lstStyle/>
          <a:p>
            <a:pPr indent="0" lvl="0" marL="0" marR="0" rtl="0" algn="l">
              <a:lnSpc>
                <a:spcPct val="100000"/>
              </a:lnSpc>
              <a:spcBef>
                <a:spcPts val="0"/>
              </a:spcBef>
              <a:spcAft>
                <a:spcPts val="0"/>
              </a:spcAft>
              <a:buClr>
                <a:srgbClr val="000000"/>
              </a:buClr>
              <a:buSzPts val="1350"/>
              <a:buFont typeface="Arial"/>
              <a:buNone/>
            </a:pPr>
            <a:r>
              <a:rPr b="1" i="0" lang="en-US" sz="1350" u="none" cap="none" strike="noStrike">
                <a:solidFill>
                  <a:srgbClr val="000000"/>
                </a:solidFill>
                <a:latin typeface="Arial"/>
                <a:ea typeface="Arial"/>
                <a:cs typeface="Arial"/>
                <a:sym typeface="Arial"/>
              </a:rPr>
              <a:t>Fig: Block Diagram</a:t>
            </a:r>
            <a:endParaRPr b="0" i="0" sz="1350" u="none" cap="none" strike="noStrike">
              <a:solidFill>
                <a:srgbClr val="000000"/>
              </a:solidFill>
              <a:latin typeface="Arial"/>
              <a:ea typeface="Arial"/>
              <a:cs typeface="Arial"/>
              <a:sym typeface="Arial"/>
            </a:endParaRPr>
          </a:p>
        </p:txBody>
      </p:sp>
      <p:grpSp>
        <p:nvGrpSpPr>
          <p:cNvPr id="89" name="Google Shape;89;p1"/>
          <p:cNvGrpSpPr/>
          <p:nvPr/>
        </p:nvGrpSpPr>
        <p:grpSpPr>
          <a:xfrm>
            <a:off x="265699" y="6784156"/>
            <a:ext cx="7250430" cy="580390"/>
            <a:chOff x="265699" y="6784156"/>
            <a:chExt cx="7250430" cy="580390"/>
          </a:xfrm>
        </p:grpSpPr>
        <p:sp>
          <p:nvSpPr>
            <p:cNvPr id="90" name="Google Shape;90;p1"/>
            <p:cNvSpPr/>
            <p:nvPr/>
          </p:nvSpPr>
          <p:spPr>
            <a:xfrm>
              <a:off x="265699" y="6784156"/>
              <a:ext cx="7250430" cy="580390"/>
            </a:xfrm>
            <a:custGeom>
              <a:rect b="b" l="l" r="r" t="t"/>
              <a:pathLst>
                <a:path extrusionOk="0" h="580390" w="7250430">
                  <a:moveTo>
                    <a:pt x="5800039" y="580214"/>
                  </a:moveTo>
                  <a:lnTo>
                    <a:pt x="1450015" y="580214"/>
                  </a:lnTo>
                  <a:lnTo>
                    <a:pt x="0" y="290101"/>
                  </a:lnTo>
                  <a:lnTo>
                    <a:pt x="1450015" y="0"/>
                  </a:lnTo>
                  <a:lnTo>
                    <a:pt x="5800039" y="0"/>
                  </a:lnTo>
                  <a:lnTo>
                    <a:pt x="7250054" y="290101"/>
                  </a:lnTo>
                  <a:lnTo>
                    <a:pt x="5800039" y="580214"/>
                  </a:lnTo>
                  <a:close/>
                </a:path>
              </a:pathLst>
            </a:custGeom>
            <a:solidFill>
              <a:srgbClr val="7CB6E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
            <p:cNvSpPr/>
            <p:nvPr/>
          </p:nvSpPr>
          <p:spPr>
            <a:xfrm>
              <a:off x="265699" y="6784156"/>
              <a:ext cx="7250430" cy="580390"/>
            </a:xfrm>
            <a:custGeom>
              <a:rect b="b" l="l" r="r" t="t"/>
              <a:pathLst>
                <a:path extrusionOk="0" h="580390" w="7250430">
                  <a:moveTo>
                    <a:pt x="0" y="290101"/>
                  </a:moveTo>
                  <a:lnTo>
                    <a:pt x="1450015" y="0"/>
                  </a:lnTo>
                  <a:lnTo>
                    <a:pt x="5800039" y="0"/>
                  </a:lnTo>
                  <a:lnTo>
                    <a:pt x="7250054" y="290101"/>
                  </a:lnTo>
                  <a:lnTo>
                    <a:pt x="5800039" y="580214"/>
                  </a:lnTo>
                  <a:lnTo>
                    <a:pt x="1450015" y="580214"/>
                  </a:lnTo>
                  <a:lnTo>
                    <a:pt x="0" y="290101"/>
                  </a:lnTo>
                  <a:close/>
                </a:path>
              </a:pathLst>
            </a:custGeom>
            <a:noFill/>
            <a:ln cap="flat" cmpd="sng" w="9525">
              <a:solidFill>
                <a:srgbClr val="5B83A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 name="Google Shape;92;p1"/>
          <p:cNvSpPr txBox="1"/>
          <p:nvPr/>
        </p:nvSpPr>
        <p:spPr>
          <a:xfrm>
            <a:off x="3107386" y="6882865"/>
            <a:ext cx="1579880" cy="360680"/>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Times New Roman"/>
                <a:ea typeface="Times New Roman"/>
                <a:cs typeface="Times New Roman"/>
                <a:sym typeface="Times New Roman"/>
              </a:rPr>
              <a:t>Methodology</a:t>
            </a:r>
            <a:endParaRPr b="0" i="0" sz="2200" u="none" cap="none" strike="noStrike">
              <a:solidFill>
                <a:srgbClr val="000000"/>
              </a:solidFill>
              <a:latin typeface="Times New Roman"/>
              <a:ea typeface="Times New Roman"/>
              <a:cs typeface="Times New Roman"/>
              <a:sym typeface="Times New Roman"/>
            </a:endParaRPr>
          </a:p>
        </p:txBody>
      </p:sp>
      <p:sp>
        <p:nvSpPr>
          <p:cNvPr id="93" name="Google Shape;93;p1"/>
          <p:cNvSpPr/>
          <p:nvPr/>
        </p:nvSpPr>
        <p:spPr>
          <a:xfrm>
            <a:off x="115610" y="6785083"/>
            <a:ext cx="7376795" cy="7798434"/>
          </a:xfrm>
          <a:custGeom>
            <a:rect b="b" l="l" r="r" t="t"/>
            <a:pathLst>
              <a:path extrusionOk="0" h="7798434" w="7376795">
                <a:moveTo>
                  <a:pt x="0" y="0"/>
                </a:moveTo>
                <a:lnTo>
                  <a:pt x="7376463" y="0"/>
                </a:lnTo>
                <a:lnTo>
                  <a:pt x="7376463" y="7798206"/>
                </a:lnTo>
                <a:lnTo>
                  <a:pt x="0" y="7798206"/>
                </a:lnTo>
                <a:lnTo>
                  <a:pt x="0" y="0"/>
                </a:lnTo>
                <a:close/>
              </a:path>
            </a:pathLst>
          </a:custGeom>
          <a:noFill/>
          <a:ln cap="flat" cmpd="sng" w="17450">
            <a:solidFill>
              <a:srgbClr val="AC464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lang="en-US"/>
              <a:t>   </a:t>
            </a:r>
            <a:endParaRPr b="0" i="0" sz="1400" u="none" cap="none" strike="noStrike">
              <a:solidFill>
                <a:srgbClr val="000000"/>
              </a:solidFill>
              <a:latin typeface="Arial"/>
              <a:ea typeface="Arial"/>
              <a:cs typeface="Arial"/>
              <a:sym typeface="Arial"/>
            </a:endParaRPr>
          </a:p>
        </p:txBody>
      </p:sp>
      <p:sp>
        <p:nvSpPr>
          <p:cNvPr id="94" name="Google Shape;94;p1"/>
          <p:cNvSpPr txBox="1"/>
          <p:nvPr/>
        </p:nvSpPr>
        <p:spPr>
          <a:xfrm>
            <a:off x="7680325" y="6779895"/>
            <a:ext cx="7246620" cy="11229975"/>
          </a:xfrm>
          <a:prstGeom prst="rect">
            <a:avLst/>
          </a:prstGeom>
          <a:noFill/>
          <a:ln cap="flat" cmpd="sng" w="17450">
            <a:solidFill>
              <a:srgbClr val="AC4644"/>
            </a:solidFill>
            <a:prstDash val="solid"/>
            <a:round/>
            <a:headEnd len="sm" w="sm" type="none"/>
            <a:tailEnd len="sm" w="sm" type="none"/>
          </a:ln>
        </p:spPr>
        <p:txBody>
          <a:bodyPr anchorCtr="0" anchor="t" bIns="0" lIns="0" spcFirstLastPara="1" rIns="0" wrap="square" tIns="106675">
            <a:noAutofit/>
          </a:bodyPr>
          <a:lstStyle/>
          <a:p>
            <a:pPr indent="0" lvl="0" marL="33020" marR="0" rtl="0" algn="ctr">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Times New Roman"/>
                <a:ea typeface="Times New Roman"/>
                <a:cs typeface="Times New Roman"/>
                <a:sym typeface="Times New Roman"/>
              </a:rPr>
              <a:t>Experimental/Simulation Outcome</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Arial"/>
                <a:ea typeface="Arial"/>
                <a:cs typeface="Arial"/>
                <a:sym typeface="Arial"/>
              </a:rPr>
              <a:t>Fig: Flow Diagram</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285"/>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43815" rtl="0" algn="ctr">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Arial"/>
              <a:ea typeface="Arial"/>
              <a:cs typeface="Arial"/>
              <a:sym typeface="Arial"/>
            </a:endParaRPr>
          </a:p>
          <a:p>
            <a:pPr indent="0" lvl="0" marL="0" marR="43815" rtl="0" algn="ctr">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Arial"/>
                <a:ea typeface="Arial"/>
                <a:cs typeface="Arial"/>
                <a:sym typeface="Arial"/>
              </a:rPr>
              <a:t>Fig: Prototype</a:t>
            </a:r>
            <a:endParaRPr b="0" i="0" sz="1500" u="none" cap="none" strike="noStrike">
              <a:solidFill>
                <a:srgbClr val="000000"/>
              </a:solidFill>
              <a:latin typeface="Arial"/>
              <a:ea typeface="Arial"/>
              <a:cs typeface="Arial"/>
              <a:sym typeface="Arial"/>
            </a:endParaRPr>
          </a:p>
        </p:txBody>
      </p:sp>
      <p:pic>
        <p:nvPicPr>
          <p:cNvPr id="95" name="Google Shape;95;p1"/>
          <p:cNvPicPr preferRelativeResize="0"/>
          <p:nvPr/>
        </p:nvPicPr>
        <p:blipFill rotWithShape="1">
          <a:blip r:embed="rId4">
            <a:alphaModFix/>
          </a:blip>
          <a:srcRect b="0" l="0" r="0" t="0"/>
          <a:stretch/>
        </p:blipFill>
        <p:spPr>
          <a:xfrm>
            <a:off x="265430" y="10217785"/>
            <a:ext cx="3300730" cy="3686175"/>
          </a:xfrm>
          <a:prstGeom prst="rect">
            <a:avLst/>
          </a:prstGeom>
          <a:noFill/>
          <a:ln>
            <a:noFill/>
          </a:ln>
        </p:spPr>
      </p:pic>
      <p:pic>
        <p:nvPicPr>
          <p:cNvPr id="96" name="Google Shape;96;p1"/>
          <p:cNvPicPr preferRelativeResize="0"/>
          <p:nvPr/>
        </p:nvPicPr>
        <p:blipFill rotWithShape="1">
          <a:blip r:embed="rId5">
            <a:alphaModFix/>
          </a:blip>
          <a:srcRect b="0" l="0" r="0" t="0"/>
          <a:stretch/>
        </p:blipFill>
        <p:spPr>
          <a:xfrm>
            <a:off x="3777615" y="10127615"/>
            <a:ext cx="3644900" cy="3867150"/>
          </a:xfrm>
          <a:prstGeom prst="rect">
            <a:avLst/>
          </a:prstGeom>
          <a:noFill/>
          <a:ln>
            <a:noFill/>
          </a:ln>
        </p:spPr>
      </p:pic>
      <p:pic>
        <p:nvPicPr>
          <p:cNvPr id="97" name="Google Shape;97;p1"/>
          <p:cNvPicPr preferRelativeResize="0"/>
          <p:nvPr/>
        </p:nvPicPr>
        <p:blipFill>
          <a:blip r:embed="rId6">
            <a:alphaModFix/>
          </a:blip>
          <a:stretch>
            <a:fillRect/>
          </a:stretch>
        </p:blipFill>
        <p:spPr>
          <a:xfrm>
            <a:off x="7770500" y="9807225"/>
            <a:ext cx="6925952" cy="3686177"/>
          </a:xfrm>
          <a:prstGeom prst="rect">
            <a:avLst/>
          </a:prstGeom>
          <a:noFill/>
          <a:ln>
            <a:noFill/>
          </a:ln>
        </p:spPr>
      </p:pic>
      <p:pic>
        <p:nvPicPr>
          <p:cNvPr id="98" name="Google Shape;98;p1"/>
          <p:cNvPicPr preferRelativeResize="0"/>
          <p:nvPr/>
        </p:nvPicPr>
        <p:blipFill>
          <a:blip r:embed="rId7">
            <a:alphaModFix/>
          </a:blip>
          <a:stretch>
            <a:fillRect/>
          </a:stretch>
        </p:blipFill>
        <p:spPr>
          <a:xfrm>
            <a:off x="7849695" y="13909675"/>
            <a:ext cx="6925952" cy="35642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2024-10-21T06:35:00Z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2024-03-29T16:30:00Z</vt:filetime>
  </property>
  <property fmtid="{D5CDD505-2E9C-101B-9397-08002B2CF9AE}" pid="4" name="Producer">
    <vt:lpwstr>3-Heights(TM) PDF Security Shell 4.8.25.2 (http://www.pdf-tools.com)</vt:lpwstr>
  </property>
  <property fmtid="{D5CDD505-2E9C-101B-9397-08002B2CF9AE}" pid="5" name="ICV">
    <vt:lpwstr>9377CFA6924A40A5AF92BD4E1F5D7449_12</vt:lpwstr>
  </property>
  <property fmtid="{D5CDD505-2E9C-101B-9397-08002B2CF9AE}" pid="6" name="KSOProductBuildVer">
    <vt:lpwstr>1033-12.2.0.13472</vt:lpwstr>
  </property>
</Properties>
</file>