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23"/>
  </p:notesMasterIdLst>
  <p:handoutMasterIdLst>
    <p:handoutMasterId r:id="rId24"/>
  </p:handoutMasterIdLst>
  <p:sldIdLst>
    <p:sldId id="256" r:id="rId3"/>
    <p:sldId id="264" r:id="rId4"/>
    <p:sldId id="275" r:id="rId5"/>
    <p:sldId id="276" r:id="rId6"/>
    <p:sldId id="265" r:id="rId7"/>
    <p:sldId id="277" r:id="rId8"/>
    <p:sldId id="278" r:id="rId9"/>
    <p:sldId id="266" r:id="rId10"/>
    <p:sldId id="291" r:id="rId11"/>
    <p:sldId id="292" r:id="rId12"/>
    <p:sldId id="293" r:id="rId13"/>
    <p:sldId id="294" r:id="rId14"/>
    <p:sldId id="295" r:id="rId15"/>
    <p:sldId id="297" r:id="rId16"/>
    <p:sldId id="290" r:id="rId17"/>
    <p:sldId id="298" r:id="rId18"/>
    <p:sldId id="287" r:id="rId19"/>
    <p:sldId id="288" r:id="rId20"/>
    <p:sldId id="300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MAY SUMEET AMBEGAOKAR-170906292" initials="TSA" lastIdx="1" clrIdx="0">
    <p:extLst>
      <p:ext uri="{19B8F6BF-5375-455C-9EA6-DF929625EA0E}">
        <p15:presenceInfo xmlns:p15="http://schemas.microsoft.com/office/powerpoint/2012/main" userId="S::tanmay.sumeet@learner.manipal.edu::c8f6f75f-1644-4a17-b503-6e21b5d278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80334" autoAdjust="0"/>
  </p:normalViewPr>
  <p:slideViewPr>
    <p:cSldViewPr snapToGrid="0">
      <p:cViewPr varScale="1">
        <p:scale>
          <a:sx n="63" d="100"/>
          <a:sy n="63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07914-ED22-4488-A497-A0999DAC1E3C}" type="datetimeFigureOut">
              <a:rPr lang="en-US" smtClean="0"/>
              <a:t>21-Jun-21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C1E5C-39A7-42D4-AF3A-1A7CCCFC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633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F342B-E20E-4826-B7E7-424135C71F3F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CB9B5-C6AE-4BF4-BE1C-DA3D19385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123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CB9B5-C6AE-4BF4-BE1C-DA3D19385AF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1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CB9B5-C6AE-4BF4-BE1C-DA3D19385AF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646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CB9B5-C6AE-4BF4-BE1C-DA3D19385AF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83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DC7D-A458-4753-8DC2-35EADB717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59BEF-8EA7-4E5A-BC53-6D504417D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EEF00-8F37-48B0-B116-45C9B7B3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1512" y="6356350"/>
            <a:ext cx="1072116" cy="365125"/>
          </a:xfrm>
        </p:spPr>
        <p:txBody>
          <a:bodyPr/>
          <a:lstStyle/>
          <a:p>
            <a:fld id="{311B586C-E87F-4E29-9A74-DE8502C1EBC8}" type="datetime1">
              <a:rPr lang="en-US" smtClean="0"/>
              <a:t>21-Jun-21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DF205-5017-47B4-8520-4E4BCF5B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7186" y="6354429"/>
            <a:ext cx="6243084" cy="365125"/>
          </a:xfrm>
        </p:spPr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49FE9-E6C0-44EB-A7AB-BB09D744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65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795-5D0C-4819-ADDB-4A354C27F0E1}" type="datetime1">
              <a:rPr lang="en-US" smtClean="0"/>
              <a:t>21-Jun-21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D460-587B-49F1-8347-4693FEFA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1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383F-B940-481E-9666-6E359CCEEE9F}" type="datetime1">
              <a:rPr lang="en-US" smtClean="0"/>
              <a:t>21-Jun-21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D460-587B-49F1-8347-4693FEFA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9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585-DDF8-47EF-ADAA-97D048DE7C33}" type="datetime1">
              <a:rPr lang="en-US" smtClean="0"/>
              <a:t>21-Jun-21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D460-587B-49F1-8347-4693FEFA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00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F8C2-A4B7-494D-B6A4-3A6516A39519}" type="datetime1">
              <a:rPr lang="en-US" smtClean="0"/>
              <a:t>21-Jun-21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D460-587B-49F1-8347-4693FEFA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9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1EDF-8BB7-4605-88B2-AED37AFF0DE5}" type="datetime1">
              <a:rPr lang="en-US" smtClean="0"/>
              <a:t>21-Jun-21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D460-587B-49F1-8347-4693FEFA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9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3E7F-5BE4-414C-9B21-0BF6B3F72CAB}" type="datetime1">
              <a:rPr lang="en-US" smtClean="0"/>
              <a:t>21-Jun-21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D460-587B-49F1-8347-4693FEFA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70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AF2-8091-4CF6-AA91-4441A0D3E4D9}" type="datetime1">
              <a:rPr lang="en-US" smtClean="0"/>
              <a:t>21-Jun-21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D460-587B-49F1-8347-4693FEFA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63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9929-6025-49C4-9E44-4A199FD777BE}" type="datetime1">
              <a:rPr lang="en-US" smtClean="0"/>
              <a:t>21-Jun-21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D460-587B-49F1-8347-4693FEFA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97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A7AC-8F45-41AD-A3DA-C5EDA9E2B8A9}" type="datetime1">
              <a:rPr lang="en-US" smtClean="0"/>
              <a:t>21-Jun-21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D460-587B-49F1-8347-4693FEFA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5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2365-76A0-492B-90A0-9CB6EA471FC1}" type="datetime1">
              <a:rPr lang="en-US" smtClean="0"/>
              <a:t>21-Jun-21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D460-587B-49F1-8347-4693FEFA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51B0-B757-4837-A523-C7E1D1E7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E7EB3-EE94-4EA5-9ED8-B636C851D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558"/>
            <a:ext cx="10515600" cy="44190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A27A5-5E82-4EB1-9C5B-98B77485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61A4-A23B-4CCC-AAD1-9F065A24DCAD}" type="datetime1">
              <a:rPr lang="en-US" smtClean="0"/>
              <a:t>21-Jun-21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F4C25-DB2B-4D6F-BBAD-FCC0C10C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A0B58-E5DF-4A7A-BA60-8795BD41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152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A7B9-A4F0-48BA-9F2E-480ED1CD7DF9}" type="datetime1">
              <a:rPr lang="en-US" smtClean="0"/>
              <a:t>21-Jun-21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D460-587B-49F1-8347-4693FEFA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AC88-D9BB-4EF9-8C29-45C74C3E24E4}" type="datetime1">
              <a:rPr lang="en-US" smtClean="0"/>
              <a:t>21-Jun-21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6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3E1C-4790-437B-8C33-50079CBF5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43D4B-2D8C-4744-ADC1-0B1AED46D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888DE-557E-4011-B140-3E3CC8EF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81B6-DE2E-4AB1-B7E0-5DFA482BB4F3}" type="datetime1">
              <a:rPr lang="en-US" smtClean="0"/>
              <a:t>21-Jun-21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7157B-8941-4E6E-8927-E79A1F18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FD8EF-4962-474E-A568-574FD4A2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1D5E-5FA9-4C31-9021-8CA1A150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EA47-024D-46F3-9BB1-AEA0885FB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6B807-59F7-4E5E-A8BF-7B667C2C1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D77C0-ACBE-44D6-986F-B813E51D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7C12-E09B-4F62-9873-27FD591539C9}" type="datetime1">
              <a:rPr lang="en-US" smtClean="0"/>
              <a:t>21-Jun-21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3422B-162D-44E8-8E75-9CB262B1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36408-FFB9-4B8F-BF06-217C88F1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08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D464-DB0E-466D-B8AF-29CE7EA8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42429-CFFE-4C38-8928-7B56B8F3C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F1B4E-D022-4A3D-8C02-6C475688E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7F64A-D188-411A-A627-F1A884336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B43FD-4DF8-4C70-A0CF-46D23CE6C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23D17-58A8-48E5-BB2E-76DB02E4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D4B9-C392-47DF-9905-A19DE14868B5}" type="datetime1">
              <a:rPr lang="en-US" smtClean="0"/>
              <a:t>21-Jun-21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C4FF2-5905-4454-8621-58B770F7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9E018-F483-42D6-B84B-E4C5F85D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3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1B30-1913-4E02-BF09-D3FCBE73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602D1-4DCC-4272-B111-3AAC9ACD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9BA9-E09A-46BB-AB7D-2FD9052E1CA5}" type="datetime1">
              <a:rPr lang="en-US" smtClean="0"/>
              <a:t>21-Jun-21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53D3C-83CE-490E-86D0-C162C485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E4F16-4ECB-4EBA-AD18-F31584CA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30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1DE8C-E023-47BB-B4CD-D66D319F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B383-39A4-4B4B-90B4-9B7C69B60AA4}" type="datetime1">
              <a:rPr lang="en-US" smtClean="0"/>
              <a:t>21-Jun-21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022B3-3D27-48CF-BA87-1BB6E857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86F05-140A-4FB6-A10E-132FA47D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68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A642-3C28-4F2F-A8CA-C7E3C934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18707"/>
            <a:ext cx="3932237" cy="7513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C1FDE-364D-4723-A00B-8D4C7BF4E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F5B90-988B-487F-9036-7F9E9177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86270"/>
            <a:ext cx="3932237" cy="40827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E0430-A1B0-4012-8497-0668BBB3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6158-C5E4-4E56-9F8F-5F744E958431}" type="datetime1">
              <a:rPr lang="en-US" smtClean="0"/>
              <a:t>21-Jun-21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D85B3-F999-4F18-ACFF-70ECCEF5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F2CAD-46E4-49DF-97AF-6ACB1A21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57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6FD538-263D-46FD-9745-35752D9F3CDD}"/>
              </a:ext>
            </a:extLst>
          </p:cNvPr>
          <p:cNvSpPr/>
          <p:nvPr userDrawn="1"/>
        </p:nvSpPr>
        <p:spPr>
          <a:xfrm>
            <a:off x="0" y="6176964"/>
            <a:ext cx="12192000" cy="698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183C8-9346-40E4-99FF-5ED217B8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427"/>
            <a:ext cx="10515600" cy="698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EF783-205B-4992-ABE7-6C3E2EBF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57946"/>
            <a:ext cx="10515600" cy="441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B5D7B-7616-4422-A4C6-D7CC4747C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1511" y="6356350"/>
            <a:ext cx="1479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2060"/>
                </a:solidFill>
              </a:defRPr>
            </a:lvl1pPr>
          </a:lstStyle>
          <a:p>
            <a:fld id="{75FB6FD6-0B57-489A-A185-2D46E708E842}" type="datetime1">
              <a:rPr lang="en-US" smtClean="0"/>
              <a:t>21-Jun-21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AA377-F1D9-47CA-AB37-7AC69CC3B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94554" y="6354429"/>
            <a:ext cx="4935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Department of Electrical &amp; Electronics Engineering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84628-E189-4D5D-88C1-53C79F342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9246" y="6339956"/>
            <a:ext cx="721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51752D94-003D-4939-B583-25A25C922BF8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EE9BDE-FBA7-467B-ACA3-5719655EE307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5760720" cy="701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E8CCF1-4D9A-425A-B156-722494C3C844}"/>
              </a:ext>
            </a:extLst>
          </p:cNvPr>
          <p:cNvSpPr txBox="1"/>
          <p:nvPr userDrawn="1"/>
        </p:nvSpPr>
        <p:spPr>
          <a:xfrm>
            <a:off x="2175735" y="6339956"/>
            <a:ext cx="3085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r>
              <a:rPr lang="en-IN" sz="1400" b="1" dirty="0">
                <a:solidFill>
                  <a:srgbClr val="002060"/>
                </a:solidFill>
              </a:rPr>
              <a:t>Project Work: 2020-21</a:t>
            </a:r>
          </a:p>
        </p:txBody>
      </p:sp>
    </p:spTree>
    <p:extLst>
      <p:ext uri="{BB962C8B-B14F-4D97-AF65-F5344CB8AC3E}">
        <p14:creationId xmlns:p14="http://schemas.microsoft.com/office/powerpoint/2010/main" val="115639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E628-18AF-4D0A-BAF7-4C4D6F009593}" type="datetime1">
              <a:rPr lang="en-US" smtClean="0"/>
              <a:t>21-Jun-21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Electrical &amp; Electronics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D460-587B-49F1-8347-4693FEFA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3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imdevskp/sars-outbreak-2003-complete-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imdevskp/covid_19_indi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21695-CC69-4C22-BAB1-F187FBAA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012" y="6339751"/>
            <a:ext cx="6243084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&amp; Electronics Engineering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C18DA-6074-4C76-95D4-59EFC230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1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E739C-E400-4B43-860C-BCA41FC6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B42B-C8C2-4B64-8CE3-053A3BD9386D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21-Jun-21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7140" y="1123778"/>
            <a:ext cx="49630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Growth and Sentiment Analysis </a:t>
            </a:r>
            <a:endParaRPr lang="en-US" sz="2800" b="1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on Coronavirus</a:t>
            </a:r>
            <a:endParaRPr lang="en-US" sz="2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9875" y="3227416"/>
            <a:ext cx="2418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cs typeface="Times New Roman" panose="02020603050405020304" pitchFamily="18" charset="0"/>
              </a:rPr>
              <a:t>Tanmay </a:t>
            </a:r>
            <a:r>
              <a:rPr lang="en-US" sz="2000" b="1" dirty="0" err="1">
                <a:cs typeface="Times New Roman" panose="02020603050405020304" pitchFamily="18" charset="0"/>
              </a:rPr>
              <a:t>Ambegaokar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cs typeface="Times New Roman" panose="02020603050405020304" pitchFamily="18" charset="0"/>
              </a:rPr>
              <a:t>170906292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08720" y="4027581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cs typeface="Times New Roman" panose="02020603050405020304" pitchFamily="18" charset="0"/>
              </a:rPr>
              <a:t>Under the guidance of</a:t>
            </a:r>
          </a:p>
          <a:p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99869" y="3053638"/>
            <a:ext cx="1647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cs typeface="Times New Roman" panose="02020603050405020304" pitchFamily="18" charset="0"/>
              </a:rPr>
              <a:t>Anmol Kumar</a:t>
            </a:r>
          </a:p>
          <a:p>
            <a:pPr algn="ctr"/>
            <a:r>
              <a:rPr lang="en-US" sz="2000" b="1" dirty="0">
                <a:cs typeface="Times New Roman" panose="02020603050405020304" pitchFamily="18" charset="0"/>
              </a:rPr>
              <a:t>170906482</a:t>
            </a:r>
          </a:p>
        </p:txBody>
      </p:sp>
      <p:sp>
        <p:nvSpPr>
          <p:cNvPr id="3" name="Rectangle 2"/>
          <p:cNvSpPr/>
          <p:nvPr/>
        </p:nvSpPr>
        <p:spPr>
          <a:xfrm>
            <a:off x="4519421" y="4564691"/>
            <a:ext cx="28984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cs typeface="Times New Roman" panose="02020603050405020304" pitchFamily="18" charset="0"/>
              </a:rPr>
              <a:t>Prof   Satyakam</a:t>
            </a:r>
          </a:p>
          <a:p>
            <a:pPr algn="ctr"/>
            <a:r>
              <a:rPr lang="en-US" b="1" dirty="0">
                <a:cs typeface="Times New Roman" panose="02020603050405020304" pitchFamily="18" charset="0"/>
              </a:rPr>
              <a:t>Dept. of Electrical &amp; Electronics Engineering</a:t>
            </a:r>
          </a:p>
          <a:p>
            <a:pPr algn="ctr"/>
            <a:r>
              <a:rPr lang="en-US" b="1" dirty="0">
                <a:cs typeface="Times New Roman" panose="02020603050405020304" pitchFamily="18" charset="0"/>
              </a:rPr>
              <a:t>MIT Manipal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EEBA42-F5BE-4A37-817D-5CD65180C9B9}"/>
              </a:ext>
            </a:extLst>
          </p:cNvPr>
          <p:cNvSpPr/>
          <p:nvPr/>
        </p:nvSpPr>
        <p:spPr>
          <a:xfrm>
            <a:off x="4808720" y="2313294"/>
            <a:ext cx="2416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cs typeface="Times New Roman" panose="02020603050405020304" pitchFamily="18" charset="0"/>
              </a:rPr>
              <a:t>Project presentation by </a:t>
            </a:r>
          </a:p>
        </p:txBody>
      </p:sp>
    </p:spTree>
    <p:extLst>
      <p:ext uri="{BB962C8B-B14F-4D97-AF65-F5344CB8AC3E}">
        <p14:creationId xmlns:p14="http://schemas.microsoft.com/office/powerpoint/2010/main" val="11684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7AF3-C60C-44BB-8D4E-2E687719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A9F7B-BEF9-4576-A3B4-D91A5836F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555"/>
            <a:ext cx="10515600" cy="441901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CCC96-661F-4DB2-B99E-6B77E8ED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61A4-A23B-4CCC-AAD1-9F065A24DCAD}" type="datetime1">
              <a:rPr lang="en-US" smtClean="0"/>
              <a:t>21-Jun-21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DB5F-08D7-4486-B032-013610C8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0E5B0-D73B-46A5-B5F0-6B72A741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10</a:t>
            </a:fld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AAA381-A600-4F05-AFCA-B38DB9EE83FB}"/>
              </a:ext>
            </a:extLst>
          </p:cNvPr>
          <p:cNvSpPr/>
          <p:nvPr/>
        </p:nvSpPr>
        <p:spPr>
          <a:xfrm>
            <a:off x="1197394" y="1578559"/>
            <a:ext cx="1572310" cy="12117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 Cleaning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39CF97-0B16-4D60-AF89-71FBEDCBD837}"/>
              </a:ext>
            </a:extLst>
          </p:cNvPr>
          <p:cNvSpPr/>
          <p:nvPr/>
        </p:nvSpPr>
        <p:spPr>
          <a:xfrm>
            <a:off x="7633641" y="1619730"/>
            <a:ext cx="1572310" cy="1231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Modelling the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95340D-B262-4810-B41C-EDE776C5C847}"/>
              </a:ext>
            </a:extLst>
          </p:cNvPr>
          <p:cNvSpPr/>
          <p:nvPr/>
        </p:nvSpPr>
        <p:spPr>
          <a:xfrm>
            <a:off x="5440054" y="1578558"/>
            <a:ext cx="1813356" cy="12117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Visualization of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980FA4-F02F-46F1-A1F3-E7B5ED223FFD}"/>
              </a:ext>
            </a:extLst>
          </p:cNvPr>
          <p:cNvSpPr/>
          <p:nvPr/>
        </p:nvSpPr>
        <p:spPr>
          <a:xfrm>
            <a:off x="3232436" y="1578558"/>
            <a:ext cx="1813356" cy="12117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 Pre-Processing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D4DDF4-8DC7-4FDB-B794-A8230323CA14}"/>
              </a:ext>
            </a:extLst>
          </p:cNvPr>
          <p:cNvSpPr/>
          <p:nvPr/>
        </p:nvSpPr>
        <p:spPr>
          <a:xfrm>
            <a:off x="9589876" y="1578559"/>
            <a:ext cx="1572310" cy="12117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Evaluating the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7C4DCB-585E-4678-8A57-F73E03B2F403}"/>
              </a:ext>
            </a:extLst>
          </p:cNvPr>
          <p:cNvSpPr txBox="1"/>
          <p:nvPr/>
        </p:nvSpPr>
        <p:spPr>
          <a:xfrm>
            <a:off x="1227180" y="3116796"/>
            <a:ext cx="1404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SARS 2003 Global</a:t>
            </a:r>
          </a:p>
          <a:p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Covid-19 in India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E278E7-A592-49E7-A2FA-9DEAA47826B7}"/>
              </a:ext>
            </a:extLst>
          </p:cNvPr>
          <p:cNvSpPr txBox="1"/>
          <p:nvPr/>
        </p:nvSpPr>
        <p:spPr>
          <a:xfrm>
            <a:off x="3400016" y="3471205"/>
            <a:ext cx="140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EF3CCD-B440-473E-BBFB-B002713A2041}"/>
              </a:ext>
            </a:extLst>
          </p:cNvPr>
          <p:cNvSpPr txBox="1"/>
          <p:nvPr/>
        </p:nvSpPr>
        <p:spPr>
          <a:xfrm>
            <a:off x="3179902" y="3177902"/>
            <a:ext cx="1709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Unnecessary columns were deleted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5FE320-2271-4D1D-BD25-33214A5346F2}"/>
              </a:ext>
            </a:extLst>
          </p:cNvPr>
          <p:cNvSpPr txBox="1"/>
          <p:nvPr/>
        </p:nvSpPr>
        <p:spPr>
          <a:xfrm>
            <a:off x="7461030" y="3190538"/>
            <a:ext cx="1917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Gompertz</a:t>
            </a:r>
            <a:r>
              <a:rPr lang="en-IN" dirty="0"/>
              <a:t> Curve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8F07C6-8AF7-4D87-9EB9-AE960BF4A70B}"/>
              </a:ext>
            </a:extLst>
          </p:cNvPr>
          <p:cNvSpPr txBox="1"/>
          <p:nvPr/>
        </p:nvSpPr>
        <p:spPr>
          <a:xfrm>
            <a:off x="9705834" y="3194206"/>
            <a:ext cx="1647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MAE score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R2 score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DCADBE-361F-465C-A378-9B678AA1D89B}"/>
              </a:ext>
            </a:extLst>
          </p:cNvPr>
          <p:cNvSpPr txBox="1"/>
          <p:nvPr/>
        </p:nvSpPr>
        <p:spPr>
          <a:xfrm>
            <a:off x="5412016" y="3167154"/>
            <a:ext cx="19175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total number of cases for each country and each state is plotted on a </a:t>
            </a:r>
            <a:r>
              <a:rPr lang="en-IN" dirty="0" err="1"/>
              <a:t>a</a:t>
            </a:r>
            <a:r>
              <a:rPr lang="en-IN" dirty="0"/>
              <a:t> graph.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22061AE2-2472-4787-AAD2-E2822862345B}"/>
              </a:ext>
            </a:extLst>
          </p:cNvPr>
          <p:cNvSpPr txBox="1">
            <a:spLocks/>
          </p:cNvSpPr>
          <p:nvPr/>
        </p:nvSpPr>
        <p:spPr>
          <a:xfrm>
            <a:off x="961359" y="741441"/>
            <a:ext cx="10515600" cy="698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dirty="0" smtClean="0">
                <a:latin typeface="+mn-lt"/>
              </a:rPr>
              <a:t>METHODOLOGY(GROWTH </a:t>
            </a:r>
            <a:r>
              <a:rPr lang="en-IN" dirty="0">
                <a:latin typeface="+mn-lt"/>
              </a:rPr>
              <a:t>ANALYSIS)</a:t>
            </a:r>
          </a:p>
        </p:txBody>
      </p:sp>
    </p:spTree>
    <p:extLst>
      <p:ext uri="{BB962C8B-B14F-4D97-AF65-F5344CB8AC3E}">
        <p14:creationId xmlns:p14="http://schemas.microsoft.com/office/powerpoint/2010/main" val="250382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39" grpId="0"/>
      <p:bldP spid="42" grpId="0"/>
      <p:bldP spid="48" grpId="0"/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455E-CAE8-4320-94EE-E0D7EE38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+mn-lt"/>
              </a:rPr>
              <a:t>RESULTS AND ANALYSIS (GROWTH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39195-8128-4C45-B2CD-99E005188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209"/>
            <a:ext cx="10515600" cy="44823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  VISUALISATION FOR BOTH DATASETS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700" dirty="0"/>
              <a:t>	Fig. For SARS 2003 Global dataset                                                      		Fig. For Covid-19 in India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6D32F-BA28-40DA-B728-963B2FBA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61A4-A23B-4CCC-AAD1-9F065A24DCAD}" type="datetime1">
              <a:rPr lang="en-US" smtClean="0"/>
              <a:t>21-Jun-21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24B4-F856-44B1-8737-A3B5E3FE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890C1-E66D-4225-8DCC-3836D767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11</a:t>
            </a:fld>
            <a:endParaRPr lang="en-IN"/>
          </a:p>
        </p:txBody>
      </p:sp>
      <p:pic>
        <p:nvPicPr>
          <p:cNvPr id="7" name="image11.png">
            <a:extLst>
              <a:ext uri="{FF2B5EF4-FFF2-40B4-BE49-F238E27FC236}">
                <a16:creationId xmlns:a16="http://schemas.microsoft.com/office/drawing/2014/main" id="{C8330FB2-0417-4DE9-B1DA-8A7F34519FB1}"/>
              </a:ext>
            </a:extLst>
          </p:cNvPr>
          <p:cNvPicPr/>
          <p:nvPr/>
        </p:nvPicPr>
        <p:blipFill>
          <a:blip r:embed="rId2"/>
          <a:srcRect l="11301" t="37919" r="53134" b="10147"/>
          <a:stretch>
            <a:fillRect/>
          </a:stretch>
        </p:blipFill>
        <p:spPr>
          <a:xfrm>
            <a:off x="838200" y="2050951"/>
            <a:ext cx="4924732" cy="3291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10.png">
            <a:extLst>
              <a:ext uri="{FF2B5EF4-FFF2-40B4-BE49-F238E27FC236}">
                <a16:creationId xmlns:a16="http://schemas.microsoft.com/office/drawing/2014/main" id="{4F6BAB13-8616-4360-97B2-CD90C3DB48EF}"/>
              </a:ext>
            </a:extLst>
          </p:cNvPr>
          <p:cNvPicPr/>
          <p:nvPr/>
        </p:nvPicPr>
        <p:blipFill rotWithShape="1">
          <a:blip r:embed="rId3"/>
          <a:srcRect l="14567" t="31304" r="50199" b="8315"/>
          <a:stretch/>
        </p:blipFill>
        <p:spPr>
          <a:xfrm>
            <a:off x="7124130" y="2055656"/>
            <a:ext cx="3944203" cy="3287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911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0ABF-DF59-4746-9ABC-1D831851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+mn-lt"/>
              </a:rPr>
              <a:t>RESULTS AND ANALYSIS (GROWTH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B4300-AFDB-4517-B922-B331B9BE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68" y="1685168"/>
            <a:ext cx="11353261" cy="4419018"/>
          </a:xfrm>
        </p:spPr>
        <p:txBody>
          <a:bodyPr/>
          <a:lstStyle/>
          <a:p>
            <a:r>
              <a:rPr lang="en-IN" dirty="0"/>
              <a:t>Linear Regression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600" dirty="0"/>
              <a:t>	   	 Fig. For SARS 2003 Global                                                                                   Fig. For Covid-19 in India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49E00-FD77-4546-8E48-9D62F301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61A4-A23B-4CCC-AAD1-9F065A24DCAD}" type="datetime1">
              <a:rPr lang="en-US" smtClean="0"/>
              <a:t>21-Jun-21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119FD-21C7-40CF-BE0A-267FE93D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F09E3-D167-43BD-A49C-285DD806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12</a:t>
            </a:fld>
            <a:endParaRPr lang="en-IN"/>
          </a:p>
        </p:txBody>
      </p:sp>
      <p:pic>
        <p:nvPicPr>
          <p:cNvPr id="7" name="image15.png">
            <a:extLst>
              <a:ext uri="{FF2B5EF4-FFF2-40B4-BE49-F238E27FC236}">
                <a16:creationId xmlns:a16="http://schemas.microsoft.com/office/drawing/2014/main" id="{6D23CDF6-840E-4A2F-BEFB-2DB35ADE73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1180" y="2245600"/>
            <a:ext cx="4974336" cy="2773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18.png">
            <a:extLst>
              <a:ext uri="{FF2B5EF4-FFF2-40B4-BE49-F238E27FC236}">
                <a16:creationId xmlns:a16="http://schemas.microsoft.com/office/drawing/2014/main" id="{5224781A-BE1E-45AA-BAF3-D9EB79FEE3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76486" y="2245600"/>
            <a:ext cx="4974336" cy="2773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743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8D0C-E780-46B8-8EB3-FD2E476F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98" y="848210"/>
            <a:ext cx="10515600" cy="698131"/>
          </a:xfrm>
        </p:spPr>
        <p:txBody>
          <a:bodyPr/>
          <a:lstStyle/>
          <a:p>
            <a:pPr algn="ctr"/>
            <a:r>
              <a:rPr lang="en-IN" dirty="0">
                <a:latin typeface="+mn-lt"/>
              </a:rPr>
              <a:t>RESULTS AND ANALYSIS (GROWTH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B4FF7-3ECB-4B8D-A3A2-A272B1F5B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1578558"/>
            <a:ext cx="11476383" cy="4419018"/>
          </a:xfrm>
        </p:spPr>
        <p:txBody>
          <a:bodyPr/>
          <a:lstStyle/>
          <a:p>
            <a:r>
              <a:rPr lang="en-IN" dirty="0" err="1"/>
              <a:t>Gompertz</a:t>
            </a:r>
            <a:r>
              <a:rPr lang="en-IN" dirty="0"/>
              <a:t> Curve Model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1400" dirty="0"/>
              <a:t>	           Fig. For SARS 2003 Global 						Fig. For Covid-19 in India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9A2C6-E7C2-45A7-BB2E-6EAF9455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61A4-A23B-4CCC-AAD1-9F065A24DCAD}" type="datetime1">
              <a:rPr lang="en-US" smtClean="0"/>
              <a:t>21-Jun-21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EC807-F824-4C76-B073-4FF1E73E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9911E-E162-4E73-836C-4DA4ACD3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13</a:t>
            </a:fld>
            <a:endParaRPr lang="en-IN"/>
          </a:p>
        </p:txBody>
      </p:sp>
      <p:pic>
        <p:nvPicPr>
          <p:cNvPr id="7" name="image17.png">
            <a:extLst>
              <a:ext uri="{FF2B5EF4-FFF2-40B4-BE49-F238E27FC236}">
                <a16:creationId xmlns:a16="http://schemas.microsoft.com/office/drawing/2014/main" id="{782CA21A-AEEF-447B-B69F-BDA75FA1CB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1511" y="2212254"/>
            <a:ext cx="5335796" cy="3002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20.png">
            <a:extLst>
              <a:ext uri="{FF2B5EF4-FFF2-40B4-BE49-F238E27FC236}">
                <a16:creationId xmlns:a16="http://schemas.microsoft.com/office/drawing/2014/main" id="{173EBCFB-F903-4D27-A69C-061248BE53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16394" y="2276689"/>
            <a:ext cx="5335796" cy="3002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111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8D0C-E780-46B8-8EB3-FD2E476F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98" y="848210"/>
            <a:ext cx="10515600" cy="698131"/>
          </a:xfrm>
        </p:spPr>
        <p:txBody>
          <a:bodyPr/>
          <a:lstStyle/>
          <a:p>
            <a:pPr algn="ctr"/>
            <a:r>
              <a:rPr lang="en-IN" dirty="0">
                <a:latin typeface="+mn-lt"/>
              </a:rPr>
              <a:t>RESULTS AND ANALYSIS (GROWTH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B4FF7-3ECB-4B8D-A3A2-A272B1F5B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12" y="1546341"/>
            <a:ext cx="11691174" cy="441901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Logistic Regression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1400" dirty="0"/>
              <a:t>	           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                                            Fig. For SARS 2003 Global                                                                                       	                Fig. For Covid-19 in India 						</a:t>
            </a:r>
          </a:p>
          <a:p>
            <a:pPr marL="0" indent="0">
              <a:buNone/>
            </a:pPr>
            <a:r>
              <a:rPr lang="en-IN" sz="1400" dirty="0"/>
              <a:t>								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9A2C6-E7C2-45A7-BB2E-6EAF9455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61A4-A23B-4CCC-AAD1-9F065A24DCAD}" type="datetime1">
              <a:rPr lang="en-US" smtClean="0"/>
              <a:t>21-Jun-21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EC807-F824-4C76-B073-4FF1E73E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9911E-E162-4E73-836C-4DA4ACD3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14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6F2948-6341-4448-8417-9F08DC1001D8}"/>
              </a:ext>
            </a:extLst>
          </p:cNvPr>
          <p:cNvPicPr/>
          <p:nvPr/>
        </p:nvPicPr>
        <p:blipFill rotWithShape="1">
          <a:blip r:embed="rId2"/>
          <a:srcRect l="5980" t="26004" r="1152" b="24645"/>
          <a:stretch/>
        </p:blipFill>
        <p:spPr bwMode="auto">
          <a:xfrm>
            <a:off x="322624" y="2214891"/>
            <a:ext cx="5375811" cy="2644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0705C7-0B16-4AA9-92B4-914040544779}"/>
              </a:ext>
            </a:extLst>
          </p:cNvPr>
          <p:cNvPicPr/>
          <p:nvPr/>
        </p:nvPicPr>
        <p:blipFill rotWithShape="1">
          <a:blip r:embed="rId3"/>
          <a:srcRect l="15450" t="19504" r="27400" b="14598"/>
          <a:stretch/>
        </p:blipFill>
        <p:spPr bwMode="auto">
          <a:xfrm>
            <a:off x="6096000" y="2214891"/>
            <a:ext cx="5580185" cy="2644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7980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491E-94C2-42B2-81FF-3970B15E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96" y="666818"/>
            <a:ext cx="10515600" cy="698131"/>
          </a:xfrm>
        </p:spPr>
        <p:txBody>
          <a:bodyPr/>
          <a:lstStyle/>
          <a:p>
            <a:pPr algn="ctr"/>
            <a:r>
              <a:rPr lang="en-IN" dirty="0">
                <a:latin typeface="+mn-lt"/>
              </a:rPr>
              <a:t>RESULT AND ANALYSIS (GROWTH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D77E-A07E-47CA-94E6-469ACA81D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83" y="1364949"/>
            <a:ext cx="11370826" cy="4419018"/>
          </a:xfrm>
        </p:spPr>
        <p:txBody>
          <a:bodyPr/>
          <a:lstStyle/>
          <a:p>
            <a:pPr marL="400050" indent="-400050">
              <a:buFont typeface="+mj-lt"/>
              <a:buAutoNum type="romanLcPeriod"/>
            </a:pPr>
            <a:r>
              <a:rPr lang="en-IN" sz="2000" dirty="0"/>
              <a:t>R2  SCORE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ii.    </a:t>
            </a:r>
            <a:r>
              <a:rPr lang="en-IN" sz="2000" dirty="0"/>
              <a:t>MAE Score</a:t>
            </a: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68708-2183-49C5-9147-2DC4A1FC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61A4-A23B-4CCC-AAD1-9F065A24DCAD}" type="datetime1">
              <a:rPr lang="en-US" smtClean="0"/>
              <a:t>21-Jun-21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A56A9-1CA6-4CEE-AC4A-29B6F36E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BD007-61E0-47E6-A0D4-89527E89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15</a:t>
            </a:fld>
            <a:endParaRPr lang="en-IN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A47FE8F-D457-4B53-A6DC-C64091672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21424"/>
              </p:ext>
            </p:extLst>
          </p:nvPr>
        </p:nvGraphicFramePr>
        <p:xfrm>
          <a:off x="521191" y="1935411"/>
          <a:ext cx="10650332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2583">
                  <a:extLst>
                    <a:ext uri="{9D8B030D-6E8A-4147-A177-3AD203B41FA5}">
                      <a16:colId xmlns:a16="http://schemas.microsoft.com/office/drawing/2014/main" val="2006967009"/>
                    </a:ext>
                  </a:extLst>
                </a:gridCol>
                <a:gridCol w="2662583">
                  <a:extLst>
                    <a:ext uri="{9D8B030D-6E8A-4147-A177-3AD203B41FA5}">
                      <a16:colId xmlns:a16="http://schemas.microsoft.com/office/drawing/2014/main" val="406133506"/>
                    </a:ext>
                  </a:extLst>
                </a:gridCol>
                <a:gridCol w="2662583">
                  <a:extLst>
                    <a:ext uri="{9D8B030D-6E8A-4147-A177-3AD203B41FA5}">
                      <a16:colId xmlns:a16="http://schemas.microsoft.com/office/drawing/2014/main" val="2165516507"/>
                    </a:ext>
                  </a:extLst>
                </a:gridCol>
                <a:gridCol w="2662583">
                  <a:extLst>
                    <a:ext uri="{9D8B030D-6E8A-4147-A177-3AD203B41FA5}">
                      <a16:colId xmlns:a16="http://schemas.microsoft.com/office/drawing/2014/main" val="4205382567"/>
                    </a:ext>
                  </a:extLst>
                </a:gridCol>
              </a:tblGrid>
              <a:tr h="34396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Gompertz</a:t>
                      </a:r>
                      <a:r>
                        <a:rPr lang="en-IN" sz="2000" dirty="0"/>
                        <a:t> Curve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09057"/>
                  </a:ext>
                </a:extLst>
              </a:tr>
              <a:tr h="313320">
                <a:tc>
                  <a:txBody>
                    <a:bodyPr/>
                    <a:lstStyle/>
                    <a:p>
                      <a:r>
                        <a:rPr lang="en-IN" sz="2000" dirty="0"/>
                        <a:t>SARS 2003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0.8065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717916"/>
                  </a:ext>
                </a:extLst>
              </a:tr>
              <a:tr h="316428">
                <a:tc>
                  <a:txBody>
                    <a:bodyPr/>
                    <a:lstStyle/>
                    <a:p>
                      <a:r>
                        <a:rPr lang="en-IN" sz="2000" dirty="0"/>
                        <a:t>COVID-19 IN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39474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F3EB3A3-3C3B-4C8B-95B9-EEA0A22DC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077124"/>
              </p:ext>
            </p:extLst>
          </p:nvPr>
        </p:nvGraphicFramePr>
        <p:xfrm>
          <a:off x="521191" y="4412393"/>
          <a:ext cx="10650332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2583">
                  <a:extLst>
                    <a:ext uri="{9D8B030D-6E8A-4147-A177-3AD203B41FA5}">
                      <a16:colId xmlns:a16="http://schemas.microsoft.com/office/drawing/2014/main" val="1262314755"/>
                    </a:ext>
                  </a:extLst>
                </a:gridCol>
                <a:gridCol w="2662583">
                  <a:extLst>
                    <a:ext uri="{9D8B030D-6E8A-4147-A177-3AD203B41FA5}">
                      <a16:colId xmlns:a16="http://schemas.microsoft.com/office/drawing/2014/main" val="524140854"/>
                    </a:ext>
                  </a:extLst>
                </a:gridCol>
                <a:gridCol w="2662583">
                  <a:extLst>
                    <a:ext uri="{9D8B030D-6E8A-4147-A177-3AD203B41FA5}">
                      <a16:colId xmlns:a16="http://schemas.microsoft.com/office/drawing/2014/main" val="1022701971"/>
                    </a:ext>
                  </a:extLst>
                </a:gridCol>
                <a:gridCol w="2662583">
                  <a:extLst>
                    <a:ext uri="{9D8B030D-6E8A-4147-A177-3AD203B41FA5}">
                      <a16:colId xmlns:a16="http://schemas.microsoft.com/office/drawing/2014/main" val="3727369705"/>
                    </a:ext>
                  </a:extLst>
                </a:gridCol>
              </a:tblGrid>
              <a:tr h="24022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Gompertz</a:t>
                      </a:r>
                      <a:r>
                        <a:rPr lang="en-IN" sz="2000" dirty="0"/>
                        <a:t> Curve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24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SARS 2003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9.925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6.9521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2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COVID-19 IN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115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6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7AF3-C60C-44BB-8D4E-2E687719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A9F7B-BEF9-4576-A3B4-D91A5836F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555"/>
            <a:ext cx="10515600" cy="441901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CCC96-661F-4DB2-B99E-6B77E8ED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61A4-A23B-4CCC-AAD1-9F065A24DCAD}" type="datetime1">
              <a:rPr lang="en-US" smtClean="0"/>
              <a:t>21-Jun-21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DB5F-08D7-4486-B032-013610C8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0E5B0-D73B-46A5-B5F0-6B72A741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16</a:t>
            </a:fld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AAA381-A600-4F05-AFCA-B38DB9EE83FB}"/>
              </a:ext>
            </a:extLst>
          </p:cNvPr>
          <p:cNvSpPr/>
          <p:nvPr/>
        </p:nvSpPr>
        <p:spPr>
          <a:xfrm>
            <a:off x="1197393" y="1578559"/>
            <a:ext cx="1788655" cy="12117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Twitter Developer Account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39CF97-0B16-4D60-AF89-71FBEDCBD837}"/>
              </a:ext>
            </a:extLst>
          </p:cNvPr>
          <p:cNvSpPr/>
          <p:nvPr/>
        </p:nvSpPr>
        <p:spPr>
          <a:xfrm>
            <a:off x="7633641" y="1619730"/>
            <a:ext cx="1572310" cy="1231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Modelling and Labelling the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95340D-B262-4810-B41C-EDE776C5C847}"/>
              </a:ext>
            </a:extLst>
          </p:cNvPr>
          <p:cNvSpPr/>
          <p:nvPr/>
        </p:nvSpPr>
        <p:spPr>
          <a:xfrm>
            <a:off x="5440054" y="1578558"/>
            <a:ext cx="1813356" cy="12117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 Pre-Processing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980FA4-F02F-46F1-A1F3-E7B5ED223FFD}"/>
              </a:ext>
            </a:extLst>
          </p:cNvPr>
          <p:cNvSpPr/>
          <p:nvPr/>
        </p:nvSpPr>
        <p:spPr>
          <a:xfrm>
            <a:off x="3232436" y="1578558"/>
            <a:ext cx="1813356" cy="12117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 Extraction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D4DDF4-8DC7-4FDB-B794-A8230323CA14}"/>
              </a:ext>
            </a:extLst>
          </p:cNvPr>
          <p:cNvSpPr/>
          <p:nvPr/>
        </p:nvSpPr>
        <p:spPr>
          <a:xfrm>
            <a:off x="9589876" y="1578559"/>
            <a:ext cx="1572310" cy="12117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Plotting the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7C4DCB-585E-4678-8A57-F73E03B2F403}"/>
              </a:ext>
            </a:extLst>
          </p:cNvPr>
          <p:cNvSpPr txBox="1"/>
          <p:nvPr/>
        </p:nvSpPr>
        <p:spPr>
          <a:xfrm>
            <a:off x="1227180" y="3116796"/>
            <a:ext cx="1845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 Access key and Consumer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25000 tweets are allowed to be extracted per month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E278E7-A592-49E7-A2FA-9DEAA47826B7}"/>
              </a:ext>
            </a:extLst>
          </p:cNvPr>
          <p:cNvSpPr txBox="1"/>
          <p:nvPr/>
        </p:nvSpPr>
        <p:spPr>
          <a:xfrm>
            <a:off x="3400016" y="3471205"/>
            <a:ext cx="140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EF3CCD-B440-473E-BBFB-B002713A2041}"/>
              </a:ext>
            </a:extLst>
          </p:cNvPr>
          <p:cNvSpPr txBox="1"/>
          <p:nvPr/>
        </p:nvSpPr>
        <p:spPr>
          <a:xfrm>
            <a:off x="3179902" y="3177902"/>
            <a:ext cx="18658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</a:t>
            </a:r>
            <a:r>
              <a:rPr lang="en-IN" dirty="0" err="1"/>
              <a:t>Tweepy</a:t>
            </a:r>
            <a:r>
              <a:rPr lang="en-IN" dirty="0"/>
              <a:t> package and ‘#</a:t>
            </a:r>
            <a:r>
              <a:rPr lang="en-IN" dirty="0" err="1"/>
              <a:t>covaxin</a:t>
            </a:r>
            <a:r>
              <a:rPr lang="en-IN" dirty="0"/>
              <a:t>’ and ‘#</a:t>
            </a:r>
            <a:r>
              <a:rPr lang="en-IN" dirty="0" err="1"/>
              <a:t>covishield</a:t>
            </a:r>
            <a:r>
              <a:rPr lang="en-IN" dirty="0"/>
              <a:t>’ as delimiter.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Merge the datasets based on vaccine and on months.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5FE320-2271-4D1D-BD25-33214A5346F2}"/>
              </a:ext>
            </a:extLst>
          </p:cNvPr>
          <p:cNvSpPr txBox="1"/>
          <p:nvPr/>
        </p:nvSpPr>
        <p:spPr>
          <a:xfrm>
            <a:off x="7461030" y="3190538"/>
            <a:ext cx="1917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VADER  tool for classifying and labelling the data into –Positive, negative and neutral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8F07C6-8AF7-4D87-9EB9-AE960BF4A70B}"/>
              </a:ext>
            </a:extLst>
          </p:cNvPr>
          <p:cNvSpPr txBox="1"/>
          <p:nvPr/>
        </p:nvSpPr>
        <p:spPr>
          <a:xfrm>
            <a:off x="9705834" y="3194206"/>
            <a:ext cx="1647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Seaborn and matplotlib library to plot the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DCADBE-361F-465C-A378-9B678AA1D89B}"/>
              </a:ext>
            </a:extLst>
          </p:cNvPr>
          <p:cNvSpPr txBox="1"/>
          <p:nvPr/>
        </p:nvSpPr>
        <p:spPr>
          <a:xfrm>
            <a:off x="5412016" y="3167154"/>
            <a:ext cx="1917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Removing punctuations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Tokenisation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Removing Stop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Lammetization</a:t>
            </a:r>
            <a:r>
              <a:rPr lang="en-IN" dirty="0"/>
              <a:t>/Stemming</a:t>
            </a:r>
          </a:p>
          <a:p>
            <a:endParaRPr lang="en-IN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22061AE2-2472-4787-AAD2-E2822862345B}"/>
              </a:ext>
            </a:extLst>
          </p:cNvPr>
          <p:cNvSpPr txBox="1">
            <a:spLocks/>
          </p:cNvSpPr>
          <p:nvPr/>
        </p:nvSpPr>
        <p:spPr>
          <a:xfrm>
            <a:off x="961359" y="741441"/>
            <a:ext cx="10515600" cy="698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		   </a:t>
            </a:r>
            <a:r>
              <a:rPr lang="en-IN" dirty="0">
                <a:latin typeface="+mn-lt"/>
              </a:rPr>
              <a:t>METHODOLOGY (SENTIMENT ANALYSIS)</a:t>
            </a:r>
          </a:p>
        </p:txBody>
      </p:sp>
    </p:spTree>
    <p:extLst>
      <p:ext uri="{BB962C8B-B14F-4D97-AF65-F5344CB8AC3E}">
        <p14:creationId xmlns:p14="http://schemas.microsoft.com/office/powerpoint/2010/main" val="228649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39" grpId="0"/>
      <p:bldP spid="42" grpId="0"/>
      <p:bldP spid="48" grpId="0"/>
      <p:bldP spid="49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E681-EC28-406F-99EA-99654FF1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		</a:t>
            </a:r>
            <a:r>
              <a:rPr lang="en-IN" dirty="0">
                <a:latin typeface="+mn-lt"/>
              </a:rPr>
              <a:t>RESULTS &amp; ANALYSIS (SENTIMENT ANALYSIS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1CE9B-4E7C-4256-884A-1849255C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497" y="1592818"/>
            <a:ext cx="10515600" cy="44190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sz="2200" dirty="0" smtClean="0"/>
              <a:t>      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AD1E7-B2FE-4DC3-9D70-F0AED14B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61A4-A23B-4CCC-AAD1-9F065A24DCAD}" type="datetime1">
              <a:rPr lang="en-US" smtClean="0"/>
              <a:t>21-Jun-21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09D8C-5162-4178-AAED-87811D6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9E919-1D94-45E2-ABEA-48074DA7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17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78324" y="1522962"/>
            <a:ext cx="7627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ea typeface="Times New Roman" panose="02020603050405020304" pitchFamily="18" charset="0"/>
              </a:rPr>
              <a:t>Sentiment analysis results for Vaccines:</a:t>
            </a:r>
            <a:endParaRPr lang="en-US" sz="2400" dirty="0"/>
          </a:p>
        </p:txBody>
      </p:sp>
      <p:pic>
        <p:nvPicPr>
          <p:cNvPr id="8" name="Picture 7" descr="D:\Project\Twitter Dataset\Graphs\Covaxin\c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1" t="53643" r="50324"/>
          <a:stretch/>
        </p:blipFill>
        <p:spPr bwMode="auto">
          <a:xfrm>
            <a:off x="1377317" y="1977252"/>
            <a:ext cx="3118483" cy="23051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D:\Project\Twitter Dataset\Graphs\Covishield\c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7" t="53807" r="52137"/>
          <a:stretch/>
        </p:blipFill>
        <p:spPr bwMode="auto">
          <a:xfrm>
            <a:off x="7358062" y="1977253"/>
            <a:ext cx="2761298" cy="20874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114114"/>
              </p:ext>
            </p:extLst>
          </p:nvPr>
        </p:nvGraphicFramePr>
        <p:xfrm>
          <a:off x="1506115" y="4296549"/>
          <a:ext cx="8841633" cy="155561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67716">
                  <a:extLst>
                    <a:ext uri="{9D8B030D-6E8A-4147-A177-3AD203B41FA5}">
                      <a16:colId xmlns:a16="http://schemas.microsoft.com/office/drawing/2014/main" val="2358791223"/>
                    </a:ext>
                  </a:extLst>
                </a:gridCol>
                <a:gridCol w="1821934">
                  <a:extLst>
                    <a:ext uri="{9D8B030D-6E8A-4147-A177-3AD203B41FA5}">
                      <a16:colId xmlns:a16="http://schemas.microsoft.com/office/drawing/2014/main" val="2832446633"/>
                    </a:ext>
                  </a:extLst>
                </a:gridCol>
                <a:gridCol w="1821934">
                  <a:extLst>
                    <a:ext uri="{9D8B030D-6E8A-4147-A177-3AD203B41FA5}">
                      <a16:colId xmlns:a16="http://schemas.microsoft.com/office/drawing/2014/main" val="1962274723"/>
                    </a:ext>
                  </a:extLst>
                </a:gridCol>
                <a:gridCol w="1891741">
                  <a:extLst>
                    <a:ext uri="{9D8B030D-6E8A-4147-A177-3AD203B41FA5}">
                      <a16:colId xmlns:a16="http://schemas.microsoft.com/office/drawing/2014/main" val="937601068"/>
                    </a:ext>
                  </a:extLst>
                </a:gridCol>
                <a:gridCol w="1838308">
                  <a:extLst>
                    <a:ext uri="{9D8B030D-6E8A-4147-A177-3AD203B41FA5}">
                      <a16:colId xmlns:a16="http://schemas.microsoft.com/office/drawing/2014/main" val="2099605701"/>
                    </a:ext>
                  </a:extLst>
                </a:gridCol>
              </a:tblGrid>
              <a:tr h="5389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Vaccine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number</a:t>
                      </a:r>
                    </a:p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of tweets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Positive sentiment 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Negative sentiment 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Neutral sentiment 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4256603"/>
                  </a:ext>
                </a:extLst>
              </a:tr>
              <a:tr h="4126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Covaxin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11176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50.12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26.94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22.94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452733"/>
                  </a:ext>
                </a:extLst>
              </a:tr>
              <a:tr h="269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Covishield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8880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47.22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29.88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22.91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7298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5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794-5923-40E0-B100-60BB276B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		</a:t>
            </a:r>
            <a:r>
              <a:rPr lang="en-IN" dirty="0" smtClean="0">
                <a:latin typeface="+mn-lt"/>
              </a:rPr>
              <a:t>RESULTS </a:t>
            </a:r>
            <a:r>
              <a:rPr lang="en-IN" dirty="0">
                <a:latin typeface="+mn-lt"/>
              </a:rPr>
              <a:t>&amp; </a:t>
            </a:r>
            <a:r>
              <a:rPr lang="en-IN" dirty="0" smtClean="0">
                <a:latin typeface="+mn-lt"/>
              </a:rPr>
              <a:t>ANALYSIS</a:t>
            </a:r>
            <a:r>
              <a:rPr lang="en-IN" dirty="0">
                <a:latin typeface="+mn-lt"/>
              </a:rPr>
              <a:t>(SENTIMENT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7998-8CF7-4701-A220-948388F59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Month wise sentiment analysis results for both Vaccines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C1092-5922-414F-ABD2-BB52EC20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61A4-A23B-4CCC-AAD1-9F065A24DCAD}" type="datetime1">
              <a:rPr lang="en-US" smtClean="0"/>
              <a:t>21-Jun-21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E81D-B56E-4DF1-88F8-236F07A1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8789C-25D1-4E36-A4C4-608908B9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18</a:t>
            </a:fld>
            <a:endParaRPr lang="en-IN"/>
          </a:p>
        </p:txBody>
      </p:sp>
      <p:pic>
        <p:nvPicPr>
          <p:cNvPr id="7" name="Picture 6" descr="D:\Project\Twitter Dataset\Graphs\j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1" t="54168" r="51897" b="405"/>
          <a:stretch/>
        </p:blipFill>
        <p:spPr bwMode="auto">
          <a:xfrm>
            <a:off x="957263" y="2084071"/>
            <a:ext cx="2761297" cy="19545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D:\Project\Twitter Dataset\Graphs\f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8" t="52849" r="51835" b="4669"/>
          <a:stretch/>
        </p:blipFill>
        <p:spPr bwMode="auto">
          <a:xfrm>
            <a:off x="4772021" y="2114551"/>
            <a:ext cx="2710819" cy="18935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D:\Project\Twitter Dataset\Graphs\m2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1" t="50742" r="51965" b="5047"/>
          <a:stretch/>
        </p:blipFill>
        <p:spPr bwMode="auto">
          <a:xfrm>
            <a:off x="8329614" y="2031684"/>
            <a:ext cx="2600656" cy="19154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720"/>
              </p:ext>
            </p:extLst>
          </p:nvPr>
        </p:nvGraphicFramePr>
        <p:xfrm>
          <a:off x="838200" y="4138307"/>
          <a:ext cx="10698480" cy="1905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775798">
                  <a:extLst>
                    <a:ext uri="{9D8B030D-6E8A-4147-A177-3AD203B41FA5}">
                      <a16:colId xmlns:a16="http://schemas.microsoft.com/office/drawing/2014/main" val="3288685384"/>
                    </a:ext>
                  </a:extLst>
                </a:gridCol>
                <a:gridCol w="2204402">
                  <a:extLst>
                    <a:ext uri="{9D8B030D-6E8A-4147-A177-3AD203B41FA5}">
                      <a16:colId xmlns:a16="http://schemas.microsoft.com/office/drawing/2014/main" val="1143121229"/>
                    </a:ext>
                  </a:extLst>
                </a:gridCol>
                <a:gridCol w="2204402">
                  <a:extLst>
                    <a:ext uri="{9D8B030D-6E8A-4147-A177-3AD203B41FA5}">
                      <a16:colId xmlns:a16="http://schemas.microsoft.com/office/drawing/2014/main" val="4074993076"/>
                    </a:ext>
                  </a:extLst>
                </a:gridCol>
                <a:gridCol w="2289707">
                  <a:extLst>
                    <a:ext uri="{9D8B030D-6E8A-4147-A177-3AD203B41FA5}">
                      <a16:colId xmlns:a16="http://schemas.microsoft.com/office/drawing/2014/main" val="2592446979"/>
                    </a:ext>
                  </a:extLst>
                </a:gridCol>
                <a:gridCol w="2224171">
                  <a:extLst>
                    <a:ext uri="{9D8B030D-6E8A-4147-A177-3AD203B41FA5}">
                      <a16:colId xmlns:a16="http://schemas.microsoft.com/office/drawing/2014/main" val="1406138040"/>
                    </a:ext>
                  </a:extLst>
                </a:gridCol>
              </a:tblGrid>
              <a:tr h="588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Month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number</a:t>
                      </a:r>
                    </a:p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of tweets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Positive sentiment 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Negative sentiment 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Neutral sentiment 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222633"/>
                  </a:ext>
                </a:extLst>
              </a:tr>
              <a:tr h="294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January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8091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48.58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25.76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25.66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8898496"/>
                  </a:ext>
                </a:extLst>
              </a:tr>
              <a:tr h="294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February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5224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50.00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25.80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24.20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1117420"/>
                  </a:ext>
                </a:extLst>
              </a:tr>
              <a:tr h="294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March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6741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48.23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26.48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25.29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976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39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7AF3-C60C-44BB-8D4E-2E687719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                                                                                 </a:t>
            </a:r>
            <a:br>
              <a:rPr lang="en-IN" dirty="0"/>
            </a:br>
            <a:r>
              <a:rPr lang="en-IN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A9F7B-BEF9-4576-A3B4-D91A5836F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29" y="1558555"/>
            <a:ext cx="11019971" cy="441901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CCC96-661F-4DB2-B99E-6B77E8ED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61A4-A23B-4CCC-AAD1-9F065A24DCAD}" type="datetime1">
              <a:rPr lang="en-US" smtClean="0"/>
              <a:t>21-Jun-21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DB5F-08D7-4486-B032-013610C8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0E5B0-D73B-46A5-B5F0-6B72A741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19</a:t>
            </a:fld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AAA381-A600-4F05-AFCA-B38DB9EE83FB}"/>
              </a:ext>
            </a:extLst>
          </p:cNvPr>
          <p:cNvSpPr/>
          <p:nvPr/>
        </p:nvSpPr>
        <p:spPr>
          <a:xfrm>
            <a:off x="580571" y="1506275"/>
            <a:ext cx="2819445" cy="12117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Conclusions based on results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39CF97-0B16-4D60-AF89-71FBEDCBD837}"/>
              </a:ext>
            </a:extLst>
          </p:cNvPr>
          <p:cNvSpPr/>
          <p:nvPr/>
        </p:nvSpPr>
        <p:spPr>
          <a:xfrm>
            <a:off x="9492140" y="1568556"/>
            <a:ext cx="2108401" cy="1231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Impact on Society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95340D-B262-4810-B41C-EDE776C5C847}"/>
              </a:ext>
            </a:extLst>
          </p:cNvPr>
          <p:cNvSpPr/>
          <p:nvPr/>
        </p:nvSpPr>
        <p:spPr>
          <a:xfrm>
            <a:off x="6753089" y="1588559"/>
            <a:ext cx="2268346" cy="12117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Future Scope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980FA4-F02F-46F1-A1F3-E7B5ED223FFD}"/>
              </a:ext>
            </a:extLst>
          </p:cNvPr>
          <p:cNvSpPr/>
          <p:nvPr/>
        </p:nvSpPr>
        <p:spPr>
          <a:xfrm>
            <a:off x="3944258" y="1566569"/>
            <a:ext cx="2429192" cy="12117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Limitations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7C4DCB-585E-4678-8A57-F73E03B2F403}"/>
              </a:ext>
            </a:extLst>
          </p:cNvPr>
          <p:cNvSpPr txBox="1"/>
          <p:nvPr/>
        </p:nvSpPr>
        <p:spPr>
          <a:xfrm>
            <a:off x="333829" y="3096792"/>
            <a:ext cx="32310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best model based on accuracy and error rate is –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Higher percentage of positive sentiments for </a:t>
            </a:r>
            <a:r>
              <a:rPr lang="en-IN" dirty="0" err="1"/>
              <a:t>Covaxin</a:t>
            </a:r>
            <a:r>
              <a:rPr lang="en-IN" dirty="0"/>
              <a:t> compared to </a:t>
            </a:r>
            <a:r>
              <a:rPr lang="en-IN" dirty="0" err="1"/>
              <a:t>Covishield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Positive percentage for vaccines increased from Jan to Feb but decreased from Feb to March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E278E7-A592-49E7-A2FA-9DEAA47826B7}"/>
              </a:ext>
            </a:extLst>
          </p:cNvPr>
          <p:cNvSpPr txBox="1"/>
          <p:nvPr/>
        </p:nvSpPr>
        <p:spPr>
          <a:xfrm>
            <a:off x="3400016" y="3471205"/>
            <a:ext cx="140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EF3CCD-B440-473E-BBFB-B002713A2041}"/>
              </a:ext>
            </a:extLst>
          </p:cNvPr>
          <p:cNvSpPr txBox="1"/>
          <p:nvPr/>
        </p:nvSpPr>
        <p:spPr>
          <a:xfrm>
            <a:off x="4010354" y="3155165"/>
            <a:ext cx="2363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number of confirmed cases for Coronavirus can vary according to external factors such as Lockdowns.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Misleading sentiments because of propaganda tweets.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5FE320-2271-4D1D-BD25-33214A5346F2}"/>
              </a:ext>
            </a:extLst>
          </p:cNvPr>
          <p:cNvSpPr txBox="1"/>
          <p:nvPr/>
        </p:nvSpPr>
        <p:spPr>
          <a:xfrm>
            <a:off x="9331713" y="3267140"/>
            <a:ext cx="22417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Both the analysis can help the government make informed decisions and also realize the actual scenario.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DCADBE-361F-465C-A378-9B678AA1D89B}"/>
              </a:ext>
            </a:extLst>
          </p:cNvPr>
          <p:cNvSpPr txBox="1"/>
          <p:nvPr/>
        </p:nvSpPr>
        <p:spPr>
          <a:xfrm>
            <a:off x="6593144" y="3240023"/>
            <a:ext cx="2491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Developing models which can take external factors into consideration.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Classify sentiments into other emotions such as happy, sad, anger, trust. 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22061AE2-2472-4787-AAD2-E2822862345B}"/>
              </a:ext>
            </a:extLst>
          </p:cNvPr>
          <p:cNvSpPr txBox="1">
            <a:spLocks/>
          </p:cNvSpPr>
          <p:nvPr/>
        </p:nvSpPr>
        <p:spPr>
          <a:xfrm>
            <a:off x="961359" y="741441"/>
            <a:ext cx="10515600" cy="698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		   		</a:t>
            </a:r>
            <a:r>
              <a:rPr lang="en-IN" dirty="0">
                <a:latin typeface="+mn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7814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9" grpId="0"/>
      <p:bldP spid="42" grpId="0"/>
      <p:bldP spid="48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6C7C-0FA2-43B2-AB55-DB8A863C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IN" dirty="0">
                <a:latin typeface="+mn-lt"/>
                <a:cs typeface="Times New Roman" panose="02020603050405020304" pitchFamily="18" charset="0"/>
              </a:rPr>
              <a:t>INTRODUCTION</a:t>
            </a:r>
            <a:endParaRPr lang="en-IN" sz="2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8AA83-2278-4F72-BF4D-55ED2C76F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>
                <a:cs typeface="Calibri" panose="020F0502020204030204" pitchFamily="34" charset="0"/>
              </a:rPr>
              <a:t>Data, if analysed and modelled properly, a variety of results can be generated.</a:t>
            </a:r>
          </a:p>
          <a:p>
            <a:pPr algn="just"/>
            <a:endParaRPr lang="en-GB" dirty="0">
              <a:cs typeface="Calibri" panose="020F0502020204030204" pitchFamily="34" charset="0"/>
            </a:endParaRPr>
          </a:p>
          <a:p>
            <a:pPr algn="just"/>
            <a:r>
              <a:rPr lang="en-GB" dirty="0">
                <a:cs typeface="Calibri" panose="020F0502020204030204" pitchFamily="34" charset="0"/>
              </a:rPr>
              <a:t>Data available in csv or </a:t>
            </a:r>
            <a:r>
              <a:rPr lang="en-GB" dirty="0" err="1">
                <a:cs typeface="Calibri" panose="020F0502020204030204" pitchFamily="34" charset="0"/>
              </a:rPr>
              <a:t>tsv</a:t>
            </a:r>
            <a:r>
              <a:rPr lang="en-GB" dirty="0">
                <a:cs typeface="Calibri" panose="020F0502020204030204" pitchFamily="34" charset="0"/>
              </a:rPr>
              <a:t> format.</a:t>
            </a:r>
          </a:p>
          <a:p>
            <a:pPr marL="0" indent="0" algn="just">
              <a:buNone/>
            </a:pPr>
            <a:endParaRPr lang="en-GB" dirty="0">
              <a:cs typeface="Calibri" panose="020F0502020204030204" pitchFamily="34" charset="0"/>
            </a:endParaRPr>
          </a:p>
          <a:p>
            <a:pPr algn="just"/>
            <a:r>
              <a:rPr lang="en-GB" dirty="0">
                <a:cs typeface="Calibri" panose="020F0502020204030204" pitchFamily="34" charset="0"/>
              </a:rPr>
              <a:t>For our project, two kinds of analysis will be done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>
                <a:cs typeface="Calibri" panose="020F0502020204030204" pitchFamily="34" charset="0"/>
              </a:rPr>
              <a:t>Growth Analysis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>
                <a:cs typeface="Calibri" panose="020F0502020204030204" pitchFamily="34" charset="0"/>
              </a:rPr>
              <a:t>Sentiment Analysis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7268A-38F8-409C-8440-ADF2BB06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61A4-A23B-4CCC-AAD1-9F065A24DCAD}" type="datetime1">
              <a:rPr lang="en-US" smtClean="0"/>
              <a:t>21-Jun-21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6995E-CDF0-4439-A584-8619A949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84E4-5622-484D-A1E3-E555E4C1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0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E275-8790-4710-9DC3-9D2E1D66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				</a:t>
            </a:r>
            <a:r>
              <a:rPr lang="en-IN" dirty="0">
                <a:latin typeface="+mn-lt"/>
              </a:rPr>
              <a:t>   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2D48-9AAF-4D04-BCAE-6E59D538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54" y="1422400"/>
            <a:ext cx="10515600" cy="473165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sz="6400" dirty="0" smtClean="0">
                <a:cs typeface="Times New Roman" panose="02020603050405020304" pitchFamily="18" charset="0"/>
              </a:rPr>
              <a:t>Journal/Paper</a:t>
            </a:r>
            <a:endParaRPr lang="en-GB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6200" dirty="0" smtClean="0"/>
              <a:t>[1</a:t>
            </a:r>
            <a:r>
              <a:rPr lang="en-GB" sz="6200" dirty="0" smtClean="0"/>
              <a:t>]	Modelling </a:t>
            </a:r>
            <a:r>
              <a:rPr lang="en-GB" sz="6200" dirty="0"/>
              <a:t>and Forecasting Covid-19 Growth Curve in </a:t>
            </a:r>
            <a:r>
              <a:rPr lang="en-GB" sz="6200" dirty="0" smtClean="0"/>
              <a:t>India by </a:t>
            </a:r>
            <a:r>
              <a:rPr lang="en-GB" sz="6200" dirty="0"/>
              <a:t>Vikas Kumar Sharma and </a:t>
            </a:r>
            <a:r>
              <a:rPr lang="en-GB" sz="6200" dirty="0" smtClean="0"/>
              <a:t>	</a:t>
            </a:r>
            <a:r>
              <a:rPr lang="en-GB" sz="6200" dirty="0" err="1" smtClean="0"/>
              <a:t>Unnati</a:t>
            </a:r>
            <a:r>
              <a:rPr lang="en-GB" sz="6200" dirty="0" smtClean="0"/>
              <a:t> </a:t>
            </a:r>
            <a:r>
              <a:rPr lang="en-GB" sz="6200" dirty="0" smtClean="0"/>
              <a:t>Nigam </a:t>
            </a:r>
            <a:endParaRPr lang="en-GB" sz="6200" dirty="0"/>
          </a:p>
          <a:p>
            <a:pPr marL="0" indent="0">
              <a:buNone/>
            </a:pPr>
            <a:r>
              <a:rPr lang="en-GB" sz="6200" dirty="0" smtClean="0"/>
              <a:t>[2</a:t>
            </a:r>
            <a:r>
              <a:rPr lang="en-GB" sz="6200" dirty="0" smtClean="0"/>
              <a:t>]	</a:t>
            </a:r>
            <a:r>
              <a:rPr lang="en-US" sz="6200" dirty="0" smtClean="0"/>
              <a:t>Modelling </a:t>
            </a:r>
            <a:r>
              <a:rPr lang="en-US" sz="6200" dirty="0"/>
              <a:t>and predicting the </a:t>
            </a:r>
            <a:r>
              <a:rPr lang="en-US" sz="6200" dirty="0" err="1"/>
              <a:t>spatio</a:t>
            </a:r>
            <a:r>
              <a:rPr lang="en-US" sz="6200" dirty="0"/>
              <a:t>-temporal spread of </a:t>
            </a:r>
            <a:r>
              <a:rPr lang="en-US" sz="6200" dirty="0" smtClean="0"/>
              <a:t>COVID-19 </a:t>
            </a:r>
            <a:r>
              <a:rPr lang="en-US" sz="6200" dirty="0"/>
              <a:t>in </a:t>
            </a:r>
            <a:r>
              <a:rPr lang="en-US" sz="6200" dirty="0" smtClean="0"/>
              <a:t>Italy</a:t>
            </a:r>
            <a:r>
              <a:rPr lang="en-GB" sz="6200" dirty="0"/>
              <a:t> </a:t>
            </a:r>
            <a:r>
              <a:rPr lang="en-GB" sz="6200" dirty="0" smtClean="0"/>
              <a:t>by </a:t>
            </a:r>
            <a:r>
              <a:rPr lang="en-GB" sz="6200" dirty="0"/>
              <a:t>Diego </a:t>
            </a:r>
            <a:r>
              <a:rPr lang="en-GB" sz="6200" dirty="0" smtClean="0"/>
              <a:t>	</a:t>
            </a:r>
            <a:r>
              <a:rPr lang="en-GB" sz="6200" dirty="0" err="1" smtClean="0"/>
              <a:t>Guiliani</a:t>
            </a:r>
            <a:r>
              <a:rPr lang="en-GB" sz="6200" dirty="0"/>
              <a:t>, </a:t>
            </a:r>
            <a:r>
              <a:rPr lang="en-GB" sz="6200" dirty="0" smtClean="0"/>
              <a:t>	Maria </a:t>
            </a:r>
            <a:r>
              <a:rPr lang="en-GB" sz="6200" dirty="0" err="1" smtClean="0"/>
              <a:t>Michela</a:t>
            </a:r>
            <a:r>
              <a:rPr lang="en-GB" sz="6200" dirty="0" smtClean="0"/>
              <a:t> </a:t>
            </a:r>
            <a:r>
              <a:rPr lang="en-GB" sz="6200" dirty="0"/>
              <a:t>Dickson and Flavio Santi</a:t>
            </a:r>
          </a:p>
          <a:p>
            <a:pPr marL="0" indent="0">
              <a:buNone/>
            </a:pPr>
            <a:r>
              <a:rPr lang="en-GB" sz="6200" dirty="0" smtClean="0"/>
              <a:t>[</a:t>
            </a:r>
            <a:r>
              <a:rPr lang="en-GB" sz="6200" dirty="0" smtClean="0"/>
              <a:t>3]	Modelling </a:t>
            </a:r>
            <a:r>
              <a:rPr lang="en-GB" sz="6200" dirty="0"/>
              <a:t>avian growth with the </a:t>
            </a:r>
            <a:r>
              <a:rPr lang="en-GB" sz="6200" dirty="0" smtClean="0"/>
              <a:t>unified-Richards </a:t>
            </a:r>
            <a:r>
              <a:rPr lang="en-GB" sz="6200" dirty="0"/>
              <a:t>by </a:t>
            </a:r>
            <a:r>
              <a:rPr lang="en-GB" sz="6200" dirty="0" err="1"/>
              <a:t>Tjørve</a:t>
            </a:r>
            <a:r>
              <a:rPr lang="en-GB" sz="6200" dirty="0"/>
              <a:t> KCM and </a:t>
            </a:r>
            <a:r>
              <a:rPr lang="en-GB" sz="6200" dirty="0" err="1"/>
              <a:t>Tjørve</a:t>
            </a:r>
            <a:r>
              <a:rPr lang="en-GB" sz="6200" dirty="0"/>
              <a:t> E. </a:t>
            </a:r>
          </a:p>
          <a:p>
            <a:pPr marL="0" indent="0">
              <a:buNone/>
            </a:pPr>
            <a:r>
              <a:rPr lang="en-GB" sz="6200" dirty="0" smtClean="0"/>
              <a:t>[4] </a:t>
            </a:r>
            <a:r>
              <a:rPr lang="en-GB" sz="6200" dirty="0" smtClean="0"/>
              <a:t>	Disinformation</a:t>
            </a:r>
            <a:r>
              <a:rPr lang="en-GB" sz="6200" dirty="0"/>
              <a:t>, ‘Fake News’ and influence Campaigns on </a:t>
            </a:r>
            <a:r>
              <a:rPr lang="en-GB" sz="6200" dirty="0" smtClean="0"/>
              <a:t>Twitter </a:t>
            </a:r>
            <a:r>
              <a:rPr lang="en-GB" sz="6200" dirty="0"/>
              <a:t>by Matthew Hindman, </a:t>
            </a:r>
            <a:r>
              <a:rPr lang="en-GB" sz="6200" dirty="0" smtClean="0"/>
              <a:t>	George </a:t>
            </a:r>
            <a:r>
              <a:rPr lang="en-GB" sz="6200" dirty="0" smtClean="0"/>
              <a:t>	Washington </a:t>
            </a:r>
            <a:r>
              <a:rPr lang="en-GB" sz="6200" dirty="0"/>
              <a:t>University</a:t>
            </a:r>
            <a:endParaRPr lang="en-IN" sz="6200" dirty="0"/>
          </a:p>
          <a:p>
            <a:pPr marL="0" indent="0">
              <a:buNone/>
            </a:pPr>
            <a:r>
              <a:rPr lang="en-GB" sz="6200" dirty="0" smtClean="0"/>
              <a:t>[5] </a:t>
            </a:r>
            <a:r>
              <a:rPr lang="en-GB" sz="6200" dirty="0" smtClean="0"/>
              <a:t>	Sentiment </a:t>
            </a:r>
            <a:r>
              <a:rPr lang="en-GB" sz="6200" dirty="0"/>
              <a:t>analysis of social media response on the covid19 </a:t>
            </a:r>
            <a:r>
              <a:rPr lang="en-GB" sz="6200" dirty="0" smtClean="0"/>
              <a:t> </a:t>
            </a:r>
            <a:r>
              <a:rPr lang="en-GB" sz="6200" dirty="0"/>
              <a:t>by Bhat, M., </a:t>
            </a:r>
            <a:r>
              <a:rPr lang="en-GB" sz="6200" dirty="0" err="1"/>
              <a:t>Qadri</a:t>
            </a:r>
            <a:r>
              <a:rPr lang="en-GB" sz="6200" dirty="0"/>
              <a:t>, M., </a:t>
            </a:r>
            <a:r>
              <a:rPr lang="en-GB" sz="6200" dirty="0" smtClean="0"/>
              <a:t>Noor-	</a:t>
            </a:r>
            <a:r>
              <a:rPr lang="en-GB" sz="6200" dirty="0" err="1" smtClean="0"/>
              <a:t>ul-Asrar</a:t>
            </a:r>
            <a:r>
              <a:rPr lang="en-GB" sz="6200" dirty="0" smtClean="0"/>
              <a:t> Beg</a:t>
            </a:r>
            <a:r>
              <a:rPr lang="en-GB" sz="6200" dirty="0"/>
              <a:t>, M. K., </a:t>
            </a:r>
            <a:r>
              <a:rPr lang="en-GB" sz="6200" dirty="0" err="1"/>
              <a:t>Ahanger</a:t>
            </a:r>
            <a:r>
              <a:rPr lang="en-GB" sz="6200" dirty="0"/>
              <a:t>, N., &amp; Agarwal, B. (2020)</a:t>
            </a:r>
          </a:p>
          <a:p>
            <a:pPr marL="0" indent="0">
              <a:buNone/>
            </a:pPr>
            <a:r>
              <a:rPr lang="en-US" sz="6200" dirty="0" smtClean="0"/>
              <a:t>[6</a:t>
            </a:r>
            <a:r>
              <a:rPr lang="en-US" sz="6200" dirty="0" smtClean="0"/>
              <a:t>]	</a:t>
            </a:r>
            <a:r>
              <a:rPr lang="en-GB" sz="6200" dirty="0" smtClean="0"/>
              <a:t>Public </a:t>
            </a:r>
            <a:r>
              <a:rPr lang="en-GB" sz="6200" dirty="0"/>
              <a:t>Sentiment Analysis of COVID19 Vaccination Drive in India </a:t>
            </a:r>
            <a:r>
              <a:rPr lang="en-GB" sz="6200" dirty="0" smtClean="0"/>
              <a:t> </a:t>
            </a:r>
            <a:r>
              <a:rPr lang="en-GB" sz="6200" dirty="0"/>
              <a:t>by </a:t>
            </a:r>
            <a:r>
              <a:rPr lang="en-GB" sz="6200" dirty="0" err="1"/>
              <a:t>Dr.</a:t>
            </a:r>
            <a:r>
              <a:rPr lang="en-GB" sz="6200" dirty="0"/>
              <a:t> Akash D Dubey, </a:t>
            </a:r>
            <a:r>
              <a:rPr lang="en-GB" sz="6200" dirty="0" smtClean="0"/>
              <a:t>	</a:t>
            </a:r>
            <a:r>
              <a:rPr lang="en-GB" sz="6200" dirty="0" err="1" smtClean="0"/>
              <a:t>Jaipuria</a:t>
            </a:r>
            <a:r>
              <a:rPr lang="en-GB" sz="6200" dirty="0" smtClean="0"/>
              <a:t> institute </a:t>
            </a:r>
            <a:r>
              <a:rPr lang="en-GB" sz="6200" dirty="0"/>
              <a:t>of Management, Jaipur</a:t>
            </a:r>
            <a:endParaRPr lang="en-IN" sz="6200" dirty="0"/>
          </a:p>
          <a:p>
            <a:pPr marL="0" indent="0">
              <a:buNone/>
            </a:pPr>
            <a:r>
              <a:rPr lang="en-GB" sz="6400" dirty="0" smtClean="0">
                <a:cs typeface="Times New Roman" panose="02020603050405020304" pitchFamily="18" charset="0"/>
              </a:rPr>
              <a:t>Web</a:t>
            </a:r>
            <a:endParaRPr lang="en-GB" sz="6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6400" dirty="0">
                <a:cs typeface="Times New Roman" panose="02020603050405020304" pitchFamily="18" charset="0"/>
              </a:rPr>
              <a:t>[</a:t>
            </a:r>
            <a:r>
              <a:rPr lang="en-GB" sz="6400" dirty="0" smtClean="0">
                <a:cs typeface="Times New Roman" panose="02020603050405020304" pitchFamily="18" charset="0"/>
              </a:rPr>
              <a:t>1]	</a:t>
            </a:r>
            <a:r>
              <a:rPr lang="en-GB" sz="6400" u="sng" dirty="0" smtClean="0">
                <a:cs typeface="Times New Roman" panose="02020603050405020304" pitchFamily="18" charset="0"/>
                <a:hlinkClick r:id="rId3"/>
              </a:rPr>
              <a:t>https</a:t>
            </a:r>
            <a:r>
              <a:rPr lang="en-GB" sz="6400" u="sng" dirty="0">
                <a:cs typeface="Times New Roman" panose="02020603050405020304" pitchFamily="18" charset="0"/>
                <a:hlinkClick r:id="rId3"/>
              </a:rPr>
              <a:t>://www.kaggle.com/imdevskp/sars-outbreak-2003-complete-dataset</a:t>
            </a:r>
            <a:endParaRPr lang="en-IN" sz="6400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dirty="0">
                <a:cs typeface="Times New Roman" panose="02020603050405020304" pitchFamily="18" charset="0"/>
              </a:rPr>
              <a:t>[</a:t>
            </a:r>
            <a:r>
              <a:rPr lang="en-GB" sz="6400" dirty="0" smtClean="0">
                <a:cs typeface="Times New Roman" panose="02020603050405020304" pitchFamily="18" charset="0"/>
              </a:rPr>
              <a:t>2]	</a:t>
            </a:r>
            <a:r>
              <a:rPr lang="en-GB" sz="6400" u="sng" dirty="0" smtClean="0">
                <a:cs typeface="Times New Roman" panose="02020603050405020304" pitchFamily="18" charset="0"/>
                <a:hlinkClick r:id="rId4"/>
              </a:rPr>
              <a:t>https</a:t>
            </a:r>
            <a:r>
              <a:rPr lang="en-GB" sz="6400" u="sng" dirty="0">
                <a:cs typeface="Times New Roman" panose="02020603050405020304" pitchFamily="18" charset="0"/>
                <a:hlinkClick r:id="rId4"/>
              </a:rPr>
              <a:t>://www.kaggle.com/imdevskp/covid_19_india</a:t>
            </a:r>
            <a:endParaRPr lang="en-IN" sz="6400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1F4C7-7B63-4D7A-BBED-642FB523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61A4-A23B-4CCC-AAD1-9F065A24DCAD}" type="datetime1">
              <a:rPr lang="en-US" smtClean="0"/>
              <a:t>21-Jun-21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71E1-FA4D-4C21-8229-76395F54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7F8BD-8173-4FE2-B2B1-CF183BC1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46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3787-BC39-4D4D-8FCE-D97BE036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</a:t>
            </a:r>
            <a:r>
              <a:rPr lang="en-IN" dirty="0">
                <a:latin typeface="+mn-lt"/>
                <a:cs typeface="Times New Roman" panose="02020603050405020304" pitchFamily="18" charset="0"/>
              </a:rPr>
              <a:t>INTRODUCTION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E21D9-E72D-4567-AFC2-C3E948137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Growth Analysis</a:t>
            </a:r>
          </a:p>
          <a:p>
            <a:pPr algn="just"/>
            <a:r>
              <a:rPr lang="en-GB" dirty="0">
                <a:cs typeface="Calibri" panose="020F0502020204030204" pitchFamily="34" charset="0"/>
              </a:rPr>
              <a:t>We will be conducting growth analysis on SARS 2003 and Covid-19 in India.</a:t>
            </a:r>
          </a:p>
          <a:p>
            <a:pPr marL="0" indent="0" algn="just">
              <a:buNone/>
            </a:pPr>
            <a:endParaRPr lang="en-GB" dirty="0">
              <a:cs typeface="Calibri" panose="020F0502020204030204" pitchFamily="34" charset="0"/>
            </a:endParaRPr>
          </a:p>
          <a:p>
            <a:pPr algn="just"/>
            <a:r>
              <a:rPr lang="en-GB" dirty="0">
                <a:cs typeface="Calibri" panose="020F0502020204030204" pitchFamily="34" charset="0"/>
              </a:rPr>
              <a:t>This analysis will tell us how quickly these pandemics spread to different regions.</a:t>
            </a:r>
          </a:p>
          <a:p>
            <a:pPr algn="just"/>
            <a:endParaRPr lang="en-GB" dirty="0">
              <a:cs typeface="Calibri" panose="020F0502020204030204" pitchFamily="34" charset="0"/>
            </a:endParaRPr>
          </a:p>
          <a:p>
            <a:pPr algn="just"/>
            <a:r>
              <a:rPr lang="en-GB" dirty="0">
                <a:cs typeface="Calibri" panose="020F0502020204030204" pitchFamily="34" charset="0"/>
              </a:rPr>
              <a:t>To predict the growth, we will be using three different algorithms – Linear Regression, Logistic Regression, </a:t>
            </a:r>
            <a:r>
              <a:rPr lang="en-GB" dirty="0" err="1">
                <a:cs typeface="Calibri" panose="020F0502020204030204" pitchFamily="34" charset="0"/>
              </a:rPr>
              <a:t>Gompertz</a:t>
            </a:r>
            <a:r>
              <a:rPr lang="en-GB" dirty="0">
                <a:cs typeface="Calibri" panose="020F0502020204030204" pitchFamily="34" charset="0"/>
              </a:rPr>
              <a:t> Curve Model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25A72-DFBF-4B10-A1F3-14205B10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61A4-A23B-4CCC-AAD1-9F065A24DCAD}" type="datetime1">
              <a:rPr lang="en-US" smtClean="0"/>
              <a:t>21-Jun-21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39641-9DC3-435E-882E-FB047307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1577B-1281-415D-AEB3-2AEB5EFF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03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4F02-FC0E-413F-AA1E-B352EC13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</a:t>
            </a:r>
            <a:r>
              <a:rPr lang="en-IN" dirty="0">
                <a:latin typeface="+mn-lt"/>
                <a:cs typeface="Times New Roman" panose="02020603050405020304" pitchFamily="18" charset="0"/>
              </a:rPr>
              <a:t>INTRODUCTION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BF08-1DBB-4000-8B88-CFB00AB0B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sz="3200" b="1" dirty="0">
                <a:cs typeface="Times New Roman" panose="02020603050405020304" pitchFamily="18" charset="0"/>
              </a:rPr>
              <a:t>Sentiment Analysis</a:t>
            </a:r>
          </a:p>
          <a:p>
            <a:pPr algn="just"/>
            <a:endParaRPr lang="en-GB" sz="2400" dirty="0">
              <a:cs typeface="Times New Roman" panose="02020603050405020304" pitchFamily="18" charset="0"/>
            </a:endParaRPr>
          </a:p>
          <a:p>
            <a:pPr algn="just"/>
            <a:r>
              <a:rPr lang="en-GB" sz="3000" dirty="0">
                <a:cs typeface="Times New Roman" panose="02020603050405020304" pitchFamily="18" charset="0"/>
              </a:rPr>
              <a:t>The severity of the pandemic led to fast tracking the clinical trials of vaccines which caused paranoia among masses.</a:t>
            </a:r>
          </a:p>
          <a:p>
            <a:pPr marL="0" indent="0" algn="just">
              <a:buNone/>
            </a:pPr>
            <a:endParaRPr lang="en-GB" sz="3000" dirty="0">
              <a:cs typeface="Times New Roman" panose="02020603050405020304" pitchFamily="18" charset="0"/>
            </a:endParaRPr>
          </a:p>
          <a:p>
            <a:pPr algn="just"/>
            <a:r>
              <a:rPr lang="en-GB" sz="3000" dirty="0">
                <a:cs typeface="Times New Roman" panose="02020603050405020304" pitchFamily="18" charset="0"/>
              </a:rPr>
              <a:t>The sentiment analysis on the tweets related to </a:t>
            </a:r>
            <a:r>
              <a:rPr lang="en-GB" sz="3000" dirty="0" err="1">
                <a:cs typeface="Times New Roman" panose="02020603050405020304" pitchFamily="18" charset="0"/>
              </a:rPr>
              <a:t>Covaxin</a:t>
            </a:r>
            <a:r>
              <a:rPr lang="en-GB" sz="3000" dirty="0">
                <a:cs typeface="Times New Roman" panose="02020603050405020304" pitchFamily="18" charset="0"/>
              </a:rPr>
              <a:t> and </a:t>
            </a:r>
            <a:r>
              <a:rPr lang="en-GB" sz="3000" dirty="0" err="1">
                <a:cs typeface="Times New Roman" panose="02020603050405020304" pitchFamily="18" charset="0"/>
              </a:rPr>
              <a:t>Covishield</a:t>
            </a:r>
            <a:r>
              <a:rPr lang="en-GB" sz="3000" dirty="0">
                <a:cs typeface="Times New Roman" panose="02020603050405020304" pitchFamily="18" charset="0"/>
              </a:rPr>
              <a:t> will help us to understand the general mood of the public classified into –</a:t>
            </a:r>
          </a:p>
          <a:p>
            <a:pPr lvl="1" algn="just"/>
            <a:r>
              <a:rPr lang="en-GB" sz="2600" dirty="0">
                <a:cs typeface="Times New Roman" panose="02020603050405020304" pitchFamily="18" charset="0"/>
              </a:rPr>
              <a:t>Positive sentiments </a:t>
            </a:r>
          </a:p>
          <a:p>
            <a:pPr lvl="1" algn="just"/>
            <a:r>
              <a:rPr lang="en-GB" sz="2600" dirty="0">
                <a:cs typeface="Times New Roman" panose="02020603050405020304" pitchFamily="18" charset="0"/>
              </a:rPr>
              <a:t>Negative sentiments</a:t>
            </a:r>
          </a:p>
          <a:p>
            <a:pPr lvl="1" algn="just"/>
            <a:r>
              <a:rPr lang="en-GB" sz="2600" dirty="0">
                <a:cs typeface="Times New Roman" panose="02020603050405020304" pitchFamily="18" charset="0"/>
              </a:rPr>
              <a:t>Neutral sentiments.</a:t>
            </a:r>
            <a:endParaRPr lang="en-GB" sz="2600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5D3FB-DF30-403A-950B-526922F8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61A4-A23B-4CCC-AAD1-9F065A24DCAD}" type="datetime1">
              <a:rPr lang="en-US" smtClean="0"/>
              <a:t>21-Jun-21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5A1F9-C9FF-4B06-A757-57F326A9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ABE1F-41EF-4DC4-B4A2-93E5535D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7E28-2EA6-4E5A-B7BD-A8EB5E95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</a:t>
            </a:r>
            <a:r>
              <a:rPr lang="en-IN" dirty="0">
                <a:latin typeface="+mn-lt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07AC5-D314-400B-9838-C6D005AEA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000" b="1" dirty="0"/>
              <a:t>Growth Analysis</a:t>
            </a:r>
            <a:endParaRPr lang="en-GB" sz="3000" dirty="0"/>
          </a:p>
          <a:p>
            <a:pPr marL="0" indent="0">
              <a:buNone/>
            </a:pPr>
            <a:r>
              <a:rPr lang="en-GB" sz="2400" dirty="0"/>
              <a:t>[1] “Modelling and Forecasting Covid-19 Growth Curve in India”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  </a:t>
            </a:r>
            <a:r>
              <a:rPr lang="en-GB" sz="1600" i="1" dirty="0"/>
              <a:t>by Vikas Kumar Sharma and Unnati Nigam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400" dirty="0"/>
              <a:t>[2] “</a:t>
            </a:r>
            <a:r>
              <a:rPr lang="en-US" sz="2400" dirty="0"/>
              <a:t>Modelling and predicting the </a:t>
            </a:r>
            <a:r>
              <a:rPr lang="en-US" sz="2400" dirty="0" err="1"/>
              <a:t>spatio</a:t>
            </a:r>
            <a:r>
              <a:rPr lang="en-US" sz="2400" dirty="0"/>
              <a:t>-temporal spread of COVID-19 </a:t>
            </a:r>
            <a:r>
              <a:rPr lang="en-US" sz="2400" dirty="0" smtClean="0"/>
              <a:t>in </a:t>
            </a:r>
            <a:r>
              <a:rPr lang="en-US" sz="2400" dirty="0"/>
              <a:t>Italy</a:t>
            </a:r>
            <a:r>
              <a:rPr lang="en-GB" sz="2400" dirty="0"/>
              <a:t>”</a:t>
            </a:r>
          </a:p>
          <a:p>
            <a:pPr marL="0" indent="0">
              <a:buNone/>
            </a:pPr>
            <a:r>
              <a:rPr lang="en-GB" sz="2000" dirty="0"/>
              <a:t>          </a:t>
            </a:r>
            <a:r>
              <a:rPr lang="en-GB" sz="1600" i="1" dirty="0"/>
              <a:t>by Diego </a:t>
            </a:r>
            <a:r>
              <a:rPr lang="en-GB" sz="1600" i="1" dirty="0" err="1"/>
              <a:t>Guiliani</a:t>
            </a:r>
            <a:r>
              <a:rPr lang="en-GB" sz="1600" i="1" dirty="0"/>
              <a:t>, Maria Michela Dickson and Flavio Santi</a:t>
            </a:r>
          </a:p>
          <a:p>
            <a:pPr marL="0" indent="0">
              <a:buNone/>
            </a:pPr>
            <a:endParaRPr lang="en-GB" sz="1600" i="1" dirty="0"/>
          </a:p>
          <a:p>
            <a:pPr marL="0" indent="0">
              <a:buNone/>
            </a:pPr>
            <a:r>
              <a:rPr lang="en-GB" sz="2400" dirty="0"/>
              <a:t>[3] “Modelling avian growth with the unified-Richards”</a:t>
            </a:r>
          </a:p>
          <a:p>
            <a:pPr marL="0" indent="0">
              <a:buNone/>
            </a:pPr>
            <a:r>
              <a:rPr lang="en-GB" sz="1600" i="1" dirty="0"/>
              <a:t>            by </a:t>
            </a:r>
            <a:r>
              <a:rPr lang="en-GB" sz="1600" dirty="0" err="1"/>
              <a:t>Tjørve</a:t>
            </a:r>
            <a:r>
              <a:rPr lang="en-GB" sz="1600" dirty="0"/>
              <a:t> KCM and </a:t>
            </a:r>
            <a:r>
              <a:rPr lang="en-GB" sz="1600" dirty="0" err="1"/>
              <a:t>Tjørve</a:t>
            </a:r>
            <a:r>
              <a:rPr lang="en-GB" sz="1600" dirty="0"/>
              <a:t> E.</a:t>
            </a:r>
            <a:r>
              <a:rPr lang="en-GB" dirty="0"/>
              <a:t> </a:t>
            </a:r>
            <a:endParaRPr lang="en-GB" sz="1600" dirty="0"/>
          </a:p>
          <a:p>
            <a:pPr marL="0" indent="0">
              <a:buNone/>
            </a:pPr>
            <a:r>
              <a:rPr lang="en-GB" sz="2400" dirty="0"/>
              <a:t>	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7D762-88E2-4873-A0D0-0C4C6CF9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61A4-A23B-4CCC-AAD1-9F065A24DCAD}" type="datetime1">
              <a:rPr lang="en-US" smtClean="0"/>
              <a:t>21-Jun-21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C7626-B0B0-4351-9FDE-A501F645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99FE7-C655-4706-8464-0A2A5B84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8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DD5E-62A8-420C-9D9B-7241CF85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</a:t>
            </a:r>
            <a:r>
              <a:rPr lang="en-IN" dirty="0" smtClean="0"/>
              <a:t>         </a:t>
            </a:r>
            <a:r>
              <a:rPr lang="en-IN" dirty="0" smtClean="0">
                <a:latin typeface="+mn-lt"/>
                <a:cs typeface="Times New Roman" panose="02020603050405020304" pitchFamily="18" charset="0"/>
              </a:rPr>
              <a:t>LITERATURE </a:t>
            </a:r>
            <a:r>
              <a:rPr lang="en-IN" dirty="0">
                <a:latin typeface="+mn-lt"/>
                <a:cs typeface="Times New Roman" panose="02020603050405020304" pitchFamily="18" charset="0"/>
              </a:rPr>
              <a:t>REVIEW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1B4C-0128-4296-8962-7F5235B5D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cs typeface="Times New Roman" panose="02020603050405020304" pitchFamily="18" charset="0"/>
              </a:rPr>
              <a:t>Sentiment Analysis</a:t>
            </a:r>
          </a:p>
          <a:p>
            <a:pPr marL="0" indent="0">
              <a:buNone/>
            </a:pPr>
            <a:r>
              <a:rPr lang="en-GB" dirty="0"/>
              <a:t>[4] “</a:t>
            </a:r>
            <a:r>
              <a:rPr lang="en-GB" sz="2400" dirty="0"/>
              <a:t>Disinformation, ‘Fake News’ and influence Campaigns on Twitter </a:t>
            </a:r>
            <a:r>
              <a:rPr lang="en-GB" dirty="0"/>
              <a:t>”</a:t>
            </a:r>
          </a:p>
          <a:p>
            <a:pPr marL="0" indent="0">
              <a:buNone/>
            </a:pPr>
            <a:r>
              <a:rPr lang="en-GB" sz="3600" dirty="0"/>
              <a:t>      </a:t>
            </a:r>
            <a:r>
              <a:rPr lang="en-GB" sz="1600" i="1" dirty="0"/>
              <a:t>by </a:t>
            </a:r>
            <a:r>
              <a:rPr lang="en-GB" sz="1600" dirty="0"/>
              <a:t>Matthew Hindman, George Washington University</a:t>
            </a:r>
            <a:endParaRPr lang="en-IN" dirty="0"/>
          </a:p>
          <a:p>
            <a:pPr marL="0" indent="0">
              <a:buNone/>
            </a:pPr>
            <a:endParaRPr lang="en-GB" sz="1600" i="1" dirty="0"/>
          </a:p>
          <a:p>
            <a:pPr marL="0" indent="0">
              <a:buNone/>
            </a:pPr>
            <a:r>
              <a:rPr lang="en-GB" dirty="0"/>
              <a:t>[5]</a:t>
            </a:r>
            <a:r>
              <a:rPr lang="en-GB" sz="1600" dirty="0"/>
              <a:t> </a:t>
            </a:r>
            <a:r>
              <a:rPr lang="en-GB" sz="2400" dirty="0"/>
              <a:t>“Sentiment analysis of social media response on the covid19 “</a:t>
            </a:r>
          </a:p>
          <a:p>
            <a:pPr marL="0" indent="0">
              <a:buNone/>
            </a:pPr>
            <a:r>
              <a:rPr lang="en-GB" sz="1600" i="1" dirty="0"/>
              <a:t>            by </a:t>
            </a:r>
            <a:r>
              <a:rPr lang="en-GB" sz="1600" dirty="0"/>
              <a:t>Bhat, M., </a:t>
            </a:r>
            <a:r>
              <a:rPr lang="en-GB" sz="1600" dirty="0" err="1"/>
              <a:t>Qadri</a:t>
            </a:r>
            <a:r>
              <a:rPr lang="en-GB" sz="1600" dirty="0"/>
              <a:t>, M., Noor-ul-Asrar Beg, M. K., </a:t>
            </a:r>
            <a:r>
              <a:rPr lang="en-GB" sz="1600" dirty="0" err="1"/>
              <a:t>Ahanger</a:t>
            </a:r>
            <a:r>
              <a:rPr lang="en-GB" sz="1600" dirty="0"/>
              <a:t>, N., &amp; Agarwal, B. (2020)</a:t>
            </a: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dirty="0"/>
              <a:t>[6] “</a:t>
            </a:r>
            <a:r>
              <a:rPr lang="en-GB" sz="2400" dirty="0"/>
              <a:t>Public Sentiment Analysis of COVID19 Vaccination Drive in India </a:t>
            </a:r>
            <a:r>
              <a:rPr lang="en-US" dirty="0"/>
              <a:t>”</a:t>
            </a:r>
            <a:endParaRPr lang="en-GB" dirty="0"/>
          </a:p>
          <a:p>
            <a:pPr marL="0" indent="0">
              <a:buNone/>
            </a:pPr>
            <a:r>
              <a:rPr lang="en-GB" sz="2400" dirty="0"/>
              <a:t>          </a:t>
            </a:r>
            <a:r>
              <a:rPr lang="en-GB" sz="1600" i="1" dirty="0"/>
              <a:t>by </a:t>
            </a:r>
            <a:r>
              <a:rPr lang="en-GB" sz="1600" dirty="0" err="1"/>
              <a:t>Dr.</a:t>
            </a:r>
            <a:r>
              <a:rPr lang="en-GB" sz="1600" dirty="0"/>
              <a:t> Akash D Dubey, </a:t>
            </a:r>
            <a:r>
              <a:rPr lang="en-GB" sz="1600" dirty="0" err="1"/>
              <a:t>Jaipuria</a:t>
            </a:r>
            <a:r>
              <a:rPr lang="en-GB" sz="1600" dirty="0"/>
              <a:t> Institute of Management, Jaipur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7873C-0835-4190-91F7-4BA0B62F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61A4-A23B-4CCC-AAD1-9F065A24DCAD}" type="datetime1">
              <a:rPr lang="en-US" smtClean="0"/>
              <a:t>21-Jun-21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AC82-0129-4DC3-BB02-2CB8ECAF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FD405-A37A-40EA-9FBB-2919DCB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9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B9AC-7545-4078-B818-AD5DA646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				   </a:t>
            </a:r>
            <a:r>
              <a:rPr lang="en-IN" dirty="0">
                <a:latin typeface="+mn-lt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5DCC7-0350-4284-9267-2DBF6A42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To predict the growth and spread of SARS 2003 in various countries.</a:t>
            </a:r>
          </a:p>
          <a:p>
            <a:endParaRPr lang="en-GB" sz="2400" dirty="0"/>
          </a:p>
          <a:p>
            <a:r>
              <a:rPr lang="en-GB" sz="2400" dirty="0"/>
              <a:t>To find the progress and development of Covid-19 in India.</a:t>
            </a:r>
          </a:p>
          <a:p>
            <a:endParaRPr lang="en-GB" sz="2400" dirty="0"/>
          </a:p>
          <a:p>
            <a:r>
              <a:rPr lang="en-GB" sz="2400" dirty="0"/>
              <a:t>To find the best model which predicts the growth of coronavirus.</a:t>
            </a:r>
          </a:p>
          <a:p>
            <a:endParaRPr lang="en-GB" sz="2400" dirty="0"/>
          </a:p>
          <a:p>
            <a:r>
              <a:rPr lang="en-GB" sz="2400" dirty="0"/>
              <a:t>To understand the sentiments of public regarding the </a:t>
            </a:r>
            <a:r>
              <a:rPr lang="en-GB" sz="2400" dirty="0" err="1"/>
              <a:t>Covaxin</a:t>
            </a:r>
            <a:r>
              <a:rPr lang="en-GB" sz="2400" dirty="0"/>
              <a:t> and </a:t>
            </a:r>
            <a:r>
              <a:rPr lang="en-GB" sz="2400" dirty="0" err="1"/>
              <a:t>Covishield</a:t>
            </a:r>
            <a:r>
              <a:rPr lang="en-GB" sz="2400" dirty="0"/>
              <a:t> vaccine.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44368-5613-4789-9F6D-1E0949AC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61A4-A23B-4CCC-AAD1-9F065A24DCAD}" type="datetime1">
              <a:rPr lang="en-US" smtClean="0"/>
              <a:t>21-Jun-21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74E1-F96F-4863-85EB-BBE9587B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16AF8-0A21-475C-BE2C-1C57DCB6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40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D277-CD46-499D-9D0E-EDDECB62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    </a:t>
            </a:r>
            <a:r>
              <a:rPr lang="en-IN" dirty="0">
                <a:latin typeface="+mn-lt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2B99-1326-4AFD-AC9C-C66F677BE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267" y="1578558"/>
            <a:ext cx="10515600" cy="44190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cs typeface="Times New Roman" panose="02020603050405020304" pitchFamily="18" charset="0"/>
              </a:rPr>
              <a:t>Objectives of Anmol Kumar</a:t>
            </a:r>
          </a:p>
          <a:p>
            <a:pPr marL="0" indent="0">
              <a:buNone/>
            </a:pPr>
            <a:endParaRPr lang="en-IN" dirty="0">
              <a:cs typeface="Times New Roman" panose="02020603050405020304" pitchFamily="18" charset="0"/>
            </a:endParaRPr>
          </a:p>
          <a:p>
            <a:r>
              <a:rPr lang="en-GB" dirty="0"/>
              <a:t>To perform Linear Regression on SARS 2003 and Covid-19 dataset.</a:t>
            </a:r>
          </a:p>
          <a:p>
            <a:pPr marL="0" indent="0">
              <a:buNone/>
            </a:pPr>
            <a:endParaRPr lang="en-IN" dirty="0">
              <a:cs typeface="Times New Roman" panose="02020603050405020304" pitchFamily="18" charset="0"/>
            </a:endParaRPr>
          </a:p>
          <a:p>
            <a:pPr lvl="0"/>
            <a:r>
              <a:rPr lang="en-GB" dirty="0"/>
              <a:t>To extract tweets with #covaxin from the twitter API and then converting them into datasets in the form of csv files.</a:t>
            </a:r>
          </a:p>
          <a:p>
            <a:pPr lvl="0"/>
            <a:endParaRPr lang="en-IN" dirty="0"/>
          </a:p>
          <a:p>
            <a:pPr lvl="0"/>
            <a:r>
              <a:rPr lang="en-GB" dirty="0"/>
              <a:t>To pre-process the data collected from twitter using the </a:t>
            </a:r>
            <a:r>
              <a:rPr lang="en-GB" dirty="0" err="1"/>
              <a:t>nltk</a:t>
            </a:r>
            <a:r>
              <a:rPr lang="en-GB" dirty="0"/>
              <a:t> python package to make it ready for analysis.</a:t>
            </a:r>
          </a:p>
          <a:p>
            <a:pPr lvl="0"/>
            <a:endParaRPr lang="en-IN" dirty="0"/>
          </a:p>
          <a:p>
            <a:pPr lvl="0"/>
            <a:r>
              <a:rPr lang="en-GB" dirty="0"/>
              <a:t>To perform Sentiment Analysis using the VADER tool.</a:t>
            </a:r>
            <a:endParaRPr lang="en-IN" dirty="0"/>
          </a:p>
          <a:p>
            <a:pPr marL="0" indent="0">
              <a:buNone/>
            </a:pP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61EE6-7BA3-49DD-A812-BFFAB701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61A4-A23B-4CCC-AAD1-9F065A24DCAD}" type="datetime1">
              <a:rPr lang="en-US" smtClean="0"/>
              <a:t>21-Jun-21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EB7E4-0316-4A49-AEC7-E3EE0C81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87D8-DC12-4598-BB1C-15F384E8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43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1002-A49E-43EF-89E3-B566DC10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				   </a:t>
            </a:r>
            <a:r>
              <a:rPr lang="en-IN" dirty="0">
                <a:latin typeface="+mn-lt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6B080-D367-446F-A51C-F2631C014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cs typeface="Times New Roman" panose="02020603050405020304" pitchFamily="18" charset="0"/>
              </a:rPr>
              <a:t>Objectives of  Tanmay </a:t>
            </a:r>
            <a:r>
              <a:rPr lang="en-GB" dirty="0" err="1">
                <a:cs typeface="Times New Roman" panose="02020603050405020304" pitchFamily="18" charset="0"/>
              </a:rPr>
              <a:t>Ambegaokar</a:t>
            </a:r>
            <a:endParaRPr lang="en-GB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cs typeface="Times New Roman" panose="02020603050405020304" pitchFamily="18" charset="0"/>
            </a:endParaRPr>
          </a:p>
          <a:p>
            <a:pPr lvl="0"/>
            <a:r>
              <a:rPr lang="en-GB" sz="2600" dirty="0"/>
              <a:t>To clean the SARS 2003 and Covid-19 datasets</a:t>
            </a:r>
            <a:r>
              <a:rPr lang="en-GB" sz="3000" dirty="0"/>
              <a:t>	</a:t>
            </a:r>
          </a:p>
          <a:p>
            <a:pPr lvl="0"/>
            <a:endParaRPr lang="en-IN" dirty="0"/>
          </a:p>
          <a:p>
            <a:pPr lvl="0"/>
            <a:r>
              <a:rPr lang="en-GB" dirty="0"/>
              <a:t>To do the visualization of the data which involves plotting graphs.</a:t>
            </a:r>
          </a:p>
          <a:p>
            <a:pPr lvl="0"/>
            <a:endParaRPr lang="en-IN" dirty="0"/>
          </a:p>
          <a:p>
            <a:pPr lvl="0"/>
            <a:r>
              <a:rPr lang="en-GB" dirty="0"/>
              <a:t>To perform Logistic Regression and </a:t>
            </a:r>
            <a:r>
              <a:rPr lang="en-GB" dirty="0" err="1"/>
              <a:t>Gompertz</a:t>
            </a:r>
            <a:r>
              <a:rPr lang="en-GB" dirty="0"/>
              <a:t> Curve Model and evaluate the model to find accuracy and error rate of the designed model.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GB" dirty="0"/>
              <a:t>To extract tweets  #covishield from the twitter API and then converting them into datasets in the form of csv files.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89E19-7A02-48A9-ADE0-DAE24E79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61A4-A23B-4CCC-AAD1-9F065A24DCAD}" type="datetime1">
              <a:rPr lang="en-US" smtClean="0"/>
              <a:t>21-Jun-21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F94CE-6904-44C5-B13E-B1E2D10F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Electronics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40408-81D5-43D8-8C07-F924A4BF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2D94-003D-4939-B583-25A25C922BF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35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1057</Words>
  <Application>Microsoft Office PowerPoint</Application>
  <PresentationFormat>Widescreen</PresentationFormat>
  <Paragraphs>333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Custom Design</vt:lpstr>
      <vt:lpstr>PowerPoint Presentation</vt:lpstr>
      <vt:lpstr>    INTRODUCTION</vt:lpstr>
      <vt:lpstr>          INTRODUCTION</vt:lpstr>
      <vt:lpstr>          INTRODUCTION</vt:lpstr>
      <vt:lpstr>    LITERATURE REVIEW</vt:lpstr>
      <vt:lpstr>            LITERATURE REVIEW</vt:lpstr>
      <vt:lpstr>        OBJECTIVES</vt:lpstr>
      <vt:lpstr>        OBJECTIVES</vt:lpstr>
      <vt:lpstr>        OBJECTIVES</vt:lpstr>
      <vt:lpstr>   </vt:lpstr>
      <vt:lpstr>RESULTS AND ANALYSIS (GROWTH ANALYSIS)</vt:lpstr>
      <vt:lpstr>RESULTS AND ANALYSIS (GROWTH ANALYSIS)</vt:lpstr>
      <vt:lpstr>RESULTS AND ANALYSIS (GROWTH ANALYSIS)</vt:lpstr>
      <vt:lpstr>RESULTS AND ANALYSIS (GROWTH ANALYSIS)</vt:lpstr>
      <vt:lpstr>RESULT AND ANALYSIS (GROWTH ANALYSIS)</vt:lpstr>
      <vt:lpstr>   </vt:lpstr>
      <vt:lpstr>  RESULTS &amp; ANALYSIS (SENTIMENT ANALYSIS)</vt:lpstr>
      <vt:lpstr>  RESULTS &amp; ANALYSIS(SENTIMENT ANALYSIS)</vt:lpstr>
      <vt:lpstr>                                                                                            </vt:lpstr>
      <vt:lpstr>        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Rohith Kumar [MAHE]</dc:creator>
  <cp:lastModifiedBy>MAHE</cp:lastModifiedBy>
  <cp:revision>96</cp:revision>
  <dcterms:created xsi:type="dcterms:W3CDTF">2020-01-09T03:46:16Z</dcterms:created>
  <dcterms:modified xsi:type="dcterms:W3CDTF">2021-06-21T05:52:07Z</dcterms:modified>
</cp:coreProperties>
</file>