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191100bb_6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191100bb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191100bb_3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191100bb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191100bb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191100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191100bb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191100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191100bb_3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191100b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7191100bb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7191100b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191100bb_6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191100bb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191100bb_5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191100bb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7191100bb_3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7191100bb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191100bb_3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7191100bb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7191100bb_6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7191100bb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191100bb_6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191100bb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7191100b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7191100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191100bb_3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191100bb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191100bb_3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191100bb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9191c1cb_0_3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9191c1c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191100bb_3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191100b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191100bb_3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191100bb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191100bb_3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191100bb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9191c1cb_0_3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59191c1c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Thomas_H._Cormen" TargetMode="External"/><Relationship Id="rId4" Type="http://schemas.openxmlformats.org/officeDocument/2006/relationships/hyperlink" Target="https://en.wikipedia.org/wiki/Charles_E._Leiserson" TargetMode="External"/><Relationship Id="rId5" Type="http://schemas.openxmlformats.org/officeDocument/2006/relationships/hyperlink" Target="https://en.wikipedia.org/wiki/Ron_Rivest" TargetMode="External"/><Relationship Id="rId6" Type="http://schemas.openxmlformats.org/officeDocument/2006/relationships/hyperlink" Target="https://en.wikipedia.org/wiki/Clifford_Stein" TargetMode="External"/><Relationship Id="rId7" Type="http://schemas.openxmlformats.org/officeDocument/2006/relationships/hyperlink" Target="https://en.wikipedia.org/wiki/Introduction_to_Algorithm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Matrix_multiplication#General_definition_of_the_matrix_produ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10425" y="327325"/>
            <a:ext cx="89337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500"/>
              </a:spcBef>
              <a:spcAft>
                <a:spcPts val="0"/>
              </a:spcAft>
              <a:buNone/>
            </a:pPr>
            <a:r>
              <a:rPr b="1" lang="en" sz="4200">
                <a:latin typeface="PT Sans Narrow"/>
                <a:ea typeface="PT Sans Narrow"/>
                <a:cs typeface="PT Sans Narrow"/>
                <a:sym typeface="PT Sans Narrow"/>
              </a:rPr>
              <a:t>The way through ‘complexity’ towards an optimal algorithm for matrix multiplication </a:t>
            </a:r>
            <a:endParaRPr b="1" sz="4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                                           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                                                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KASHAN HASAN - 180123022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                   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 TANMAY JAIN  -180123050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00900" y="157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200"/>
              <a:t>Where Are We?</a:t>
            </a:r>
            <a:endParaRPr b="1" i="1" sz="7200"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State of Art</a:t>
            </a:r>
            <a:endParaRPr b="1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764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Asymptotic Complexities: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</a:rPr>
              <a:t>O(n</a:t>
            </a:r>
            <a:r>
              <a:rPr baseline="30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 ), naive approach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2.808</a:t>
            </a:r>
            <a:r>
              <a:rPr lang="en">
                <a:solidFill>
                  <a:srgbClr val="000000"/>
                </a:solidFill>
              </a:rPr>
              <a:t>), Strassen (1969)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2.796</a:t>
            </a:r>
            <a:r>
              <a:rPr lang="en">
                <a:solidFill>
                  <a:srgbClr val="000000"/>
                </a:solidFill>
              </a:rPr>
              <a:t>), Pan (1978)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2.522</a:t>
            </a:r>
            <a:r>
              <a:rPr lang="en">
                <a:solidFill>
                  <a:srgbClr val="000000"/>
                </a:solidFill>
              </a:rPr>
              <a:t>), Schönhage (1981)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2.517</a:t>
            </a:r>
            <a:r>
              <a:rPr lang="en">
                <a:solidFill>
                  <a:srgbClr val="000000"/>
                </a:solidFill>
              </a:rPr>
              <a:t>), Romani (1982)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2.496</a:t>
            </a:r>
            <a:r>
              <a:rPr lang="en">
                <a:solidFill>
                  <a:srgbClr val="000000"/>
                </a:solidFill>
              </a:rPr>
              <a:t>), Coppersmith and Winograd (1982)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2.479</a:t>
            </a:r>
            <a:r>
              <a:rPr lang="en">
                <a:solidFill>
                  <a:srgbClr val="000000"/>
                </a:solidFill>
              </a:rPr>
              <a:t>), Strassen (1986)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2.376</a:t>
            </a:r>
            <a:r>
              <a:rPr lang="en">
                <a:solidFill>
                  <a:srgbClr val="000000"/>
                </a:solidFill>
              </a:rPr>
              <a:t>), Coppersmith and Winograd (1989)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2.374</a:t>
            </a:r>
            <a:r>
              <a:rPr lang="en">
                <a:solidFill>
                  <a:srgbClr val="000000"/>
                </a:solidFill>
              </a:rPr>
              <a:t>), Stothers (2010)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O(n</a:t>
            </a:r>
            <a:r>
              <a:rPr baseline="30000" lang="en">
                <a:solidFill>
                  <a:srgbClr val="000000"/>
                </a:solidFill>
              </a:rPr>
              <a:t>2.3728642</a:t>
            </a:r>
            <a:r>
              <a:rPr lang="en">
                <a:solidFill>
                  <a:srgbClr val="000000"/>
                </a:solidFill>
              </a:rPr>
              <a:t>), V. Williams (2011)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O(n</a:t>
            </a:r>
            <a:r>
              <a:rPr baseline="300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2.3728639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Le Gall (2014)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200"/>
              <a:t>Is    </a:t>
            </a:r>
            <a:r>
              <a:rPr b="1" i="1" lang="en" sz="7200">
                <a:highlight>
                  <a:schemeClr val="lt1"/>
                </a:highlight>
              </a:rPr>
              <a:t>O(n</a:t>
            </a:r>
            <a:r>
              <a:rPr b="1" baseline="30000" i="1" lang="en" sz="7200">
                <a:highlight>
                  <a:schemeClr val="lt1"/>
                </a:highlight>
              </a:rPr>
              <a:t>2</a:t>
            </a:r>
            <a:r>
              <a:rPr b="1" i="1" lang="en" sz="7200">
                <a:highlight>
                  <a:schemeClr val="lt1"/>
                </a:highlight>
              </a:rPr>
              <a:t>)  Achievable?</a:t>
            </a:r>
            <a:endParaRPr b="1" i="1" sz="7200"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Frievalds’  Algorithm </a:t>
            </a:r>
            <a:endParaRPr b="1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Freivalds’ randomized algorithm achieves the time bound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O(n</a:t>
            </a:r>
            <a:r>
              <a:rPr baseline="30000" lang="en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a randomized Monte Carlo algorithm and has a small probability of error.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By repeatedly running this algorithm, one can reduce the probability of error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Used as a verifier for matrix multiplication.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be given with examples for better understanding. Let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choose a random vector in </a:t>
            </a:r>
            <a:r>
              <a:rPr lang="en">
                <a:solidFill>
                  <a:schemeClr val="dk1"/>
                </a:solidFill>
              </a:rPr>
              <a:t>{0,1}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say  v=[1,0,1] . We now compute vAB and </a:t>
            </a:r>
            <a:r>
              <a:rPr i="1"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C  and compare the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A=\begin{bmatrix}1&amp;2&amp;3\\4&amp;5&amp;6\\7&amp;8&amp;9\end{bmatrix}" id="158" name="Google Shape;158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25" y="1602075"/>
            <a:ext cx="231435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=\begin{bmatrix}5&amp;2&amp;6\\4&amp;1&amp;7\\3&amp;9&amp;8\end{bmatrix}" id="159" name="Google Shape;159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450" y="1602075"/>
            <a:ext cx="231435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=\begin{bmatrix}22&amp;31&amp;44\\58&amp;65&amp;107\\94&amp;103&amp;170\end{bmatrix}" id="160" name="Google Shape;160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375" y="1602075"/>
            <a:ext cx="311656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129000" y="4028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CONTD.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get </a:t>
            </a:r>
            <a:r>
              <a:rPr i="1" lang="en"/>
              <a:t>v</a:t>
            </a:r>
            <a:r>
              <a:rPr lang="en"/>
              <a:t>A = [8,10,12]. (</a:t>
            </a:r>
            <a:r>
              <a:rPr i="1" lang="en"/>
              <a:t>v</a:t>
            </a:r>
            <a:r>
              <a:rPr lang="en"/>
              <a:t>A)B = [116,134,214].  And </a:t>
            </a:r>
            <a:r>
              <a:rPr i="1" lang="en"/>
              <a:t>v</a:t>
            </a:r>
            <a:r>
              <a:rPr lang="en"/>
              <a:t>C= [116,134,214].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is we have </a:t>
            </a:r>
            <a:r>
              <a:rPr i="1" lang="en"/>
              <a:t>v</a:t>
            </a:r>
            <a:r>
              <a:rPr lang="en"/>
              <a:t>AB = </a:t>
            </a:r>
            <a:r>
              <a:rPr i="1" lang="en"/>
              <a:t>v</a:t>
            </a:r>
            <a:r>
              <a:rPr lang="en"/>
              <a:t>C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 if our random vector r = {0 ,1 , 1} then we would have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lang="en"/>
              <a:t>A = (11, 13, 15) (</a:t>
            </a:r>
            <a:r>
              <a:rPr i="1" lang="en"/>
              <a:t>r</a:t>
            </a:r>
            <a:r>
              <a:rPr lang="en"/>
              <a:t>A)B = (152, 170, 277) and </a:t>
            </a:r>
            <a:r>
              <a:rPr i="1" lang="en"/>
              <a:t>r</a:t>
            </a:r>
            <a:r>
              <a:rPr lang="en"/>
              <a:t>C = (152, 168, 277)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implies  </a:t>
            </a:r>
            <a:r>
              <a:rPr i="1" lang="en"/>
              <a:t>r</a:t>
            </a:r>
            <a:r>
              <a:rPr lang="en"/>
              <a:t>AB ≠ </a:t>
            </a:r>
            <a:r>
              <a:rPr i="1" lang="en"/>
              <a:t>r</a:t>
            </a:r>
            <a:r>
              <a:rPr lang="en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And .                                                                       </a:t>
            </a:r>
            <a:r>
              <a:rPr lang="en" sz="2600"/>
              <a:t>≠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C=\begin{bmatrix}22&amp;31&amp;44\\58&amp;65&amp;107\\94&amp;103&amp;170\end{bmatrix}" id="168" name="Google Shape;168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100" y="3710075"/>
            <a:ext cx="3116564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=\begin{bmatrix}22&amp;31&amp;44\\58&amp;67&amp;107\\94&amp;103&amp;170\end{bmatrix}" id="169" name="Google Shape;169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150" y="3710075"/>
            <a:ext cx="335313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that  for AB=C the probability for correctness is 1.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when AB </a:t>
            </a:r>
            <a:r>
              <a:rPr lang="en" sz="2200"/>
              <a:t>≠</a:t>
            </a:r>
            <a:r>
              <a:rPr lang="en" sz="2600"/>
              <a:t> </a:t>
            </a:r>
            <a:r>
              <a:rPr lang="en"/>
              <a:t>C we see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AutoNum type="arabicPeriod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Then (AB - C) ≠ 0, so there exists i, j with (AB - C)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ij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≠  0.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AutoNum type="arabicPeriod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Let (d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, …, d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be i-th row of AB - C ; d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≠ 0 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AutoNum type="arabicPeriod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 P((AB - C) x = 0 | AB ≠C) ≤ P( ∑ </a:t>
            </a:r>
            <a:r>
              <a:rPr baseline="30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= 1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d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x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| AB ≠ C) 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= P(x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{− 1 /d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∑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𝑖≠𝑗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d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baseline="-25000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| AB ≠ C) ≤ ½  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proves that the maximum possible error is ½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iterating with k random, independent choices of x, we can decrease probability of error to 1/2</a:t>
            </a:r>
            <a:r>
              <a:rPr baseline="30000" lang="en"/>
              <a:t>k</a:t>
            </a:r>
            <a:r>
              <a:rPr lang="en"/>
              <a:t> , using time O(kn</a:t>
            </a:r>
            <a:r>
              <a:rPr baseline="30000" lang="en"/>
              <a:t>2</a:t>
            </a:r>
            <a:r>
              <a:rPr lang="en"/>
              <a:t> ).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200"/>
              <a:t>Is the fastest Algorithm the Best to use?</a:t>
            </a:r>
            <a:endParaRPr b="1" i="1" sz="7200"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189000" y="7746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Coppersmith-Winograd Algorithm(1990)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94500" y="1347375"/>
            <a:ext cx="87096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Group Theoretic approach using daunting mathematics.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Achieves O(n</a:t>
            </a:r>
            <a:r>
              <a:rPr baseline="30000" lang="en" sz="2200"/>
              <a:t>2.375477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 constant factors hidden in its running time.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 of any practical usage.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 of latest algorithms(including this) are only of theoretical purposes.</a:t>
            </a:r>
            <a:endParaRPr sz="2200"/>
          </a:p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-472850" y="4018046"/>
            <a:ext cx="8848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769100" y="3184525"/>
            <a:ext cx="60585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1826325" y="92925"/>
            <a:ext cx="8520600" cy="5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Development Over the Years</a:t>
            </a:r>
            <a:endParaRPr sz="2150"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143425" y="95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50" y="849450"/>
            <a:ext cx="5406375" cy="3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AIM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shall look at Strassen, and it is parallel implementation to reduce the execution time significantly.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Also, we analyze Frievald's algorithms, a quadratic time verifier of the problem.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take a glance at one of the latest algorithms ( Coppersmith and Winograd)  and finally conclude by our understanding and intuition.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open whether or not there is a deterministic matrix multiplication algorithm w</a:t>
            </a:r>
            <a:r>
              <a:rPr lang="en">
                <a:solidFill>
                  <a:srgbClr val="000000"/>
                </a:solidFill>
              </a:rPr>
              <a:t>hich achieves the time bound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O(n</a:t>
            </a:r>
            <a:r>
              <a:rPr baseline="30000" lang="en">
                <a:solidFill>
                  <a:srgbClr val="000000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), which is also the trivial lower bound.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last 30 years , no major improvement has been made.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fastest known algorithm is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Gall  with O(n</a:t>
            </a:r>
            <a:r>
              <a:rPr baseline="300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2.3728639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)( 2014.)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whole presentation  can be best visualised as a journey from O(n</a:t>
            </a:r>
            <a:r>
              <a:rPr baseline="30000"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to the destination O(n</a:t>
            </a:r>
            <a:r>
              <a:rPr baseline="30000"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which is yet to be completed.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believe it is a matter of time when we see O(n</a:t>
            </a:r>
            <a:r>
              <a:rPr baseline="30000"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time complexity algorithm.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Refrences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Grayson, Brian, and Robert Van De Geijn. "A high performance parallel Strassen implementation."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Parallel Processing Letters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6.01 (1996): 3-12.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Cormen, Thomas H.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Leiserson, Charles E.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Rivest, Ronald L.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Stein, Clifford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(2009) [1990].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Introduction to Algorithms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(3rd ed.). MIT Press and McGraw-Hill.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Coppersmith, Don, and Shmuel Winograd. "Matrix multiplication via arithmetic progressions."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Proceedings of the nineteenth annual ACM symposium on Theory of computing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. 1987.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Korec, Ivan, and Jiří Wiedermann. "Deterministic verification of integer matrix multiplication in quadratic time."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International Conference on Current Trends in Theory and Practice of Informatics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. Springer, Cham, 2014.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Motwani, R., Raghavan, P.: Randomized Algorithms. Cambridge (1995)</a:t>
            </a:r>
            <a:endParaRPr sz="1600"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09600" y="1854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6275" y="339825"/>
            <a:ext cx="914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do we need a faster algorithm?</a:t>
            </a:r>
            <a:endParaRPr b="1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Matrix multiplication is one of the most fundamental operations in mathematics.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Applications in almost every area, such as network theory, perspective projections, linear equations.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calculations involving very large matrices having time complexity,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O(n</a:t>
            </a:r>
            <a:r>
              <a:rPr baseline="30000" lang="en">
                <a:solidFill>
                  <a:schemeClr val="dk1"/>
                </a:solidFill>
                <a:highlight>
                  <a:schemeClr val="lt1"/>
                </a:highlight>
              </a:rPr>
              <a:t>3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practically of no use.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Need to resort to more advanced approaches with complexity&lt;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O(n</a:t>
            </a:r>
            <a:r>
              <a:rPr baseline="30000" lang="en">
                <a:solidFill>
                  <a:schemeClr val="dk1"/>
                </a:solidFill>
                <a:highlight>
                  <a:schemeClr val="lt1"/>
                </a:highlight>
              </a:rPr>
              <a:t>3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).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Approach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definition of matrix multiplication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is that if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for an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matrix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and an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matrix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, then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is an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matrix with entries  </a:t>
            </a:r>
            <a:r>
              <a:rPr lang="en">
                <a:solidFill>
                  <a:schemeClr val="dk1"/>
                </a:solidFill>
              </a:rPr>
              <a:t> C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=∑</a:t>
            </a:r>
            <a:r>
              <a:rPr baseline="30000" lang="en">
                <a:solidFill>
                  <a:schemeClr val="dk1"/>
                </a:solidFill>
              </a:rPr>
              <a:t>m</a:t>
            </a:r>
            <a:r>
              <a:rPr baseline="-25000" lang="en">
                <a:solidFill>
                  <a:schemeClr val="dk1"/>
                </a:solidFill>
              </a:rPr>
              <a:t>k=1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ik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baseline="-25000" lang="en">
                <a:solidFill>
                  <a:schemeClr val="dk1"/>
                </a:solidFill>
              </a:rPr>
              <a:t>kj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Input: matrices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Let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be a new matrix of the appropriate size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For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from 1 to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○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For </a:t>
            </a:r>
            <a:r>
              <a:rPr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 from 1 to </a:t>
            </a:r>
            <a:r>
              <a:rPr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2" marL="2057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■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Let 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 = 0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2057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■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For </a:t>
            </a:r>
            <a:r>
              <a:rPr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 from 1 to </a:t>
            </a:r>
            <a:r>
              <a:rPr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3" marL="2743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■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Set 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 ← sum + </a:t>
            </a:r>
            <a:r>
              <a:rPr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kj</a:t>
            </a:r>
            <a:endParaRPr baseline="-25000" i="1" sz="18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2057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■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Set </a:t>
            </a:r>
            <a:r>
              <a:rPr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← sum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Return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                     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with time complexity 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O(n</a:t>
            </a:r>
            <a:r>
              <a:rPr baseline="30000" lang="en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662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482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Divide And Conquer approach 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96750" y="1152475"/>
            <a:ext cx="86355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above method, we do 8 multiplications for matrices of size N/2 x N/2 and 4 additions. Addition of two matrices takes O(N) time. So the ti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complexity can be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written as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marR="10160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T(N) = 8T(N/2) + O(N^2) .From Masters Theorem complexity is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O(n</a:t>
            </a:r>
            <a:r>
              <a:rPr baseline="30000" lang="en" sz="1400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0975"/>
            <a:ext cx="8520600" cy="30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" y="-12"/>
            <a:ext cx="69913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The Strassen Approach-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We can finish the call with 7 recursive calls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and a little bit of addition and subtraction.  The following takes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T(n) = 7T(n/2) + O(n</a:t>
            </a:r>
            <a:r>
              <a:rPr b="1" baseline="30000" lang="en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which leads to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O(n</a:t>
            </a:r>
            <a:r>
              <a:rPr b="1" baseline="30000" lang="en">
                <a:solidFill>
                  <a:schemeClr val="dk1"/>
                </a:solidFill>
                <a:highlight>
                  <a:srgbClr val="FFFFFF"/>
                </a:highlight>
              </a:rPr>
              <a:t>log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(7))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runtime. This comes out to approximately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O(n</a:t>
            </a:r>
            <a:r>
              <a:rPr b="1" baseline="30000" lang="en">
                <a:solidFill>
                  <a:schemeClr val="dk1"/>
                </a:solidFill>
                <a:highlight>
                  <a:srgbClr val="FFFFFF"/>
                </a:highlight>
              </a:rPr>
              <a:t>2.8074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which is better than O(n</a:t>
            </a:r>
            <a:r>
              <a:rPr baseline="30000" lang="en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34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 Code</a:t>
            </a:r>
            <a:r>
              <a:rPr b="1" lang="en"/>
              <a:t> for Divide and Conquer in Parallel</a:t>
            </a:r>
            <a:endParaRPr b="1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line 2-3 we have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∞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(n)=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θ(n)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line 4-5 we have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θ(n).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 line 6-13 we have eight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Multiplications in parallel.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 line 15-17 we have θ(logn)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Now 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(n) = (n</a:t>
            </a:r>
            <a:r>
              <a:rPr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∞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(n) = T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∞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(n/2)  +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θ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(logn)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75" y="1003673"/>
            <a:ext cx="5255925" cy="38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06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Strassen's</a:t>
            </a:r>
            <a:r>
              <a:rPr b="1" lang="en"/>
              <a:t> Algorithm (</a:t>
            </a:r>
            <a:r>
              <a:rPr b="1" lang="en"/>
              <a:t>Parallelised</a:t>
            </a:r>
            <a:r>
              <a:rPr b="1" lang="en"/>
              <a:t>)</a:t>
            </a:r>
            <a:endParaRPr b="1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 Partition each of the matrices into four n/2 x n/2 submatrices.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(This step takes  Ө(1) work and span by index calculations.)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2. Create 10 matrices S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…, S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Each is n/2 x n/2 and is the sum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difference of two matrices created in the previous step.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(Can create all 10 matrices with Ө(n</a:t>
            </a:r>
            <a:r>
              <a:rPr baseline="30000"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)work and Ө(log n)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span using the doubly nested </a:t>
            </a:r>
            <a:r>
              <a:rPr b="1"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parallel for</a:t>
            </a: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loops).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 Recursively compute 7 matrix products P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,..., P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each n/2 x n/2.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(Recursively</a:t>
            </a:r>
            <a:r>
              <a:rPr b="1"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spawn</a:t>
            </a: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computation of the seven products.)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Compute n/2 x n/2 submatrices of C by adding and subtracting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various combinations of the P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Strassen’s Method ( Parallel Implementation) </a:t>
            </a:r>
            <a:endParaRPr b="1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required 7 products are computed recursively using concurrent operations, thus using  lesser time than sequential execution.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(n) = (n</a:t>
            </a:r>
            <a:r>
              <a:rPr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log7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∞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(n) = (log</a:t>
            </a:r>
            <a:r>
              <a:rPr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n) 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038" y="2151425"/>
            <a:ext cx="45624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