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Titillium Web"/>
      <p:regular r:id="rId35"/>
      <p:bold r:id="rId36"/>
      <p:italic r:id="rId37"/>
      <p:boldItalic r:id="rId38"/>
    </p:embeddedFont>
    <p:embeddedFont>
      <p:font typeface="Merriweather Black"/>
      <p:bold r:id="rId39"/>
      <p:boldItalic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lack-boldItalic.fntdata"/><Relationship Id="rId20" Type="http://schemas.openxmlformats.org/officeDocument/2006/relationships/slide" Target="slides/slide15.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7.xml"/><Relationship Id="rId44" Type="http://schemas.openxmlformats.org/officeDocument/2006/relationships/font" Target="fonts/Merriweather-boldItalic.fntdata"/><Relationship Id="rId21" Type="http://schemas.openxmlformats.org/officeDocument/2006/relationships/slide" Target="slides/slide16.xml"/><Relationship Id="rId43" Type="http://schemas.openxmlformats.org/officeDocument/2006/relationships/font" Target="fonts/Merriweather-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TitilliumWeb-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TitilliumWeb-italic.fntdata"/><Relationship Id="rId14" Type="http://schemas.openxmlformats.org/officeDocument/2006/relationships/slide" Target="slides/slide9.xml"/><Relationship Id="rId36" Type="http://schemas.openxmlformats.org/officeDocument/2006/relationships/font" Target="fonts/TitilliumWeb-bold.fntdata"/><Relationship Id="rId17" Type="http://schemas.openxmlformats.org/officeDocument/2006/relationships/slide" Target="slides/slide12.xml"/><Relationship Id="rId39" Type="http://schemas.openxmlformats.org/officeDocument/2006/relationships/font" Target="fonts/MerriweatherBlack-bold.fntdata"/><Relationship Id="rId16" Type="http://schemas.openxmlformats.org/officeDocument/2006/relationships/slide" Target="slides/slide11.xml"/><Relationship Id="rId38" Type="http://schemas.openxmlformats.org/officeDocument/2006/relationships/font" Target="fonts/TitilliumWeb-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27e2338d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27e2338d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27e2338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27e2338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27e2338d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27e2338d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27e2338d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27e2338d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27e2338d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27e2338d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27e2338d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27e2338d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27e2338d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27e2338d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27e2338d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27e2338d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27e2338d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27e2338d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27e2338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27e2338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8001a7bb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8001a7bb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27e2338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27e2338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27e2338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27e2338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27e2338d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27e2338d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255b52e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255b52e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b0113a3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b0113a3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b0113a3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b0113a3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8001a7bb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8001a7bb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8001a7bb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8001a7bb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8001a7bb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8001a7bb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8001a7bb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8001a7bb2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8001a7bb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8001a7bb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8001a7bb2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8001a7bb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8001a7bb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8001a7bb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Titillium Web"/>
                <a:ea typeface="Titillium Web"/>
                <a:cs typeface="Titillium Web"/>
                <a:sym typeface="Titillium Web"/>
              </a:rPr>
              <a:t>Face Recognition</a:t>
            </a:r>
            <a:endParaRPr b="1">
              <a:latin typeface="Titillium Web"/>
              <a:ea typeface="Titillium Web"/>
              <a:cs typeface="Titillium Web"/>
              <a:sym typeface="Titillium Web"/>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Arial"/>
                <a:ea typeface="Arial"/>
                <a:cs typeface="Arial"/>
                <a:sym typeface="Arial"/>
              </a:rPr>
              <a:t>Team 2 </a:t>
            </a:r>
            <a:endParaRPr sz="1200">
              <a:latin typeface="Arial"/>
              <a:ea typeface="Arial"/>
              <a:cs typeface="Arial"/>
              <a:sym typeface="Arial"/>
            </a:endParaRPr>
          </a:p>
          <a:p>
            <a:pPr indent="0" lvl="0" marL="0" rtl="0" algn="l">
              <a:spcBef>
                <a:spcPts val="0"/>
              </a:spcBef>
              <a:spcAft>
                <a:spcPts val="0"/>
              </a:spcAft>
              <a:buNone/>
            </a:pPr>
            <a:r>
              <a:rPr lang="en-GB" sz="1200">
                <a:latin typeface="Arial"/>
                <a:ea typeface="Arial"/>
                <a:cs typeface="Arial"/>
                <a:sym typeface="Arial"/>
              </a:rPr>
              <a:t>Sanidhya, Sahil, Tanishk, Soumyadeep</a:t>
            </a:r>
            <a:endParaRPr sz="1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Siamese Network : Black Box view</a:t>
            </a:r>
            <a:endParaRPr>
              <a:latin typeface="Impact"/>
              <a:ea typeface="Impact"/>
              <a:cs typeface="Impact"/>
              <a:sym typeface="Impact"/>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2"/>
          <p:cNvPicPr preferRelativeResize="0"/>
          <p:nvPr/>
        </p:nvPicPr>
        <p:blipFill>
          <a:blip r:embed="rId3">
            <a:alphaModFix/>
          </a:blip>
          <a:stretch>
            <a:fillRect/>
          </a:stretch>
        </p:blipFill>
        <p:spPr>
          <a:xfrm>
            <a:off x="311700" y="1017800"/>
            <a:ext cx="8520599" cy="34917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Convolution Layer</a:t>
            </a:r>
            <a:endParaRPr>
              <a:latin typeface="Impact"/>
              <a:ea typeface="Impact"/>
              <a:cs typeface="Impact"/>
              <a:sym typeface="Impact"/>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724">
                <a:solidFill>
                  <a:srgbClr val="525252"/>
                </a:solidFill>
                <a:highlight>
                  <a:srgbClr val="FFFFFF"/>
                </a:highlight>
                <a:latin typeface="Merriweather Black"/>
                <a:ea typeface="Merriweather Black"/>
                <a:cs typeface="Merriweather Black"/>
                <a:sym typeface="Merriweather Black"/>
              </a:rPr>
              <a:t>‣</a:t>
            </a:r>
            <a:r>
              <a:rPr lang="en-GB" sz="1400">
                <a:solidFill>
                  <a:srgbClr val="525252"/>
                </a:solidFill>
                <a:highlight>
                  <a:srgbClr val="FFFFFF"/>
                </a:highlight>
                <a:latin typeface="Merriweather Black"/>
                <a:ea typeface="Merriweather Black"/>
                <a:cs typeface="Merriweather Black"/>
                <a:sym typeface="Merriweather Black"/>
              </a:rPr>
              <a:t>Convolutional neural networks (ConvNets or CNNs) are more often utilized for classification and computer vision tasks</a:t>
            </a:r>
            <a:endParaRPr sz="1400">
              <a:solidFill>
                <a:srgbClr val="525252"/>
              </a:solidFill>
              <a:highlight>
                <a:srgbClr val="FFFFFF"/>
              </a:highlight>
              <a:latin typeface="Merriweather Black"/>
              <a:ea typeface="Merriweather Black"/>
              <a:cs typeface="Merriweather Black"/>
              <a:sym typeface="Merriweather Black"/>
            </a:endParaRPr>
          </a:p>
          <a:p>
            <a:pPr indent="0" lvl="0" marL="0" rtl="0" algn="l">
              <a:spcBef>
                <a:spcPts val="1200"/>
              </a:spcBef>
              <a:spcAft>
                <a:spcPts val="0"/>
              </a:spcAft>
              <a:buNone/>
            </a:pPr>
            <a:r>
              <a:rPr lang="en-GB" sz="1724">
                <a:solidFill>
                  <a:srgbClr val="525252"/>
                </a:solidFill>
                <a:highlight>
                  <a:srgbClr val="FFFFFF"/>
                </a:highlight>
                <a:latin typeface="Merriweather Black"/>
                <a:ea typeface="Merriweather Black"/>
                <a:cs typeface="Merriweather Black"/>
                <a:sym typeface="Merriweather Black"/>
              </a:rPr>
              <a:t>‣</a:t>
            </a:r>
            <a:r>
              <a:rPr lang="en-GB" sz="1400">
                <a:solidFill>
                  <a:srgbClr val="525252"/>
                </a:solidFill>
                <a:highlight>
                  <a:srgbClr val="FFFFFF"/>
                </a:highlight>
                <a:latin typeface="Merriweather Black"/>
                <a:ea typeface="Merriweather Black"/>
                <a:cs typeface="Merriweather Black"/>
                <a:sym typeface="Merriweather Black"/>
              </a:rPr>
              <a:t>Convolutional neural networks are distinguished from other neural networks by their superior performance with image, speech, or audio signal inputs. They have three main types of layers, which are:</a:t>
            </a:r>
            <a:endParaRPr sz="1400">
              <a:solidFill>
                <a:srgbClr val="525252"/>
              </a:solidFill>
              <a:highlight>
                <a:srgbClr val="FFFFFF"/>
              </a:highlight>
              <a:latin typeface="Merriweather Black"/>
              <a:ea typeface="Merriweather Black"/>
              <a:cs typeface="Merriweather Black"/>
              <a:sym typeface="Merriweather Black"/>
            </a:endParaRPr>
          </a:p>
          <a:p>
            <a:pPr indent="-310832" lvl="0" marL="457200" rtl="0" algn="l">
              <a:spcBef>
                <a:spcPts val="1800"/>
              </a:spcBef>
              <a:spcAft>
                <a:spcPts val="0"/>
              </a:spcAft>
              <a:buClr>
                <a:srgbClr val="525252"/>
              </a:buClr>
              <a:buSzPct val="100000"/>
              <a:buFont typeface="Merriweather Black"/>
              <a:buChar char="●"/>
            </a:pPr>
            <a:r>
              <a:rPr lang="en-GB" sz="1400">
                <a:solidFill>
                  <a:srgbClr val="525252"/>
                </a:solidFill>
                <a:highlight>
                  <a:srgbClr val="FFFFFF"/>
                </a:highlight>
                <a:latin typeface="Merriweather Black"/>
                <a:ea typeface="Merriweather Black"/>
                <a:cs typeface="Merriweather Black"/>
                <a:sym typeface="Merriweather Black"/>
              </a:rPr>
              <a:t>Convolutional layer</a:t>
            </a:r>
            <a:endParaRPr sz="1400">
              <a:solidFill>
                <a:srgbClr val="525252"/>
              </a:solidFill>
              <a:highlight>
                <a:srgbClr val="FFFFFF"/>
              </a:highlight>
              <a:latin typeface="Merriweather Black"/>
              <a:ea typeface="Merriweather Black"/>
              <a:cs typeface="Merriweather Black"/>
              <a:sym typeface="Merriweather Black"/>
            </a:endParaRPr>
          </a:p>
          <a:p>
            <a:pPr indent="-310832" lvl="0" marL="457200" rtl="0" algn="l">
              <a:spcBef>
                <a:spcPts val="0"/>
              </a:spcBef>
              <a:spcAft>
                <a:spcPts val="0"/>
              </a:spcAft>
              <a:buClr>
                <a:srgbClr val="525252"/>
              </a:buClr>
              <a:buSzPct val="100000"/>
              <a:buFont typeface="Merriweather Black"/>
              <a:buChar char="●"/>
            </a:pPr>
            <a:r>
              <a:rPr lang="en-GB" sz="1400">
                <a:solidFill>
                  <a:srgbClr val="525252"/>
                </a:solidFill>
                <a:highlight>
                  <a:srgbClr val="FFFFFF"/>
                </a:highlight>
                <a:latin typeface="Merriweather Black"/>
                <a:ea typeface="Merriweather Black"/>
                <a:cs typeface="Merriweather Black"/>
                <a:sym typeface="Merriweather Black"/>
              </a:rPr>
              <a:t>Pooling layer</a:t>
            </a:r>
            <a:endParaRPr sz="1400">
              <a:solidFill>
                <a:srgbClr val="525252"/>
              </a:solidFill>
              <a:highlight>
                <a:srgbClr val="FFFFFF"/>
              </a:highlight>
              <a:latin typeface="Merriweather Black"/>
              <a:ea typeface="Merriweather Black"/>
              <a:cs typeface="Merriweather Black"/>
              <a:sym typeface="Merriweather Black"/>
            </a:endParaRPr>
          </a:p>
          <a:p>
            <a:pPr indent="-310832" lvl="0" marL="457200" rtl="0" algn="l">
              <a:spcBef>
                <a:spcPts val="0"/>
              </a:spcBef>
              <a:spcAft>
                <a:spcPts val="0"/>
              </a:spcAft>
              <a:buClr>
                <a:srgbClr val="525252"/>
              </a:buClr>
              <a:buSzPct val="100000"/>
              <a:buFont typeface="Merriweather Black"/>
              <a:buChar char="●"/>
            </a:pPr>
            <a:r>
              <a:rPr lang="en-GB" sz="1400">
                <a:solidFill>
                  <a:srgbClr val="525252"/>
                </a:solidFill>
                <a:highlight>
                  <a:srgbClr val="FFFFFF"/>
                </a:highlight>
                <a:latin typeface="Merriweather Black"/>
                <a:ea typeface="Merriweather Black"/>
                <a:cs typeface="Merriweather Black"/>
                <a:sym typeface="Merriweather Black"/>
              </a:rPr>
              <a:t>Fully-connected (FC) layer</a:t>
            </a:r>
            <a:endParaRPr sz="1400">
              <a:solidFill>
                <a:srgbClr val="525252"/>
              </a:solidFill>
              <a:highlight>
                <a:srgbClr val="FFFFFF"/>
              </a:highlight>
              <a:latin typeface="Merriweather Black"/>
              <a:ea typeface="Merriweather Black"/>
              <a:cs typeface="Merriweather Black"/>
              <a:sym typeface="Merriweather Black"/>
            </a:endParaRPr>
          </a:p>
          <a:p>
            <a:pPr indent="0" lvl="0" marL="0" rtl="0" algn="l">
              <a:spcBef>
                <a:spcPts val="1800"/>
              </a:spcBef>
              <a:spcAft>
                <a:spcPts val="0"/>
              </a:spcAft>
              <a:buNone/>
            </a:pPr>
            <a:r>
              <a:rPr lang="en-GB" sz="1724">
                <a:solidFill>
                  <a:srgbClr val="525252"/>
                </a:solidFill>
                <a:highlight>
                  <a:srgbClr val="FFFFFF"/>
                </a:highlight>
                <a:latin typeface="Merriweather Black"/>
                <a:ea typeface="Merriweather Black"/>
                <a:cs typeface="Merriweather Black"/>
                <a:sym typeface="Merriweather Black"/>
              </a:rPr>
              <a:t>‣</a:t>
            </a:r>
            <a:r>
              <a:rPr lang="en-GB" sz="1400">
                <a:solidFill>
                  <a:srgbClr val="525252"/>
                </a:solidFill>
                <a:highlight>
                  <a:srgbClr val="FFFFFF"/>
                </a:highlight>
                <a:latin typeface="Merriweather Black"/>
                <a:ea typeface="Merriweather Black"/>
                <a:cs typeface="Merriweather Black"/>
                <a:sym typeface="Merriweather Black"/>
              </a:rPr>
              <a:t>With each layer, the CNN increases in its complexity, identifying greater portions of the image</a:t>
            </a:r>
            <a:endParaRPr sz="1400">
              <a:solidFill>
                <a:srgbClr val="525252"/>
              </a:solidFill>
              <a:highlight>
                <a:srgbClr val="FFFFFF"/>
              </a:highlight>
              <a:latin typeface="Merriweather Black"/>
              <a:ea typeface="Merriweather Black"/>
              <a:cs typeface="Merriweather Black"/>
              <a:sym typeface="Merriweather Black"/>
            </a:endParaRPr>
          </a:p>
          <a:p>
            <a:pPr indent="0" lvl="0" marL="0" rtl="0" algn="l">
              <a:spcBef>
                <a:spcPts val="1200"/>
              </a:spcBef>
              <a:spcAft>
                <a:spcPts val="0"/>
              </a:spcAft>
              <a:buNone/>
            </a:pPr>
            <a:r>
              <a:t/>
            </a:r>
            <a:endParaRPr sz="1200">
              <a:solidFill>
                <a:srgbClr val="52525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525252"/>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214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Convolution of Images</a:t>
            </a:r>
            <a:endParaRPr>
              <a:latin typeface="Impact"/>
              <a:ea typeface="Impact"/>
              <a:cs typeface="Impact"/>
              <a:sym typeface="Impact"/>
            </a:endParaRPr>
          </a:p>
        </p:txBody>
      </p:sp>
      <p:sp>
        <p:nvSpPr>
          <p:cNvPr id="156" name="Google Shape;156;p24"/>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lang="en-GB">
                <a:latin typeface="Merriweather Black"/>
                <a:ea typeface="Merriweather Black"/>
                <a:cs typeface="Merriweather Black"/>
                <a:sym typeface="Merriweather Black"/>
              </a:rPr>
              <a:t>Convolution of an images is used to </a:t>
            </a:r>
            <a:r>
              <a:rPr lang="en-GB">
                <a:latin typeface="Merriweather Black"/>
                <a:ea typeface="Merriweather Black"/>
                <a:cs typeface="Merriweather Black"/>
                <a:sym typeface="Merriweather Black"/>
              </a:rPr>
              <a:t>detect</a:t>
            </a:r>
            <a:r>
              <a:rPr lang="en-GB">
                <a:latin typeface="Merriweather Black"/>
                <a:ea typeface="Merriweather Black"/>
                <a:cs typeface="Merriweather Black"/>
                <a:sym typeface="Merriweather Black"/>
              </a:rPr>
              <a:t> edges of the input image</a:t>
            </a:r>
            <a:endParaRPr>
              <a:latin typeface="Merriweather Black"/>
              <a:ea typeface="Merriweather Black"/>
              <a:cs typeface="Merriweather Black"/>
              <a:sym typeface="Merriweather Black"/>
            </a:endParaRPr>
          </a:p>
          <a:p>
            <a:pPr indent="0" lvl="0" marL="0" rtl="0" algn="l">
              <a:spcBef>
                <a:spcPts val="1200"/>
              </a:spcBef>
              <a:spcAft>
                <a:spcPts val="0"/>
              </a:spcAft>
              <a:buNone/>
            </a:pPr>
            <a:r>
              <a:rPr lang="en-GB">
                <a:latin typeface="Merriweather Black"/>
                <a:ea typeface="Merriweather Black"/>
                <a:cs typeface="Merriweather Black"/>
                <a:sym typeface="Merriweather Black"/>
              </a:rPr>
              <a:t>‣Multiple convolution filters are used to get the entire outline of the image.</a:t>
            </a:r>
            <a:endParaRPr>
              <a:latin typeface="Merriweather Black"/>
              <a:ea typeface="Merriweather Black"/>
              <a:cs typeface="Merriweather Black"/>
              <a:sym typeface="Merriweather Black"/>
            </a:endParaRPr>
          </a:p>
          <a:p>
            <a:pPr indent="0" lvl="0" marL="0" rtl="0" algn="l">
              <a:spcBef>
                <a:spcPts val="1200"/>
              </a:spcBef>
              <a:spcAft>
                <a:spcPts val="0"/>
              </a:spcAft>
              <a:buNone/>
            </a:pPr>
            <a:r>
              <a:rPr lang="en-GB">
                <a:latin typeface="Merriweather Black"/>
                <a:ea typeface="Merriweather Black"/>
                <a:cs typeface="Merriweather Black"/>
                <a:sym typeface="Merriweather Black"/>
              </a:rPr>
              <a:t>‣Some filters maybe </a:t>
            </a:r>
            <a:r>
              <a:rPr lang="en-GB">
                <a:latin typeface="Merriweather Black"/>
                <a:ea typeface="Merriweather Black"/>
                <a:cs typeface="Merriweather Black"/>
                <a:sym typeface="Merriweather Black"/>
              </a:rPr>
              <a:t>responsible for vertical edges, some for horizontal edges and     hence others layers for finding other type of boundaries( ex: circle, square etc.)</a:t>
            </a:r>
            <a:endParaRPr>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3240350" y="3236600"/>
            <a:ext cx="2799725" cy="1415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Convolution of Images</a:t>
            </a:r>
            <a:endParaRPr>
              <a:latin typeface="Impact"/>
              <a:ea typeface="Impact"/>
              <a:cs typeface="Impact"/>
              <a:sym typeface="Impact"/>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311700" y="1229871"/>
            <a:ext cx="6215174" cy="297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Pooling layers</a:t>
            </a:r>
            <a:endParaRPr>
              <a:latin typeface="Impact"/>
              <a:ea typeface="Impact"/>
              <a:cs typeface="Impact"/>
              <a:sym typeface="Impact"/>
            </a:endParaRPr>
          </a:p>
        </p:txBody>
      </p:sp>
      <p:sp>
        <p:nvSpPr>
          <p:cNvPr id="170" name="Google Shape;170;p26"/>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erriweather Black"/>
                <a:ea typeface="Merriweather Black"/>
                <a:cs typeface="Merriweather Black"/>
                <a:sym typeface="Merriweather Black"/>
              </a:rPr>
              <a:t>Pooling layers are generally used to reduce the size of the image and also to enhance the edges.</a:t>
            </a:r>
            <a:endParaRPr>
              <a:latin typeface="Merriweather Black"/>
              <a:ea typeface="Merriweather Black"/>
              <a:cs typeface="Merriweather Black"/>
              <a:sym typeface="Merriweather Black"/>
            </a:endParaRPr>
          </a:p>
          <a:p>
            <a:pPr indent="0" lvl="0" marL="0" rtl="0" algn="l">
              <a:spcBef>
                <a:spcPts val="1200"/>
              </a:spcBef>
              <a:spcAft>
                <a:spcPts val="0"/>
              </a:spcAft>
              <a:buNone/>
            </a:pPr>
            <a:r>
              <a:rPr lang="en-GB">
                <a:latin typeface="Merriweather Black"/>
                <a:ea typeface="Merriweather Black"/>
                <a:cs typeface="Merriweather Black"/>
                <a:sym typeface="Merriweather Black"/>
              </a:rPr>
              <a:t>Two types of Pooling:</a:t>
            </a:r>
            <a:endParaRPr>
              <a:latin typeface="Merriweather Black"/>
              <a:ea typeface="Merriweather Black"/>
              <a:cs typeface="Merriweather Black"/>
              <a:sym typeface="Merriweather Black"/>
            </a:endParaRPr>
          </a:p>
          <a:p>
            <a:pPr indent="-342900" lvl="0" marL="457200" rtl="0" algn="l">
              <a:spcBef>
                <a:spcPts val="1200"/>
              </a:spcBef>
              <a:spcAft>
                <a:spcPts val="0"/>
              </a:spcAft>
              <a:buSzPts val="1800"/>
              <a:buFont typeface="Merriweather Black"/>
              <a:buChar char="-"/>
            </a:pPr>
            <a:r>
              <a:rPr lang="en-GB">
                <a:latin typeface="Merriweather Black"/>
                <a:ea typeface="Merriweather Black"/>
                <a:cs typeface="Merriweather Black"/>
                <a:sym typeface="Merriweather Black"/>
              </a:rPr>
              <a:t>MaxPooling</a:t>
            </a:r>
            <a:endParaRPr>
              <a:latin typeface="Merriweather Black"/>
              <a:ea typeface="Merriweather Black"/>
              <a:cs typeface="Merriweather Black"/>
              <a:sym typeface="Merriweather Black"/>
            </a:endParaRPr>
          </a:p>
          <a:p>
            <a:pPr indent="-342900" lvl="0" marL="457200" rtl="0" algn="l">
              <a:spcBef>
                <a:spcPts val="0"/>
              </a:spcBef>
              <a:spcAft>
                <a:spcPts val="0"/>
              </a:spcAft>
              <a:buSzPts val="1800"/>
              <a:buFont typeface="Merriweather Black"/>
              <a:buChar char="-"/>
            </a:pPr>
            <a:r>
              <a:rPr lang="en-GB">
                <a:latin typeface="Merriweather Black"/>
                <a:ea typeface="Merriweather Black"/>
                <a:cs typeface="Merriweather Black"/>
                <a:sym typeface="Merriweather Black"/>
              </a:rPr>
              <a:t>AveragePooling </a:t>
            </a:r>
            <a:endParaRPr>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pic>
        <p:nvPicPr>
          <p:cNvPr id="171" name="Google Shape;171;p26"/>
          <p:cNvPicPr preferRelativeResize="0"/>
          <p:nvPr/>
        </p:nvPicPr>
        <p:blipFill>
          <a:blip r:embed="rId3">
            <a:alphaModFix/>
          </a:blip>
          <a:stretch>
            <a:fillRect/>
          </a:stretch>
        </p:blipFill>
        <p:spPr>
          <a:xfrm>
            <a:off x="1957625" y="2995602"/>
            <a:ext cx="2706100" cy="1757225"/>
          </a:xfrm>
          <a:prstGeom prst="rect">
            <a:avLst/>
          </a:prstGeom>
          <a:noFill/>
          <a:ln cap="flat" cmpd="sng" w="19050">
            <a:solidFill>
              <a:schemeClr val="dk2"/>
            </a:solidFill>
            <a:prstDash val="solid"/>
            <a:round/>
            <a:headEnd len="sm" w="sm" type="none"/>
            <a:tailEnd len="sm" w="sm" type="none"/>
          </a:ln>
        </p:spPr>
      </p:pic>
      <p:pic>
        <p:nvPicPr>
          <p:cNvPr id="172" name="Google Shape;172;p26"/>
          <p:cNvPicPr preferRelativeResize="0"/>
          <p:nvPr/>
        </p:nvPicPr>
        <p:blipFill>
          <a:blip r:embed="rId4">
            <a:alphaModFix/>
          </a:blip>
          <a:stretch>
            <a:fillRect/>
          </a:stretch>
        </p:blipFill>
        <p:spPr>
          <a:xfrm>
            <a:off x="5179775" y="1496375"/>
            <a:ext cx="3446776" cy="19418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20850" y="358875"/>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latin typeface="Impact"/>
                <a:ea typeface="Impact"/>
                <a:cs typeface="Impact"/>
                <a:sym typeface="Impact"/>
              </a:rPr>
              <a:t>Activation functions</a:t>
            </a:r>
            <a:endParaRPr sz="2700">
              <a:latin typeface="Impact"/>
              <a:ea typeface="Impact"/>
              <a:cs typeface="Impact"/>
              <a:sym typeface="Impact"/>
            </a:endParaRPr>
          </a:p>
        </p:txBody>
      </p:sp>
      <p:sp>
        <p:nvSpPr>
          <p:cNvPr id="178" name="Google Shape;17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erriweather Black"/>
                <a:ea typeface="Merriweather Black"/>
                <a:cs typeface="Merriweather Black"/>
                <a:sym typeface="Merriweather Black"/>
              </a:rPr>
              <a:t>Activation function like Relu, sigmoid are used on the data.</a:t>
            </a:r>
            <a:endParaRPr>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pic>
        <p:nvPicPr>
          <p:cNvPr id="179" name="Google Shape;179;p27"/>
          <p:cNvPicPr preferRelativeResize="0"/>
          <p:nvPr/>
        </p:nvPicPr>
        <p:blipFill>
          <a:blip r:embed="rId3">
            <a:alphaModFix/>
          </a:blip>
          <a:stretch>
            <a:fillRect/>
          </a:stretch>
        </p:blipFill>
        <p:spPr>
          <a:xfrm>
            <a:off x="311700" y="1946775"/>
            <a:ext cx="3609074" cy="1976700"/>
          </a:xfrm>
          <a:prstGeom prst="rect">
            <a:avLst/>
          </a:prstGeom>
          <a:noFill/>
          <a:ln cap="flat" cmpd="sng" w="28575">
            <a:solidFill>
              <a:schemeClr val="dk2"/>
            </a:solidFill>
            <a:prstDash val="solid"/>
            <a:round/>
            <a:headEnd len="sm" w="sm" type="none"/>
            <a:tailEnd len="sm" w="sm" type="none"/>
          </a:ln>
        </p:spPr>
      </p:pic>
      <p:pic>
        <p:nvPicPr>
          <p:cNvPr id="180" name="Google Shape;180;p27"/>
          <p:cNvPicPr preferRelativeResize="0"/>
          <p:nvPr/>
        </p:nvPicPr>
        <p:blipFill>
          <a:blip r:embed="rId4">
            <a:alphaModFix/>
          </a:blip>
          <a:stretch>
            <a:fillRect/>
          </a:stretch>
        </p:blipFill>
        <p:spPr>
          <a:xfrm>
            <a:off x="4253250" y="1946775"/>
            <a:ext cx="4059249" cy="1976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Activation function</a:t>
            </a:r>
            <a:endParaRPr>
              <a:latin typeface="Impact"/>
              <a:ea typeface="Impact"/>
              <a:cs typeface="Impact"/>
              <a:sym typeface="Impact"/>
            </a:endParaRPr>
          </a:p>
        </p:txBody>
      </p:sp>
      <p:sp>
        <p:nvSpPr>
          <p:cNvPr id="186" name="Google Shape;186;p28"/>
          <p:cNvSpPr txBox="1"/>
          <p:nvPr>
            <p:ph idx="1" type="body"/>
          </p:nvPr>
        </p:nvSpPr>
        <p:spPr>
          <a:xfrm>
            <a:off x="311700" y="1017800"/>
            <a:ext cx="8520600" cy="3600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GB" sz="3905">
                <a:latin typeface="Merriweather Black"/>
                <a:ea typeface="Merriweather Black"/>
                <a:cs typeface="Merriweather Black"/>
                <a:sym typeface="Merriweather Black"/>
              </a:rPr>
              <a:t>‣</a:t>
            </a:r>
            <a:r>
              <a:rPr lang="en-GB" sz="3250">
                <a:latin typeface="Merriweather Black"/>
                <a:ea typeface="Merriweather Black"/>
                <a:cs typeface="Merriweather Black"/>
                <a:sym typeface="Merriweather Black"/>
              </a:rPr>
              <a:t>Relu layer is generally used between the intermediate layers</a:t>
            </a:r>
            <a:endParaRPr sz="3250">
              <a:latin typeface="Merriweather Black"/>
              <a:ea typeface="Merriweather Black"/>
              <a:cs typeface="Merriweather Black"/>
              <a:sym typeface="Merriweather Black"/>
            </a:endParaRPr>
          </a:p>
          <a:p>
            <a:pPr indent="0" lvl="0" marL="0" rtl="0" algn="l">
              <a:spcBef>
                <a:spcPts val="1200"/>
              </a:spcBef>
              <a:spcAft>
                <a:spcPts val="0"/>
              </a:spcAft>
              <a:buNone/>
            </a:pPr>
            <a:r>
              <a:rPr lang="en-GB" sz="3905">
                <a:latin typeface="Merriweather Black"/>
                <a:ea typeface="Merriweather Black"/>
                <a:cs typeface="Merriweather Black"/>
                <a:sym typeface="Merriweather Black"/>
              </a:rPr>
              <a:t>‣</a:t>
            </a:r>
            <a:r>
              <a:rPr lang="en-GB" sz="3250">
                <a:latin typeface="Merriweather Black"/>
                <a:ea typeface="Merriweather Black"/>
                <a:cs typeface="Merriweather Black"/>
                <a:sym typeface="Merriweather Black"/>
              </a:rPr>
              <a:t>Sigmoid function is used to </a:t>
            </a:r>
            <a:r>
              <a:rPr lang="en-GB" sz="3250">
                <a:latin typeface="Merriweather Black"/>
                <a:ea typeface="Merriweather Black"/>
                <a:cs typeface="Merriweather Black"/>
                <a:sym typeface="Merriweather Black"/>
              </a:rPr>
              <a:t>diminish</a:t>
            </a:r>
            <a:r>
              <a:rPr lang="en-GB" sz="3250">
                <a:latin typeface="Merriweather Black"/>
                <a:ea typeface="Merriweather Black"/>
                <a:cs typeface="Merriweather Black"/>
                <a:sym typeface="Merriweather Black"/>
              </a:rPr>
              <a:t> the number in range (0,1] and hence it is used to determine the output( </a:t>
            </a:r>
            <a:r>
              <a:rPr lang="en-GB" sz="3250">
                <a:latin typeface="Merriweather Black"/>
                <a:ea typeface="Merriweather Black"/>
                <a:cs typeface="Merriweather Black"/>
                <a:sym typeface="Merriweather Black"/>
              </a:rPr>
              <a:t>probability</a:t>
            </a:r>
            <a:r>
              <a:rPr lang="en-GB" sz="3250">
                <a:latin typeface="Merriweather Black"/>
                <a:ea typeface="Merriweather Black"/>
                <a:cs typeface="Merriweather Black"/>
                <a:sym typeface="Merriweather Black"/>
              </a:rPr>
              <a:t> of similarity) at the output layer</a:t>
            </a:r>
            <a:endParaRPr sz="3250">
              <a:latin typeface="Merriweather Black"/>
              <a:ea typeface="Merriweather Black"/>
              <a:cs typeface="Merriweather Black"/>
              <a:sym typeface="Merriweather Black"/>
            </a:endParaRPr>
          </a:p>
          <a:p>
            <a:pPr indent="0" lvl="0" marL="0" rtl="0" algn="l">
              <a:spcBef>
                <a:spcPts val="1200"/>
              </a:spcBef>
              <a:spcAft>
                <a:spcPts val="0"/>
              </a:spcAft>
              <a:buNone/>
            </a:pPr>
            <a:r>
              <a:rPr lang="en-GB" sz="3250">
                <a:solidFill>
                  <a:schemeClr val="dk1"/>
                </a:solidFill>
                <a:latin typeface="Merriweather Black"/>
                <a:ea typeface="Merriweather Black"/>
                <a:cs typeface="Merriweather Black"/>
                <a:sym typeface="Merriweather Black"/>
              </a:rPr>
              <a:t>Q : </a:t>
            </a:r>
            <a:r>
              <a:rPr lang="en-GB" sz="3250">
                <a:solidFill>
                  <a:schemeClr val="dk1"/>
                </a:solidFill>
                <a:latin typeface="Merriweather Black"/>
                <a:ea typeface="Merriweather Black"/>
                <a:cs typeface="Merriweather Black"/>
                <a:sym typeface="Merriweather Black"/>
              </a:rPr>
              <a:t>Why choose these functions only?</a:t>
            </a:r>
            <a:endParaRPr sz="3250">
              <a:solidFill>
                <a:schemeClr val="dk1"/>
              </a:solidFill>
              <a:latin typeface="Merriweather Black"/>
              <a:ea typeface="Merriweather Black"/>
              <a:cs typeface="Merriweather Black"/>
              <a:sym typeface="Merriweather Black"/>
            </a:endParaRPr>
          </a:p>
          <a:p>
            <a:pPr indent="0" lvl="0" marL="0" rtl="0" algn="l">
              <a:spcBef>
                <a:spcPts val="1200"/>
              </a:spcBef>
              <a:spcAft>
                <a:spcPts val="0"/>
              </a:spcAft>
              <a:buNone/>
            </a:pPr>
            <a:r>
              <a:rPr lang="en-GB" sz="3905">
                <a:latin typeface="Merriweather Black"/>
                <a:ea typeface="Merriweather Black"/>
                <a:cs typeface="Merriweather Black"/>
                <a:sym typeface="Merriweather Black"/>
              </a:rPr>
              <a:t>‣</a:t>
            </a:r>
            <a:r>
              <a:rPr lang="en-GB" sz="3250">
                <a:solidFill>
                  <a:srgbClr val="282829"/>
                </a:solidFill>
                <a:highlight>
                  <a:srgbClr val="FFFFFF"/>
                </a:highlight>
                <a:latin typeface="Merriweather Black"/>
                <a:ea typeface="Merriweather Black"/>
                <a:cs typeface="Merriweather Black"/>
                <a:sym typeface="Merriweather Black"/>
              </a:rPr>
              <a:t>ReLU is important because it does not saturate; the gradient is always high (equal to 1) if the neuron activates, successive updates are fairly effective. ReLU is also very quick to evaluate.</a:t>
            </a:r>
            <a:endParaRPr sz="3250">
              <a:solidFill>
                <a:srgbClr val="282829"/>
              </a:solidFill>
              <a:highlight>
                <a:srgbClr val="FFFFFF"/>
              </a:highlight>
              <a:latin typeface="Merriweather Black"/>
              <a:ea typeface="Merriweather Black"/>
              <a:cs typeface="Merriweather Black"/>
              <a:sym typeface="Merriweather Black"/>
            </a:endParaRPr>
          </a:p>
          <a:p>
            <a:pPr indent="0" lvl="0" marL="0" rtl="0" algn="l">
              <a:spcBef>
                <a:spcPts val="1200"/>
              </a:spcBef>
              <a:spcAft>
                <a:spcPts val="0"/>
              </a:spcAft>
              <a:buNone/>
            </a:pPr>
            <a:r>
              <a:rPr lang="en-GB" sz="3750">
                <a:latin typeface="Merriweather Black"/>
                <a:ea typeface="Merriweather Black"/>
                <a:cs typeface="Merriweather Black"/>
                <a:sym typeface="Merriweather Black"/>
              </a:rPr>
              <a:t>‣</a:t>
            </a:r>
            <a:r>
              <a:rPr lang="en-GB" sz="3250">
                <a:solidFill>
                  <a:srgbClr val="282829"/>
                </a:solidFill>
                <a:highlight>
                  <a:srgbClr val="FFFFFF"/>
                </a:highlight>
                <a:latin typeface="Merriweather Black"/>
                <a:ea typeface="Merriweather Black"/>
                <a:cs typeface="Merriweather Black"/>
                <a:sym typeface="Merriweather Black"/>
              </a:rPr>
              <a:t>Sigmoid function is good for </a:t>
            </a:r>
            <a:r>
              <a:rPr lang="en-GB" sz="3250">
                <a:solidFill>
                  <a:srgbClr val="282829"/>
                </a:solidFill>
                <a:highlight>
                  <a:srgbClr val="FFFFFF"/>
                </a:highlight>
                <a:latin typeface="Merriweather Black"/>
                <a:ea typeface="Merriweather Black"/>
                <a:cs typeface="Merriweather Black"/>
                <a:sym typeface="Merriweather Black"/>
              </a:rPr>
              <a:t>probabilistic</a:t>
            </a:r>
            <a:r>
              <a:rPr lang="en-GB" sz="3250">
                <a:solidFill>
                  <a:srgbClr val="282829"/>
                </a:solidFill>
                <a:highlight>
                  <a:srgbClr val="FFFFFF"/>
                </a:highlight>
                <a:latin typeface="Merriweather Black"/>
                <a:ea typeface="Merriweather Black"/>
                <a:cs typeface="Merriweather Black"/>
                <a:sym typeface="Merriweather Black"/>
              </a:rPr>
              <a:t> determination</a:t>
            </a:r>
            <a:endParaRPr sz="3250">
              <a:solidFill>
                <a:srgbClr val="282829"/>
              </a:solidFill>
              <a:highlight>
                <a:srgbClr val="FFFFFF"/>
              </a:highlight>
              <a:latin typeface="Merriweather Black"/>
              <a:ea typeface="Merriweather Black"/>
              <a:cs typeface="Merriweather Black"/>
              <a:sym typeface="Merriweather Black"/>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Use of Convolution and Pooling layers on Image</a:t>
            </a:r>
            <a:endParaRPr>
              <a:latin typeface="Impact"/>
              <a:ea typeface="Impact"/>
              <a:cs typeface="Impact"/>
              <a:sym typeface="Impact"/>
            </a:endParaRPr>
          </a:p>
        </p:txBody>
      </p:sp>
      <p:sp>
        <p:nvSpPr>
          <p:cNvPr id="192" name="Google Shape;19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9"/>
          <p:cNvPicPr preferRelativeResize="0"/>
          <p:nvPr/>
        </p:nvPicPr>
        <p:blipFill>
          <a:blip r:embed="rId3">
            <a:alphaModFix/>
          </a:blip>
          <a:stretch>
            <a:fillRect/>
          </a:stretch>
        </p:blipFill>
        <p:spPr>
          <a:xfrm>
            <a:off x="311700" y="1017800"/>
            <a:ext cx="8520600" cy="355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Basic Structure</a:t>
            </a:r>
            <a:endParaRPr>
              <a:latin typeface="Impact"/>
              <a:ea typeface="Impact"/>
              <a:cs typeface="Impact"/>
              <a:sym typeface="Impact"/>
            </a:endParaRPr>
          </a:p>
        </p:txBody>
      </p:sp>
      <p:sp>
        <p:nvSpPr>
          <p:cNvPr id="199" name="Google Shape;19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0"/>
          <p:cNvPicPr preferRelativeResize="0"/>
          <p:nvPr/>
        </p:nvPicPr>
        <p:blipFill>
          <a:blip r:embed="rId3">
            <a:alphaModFix/>
          </a:blip>
          <a:stretch>
            <a:fillRect/>
          </a:stretch>
        </p:blipFill>
        <p:spPr>
          <a:xfrm>
            <a:off x="311700" y="1084425"/>
            <a:ext cx="8520599" cy="3339000"/>
          </a:xfrm>
          <a:prstGeom prst="rect">
            <a:avLst/>
          </a:prstGeom>
          <a:noFill/>
          <a:ln cap="flat" cmpd="sng" w="28575">
            <a:solidFill>
              <a:schemeClr val="dk2"/>
            </a:solidFill>
            <a:prstDash val="solid"/>
            <a:round/>
            <a:headEnd len="sm" w="sm" type="none"/>
            <a:tailEnd len="sm" w="sm" type="none"/>
          </a:ln>
        </p:spPr>
      </p:pic>
      <p:sp>
        <p:nvSpPr>
          <p:cNvPr id="201" name="Google Shape;201;p30"/>
          <p:cNvSpPr txBox="1"/>
          <p:nvPr/>
        </p:nvSpPr>
        <p:spPr>
          <a:xfrm>
            <a:off x="1335900" y="1296525"/>
            <a:ext cx="236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Merriweather Black"/>
                <a:ea typeface="Merriweather Black"/>
                <a:cs typeface="Merriweather Black"/>
                <a:sym typeface="Merriweather Black"/>
              </a:rPr>
              <a:t>Feature  Learning</a:t>
            </a:r>
            <a:endParaRPr sz="1500">
              <a:latin typeface="Merriweather Black"/>
              <a:ea typeface="Merriweather Black"/>
              <a:cs typeface="Merriweather Black"/>
              <a:sym typeface="Merriweather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2513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Implementation in code</a:t>
            </a:r>
            <a:endParaRPr>
              <a:latin typeface="Impact"/>
              <a:ea typeface="Impact"/>
              <a:cs typeface="Impact"/>
              <a:sym typeface="Impact"/>
            </a:endParaRPr>
          </a:p>
        </p:txBody>
      </p:sp>
      <p:sp>
        <p:nvSpPr>
          <p:cNvPr id="207" name="Google Shape;207;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1"/>
          <p:cNvPicPr preferRelativeResize="0"/>
          <p:nvPr/>
        </p:nvPicPr>
        <p:blipFill>
          <a:blip r:embed="rId3">
            <a:alphaModFix/>
          </a:blip>
          <a:stretch>
            <a:fillRect/>
          </a:stretch>
        </p:blipFill>
        <p:spPr>
          <a:xfrm>
            <a:off x="1647138" y="859125"/>
            <a:ext cx="5267325" cy="3848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Dataset</a:t>
            </a:r>
            <a:endParaRPr b="1"/>
          </a:p>
        </p:txBody>
      </p:sp>
      <p:sp>
        <p:nvSpPr>
          <p:cNvPr id="92" name="Google Shape;92;p14"/>
          <p:cNvSpPr txBox="1"/>
          <p:nvPr>
            <p:ph idx="1" type="body"/>
          </p:nvPr>
        </p:nvSpPr>
        <p:spPr>
          <a:xfrm>
            <a:off x="311700" y="1229875"/>
            <a:ext cx="8520600" cy="3339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just">
              <a:lnSpc>
                <a:spcPct val="100000"/>
              </a:lnSpc>
              <a:spcBef>
                <a:spcPts val="600"/>
              </a:spcBef>
              <a:spcAft>
                <a:spcPts val="0"/>
              </a:spcAft>
              <a:buNone/>
            </a:pPr>
            <a:r>
              <a:rPr b="1" lang="en-GB" sz="2000">
                <a:solidFill>
                  <a:srgbClr val="000000"/>
                </a:solidFill>
                <a:latin typeface="Times New Roman"/>
                <a:ea typeface="Times New Roman"/>
                <a:cs typeface="Times New Roman"/>
                <a:sym typeface="Times New Roman"/>
              </a:rPr>
              <a:t>A dataset is a collection of data curated for a machine learning project. An image dataset includes digital images curated for training, testing and evaluating the performance of machine learning and artificial intelligence (AI) algorithms, commonly computer vision algorithms</a:t>
            </a:r>
            <a:r>
              <a:rPr lang="en-GB" sz="2000">
                <a:solidFill>
                  <a:srgbClr val="000000"/>
                </a:solidFill>
                <a:latin typeface="Times New Roman"/>
                <a:ea typeface="Times New Roman"/>
                <a:cs typeface="Times New Roman"/>
                <a:sym typeface="Times New Roman"/>
              </a:rPr>
              <a:t>.</a:t>
            </a:r>
            <a:endParaRPr sz="20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GB" sz="2000">
                <a:solidFill>
                  <a:srgbClr val="000000"/>
                </a:solidFill>
                <a:latin typeface="Times New Roman"/>
                <a:ea typeface="Times New Roman"/>
                <a:cs typeface="Times New Roman"/>
                <a:sym typeface="Times New Roman"/>
              </a:rPr>
              <a:t>Q.</a:t>
            </a:r>
            <a:r>
              <a:rPr b="1" lang="en-GB" sz="2000" u="sng">
                <a:solidFill>
                  <a:schemeClr val="dk1"/>
                </a:solidFill>
                <a:latin typeface="Times New Roman"/>
                <a:ea typeface="Times New Roman"/>
                <a:cs typeface="Times New Roman"/>
                <a:sym typeface="Times New Roman"/>
              </a:rPr>
              <a:t>What is need of Dataset?</a:t>
            </a:r>
            <a:endParaRPr sz="2000" u="sng">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lang="en-GB" sz="2000">
                <a:solidFill>
                  <a:srgbClr val="000000"/>
                </a:solidFill>
                <a:latin typeface="Times New Roman"/>
                <a:ea typeface="Times New Roman"/>
                <a:cs typeface="Times New Roman"/>
                <a:sym typeface="Times New Roman"/>
              </a:rPr>
              <a:t>Deep Learning models are data-hungry and require a lot of data to create the best model or a system with high fidelity.Also high-quality training dataset enhances the accuracy and speed of decision-making of the model</a:t>
            </a:r>
            <a:endParaRPr b="1" sz="2000">
              <a:solidFill>
                <a:srgbClr val="000000"/>
              </a:solidFill>
              <a:latin typeface="Times New Roman"/>
              <a:ea typeface="Times New Roman"/>
              <a:cs typeface="Times New Roman"/>
              <a:sym typeface="Times New Roman"/>
            </a:endParaRPr>
          </a:p>
          <a:p>
            <a:pPr indent="0" lvl="0" marL="0" rtl="0" algn="just">
              <a:lnSpc>
                <a:spcPct val="100000"/>
              </a:lnSpc>
              <a:spcBef>
                <a:spcPts val="1200"/>
              </a:spcBef>
              <a:spcAft>
                <a:spcPts val="12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Dense Layer</a:t>
            </a:r>
            <a:endParaRPr>
              <a:latin typeface="Impact"/>
              <a:ea typeface="Impact"/>
              <a:cs typeface="Impact"/>
              <a:sym typeface="Impact"/>
            </a:endParaRPr>
          </a:p>
        </p:txBody>
      </p:sp>
      <p:sp>
        <p:nvSpPr>
          <p:cNvPr id="214" name="Google Shape;214;p32"/>
          <p:cNvSpPr txBox="1"/>
          <p:nvPr>
            <p:ph idx="1" type="body"/>
          </p:nvPr>
        </p:nvSpPr>
        <p:spPr>
          <a:xfrm>
            <a:off x="311700" y="1017800"/>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3905">
                <a:latin typeface="Merriweather Black"/>
                <a:ea typeface="Merriweather Black"/>
                <a:cs typeface="Merriweather Black"/>
                <a:sym typeface="Merriweather Black"/>
              </a:rPr>
              <a:t>‣</a:t>
            </a:r>
            <a:r>
              <a:rPr b="1" lang="en-GB" sz="2300">
                <a:latin typeface="Merriweather"/>
                <a:ea typeface="Merriweather"/>
                <a:cs typeface="Merriweather"/>
                <a:sym typeface="Merriweather"/>
              </a:rPr>
              <a:t>The flatten layer are now given by the Dense layer</a:t>
            </a:r>
            <a:endParaRPr b="1" sz="2300">
              <a:latin typeface="Merriweather"/>
              <a:ea typeface="Merriweather"/>
              <a:cs typeface="Merriweather"/>
              <a:sym typeface="Merriweather"/>
            </a:endParaRPr>
          </a:p>
          <a:p>
            <a:pPr indent="0" lvl="0" marL="0" rtl="0" algn="l">
              <a:spcBef>
                <a:spcPts val="1200"/>
              </a:spcBef>
              <a:spcAft>
                <a:spcPts val="0"/>
              </a:spcAft>
              <a:buNone/>
            </a:pPr>
            <a:r>
              <a:rPr lang="en-GB" sz="3905">
                <a:latin typeface="Merriweather Black"/>
                <a:ea typeface="Merriweather Black"/>
                <a:cs typeface="Merriweather Black"/>
                <a:sym typeface="Merriweather Black"/>
              </a:rPr>
              <a:t>‣</a:t>
            </a:r>
            <a:r>
              <a:rPr b="1" lang="en-GB" sz="2300">
                <a:latin typeface="Merriweather"/>
                <a:ea typeface="Merriweather"/>
                <a:cs typeface="Merriweather"/>
                <a:sym typeface="Merriweather"/>
              </a:rPr>
              <a:t>Dense Layer : Assign </a:t>
            </a:r>
            <a:r>
              <a:rPr b="1" lang="en-GB" sz="2300">
                <a:latin typeface="Merriweather"/>
                <a:ea typeface="Merriweather"/>
                <a:cs typeface="Merriweather"/>
                <a:sym typeface="Merriweather"/>
              </a:rPr>
              <a:t>weighted</a:t>
            </a:r>
            <a:r>
              <a:rPr b="1" lang="en-GB" sz="2300">
                <a:latin typeface="Merriweather"/>
                <a:ea typeface="Merriweather"/>
                <a:cs typeface="Merriweather"/>
                <a:sym typeface="Merriweather"/>
              </a:rPr>
              <a:t> sum of each feature and bias</a:t>
            </a:r>
            <a:endParaRPr b="1" sz="2300">
              <a:latin typeface="Merriweather"/>
              <a:ea typeface="Merriweather"/>
              <a:cs typeface="Merriweather"/>
              <a:sym typeface="Merriweather"/>
            </a:endParaRPr>
          </a:p>
          <a:p>
            <a:pPr indent="0" lvl="0" marL="0" rtl="0" algn="l">
              <a:spcBef>
                <a:spcPts val="1200"/>
              </a:spcBef>
              <a:spcAft>
                <a:spcPts val="0"/>
              </a:spcAft>
              <a:buNone/>
            </a:pPr>
            <a:r>
              <a:rPr lang="en-GB" sz="3905">
                <a:latin typeface="Merriweather Black"/>
                <a:ea typeface="Merriweather Black"/>
                <a:cs typeface="Merriweather Black"/>
                <a:sym typeface="Merriweather Black"/>
              </a:rPr>
              <a:t>‣</a:t>
            </a:r>
            <a:r>
              <a:rPr b="1" lang="en-GB" sz="2300">
                <a:latin typeface="Merriweather"/>
                <a:ea typeface="Merriweather"/>
                <a:cs typeface="Merriweather"/>
                <a:sym typeface="Merriweather"/>
              </a:rPr>
              <a:t>Ex: With 9216 features and 4096 nodes in </a:t>
            </a:r>
            <a:r>
              <a:rPr b="1" lang="en-GB" sz="2300">
                <a:latin typeface="Merriweather"/>
                <a:ea typeface="Merriweather"/>
                <a:cs typeface="Merriweather"/>
                <a:sym typeface="Merriweather"/>
              </a:rPr>
              <a:t>the fully connected network   ,we have 4096 nodes each having different weighted sums and biases of all the features . In the Dense layer we used Sigmoid function so that the number can be brought to a more suitable range of (0,1]</a:t>
            </a:r>
            <a:endParaRPr b="1" sz="2300">
              <a:latin typeface="Merriweather"/>
              <a:ea typeface="Merriweather"/>
              <a:cs typeface="Merriweather"/>
              <a:sym typeface="Merriweathe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Finding distance matrix</a:t>
            </a:r>
            <a:endParaRPr>
              <a:latin typeface="Impact"/>
              <a:ea typeface="Impact"/>
              <a:cs typeface="Impact"/>
              <a:sym typeface="Impact"/>
            </a:endParaRPr>
          </a:p>
        </p:txBody>
      </p:sp>
      <p:sp>
        <p:nvSpPr>
          <p:cNvPr id="220" name="Google Shape;220;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3"/>
          <p:cNvPicPr preferRelativeResize="0"/>
          <p:nvPr/>
        </p:nvPicPr>
        <p:blipFill>
          <a:blip r:embed="rId3">
            <a:alphaModFix/>
          </a:blip>
          <a:stretch>
            <a:fillRect/>
          </a:stretch>
        </p:blipFill>
        <p:spPr>
          <a:xfrm>
            <a:off x="361950" y="1098822"/>
            <a:ext cx="5684799" cy="3470049"/>
          </a:xfrm>
          <a:prstGeom prst="rect">
            <a:avLst/>
          </a:prstGeom>
          <a:noFill/>
          <a:ln cap="flat" cmpd="sng" w="28575">
            <a:solidFill>
              <a:schemeClr val="dk2"/>
            </a:solidFill>
            <a:prstDash val="solid"/>
            <a:round/>
            <a:headEnd len="sm" w="sm" type="none"/>
            <a:tailEnd len="sm" w="sm" type="none"/>
          </a:ln>
        </p:spPr>
      </p:pic>
      <p:sp>
        <p:nvSpPr>
          <p:cNvPr id="222" name="Google Shape;222;p33"/>
          <p:cNvSpPr txBox="1"/>
          <p:nvPr/>
        </p:nvSpPr>
        <p:spPr>
          <a:xfrm>
            <a:off x="6275350" y="1269375"/>
            <a:ext cx="2556900" cy="13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5">
                <a:solidFill>
                  <a:schemeClr val="dk2"/>
                </a:solidFill>
                <a:latin typeface="Merriweather Black"/>
                <a:ea typeface="Merriweather Black"/>
                <a:cs typeface="Merriweather Black"/>
                <a:sym typeface="Merriweather Black"/>
              </a:rPr>
              <a:t>‣</a:t>
            </a:r>
            <a:r>
              <a:rPr b="1" lang="en-GB">
                <a:latin typeface="Merriweather"/>
                <a:ea typeface="Merriweather"/>
                <a:cs typeface="Merriweather"/>
                <a:sym typeface="Merriweather"/>
              </a:rPr>
              <a:t>After finding the distance vector we use Dense function and get weighted sum of the error term.</a:t>
            </a:r>
            <a:endParaRPr b="1">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31345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latin typeface="Impact"/>
                <a:ea typeface="Impact"/>
                <a:cs typeface="Impact"/>
                <a:sym typeface="Impact"/>
              </a:rPr>
              <a:t>Training the model</a:t>
            </a:r>
            <a:endParaRPr sz="2700">
              <a:latin typeface="Impact"/>
              <a:ea typeface="Impact"/>
              <a:cs typeface="Impact"/>
              <a:sym typeface="Impact"/>
            </a:endParaRPr>
          </a:p>
        </p:txBody>
      </p:sp>
      <p:sp>
        <p:nvSpPr>
          <p:cNvPr id="228" name="Google Shape;22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cc</a:t>
            </a:r>
            <a:endParaRPr/>
          </a:p>
        </p:txBody>
      </p:sp>
      <p:sp>
        <p:nvSpPr>
          <p:cNvPr id="229" name="Google Shape;229;p34"/>
          <p:cNvSpPr txBox="1"/>
          <p:nvPr/>
        </p:nvSpPr>
        <p:spPr>
          <a:xfrm>
            <a:off x="311700" y="2083300"/>
            <a:ext cx="8520600" cy="268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5">
                <a:solidFill>
                  <a:schemeClr val="dk2"/>
                </a:solidFill>
                <a:latin typeface="Merriweather Black"/>
                <a:ea typeface="Merriweather Black"/>
                <a:cs typeface="Merriweather Black"/>
                <a:sym typeface="Merriweather Black"/>
              </a:rPr>
              <a:t>‣</a:t>
            </a:r>
            <a:r>
              <a:rPr lang="en-GB" sz="1600">
                <a:latin typeface="Merriweather Black"/>
                <a:ea typeface="Merriweather Black"/>
                <a:cs typeface="Merriweather Black"/>
                <a:sym typeface="Merriweather Black"/>
              </a:rPr>
              <a:t>Now, we compile the model we created and apply gradient descent ( which the fit function is doing)</a:t>
            </a:r>
            <a:endParaRPr sz="1600">
              <a:latin typeface="Merriweather Black"/>
              <a:ea typeface="Merriweather Black"/>
              <a:cs typeface="Merriweather Black"/>
              <a:sym typeface="Merriweather Black"/>
            </a:endParaRPr>
          </a:p>
          <a:p>
            <a:pPr indent="0" lvl="0" marL="0" rtl="0" algn="l">
              <a:spcBef>
                <a:spcPts val="0"/>
              </a:spcBef>
              <a:spcAft>
                <a:spcPts val="0"/>
              </a:spcAft>
              <a:buNone/>
            </a:pPr>
            <a:r>
              <a:t/>
            </a:r>
            <a:endParaRPr sz="1600">
              <a:latin typeface="Merriweather Black"/>
              <a:ea typeface="Merriweather Black"/>
              <a:cs typeface="Merriweather Black"/>
              <a:sym typeface="Merriweather Black"/>
            </a:endParaRPr>
          </a:p>
          <a:p>
            <a:pPr indent="0" lvl="0" marL="0" rtl="0" algn="l">
              <a:spcBef>
                <a:spcPts val="0"/>
              </a:spcBef>
              <a:spcAft>
                <a:spcPts val="0"/>
              </a:spcAft>
              <a:buNone/>
            </a:pPr>
            <a:r>
              <a:rPr lang="en-GB" sz="1600">
                <a:solidFill>
                  <a:schemeClr val="dk1"/>
                </a:solidFill>
                <a:latin typeface="Merriweather Black"/>
                <a:ea typeface="Merriweather Black"/>
                <a:cs typeface="Merriweather Black"/>
                <a:sym typeface="Merriweather Black"/>
              </a:rPr>
              <a:t>Q: </a:t>
            </a:r>
            <a:r>
              <a:rPr lang="en-GB" sz="1600">
                <a:solidFill>
                  <a:schemeClr val="dk1"/>
                </a:solidFill>
                <a:latin typeface="Merriweather Black"/>
                <a:ea typeface="Merriweather Black"/>
                <a:cs typeface="Merriweather Black"/>
                <a:sym typeface="Merriweather Black"/>
              </a:rPr>
              <a:t>Gradient</a:t>
            </a:r>
            <a:r>
              <a:rPr lang="en-GB" sz="1600">
                <a:solidFill>
                  <a:schemeClr val="dk1"/>
                </a:solidFill>
                <a:latin typeface="Merriweather Black"/>
                <a:ea typeface="Merriweather Black"/>
                <a:cs typeface="Merriweather Black"/>
                <a:sym typeface="Merriweather Black"/>
              </a:rPr>
              <a:t> Descent?</a:t>
            </a:r>
            <a:endParaRPr sz="1600">
              <a:solidFill>
                <a:schemeClr val="dk1"/>
              </a:solidFill>
              <a:latin typeface="Merriweather Black"/>
              <a:ea typeface="Merriweather Black"/>
              <a:cs typeface="Merriweather Black"/>
              <a:sym typeface="Merriweather Black"/>
            </a:endParaRPr>
          </a:p>
          <a:p>
            <a:pPr indent="0" lvl="0" marL="0" rtl="0" algn="l">
              <a:spcBef>
                <a:spcPts val="0"/>
              </a:spcBef>
              <a:spcAft>
                <a:spcPts val="0"/>
              </a:spcAft>
              <a:buNone/>
            </a:pPr>
            <a:r>
              <a:rPr lang="en-GB" sz="2205">
                <a:solidFill>
                  <a:schemeClr val="dk2"/>
                </a:solidFill>
                <a:latin typeface="Merriweather Black"/>
                <a:ea typeface="Merriweather Black"/>
                <a:cs typeface="Merriweather Black"/>
                <a:sym typeface="Merriweather Black"/>
              </a:rPr>
              <a:t>‣</a:t>
            </a:r>
            <a:r>
              <a:rPr lang="en-GB" sz="1600">
                <a:latin typeface="Merriweather Black"/>
                <a:ea typeface="Merriweather Black"/>
                <a:cs typeface="Merriweather Black"/>
                <a:sym typeface="Merriweather Black"/>
              </a:rPr>
              <a:t>It is adjusted the weights so as to get the best fit for the input image using derivative principles, This is also called as backpropagation.</a:t>
            </a:r>
            <a:endParaRPr sz="1600">
              <a:latin typeface="Merriweather Black"/>
              <a:ea typeface="Merriweather Black"/>
              <a:cs typeface="Merriweather Black"/>
              <a:sym typeface="Merriweather Black"/>
            </a:endParaRPr>
          </a:p>
          <a:p>
            <a:pPr indent="0" lvl="0" marL="0" rtl="0" algn="l">
              <a:spcBef>
                <a:spcPts val="0"/>
              </a:spcBef>
              <a:spcAft>
                <a:spcPts val="0"/>
              </a:spcAft>
              <a:buNone/>
            </a:pPr>
            <a:r>
              <a:t/>
            </a:r>
            <a:endParaRPr sz="1600">
              <a:latin typeface="Merriweather Black"/>
              <a:ea typeface="Merriweather Black"/>
              <a:cs typeface="Merriweather Black"/>
              <a:sym typeface="Merriweather Black"/>
            </a:endParaRPr>
          </a:p>
          <a:p>
            <a:pPr indent="0" lvl="0" marL="0" rtl="0" algn="l">
              <a:spcBef>
                <a:spcPts val="0"/>
              </a:spcBef>
              <a:spcAft>
                <a:spcPts val="0"/>
              </a:spcAft>
              <a:buNone/>
            </a:pPr>
            <a:r>
              <a:rPr lang="en-GB" sz="2205">
                <a:solidFill>
                  <a:schemeClr val="dk2"/>
                </a:solidFill>
                <a:latin typeface="Merriweather Black"/>
                <a:ea typeface="Merriweather Black"/>
                <a:cs typeface="Merriweather Black"/>
                <a:sym typeface="Merriweather Black"/>
              </a:rPr>
              <a:t>‣</a:t>
            </a:r>
            <a:r>
              <a:rPr lang="en-GB" sz="1600">
                <a:latin typeface="Merriweather Black"/>
                <a:ea typeface="Merriweather Black"/>
                <a:cs typeface="Merriweather Black"/>
                <a:sym typeface="Merriweather Black"/>
              </a:rPr>
              <a:t>At the end we get the </a:t>
            </a:r>
            <a:r>
              <a:rPr lang="en-GB" sz="1600">
                <a:latin typeface="Merriweather Black"/>
                <a:ea typeface="Merriweather Black"/>
                <a:cs typeface="Merriweather Black"/>
                <a:sym typeface="Merriweather Black"/>
              </a:rPr>
              <a:t>appropriate</a:t>
            </a:r>
            <a:r>
              <a:rPr lang="en-GB" sz="1600">
                <a:latin typeface="Merriweather Black"/>
                <a:ea typeface="Merriweather Black"/>
                <a:cs typeface="Merriweather Black"/>
                <a:sym typeface="Merriweather Black"/>
              </a:rPr>
              <a:t> weights for our model…and hence the training is complete</a:t>
            </a:r>
            <a:endParaRPr sz="1600">
              <a:latin typeface="Merriweather Black"/>
              <a:ea typeface="Merriweather Black"/>
              <a:cs typeface="Merriweather Black"/>
              <a:sym typeface="Merriweather Black"/>
            </a:endParaRPr>
          </a:p>
        </p:txBody>
      </p:sp>
      <p:pic>
        <p:nvPicPr>
          <p:cNvPr id="230" name="Google Shape;230;p34"/>
          <p:cNvPicPr preferRelativeResize="0"/>
          <p:nvPr/>
        </p:nvPicPr>
        <p:blipFill>
          <a:blip r:embed="rId3">
            <a:alphaModFix/>
          </a:blip>
          <a:stretch>
            <a:fillRect/>
          </a:stretch>
        </p:blipFill>
        <p:spPr>
          <a:xfrm>
            <a:off x="311700" y="826625"/>
            <a:ext cx="7784126" cy="13685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Some observational graphs</a:t>
            </a:r>
            <a:endParaRPr>
              <a:latin typeface="Impact"/>
              <a:ea typeface="Impact"/>
              <a:cs typeface="Impact"/>
              <a:sym typeface="Impact"/>
            </a:endParaRPr>
          </a:p>
        </p:txBody>
      </p:sp>
      <p:sp>
        <p:nvSpPr>
          <p:cNvPr id="236" name="Google Shape;23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5"/>
          <p:cNvPicPr preferRelativeResize="0"/>
          <p:nvPr/>
        </p:nvPicPr>
        <p:blipFill>
          <a:blip r:embed="rId3">
            <a:alphaModFix/>
          </a:blip>
          <a:stretch>
            <a:fillRect/>
          </a:stretch>
        </p:blipFill>
        <p:spPr>
          <a:xfrm>
            <a:off x="1763098" y="915950"/>
            <a:ext cx="5006924" cy="39668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1928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Merriweather Black"/>
                <a:ea typeface="Merriweather Black"/>
                <a:cs typeface="Merriweather Black"/>
                <a:sym typeface="Merriweather Black"/>
              </a:rPr>
              <a:t>Testing</a:t>
            </a:r>
            <a:endParaRPr>
              <a:latin typeface="Merriweather Black"/>
              <a:ea typeface="Merriweather Black"/>
              <a:cs typeface="Merriweather Black"/>
              <a:sym typeface="Merriweather Black"/>
            </a:endParaRPr>
          </a:p>
        </p:txBody>
      </p:sp>
      <p:sp>
        <p:nvSpPr>
          <p:cNvPr id="243" name="Google Shape;243;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6"/>
          <p:cNvPicPr preferRelativeResize="0"/>
          <p:nvPr/>
        </p:nvPicPr>
        <p:blipFill>
          <a:blip r:embed="rId3">
            <a:alphaModFix/>
          </a:blip>
          <a:stretch>
            <a:fillRect/>
          </a:stretch>
        </p:blipFill>
        <p:spPr>
          <a:xfrm>
            <a:off x="344300" y="1017800"/>
            <a:ext cx="8455400" cy="1868300"/>
          </a:xfrm>
          <a:prstGeom prst="rect">
            <a:avLst/>
          </a:prstGeom>
          <a:noFill/>
          <a:ln cap="flat" cmpd="sng" w="28575">
            <a:solidFill>
              <a:schemeClr val="dk2"/>
            </a:solidFill>
            <a:prstDash val="solid"/>
            <a:round/>
            <a:headEnd len="sm" w="sm" type="none"/>
            <a:tailEnd len="sm" w="sm" type="none"/>
          </a:ln>
        </p:spPr>
      </p:pic>
      <p:sp>
        <p:nvSpPr>
          <p:cNvPr id="245" name="Google Shape;245;p36"/>
          <p:cNvSpPr txBox="1"/>
          <p:nvPr/>
        </p:nvSpPr>
        <p:spPr>
          <a:xfrm>
            <a:off x="308900" y="2983875"/>
            <a:ext cx="8520600" cy="1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5">
                <a:solidFill>
                  <a:schemeClr val="dk2"/>
                </a:solidFill>
                <a:latin typeface="Merriweather"/>
                <a:ea typeface="Merriweather"/>
                <a:cs typeface="Merriweather"/>
                <a:sym typeface="Merriweather"/>
              </a:rPr>
              <a:t>‣</a:t>
            </a:r>
            <a:r>
              <a:rPr b="1" lang="en-GB" sz="1700">
                <a:latin typeface="Merriweather"/>
                <a:ea typeface="Merriweather"/>
                <a:cs typeface="Merriweather"/>
                <a:sym typeface="Merriweather"/>
              </a:rPr>
              <a:t>We use predict function use “predict” the output of </a:t>
            </a:r>
            <a:r>
              <a:rPr b="1" lang="en-GB" sz="1700">
                <a:latin typeface="Merriweather"/>
                <a:ea typeface="Merriweather"/>
                <a:cs typeface="Merriweather"/>
                <a:sym typeface="Merriweather"/>
              </a:rPr>
              <a:t>comparing</a:t>
            </a:r>
            <a:r>
              <a:rPr b="1" lang="en-GB" sz="1700">
                <a:latin typeface="Merriweather"/>
                <a:ea typeface="Merriweather"/>
                <a:cs typeface="Merriweather"/>
                <a:sym typeface="Merriweather"/>
              </a:rPr>
              <a:t> a test and validation image..</a:t>
            </a:r>
            <a:endParaRPr b="1" sz="1700">
              <a:latin typeface="Merriweather"/>
              <a:ea typeface="Merriweather"/>
              <a:cs typeface="Merriweather"/>
              <a:sym typeface="Merriweather"/>
            </a:endParaRPr>
          </a:p>
          <a:p>
            <a:pPr indent="0" lvl="0" marL="0" rtl="0" algn="l">
              <a:spcBef>
                <a:spcPts val="0"/>
              </a:spcBef>
              <a:spcAft>
                <a:spcPts val="0"/>
              </a:spcAft>
              <a:buNone/>
            </a:pPr>
            <a:r>
              <a:t/>
            </a:r>
            <a:endParaRPr b="1" sz="1700">
              <a:latin typeface="Merriweather"/>
              <a:ea typeface="Merriweather"/>
              <a:cs typeface="Merriweather"/>
              <a:sym typeface="Merriweather"/>
            </a:endParaRPr>
          </a:p>
          <a:p>
            <a:pPr indent="0" lvl="0" marL="0" rtl="0" algn="l">
              <a:spcBef>
                <a:spcPts val="0"/>
              </a:spcBef>
              <a:spcAft>
                <a:spcPts val="0"/>
              </a:spcAft>
              <a:buNone/>
            </a:pPr>
            <a:r>
              <a:rPr b="1" lang="en-GB" sz="2205">
                <a:solidFill>
                  <a:schemeClr val="dk2"/>
                </a:solidFill>
                <a:latin typeface="Merriweather"/>
                <a:ea typeface="Merriweather"/>
                <a:cs typeface="Merriweather"/>
                <a:sym typeface="Merriweather"/>
              </a:rPr>
              <a:t>‣</a:t>
            </a:r>
            <a:r>
              <a:rPr b="1" lang="en-GB" sz="1700">
                <a:latin typeface="Merriweather"/>
                <a:ea typeface="Merriweather"/>
                <a:cs typeface="Merriweather"/>
                <a:sym typeface="Merriweather"/>
              </a:rPr>
              <a:t>At the end, we define a threshold above which we can consider the output to be similar( or 1)</a:t>
            </a:r>
            <a:endParaRPr b="1" sz="17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Augmentation</a:t>
            </a:r>
            <a:endParaRPr b="1"/>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 augmentation in data analysis are techniques used to increase the amount of data by adding slightly modified copies of already existing data or newly created synthetic data from existing data</a:t>
            </a:r>
            <a:r>
              <a:rPr lang="en-GB"/>
              <a:t>.</a:t>
            </a:r>
            <a:endParaRPr/>
          </a:p>
          <a:p>
            <a:pPr indent="0" lvl="0" marL="0" rtl="0" algn="l">
              <a:spcBef>
                <a:spcPts val="1200"/>
              </a:spcBef>
              <a:spcAft>
                <a:spcPts val="1200"/>
              </a:spcAft>
              <a:buNone/>
            </a:pPr>
            <a:r>
              <a:rPr b="1" lang="en-GB"/>
              <a:t>It acts as a regularizer and helps reduce overfitting when training a machine learning model.</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Data Augmentation</a:t>
            </a:r>
            <a:endParaRPr b="1"/>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Padding</a:t>
            </a:r>
            <a:endParaRPr b="1"/>
          </a:p>
          <a:p>
            <a:pPr indent="-342900" lvl="0" marL="457200" rtl="0" algn="l">
              <a:spcBef>
                <a:spcPts val="0"/>
              </a:spcBef>
              <a:spcAft>
                <a:spcPts val="0"/>
              </a:spcAft>
              <a:buSzPts val="1800"/>
              <a:buChar char="➢"/>
            </a:pPr>
            <a:r>
              <a:rPr b="1" lang="en-GB"/>
              <a:t>Random Rotation</a:t>
            </a:r>
            <a:endParaRPr b="1"/>
          </a:p>
          <a:p>
            <a:pPr indent="-342900" lvl="0" marL="457200" rtl="0" algn="l">
              <a:spcBef>
                <a:spcPts val="0"/>
              </a:spcBef>
              <a:spcAft>
                <a:spcPts val="0"/>
              </a:spcAft>
              <a:buSzPts val="1800"/>
              <a:buChar char="➢"/>
            </a:pPr>
            <a:r>
              <a:rPr b="1" lang="en-GB"/>
              <a:t>Rescaling</a:t>
            </a:r>
            <a:endParaRPr b="1"/>
          </a:p>
          <a:p>
            <a:pPr indent="-342900" lvl="0" marL="457200" rtl="0" algn="l">
              <a:spcBef>
                <a:spcPts val="0"/>
              </a:spcBef>
              <a:spcAft>
                <a:spcPts val="0"/>
              </a:spcAft>
              <a:buSzPts val="1800"/>
              <a:buChar char="➢"/>
            </a:pPr>
            <a:r>
              <a:rPr b="1" lang="en-GB"/>
              <a:t>Vertical Horizontal flipping</a:t>
            </a:r>
            <a:endParaRPr b="1"/>
          </a:p>
          <a:p>
            <a:pPr indent="-342900" lvl="0" marL="457200" rtl="0" algn="l">
              <a:spcBef>
                <a:spcPts val="0"/>
              </a:spcBef>
              <a:spcAft>
                <a:spcPts val="0"/>
              </a:spcAft>
              <a:buSzPts val="1800"/>
              <a:buChar char="➢"/>
            </a:pPr>
            <a:r>
              <a:rPr b="1" lang="en-GB"/>
              <a:t>Translation ( image is moved along X, Y direction)</a:t>
            </a:r>
            <a:endParaRPr b="1"/>
          </a:p>
          <a:p>
            <a:pPr indent="-342900" lvl="0" marL="457200" rtl="0" algn="l">
              <a:spcBef>
                <a:spcPts val="0"/>
              </a:spcBef>
              <a:spcAft>
                <a:spcPts val="0"/>
              </a:spcAft>
              <a:buSzPts val="1800"/>
              <a:buChar char="➢"/>
            </a:pPr>
            <a:r>
              <a:rPr b="1" lang="en-GB"/>
              <a:t>Cropping</a:t>
            </a:r>
            <a:endParaRPr b="1"/>
          </a:p>
          <a:p>
            <a:pPr indent="-342900" lvl="0" marL="457200" rtl="0" algn="l">
              <a:spcBef>
                <a:spcPts val="0"/>
              </a:spcBef>
              <a:spcAft>
                <a:spcPts val="0"/>
              </a:spcAft>
              <a:buSzPts val="1800"/>
              <a:buChar char="➢"/>
            </a:pPr>
            <a:r>
              <a:rPr b="1" lang="en-GB"/>
              <a:t>Darkening &amp; brightening/color modification</a:t>
            </a:r>
            <a:endParaRPr b="1"/>
          </a:p>
          <a:p>
            <a:pPr indent="0" lvl="0" marL="0" rtl="0" algn="l">
              <a:spcBef>
                <a:spcPts val="1200"/>
              </a:spcBef>
              <a:spcAft>
                <a:spcPts val="1200"/>
              </a:spcAft>
              <a:buNone/>
            </a:pPr>
            <a:r>
              <a:rPr b="1" lang="en-GB"/>
              <a:t>And much more…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Various Types</a:t>
            </a:r>
            <a:endParaRPr b="1"/>
          </a:p>
        </p:txBody>
      </p:sp>
      <p:pic>
        <p:nvPicPr>
          <p:cNvPr id="110" name="Google Shape;110;p17"/>
          <p:cNvPicPr preferRelativeResize="0"/>
          <p:nvPr/>
        </p:nvPicPr>
        <p:blipFill>
          <a:blip r:embed="rId3">
            <a:alphaModFix/>
          </a:blip>
          <a:stretch>
            <a:fillRect/>
          </a:stretch>
        </p:blipFill>
        <p:spPr>
          <a:xfrm>
            <a:off x="623938" y="284150"/>
            <a:ext cx="7896126" cy="382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a:t>
            </a:r>
            <a:endParaRPr b="1"/>
          </a:p>
        </p:txBody>
      </p:sp>
      <p:pic>
        <p:nvPicPr>
          <p:cNvPr id="117" name="Google Shape;117;p18"/>
          <p:cNvPicPr preferRelativeResize="0"/>
          <p:nvPr/>
        </p:nvPicPr>
        <p:blipFill>
          <a:blip r:embed="rId3">
            <a:alphaModFix/>
          </a:blip>
          <a:stretch>
            <a:fillRect/>
          </a:stretch>
        </p:blipFill>
        <p:spPr>
          <a:xfrm>
            <a:off x="311700" y="943750"/>
            <a:ext cx="7289375" cy="3948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An image can be paired up with another image of the same label making a positive pair, or with another image of a different label making a negative pair.These pairs are needed for testing the Siamese Network.</a:t>
            </a:r>
            <a:endParaRPr b="1"/>
          </a:p>
        </p:txBody>
      </p:sp>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Image Pair Generation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a:t>
            </a:r>
            <a:r>
              <a:rPr b="1" lang="en-GB"/>
              <a:t> in Code</a:t>
            </a:r>
            <a:endParaRPr b="1"/>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90909"/>
              </a:lnSpc>
              <a:spcBef>
                <a:spcPts val="3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734275" y="1106238"/>
            <a:ext cx="5441900" cy="358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Image Pairs</a:t>
            </a:r>
            <a:endParaRPr b="1"/>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1509713" y="1123950"/>
            <a:ext cx="6124575" cy="28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