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rial" charset="1" panose="020B0502020202020204"/>
      <p:regular r:id="rId21"/>
    </p:embeddedFont>
    <p:embeddedFont>
      <p:font typeface="Arimo Bold" charset="1" panose="020B0704020202020204"/>
      <p:regular r:id="rId23"/>
    </p:embeddedFont>
    <p:embeddedFont>
      <p:font typeface="Canva Sans" charset="1" panose="020B0503030501040103"/>
      <p:regular r:id="rId24"/>
    </p:embeddedFont>
    <p:embeddedFont>
      <p:font typeface="Canva Sans Bold" charset="1" panose="020B0803030501040103"/>
      <p:regular r:id="rId26"/>
    </p:embeddedFont>
    <p:embeddedFont>
      <p:font typeface="Maharlika" charset="1" panose="00000000000000000000"/>
      <p:regular r:id="rId29"/>
    </p:embeddedFont>
    <p:embeddedFont>
      <p:font typeface="Arial Bold" charset="1" panose="020B0802020202020204"/>
      <p:regular r:id="rId30"/>
    </p:embeddedFont>
    <p:embeddedFont>
      <p:font typeface="Canva Sans Bold Italics" charset="1" panose="020B0803030501040103"/>
      <p:regular r:id="rId34"/>
    </p:embeddedFont>
    <p:embeddedFont>
      <p:font typeface="Arimo" charset="1" panose="020B0604020202020204"/>
      <p:regular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notesSlides/notesSlide2.xml" Type="http://schemas.openxmlformats.org/officeDocument/2006/relationships/notesSlide"/><Relationship Id="rId23" Target="fonts/font23.fntdata" Type="http://schemas.openxmlformats.org/officeDocument/2006/relationships/font"/><Relationship Id="rId24" Target="fonts/font24.fntdata" Type="http://schemas.openxmlformats.org/officeDocument/2006/relationships/font"/><Relationship Id="rId25" Target="notesSlides/notesSlide3.xml" Type="http://schemas.openxmlformats.org/officeDocument/2006/relationships/notesSlide"/><Relationship Id="rId26" Target="fonts/font26.fntdata" Type="http://schemas.openxmlformats.org/officeDocument/2006/relationships/font"/><Relationship Id="rId27" Target="notesSlides/notesSlide4.xml" Type="http://schemas.openxmlformats.org/officeDocument/2006/relationships/notesSlide"/><Relationship Id="rId28" Target="notesSlides/notesSlide5.xml" Type="http://schemas.openxmlformats.org/officeDocument/2006/relationships/note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notesSlides/notesSlide6.xml" Type="http://schemas.openxmlformats.org/officeDocument/2006/relationships/notesSlide"/><Relationship Id="rId32" Target="notesSlides/notesSlide7.xml" Type="http://schemas.openxmlformats.org/officeDocument/2006/relationships/notesSlide"/><Relationship Id="rId33" Target="notesSlides/notesSlide8.xml" Type="http://schemas.openxmlformats.org/officeDocument/2006/relationships/notesSlide"/><Relationship Id="rId34" Target="fonts/font34.fntdata" Type="http://schemas.openxmlformats.org/officeDocument/2006/relationships/font"/><Relationship Id="rId35" Target="notesSlides/notesSlide9.xml" Type="http://schemas.openxmlformats.org/officeDocument/2006/relationships/notesSlide"/><Relationship Id="rId36" Target="notesSlides/notesSlide10.xml" Type="http://schemas.openxmlformats.org/officeDocument/2006/relationships/notesSlide"/><Relationship Id="rId37" Target="notesSlides/notesSlide11.xml" Type="http://schemas.openxmlformats.org/officeDocument/2006/relationships/notesSlide"/><Relationship Id="rId38" Target="fonts/font38.fntdata" Type="http://schemas.openxmlformats.org/officeDocument/2006/relationships/font"/><Relationship Id="rId39" Target="notesSlides/notesSlide12.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1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2.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0.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1.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1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2.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3.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4.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5.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6.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7.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8.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notesSlides/notesSlide9.xml><?xml version="1.0" encoding="utf-8"?>
<p:notes xmlns:p="http://schemas.openxmlformats.org/presentationml/2006/main">
  <p:cSld>
    <p:spTree xmlns:a="http://schemas.openxmlformats.org/drawingml/2006/main"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31.png" Type="http://schemas.openxmlformats.org/officeDocument/2006/relationships/image"/><Relationship Id="rId13" Target="../media/image32.svg" Type="http://schemas.openxmlformats.org/officeDocument/2006/relationships/image"/><Relationship Id="rId14" Target="../media/image33.png" Type="http://schemas.openxmlformats.org/officeDocument/2006/relationships/image"/><Relationship Id="rId15" Target="../media/image34.svg" Type="http://schemas.openxmlformats.org/officeDocument/2006/relationships/image"/><Relationship Id="rId2" Target="../notesSlides/notesSlide10.xml" Type="http://schemas.openxmlformats.org/officeDocument/2006/relationships/notesSlide"/><Relationship Id="rId3" Target="../media/image2.png" Type="http://schemas.openxmlformats.org/officeDocument/2006/relationships/image"/><Relationship Id="rId4" Target="../media/image23.png" Type="http://schemas.openxmlformats.org/officeDocument/2006/relationships/image"/><Relationship Id="rId5" Target="../media/image24.png" Type="http://schemas.openxmlformats.org/officeDocument/2006/relationships/image"/><Relationship Id="rId6" Target="../media/image25.png" Type="http://schemas.openxmlformats.org/officeDocument/2006/relationships/image"/><Relationship Id="rId7" Target="../media/image26.png" Type="http://schemas.openxmlformats.org/officeDocument/2006/relationships/image"/><Relationship Id="rId8" Target="../media/image27.png" Type="http://schemas.openxmlformats.org/officeDocument/2006/relationships/image"/><Relationship Id="rId9" Target="../media/image2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2.png" Type="http://schemas.openxmlformats.org/officeDocument/2006/relationships/image"/><Relationship Id="rId4" Target="https://financial-fraud-detection-hackathon01-5.onrender.com" TargetMode="External" Type="http://schemas.openxmlformats.org/officeDocument/2006/relationships/hyperlink"/><Relationship Id="rId5" Target="https://financial-fraud-detection-hackathon01-5.onrender.com" TargetMode="External" Type="http://schemas.openxmlformats.org/officeDocument/2006/relationships/hyperlink"/></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2.xml" Type="http://schemas.openxmlformats.org/officeDocument/2006/relationships/notesSlide"/><Relationship Id="rId3" Target="../media/image3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2.pn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2.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2.png" Type="http://schemas.openxmlformats.org/officeDocument/2006/relationships/image"/><Relationship Id="rId4" Target="../media/image6.png" Type="http://schemas.openxmlformats.org/officeDocument/2006/relationships/image"/><Relationship Id="rId5" Target="../media/image7.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2.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 Id="rId3" Target="../media/image2.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2.png" Type="http://schemas.openxmlformats.org/officeDocument/2006/relationships/image"/><Relationship Id="rId4" Target="../media/image16.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2.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 Id="rId7" Target="https://financial-fraud-detection-hackathon01-5.onrender.com" TargetMode="External" Type="http://schemas.openxmlformats.org/officeDocument/2006/relationships/hyperlink"/></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6" y="0"/>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0" r="0" b="0"/>
            </a:stretch>
          </a:blipFill>
        </p:spPr>
      </p:sp>
      <p:sp>
        <p:nvSpPr>
          <p:cNvPr name="TextBox 3" id="3"/>
          <p:cNvSpPr txBox="true"/>
          <p:nvPr/>
        </p:nvSpPr>
        <p:spPr>
          <a:xfrm rot="0">
            <a:off x="335775" y="5969025"/>
            <a:ext cx="17312550" cy="3654552"/>
          </a:xfrm>
          <a:prstGeom prst="rect">
            <a:avLst/>
          </a:prstGeom>
        </p:spPr>
        <p:txBody>
          <a:bodyPr anchor="t" rtlCol="false" tIns="0" lIns="0" bIns="0" rIns="0">
            <a:spAutoFit/>
          </a:bodyPr>
          <a:lstStyle/>
          <a:p>
            <a:pPr algn="l">
              <a:lnSpc>
                <a:spcPts val="4967"/>
              </a:lnSpc>
            </a:pPr>
            <a:r>
              <a:rPr lang="en-US" sz="3600">
                <a:solidFill>
                  <a:srgbClr val="000000"/>
                </a:solidFill>
                <a:latin typeface="Arial"/>
                <a:ea typeface="Arial"/>
                <a:cs typeface="Arial"/>
                <a:sym typeface="Arial"/>
              </a:rPr>
              <a:t>Team Details</a:t>
            </a:r>
          </a:p>
          <a:p>
            <a:pPr algn="l" marL="2011680" indent="-670560" lvl="2">
              <a:lnSpc>
                <a:spcPts val="4967"/>
              </a:lnSpc>
              <a:buAutoNum type="alphaLcPeriod" startAt="1"/>
            </a:pPr>
            <a:r>
              <a:rPr lang="en-US" sz="3600">
                <a:solidFill>
                  <a:srgbClr val="000000"/>
                </a:solidFill>
                <a:latin typeface="Arial"/>
                <a:ea typeface="Arial"/>
                <a:cs typeface="Arial"/>
                <a:sym typeface="Arial"/>
              </a:rPr>
              <a:t>Team Name : FFDC</a:t>
            </a:r>
          </a:p>
          <a:p>
            <a:pPr algn="l" marL="2011680" indent="-670560" lvl="2">
              <a:lnSpc>
                <a:spcPts val="4967"/>
              </a:lnSpc>
              <a:buAutoNum type="alphaLcPeriod" startAt="1"/>
            </a:pPr>
            <a:r>
              <a:rPr lang="en-US" sz="3600">
                <a:solidFill>
                  <a:srgbClr val="000000"/>
                </a:solidFill>
                <a:latin typeface="Arial"/>
                <a:ea typeface="Arial"/>
                <a:cs typeface="Arial"/>
                <a:sym typeface="Arial"/>
              </a:rPr>
              <a:t>Team leader name : Vaidik Pandey</a:t>
            </a:r>
          </a:p>
          <a:p>
            <a:pPr algn="l" marL="2011223" indent="-670408" lvl="2">
              <a:lnSpc>
                <a:spcPts val="4967"/>
              </a:lnSpc>
              <a:buAutoNum type="alphaLcPeriod" startAt="1"/>
            </a:pPr>
            <a:r>
              <a:rPr lang="en-US" sz="3600">
                <a:solidFill>
                  <a:srgbClr val="000000"/>
                </a:solidFill>
                <a:latin typeface="Arial"/>
                <a:ea typeface="Arial"/>
                <a:cs typeface="Arial"/>
                <a:sym typeface="Arial"/>
              </a:rPr>
              <a:t>Problem Statement : Predict and Prevent - Use AI to foresee and mitigate issues, optimising efficiency and impact.</a:t>
            </a:r>
          </a:p>
          <a:p>
            <a:pPr algn="l" marL="1564640" indent="-521547" lvl="2">
              <a:lnSpc>
                <a:spcPts val="335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FEFF"/>
        </a:solidFill>
      </p:bgPr>
    </p:bg>
    <p:spTree>
      <p:nvGrpSpPr>
        <p:cNvPr id="1" name=""/>
        <p:cNvGrpSpPr/>
        <p:nvPr/>
      </p:nvGrpSpPr>
      <p:grpSpPr>
        <a:xfrm>
          <a:off x="0" y="0"/>
          <a:ext cx="0" cy="0"/>
          <a:chOff x="0" y="0"/>
          <a:chExt cx="0" cy="0"/>
        </a:xfrm>
      </p:grpSpPr>
      <p:sp>
        <p:nvSpPr>
          <p:cNvPr name="Freeform 2" id="2"/>
          <p:cNvSpPr/>
          <p:nvPr/>
        </p:nvSpPr>
        <p:spPr>
          <a:xfrm flipH="false" flipV="false" rot="0">
            <a:off x="666" y="0"/>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12856181" y="2553500"/>
            <a:ext cx="4717244" cy="3967014"/>
          </a:xfrm>
          <a:custGeom>
            <a:avLst/>
            <a:gdLst/>
            <a:ahLst/>
            <a:cxnLst/>
            <a:rect r="r" b="b" t="t" l="l"/>
            <a:pathLst>
              <a:path h="3967014" w="4717244">
                <a:moveTo>
                  <a:pt x="0" y="0"/>
                </a:moveTo>
                <a:lnTo>
                  <a:pt x="4717244" y="0"/>
                </a:lnTo>
                <a:lnTo>
                  <a:pt x="4717244" y="3967014"/>
                </a:lnTo>
                <a:lnTo>
                  <a:pt x="0" y="3967014"/>
                </a:lnTo>
                <a:lnTo>
                  <a:pt x="0" y="0"/>
                </a:lnTo>
                <a:close/>
              </a:path>
            </a:pathLst>
          </a:custGeom>
          <a:blipFill>
            <a:blip r:embed="rId4"/>
            <a:stretch>
              <a:fillRect l="-2385" t="0" r="-2385" b="0"/>
            </a:stretch>
          </a:blipFill>
        </p:spPr>
      </p:sp>
      <p:sp>
        <p:nvSpPr>
          <p:cNvPr name="Freeform 4" id="4"/>
          <p:cNvSpPr/>
          <p:nvPr/>
        </p:nvSpPr>
        <p:spPr>
          <a:xfrm flipH="false" flipV="false" rot="24000">
            <a:off x="4075029" y="6245879"/>
            <a:ext cx="8575954" cy="3769079"/>
          </a:xfrm>
          <a:custGeom>
            <a:avLst/>
            <a:gdLst/>
            <a:ahLst/>
            <a:cxnLst/>
            <a:rect r="r" b="b" t="t" l="l"/>
            <a:pathLst>
              <a:path h="3769079" w="8575954">
                <a:moveTo>
                  <a:pt x="0" y="59692"/>
                </a:moveTo>
                <a:lnTo>
                  <a:pt x="8550057" y="0"/>
                </a:lnTo>
                <a:lnTo>
                  <a:pt x="8575954" y="3709387"/>
                </a:lnTo>
                <a:lnTo>
                  <a:pt x="25897" y="3769079"/>
                </a:lnTo>
                <a:lnTo>
                  <a:pt x="0" y="59692"/>
                </a:lnTo>
                <a:close/>
              </a:path>
            </a:pathLst>
          </a:custGeom>
          <a:blipFill>
            <a:blip r:embed="rId5"/>
            <a:stretch>
              <a:fillRect l="-1392" t="0" r="0" b="0"/>
            </a:stretch>
          </a:blipFill>
        </p:spPr>
      </p:sp>
      <p:sp>
        <p:nvSpPr>
          <p:cNvPr name="Freeform 5" id="5"/>
          <p:cNvSpPr/>
          <p:nvPr/>
        </p:nvSpPr>
        <p:spPr>
          <a:xfrm flipH="false" flipV="false" rot="0">
            <a:off x="8519600" y="2996859"/>
            <a:ext cx="3345477" cy="1414531"/>
          </a:xfrm>
          <a:custGeom>
            <a:avLst/>
            <a:gdLst/>
            <a:ahLst/>
            <a:cxnLst/>
            <a:rect r="r" b="b" t="t" l="l"/>
            <a:pathLst>
              <a:path h="1414531" w="3345477">
                <a:moveTo>
                  <a:pt x="0" y="0"/>
                </a:moveTo>
                <a:lnTo>
                  <a:pt x="3345477" y="0"/>
                </a:lnTo>
                <a:lnTo>
                  <a:pt x="3345477" y="1414530"/>
                </a:lnTo>
                <a:lnTo>
                  <a:pt x="0" y="1414530"/>
                </a:lnTo>
                <a:lnTo>
                  <a:pt x="0" y="0"/>
                </a:lnTo>
                <a:close/>
              </a:path>
            </a:pathLst>
          </a:custGeom>
          <a:blipFill>
            <a:blip r:embed="rId6"/>
            <a:stretch>
              <a:fillRect l="0" t="0" r="0" b="0"/>
            </a:stretch>
          </a:blipFill>
        </p:spPr>
      </p:sp>
      <p:sp>
        <p:nvSpPr>
          <p:cNvPr name="Freeform 6" id="6"/>
          <p:cNvSpPr/>
          <p:nvPr/>
        </p:nvSpPr>
        <p:spPr>
          <a:xfrm flipH="false" flipV="false" rot="0">
            <a:off x="4442981" y="1902891"/>
            <a:ext cx="4076618" cy="3169427"/>
          </a:xfrm>
          <a:custGeom>
            <a:avLst/>
            <a:gdLst/>
            <a:ahLst/>
            <a:cxnLst/>
            <a:rect r="r" b="b" t="t" l="l"/>
            <a:pathLst>
              <a:path h="3169427" w="4076618">
                <a:moveTo>
                  <a:pt x="0" y="0"/>
                </a:moveTo>
                <a:lnTo>
                  <a:pt x="4076619" y="0"/>
                </a:lnTo>
                <a:lnTo>
                  <a:pt x="4076619" y="3169427"/>
                </a:lnTo>
                <a:lnTo>
                  <a:pt x="0" y="3169427"/>
                </a:lnTo>
                <a:lnTo>
                  <a:pt x="0" y="0"/>
                </a:lnTo>
                <a:close/>
              </a:path>
            </a:pathLst>
          </a:custGeom>
          <a:blipFill>
            <a:blip r:embed="rId7"/>
            <a:stretch>
              <a:fillRect l="0" t="0" r="0" b="0"/>
            </a:stretch>
          </a:blipFill>
        </p:spPr>
      </p:sp>
      <p:sp>
        <p:nvSpPr>
          <p:cNvPr name="Freeform 7" id="7"/>
          <p:cNvSpPr/>
          <p:nvPr/>
        </p:nvSpPr>
        <p:spPr>
          <a:xfrm flipH="false" flipV="false" rot="0">
            <a:off x="124567" y="1902891"/>
            <a:ext cx="4506349" cy="3169427"/>
          </a:xfrm>
          <a:custGeom>
            <a:avLst/>
            <a:gdLst/>
            <a:ahLst/>
            <a:cxnLst/>
            <a:rect r="r" b="b" t="t" l="l"/>
            <a:pathLst>
              <a:path h="3169427" w="4506349">
                <a:moveTo>
                  <a:pt x="0" y="0"/>
                </a:moveTo>
                <a:lnTo>
                  <a:pt x="4506349" y="0"/>
                </a:lnTo>
                <a:lnTo>
                  <a:pt x="4506349" y="3169427"/>
                </a:lnTo>
                <a:lnTo>
                  <a:pt x="0" y="3169427"/>
                </a:lnTo>
                <a:lnTo>
                  <a:pt x="0" y="0"/>
                </a:lnTo>
                <a:close/>
              </a:path>
            </a:pathLst>
          </a:custGeom>
          <a:blipFill>
            <a:blip r:embed="rId8"/>
            <a:stretch>
              <a:fillRect l="0" t="0" r="0" b="0"/>
            </a:stretch>
          </a:blipFill>
        </p:spPr>
      </p:sp>
      <p:sp>
        <p:nvSpPr>
          <p:cNvPr name="Freeform 8" id="8"/>
          <p:cNvSpPr/>
          <p:nvPr/>
        </p:nvSpPr>
        <p:spPr>
          <a:xfrm flipH="false" flipV="false" rot="0">
            <a:off x="431657" y="4849664"/>
            <a:ext cx="3358322" cy="2031415"/>
          </a:xfrm>
          <a:custGeom>
            <a:avLst/>
            <a:gdLst/>
            <a:ahLst/>
            <a:cxnLst/>
            <a:rect r="r" b="b" t="t" l="l"/>
            <a:pathLst>
              <a:path h="2031415" w="3358322">
                <a:moveTo>
                  <a:pt x="0" y="0"/>
                </a:moveTo>
                <a:lnTo>
                  <a:pt x="3358322" y="0"/>
                </a:lnTo>
                <a:lnTo>
                  <a:pt x="3358322" y="2031415"/>
                </a:lnTo>
                <a:lnTo>
                  <a:pt x="0" y="2031415"/>
                </a:lnTo>
                <a:lnTo>
                  <a:pt x="0" y="0"/>
                </a:lnTo>
                <a:close/>
              </a:path>
            </a:pathLst>
          </a:custGeom>
          <a:blipFill>
            <a:blip r:embed="rId9"/>
            <a:stretch>
              <a:fillRect l="-27622" t="0" r="-28310" b="0"/>
            </a:stretch>
          </a:blipFill>
        </p:spPr>
      </p:sp>
      <p:sp>
        <p:nvSpPr>
          <p:cNvPr name="Freeform 9" id="9"/>
          <p:cNvSpPr/>
          <p:nvPr/>
        </p:nvSpPr>
        <p:spPr>
          <a:xfrm flipH="false" flipV="false" rot="0">
            <a:off x="8519600" y="1366626"/>
            <a:ext cx="3944492" cy="2337498"/>
          </a:xfrm>
          <a:custGeom>
            <a:avLst/>
            <a:gdLst/>
            <a:ahLst/>
            <a:cxnLst/>
            <a:rect r="r" b="b" t="t" l="l"/>
            <a:pathLst>
              <a:path h="2337498" w="3944492">
                <a:moveTo>
                  <a:pt x="0" y="0"/>
                </a:moveTo>
                <a:lnTo>
                  <a:pt x="3944492" y="0"/>
                </a:lnTo>
                <a:lnTo>
                  <a:pt x="3944492" y="2337498"/>
                </a:lnTo>
                <a:lnTo>
                  <a:pt x="0" y="2337498"/>
                </a:lnTo>
                <a:lnTo>
                  <a:pt x="0" y="0"/>
                </a:lnTo>
                <a:close/>
              </a:path>
            </a:pathLst>
          </a:custGeom>
          <a:blipFill>
            <a:blip r:embed="rId9"/>
            <a:stretch>
              <a:fillRect l="-27627" t="-438" r="-26476" b="-438"/>
            </a:stretch>
          </a:blipFill>
        </p:spPr>
      </p:sp>
      <p:sp>
        <p:nvSpPr>
          <p:cNvPr name="Freeform 10" id="10"/>
          <p:cNvSpPr/>
          <p:nvPr/>
        </p:nvSpPr>
        <p:spPr>
          <a:xfrm flipH="false" flipV="false" rot="0">
            <a:off x="8519600" y="4127794"/>
            <a:ext cx="3358322" cy="2031415"/>
          </a:xfrm>
          <a:custGeom>
            <a:avLst/>
            <a:gdLst/>
            <a:ahLst/>
            <a:cxnLst/>
            <a:rect r="r" b="b" t="t" l="l"/>
            <a:pathLst>
              <a:path h="2031415" w="3358322">
                <a:moveTo>
                  <a:pt x="0" y="0"/>
                </a:moveTo>
                <a:lnTo>
                  <a:pt x="3358322" y="0"/>
                </a:lnTo>
                <a:lnTo>
                  <a:pt x="3358322" y="2031414"/>
                </a:lnTo>
                <a:lnTo>
                  <a:pt x="0" y="2031414"/>
                </a:lnTo>
                <a:lnTo>
                  <a:pt x="0" y="0"/>
                </a:lnTo>
                <a:close/>
              </a:path>
            </a:pathLst>
          </a:custGeom>
          <a:blipFill>
            <a:blip r:embed="rId9"/>
            <a:stretch>
              <a:fillRect l="-27622" t="0" r="-28310" b="0"/>
            </a:stretch>
          </a:blipFill>
        </p:spPr>
      </p:sp>
      <p:sp>
        <p:nvSpPr>
          <p:cNvPr name="Freeform 11" id="11"/>
          <p:cNvSpPr/>
          <p:nvPr/>
        </p:nvSpPr>
        <p:spPr>
          <a:xfrm flipH="false" flipV="false" rot="-3899050">
            <a:off x="100179" y="4730612"/>
            <a:ext cx="734911" cy="414222"/>
          </a:xfrm>
          <a:custGeom>
            <a:avLst/>
            <a:gdLst/>
            <a:ahLst/>
            <a:cxnLst/>
            <a:rect r="r" b="b" t="t" l="l"/>
            <a:pathLst>
              <a:path h="414222" w="734911">
                <a:moveTo>
                  <a:pt x="0" y="0"/>
                </a:moveTo>
                <a:lnTo>
                  <a:pt x="734911" y="0"/>
                </a:lnTo>
                <a:lnTo>
                  <a:pt x="734911" y="414222"/>
                </a:lnTo>
                <a:lnTo>
                  <a:pt x="0" y="41422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2" id="12"/>
          <p:cNvSpPr txBox="true"/>
          <p:nvPr/>
        </p:nvSpPr>
        <p:spPr>
          <a:xfrm rot="0">
            <a:off x="8478392" y="4479058"/>
            <a:ext cx="3427893" cy="1148421"/>
          </a:xfrm>
          <a:prstGeom prst="rect">
            <a:avLst/>
          </a:prstGeom>
        </p:spPr>
        <p:txBody>
          <a:bodyPr anchor="t" rtlCol="false" tIns="0" lIns="0" bIns="0" rIns="0">
            <a:spAutoFit/>
          </a:bodyPr>
          <a:lstStyle/>
          <a:p>
            <a:pPr algn="ctr">
              <a:lnSpc>
                <a:spcPts val="1801"/>
              </a:lnSpc>
            </a:pPr>
            <a:r>
              <a:rPr lang="en-US" sz="1286">
                <a:solidFill>
                  <a:srgbClr val="000000"/>
                </a:solidFill>
                <a:latin typeface="Canva Sans Bold"/>
                <a:ea typeface="Canva Sans Bold"/>
                <a:cs typeface="Canva Sans Bold"/>
                <a:sym typeface="Canva Sans Bold"/>
              </a:rPr>
              <a:t>The distribution plot of Mean Squared Errors of Fraud transactions shows that Reconstruction error is away from zero for most of the genuine transactions</a:t>
            </a:r>
          </a:p>
          <a:p>
            <a:pPr algn="ctr" marL="0" indent="0" lvl="0">
              <a:lnSpc>
                <a:spcPts val="1801"/>
              </a:lnSpc>
              <a:spcBef>
                <a:spcPct val="0"/>
              </a:spcBef>
            </a:pPr>
          </a:p>
        </p:txBody>
      </p:sp>
      <p:sp>
        <p:nvSpPr>
          <p:cNvPr name="Freeform 13" id="13"/>
          <p:cNvSpPr/>
          <p:nvPr/>
        </p:nvSpPr>
        <p:spPr>
          <a:xfrm flipH="false" flipV="false" rot="-8225548">
            <a:off x="7897583" y="5060299"/>
            <a:ext cx="734911" cy="414222"/>
          </a:xfrm>
          <a:custGeom>
            <a:avLst/>
            <a:gdLst/>
            <a:ahLst/>
            <a:cxnLst/>
            <a:rect r="r" b="b" t="t" l="l"/>
            <a:pathLst>
              <a:path h="414222" w="734911">
                <a:moveTo>
                  <a:pt x="0" y="0"/>
                </a:moveTo>
                <a:lnTo>
                  <a:pt x="734911" y="0"/>
                </a:lnTo>
                <a:lnTo>
                  <a:pt x="734911" y="414222"/>
                </a:lnTo>
                <a:lnTo>
                  <a:pt x="0" y="41422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4" id="14"/>
          <p:cNvSpPr/>
          <p:nvPr/>
        </p:nvSpPr>
        <p:spPr>
          <a:xfrm flipH="false" flipV="false" rot="0">
            <a:off x="362086" y="7226885"/>
            <a:ext cx="3358322" cy="2031415"/>
          </a:xfrm>
          <a:custGeom>
            <a:avLst/>
            <a:gdLst/>
            <a:ahLst/>
            <a:cxnLst/>
            <a:rect r="r" b="b" t="t" l="l"/>
            <a:pathLst>
              <a:path h="2031415" w="3358322">
                <a:moveTo>
                  <a:pt x="0" y="0"/>
                </a:moveTo>
                <a:lnTo>
                  <a:pt x="3358322" y="0"/>
                </a:lnTo>
                <a:lnTo>
                  <a:pt x="3358322" y="2031415"/>
                </a:lnTo>
                <a:lnTo>
                  <a:pt x="0" y="2031415"/>
                </a:lnTo>
                <a:lnTo>
                  <a:pt x="0" y="0"/>
                </a:lnTo>
                <a:close/>
              </a:path>
            </a:pathLst>
          </a:custGeom>
          <a:blipFill>
            <a:blip r:embed="rId9"/>
            <a:stretch>
              <a:fillRect l="-27622" t="0" r="-28310" b="0"/>
            </a:stretch>
          </a:blipFill>
        </p:spPr>
      </p:sp>
      <p:sp>
        <p:nvSpPr>
          <p:cNvPr name="Freeform 15" id="15"/>
          <p:cNvSpPr/>
          <p:nvPr/>
        </p:nvSpPr>
        <p:spPr>
          <a:xfrm flipH="false" flipV="false" rot="3685554">
            <a:off x="2939624" y="8303222"/>
            <a:ext cx="882554" cy="823168"/>
          </a:xfrm>
          <a:custGeom>
            <a:avLst/>
            <a:gdLst/>
            <a:ahLst/>
            <a:cxnLst/>
            <a:rect r="r" b="b" t="t" l="l"/>
            <a:pathLst>
              <a:path h="823168" w="882554">
                <a:moveTo>
                  <a:pt x="0" y="0"/>
                </a:moveTo>
                <a:lnTo>
                  <a:pt x="882554" y="0"/>
                </a:lnTo>
                <a:lnTo>
                  <a:pt x="882554" y="823169"/>
                </a:lnTo>
                <a:lnTo>
                  <a:pt x="0" y="823169"/>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6" id="16"/>
          <p:cNvSpPr/>
          <p:nvPr/>
        </p:nvSpPr>
        <p:spPr>
          <a:xfrm flipH="false" flipV="false" rot="1456435">
            <a:off x="8631948" y="2624927"/>
            <a:ext cx="593394" cy="733408"/>
          </a:xfrm>
          <a:custGeom>
            <a:avLst/>
            <a:gdLst/>
            <a:ahLst/>
            <a:cxnLst/>
            <a:rect r="r" b="b" t="t" l="l"/>
            <a:pathLst>
              <a:path h="733408" w="593394">
                <a:moveTo>
                  <a:pt x="0" y="0"/>
                </a:moveTo>
                <a:lnTo>
                  <a:pt x="593394" y="0"/>
                </a:lnTo>
                <a:lnTo>
                  <a:pt x="593394" y="733408"/>
                </a:lnTo>
                <a:lnTo>
                  <a:pt x="0" y="73340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17" id="17"/>
          <p:cNvSpPr txBox="true"/>
          <p:nvPr/>
        </p:nvSpPr>
        <p:spPr>
          <a:xfrm rot="0">
            <a:off x="583722" y="1426641"/>
            <a:ext cx="7008302" cy="371475"/>
          </a:xfrm>
          <a:prstGeom prst="rect">
            <a:avLst/>
          </a:prstGeom>
        </p:spPr>
        <p:txBody>
          <a:bodyPr anchor="t" rtlCol="false" tIns="0" lIns="0" bIns="0" rIns="0">
            <a:spAutoFit/>
          </a:bodyPr>
          <a:lstStyle/>
          <a:p>
            <a:pPr algn="l">
              <a:lnSpc>
                <a:spcPts val="2648"/>
              </a:lnSpc>
            </a:pPr>
            <a:r>
              <a:rPr lang="en-US" sz="2207" u="sng">
                <a:solidFill>
                  <a:srgbClr val="110D13"/>
                </a:solidFill>
                <a:latin typeface="Arial Bold"/>
                <a:ea typeface="Arial Bold"/>
                <a:cs typeface="Arial Bold"/>
                <a:sym typeface="Arial Bold"/>
              </a:rPr>
              <a:t>Prototype Performance report/Benchmarking</a:t>
            </a:r>
          </a:p>
        </p:txBody>
      </p:sp>
      <p:sp>
        <p:nvSpPr>
          <p:cNvPr name="TextBox 18" id="18"/>
          <p:cNvSpPr txBox="true"/>
          <p:nvPr/>
        </p:nvSpPr>
        <p:spPr>
          <a:xfrm rot="0">
            <a:off x="8675188" y="2003105"/>
            <a:ext cx="3633316" cy="462534"/>
          </a:xfrm>
          <a:prstGeom prst="rect">
            <a:avLst/>
          </a:prstGeom>
        </p:spPr>
        <p:txBody>
          <a:bodyPr anchor="t" rtlCol="false" tIns="0" lIns="0" bIns="0" rIns="0">
            <a:spAutoFit/>
          </a:bodyPr>
          <a:lstStyle/>
          <a:p>
            <a:pPr algn="ctr">
              <a:lnSpc>
                <a:spcPts val="1805"/>
              </a:lnSpc>
            </a:pPr>
            <a:r>
              <a:rPr lang="en-US" sz="1289">
                <a:solidFill>
                  <a:srgbClr val="000000"/>
                </a:solidFill>
                <a:latin typeface="Canva Sans Bold"/>
                <a:ea typeface="Canva Sans Bold"/>
                <a:cs typeface="Canva Sans Bold"/>
                <a:sym typeface="Canva Sans Bold"/>
              </a:rPr>
              <a:t>Classification Report of Autoencoder</a:t>
            </a:r>
          </a:p>
          <a:p>
            <a:pPr algn="ctr" marL="0" indent="0" lvl="0">
              <a:lnSpc>
                <a:spcPts val="1805"/>
              </a:lnSpc>
              <a:spcBef>
                <a:spcPct val="0"/>
              </a:spcBef>
            </a:pPr>
            <a:r>
              <a:rPr lang="en-US" sz="1289">
                <a:solidFill>
                  <a:srgbClr val="000000"/>
                </a:solidFill>
                <a:latin typeface="Canva Sans Bold"/>
                <a:ea typeface="Canva Sans Bold"/>
                <a:cs typeface="Canva Sans Bold"/>
                <a:sym typeface="Canva Sans Bold"/>
              </a:rPr>
              <a:t>Showing F1 score of 78% </a:t>
            </a:r>
          </a:p>
        </p:txBody>
      </p:sp>
      <p:sp>
        <p:nvSpPr>
          <p:cNvPr name="TextBox 19" id="19"/>
          <p:cNvSpPr txBox="true"/>
          <p:nvPr/>
        </p:nvSpPr>
        <p:spPr>
          <a:xfrm rot="0">
            <a:off x="362086" y="5229310"/>
            <a:ext cx="3427893" cy="1148421"/>
          </a:xfrm>
          <a:prstGeom prst="rect">
            <a:avLst/>
          </a:prstGeom>
        </p:spPr>
        <p:txBody>
          <a:bodyPr anchor="t" rtlCol="false" tIns="0" lIns="0" bIns="0" rIns="0">
            <a:spAutoFit/>
          </a:bodyPr>
          <a:lstStyle/>
          <a:p>
            <a:pPr algn="ctr">
              <a:lnSpc>
                <a:spcPts val="1801"/>
              </a:lnSpc>
            </a:pPr>
            <a:r>
              <a:rPr lang="en-US" sz="1286">
                <a:solidFill>
                  <a:srgbClr val="000000"/>
                </a:solidFill>
                <a:latin typeface="Canva Sans Bold"/>
                <a:ea typeface="Canva Sans Bold"/>
                <a:cs typeface="Canva Sans Bold"/>
                <a:sym typeface="Canva Sans Bold"/>
              </a:rPr>
              <a:t>The distribution plot of Mean Squared Errors of normal transactions shows that Reconstruction error is nearly zero for most of the genuine transactions</a:t>
            </a:r>
          </a:p>
          <a:p>
            <a:pPr algn="ctr" marL="0" indent="0" lvl="0">
              <a:lnSpc>
                <a:spcPts val="1801"/>
              </a:lnSpc>
              <a:spcBef>
                <a:spcPct val="0"/>
              </a:spcBef>
            </a:pPr>
          </a:p>
        </p:txBody>
      </p:sp>
      <p:sp>
        <p:nvSpPr>
          <p:cNvPr name="TextBox 20" id="20"/>
          <p:cNvSpPr txBox="true"/>
          <p:nvPr/>
        </p:nvSpPr>
        <p:spPr>
          <a:xfrm rot="0">
            <a:off x="327300" y="7779971"/>
            <a:ext cx="3427893" cy="462621"/>
          </a:xfrm>
          <a:prstGeom prst="rect">
            <a:avLst/>
          </a:prstGeom>
        </p:spPr>
        <p:txBody>
          <a:bodyPr anchor="t" rtlCol="false" tIns="0" lIns="0" bIns="0" rIns="0">
            <a:spAutoFit/>
          </a:bodyPr>
          <a:lstStyle/>
          <a:p>
            <a:pPr algn="ctr" marL="0" indent="0" lvl="0">
              <a:lnSpc>
                <a:spcPts val="1801"/>
              </a:lnSpc>
              <a:spcBef>
                <a:spcPct val="0"/>
              </a:spcBef>
            </a:pPr>
            <a:r>
              <a:rPr lang="en-US" sz="1286">
                <a:solidFill>
                  <a:srgbClr val="000000"/>
                </a:solidFill>
                <a:latin typeface="Canva Sans Bold"/>
                <a:ea typeface="Canva Sans Bold"/>
                <a:cs typeface="Canva Sans Bold"/>
                <a:sym typeface="Canva Sans Bold"/>
              </a:rPr>
              <a:t>Variation of Precion, Recall, and F1-Score on test data for varieng Threshold.</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a:hlinkClick r:id="rId4" tooltip="https://financial-fraud-detection-hackathon01-5.onrender.com"/>
          </p:cNvPr>
          <p:cNvSpPr/>
          <p:nvPr/>
        </p:nvSpPr>
        <p:spPr>
          <a:xfrm flipH="false" flipV="false" rot="0">
            <a:off x="666" y="0"/>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0" r="0" b="0"/>
            </a:stretch>
          </a:blipFill>
        </p:spPr>
      </p:sp>
      <p:sp>
        <p:nvSpPr>
          <p:cNvPr name="TextBox 3" id="3"/>
          <p:cNvSpPr txBox="true"/>
          <p:nvPr/>
        </p:nvSpPr>
        <p:spPr>
          <a:xfrm rot="0">
            <a:off x="11801806" y="8770134"/>
            <a:ext cx="5099260" cy="909656"/>
          </a:xfrm>
          <a:prstGeom prst="rect">
            <a:avLst/>
          </a:prstGeom>
        </p:spPr>
        <p:txBody>
          <a:bodyPr anchor="t" rtlCol="false" tIns="0" lIns="0" bIns="0" rIns="0">
            <a:spAutoFit/>
          </a:bodyPr>
          <a:lstStyle/>
          <a:p>
            <a:pPr algn="l">
              <a:lnSpc>
                <a:spcPts val="3613"/>
              </a:lnSpc>
            </a:pPr>
            <a:r>
              <a:rPr lang="en-US" sz="2580" u="sng">
                <a:solidFill>
                  <a:srgbClr val="000000"/>
                </a:solidFill>
                <a:latin typeface="Arimo"/>
                <a:ea typeface="Arimo"/>
                <a:cs typeface="Arimo"/>
                <a:sym typeface="Arimo"/>
                <a:hlinkClick r:id="rId5" tooltip="https://financial-fraud-detection-hackathon01-5.onrender.com"/>
              </a:rPr>
              <a:t>https://financial-fraud-detection-hackathon01-5.onrender.com</a:t>
            </a:r>
          </a:p>
        </p:txBody>
      </p:sp>
      <p:sp>
        <p:nvSpPr>
          <p:cNvPr name="TextBox 4" id="4"/>
          <p:cNvSpPr txBox="true"/>
          <p:nvPr/>
        </p:nvSpPr>
        <p:spPr>
          <a:xfrm rot="0">
            <a:off x="13063118" y="8428187"/>
            <a:ext cx="1784179" cy="408622"/>
          </a:xfrm>
          <a:prstGeom prst="rect">
            <a:avLst/>
          </a:prstGeom>
        </p:spPr>
        <p:txBody>
          <a:bodyPr anchor="t" rtlCol="false" tIns="0" lIns="0" bIns="0" rIns="0">
            <a:spAutoFit/>
          </a:bodyPr>
          <a:lstStyle/>
          <a:p>
            <a:pPr algn="ctr">
              <a:lnSpc>
                <a:spcPts val="3318"/>
              </a:lnSpc>
            </a:pPr>
            <a:r>
              <a:rPr lang="en-US" sz="2370">
                <a:solidFill>
                  <a:srgbClr val="000000"/>
                </a:solidFill>
                <a:latin typeface="Canva Sans Bold"/>
                <a:ea typeface="Canva Sans Bold"/>
                <a:cs typeface="Canva Sans Bold"/>
                <a:sym typeface="Canva Sans Bold"/>
              </a:rPr>
              <a:t>Test It Here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6" y="0"/>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59" r="-1" b="-59"/>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8" y="-93236"/>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8816529" y="2643299"/>
            <a:ext cx="9471471" cy="6088803"/>
          </a:xfrm>
          <a:custGeom>
            <a:avLst/>
            <a:gdLst/>
            <a:ahLst/>
            <a:cxnLst/>
            <a:rect r="r" b="b" t="t" l="l"/>
            <a:pathLst>
              <a:path h="6088803" w="9471471">
                <a:moveTo>
                  <a:pt x="0" y="0"/>
                </a:moveTo>
                <a:lnTo>
                  <a:pt x="9471471" y="0"/>
                </a:lnTo>
                <a:lnTo>
                  <a:pt x="9471471" y="6088803"/>
                </a:lnTo>
                <a:lnTo>
                  <a:pt x="0" y="6088803"/>
                </a:lnTo>
                <a:lnTo>
                  <a:pt x="0" y="0"/>
                </a:lnTo>
                <a:close/>
              </a:path>
            </a:pathLst>
          </a:custGeom>
          <a:blipFill>
            <a:blip r:embed="rId4"/>
            <a:stretch>
              <a:fillRect l="0" t="0" r="0" b="0"/>
            </a:stretch>
          </a:blipFill>
        </p:spPr>
      </p:sp>
      <p:sp>
        <p:nvSpPr>
          <p:cNvPr name="TextBox 4" id="4"/>
          <p:cNvSpPr txBox="true"/>
          <p:nvPr/>
        </p:nvSpPr>
        <p:spPr>
          <a:xfrm rot="0">
            <a:off x="387009" y="1738954"/>
            <a:ext cx="3712220" cy="428625"/>
          </a:xfrm>
          <a:prstGeom prst="rect">
            <a:avLst/>
          </a:prstGeom>
        </p:spPr>
        <p:txBody>
          <a:bodyPr anchor="t" rtlCol="false" tIns="0" lIns="0" bIns="0" rIns="0">
            <a:spAutoFit/>
          </a:bodyPr>
          <a:lstStyle/>
          <a:p>
            <a:pPr algn="l">
              <a:lnSpc>
                <a:spcPts val="3261"/>
              </a:lnSpc>
            </a:pPr>
            <a:r>
              <a:rPr lang="en-US" sz="2718">
                <a:solidFill>
                  <a:srgbClr val="000000"/>
                </a:solidFill>
                <a:latin typeface="Arimo Bold"/>
                <a:ea typeface="Arimo Bold"/>
                <a:cs typeface="Arimo Bold"/>
                <a:sym typeface="Arimo Bold"/>
              </a:rPr>
              <a:t>Brief about the idea</a:t>
            </a:r>
          </a:p>
        </p:txBody>
      </p:sp>
      <p:sp>
        <p:nvSpPr>
          <p:cNvPr name="TextBox 5" id="5"/>
          <p:cNvSpPr txBox="true"/>
          <p:nvPr/>
        </p:nvSpPr>
        <p:spPr>
          <a:xfrm rot="0">
            <a:off x="577019" y="2633774"/>
            <a:ext cx="10486621" cy="1975234"/>
          </a:xfrm>
          <a:prstGeom prst="rect">
            <a:avLst/>
          </a:prstGeom>
        </p:spPr>
        <p:txBody>
          <a:bodyPr anchor="t" rtlCol="false" tIns="0" lIns="0" bIns="0" rIns="0">
            <a:spAutoFit/>
          </a:bodyPr>
          <a:lstStyle/>
          <a:p>
            <a:pPr algn="just">
              <a:lnSpc>
                <a:spcPts val="3163"/>
              </a:lnSpc>
            </a:pPr>
            <a:r>
              <a:rPr lang="en-US" sz="2593" spc="-181">
                <a:solidFill>
                  <a:srgbClr val="000000"/>
                </a:solidFill>
                <a:latin typeface="Canva Sans"/>
                <a:ea typeface="Canva Sans"/>
                <a:cs typeface="Canva Sans"/>
                <a:sym typeface="Canva Sans"/>
              </a:rPr>
              <a:t>The detection of financial fraud is an area of paramount interest to any financial institution, business, and every consumer. It involves identifying and preventing such frauds as fraudulent activities, credit card fraud, insurance fraud, and money laundering. Machine learning and deep learning are powerful tools in enhancing the efficiency of fraud detection systems.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8" y="-93236"/>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8816529" y="2643299"/>
            <a:ext cx="9471471" cy="6088803"/>
          </a:xfrm>
          <a:custGeom>
            <a:avLst/>
            <a:gdLst/>
            <a:ahLst/>
            <a:cxnLst/>
            <a:rect r="r" b="b" t="t" l="l"/>
            <a:pathLst>
              <a:path h="6088803" w="9471471">
                <a:moveTo>
                  <a:pt x="0" y="0"/>
                </a:moveTo>
                <a:lnTo>
                  <a:pt x="9471471" y="0"/>
                </a:lnTo>
                <a:lnTo>
                  <a:pt x="9471471" y="6088803"/>
                </a:lnTo>
                <a:lnTo>
                  <a:pt x="0" y="6088803"/>
                </a:lnTo>
                <a:lnTo>
                  <a:pt x="0" y="0"/>
                </a:lnTo>
                <a:close/>
              </a:path>
            </a:pathLst>
          </a:custGeom>
          <a:blipFill>
            <a:blip r:embed="rId4"/>
            <a:stretch>
              <a:fillRect l="0" t="0" r="0" b="0"/>
            </a:stretch>
          </a:blipFill>
        </p:spPr>
      </p:sp>
      <p:sp>
        <p:nvSpPr>
          <p:cNvPr name="TextBox 4" id="4"/>
          <p:cNvSpPr txBox="true"/>
          <p:nvPr/>
        </p:nvSpPr>
        <p:spPr>
          <a:xfrm rot="0">
            <a:off x="387009" y="1738954"/>
            <a:ext cx="3712220" cy="428625"/>
          </a:xfrm>
          <a:prstGeom prst="rect">
            <a:avLst/>
          </a:prstGeom>
        </p:spPr>
        <p:txBody>
          <a:bodyPr anchor="t" rtlCol="false" tIns="0" lIns="0" bIns="0" rIns="0">
            <a:spAutoFit/>
          </a:bodyPr>
          <a:lstStyle/>
          <a:p>
            <a:pPr algn="l">
              <a:lnSpc>
                <a:spcPts val="3261"/>
              </a:lnSpc>
            </a:pPr>
            <a:r>
              <a:rPr lang="en-US" sz="2718">
                <a:solidFill>
                  <a:srgbClr val="000000"/>
                </a:solidFill>
                <a:latin typeface="Arimo Bold"/>
                <a:ea typeface="Arimo Bold"/>
                <a:cs typeface="Arimo Bold"/>
                <a:sym typeface="Arimo Bold"/>
              </a:rPr>
              <a:t>Brief about the idea</a:t>
            </a:r>
          </a:p>
        </p:txBody>
      </p:sp>
      <p:sp>
        <p:nvSpPr>
          <p:cNvPr name="TextBox 5" id="5"/>
          <p:cNvSpPr txBox="true"/>
          <p:nvPr/>
        </p:nvSpPr>
        <p:spPr>
          <a:xfrm rot="0">
            <a:off x="1427860" y="2262829"/>
            <a:ext cx="6865577" cy="380470"/>
          </a:xfrm>
          <a:prstGeom prst="rect">
            <a:avLst/>
          </a:prstGeom>
        </p:spPr>
        <p:txBody>
          <a:bodyPr anchor="t" rtlCol="false" tIns="0" lIns="0" bIns="0" rIns="0">
            <a:spAutoFit/>
          </a:bodyPr>
          <a:lstStyle/>
          <a:p>
            <a:pPr algn="ctr">
              <a:lnSpc>
                <a:spcPts val="3179"/>
              </a:lnSpc>
            </a:pPr>
            <a:r>
              <a:rPr lang="en-US" sz="2270">
                <a:solidFill>
                  <a:srgbClr val="000000"/>
                </a:solidFill>
                <a:latin typeface="Canva Sans Bold"/>
                <a:ea typeface="Canva Sans Bold"/>
                <a:cs typeface="Canva Sans Bold"/>
                <a:sym typeface="Canva Sans Bold"/>
              </a:rPr>
              <a:t>SMOTE + XGBoost Classifier</a:t>
            </a:r>
          </a:p>
        </p:txBody>
      </p:sp>
      <p:sp>
        <p:nvSpPr>
          <p:cNvPr name="TextBox 6" id="6"/>
          <p:cNvSpPr txBox="true"/>
          <p:nvPr/>
        </p:nvSpPr>
        <p:spPr>
          <a:xfrm rot="0">
            <a:off x="577019" y="2997162"/>
            <a:ext cx="8862713" cy="2053103"/>
          </a:xfrm>
          <a:prstGeom prst="rect">
            <a:avLst/>
          </a:prstGeom>
        </p:spPr>
        <p:txBody>
          <a:bodyPr anchor="t" rtlCol="false" tIns="0" lIns="0" bIns="0" rIns="0">
            <a:spAutoFit/>
          </a:bodyPr>
          <a:lstStyle/>
          <a:p>
            <a:pPr algn="just" marL="365219" indent="-182609" lvl="1">
              <a:lnSpc>
                <a:spcPts val="2063"/>
              </a:lnSpc>
              <a:buFont typeface="Arial"/>
              <a:buChar char="•"/>
            </a:pPr>
            <a:r>
              <a:rPr lang="en-US" sz="1691" spc="-118">
                <a:solidFill>
                  <a:srgbClr val="000000"/>
                </a:solidFill>
                <a:latin typeface="Canva Sans"/>
                <a:ea typeface="Canva Sans"/>
                <a:cs typeface="Canva Sans"/>
                <a:sym typeface="Canva Sans"/>
              </a:rPr>
              <a:t>Collect historical financial data and categorize them as either fraud or non-fraud.</a:t>
            </a:r>
          </a:p>
          <a:p>
            <a:pPr algn="just" marL="365219" indent="-182609" lvl="1">
              <a:lnSpc>
                <a:spcPts val="2063"/>
              </a:lnSpc>
              <a:buFont typeface="Arial"/>
              <a:buChar char="•"/>
            </a:pPr>
            <a:r>
              <a:rPr lang="en-US" sz="1691" spc="-118">
                <a:solidFill>
                  <a:srgbClr val="000000"/>
                </a:solidFill>
                <a:latin typeface="Canva Sans"/>
                <a:ea typeface="Canva Sans"/>
                <a:cs typeface="Canva Sans"/>
                <a:sym typeface="Canva Sans"/>
              </a:rPr>
              <a:t>Employ the SMOTE technique to increase the number of minority fraud data points to an ideal ratio.</a:t>
            </a:r>
          </a:p>
          <a:p>
            <a:pPr algn="just" marL="365219" indent="-182609" lvl="1">
              <a:lnSpc>
                <a:spcPts val="2063"/>
              </a:lnSpc>
              <a:buFont typeface="Arial"/>
              <a:buChar char="•"/>
            </a:pPr>
            <a:r>
              <a:rPr lang="en-US" sz="1691" spc="-118">
                <a:solidFill>
                  <a:srgbClr val="000000"/>
                </a:solidFill>
                <a:latin typeface="Canva Sans"/>
                <a:ea typeface="Canva Sans"/>
                <a:cs typeface="Canva Sans"/>
                <a:sym typeface="Canva Sans"/>
              </a:rPr>
              <a:t>Utilize the XGBoost classifier to identify patterns within the data.</a:t>
            </a:r>
          </a:p>
          <a:p>
            <a:pPr algn="just" marL="365219" indent="-182609" lvl="1">
              <a:lnSpc>
                <a:spcPts val="2063"/>
              </a:lnSpc>
              <a:buFont typeface="Arial"/>
              <a:buChar char="•"/>
            </a:pPr>
            <a:r>
              <a:rPr lang="en-US" sz="1691" spc="-118">
                <a:solidFill>
                  <a:srgbClr val="000000"/>
                </a:solidFill>
                <a:latin typeface="Canva Sans"/>
                <a:ea typeface="Canva Sans"/>
                <a:cs typeface="Canva Sans"/>
                <a:sym typeface="Canva Sans"/>
              </a:rPr>
              <a:t>Validate the model by testing different sets of hyperparameters through grid search to determine the most effective parameters.</a:t>
            </a:r>
          </a:p>
          <a:p>
            <a:pPr algn="just" marL="365219" indent="-182609" lvl="1">
              <a:lnSpc>
                <a:spcPts val="2063"/>
              </a:lnSpc>
              <a:buFont typeface="Arial"/>
              <a:buChar char="•"/>
            </a:pPr>
            <a:r>
              <a:rPr lang="en-US" sz="1691" spc="-118">
                <a:solidFill>
                  <a:srgbClr val="000000"/>
                </a:solidFill>
                <a:latin typeface="Canva Sans"/>
                <a:ea typeface="Canva Sans"/>
                <a:cs typeface="Canva Sans"/>
                <a:sym typeface="Canva Sans"/>
              </a:rPr>
              <a:t>Evaluate the top model on the test data.</a:t>
            </a:r>
          </a:p>
          <a:p>
            <a:pPr algn="just" marL="365219" indent="-182609" lvl="1">
              <a:lnSpc>
                <a:spcPts val="2063"/>
              </a:lnSpc>
              <a:buFont typeface="Arial"/>
              <a:buChar char="•"/>
            </a:pPr>
            <a:r>
              <a:rPr lang="en-US" sz="1691" spc="-118">
                <a:solidFill>
                  <a:srgbClr val="000000"/>
                </a:solidFill>
                <a:latin typeface="Canva Sans"/>
                <a:ea typeface="Canva Sans"/>
                <a:cs typeface="Canva Sans"/>
                <a:sym typeface="Canva Sans"/>
              </a:rPr>
              <a:t>Implement the model on Render for customer access.</a:t>
            </a:r>
          </a:p>
        </p:txBody>
      </p:sp>
      <p:sp>
        <p:nvSpPr>
          <p:cNvPr name="TextBox 7" id="7"/>
          <p:cNvSpPr txBox="true"/>
          <p:nvPr/>
        </p:nvSpPr>
        <p:spPr>
          <a:xfrm rot="0">
            <a:off x="1427860" y="5110691"/>
            <a:ext cx="6865577" cy="380470"/>
          </a:xfrm>
          <a:prstGeom prst="rect">
            <a:avLst/>
          </a:prstGeom>
        </p:spPr>
        <p:txBody>
          <a:bodyPr anchor="t" rtlCol="false" tIns="0" lIns="0" bIns="0" rIns="0">
            <a:spAutoFit/>
          </a:bodyPr>
          <a:lstStyle/>
          <a:p>
            <a:pPr algn="ctr">
              <a:lnSpc>
                <a:spcPts val="3179"/>
              </a:lnSpc>
            </a:pPr>
            <a:r>
              <a:rPr lang="en-US" sz="2270">
                <a:solidFill>
                  <a:srgbClr val="000000"/>
                </a:solidFill>
                <a:latin typeface="Canva Sans Bold"/>
                <a:ea typeface="Canva Sans Bold"/>
                <a:cs typeface="Canva Sans Bold"/>
                <a:sym typeface="Canva Sans Bold"/>
              </a:rPr>
              <a:t>Autoencoders for Anomaly Detection</a:t>
            </a:r>
          </a:p>
        </p:txBody>
      </p:sp>
      <p:sp>
        <p:nvSpPr>
          <p:cNvPr name="TextBox 8" id="8"/>
          <p:cNvSpPr txBox="true"/>
          <p:nvPr/>
        </p:nvSpPr>
        <p:spPr>
          <a:xfrm rot="0">
            <a:off x="422278" y="5962649"/>
            <a:ext cx="9172194" cy="3966913"/>
          </a:xfrm>
          <a:prstGeom prst="rect">
            <a:avLst/>
          </a:prstGeom>
        </p:spPr>
        <p:txBody>
          <a:bodyPr anchor="t" rtlCol="false" tIns="0" lIns="0" bIns="0" rIns="0">
            <a:spAutoFit/>
          </a:bodyPr>
          <a:lstStyle/>
          <a:p>
            <a:pPr algn="just" marL="425979" indent="-212990" lvl="1">
              <a:lnSpc>
                <a:spcPts val="2407"/>
              </a:lnSpc>
              <a:buFont typeface="Arial"/>
              <a:buChar char="•"/>
            </a:pPr>
            <a:r>
              <a:rPr lang="en-US" sz="1973" spc="-138">
                <a:solidFill>
                  <a:srgbClr val="000000"/>
                </a:solidFill>
                <a:latin typeface="Canva Sans"/>
                <a:ea typeface="Canva Sans"/>
                <a:cs typeface="Canva Sans"/>
                <a:sym typeface="Canva Sans"/>
              </a:rPr>
              <a:t>Utilize the labeled data (excluding SMOTE) to differentiate between non-fraudulent and fraudulent data based on the labels.</a:t>
            </a:r>
          </a:p>
          <a:p>
            <a:pPr algn="just" marL="425979" indent="-212990" lvl="1">
              <a:lnSpc>
                <a:spcPts val="2407"/>
              </a:lnSpc>
              <a:buFont typeface="Arial"/>
              <a:buChar char="•"/>
            </a:pPr>
            <a:r>
              <a:rPr lang="en-US" sz="1973" spc="-138">
                <a:solidFill>
                  <a:srgbClr val="000000"/>
                </a:solidFill>
                <a:latin typeface="Canva Sans"/>
                <a:ea typeface="Canva Sans"/>
                <a:cs typeface="Canva Sans"/>
                <a:sym typeface="Canva Sans"/>
              </a:rPr>
              <a:t>Employ the Keras API in TensorFlow to train an autoencoder neural network.</a:t>
            </a:r>
          </a:p>
          <a:p>
            <a:pPr algn="just" marL="425979" indent="-212990" lvl="1">
              <a:lnSpc>
                <a:spcPts val="2407"/>
              </a:lnSpc>
              <a:buFont typeface="Arial"/>
              <a:buChar char="•"/>
            </a:pPr>
            <a:r>
              <a:rPr lang="en-US" sz="1973" spc="-138">
                <a:solidFill>
                  <a:srgbClr val="000000"/>
                </a:solidFill>
                <a:latin typeface="Canva Sans"/>
                <a:ea typeface="Canva Sans"/>
                <a:cs typeface="Canva Sans"/>
                <a:sym typeface="Canva Sans"/>
              </a:rPr>
              <a:t>Utilize the reconstruction error to distinguish between fraud and legitimate transactions.</a:t>
            </a:r>
          </a:p>
          <a:p>
            <a:pPr algn="just" marL="425979" indent="-212990" lvl="1">
              <a:lnSpc>
                <a:spcPts val="2407"/>
              </a:lnSpc>
              <a:buFont typeface="Arial"/>
              <a:buChar char="•"/>
            </a:pPr>
            <a:r>
              <a:rPr lang="en-US" sz="1973" spc="-138">
                <a:solidFill>
                  <a:srgbClr val="000000"/>
                </a:solidFill>
                <a:latin typeface="Canva Sans"/>
                <a:ea typeface="Canva Sans"/>
                <a:cs typeface="Canva Sans"/>
                <a:sym typeface="Canva Sans"/>
              </a:rPr>
              <a:t>Visualize the distribution of the reconstruction error for fraud and valid data to estimate the threshold visually.</a:t>
            </a:r>
          </a:p>
          <a:p>
            <a:pPr algn="just" marL="425979" indent="-212990" lvl="1">
              <a:lnSpc>
                <a:spcPts val="2407"/>
              </a:lnSpc>
              <a:buFont typeface="Arial"/>
              <a:buChar char="•"/>
            </a:pPr>
            <a:r>
              <a:rPr lang="en-US" sz="1973" spc="-138">
                <a:solidFill>
                  <a:srgbClr val="000000"/>
                </a:solidFill>
                <a:latin typeface="Canva Sans"/>
                <a:ea typeface="Canva Sans"/>
                <a:cs typeface="Canva Sans"/>
                <a:sym typeface="Canva Sans"/>
              </a:rPr>
              <a:t>Adjust the threshold incrementally from 0 to a specific value to compute precision, recall, and F1 score.</a:t>
            </a:r>
          </a:p>
          <a:p>
            <a:pPr algn="just" marL="425979" indent="-212990" lvl="1">
              <a:lnSpc>
                <a:spcPts val="2407"/>
              </a:lnSpc>
              <a:buFont typeface="Arial"/>
              <a:buChar char="•"/>
            </a:pPr>
            <a:r>
              <a:rPr lang="en-US" sz="1973" spc="-138">
                <a:solidFill>
                  <a:srgbClr val="000000"/>
                </a:solidFill>
                <a:latin typeface="Canva Sans"/>
                <a:ea typeface="Canva Sans"/>
                <a:cs typeface="Canva Sans"/>
                <a:sym typeface="Canva Sans"/>
              </a:rPr>
              <a:t>Graph the precision, recall, and F1 score against the threshold to identify the optimal threshold and comprehend the balance between precision and recall.</a:t>
            </a:r>
          </a:p>
          <a:p>
            <a:pPr algn="just" marL="425979" indent="-212990" lvl="1">
              <a:lnSpc>
                <a:spcPts val="2407"/>
              </a:lnSpc>
              <a:buFont typeface="Arial"/>
              <a:buChar char="•"/>
            </a:pPr>
            <a:r>
              <a:rPr lang="en-US" sz="1973" spc="-138">
                <a:solidFill>
                  <a:srgbClr val="000000"/>
                </a:solidFill>
                <a:latin typeface="Canva Sans"/>
                <a:ea typeface="Canva Sans"/>
                <a:cs typeface="Canva Sans"/>
                <a:sym typeface="Canva Sans"/>
              </a:rPr>
              <a:t>Implement the model to detect fraudulent transactions and prevent them proactively.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6" y="0"/>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11048195" y="2571186"/>
            <a:ext cx="6292830" cy="4552767"/>
          </a:xfrm>
          <a:custGeom>
            <a:avLst/>
            <a:gdLst/>
            <a:ahLst/>
            <a:cxnLst/>
            <a:rect r="r" b="b" t="t" l="l"/>
            <a:pathLst>
              <a:path h="4552767" w="6292830">
                <a:moveTo>
                  <a:pt x="0" y="0"/>
                </a:moveTo>
                <a:lnTo>
                  <a:pt x="6292830" y="0"/>
                </a:lnTo>
                <a:lnTo>
                  <a:pt x="6292830" y="4552767"/>
                </a:lnTo>
                <a:lnTo>
                  <a:pt x="0" y="4552767"/>
                </a:lnTo>
                <a:lnTo>
                  <a:pt x="0" y="0"/>
                </a:lnTo>
                <a:close/>
              </a:path>
            </a:pathLst>
          </a:custGeom>
          <a:blipFill>
            <a:blip r:embed="rId4"/>
            <a:stretch>
              <a:fillRect l="0" t="0" r="0" b="0"/>
            </a:stretch>
          </a:blipFill>
        </p:spPr>
      </p:sp>
      <p:sp>
        <p:nvSpPr>
          <p:cNvPr name="Freeform 4" id="4"/>
          <p:cNvSpPr/>
          <p:nvPr/>
        </p:nvSpPr>
        <p:spPr>
          <a:xfrm flipH="false" flipV="false" rot="0">
            <a:off x="2354094" y="7342980"/>
            <a:ext cx="9651925" cy="2495410"/>
          </a:xfrm>
          <a:custGeom>
            <a:avLst/>
            <a:gdLst/>
            <a:ahLst/>
            <a:cxnLst/>
            <a:rect r="r" b="b" t="t" l="l"/>
            <a:pathLst>
              <a:path h="2495410" w="9651925">
                <a:moveTo>
                  <a:pt x="0" y="0"/>
                </a:moveTo>
                <a:lnTo>
                  <a:pt x="9651926" y="0"/>
                </a:lnTo>
                <a:lnTo>
                  <a:pt x="9651926" y="2495410"/>
                </a:lnTo>
                <a:lnTo>
                  <a:pt x="0" y="2495410"/>
                </a:lnTo>
                <a:lnTo>
                  <a:pt x="0" y="0"/>
                </a:lnTo>
                <a:close/>
              </a:path>
            </a:pathLst>
          </a:custGeom>
          <a:blipFill>
            <a:blip r:embed="rId5"/>
            <a:stretch>
              <a:fillRect l="0" t="-25106" r="0" b="-550"/>
            </a:stretch>
          </a:blipFill>
        </p:spPr>
      </p:sp>
      <p:sp>
        <p:nvSpPr>
          <p:cNvPr name="TextBox 5" id="5"/>
          <p:cNvSpPr txBox="true"/>
          <p:nvPr/>
        </p:nvSpPr>
        <p:spPr>
          <a:xfrm rot="0">
            <a:off x="744186" y="2900583"/>
            <a:ext cx="10304009" cy="4442397"/>
          </a:xfrm>
          <a:prstGeom prst="rect">
            <a:avLst/>
          </a:prstGeom>
        </p:spPr>
        <p:txBody>
          <a:bodyPr anchor="t" rtlCol="false" tIns="0" lIns="0" bIns="0" rIns="0">
            <a:spAutoFit/>
          </a:bodyPr>
          <a:lstStyle/>
          <a:p>
            <a:pPr algn="l" marL="453926" indent="-226963" lvl="1">
              <a:lnSpc>
                <a:spcPts val="2943"/>
              </a:lnSpc>
              <a:buFont typeface="Arial"/>
              <a:buChar char="•"/>
            </a:pPr>
            <a:r>
              <a:rPr lang="en-US" sz="2102" u="sng">
                <a:solidFill>
                  <a:srgbClr val="000000"/>
                </a:solidFill>
                <a:latin typeface="Canva Sans Bold"/>
                <a:ea typeface="Canva Sans Bold"/>
                <a:cs typeface="Canva Sans Bold"/>
                <a:sym typeface="Canva Sans Bold"/>
              </a:rPr>
              <a:t>XGBoost:</a:t>
            </a:r>
            <a:r>
              <a:rPr lang="en-US" sz="2102">
                <a:solidFill>
                  <a:srgbClr val="000000"/>
                </a:solidFill>
                <a:latin typeface="Canva Sans"/>
                <a:ea typeface="Canva Sans"/>
                <a:cs typeface="Canva Sans"/>
                <a:sym typeface="Canva Sans"/>
              </a:rPr>
              <a:t> Being a </a:t>
            </a:r>
            <a:r>
              <a:rPr lang="en-US" sz="2102">
                <a:solidFill>
                  <a:srgbClr val="FF3131"/>
                </a:solidFill>
                <a:latin typeface="Canva Sans Bold"/>
                <a:ea typeface="Canva Sans Bold"/>
                <a:cs typeface="Canva Sans Bold"/>
                <a:sym typeface="Canva Sans Bold"/>
              </a:rPr>
              <a:t>highly optimized algorithm</a:t>
            </a:r>
            <a:r>
              <a:rPr lang="en-US" sz="2102">
                <a:solidFill>
                  <a:srgbClr val="000000"/>
                </a:solidFill>
                <a:latin typeface="Canva Sans"/>
                <a:ea typeface="Canva Sans"/>
                <a:cs typeface="Canva Sans"/>
                <a:sym typeface="Canva Sans"/>
              </a:rPr>
              <a:t>, XGBoost can be </a:t>
            </a:r>
            <a:r>
              <a:rPr lang="en-US" sz="2102">
                <a:solidFill>
                  <a:srgbClr val="FF3131"/>
                </a:solidFill>
                <a:latin typeface="Canva Sans Bold"/>
                <a:ea typeface="Canva Sans Bold"/>
                <a:cs typeface="Canva Sans Bold"/>
                <a:sym typeface="Canva Sans Bold"/>
              </a:rPr>
              <a:t>easily trained and retrained on newly arrived data </a:t>
            </a:r>
            <a:r>
              <a:rPr lang="en-US" sz="2102">
                <a:solidFill>
                  <a:srgbClr val="000000"/>
                </a:solidFill>
                <a:latin typeface="Canva Sans"/>
                <a:ea typeface="Canva Sans"/>
                <a:cs typeface="Canva Sans"/>
                <a:sym typeface="Canva Sans"/>
              </a:rPr>
              <a:t>in case of </a:t>
            </a:r>
            <a:r>
              <a:rPr lang="en-US" sz="2102">
                <a:solidFill>
                  <a:srgbClr val="FF3131"/>
                </a:solidFill>
                <a:latin typeface="Canva Sans Bold"/>
                <a:ea typeface="Canva Sans Bold"/>
                <a:cs typeface="Canva Sans Bold"/>
                <a:sym typeface="Canva Sans Bold"/>
              </a:rPr>
              <a:t>data drift </a:t>
            </a:r>
            <a:r>
              <a:rPr lang="en-US" sz="2102">
                <a:solidFill>
                  <a:srgbClr val="000000"/>
                </a:solidFill>
                <a:latin typeface="Canva Sans"/>
                <a:ea typeface="Canva Sans"/>
                <a:cs typeface="Canva Sans"/>
                <a:sym typeface="Canva Sans"/>
              </a:rPr>
              <a:t>in the future. This makes it possible to </a:t>
            </a:r>
            <a:r>
              <a:rPr lang="en-US" sz="2102">
                <a:solidFill>
                  <a:srgbClr val="FF3131"/>
                </a:solidFill>
                <a:latin typeface="Canva Sans Bold"/>
                <a:ea typeface="Canva Sans Bold"/>
                <a:cs typeface="Canva Sans Bold"/>
                <a:sym typeface="Canva Sans Bold"/>
              </a:rPr>
              <a:t>constantly improve and monitor the performance </a:t>
            </a:r>
            <a:r>
              <a:rPr lang="en-US" sz="2102">
                <a:solidFill>
                  <a:srgbClr val="000000"/>
                </a:solidFill>
                <a:latin typeface="Canva Sans"/>
                <a:ea typeface="Canva Sans"/>
                <a:cs typeface="Canva Sans"/>
                <a:sym typeface="Canva Sans"/>
              </a:rPr>
              <a:t>of the model.</a:t>
            </a:r>
          </a:p>
          <a:p>
            <a:pPr algn="l" marL="453926" indent="-226963" lvl="1">
              <a:lnSpc>
                <a:spcPts val="2943"/>
              </a:lnSpc>
              <a:spcBef>
                <a:spcPct val="0"/>
              </a:spcBef>
              <a:buFont typeface="Arial"/>
              <a:buChar char="•"/>
            </a:pPr>
            <a:r>
              <a:rPr lang="en-US" sz="2102" strike="noStrike" u="sng">
                <a:solidFill>
                  <a:srgbClr val="000000"/>
                </a:solidFill>
                <a:latin typeface="Canva Sans Bold"/>
                <a:ea typeface="Canva Sans Bold"/>
                <a:cs typeface="Canva Sans Bold"/>
                <a:sym typeface="Canva Sans Bold"/>
              </a:rPr>
              <a:t>Autoencoder:</a:t>
            </a:r>
            <a:r>
              <a:rPr lang="en-US" sz="2102" strike="noStrike" u="none">
                <a:solidFill>
                  <a:srgbClr val="000000"/>
                </a:solidFill>
                <a:latin typeface="Canva Sans"/>
                <a:ea typeface="Canva Sans"/>
                <a:cs typeface="Canva Sans"/>
                <a:sym typeface="Canva Sans"/>
              </a:rPr>
              <a:t> As a neural network technique, the autoencoder can </a:t>
            </a:r>
            <a:r>
              <a:rPr lang="en-US" sz="2102" strike="noStrike" u="none">
                <a:solidFill>
                  <a:srgbClr val="FF3131"/>
                </a:solidFill>
                <a:latin typeface="Canva Sans Bold"/>
                <a:ea typeface="Canva Sans Bold"/>
                <a:cs typeface="Canva Sans Bold"/>
                <a:sym typeface="Canva Sans Bold"/>
              </a:rPr>
              <a:t>generalize the data </a:t>
            </a:r>
            <a:r>
              <a:rPr lang="en-US" sz="2102" strike="noStrike" u="none">
                <a:solidFill>
                  <a:srgbClr val="000000"/>
                </a:solidFill>
                <a:latin typeface="Canva Sans"/>
                <a:ea typeface="Canva Sans"/>
                <a:cs typeface="Canva Sans"/>
                <a:sym typeface="Canva Sans"/>
              </a:rPr>
              <a:t>to improve performance and </a:t>
            </a:r>
            <a:r>
              <a:rPr lang="en-US" sz="2102" strike="noStrike" u="none">
                <a:solidFill>
                  <a:srgbClr val="FF3131"/>
                </a:solidFill>
                <a:latin typeface="Canva Sans Bold"/>
                <a:ea typeface="Canva Sans Bold"/>
                <a:cs typeface="Canva Sans Bold"/>
                <a:sym typeface="Canva Sans Bold"/>
              </a:rPr>
              <a:t>reduce the chances of false positives</a:t>
            </a:r>
            <a:r>
              <a:rPr lang="en-US" sz="2102" strike="noStrike" u="none">
                <a:solidFill>
                  <a:srgbClr val="000000"/>
                </a:solidFill>
                <a:latin typeface="Canva Sans"/>
                <a:ea typeface="Canva Sans"/>
                <a:cs typeface="Canva Sans"/>
                <a:sym typeface="Canva Sans"/>
              </a:rPr>
              <a:t>.</a:t>
            </a:r>
          </a:p>
          <a:p>
            <a:pPr algn="l" marL="453926" indent="-226963" lvl="1">
              <a:lnSpc>
                <a:spcPts val="2943"/>
              </a:lnSpc>
              <a:spcBef>
                <a:spcPct val="0"/>
              </a:spcBef>
              <a:buFont typeface="Arial"/>
              <a:buChar char="•"/>
            </a:pPr>
            <a:r>
              <a:rPr lang="en-US" sz="2102" strike="noStrike" u="sng">
                <a:solidFill>
                  <a:srgbClr val="000000"/>
                </a:solidFill>
                <a:latin typeface="Canva Sans Bold"/>
                <a:ea typeface="Canva Sans Bold"/>
                <a:cs typeface="Canva Sans Bold"/>
                <a:sym typeface="Canva Sans Bold"/>
              </a:rPr>
              <a:t>Best Model:</a:t>
            </a:r>
            <a:r>
              <a:rPr lang="en-US" sz="2102" strike="noStrike" u="none">
                <a:solidFill>
                  <a:srgbClr val="000000"/>
                </a:solidFill>
                <a:latin typeface="Canva Sans"/>
                <a:ea typeface="Canva Sans"/>
                <a:cs typeface="Canva Sans"/>
                <a:sym typeface="Canva Sans"/>
              </a:rPr>
              <a:t> </a:t>
            </a:r>
            <a:r>
              <a:rPr lang="en-US" sz="2102" strike="noStrike" u="none">
                <a:solidFill>
                  <a:srgbClr val="000000"/>
                </a:solidFill>
                <a:latin typeface="Canva Sans"/>
                <a:ea typeface="Canva Sans"/>
                <a:cs typeface="Canva Sans"/>
                <a:sym typeface="Canva Sans"/>
              </a:rPr>
              <a:t>The </a:t>
            </a:r>
            <a:r>
              <a:rPr lang="en-US" sz="2102" strike="noStrike" u="none">
                <a:solidFill>
                  <a:srgbClr val="FF3131"/>
                </a:solidFill>
                <a:latin typeface="Canva Sans Bold"/>
                <a:ea typeface="Canva Sans Bold"/>
                <a:cs typeface="Canva Sans Bold"/>
                <a:sym typeface="Canva Sans Bold"/>
              </a:rPr>
              <a:t>best model</a:t>
            </a:r>
            <a:r>
              <a:rPr lang="en-US" sz="2102" strike="noStrike" u="none">
                <a:solidFill>
                  <a:srgbClr val="000000"/>
                </a:solidFill>
                <a:latin typeface="Canva Sans"/>
                <a:ea typeface="Canva Sans"/>
                <a:cs typeface="Canva Sans"/>
                <a:sym typeface="Canva Sans"/>
              </a:rPr>
              <a:t>, whether it be XGBoost, the autoencoder, or the </a:t>
            </a:r>
            <a:r>
              <a:rPr lang="en-US" sz="2102" strike="noStrike" u="none">
                <a:solidFill>
                  <a:srgbClr val="FF3131"/>
                </a:solidFill>
                <a:latin typeface="Canva Sans Bold"/>
                <a:ea typeface="Canva Sans Bold"/>
                <a:cs typeface="Canva Sans Bold"/>
                <a:sym typeface="Canva Sans Bold"/>
              </a:rPr>
              <a:t>transformer</a:t>
            </a:r>
            <a:r>
              <a:rPr lang="en-US" sz="2102" strike="noStrike" u="none">
                <a:solidFill>
                  <a:srgbClr val="000000"/>
                </a:solidFill>
                <a:latin typeface="Canva Sans"/>
                <a:ea typeface="Canva Sans"/>
                <a:cs typeface="Canva Sans"/>
                <a:sym typeface="Canva Sans"/>
              </a:rPr>
              <a:t>, can be </a:t>
            </a:r>
            <a:r>
              <a:rPr lang="en-US" sz="2102" strike="noStrike" u="none">
                <a:solidFill>
                  <a:srgbClr val="FF3131"/>
                </a:solidFill>
                <a:latin typeface="Canva Sans Bold"/>
                <a:ea typeface="Canva Sans Bold"/>
                <a:cs typeface="Canva Sans Bold"/>
                <a:sym typeface="Canva Sans Bold"/>
              </a:rPr>
              <a:t>deployed on the platforms handling transactions</a:t>
            </a:r>
            <a:r>
              <a:rPr lang="en-US" sz="2102" strike="noStrike" u="none">
                <a:solidFill>
                  <a:srgbClr val="000000"/>
                </a:solidFill>
                <a:latin typeface="Canva Sans"/>
                <a:ea typeface="Canva Sans"/>
                <a:cs typeface="Canva Sans"/>
                <a:sym typeface="Canva Sans"/>
              </a:rPr>
              <a:t>. This model can </a:t>
            </a:r>
            <a:r>
              <a:rPr lang="en-US" sz="2102" strike="noStrike" u="none">
                <a:solidFill>
                  <a:srgbClr val="FF3131"/>
                </a:solidFill>
                <a:latin typeface="Canva Sans Bold"/>
                <a:ea typeface="Canva Sans Bold"/>
                <a:cs typeface="Canva Sans Bold"/>
                <a:sym typeface="Canva Sans Bold"/>
              </a:rPr>
              <a:t>warn and possibly block transactions flagged as fraudulent </a:t>
            </a:r>
            <a:r>
              <a:rPr lang="en-US" sz="2102" strike="noStrike" u="none">
                <a:solidFill>
                  <a:srgbClr val="000000"/>
                </a:solidFill>
                <a:latin typeface="Canva Sans"/>
                <a:ea typeface="Canva Sans"/>
                <a:cs typeface="Canva Sans"/>
                <a:sym typeface="Canva Sans"/>
              </a:rPr>
              <a:t>by our system, thus </a:t>
            </a:r>
            <a:r>
              <a:rPr lang="en-US" sz="2102" strike="noStrike" u="none">
                <a:solidFill>
                  <a:srgbClr val="FF3131"/>
                </a:solidFill>
                <a:latin typeface="Canva Sans Bold"/>
                <a:ea typeface="Canva Sans Bold"/>
                <a:cs typeface="Canva Sans Bold"/>
                <a:sym typeface="Canva Sans Bold"/>
              </a:rPr>
              <a:t>avoiding fraud before it happens</a:t>
            </a:r>
            <a:r>
              <a:rPr lang="en-US" sz="2102" strike="noStrike" u="none">
                <a:solidFill>
                  <a:srgbClr val="000000"/>
                </a:solidFill>
                <a:latin typeface="Canva Sans"/>
                <a:ea typeface="Canva Sans"/>
                <a:cs typeface="Canva Sans"/>
                <a:sym typeface="Canva Sans"/>
              </a:rPr>
              <a:t>.</a:t>
            </a:r>
          </a:p>
          <a:p>
            <a:pPr algn="l" marL="0" indent="0" lvl="0">
              <a:lnSpc>
                <a:spcPts val="2943"/>
              </a:lnSpc>
              <a:spcBef>
                <a:spcPct val="0"/>
              </a:spcBef>
            </a:pPr>
          </a:p>
        </p:txBody>
      </p:sp>
      <p:sp>
        <p:nvSpPr>
          <p:cNvPr name="TextBox 6" id="6"/>
          <p:cNvSpPr txBox="true"/>
          <p:nvPr/>
        </p:nvSpPr>
        <p:spPr>
          <a:xfrm rot="0">
            <a:off x="0" y="1974287"/>
            <a:ext cx="10795549" cy="596899"/>
          </a:xfrm>
          <a:prstGeom prst="rect">
            <a:avLst/>
          </a:prstGeom>
        </p:spPr>
        <p:txBody>
          <a:bodyPr anchor="t" rtlCol="false" tIns="0" lIns="0" bIns="0" rIns="0">
            <a:spAutoFit/>
          </a:bodyPr>
          <a:lstStyle/>
          <a:p>
            <a:pPr algn="ctr" marL="0" indent="0" lvl="0">
              <a:lnSpc>
                <a:spcPts val="4900"/>
              </a:lnSpc>
              <a:spcBef>
                <a:spcPct val="0"/>
              </a:spcBef>
            </a:pPr>
            <a:r>
              <a:rPr lang="en-US" sz="3500">
                <a:solidFill>
                  <a:srgbClr val="000000"/>
                </a:solidFill>
                <a:latin typeface="Canva Sans Bold"/>
                <a:ea typeface="Canva Sans Bold"/>
                <a:cs typeface="Canva Sans Bold"/>
                <a:sym typeface="Canva Sans Bold"/>
              </a:rPr>
              <a:t>How will it be able to solve the problem?</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8" y="-2"/>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0" r="0" b="0"/>
            </a:stretch>
          </a:blipFill>
        </p:spPr>
      </p:sp>
      <p:grpSp>
        <p:nvGrpSpPr>
          <p:cNvPr name="Group 3" id="3"/>
          <p:cNvGrpSpPr/>
          <p:nvPr/>
        </p:nvGrpSpPr>
        <p:grpSpPr>
          <a:xfrm rot="0">
            <a:off x="5860243" y="3380458"/>
            <a:ext cx="6812470" cy="5557258"/>
            <a:chOff x="0" y="0"/>
            <a:chExt cx="9083293" cy="7409678"/>
          </a:xfrm>
        </p:grpSpPr>
        <p:sp>
          <p:nvSpPr>
            <p:cNvPr name="Freeform 4" id="4"/>
            <p:cNvSpPr/>
            <p:nvPr/>
          </p:nvSpPr>
          <p:spPr>
            <a:xfrm flipH="false" flipV="false" rot="0">
              <a:off x="0" y="0"/>
              <a:ext cx="4930804" cy="7409678"/>
            </a:xfrm>
            <a:custGeom>
              <a:avLst/>
              <a:gdLst/>
              <a:ahLst/>
              <a:cxnLst/>
              <a:rect r="r" b="b" t="t" l="l"/>
              <a:pathLst>
                <a:path h="7409678" w="4930804">
                  <a:moveTo>
                    <a:pt x="0" y="0"/>
                  </a:moveTo>
                  <a:lnTo>
                    <a:pt x="4930804" y="0"/>
                  </a:lnTo>
                  <a:lnTo>
                    <a:pt x="4930804" y="7409678"/>
                  </a:lnTo>
                  <a:lnTo>
                    <a:pt x="0" y="7409678"/>
                  </a:lnTo>
                  <a:lnTo>
                    <a:pt x="0" y="0"/>
                  </a:lnTo>
                  <a:close/>
                </a:path>
              </a:pathLst>
            </a:custGeom>
            <a:blipFill>
              <a:blip r:embed="rId4"/>
              <a:stretch>
                <a:fillRect l="0" t="0" r="0" b="0"/>
              </a:stretch>
            </a:blipFill>
          </p:spPr>
        </p:sp>
        <p:sp>
          <p:nvSpPr>
            <p:cNvPr name="Freeform 5" id="5"/>
            <p:cNvSpPr/>
            <p:nvPr/>
          </p:nvSpPr>
          <p:spPr>
            <a:xfrm flipH="false" flipV="false" rot="0">
              <a:off x="3808517" y="0"/>
              <a:ext cx="5274776" cy="7384687"/>
            </a:xfrm>
            <a:custGeom>
              <a:avLst/>
              <a:gdLst/>
              <a:ahLst/>
              <a:cxnLst/>
              <a:rect r="r" b="b" t="t" l="l"/>
              <a:pathLst>
                <a:path h="7384687" w="5274776">
                  <a:moveTo>
                    <a:pt x="0" y="0"/>
                  </a:moveTo>
                  <a:lnTo>
                    <a:pt x="5274776" y="0"/>
                  </a:lnTo>
                  <a:lnTo>
                    <a:pt x="5274776" y="7384687"/>
                  </a:lnTo>
                  <a:lnTo>
                    <a:pt x="0" y="7384687"/>
                  </a:lnTo>
                  <a:lnTo>
                    <a:pt x="0" y="0"/>
                  </a:lnTo>
                  <a:close/>
                </a:path>
              </a:pathLst>
            </a:custGeom>
            <a:blipFill>
              <a:blip r:embed="rId5"/>
              <a:stretch>
                <a:fillRect l="0" t="0" r="0" b="0"/>
              </a:stretch>
            </a:blipFill>
          </p:spPr>
        </p:sp>
      </p:grpSp>
      <p:sp>
        <p:nvSpPr>
          <p:cNvPr name="TextBox 6" id="6"/>
          <p:cNvSpPr txBox="true"/>
          <p:nvPr/>
        </p:nvSpPr>
        <p:spPr>
          <a:xfrm rot="0">
            <a:off x="6659090" y="1758901"/>
            <a:ext cx="4597003" cy="845901"/>
          </a:xfrm>
          <a:prstGeom prst="rect">
            <a:avLst/>
          </a:prstGeom>
        </p:spPr>
        <p:txBody>
          <a:bodyPr anchor="t" rtlCol="false" tIns="0" lIns="0" bIns="0" rIns="0">
            <a:spAutoFit/>
          </a:bodyPr>
          <a:lstStyle/>
          <a:p>
            <a:pPr algn="ctr">
              <a:lnSpc>
                <a:spcPts val="6400"/>
              </a:lnSpc>
            </a:pPr>
            <a:r>
              <a:rPr lang="en-US" sz="4571">
                <a:solidFill>
                  <a:srgbClr val="000000"/>
                </a:solidFill>
                <a:latin typeface="Maharlika"/>
                <a:ea typeface="Maharlika"/>
                <a:cs typeface="Maharlika"/>
                <a:sym typeface="Maharlika"/>
              </a:rPr>
              <a:t>Feature of FFDC</a:t>
            </a:r>
          </a:p>
        </p:txBody>
      </p:sp>
      <p:grpSp>
        <p:nvGrpSpPr>
          <p:cNvPr name="Group 7" id="7"/>
          <p:cNvGrpSpPr/>
          <p:nvPr/>
        </p:nvGrpSpPr>
        <p:grpSpPr>
          <a:xfrm rot="0">
            <a:off x="246985" y="6159088"/>
            <a:ext cx="5966903" cy="3742934"/>
            <a:chOff x="0" y="0"/>
            <a:chExt cx="7955870" cy="4990578"/>
          </a:xfrm>
        </p:grpSpPr>
        <p:grpSp>
          <p:nvGrpSpPr>
            <p:cNvPr name="Group 8" id="8"/>
            <p:cNvGrpSpPr/>
            <p:nvPr/>
          </p:nvGrpSpPr>
          <p:grpSpPr>
            <a:xfrm rot="0">
              <a:off x="0" y="0"/>
              <a:ext cx="7955870" cy="4990578"/>
              <a:chOff x="0" y="0"/>
              <a:chExt cx="737802" cy="462810"/>
            </a:xfrm>
          </p:grpSpPr>
          <p:sp>
            <p:nvSpPr>
              <p:cNvPr name="Freeform 9" id="9"/>
              <p:cNvSpPr/>
              <p:nvPr/>
            </p:nvSpPr>
            <p:spPr>
              <a:xfrm flipH="false" flipV="false" rot="0">
                <a:off x="0" y="0"/>
                <a:ext cx="737802" cy="462810"/>
              </a:xfrm>
              <a:custGeom>
                <a:avLst/>
                <a:gdLst/>
                <a:ahLst/>
                <a:cxnLst/>
                <a:rect r="r" b="b" t="t" l="l"/>
                <a:pathLst>
                  <a:path h="462810" w="737802">
                    <a:moveTo>
                      <a:pt x="97602" y="0"/>
                    </a:moveTo>
                    <a:lnTo>
                      <a:pt x="640200" y="0"/>
                    </a:lnTo>
                    <a:cubicBezTo>
                      <a:pt x="666086" y="0"/>
                      <a:pt x="690911" y="10283"/>
                      <a:pt x="709215" y="28587"/>
                    </a:cubicBezTo>
                    <a:cubicBezTo>
                      <a:pt x="727519" y="46891"/>
                      <a:pt x="737802" y="71716"/>
                      <a:pt x="737802" y="97602"/>
                    </a:cubicBezTo>
                    <a:lnTo>
                      <a:pt x="737802" y="365208"/>
                    </a:lnTo>
                    <a:cubicBezTo>
                      <a:pt x="737802" y="419112"/>
                      <a:pt x="694104" y="462810"/>
                      <a:pt x="640200" y="462810"/>
                    </a:cubicBezTo>
                    <a:lnTo>
                      <a:pt x="97602" y="462810"/>
                    </a:lnTo>
                    <a:cubicBezTo>
                      <a:pt x="43698" y="462810"/>
                      <a:pt x="0" y="419112"/>
                      <a:pt x="0" y="365208"/>
                    </a:cubicBezTo>
                    <a:lnTo>
                      <a:pt x="0" y="97602"/>
                    </a:lnTo>
                    <a:cubicBezTo>
                      <a:pt x="0" y="43698"/>
                      <a:pt x="43698" y="0"/>
                      <a:pt x="97602" y="0"/>
                    </a:cubicBezTo>
                    <a:close/>
                  </a:path>
                </a:pathLst>
              </a:custGeom>
              <a:solidFill>
                <a:srgbClr val="5271FF"/>
              </a:solidFill>
            </p:spPr>
          </p:sp>
          <p:sp>
            <p:nvSpPr>
              <p:cNvPr name="TextBox 10" id="10"/>
              <p:cNvSpPr txBox="true"/>
              <p:nvPr/>
            </p:nvSpPr>
            <p:spPr>
              <a:xfrm>
                <a:off x="0" y="-38100"/>
                <a:ext cx="737802" cy="500910"/>
              </a:xfrm>
              <a:prstGeom prst="rect">
                <a:avLst/>
              </a:prstGeom>
            </p:spPr>
            <p:txBody>
              <a:bodyPr anchor="ctr" rtlCol="false" tIns="72820" lIns="72820" bIns="72820" rIns="72820"/>
              <a:lstStyle/>
              <a:p>
                <a:pPr algn="ctr">
                  <a:lnSpc>
                    <a:spcPts val="3179"/>
                  </a:lnSpc>
                </a:pPr>
              </a:p>
            </p:txBody>
          </p:sp>
        </p:grpSp>
        <p:grpSp>
          <p:nvGrpSpPr>
            <p:cNvPr name="Group 11" id="11"/>
            <p:cNvGrpSpPr/>
            <p:nvPr/>
          </p:nvGrpSpPr>
          <p:grpSpPr>
            <a:xfrm rot="0">
              <a:off x="514333" y="316294"/>
              <a:ext cx="6927204" cy="4300436"/>
              <a:chOff x="0" y="0"/>
              <a:chExt cx="642407" cy="398809"/>
            </a:xfrm>
          </p:grpSpPr>
          <p:sp>
            <p:nvSpPr>
              <p:cNvPr name="Freeform 12" id="12"/>
              <p:cNvSpPr/>
              <p:nvPr/>
            </p:nvSpPr>
            <p:spPr>
              <a:xfrm flipH="false" flipV="false" rot="0">
                <a:off x="0" y="0"/>
                <a:ext cx="642407" cy="398809"/>
              </a:xfrm>
              <a:custGeom>
                <a:avLst/>
                <a:gdLst/>
                <a:ahLst/>
                <a:cxnLst/>
                <a:rect r="r" b="b" t="t" l="l"/>
                <a:pathLst>
                  <a:path h="398809" w="642407">
                    <a:moveTo>
                      <a:pt x="112095" y="0"/>
                    </a:moveTo>
                    <a:lnTo>
                      <a:pt x="530311" y="0"/>
                    </a:lnTo>
                    <a:cubicBezTo>
                      <a:pt x="560041" y="0"/>
                      <a:pt x="588553" y="11810"/>
                      <a:pt x="609575" y="32832"/>
                    </a:cubicBezTo>
                    <a:cubicBezTo>
                      <a:pt x="630597" y="53854"/>
                      <a:pt x="642407" y="82366"/>
                      <a:pt x="642407" y="112095"/>
                    </a:cubicBezTo>
                    <a:lnTo>
                      <a:pt x="642407" y="286713"/>
                    </a:lnTo>
                    <a:cubicBezTo>
                      <a:pt x="642407" y="348622"/>
                      <a:pt x="592220" y="398809"/>
                      <a:pt x="530311" y="398809"/>
                    </a:cubicBezTo>
                    <a:lnTo>
                      <a:pt x="112095" y="398809"/>
                    </a:lnTo>
                    <a:cubicBezTo>
                      <a:pt x="82366" y="398809"/>
                      <a:pt x="53854" y="386999"/>
                      <a:pt x="32832" y="365977"/>
                    </a:cubicBezTo>
                    <a:cubicBezTo>
                      <a:pt x="11810" y="344955"/>
                      <a:pt x="0" y="316443"/>
                      <a:pt x="0" y="286713"/>
                    </a:cubicBezTo>
                    <a:lnTo>
                      <a:pt x="0" y="112095"/>
                    </a:lnTo>
                    <a:cubicBezTo>
                      <a:pt x="0" y="82366"/>
                      <a:pt x="11810" y="53854"/>
                      <a:pt x="32832" y="32832"/>
                    </a:cubicBezTo>
                    <a:cubicBezTo>
                      <a:pt x="53854" y="11810"/>
                      <a:pt x="82366" y="0"/>
                      <a:pt x="112095" y="0"/>
                    </a:cubicBezTo>
                    <a:close/>
                  </a:path>
                </a:pathLst>
              </a:custGeom>
              <a:solidFill>
                <a:srgbClr val="FFDE59"/>
              </a:solidFill>
            </p:spPr>
          </p:sp>
          <p:sp>
            <p:nvSpPr>
              <p:cNvPr name="TextBox 13" id="13"/>
              <p:cNvSpPr txBox="true"/>
              <p:nvPr/>
            </p:nvSpPr>
            <p:spPr>
              <a:xfrm>
                <a:off x="0" y="-38100"/>
                <a:ext cx="642407" cy="436909"/>
              </a:xfrm>
              <a:prstGeom prst="rect">
                <a:avLst/>
              </a:prstGeom>
            </p:spPr>
            <p:txBody>
              <a:bodyPr anchor="ctr" rtlCol="false" tIns="72820" lIns="72820" bIns="72820" rIns="72820"/>
              <a:lstStyle/>
              <a:p>
                <a:pPr algn="ctr">
                  <a:lnSpc>
                    <a:spcPts val="3179"/>
                  </a:lnSpc>
                </a:pPr>
              </a:p>
            </p:txBody>
          </p:sp>
        </p:grpSp>
      </p:grpSp>
      <p:sp>
        <p:nvSpPr>
          <p:cNvPr name="TextBox 14" id="14"/>
          <p:cNvSpPr txBox="true"/>
          <p:nvPr/>
        </p:nvSpPr>
        <p:spPr>
          <a:xfrm rot="0">
            <a:off x="818382" y="7125679"/>
            <a:ext cx="4824109" cy="1762125"/>
          </a:xfrm>
          <a:prstGeom prst="rect">
            <a:avLst/>
          </a:prstGeom>
        </p:spPr>
        <p:txBody>
          <a:bodyPr anchor="t" rtlCol="false" tIns="0" lIns="0" bIns="0" rIns="0">
            <a:spAutoFit/>
          </a:bodyPr>
          <a:lstStyle/>
          <a:p>
            <a:pPr algn="ctr">
              <a:lnSpc>
                <a:spcPts val="2724"/>
              </a:lnSpc>
              <a:spcBef>
                <a:spcPct val="0"/>
              </a:spcBef>
            </a:pPr>
            <a:r>
              <a:rPr lang="en-US" sz="2270">
                <a:solidFill>
                  <a:srgbClr val="000000"/>
                </a:solidFill>
                <a:latin typeface="Arial Bold"/>
                <a:ea typeface="Arial Bold"/>
                <a:cs typeface="Arial Bold"/>
                <a:sym typeface="Arial Bold"/>
              </a:rPr>
              <a:t>Ability to implement one pipeline for various classes of financial transactions given a dataset containing transaction data of various types.</a:t>
            </a:r>
          </a:p>
        </p:txBody>
      </p:sp>
      <p:grpSp>
        <p:nvGrpSpPr>
          <p:cNvPr name="Group 15" id="15"/>
          <p:cNvGrpSpPr/>
          <p:nvPr/>
        </p:nvGrpSpPr>
        <p:grpSpPr>
          <a:xfrm rot="0">
            <a:off x="246985" y="1911301"/>
            <a:ext cx="5966903" cy="3742934"/>
            <a:chOff x="0" y="0"/>
            <a:chExt cx="7955870" cy="4990578"/>
          </a:xfrm>
        </p:grpSpPr>
        <p:grpSp>
          <p:nvGrpSpPr>
            <p:cNvPr name="Group 16" id="16"/>
            <p:cNvGrpSpPr/>
            <p:nvPr/>
          </p:nvGrpSpPr>
          <p:grpSpPr>
            <a:xfrm rot="0">
              <a:off x="0" y="0"/>
              <a:ext cx="7955870" cy="4990578"/>
              <a:chOff x="0" y="0"/>
              <a:chExt cx="737802" cy="462810"/>
            </a:xfrm>
          </p:grpSpPr>
          <p:sp>
            <p:nvSpPr>
              <p:cNvPr name="Freeform 17" id="17"/>
              <p:cNvSpPr/>
              <p:nvPr/>
            </p:nvSpPr>
            <p:spPr>
              <a:xfrm flipH="false" flipV="false" rot="0">
                <a:off x="0" y="0"/>
                <a:ext cx="737802" cy="462810"/>
              </a:xfrm>
              <a:custGeom>
                <a:avLst/>
                <a:gdLst/>
                <a:ahLst/>
                <a:cxnLst/>
                <a:rect r="r" b="b" t="t" l="l"/>
                <a:pathLst>
                  <a:path h="462810" w="737802">
                    <a:moveTo>
                      <a:pt x="97602" y="0"/>
                    </a:moveTo>
                    <a:lnTo>
                      <a:pt x="640200" y="0"/>
                    </a:lnTo>
                    <a:cubicBezTo>
                      <a:pt x="666086" y="0"/>
                      <a:pt x="690911" y="10283"/>
                      <a:pt x="709215" y="28587"/>
                    </a:cubicBezTo>
                    <a:cubicBezTo>
                      <a:pt x="727519" y="46891"/>
                      <a:pt x="737802" y="71716"/>
                      <a:pt x="737802" y="97602"/>
                    </a:cubicBezTo>
                    <a:lnTo>
                      <a:pt x="737802" y="365208"/>
                    </a:lnTo>
                    <a:cubicBezTo>
                      <a:pt x="737802" y="419112"/>
                      <a:pt x="694104" y="462810"/>
                      <a:pt x="640200" y="462810"/>
                    </a:cubicBezTo>
                    <a:lnTo>
                      <a:pt x="97602" y="462810"/>
                    </a:lnTo>
                    <a:cubicBezTo>
                      <a:pt x="43698" y="462810"/>
                      <a:pt x="0" y="419112"/>
                      <a:pt x="0" y="365208"/>
                    </a:cubicBezTo>
                    <a:lnTo>
                      <a:pt x="0" y="97602"/>
                    </a:lnTo>
                    <a:cubicBezTo>
                      <a:pt x="0" y="43698"/>
                      <a:pt x="43698" y="0"/>
                      <a:pt x="97602" y="0"/>
                    </a:cubicBezTo>
                    <a:close/>
                  </a:path>
                </a:pathLst>
              </a:custGeom>
              <a:solidFill>
                <a:srgbClr val="5271FF"/>
              </a:solidFill>
            </p:spPr>
          </p:sp>
          <p:sp>
            <p:nvSpPr>
              <p:cNvPr name="TextBox 18" id="18"/>
              <p:cNvSpPr txBox="true"/>
              <p:nvPr/>
            </p:nvSpPr>
            <p:spPr>
              <a:xfrm>
                <a:off x="0" y="-38100"/>
                <a:ext cx="737802" cy="500910"/>
              </a:xfrm>
              <a:prstGeom prst="rect">
                <a:avLst/>
              </a:prstGeom>
            </p:spPr>
            <p:txBody>
              <a:bodyPr anchor="ctr" rtlCol="false" tIns="72820" lIns="72820" bIns="72820" rIns="72820"/>
              <a:lstStyle/>
              <a:p>
                <a:pPr algn="ctr">
                  <a:lnSpc>
                    <a:spcPts val="3179"/>
                  </a:lnSpc>
                </a:pPr>
              </a:p>
            </p:txBody>
          </p:sp>
        </p:grpSp>
        <p:grpSp>
          <p:nvGrpSpPr>
            <p:cNvPr name="Group 19" id="19"/>
            <p:cNvGrpSpPr/>
            <p:nvPr/>
          </p:nvGrpSpPr>
          <p:grpSpPr>
            <a:xfrm rot="0">
              <a:off x="514333" y="316294"/>
              <a:ext cx="6927204" cy="4300436"/>
              <a:chOff x="0" y="0"/>
              <a:chExt cx="642407" cy="398809"/>
            </a:xfrm>
          </p:grpSpPr>
          <p:sp>
            <p:nvSpPr>
              <p:cNvPr name="Freeform 20" id="20"/>
              <p:cNvSpPr/>
              <p:nvPr/>
            </p:nvSpPr>
            <p:spPr>
              <a:xfrm flipH="false" flipV="false" rot="0">
                <a:off x="0" y="0"/>
                <a:ext cx="642407" cy="398809"/>
              </a:xfrm>
              <a:custGeom>
                <a:avLst/>
                <a:gdLst/>
                <a:ahLst/>
                <a:cxnLst/>
                <a:rect r="r" b="b" t="t" l="l"/>
                <a:pathLst>
                  <a:path h="398809" w="642407">
                    <a:moveTo>
                      <a:pt x="112095" y="0"/>
                    </a:moveTo>
                    <a:lnTo>
                      <a:pt x="530311" y="0"/>
                    </a:lnTo>
                    <a:cubicBezTo>
                      <a:pt x="560041" y="0"/>
                      <a:pt x="588553" y="11810"/>
                      <a:pt x="609575" y="32832"/>
                    </a:cubicBezTo>
                    <a:cubicBezTo>
                      <a:pt x="630597" y="53854"/>
                      <a:pt x="642407" y="82366"/>
                      <a:pt x="642407" y="112095"/>
                    </a:cubicBezTo>
                    <a:lnTo>
                      <a:pt x="642407" y="286713"/>
                    </a:lnTo>
                    <a:cubicBezTo>
                      <a:pt x="642407" y="348622"/>
                      <a:pt x="592220" y="398809"/>
                      <a:pt x="530311" y="398809"/>
                    </a:cubicBezTo>
                    <a:lnTo>
                      <a:pt x="112095" y="398809"/>
                    </a:lnTo>
                    <a:cubicBezTo>
                      <a:pt x="82366" y="398809"/>
                      <a:pt x="53854" y="386999"/>
                      <a:pt x="32832" y="365977"/>
                    </a:cubicBezTo>
                    <a:cubicBezTo>
                      <a:pt x="11810" y="344955"/>
                      <a:pt x="0" y="316443"/>
                      <a:pt x="0" y="286713"/>
                    </a:cubicBezTo>
                    <a:lnTo>
                      <a:pt x="0" y="112095"/>
                    </a:lnTo>
                    <a:cubicBezTo>
                      <a:pt x="0" y="82366"/>
                      <a:pt x="11810" y="53854"/>
                      <a:pt x="32832" y="32832"/>
                    </a:cubicBezTo>
                    <a:cubicBezTo>
                      <a:pt x="53854" y="11810"/>
                      <a:pt x="82366" y="0"/>
                      <a:pt x="112095" y="0"/>
                    </a:cubicBezTo>
                    <a:close/>
                  </a:path>
                </a:pathLst>
              </a:custGeom>
              <a:solidFill>
                <a:srgbClr val="FFDE59"/>
              </a:solidFill>
            </p:spPr>
          </p:sp>
          <p:sp>
            <p:nvSpPr>
              <p:cNvPr name="TextBox 21" id="21"/>
              <p:cNvSpPr txBox="true"/>
              <p:nvPr/>
            </p:nvSpPr>
            <p:spPr>
              <a:xfrm>
                <a:off x="0" y="-38100"/>
                <a:ext cx="642407" cy="436909"/>
              </a:xfrm>
              <a:prstGeom prst="rect">
                <a:avLst/>
              </a:prstGeom>
            </p:spPr>
            <p:txBody>
              <a:bodyPr anchor="ctr" rtlCol="false" tIns="72820" lIns="72820" bIns="72820" rIns="72820"/>
              <a:lstStyle/>
              <a:p>
                <a:pPr algn="ctr">
                  <a:lnSpc>
                    <a:spcPts val="3179"/>
                  </a:lnSpc>
                </a:pPr>
              </a:p>
            </p:txBody>
          </p:sp>
        </p:grpSp>
      </p:grpSp>
      <p:sp>
        <p:nvSpPr>
          <p:cNvPr name="TextBox 22" id="22"/>
          <p:cNvSpPr txBox="true"/>
          <p:nvPr/>
        </p:nvSpPr>
        <p:spPr>
          <a:xfrm rot="0">
            <a:off x="818382" y="3220793"/>
            <a:ext cx="4824109" cy="1076325"/>
          </a:xfrm>
          <a:prstGeom prst="rect">
            <a:avLst/>
          </a:prstGeom>
        </p:spPr>
        <p:txBody>
          <a:bodyPr anchor="t" rtlCol="false" tIns="0" lIns="0" bIns="0" rIns="0">
            <a:spAutoFit/>
          </a:bodyPr>
          <a:lstStyle/>
          <a:p>
            <a:pPr algn="ctr">
              <a:lnSpc>
                <a:spcPts val="2724"/>
              </a:lnSpc>
              <a:spcBef>
                <a:spcPct val="0"/>
              </a:spcBef>
            </a:pPr>
            <a:r>
              <a:rPr lang="en-US" sz="2270">
                <a:solidFill>
                  <a:srgbClr val="000000"/>
                </a:solidFill>
                <a:latin typeface="Arial Bold"/>
                <a:ea typeface="Arial Bold"/>
                <a:cs typeface="Arial Bold"/>
                <a:sym typeface="Arial Bold"/>
              </a:rPr>
              <a:t>A pipeline to monitor transactions on financial platforms and block suspicious transactions.</a:t>
            </a:r>
          </a:p>
        </p:txBody>
      </p:sp>
      <p:grpSp>
        <p:nvGrpSpPr>
          <p:cNvPr name="Group 23" id="23"/>
          <p:cNvGrpSpPr/>
          <p:nvPr/>
        </p:nvGrpSpPr>
        <p:grpSpPr>
          <a:xfrm rot="0">
            <a:off x="12037326" y="6159088"/>
            <a:ext cx="5966903" cy="3742934"/>
            <a:chOff x="0" y="0"/>
            <a:chExt cx="7955870" cy="4990578"/>
          </a:xfrm>
        </p:grpSpPr>
        <p:grpSp>
          <p:nvGrpSpPr>
            <p:cNvPr name="Group 24" id="24"/>
            <p:cNvGrpSpPr/>
            <p:nvPr/>
          </p:nvGrpSpPr>
          <p:grpSpPr>
            <a:xfrm rot="0">
              <a:off x="0" y="0"/>
              <a:ext cx="7955870" cy="4990578"/>
              <a:chOff x="0" y="0"/>
              <a:chExt cx="737802" cy="462810"/>
            </a:xfrm>
          </p:grpSpPr>
          <p:sp>
            <p:nvSpPr>
              <p:cNvPr name="Freeform 25" id="25"/>
              <p:cNvSpPr/>
              <p:nvPr/>
            </p:nvSpPr>
            <p:spPr>
              <a:xfrm flipH="false" flipV="false" rot="0">
                <a:off x="0" y="0"/>
                <a:ext cx="737802" cy="462810"/>
              </a:xfrm>
              <a:custGeom>
                <a:avLst/>
                <a:gdLst/>
                <a:ahLst/>
                <a:cxnLst/>
                <a:rect r="r" b="b" t="t" l="l"/>
                <a:pathLst>
                  <a:path h="462810" w="737802">
                    <a:moveTo>
                      <a:pt x="97602" y="0"/>
                    </a:moveTo>
                    <a:lnTo>
                      <a:pt x="640200" y="0"/>
                    </a:lnTo>
                    <a:cubicBezTo>
                      <a:pt x="666086" y="0"/>
                      <a:pt x="690911" y="10283"/>
                      <a:pt x="709215" y="28587"/>
                    </a:cubicBezTo>
                    <a:cubicBezTo>
                      <a:pt x="727519" y="46891"/>
                      <a:pt x="737802" y="71716"/>
                      <a:pt x="737802" y="97602"/>
                    </a:cubicBezTo>
                    <a:lnTo>
                      <a:pt x="737802" y="365208"/>
                    </a:lnTo>
                    <a:cubicBezTo>
                      <a:pt x="737802" y="419112"/>
                      <a:pt x="694104" y="462810"/>
                      <a:pt x="640200" y="462810"/>
                    </a:cubicBezTo>
                    <a:lnTo>
                      <a:pt x="97602" y="462810"/>
                    </a:lnTo>
                    <a:cubicBezTo>
                      <a:pt x="43698" y="462810"/>
                      <a:pt x="0" y="419112"/>
                      <a:pt x="0" y="365208"/>
                    </a:cubicBezTo>
                    <a:lnTo>
                      <a:pt x="0" y="97602"/>
                    </a:lnTo>
                    <a:cubicBezTo>
                      <a:pt x="0" y="43698"/>
                      <a:pt x="43698" y="0"/>
                      <a:pt x="97602" y="0"/>
                    </a:cubicBezTo>
                    <a:close/>
                  </a:path>
                </a:pathLst>
              </a:custGeom>
              <a:solidFill>
                <a:srgbClr val="5271FF"/>
              </a:solidFill>
            </p:spPr>
          </p:sp>
          <p:sp>
            <p:nvSpPr>
              <p:cNvPr name="TextBox 26" id="26"/>
              <p:cNvSpPr txBox="true"/>
              <p:nvPr/>
            </p:nvSpPr>
            <p:spPr>
              <a:xfrm>
                <a:off x="0" y="-38100"/>
                <a:ext cx="737802" cy="500910"/>
              </a:xfrm>
              <a:prstGeom prst="rect">
                <a:avLst/>
              </a:prstGeom>
            </p:spPr>
            <p:txBody>
              <a:bodyPr anchor="ctr" rtlCol="false" tIns="72820" lIns="72820" bIns="72820" rIns="72820"/>
              <a:lstStyle/>
              <a:p>
                <a:pPr algn="ctr">
                  <a:lnSpc>
                    <a:spcPts val="3179"/>
                  </a:lnSpc>
                </a:pPr>
              </a:p>
            </p:txBody>
          </p:sp>
        </p:grpSp>
        <p:grpSp>
          <p:nvGrpSpPr>
            <p:cNvPr name="Group 27" id="27"/>
            <p:cNvGrpSpPr/>
            <p:nvPr/>
          </p:nvGrpSpPr>
          <p:grpSpPr>
            <a:xfrm rot="0">
              <a:off x="514333" y="316294"/>
              <a:ext cx="6927204" cy="4300436"/>
              <a:chOff x="0" y="0"/>
              <a:chExt cx="642407" cy="398809"/>
            </a:xfrm>
          </p:grpSpPr>
          <p:sp>
            <p:nvSpPr>
              <p:cNvPr name="Freeform 28" id="28"/>
              <p:cNvSpPr/>
              <p:nvPr/>
            </p:nvSpPr>
            <p:spPr>
              <a:xfrm flipH="false" flipV="false" rot="0">
                <a:off x="0" y="0"/>
                <a:ext cx="642407" cy="398809"/>
              </a:xfrm>
              <a:custGeom>
                <a:avLst/>
                <a:gdLst/>
                <a:ahLst/>
                <a:cxnLst/>
                <a:rect r="r" b="b" t="t" l="l"/>
                <a:pathLst>
                  <a:path h="398809" w="642407">
                    <a:moveTo>
                      <a:pt x="112095" y="0"/>
                    </a:moveTo>
                    <a:lnTo>
                      <a:pt x="530311" y="0"/>
                    </a:lnTo>
                    <a:cubicBezTo>
                      <a:pt x="560041" y="0"/>
                      <a:pt x="588553" y="11810"/>
                      <a:pt x="609575" y="32832"/>
                    </a:cubicBezTo>
                    <a:cubicBezTo>
                      <a:pt x="630597" y="53854"/>
                      <a:pt x="642407" y="82366"/>
                      <a:pt x="642407" y="112095"/>
                    </a:cubicBezTo>
                    <a:lnTo>
                      <a:pt x="642407" y="286713"/>
                    </a:lnTo>
                    <a:cubicBezTo>
                      <a:pt x="642407" y="348622"/>
                      <a:pt x="592220" y="398809"/>
                      <a:pt x="530311" y="398809"/>
                    </a:cubicBezTo>
                    <a:lnTo>
                      <a:pt x="112095" y="398809"/>
                    </a:lnTo>
                    <a:cubicBezTo>
                      <a:pt x="82366" y="398809"/>
                      <a:pt x="53854" y="386999"/>
                      <a:pt x="32832" y="365977"/>
                    </a:cubicBezTo>
                    <a:cubicBezTo>
                      <a:pt x="11810" y="344955"/>
                      <a:pt x="0" y="316443"/>
                      <a:pt x="0" y="286713"/>
                    </a:cubicBezTo>
                    <a:lnTo>
                      <a:pt x="0" y="112095"/>
                    </a:lnTo>
                    <a:cubicBezTo>
                      <a:pt x="0" y="82366"/>
                      <a:pt x="11810" y="53854"/>
                      <a:pt x="32832" y="32832"/>
                    </a:cubicBezTo>
                    <a:cubicBezTo>
                      <a:pt x="53854" y="11810"/>
                      <a:pt x="82366" y="0"/>
                      <a:pt x="112095" y="0"/>
                    </a:cubicBezTo>
                    <a:close/>
                  </a:path>
                </a:pathLst>
              </a:custGeom>
              <a:solidFill>
                <a:srgbClr val="FFDE59"/>
              </a:solidFill>
            </p:spPr>
          </p:sp>
          <p:sp>
            <p:nvSpPr>
              <p:cNvPr name="TextBox 29" id="29"/>
              <p:cNvSpPr txBox="true"/>
              <p:nvPr/>
            </p:nvSpPr>
            <p:spPr>
              <a:xfrm>
                <a:off x="0" y="-38100"/>
                <a:ext cx="642407" cy="436909"/>
              </a:xfrm>
              <a:prstGeom prst="rect">
                <a:avLst/>
              </a:prstGeom>
            </p:spPr>
            <p:txBody>
              <a:bodyPr anchor="ctr" rtlCol="false" tIns="72820" lIns="72820" bIns="72820" rIns="72820"/>
              <a:lstStyle/>
              <a:p>
                <a:pPr algn="ctr">
                  <a:lnSpc>
                    <a:spcPts val="3179"/>
                  </a:lnSpc>
                </a:pPr>
              </a:p>
            </p:txBody>
          </p:sp>
        </p:grpSp>
      </p:grpSp>
      <p:sp>
        <p:nvSpPr>
          <p:cNvPr name="TextBox 30" id="30"/>
          <p:cNvSpPr txBox="true"/>
          <p:nvPr/>
        </p:nvSpPr>
        <p:spPr>
          <a:xfrm rot="0">
            <a:off x="12608723" y="7125679"/>
            <a:ext cx="4824109" cy="2105025"/>
          </a:xfrm>
          <a:prstGeom prst="rect">
            <a:avLst/>
          </a:prstGeom>
        </p:spPr>
        <p:txBody>
          <a:bodyPr anchor="t" rtlCol="false" tIns="0" lIns="0" bIns="0" rIns="0">
            <a:spAutoFit/>
          </a:bodyPr>
          <a:lstStyle/>
          <a:p>
            <a:pPr algn="ctr">
              <a:lnSpc>
                <a:spcPts val="2724"/>
              </a:lnSpc>
              <a:spcBef>
                <a:spcPct val="0"/>
              </a:spcBef>
            </a:pPr>
            <a:r>
              <a:rPr lang="en-US" sz="2270">
                <a:solidFill>
                  <a:srgbClr val="000000"/>
                </a:solidFill>
                <a:latin typeface="Arial Bold"/>
                <a:ea typeface="Arial Bold"/>
                <a:cs typeface="Arial Bold"/>
                <a:sym typeface="Arial Bold"/>
              </a:rPr>
              <a:t>Graphical representation of how the number of attempted and successful fraud cases have varied over time, providing insights into our solution's performance.</a:t>
            </a:r>
          </a:p>
        </p:txBody>
      </p:sp>
      <p:grpSp>
        <p:nvGrpSpPr>
          <p:cNvPr name="Group 31" id="31"/>
          <p:cNvGrpSpPr/>
          <p:nvPr/>
        </p:nvGrpSpPr>
        <p:grpSpPr>
          <a:xfrm rot="0">
            <a:off x="12037326" y="1911301"/>
            <a:ext cx="5966903" cy="3742934"/>
            <a:chOff x="0" y="0"/>
            <a:chExt cx="7955870" cy="4990578"/>
          </a:xfrm>
        </p:grpSpPr>
        <p:grpSp>
          <p:nvGrpSpPr>
            <p:cNvPr name="Group 32" id="32"/>
            <p:cNvGrpSpPr/>
            <p:nvPr/>
          </p:nvGrpSpPr>
          <p:grpSpPr>
            <a:xfrm rot="0">
              <a:off x="0" y="0"/>
              <a:ext cx="7955870" cy="4990578"/>
              <a:chOff x="0" y="0"/>
              <a:chExt cx="737802" cy="462810"/>
            </a:xfrm>
          </p:grpSpPr>
          <p:sp>
            <p:nvSpPr>
              <p:cNvPr name="Freeform 33" id="33"/>
              <p:cNvSpPr/>
              <p:nvPr/>
            </p:nvSpPr>
            <p:spPr>
              <a:xfrm flipH="false" flipV="false" rot="0">
                <a:off x="0" y="0"/>
                <a:ext cx="737802" cy="462810"/>
              </a:xfrm>
              <a:custGeom>
                <a:avLst/>
                <a:gdLst/>
                <a:ahLst/>
                <a:cxnLst/>
                <a:rect r="r" b="b" t="t" l="l"/>
                <a:pathLst>
                  <a:path h="462810" w="737802">
                    <a:moveTo>
                      <a:pt x="97602" y="0"/>
                    </a:moveTo>
                    <a:lnTo>
                      <a:pt x="640200" y="0"/>
                    </a:lnTo>
                    <a:cubicBezTo>
                      <a:pt x="666086" y="0"/>
                      <a:pt x="690911" y="10283"/>
                      <a:pt x="709215" y="28587"/>
                    </a:cubicBezTo>
                    <a:cubicBezTo>
                      <a:pt x="727519" y="46891"/>
                      <a:pt x="737802" y="71716"/>
                      <a:pt x="737802" y="97602"/>
                    </a:cubicBezTo>
                    <a:lnTo>
                      <a:pt x="737802" y="365208"/>
                    </a:lnTo>
                    <a:cubicBezTo>
                      <a:pt x="737802" y="419112"/>
                      <a:pt x="694104" y="462810"/>
                      <a:pt x="640200" y="462810"/>
                    </a:cubicBezTo>
                    <a:lnTo>
                      <a:pt x="97602" y="462810"/>
                    </a:lnTo>
                    <a:cubicBezTo>
                      <a:pt x="43698" y="462810"/>
                      <a:pt x="0" y="419112"/>
                      <a:pt x="0" y="365208"/>
                    </a:cubicBezTo>
                    <a:lnTo>
                      <a:pt x="0" y="97602"/>
                    </a:lnTo>
                    <a:cubicBezTo>
                      <a:pt x="0" y="43698"/>
                      <a:pt x="43698" y="0"/>
                      <a:pt x="97602" y="0"/>
                    </a:cubicBezTo>
                    <a:close/>
                  </a:path>
                </a:pathLst>
              </a:custGeom>
              <a:solidFill>
                <a:srgbClr val="5271FF"/>
              </a:solidFill>
            </p:spPr>
          </p:sp>
          <p:sp>
            <p:nvSpPr>
              <p:cNvPr name="TextBox 34" id="34"/>
              <p:cNvSpPr txBox="true"/>
              <p:nvPr/>
            </p:nvSpPr>
            <p:spPr>
              <a:xfrm>
                <a:off x="0" y="-38100"/>
                <a:ext cx="737802" cy="500910"/>
              </a:xfrm>
              <a:prstGeom prst="rect">
                <a:avLst/>
              </a:prstGeom>
            </p:spPr>
            <p:txBody>
              <a:bodyPr anchor="ctr" rtlCol="false" tIns="72820" lIns="72820" bIns="72820" rIns="72820"/>
              <a:lstStyle/>
              <a:p>
                <a:pPr algn="ctr">
                  <a:lnSpc>
                    <a:spcPts val="3179"/>
                  </a:lnSpc>
                </a:pPr>
              </a:p>
            </p:txBody>
          </p:sp>
        </p:grpSp>
        <p:grpSp>
          <p:nvGrpSpPr>
            <p:cNvPr name="Group 35" id="35"/>
            <p:cNvGrpSpPr/>
            <p:nvPr/>
          </p:nvGrpSpPr>
          <p:grpSpPr>
            <a:xfrm rot="0">
              <a:off x="514333" y="316294"/>
              <a:ext cx="6927204" cy="4300436"/>
              <a:chOff x="0" y="0"/>
              <a:chExt cx="642407" cy="398809"/>
            </a:xfrm>
          </p:grpSpPr>
          <p:sp>
            <p:nvSpPr>
              <p:cNvPr name="Freeform 36" id="36"/>
              <p:cNvSpPr/>
              <p:nvPr/>
            </p:nvSpPr>
            <p:spPr>
              <a:xfrm flipH="false" flipV="false" rot="0">
                <a:off x="0" y="0"/>
                <a:ext cx="642407" cy="398809"/>
              </a:xfrm>
              <a:custGeom>
                <a:avLst/>
                <a:gdLst/>
                <a:ahLst/>
                <a:cxnLst/>
                <a:rect r="r" b="b" t="t" l="l"/>
                <a:pathLst>
                  <a:path h="398809" w="642407">
                    <a:moveTo>
                      <a:pt x="112095" y="0"/>
                    </a:moveTo>
                    <a:lnTo>
                      <a:pt x="530311" y="0"/>
                    </a:lnTo>
                    <a:cubicBezTo>
                      <a:pt x="560041" y="0"/>
                      <a:pt x="588553" y="11810"/>
                      <a:pt x="609575" y="32832"/>
                    </a:cubicBezTo>
                    <a:cubicBezTo>
                      <a:pt x="630597" y="53854"/>
                      <a:pt x="642407" y="82366"/>
                      <a:pt x="642407" y="112095"/>
                    </a:cubicBezTo>
                    <a:lnTo>
                      <a:pt x="642407" y="286713"/>
                    </a:lnTo>
                    <a:cubicBezTo>
                      <a:pt x="642407" y="348622"/>
                      <a:pt x="592220" y="398809"/>
                      <a:pt x="530311" y="398809"/>
                    </a:cubicBezTo>
                    <a:lnTo>
                      <a:pt x="112095" y="398809"/>
                    </a:lnTo>
                    <a:cubicBezTo>
                      <a:pt x="82366" y="398809"/>
                      <a:pt x="53854" y="386999"/>
                      <a:pt x="32832" y="365977"/>
                    </a:cubicBezTo>
                    <a:cubicBezTo>
                      <a:pt x="11810" y="344955"/>
                      <a:pt x="0" y="316443"/>
                      <a:pt x="0" y="286713"/>
                    </a:cubicBezTo>
                    <a:lnTo>
                      <a:pt x="0" y="112095"/>
                    </a:lnTo>
                    <a:cubicBezTo>
                      <a:pt x="0" y="82366"/>
                      <a:pt x="11810" y="53854"/>
                      <a:pt x="32832" y="32832"/>
                    </a:cubicBezTo>
                    <a:cubicBezTo>
                      <a:pt x="53854" y="11810"/>
                      <a:pt x="82366" y="0"/>
                      <a:pt x="112095" y="0"/>
                    </a:cubicBezTo>
                    <a:close/>
                  </a:path>
                </a:pathLst>
              </a:custGeom>
              <a:solidFill>
                <a:srgbClr val="FFDE59"/>
              </a:solidFill>
            </p:spPr>
          </p:sp>
          <p:sp>
            <p:nvSpPr>
              <p:cNvPr name="TextBox 37" id="37"/>
              <p:cNvSpPr txBox="true"/>
              <p:nvPr/>
            </p:nvSpPr>
            <p:spPr>
              <a:xfrm>
                <a:off x="0" y="-38100"/>
                <a:ext cx="642407" cy="436909"/>
              </a:xfrm>
              <a:prstGeom prst="rect">
                <a:avLst/>
              </a:prstGeom>
            </p:spPr>
            <p:txBody>
              <a:bodyPr anchor="ctr" rtlCol="false" tIns="72820" lIns="72820" bIns="72820" rIns="72820"/>
              <a:lstStyle/>
              <a:p>
                <a:pPr algn="ctr">
                  <a:lnSpc>
                    <a:spcPts val="3179"/>
                  </a:lnSpc>
                </a:pPr>
              </a:p>
            </p:txBody>
          </p:sp>
        </p:grpSp>
      </p:grpSp>
      <p:sp>
        <p:nvSpPr>
          <p:cNvPr name="TextBox 38" id="38"/>
          <p:cNvSpPr txBox="true"/>
          <p:nvPr/>
        </p:nvSpPr>
        <p:spPr>
          <a:xfrm rot="0">
            <a:off x="12710813" y="2877893"/>
            <a:ext cx="4824109" cy="1762125"/>
          </a:xfrm>
          <a:prstGeom prst="rect">
            <a:avLst/>
          </a:prstGeom>
        </p:spPr>
        <p:txBody>
          <a:bodyPr anchor="t" rtlCol="false" tIns="0" lIns="0" bIns="0" rIns="0">
            <a:spAutoFit/>
          </a:bodyPr>
          <a:lstStyle/>
          <a:p>
            <a:pPr algn="ctr">
              <a:lnSpc>
                <a:spcPts val="2724"/>
              </a:lnSpc>
            </a:pPr>
          </a:p>
          <a:p>
            <a:pPr algn="ctr">
              <a:lnSpc>
                <a:spcPts val="2724"/>
              </a:lnSpc>
            </a:pPr>
            <a:r>
              <a:rPr lang="en-US" sz="2270">
                <a:solidFill>
                  <a:srgbClr val="000000"/>
                </a:solidFill>
                <a:latin typeface="Arial Bold"/>
                <a:ea typeface="Arial Bold"/>
                <a:cs typeface="Arial Bold"/>
                <a:sym typeface="Arial Bold"/>
              </a:rPr>
              <a:t>Mapping of transactions using labels as fraud or normal transactions.</a:t>
            </a:r>
          </a:p>
          <a:p>
            <a:pPr algn="ctr">
              <a:lnSpc>
                <a:spcPts val="2724"/>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328" y="0"/>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0" r="0" b="0"/>
            </a:stretch>
          </a:blipFill>
        </p:spPr>
      </p:sp>
      <p:sp>
        <p:nvSpPr>
          <p:cNvPr name="TextBox 3" id="3"/>
          <p:cNvSpPr txBox="true"/>
          <p:nvPr/>
        </p:nvSpPr>
        <p:spPr>
          <a:xfrm rot="0">
            <a:off x="798965" y="1827793"/>
            <a:ext cx="17164350" cy="895350"/>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Process flow diagram or Use-case diagram</a:t>
            </a:r>
          </a:p>
        </p:txBody>
      </p:sp>
      <p:sp>
        <p:nvSpPr>
          <p:cNvPr name="Freeform 4" id="4"/>
          <p:cNvSpPr/>
          <p:nvPr/>
        </p:nvSpPr>
        <p:spPr>
          <a:xfrm flipH="false" flipV="false" rot="0">
            <a:off x="10667915" y="1903993"/>
            <a:ext cx="7039978" cy="7039978"/>
          </a:xfrm>
          <a:custGeom>
            <a:avLst/>
            <a:gdLst/>
            <a:ahLst/>
            <a:cxnLst/>
            <a:rect r="r" b="b" t="t" l="l"/>
            <a:pathLst>
              <a:path h="7039978" w="7039978">
                <a:moveTo>
                  <a:pt x="0" y="0"/>
                </a:moveTo>
                <a:lnTo>
                  <a:pt x="7039978" y="0"/>
                </a:lnTo>
                <a:lnTo>
                  <a:pt x="7039978" y="7039978"/>
                </a:lnTo>
                <a:lnTo>
                  <a:pt x="0" y="7039978"/>
                </a:lnTo>
                <a:lnTo>
                  <a:pt x="0" y="0"/>
                </a:lnTo>
                <a:close/>
              </a:path>
            </a:pathLst>
          </a:custGeom>
          <a:blipFill>
            <a:blip r:embed="rId4"/>
            <a:stretch>
              <a:fillRect l="0" t="0" r="0" b="0"/>
            </a:stretch>
          </a:blipFill>
        </p:spPr>
      </p:sp>
      <p:sp>
        <p:nvSpPr>
          <p:cNvPr name="Freeform 5" id="5"/>
          <p:cNvSpPr/>
          <p:nvPr/>
        </p:nvSpPr>
        <p:spPr>
          <a:xfrm flipH="false" flipV="false" rot="0">
            <a:off x="1028700" y="3480589"/>
            <a:ext cx="9379042" cy="4885546"/>
          </a:xfrm>
          <a:custGeom>
            <a:avLst/>
            <a:gdLst/>
            <a:ahLst/>
            <a:cxnLst/>
            <a:rect r="r" b="b" t="t" l="l"/>
            <a:pathLst>
              <a:path h="4885546" w="9379042">
                <a:moveTo>
                  <a:pt x="0" y="0"/>
                </a:moveTo>
                <a:lnTo>
                  <a:pt x="9379042" y="0"/>
                </a:lnTo>
                <a:lnTo>
                  <a:pt x="9379042" y="4885546"/>
                </a:lnTo>
                <a:lnTo>
                  <a:pt x="0" y="4885546"/>
                </a:lnTo>
                <a:lnTo>
                  <a:pt x="0" y="0"/>
                </a:lnTo>
                <a:close/>
              </a:path>
            </a:pathLst>
          </a:custGeom>
          <a:blipFill>
            <a:blip r:embed="rId5"/>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9248"/>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10820746" y="1762612"/>
            <a:ext cx="7010872" cy="3371641"/>
          </a:xfrm>
          <a:custGeom>
            <a:avLst/>
            <a:gdLst/>
            <a:ahLst/>
            <a:cxnLst/>
            <a:rect r="r" b="b" t="t" l="l"/>
            <a:pathLst>
              <a:path h="3371641" w="7010872">
                <a:moveTo>
                  <a:pt x="0" y="0"/>
                </a:moveTo>
                <a:lnTo>
                  <a:pt x="7010872" y="0"/>
                </a:lnTo>
                <a:lnTo>
                  <a:pt x="7010872" y="3371641"/>
                </a:lnTo>
                <a:lnTo>
                  <a:pt x="0" y="3371641"/>
                </a:lnTo>
                <a:lnTo>
                  <a:pt x="0" y="0"/>
                </a:lnTo>
                <a:close/>
              </a:path>
            </a:pathLst>
          </a:custGeom>
          <a:blipFill>
            <a:blip r:embed="rId4"/>
            <a:stretch>
              <a:fillRect l="0" t="0" r="0" b="0"/>
            </a:stretch>
          </a:blipFill>
        </p:spPr>
      </p:sp>
      <p:sp>
        <p:nvSpPr>
          <p:cNvPr name="Freeform 4" id="4"/>
          <p:cNvSpPr/>
          <p:nvPr/>
        </p:nvSpPr>
        <p:spPr>
          <a:xfrm flipH="false" flipV="false" rot="0">
            <a:off x="13597003" y="5927456"/>
            <a:ext cx="3981044" cy="3582940"/>
          </a:xfrm>
          <a:custGeom>
            <a:avLst/>
            <a:gdLst/>
            <a:ahLst/>
            <a:cxnLst/>
            <a:rect r="r" b="b" t="t" l="l"/>
            <a:pathLst>
              <a:path h="3582940" w="3981044">
                <a:moveTo>
                  <a:pt x="0" y="0"/>
                </a:moveTo>
                <a:lnTo>
                  <a:pt x="3981044" y="0"/>
                </a:lnTo>
                <a:lnTo>
                  <a:pt x="3981044" y="3582940"/>
                </a:lnTo>
                <a:lnTo>
                  <a:pt x="0" y="3582940"/>
                </a:lnTo>
                <a:lnTo>
                  <a:pt x="0" y="0"/>
                </a:lnTo>
                <a:close/>
              </a:path>
            </a:pathLst>
          </a:custGeom>
          <a:blipFill>
            <a:blip r:embed="rId5"/>
            <a:stretch>
              <a:fillRect l="0" t="0" r="0" b="0"/>
            </a:stretch>
          </a:blipFill>
        </p:spPr>
      </p:sp>
      <p:sp>
        <p:nvSpPr>
          <p:cNvPr name="Freeform 5" id="5"/>
          <p:cNvSpPr/>
          <p:nvPr/>
        </p:nvSpPr>
        <p:spPr>
          <a:xfrm flipH="false" flipV="false" rot="0">
            <a:off x="10820746" y="6815145"/>
            <a:ext cx="2776257" cy="1807563"/>
          </a:xfrm>
          <a:custGeom>
            <a:avLst/>
            <a:gdLst/>
            <a:ahLst/>
            <a:cxnLst/>
            <a:rect r="r" b="b" t="t" l="l"/>
            <a:pathLst>
              <a:path h="1807563" w="2776257">
                <a:moveTo>
                  <a:pt x="0" y="0"/>
                </a:moveTo>
                <a:lnTo>
                  <a:pt x="2776257" y="0"/>
                </a:lnTo>
                <a:lnTo>
                  <a:pt x="2776257" y="1807562"/>
                </a:lnTo>
                <a:lnTo>
                  <a:pt x="0" y="1807562"/>
                </a:lnTo>
                <a:lnTo>
                  <a:pt x="0" y="0"/>
                </a:lnTo>
                <a:close/>
              </a:path>
            </a:pathLst>
          </a:custGeom>
          <a:blipFill>
            <a:blip r:embed="rId6"/>
            <a:stretch>
              <a:fillRect l="0" t="0" r="0" b="0"/>
            </a:stretch>
          </a:blipFill>
        </p:spPr>
      </p:sp>
      <p:sp>
        <p:nvSpPr>
          <p:cNvPr name="Freeform 6" id="6"/>
          <p:cNvSpPr/>
          <p:nvPr/>
        </p:nvSpPr>
        <p:spPr>
          <a:xfrm flipH="false" flipV="false" rot="0">
            <a:off x="7806715" y="3066973"/>
            <a:ext cx="2855562" cy="1402907"/>
          </a:xfrm>
          <a:custGeom>
            <a:avLst/>
            <a:gdLst/>
            <a:ahLst/>
            <a:cxnLst/>
            <a:rect r="r" b="b" t="t" l="l"/>
            <a:pathLst>
              <a:path h="1402907" w="2855562">
                <a:moveTo>
                  <a:pt x="0" y="0"/>
                </a:moveTo>
                <a:lnTo>
                  <a:pt x="2855562" y="0"/>
                </a:lnTo>
                <a:lnTo>
                  <a:pt x="2855562" y="1402906"/>
                </a:lnTo>
                <a:lnTo>
                  <a:pt x="0" y="1402906"/>
                </a:lnTo>
                <a:lnTo>
                  <a:pt x="0" y="0"/>
                </a:lnTo>
                <a:close/>
              </a:path>
            </a:pathLst>
          </a:custGeom>
          <a:blipFill>
            <a:blip r:embed="rId7"/>
            <a:stretch>
              <a:fillRect l="0" t="0" r="0" b="0"/>
            </a:stretch>
          </a:blipFill>
        </p:spPr>
      </p:sp>
      <p:sp>
        <p:nvSpPr>
          <p:cNvPr name="Freeform 7" id="7"/>
          <p:cNvSpPr/>
          <p:nvPr/>
        </p:nvSpPr>
        <p:spPr>
          <a:xfrm flipH="false" flipV="false" rot="0">
            <a:off x="7787583" y="5152305"/>
            <a:ext cx="2979682" cy="1156046"/>
          </a:xfrm>
          <a:custGeom>
            <a:avLst/>
            <a:gdLst/>
            <a:ahLst/>
            <a:cxnLst/>
            <a:rect r="r" b="b" t="t" l="l"/>
            <a:pathLst>
              <a:path h="1156046" w="2979682">
                <a:moveTo>
                  <a:pt x="0" y="0"/>
                </a:moveTo>
                <a:lnTo>
                  <a:pt x="2979682" y="0"/>
                </a:lnTo>
                <a:lnTo>
                  <a:pt x="2979682" y="1156046"/>
                </a:lnTo>
                <a:lnTo>
                  <a:pt x="0" y="1156046"/>
                </a:lnTo>
                <a:lnTo>
                  <a:pt x="0" y="0"/>
                </a:lnTo>
                <a:close/>
              </a:path>
            </a:pathLst>
          </a:custGeom>
          <a:blipFill>
            <a:blip r:embed="rId8"/>
            <a:stretch>
              <a:fillRect l="0" t="0" r="-7916" b="0"/>
            </a:stretch>
          </a:blipFill>
        </p:spPr>
      </p:sp>
      <p:sp>
        <p:nvSpPr>
          <p:cNvPr name="Freeform 8" id="8"/>
          <p:cNvSpPr/>
          <p:nvPr/>
        </p:nvSpPr>
        <p:spPr>
          <a:xfrm flipH="false" flipV="false" rot="0">
            <a:off x="7744655" y="6990777"/>
            <a:ext cx="3065539" cy="1175823"/>
          </a:xfrm>
          <a:custGeom>
            <a:avLst/>
            <a:gdLst/>
            <a:ahLst/>
            <a:cxnLst/>
            <a:rect r="r" b="b" t="t" l="l"/>
            <a:pathLst>
              <a:path h="1175823" w="3065539">
                <a:moveTo>
                  <a:pt x="0" y="0"/>
                </a:moveTo>
                <a:lnTo>
                  <a:pt x="3065538" y="0"/>
                </a:lnTo>
                <a:lnTo>
                  <a:pt x="3065538" y="1175823"/>
                </a:lnTo>
                <a:lnTo>
                  <a:pt x="0" y="1175823"/>
                </a:lnTo>
                <a:lnTo>
                  <a:pt x="0" y="0"/>
                </a:lnTo>
                <a:close/>
              </a:path>
            </a:pathLst>
          </a:custGeom>
          <a:blipFill>
            <a:blip r:embed="rId9"/>
            <a:stretch>
              <a:fillRect l="0" t="0" r="0" b="0"/>
            </a:stretch>
          </a:blipFill>
        </p:spPr>
      </p:sp>
      <p:sp>
        <p:nvSpPr>
          <p:cNvPr name="TextBox 9" id="9"/>
          <p:cNvSpPr txBox="true"/>
          <p:nvPr/>
        </p:nvSpPr>
        <p:spPr>
          <a:xfrm rot="0">
            <a:off x="3645766" y="1912618"/>
            <a:ext cx="6806590" cy="431921"/>
          </a:xfrm>
          <a:prstGeom prst="rect">
            <a:avLst/>
          </a:prstGeom>
        </p:spPr>
        <p:txBody>
          <a:bodyPr anchor="t" rtlCol="false" tIns="0" lIns="0" bIns="0" rIns="0">
            <a:spAutoFit/>
          </a:bodyPr>
          <a:lstStyle/>
          <a:p>
            <a:pPr algn="ctr">
              <a:lnSpc>
                <a:spcPts val="3328"/>
              </a:lnSpc>
            </a:pPr>
            <a:r>
              <a:rPr lang="en-US" sz="2377">
                <a:solidFill>
                  <a:srgbClr val="000000"/>
                </a:solidFill>
                <a:latin typeface="Maharlika"/>
                <a:ea typeface="Maharlika"/>
                <a:cs typeface="Maharlika"/>
                <a:sym typeface="Maharlika"/>
              </a:rPr>
              <a:t>Spatial  Temporal Aware Graph Transformer </a:t>
            </a:r>
          </a:p>
        </p:txBody>
      </p:sp>
      <p:sp>
        <p:nvSpPr>
          <p:cNvPr name="TextBox 10" id="10"/>
          <p:cNvSpPr txBox="true"/>
          <p:nvPr/>
        </p:nvSpPr>
        <p:spPr>
          <a:xfrm rot="0">
            <a:off x="12860091" y="5328717"/>
            <a:ext cx="2932183" cy="341564"/>
          </a:xfrm>
          <a:prstGeom prst="rect">
            <a:avLst/>
          </a:prstGeom>
        </p:spPr>
        <p:txBody>
          <a:bodyPr anchor="t" rtlCol="false" tIns="0" lIns="0" bIns="0" rIns="0">
            <a:spAutoFit/>
          </a:bodyPr>
          <a:lstStyle/>
          <a:p>
            <a:pPr algn="ctr">
              <a:lnSpc>
                <a:spcPts val="2547"/>
              </a:lnSpc>
            </a:pPr>
            <a:r>
              <a:rPr lang="en-US" sz="1819">
                <a:solidFill>
                  <a:srgbClr val="000000"/>
                </a:solidFill>
                <a:latin typeface="Maharlika"/>
                <a:ea typeface="Maharlika"/>
                <a:cs typeface="Maharlika"/>
                <a:sym typeface="Maharlika"/>
              </a:rPr>
              <a:t>Graphical Implementation</a:t>
            </a:r>
          </a:p>
        </p:txBody>
      </p:sp>
      <p:sp>
        <p:nvSpPr>
          <p:cNvPr name="TextBox 11" id="11"/>
          <p:cNvSpPr txBox="true"/>
          <p:nvPr/>
        </p:nvSpPr>
        <p:spPr>
          <a:xfrm rot="0">
            <a:off x="378934" y="2315964"/>
            <a:ext cx="6924057" cy="2305301"/>
          </a:xfrm>
          <a:prstGeom prst="rect">
            <a:avLst/>
          </a:prstGeom>
        </p:spPr>
        <p:txBody>
          <a:bodyPr anchor="t" rtlCol="false" tIns="0" lIns="0" bIns="0" rIns="0">
            <a:spAutoFit/>
          </a:bodyPr>
          <a:lstStyle/>
          <a:p>
            <a:pPr algn="just">
              <a:lnSpc>
                <a:spcPts val="2086"/>
              </a:lnSpc>
            </a:pPr>
            <a:r>
              <a:rPr lang="en-US" sz="1490">
                <a:solidFill>
                  <a:srgbClr val="000000"/>
                </a:solidFill>
                <a:latin typeface="Canva Sans Bold"/>
                <a:ea typeface="Canva Sans Bold"/>
                <a:cs typeface="Canva Sans Bold"/>
                <a:sym typeface="Canva Sans Bold"/>
              </a:rPr>
              <a:t>Input Layer :</a:t>
            </a:r>
          </a:p>
          <a:p>
            <a:pPr algn="just">
              <a:lnSpc>
                <a:spcPts val="2086"/>
              </a:lnSpc>
            </a:pPr>
            <a:r>
              <a:rPr lang="en-US" sz="1490">
                <a:solidFill>
                  <a:srgbClr val="000000"/>
                </a:solidFill>
                <a:latin typeface="Canva Sans Bold"/>
                <a:ea typeface="Canva Sans Bold"/>
                <a:cs typeface="Canva Sans Bold"/>
                <a:sym typeface="Canva Sans Bold"/>
              </a:rPr>
              <a:t>Graph No</a:t>
            </a:r>
            <a:r>
              <a:rPr lang="en-US" sz="1490">
                <a:solidFill>
                  <a:srgbClr val="000000"/>
                </a:solidFill>
                <a:latin typeface="Canva Sans Bold"/>
                <a:ea typeface="Canva Sans Bold"/>
                <a:cs typeface="Canva Sans Bold"/>
                <a:sym typeface="Canva Sans Bold"/>
              </a:rPr>
              <a:t>de Features </a:t>
            </a:r>
            <a:r>
              <a:rPr lang="en-US" sz="1490">
                <a:solidFill>
                  <a:srgbClr val="000000"/>
                </a:solidFill>
                <a:latin typeface="Canva Sans"/>
                <a:ea typeface="Canva Sans"/>
                <a:cs typeface="Canva Sans"/>
                <a:sym typeface="Canva Sans"/>
              </a:rPr>
              <a:t>: This layer processes the initial features of the nodes in the graph. It may include embedding layers to convert categorical features into </a:t>
            </a:r>
            <a:r>
              <a:rPr lang="en-US" sz="1490">
                <a:solidFill>
                  <a:srgbClr val="FF3131"/>
                </a:solidFill>
                <a:latin typeface="Canva Sans Bold"/>
                <a:ea typeface="Canva Sans Bold"/>
                <a:cs typeface="Canva Sans Bold"/>
                <a:sym typeface="Canva Sans Bold"/>
              </a:rPr>
              <a:t>dense vectors or normalization layers for numerical features.</a:t>
            </a:r>
          </a:p>
          <a:p>
            <a:pPr algn="just">
              <a:lnSpc>
                <a:spcPts val="2086"/>
              </a:lnSpc>
            </a:pPr>
          </a:p>
          <a:p>
            <a:pPr algn="just">
              <a:lnSpc>
                <a:spcPts val="2086"/>
              </a:lnSpc>
            </a:pPr>
            <a:r>
              <a:rPr lang="en-US" sz="1490">
                <a:solidFill>
                  <a:srgbClr val="000000"/>
                </a:solidFill>
                <a:latin typeface="Canva Sans Bold"/>
                <a:ea typeface="Canva Sans Bold"/>
                <a:cs typeface="Canva Sans Bold"/>
                <a:sym typeface="Canva Sans Bold"/>
              </a:rPr>
              <a:t>Time Encoding</a:t>
            </a:r>
            <a:r>
              <a:rPr lang="en-US" sz="1490">
                <a:solidFill>
                  <a:srgbClr val="000000"/>
                </a:solidFill>
                <a:latin typeface="Canva Sans"/>
                <a:ea typeface="Canva Sans"/>
                <a:cs typeface="Canva Sans"/>
                <a:sym typeface="Canva Sans"/>
              </a:rPr>
              <a:t>: Adds</a:t>
            </a:r>
            <a:r>
              <a:rPr lang="en-US" sz="1490">
                <a:solidFill>
                  <a:srgbClr val="FF3131"/>
                </a:solidFill>
                <a:latin typeface="Canva Sans Bold"/>
                <a:ea typeface="Canva Sans Bold"/>
                <a:cs typeface="Canva Sans Bold"/>
                <a:sym typeface="Canva Sans Bold"/>
              </a:rPr>
              <a:t> temporal information to the node features</a:t>
            </a:r>
            <a:r>
              <a:rPr lang="en-US" sz="1490">
                <a:solidFill>
                  <a:srgbClr val="000000"/>
                </a:solidFill>
                <a:latin typeface="Canva Sans"/>
                <a:ea typeface="Canva Sans"/>
                <a:cs typeface="Canva Sans"/>
                <a:sym typeface="Canva Sans"/>
              </a:rPr>
              <a:t>, often through positional encoding or time-series embeddings to handle sequential data.</a:t>
            </a:r>
          </a:p>
          <a:p>
            <a:pPr algn="just">
              <a:lnSpc>
                <a:spcPts val="2086"/>
              </a:lnSpc>
            </a:pPr>
          </a:p>
        </p:txBody>
      </p:sp>
      <p:sp>
        <p:nvSpPr>
          <p:cNvPr name="TextBox 12" id="12"/>
          <p:cNvSpPr txBox="true"/>
          <p:nvPr/>
        </p:nvSpPr>
        <p:spPr>
          <a:xfrm rot="0">
            <a:off x="378934" y="4592691"/>
            <a:ext cx="6924057" cy="2048126"/>
          </a:xfrm>
          <a:prstGeom prst="rect">
            <a:avLst/>
          </a:prstGeom>
        </p:spPr>
        <p:txBody>
          <a:bodyPr anchor="t" rtlCol="false" tIns="0" lIns="0" bIns="0" rIns="0">
            <a:spAutoFit/>
          </a:bodyPr>
          <a:lstStyle/>
          <a:p>
            <a:pPr algn="just">
              <a:lnSpc>
                <a:spcPts val="2086"/>
              </a:lnSpc>
            </a:pPr>
            <a:r>
              <a:rPr lang="en-US" sz="1490">
                <a:solidFill>
                  <a:srgbClr val="000000"/>
                </a:solidFill>
                <a:latin typeface="Canva Sans Bold"/>
                <a:ea typeface="Canva Sans Bold"/>
                <a:cs typeface="Canva Sans Bold"/>
                <a:sym typeface="Canva Sans Bold"/>
              </a:rPr>
              <a:t>Spatial Graph Attention Layer:</a:t>
            </a:r>
          </a:p>
          <a:p>
            <a:pPr algn="just">
              <a:lnSpc>
                <a:spcPts val="2086"/>
              </a:lnSpc>
            </a:pPr>
            <a:r>
              <a:rPr lang="en-US" sz="1490">
                <a:solidFill>
                  <a:srgbClr val="000000"/>
                </a:solidFill>
                <a:latin typeface="Canva Sans Bold"/>
                <a:ea typeface="Canva Sans Bold"/>
                <a:cs typeface="Canva Sans Bold"/>
                <a:sym typeface="Canva Sans Bold"/>
              </a:rPr>
              <a:t>Graph Att</a:t>
            </a:r>
            <a:r>
              <a:rPr lang="en-US" sz="1490">
                <a:solidFill>
                  <a:srgbClr val="000000"/>
                </a:solidFill>
                <a:latin typeface="Canva Sans Bold"/>
                <a:ea typeface="Canva Sans Bold"/>
                <a:cs typeface="Canva Sans Bold"/>
                <a:sym typeface="Canva Sans Bold"/>
              </a:rPr>
              <a:t>ention Mechanism:</a:t>
            </a:r>
            <a:r>
              <a:rPr lang="en-US" sz="1490">
                <a:solidFill>
                  <a:srgbClr val="000000"/>
                </a:solidFill>
                <a:latin typeface="Canva Sans"/>
                <a:ea typeface="Canva Sans"/>
                <a:cs typeface="Canva Sans"/>
                <a:sym typeface="Canva Sans"/>
              </a:rPr>
              <a:t> This layer</a:t>
            </a:r>
            <a:r>
              <a:rPr lang="en-US" sz="1490">
                <a:solidFill>
                  <a:srgbClr val="FF3131"/>
                </a:solidFill>
                <a:latin typeface="Canva Sans Bold"/>
                <a:ea typeface="Canva Sans Bold"/>
                <a:cs typeface="Canva Sans Bold"/>
                <a:sym typeface="Canva Sans Bold"/>
              </a:rPr>
              <a:t> leverages graph attention networks</a:t>
            </a:r>
            <a:r>
              <a:rPr lang="en-US" sz="1490">
                <a:solidFill>
                  <a:srgbClr val="000000"/>
                </a:solidFill>
                <a:latin typeface="Canva Sans"/>
                <a:ea typeface="Canva Sans"/>
                <a:cs typeface="Canva Sans"/>
                <a:sym typeface="Canva Sans"/>
              </a:rPr>
              <a:t> (GAT) to learn the importance of neighboring nodes for each node. It assigns different weights to different neighbors based on their features and the relationships (edges) between nodes.</a:t>
            </a:r>
          </a:p>
          <a:p>
            <a:pPr algn="just">
              <a:lnSpc>
                <a:spcPts val="2086"/>
              </a:lnSpc>
            </a:pPr>
            <a:r>
              <a:rPr lang="en-US" sz="1490">
                <a:solidFill>
                  <a:srgbClr val="000000"/>
                </a:solidFill>
                <a:latin typeface="Canva Sans Bold"/>
                <a:ea typeface="Canva Sans Bold"/>
                <a:cs typeface="Canva Sans Bold"/>
                <a:sym typeface="Canva Sans Bold"/>
              </a:rPr>
              <a:t>Multi-head Attention: </a:t>
            </a:r>
            <a:r>
              <a:rPr lang="en-US" sz="1490">
                <a:solidFill>
                  <a:srgbClr val="000000"/>
                </a:solidFill>
                <a:latin typeface="Canva Sans"/>
                <a:ea typeface="Canva Sans"/>
                <a:cs typeface="Canva Sans"/>
                <a:sym typeface="Canva Sans"/>
              </a:rPr>
              <a:t>Multiple attention mechanisms are used in parallel to capture various aspects of the spatial relationships in the graph</a:t>
            </a:r>
          </a:p>
          <a:p>
            <a:pPr algn="just">
              <a:lnSpc>
                <a:spcPts val="2086"/>
              </a:lnSpc>
            </a:pPr>
          </a:p>
        </p:txBody>
      </p:sp>
      <p:sp>
        <p:nvSpPr>
          <p:cNvPr name="TextBox 13" id="13"/>
          <p:cNvSpPr txBox="true"/>
          <p:nvPr/>
        </p:nvSpPr>
        <p:spPr>
          <a:xfrm rot="0">
            <a:off x="378934" y="6375649"/>
            <a:ext cx="6924057" cy="1790951"/>
          </a:xfrm>
          <a:prstGeom prst="rect">
            <a:avLst/>
          </a:prstGeom>
        </p:spPr>
        <p:txBody>
          <a:bodyPr anchor="t" rtlCol="false" tIns="0" lIns="0" bIns="0" rIns="0">
            <a:spAutoFit/>
          </a:bodyPr>
          <a:lstStyle/>
          <a:p>
            <a:pPr algn="just">
              <a:lnSpc>
                <a:spcPts val="2086"/>
              </a:lnSpc>
            </a:pPr>
            <a:r>
              <a:rPr lang="en-US" sz="1490">
                <a:solidFill>
                  <a:srgbClr val="000000"/>
                </a:solidFill>
                <a:latin typeface="Canva Sans Bold"/>
                <a:ea typeface="Canva Sans Bold"/>
                <a:cs typeface="Canva Sans Bold"/>
                <a:sym typeface="Canva Sans Bold"/>
              </a:rPr>
              <a:t>Temporal Attention Layer:</a:t>
            </a:r>
          </a:p>
          <a:p>
            <a:pPr algn="just">
              <a:lnSpc>
                <a:spcPts val="2086"/>
              </a:lnSpc>
            </a:pPr>
            <a:r>
              <a:rPr lang="en-US" sz="1490">
                <a:solidFill>
                  <a:srgbClr val="000000"/>
                </a:solidFill>
                <a:latin typeface="Canva Sans Bold"/>
                <a:ea typeface="Canva Sans Bold"/>
                <a:cs typeface="Canva Sans Bold"/>
                <a:sym typeface="Canva Sans Bold"/>
              </a:rPr>
              <a:t>Self-</a:t>
            </a:r>
            <a:r>
              <a:rPr lang="en-US" sz="1490">
                <a:solidFill>
                  <a:srgbClr val="000000"/>
                </a:solidFill>
                <a:latin typeface="Canva Sans Bold"/>
                <a:ea typeface="Canva Sans Bold"/>
                <a:cs typeface="Canva Sans Bold"/>
                <a:sym typeface="Canva Sans Bold"/>
              </a:rPr>
              <a:t>Att</a:t>
            </a:r>
            <a:r>
              <a:rPr lang="en-US" sz="1490">
                <a:solidFill>
                  <a:srgbClr val="000000"/>
                </a:solidFill>
                <a:latin typeface="Canva Sans Bold"/>
                <a:ea typeface="Canva Sans Bold"/>
                <a:cs typeface="Canva Sans Bold"/>
                <a:sym typeface="Canva Sans Bold"/>
              </a:rPr>
              <a:t>ention Mechanism:</a:t>
            </a:r>
            <a:r>
              <a:rPr lang="en-US" sz="1490">
                <a:solidFill>
                  <a:srgbClr val="000000"/>
                </a:solidFill>
                <a:latin typeface="Canva Sans"/>
                <a:ea typeface="Canva Sans"/>
                <a:cs typeface="Canva Sans"/>
                <a:sym typeface="Canva Sans"/>
              </a:rPr>
              <a:t> Applies self-attention to the sequence of node features to model temporal dependencies. Each node feature at a specific time step attends to all other time steps within the sequence.</a:t>
            </a:r>
          </a:p>
          <a:p>
            <a:pPr algn="just">
              <a:lnSpc>
                <a:spcPts val="2086"/>
              </a:lnSpc>
            </a:pPr>
            <a:r>
              <a:rPr lang="en-US" sz="1490">
                <a:solidFill>
                  <a:srgbClr val="000000"/>
                </a:solidFill>
                <a:latin typeface="Canva Sans Bold"/>
                <a:ea typeface="Canva Sans Bold"/>
                <a:cs typeface="Canva Sans Bold"/>
                <a:sym typeface="Canva Sans Bold"/>
              </a:rPr>
              <a:t>Posi</a:t>
            </a:r>
            <a:r>
              <a:rPr lang="en-US" sz="1490">
                <a:solidFill>
                  <a:srgbClr val="000000"/>
                </a:solidFill>
                <a:latin typeface="Canva Sans Bold"/>
                <a:ea typeface="Canva Sans Bold"/>
                <a:cs typeface="Canva Sans Bold"/>
                <a:sym typeface="Canva Sans Bold"/>
              </a:rPr>
              <a:t>tional Encoding:</a:t>
            </a:r>
            <a:r>
              <a:rPr lang="en-US" sz="1490">
                <a:solidFill>
                  <a:srgbClr val="000000"/>
                </a:solidFill>
                <a:latin typeface="Canva Sans"/>
                <a:ea typeface="Canva Sans"/>
                <a:cs typeface="Canva Sans"/>
                <a:sym typeface="Canva Sans"/>
              </a:rPr>
              <a:t> Adds positional information to the sequence of features to help the model distinguish between different time steps.</a:t>
            </a:r>
          </a:p>
          <a:p>
            <a:pPr algn="just">
              <a:lnSpc>
                <a:spcPts val="2086"/>
              </a:lnSpc>
            </a:pPr>
          </a:p>
        </p:txBody>
      </p:sp>
      <p:sp>
        <p:nvSpPr>
          <p:cNvPr name="TextBox 14" id="14"/>
          <p:cNvSpPr txBox="true"/>
          <p:nvPr/>
        </p:nvSpPr>
        <p:spPr>
          <a:xfrm rot="0">
            <a:off x="378934" y="7976620"/>
            <a:ext cx="6924057" cy="1533776"/>
          </a:xfrm>
          <a:prstGeom prst="rect">
            <a:avLst/>
          </a:prstGeom>
        </p:spPr>
        <p:txBody>
          <a:bodyPr anchor="t" rtlCol="false" tIns="0" lIns="0" bIns="0" rIns="0">
            <a:spAutoFit/>
          </a:bodyPr>
          <a:lstStyle/>
          <a:p>
            <a:pPr algn="just">
              <a:lnSpc>
                <a:spcPts val="2086"/>
              </a:lnSpc>
            </a:pPr>
            <a:r>
              <a:rPr lang="en-US" sz="1490">
                <a:solidFill>
                  <a:srgbClr val="000000"/>
                </a:solidFill>
                <a:latin typeface="Canva Sans Bold"/>
                <a:ea typeface="Canva Sans Bold"/>
                <a:cs typeface="Canva Sans Bold"/>
                <a:sym typeface="Canva Sans Bold"/>
              </a:rPr>
              <a:t>Feedforward Network (FFN):</a:t>
            </a:r>
          </a:p>
          <a:p>
            <a:pPr algn="just">
              <a:lnSpc>
                <a:spcPts val="2086"/>
              </a:lnSpc>
            </a:pPr>
            <a:r>
              <a:rPr lang="en-US" sz="1490">
                <a:solidFill>
                  <a:srgbClr val="000000"/>
                </a:solidFill>
                <a:latin typeface="Canva Sans Bold"/>
                <a:ea typeface="Canva Sans Bold"/>
                <a:cs typeface="Canva Sans Bold"/>
                <a:sym typeface="Canva Sans Bold"/>
              </a:rPr>
              <a:t>Dense Layers:</a:t>
            </a:r>
            <a:r>
              <a:rPr lang="en-US" sz="1490">
                <a:solidFill>
                  <a:srgbClr val="000000"/>
                </a:solidFill>
                <a:latin typeface="Canva Sans"/>
                <a:ea typeface="Canva Sans"/>
                <a:cs typeface="Canva Sans"/>
                <a:sym typeface="Canva Sans"/>
              </a:rPr>
              <a:t> C</a:t>
            </a:r>
            <a:r>
              <a:rPr lang="en-US" sz="1490">
                <a:solidFill>
                  <a:srgbClr val="000000"/>
                </a:solidFill>
                <a:latin typeface="Canva Sans"/>
                <a:ea typeface="Canva Sans"/>
                <a:cs typeface="Canva Sans"/>
                <a:sym typeface="Canva Sans"/>
              </a:rPr>
              <a:t>omprises one or more fully connected layers with non-linear activations to process the fused features and enable complex interactions between them.</a:t>
            </a:r>
          </a:p>
          <a:p>
            <a:pPr algn="just">
              <a:lnSpc>
                <a:spcPts val="2086"/>
              </a:lnSpc>
            </a:pPr>
            <a:r>
              <a:rPr lang="en-US" sz="1490">
                <a:solidFill>
                  <a:srgbClr val="000000"/>
                </a:solidFill>
                <a:latin typeface="Canva Sans Bold"/>
                <a:ea typeface="Canva Sans Bold"/>
                <a:cs typeface="Canva Sans Bold"/>
                <a:sym typeface="Canva Sans Bold"/>
              </a:rPr>
              <a:t>Dropo</a:t>
            </a:r>
            <a:r>
              <a:rPr lang="en-US" sz="1490">
                <a:solidFill>
                  <a:srgbClr val="000000"/>
                </a:solidFill>
                <a:latin typeface="Canva Sans Bold"/>
                <a:ea typeface="Canva Sans Bold"/>
                <a:cs typeface="Canva Sans Bold"/>
                <a:sym typeface="Canva Sans Bold"/>
              </a:rPr>
              <a:t>ut: </a:t>
            </a:r>
            <a:r>
              <a:rPr lang="en-US" sz="1490">
                <a:solidFill>
                  <a:srgbClr val="000000"/>
                </a:solidFill>
                <a:latin typeface="Canva Sans"/>
                <a:ea typeface="Canva Sans"/>
                <a:cs typeface="Canva Sans"/>
                <a:sym typeface="Canva Sans"/>
              </a:rPr>
              <a:t>Applies dropout for regularization to prevent overfitting.</a:t>
            </a:r>
          </a:p>
          <a:p>
            <a:pPr algn="just">
              <a:lnSpc>
                <a:spcPts val="2086"/>
              </a:lnSpc>
            </a:pPr>
          </a:p>
        </p:txBody>
      </p:sp>
      <p:sp>
        <p:nvSpPr>
          <p:cNvPr name="TextBox 15" id="15"/>
          <p:cNvSpPr txBox="true"/>
          <p:nvPr/>
        </p:nvSpPr>
        <p:spPr>
          <a:xfrm rot="0">
            <a:off x="7806715" y="2459411"/>
            <a:ext cx="2711833" cy="348582"/>
          </a:xfrm>
          <a:prstGeom prst="rect">
            <a:avLst/>
          </a:prstGeom>
        </p:spPr>
        <p:txBody>
          <a:bodyPr anchor="t" rtlCol="false" tIns="0" lIns="0" bIns="0" rIns="0">
            <a:spAutoFit/>
          </a:bodyPr>
          <a:lstStyle/>
          <a:p>
            <a:pPr algn="ctr">
              <a:lnSpc>
                <a:spcPts val="2876"/>
              </a:lnSpc>
            </a:pPr>
            <a:r>
              <a:rPr lang="en-US" sz="2054">
                <a:solidFill>
                  <a:srgbClr val="000000"/>
                </a:solidFill>
                <a:latin typeface="Canva Sans Bold"/>
                <a:ea typeface="Canva Sans Bold"/>
                <a:cs typeface="Canva Sans Bold"/>
                <a:sym typeface="Canva Sans Bold"/>
              </a:rPr>
              <a:t>Activation Functions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6" y="0"/>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0" r="0" b="0"/>
            </a:stretch>
          </a:blipFill>
        </p:spPr>
      </p:sp>
      <p:sp>
        <p:nvSpPr>
          <p:cNvPr name="Freeform 3" id="3"/>
          <p:cNvSpPr/>
          <p:nvPr/>
        </p:nvSpPr>
        <p:spPr>
          <a:xfrm flipH="false" flipV="false" rot="0">
            <a:off x="9903193" y="4093372"/>
            <a:ext cx="3713276" cy="1930904"/>
          </a:xfrm>
          <a:custGeom>
            <a:avLst/>
            <a:gdLst/>
            <a:ahLst/>
            <a:cxnLst/>
            <a:rect r="r" b="b" t="t" l="l"/>
            <a:pathLst>
              <a:path h="1930904" w="3713276">
                <a:moveTo>
                  <a:pt x="0" y="0"/>
                </a:moveTo>
                <a:lnTo>
                  <a:pt x="3713277" y="0"/>
                </a:lnTo>
                <a:lnTo>
                  <a:pt x="3713277" y="1930904"/>
                </a:lnTo>
                <a:lnTo>
                  <a:pt x="0" y="1930904"/>
                </a:lnTo>
                <a:lnTo>
                  <a:pt x="0" y="0"/>
                </a:lnTo>
                <a:close/>
              </a:path>
            </a:pathLst>
          </a:custGeom>
          <a:blipFill>
            <a:blip r:embed="rId4"/>
            <a:stretch>
              <a:fillRect l="0" t="0" r="0" b="0"/>
            </a:stretch>
          </a:blipFill>
        </p:spPr>
      </p:sp>
      <p:sp>
        <p:nvSpPr>
          <p:cNvPr name="Freeform 4" id="4"/>
          <p:cNvSpPr/>
          <p:nvPr/>
        </p:nvSpPr>
        <p:spPr>
          <a:xfrm flipH="false" flipV="false" rot="0">
            <a:off x="14184614" y="3592199"/>
            <a:ext cx="3074686" cy="2933251"/>
          </a:xfrm>
          <a:custGeom>
            <a:avLst/>
            <a:gdLst/>
            <a:ahLst/>
            <a:cxnLst/>
            <a:rect r="r" b="b" t="t" l="l"/>
            <a:pathLst>
              <a:path h="2933251" w="3074686">
                <a:moveTo>
                  <a:pt x="0" y="0"/>
                </a:moveTo>
                <a:lnTo>
                  <a:pt x="3074686" y="0"/>
                </a:lnTo>
                <a:lnTo>
                  <a:pt x="3074686" y="2933250"/>
                </a:lnTo>
                <a:lnTo>
                  <a:pt x="0" y="2933250"/>
                </a:lnTo>
                <a:lnTo>
                  <a:pt x="0" y="0"/>
                </a:lnTo>
                <a:close/>
              </a:path>
            </a:pathLst>
          </a:custGeom>
          <a:blipFill>
            <a:blip r:embed="rId5"/>
            <a:stretch>
              <a:fillRect l="0" t="0" r="0" b="0"/>
            </a:stretch>
          </a:blipFill>
        </p:spPr>
      </p:sp>
      <p:sp>
        <p:nvSpPr>
          <p:cNvPr name="Freeform 5" id="5"/>
          <p:cNvSpPr/>
          <p:nvPr/>
        </p:nvSpPr>
        <p:spPr>
          <a:xfrm flipH="false" flipV="false" rot="0">
            <a:off x="13073917" y="1980987"/>
            <a:ext cx="1343757" cy="1338382"/>
          </a:xfrm>
          <a:custGeom>
            <a:avLst/>
            <a:gdLst/>
            <a:ahLst/>
            <a:cxnLst/>
            <a:rect r="r" b="b" t="t" l="l"/>
            <a:pathLst>
              <a:path h="1338382" w="1343757">
                <a:moveTo>
                  <a:pt x="0" y="0"/>
                </a:moveTo>
                <a:lnTo>
                  <a:pt x="1343757" y="0"/>
                </a:lnTo>
                <a:lnTo>
                  <a:pt x="1343757" y="1338382"/>
                </a:lnTo>
                <a:lnTo>
                  <a:pt x="0" y="1338382"/>
                </a:lnTo>
                <a:lnTo>
                  <a:pt x="0" y="0"/>
                </a:lnTo>
                <a:close/>
              </a:path>
            </a:pathLst>
          </a:custGeom>
          <a:blipFill>
            <a:blip r:embed="rId6"/>
            <a:stretch>
              <a:fillRect l="0" t="0" r="0" b="0"/>
            </a:stretch>
          </a:blipFill>
        </p:spPr>
      </p:sp>
      <p:sp>
        <p:nvSpPr>
          <p:cNvPr name="Freeform 6" id="6"/>
          <p:cNvSpPr/>
          <p:nvPr/>
        </p:nvSpPr>
        <p:spPr>
          <a:xfrm flipH="false" flipV="false" rot="0">
            <a:off x="12317016" y="6605954"/>
            <a:ext cx="3735195" cy="2772549"/>
          </a:xfrm>
          <a:custGeom>
            <a:avLst/>
            <a:gdLst/>
            <a:ahLst/>
            <a:cxnLst/>
            <a:rect r="r" b="b" t="t" l="l"/>
            <a:pathLst>
              <a:path h="2772549" w="3735195">
                <a:moveTo>
                  <a:pt x="0" y="0"/>
                </a:moveTo>
                <a:lnTo>
                  <a:pt x="3735195" y="0"/>
                </a:lnTo>
                <a:lnTo>
                  <a:pt x="3735195" y="2772549"/>
                </a:lnTo>
                <a:lnTo>
                  <a:pt x="0" y="2772549"/>
                </a:lnTo>
                <a:lnTo>
                  <a:pt x="0" y="0"/>
                </a:lnTo>
                <a:close/>
              </a:path>
            </a:pathLst>
          </a:custGeom>
          <a:blipFill>
            <a:blip r:embed="rId7"/>
            <a:stretch>
              <a:fillRect l="0" t="-455" r="0" b="-455"/>
            </a:stretch>
          </a:blipFill>
        </p:spPr>
      </p:sp>
      <p:sp>
        <p:nvSpPr>
          <p:cNvPr name="TextBox 7" id="7"/>
          <p:cNvSpPr txBox="true"/>
          <p:nvPr/>
        </p:nvSpPr>
        <p:spPr>
          <a:xfrm rot="0">
            <a:off x="394473" y="1398692"/>
            <a:ext cx="9341368" cy="647700"/>
          </a:xfrm>
          <a:prstGeom prst="rect">
            <a:avLst/>
          </a:prstGeom>
        </p:spPr>
        <p:txBody>
          <a:bodyPr anchor="t" rtlCol="false" tIns="0" lIns="0" bIns="0" rIns="0">
            <a:spAutoFit/>
          </a:bodyPr>
          <a:lstStyle/>
          <a:p>
            <a:pPr algn="l">
              <a:lnSpc>
                <a:spcPts val="4559"/>
              </a:lnSpc>
            </a:pPr>
            <a:r>
              <a:rPr lang="en-US" sz="3799">
                <a:solidFill>
                  <a:srgbClr val="000000"/>
                </a:solidFill>
                <a:latin typeface="Arial Bold"/>
                <a:ea typeface="Arial Bold"/>
                <a:cs typeface="Arial Bold"/>
                <a:sym typeface="Arial Bold"/>
              </a:rPr>
              <a:t>Technologies to be used in the solution</a:t>
            </a:r>
          </a:p>
        </p:txBody>
      </p:sp>
      <p:sp>
        <p:nvSpPr>
          <p:cNvPr name="TextBox 8" id="8"/>
          <p:cNvSpPr txBox="true"/>
          <p:nvPr/>
        </p:nvSpPr>
        <p:spPr>
          <a:xfrm rot="0">
            <a:off x="795264" y="2612078"/>
            <a:ext cx="8539785" cy="2026376"/>
          </a:xfrm>
          <a:prstGeom prst="rect">
            <a:avLst/>
          </a:prstGeom>
        </p:spPr>
        <p:txBody>
          <a:bodyPr anchor="t" rtlCol="false" tIns="0" lIns="0" bIns="0" rIns="0">
            <a:spAutoFit/>
          </a:bodyPr>
          <a:lstStyle/>
          <a:p>
            <a:pPr algn="just" marL="0" indent="0" lvl="0">
              <a:lnSpc>
                <a:spcPts val="3284"/>
              </a:lnSpc>
              <a:spcBef>
                <a:spcPct val="0"/>
              </a:spcBef>
            </a:pPr>
            <a:r>
              <a:rPr lang="en-US" sz="2346" u="sng">
                <a:solidFill>
                  <a:srgbClr val="000000"/>
                </a:solidFill>
                <a:latin typeface="Canva Sans Bold Italics"/>
                <a:ea typeface="Canva Sans Bold Italics"/>
                <a:cs typeface="Canva Sans Bold Italics"/>
                <a:sym typeface="Canva Sans Bold Italics"/>
              </a:rPr>
              <a:t>XGBoost Classifier:</a:t>
            </a:r>
            <a:r>
              <a:rPr lang="en-US" sz="2346">
                <a:solidFill>
                  <a:srgbClr val="000000"/>
                </a:solidFill>
                <a:latin typeface="Canva Sans"/>
                <a:ea typeface="Canva Sans"/>
                <a:cs typeface="Canva Sans"/>
                <a:sym typeface="Canva Sans"/>
              </a:rPr>
              <a:t> An </a:t>
            </a:r>
            <a:r>
              <a:rPr lang="en-US" sz="2346">
                <a:solidFill>
                  <a:srgbClr val="FF3131"/>
                </a:solidFill>
                <a:latin typeface="Canva Sans Bold"/>
                <a:ea typeface="Canva Sans Bold"/>
                <a:cs typeface="Canva Sans Bold"/>
                <a:sym typeface="Canva Sans Bold"/>
              </a:rPr>
              <a:t>efficient and scalable</a:t>
            </a:r>
            <a:r>
              <a:rPr lang="en-US" sz="2346">
                <a:solidFill>
                  <a:srgbClr val="000000"/>
                </a:solidFill>
                <a:latin typeface="Canva Sans"/>
                <a:ea typeface="Canva Sans"/>
                <a:cs typeface="Canva Sans"/>
                <a:sym typeface="Canva Sans"/>
              </a:rPr>
              <a:t> implementation of gradient-boosted decision trees </a:t>
            </a:r>
            <a:r>
              <a:rPr lang="en-US" sz="2346">
                <a:solidFill>
                  <a:srgbClr val="FF3131"/>
                </a:solidFill>
                <a:latin typeface="Canva Sans Bold"/>
                <a:ea typeface="Canva Sans Bold"/>
                <a:cs typeface="Canva Sans Bold"/>
                <a:sym typeface="Canva Sans Bold"/>
              </a:rPr>
              <a:t>designed for speed and performance</a:t>
            </a:r>
            <a:r>
              <a:rPr lang="en-US" sz="2346">
                <a:solidFill>
                  <a:srgbClr val="000000"/>
                </a:solidFill>
                <a:latin typeface="Canva Sans"/>
                <a:ea typeface="Canva Sans"/>
                <a:cs typeface="Canva Sans"/>
                <a:sym typeface="Canva Sans"/>
              </a:rPr>
              <a:t>. It is used for identifying fraudulent transactions based on historical labeled financial transaction data.</a:t>
            </a:r>
          </a:p>
        </p:txBody>
      </p:sp>
      <p:sp>
        <p:nvSpPr>
          <p:cNvPr name="TextBox 9" id="9"/>
          <p:cNvSpPr txBox="true"/>
          <p:nvPr/>
        </p:nvSpPr>
        <p:spPr>
          <a:xfrm rot="0">
            <a:off x="795461" y="4781329"/>
            <a:ext cx="2607707" cy="497840"/>
          </a:xfrm>
          <a:prstGeom prst="rect">
            <a:avLst/>
          </a:prstGeom>
        </p:spPr>
        <p:txBody>
          <a:bodyPr anchor="t" rtlCol="false" tIns="0" lIns="0" bIns="0" rIns="0">
            <a:spAutoFit/>
          </a:bodyPr>
          <a:lstStyle/>
          <a:p>
            <a:pPr algn="ctr" marL="0" indent="0" lvl="0">
              <a:lnSpc>
                <a:spcPts val="4060"/>
              </a:lnSpc>
              <a:spcBef>
                <a:spcPct val="0"/>
              </a:spcBef>
            </a:pPr>
            <a:r>
              <a:rPr lang="en-US" sz="2900">
                <a:solidFill>
                  <a:srgbClr val="000000"/>
                </a:solidFill>
                <a:latin typeface="Canva Sans Bold"/>
                <a:ea typeface="Canva Sans Bold"/>
                <a:cs typeface="Canva Sans Bold"/>
                <a:sym typeface="Canva Sans Bold"/>
              </a:rPr>
              <a:t>Deep Learning</a:t>
            </a:r>
          </a:p>
        </p:txBody>
      </p:sp>
      <p:sp>
        <p:nvSpPr>
          <p:cNvPr name="TextBox 10" id="10"/>
          <p:cNvSpPr txBox="true"/>
          <p:nvPr/>
        </p:nvSpPr>
        <p:spPr>
          <a:xfrm rot="0">
            <a:off x="795262" y="5441094"/>
            <a:ext cx="8539787" cy="2435951"/>
          </a:xfrm>
          <a:prstGeom prst="rect">
            <a:avLst/>
          </a:prstGeom>
        </p:spPr>
        <p:txBody>
          <a:bodyPr anchor="t" rtlCol="false" tIns="0" lIns="0" bIns="0" rIns="0">
            <a:spAutoFit/>
          </a:bodyPr>
          <a:lstStyle/>
          <a:p>
            <a:pPr algn="just">
              <a:lnSpc>
                <a:spcPts val="3284"/>
              </a:lnSpc>
            </a:pPr>
            <a:r>
              <a:rPr lang="en-US" sz="2346" u="sng">
                <a:solidFill>
                  <a:srgbClr val="000000"/>
                </a:solidFill>
                <a:latin typeface="Canva Sans Bold Italics"/>
                <a:ea typeface="Canva Sans Bold Italics"/>
                <a:cs typeface="Canva Sans Bold Italics"/>
                <a:sym typeface="Canva Sans Bold Italics"/>
              </a:rPr>
              <a:t>Autoencoders:</a:t>
            </a:r>
            <a:r>
              <a:rPr lang="en-US" sz="2346">
                <a:solidFill>
                  <a:srgbClr val="000000"/>
                </a:solidFill>
                <a:latin typeface="Canva Sans"/>
                <a:ea typeface="Canva Sans"/>
                <a:cs typeface="Canva Sans"/>
                <a:sym typeface="Canva Sans"/>
              </a:rPr>
              <a:t> A type of artificial </a:t>
            </a:r>
            <a:r>
              <a:rPr lang="en-US" sz="2346">
                <a:solidFill>
                  <a:srgbClr val="FF3131"/>
                </a:solidFill>
                <a:latin typeface="Canva Sans Bold"/>
                <a:ea typeface="Canva Sans Bold"/>
                <a:cs typeface="Canva Sans Bold"/>
                <a:sym typeface="Canva Sans Bold"/>
              </a:rPr>
              <a:t>neural network</a:t>
            </a:r>
            <a:r>
              <a:rPr lang="en-US" sz="2346">
                <a:solidFill>
                  <a:srgbClr val="000000"/>
                </a:solidFill>
                <a:latin typeface="Canva Sans"/>
                <a:ea typeface="Canva Sans"/>
                <a:cs typeface="Canva Sans"/>
                <a:sym typeface="Canva Sans"/>
              </a:rPr>
              <a:t> used for </a:t>
            </a:r>
            <a:r>
              <a:rPr lang="en-US" sz="2346">
                <a:solidFill>
                  <a:srgbClr val="FF3131"/>
                </a:solidFill>
                <a:latin typeface="Canva Sans Bold"/>
                <a:ea typeface="Canva Sans Bold"/>
                <a:cs typeface="Canva Sans Bold"/>
                <a:sym typeface="Canva Sans Bold"/>
              </a:rPr>
              <a:t>unsupervised learning</a:t>
            </a:r>
            <a:r>
              <a:rPr lang="en-US" sz="2346">
                <a:solidFill>
                  <a:srgbClr val="000000"/>
                </a:solidFill>
                <a:latin typeface="Canva Sans"/>
                <a:ea typeface="Canva Sans"/>
                <a:cs typeface="Canva Sans"/>
                <a:sym typeface="Canva Sans"/>
              </a:rPr>
              <a:t>. In this solution, </a:t>
            </a:r>
          </a:p>
          <a:p>
            <a:pPr algn="just">
              <a:lnSpc>
                <a:spcPts val="3284"/>
              </a:lnSpc>
            </a:pPr>
            <a:r>
              <a:rPr lang="en-US" sz="2346">
                <a:solidFill>
                  <a:srgbClr val="000000"/>
                </a:solidFill>
                <a:latin typeface="Canva Sans"/>
                <a:ea typeface="Canva Sans"/>
                <a:cs typeface="Canva Sans"/>
                <a:sym typeface="Canva Sans"/>
              </a:rPr>
              <a:t>autoencoders are employed to </a:t>
            </a:r>
            <a:r>
              <a:rPr lang="en-US" sz="2346">
                <a:solidFill>
                  <a:srgbClr val="FF3131"/>
                </a:solidFill>
                <a:latin typeface="Canva Sans Bold"/>
                <a:ea typeface="Canva Sans Bold"/>
                <a:cs typeface="Canva Sans Bold"/>
                <a:sym typeface="Canva Sans Bold"/>
              </a:rPr>
              <a:t>map input data to labels,</a:t>
            </a:r>
          </a:p>
          <a:p>
            <a:pPr algn="just">
              <a:lnSpc>
                <a:spcPts val="3284"/>
              </a:lnSpc>
            </a:pPr>
            <a:r>
              <a:rPr lang="en-US" sz="2346">
                <a:solidFill>
                  <a:srgbClr val="FF3131"/>
                </a:solidFill>
                <a:latin typeface="Canva Sans Bold"/>
                <a:ea typeface="Canva Sans Bold"/>
                <a:cs typeface="Canva Sans Bold"/>
                <a:sym typeface="Canva Sans Bold"/>
              </a:rPr>
              <a:t> identifying </a:t>
            </a:r>
            <a:r>
              <a:rPr lang="en-US" sz="2346">
                <a:solidFill>
                  <a:srgbClr val="000000"/>
                </a:solidFill>
                <a:latin typeface="Canva Sans"/>
                <a:ea typeface="Canva Sans"/>
                <a:cs typeface="Canva Sans"/>
                <a:sym typeface="Canva Sans"/>
              </a:rPr>
              <a:t>whether a transaction is </a:t>
            </a:r>
            <a:r>
              <a:rPr lang="en-US" sz="2346">
                <a:solidFill>
                  <a:srgbClr val="FF3131"/>
                </a:solidFill>
                <a:latin typeface="Canva Sans Bold"/>
                <a:ea typeface="Canva Sans Bold"/>
                <a:cs typeface="Canva Sans Bold"/>
                <a:sym typeface="Canva Sans Bold"/>
              </a:rPr>
              <a:t>fraudulent or genuine</a:t>
            </a:r>
            <a:r>
              <a:rPr lang="en-US" sz="2346">
                <a:solidFill>
                  <a:srgbClr val="000000"/>
                </a:solidFill>
                <a:latin typeface="Canva Sans"/>
                <a:ea typeface="Canva Sans"/>
                <a:cs typeface="Canva Sans"/>
                <a:sym typeface="Canva Sans"/>
              </a:rPr>
              <a:t>.</a:t>
            </a:r>
          </a:p>
          <a:p>
            <a:pPr algn="just" marL="0" indent="0" lvl="0">
              <a:lnSpc>
                <a:spcPts val="3284"/>
              </a:lnSpc>
              <a:spcBef>
                <a:spcPct val="0"/>
              </a:spcBef>
            </a:pPr>
            <a:r>
              <a:rPr lang="en-US" sz="2346">
                <a:solidFill>
                  <a:srgbClr val="000000"/>
                </a:solidFill>
                <a:latin typeface="Canva Sans"/>
                <a:ea typeface="Canva Sans"/>
                <a:cs typeface="Canva Sans"/>
                <a:sym typeface="Canva Sans"/>
              </a:rPr>
              <a:t>The model provides probabilities indicating the likelihood of each transaction being fraudulent.</a:t>
            </a:r>
          </a:p>
        </p:txBody>
      </p:sp>
      <p:sp>
        <p:nvSpPr>
          <p:cNvPr name="TextBox 11" id="11"/>
          <p:cNvSpPr txBox="true"/>
          <p:nvPr/>
        </p:nvSpPr>
        <p:spPr>
          <a:xfrm rot="0">
            <a:off x="795262" y="8019920"/>
            <a:ext cx="7447127" cy="497840"/>
          </a:xfrm>
          <a:prstGeom prst="rect">
            <a:avLst/>
          </a:prstGeom>
        </p:spPr>
        <p:txBody>
          <a:bodyPr anchor="t" rtlCol="false" tIns="0" lIns="0" bIns="0" rIns="0">
            <a:spAutoFit/>
          </a:bodyPr>
          <a:lstStyle/>
          <a:p>
            <a:pPr algn="just" marL="0" indent="0" lvl="0">
              <a:lnSpc>
                <a:spcPts val="4060"/>
              </a:lnSpc>
              <a:spcBef>
                <a:spcPct val="0"/>
              </a:spcBef>
            </a:pPr>
            <a:r>
              <a:rPr lang="en-US" sz="2900">
                <a:solidFill>
                  <a:srgbClr val="000000"/>
                </a:solidFill>
                <a:latin typeface="Canva Sans Bold"/>
                <a:ea typeface="Canva Sans Bold"/>
                <a:cs typeface="Canva Sans Bold"/>
                <a:sym typeface="Canva Sans Bold"/>
              </a:rPr>
              <a:t>Custom Transformer Architecture</a:t>
            </a:r>
          </a:p>
        </p:txBody>
      </p:sp>
      <p:sp>
        <p:nvSpPr>
          <p:cNvPr name="TextBox 12" id="12"/>
          <p:cNvSpPr txBox="true"/>
          <p:nvPr/>
        </p:nvSpPr>
        <p:spPr>
          <a:xfrm rot="0">
            <a:off x="795264" y="8679685"/>
            <a:ext cx="9107931" cy="1207135"/>
          </a:xfrm>
          <a:prstGeom prst="rect">
            <a:avLst/>
          </a:prstGeom>
        </p:spPr>
        <p:txBody>
          <a:bodyPr anchor="t" rtlCol="false" tIns="0" lIns="0" bIns="0" rIns="0">
            <a:spAutoFit/>
          </a:bodyPr>
          <a:lstStyle/>
          <a:p>
            <a:pPr algn="just" marL="0" indent="0" lvl="0">
              <a:lnSpc>
                <a:spcPts val="3289"/>
              </a:lnSpc>
              <a:spcBef>
                <a:spcPct val="0"/>
              </a:spcBef>
            </a:pPr>
            <a:r>
              <a:rPr lang="en-US" sz="2349">
                <a:solidFill>
                  <a:srgbClr val="000000"/>
                </a:solidFill>
                <a:latin typeface="Canva Sans"/>
                <a:ea typeface="Canva Sans"/>
                <a:cs typeface="Canva Sans"/>
                <a:sym typeface="Canva Sans"/>
              </a:rPr>
              <a:t>A </a:t>
            </a:r>
            <a:r>
              <a:rPr lang="en-US" sz="2349">
                <a:solidFill>
                  <a:srgbClr val="FF3131"/>
                </a:solidFill>
                <a:latin typeface="Canva Sans Bold"/>
                <a:ea typeface="Canva Sans Bold"/>
                <a:cs typeface="Canva Sans Bold"/>
                <a:sym typeface="Canva Sans Bold"/>
              </a:rPr>
              <a:t>scalable transformer </a:t>
            </a:r>
            <a:r>
              <a:rPr lang="en-US" sz="2349">
                <a:solidFill>
                  <a:srgbClr val="000000"/>
                </a:solidFill>
                <a:latin typeface="Canva Sans"/>
                <a:ea typeface="Canva Sans"/>
                <a:cs typeface="Canva Sans"/>
                <a:sym typeface="Canva Sans"/>
              </a:rPr>
              <a:t>model </a:t>
            </a:r>
            <a:r>
              <a:rPr lang="en-US" sz="2349">
                <a:solidFill>
                  <a:srgbClr val="FF3131"/>
                </a:solidFill>
                <a:latin typeface="Canva Sans Bold"/>
                <a:ea typeface="Canva Sans Bold"/>
                <a:cs typeface="Canva Sans Bold"/>
                <a:sym typeface="Canva Sans Bold"/>
              </a:rPr>
              <a:t>specifically developed for this solution </a:t>
            </a:r>
            <a:r>
              <a:rPr lang="en-US" sz="2349">
                <a:solidFill>
                  <a:srgbClr val="000000"/>
                </a:solidFill>
                <a:latin typeface="Canva Sans"/>
                <a:ea typeface="Canva Sans"/>
                <a:cs typeface="Canva Sans"/>
                <a:sym typeface="Canva Sans"/>
              </a:rPr>
              <a:t>to handle </a:t>
            </a:r>
            <a:r>
              <a:rPr lang="en-US" sz="2349">
                <a:solidFill>
                  <a:srgbClr val="FF3131"/>
                </a:solidFill>
                <a:latin typeface="Canva Sans Bold"/>
                <a:ea typeface="Canva Sans Bold"/>
                <a:cs typeface="Canva Sans Bold"/>
                <a:sym typeface="Canva Sans Bold"/>
              </a:rPr>
              <a:t>large volumes </a:t>
            </a:r>
            <a:r>
              <a:rPr lang="en-US" sz="2349">
                <a:solidFill>
                  <a:srgbClr val="000000"/>
                </a:solidFill>
                <a:latin typeface="Canva Sans"/>
                <a:ea typeface="Canva Sans"/>
                <a:cs typeface="Canva Sans"/>
                <a:sym typeface="Canva Sans"/>
              </a:rPr>
              <a:t>of financial transaction data efficiently.</a:t>
            </a:r>
          </a:p>
        </p:txBody>
      </p:sp>
      <p:sp>
        <p:nvSpPr>
          <p:cNvPr name="TextBox 13" id="13"/>
          <p:cNvSpPr txBox="true"/>
          <p:nvPr/>
        </p:nvSpPr>
        <p:spPr>
          <a:xfrm rot="0">
            <a:off x="795262" y="1989242"/>
            <a:ext cx="3197781" cy="497840"/>
          </a:xfrm>
          <a:prstGeom prst="rect">
            <a:avLst/>
          </a:prstGeom>
        </p:spPr>
        <p:txBody>
          <a:bodyPr anchor="t" rtlCol="false" tIns="0" lIns="0" bIns="0" rIns="0">
            <a:spAutoFit/>
          </a:bodyPr>
          <a:lstStyle/>
          <a:p>
            <a:pPr algn="ctr" marL="0" indent="0" lvl="0">
              <a:lnSpc>
                <a:spcPts val="4060"/>
              </a:lnSpc>
              <a:spcBef>
                <a:spcPct val="0"/>
              </a:spcBef>
            </a:pPr>
            <a:r>
              <a:rPr lang="en-US" sz="2900">
                <a:solidFill>
                  <a:srgbClr val="000000"/>
                </a:solidFill>
                <a:latin typeface="Canva Sans Bold"/>
                <a:ea typeface="Canva Sans Bold"/>
                <a:cs typeface="Canva Sans Bold"/>
                <a:sym typeface="Canva Sans Bold"/>
              </a:rPr>
              <a:t>Machine Learning</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66" y="0"/>
            <a:ext cx="18286672" cy="10287002"/>
          </a:xfrm>
          <a:custGeom>
            <a:avLst/>
            <a:gdLst/>
            <a:ahLst/>
            <a:cxnLst/>
            <a:rect r="r" b="b" t="t" l="l"/>
            <a:pathLst>
              <a:path h="10287002" w="18286672">
                <a:moveTo>
                  <a:pt x="0" y="0"/>
                </a:moveTo>
                <a:lnTo>
                  <a:pt x="18286672" y="0"/>
                </a:lnTo>
                <a:lnTo>
                  <a:pt x="18286672" y="10287002"/>
                </a:lnTo>
                <a:lnTo>
                  <a:pt x="0" y="10287002"/>
                </a:lnTo>
                <a:lnTo>
                  <a:pt x="0" y="0"/>
                </a:lnTo>
                <a:close/>
              </a:path>
            </a:pathLst>
          </a:custGeom>
          <a:blipFill>
            <a:blip r:embed="rId3"/>
            <a:stretch>
              <a:fillRect l="0" t="0" r="0" b="0"/>
            </a:stretch>
          </a:blipFill>
        </p:spPr>
      </p:sp>
      <p:sp>
        <p:nvSpPr>
          <p:cNvPr name="TextBox 3" id="3"/>
          <p:cNvSpPr txBox="true"/>
          <p:nvPr/>
        </p:nvSpPr>
        <p:spPr>
          <a:xfrm rot="0">
            <a:off x="5665706" y="1647194"/>
            <a:ext cx="17164350" cy="895350"/>
          </a:xfrm>
          <a:prstGeom prst="rect">
            <a:avLst/>
          </a:prstGeom>
        </p:spPr>
        <p:txBody>
          <a:bodyPr anchor="t" rtlCol="false" tIns="0" lIns="0" bIns="0" rIns="0">
            <a:spAutoFit/>
          </a:bodyPr>
          <a:lstStyle/>
          <a:p>
            <a:pPr algn="l">
              <a:lnSpc>
                <a:spcPts val="4320"/>
              </a:lnSpc>
            </a:pPr>
            <a:r>
              <a:rPr lang="en-US" sz="3600">
                <a:solidFill>
                  <a:srgbClr val="000000"/>
                </a:solidFill>
                <a:latin typeface="Arial"/>
                <a:ea typeface="Arial"/>
                <a:cs typeface="Arial"/>
                <a:sym typeface="Arial"/>
              </a:rPr>
              <a:t>Snapshots of the prototype</a:t>
            </a:r>
          </a:p>
        </p:txBody>
      </p:sp>
      <p:sp>
        <p:nvSpPr>
          <p:cNvPr name="Freeform 4" id="4"/>
          <p:cNvSpPr/>
          <p:nvPr/>
        </p:nvSpPr>
        <p:spPr>
          <a:xfrm flipH="false" flipV="false" rot="0">
            <a:off x="470085" y="2206299"/>
            <a:ext cx="11067185" cy="5209051"/>
          </a:xfrm>
          <a:custGeom>
            <a:avLst/>
            <a:gdLst/>
            <a:ahLst/>
            <a:cxnLst/>
            <a:rect r="r" b="b" t="t" l="l"/>
            <a:pathLst>
              <a:path h="5209051" w="11067185">
                <a:moveTo>
                  <a:pt x="0" y="0"/>
                </a:moveTo>
                <a:lnTo>
                  <a:pt x="11067185" y="0"/>
                </a:lnTo>
                <a:lnTo>
                  <a:pt x="11067185" y="5209051"/>
                </a:lnTo>
                <a:lnTo>
                  <a:pt x="0" y="5209051"/>
                </a:lnTo>
                <a:lnTo>
                  <a:pt x="0" y="0"/>
                </a:lnTo>
                <a:close/>
              </a:path>
            </a:pathLst>
          </a:custGeom>
          <a:blipFill>
            <a:blip r:embed="rId4"/>
            <a:stretch>
              <a:fillRect l="-253" t="0" r="-253" b="0"/>
            </a:stretch>
          </a:blipFill>
        </p:spPr>
      </p:sp>
      <p:sp>
        <p:nvSpPr>
          <p:cNvPr name="Freeform 5" id="5"/>
          <p:cNvSpPr/>
          <p:nvPr/>
        </p:nvSpPr>
        <p:spPr>
          <a:xfrm flipH="false" flipV="false" rot="0">
            <a:off x="9144002" y="5867229"/>
            <a:ext cx="8711186" cy="4095002"/>
          </a:xfrm>
          <a:custGeom>
            <a:avLst/>
            <a:gdLst/>
            <a:ahLst/>
            <a:cxnLst/>
            <a:rect r="r" b="b" t="t" l="l"/>
            <a:pathLst>
              <a:path h="4095002" w="8711186">
                <a:moveTo>
                  <a:pt x="0" y="0"/>
                </a:moveTo>
                <a:lnTo>
                  <a:pt x="8711186" y="0"/>
                </a:lnTo>
                <a:lnTo>
                  <a:pt x="8711186" y="4095002"/>
                </a:lnTo>
                <a:lnTo>
                  <a:pt x="0" y="4095002"/>
                </a:lnTo>
                <a:lnTo>
                  <a:pt x="0" y="0"/>
                </a:lnTo>
                <a:close/>
              </a:path>
            </a:pathLst>
          </a:custGeom>
          <a:blipFill>
            <a:blip r:embed="rId5"/>
            <a:stretch>
              <a:fillRect l="0" t="0" r="0" b="0"/>
            </a:stretch>
          </a:blipFill>
        </p:spPr>
      </p:sp>
      <p:sp>
        <p:nvSpPr>
          <p:cNvPr name="Freeform 6" id="6"/>
          <p:cNvSpPr/>
          <p:nvPr/>
        </p:nvSpPr>
        <p:spPr>
          <a:xfrm flipH="false" flipV="false" rot="0">
            <a:off x="11748700" y="2206299"/>
            <a:ext cx="5896223" cy="3497217"/>
          </a:xfrm>
          <a:custGeom>
            <a:avLst/>
            <a:gdLst/>
            <a:ahLst/>
            <a:cxnLst/>
            <a:rect r="r" b="b" t="t" l="l"/>
            <a:pathLst>
              <a:path h="3497217" w="5896223">
                <a:moveTo>
                  <a:pt x="0" y="0"/>
                </a:moveTo>
                <a:lnTo>
                  <a:pt x="5896223" y="0"/>
                </a:lnTo>
                <a:lnTo>
                  <a:pt x="5896223" y="3497217"/>
                </a:lnTo>
                <a:lnTo>
                  <a:pt x="0" y="3497217"/>
                </a:lnTo>
                <a:lnTo>
                  <a:pt x="0" y="0"/>
                </a:lnTo>
                <a:close/>
              </a:path>
            </a:pathLst>
          </a:custGeom>
          <a:blipFill>
            <a:blip r:embed="rId6"/>
            <a:stretch>
              <a:fillRect l="0" t="0" r="0" b="0"/>
            </a:stretch>
          </a:blipFill>
        </p:spPr>
      </p:sp>
      <p:sp>
        <p:nvSpPr>
          <p:cNvPr name="TextBox 7" id="7"/>
          <p:cNvSpPr txBox="true"/>
          <p:nvPr/>
        </p:nvSpPr>
        <p:spPr>
          <a:xfrm rot="0">
            <a:off x="1825396" y="9239250"/>
            <a:ext cx="5522071" cy="234311"/>
          </a:xfrm>
          <a:prstGeom prst="rect">
            <a:avLst/>
          </a:prstGeom>
        </p:spPr>
        <p:txBody>
          <a:bodyPr anchor="t" rtlCol="false" tIns="0" lIns="0" bIns="0" rIns="0">
            <a:spAutoFit/>
          </a:bodyPr>
          <a:lstStyle/>
          <a:p>
            <a:pPr algn="ctr">
              <a:lnSpc>
                <a:spcPts val="1994"/>
              </a:lnSpc>
            </a:pPr>
            <a:r>
              <a:rPr lang="en-US" sz="1424" u="sng">
                <a:solidFill>
                  <a:srgbClr val="000000"/>
                </a:solidFill>
                <a:latin typeface="Canva Sans"/>
                <a:ea typeface="Canva Sans"/>
                <a:cs typeface="Canva Sans"/>
                <a:sym typeface="Canva Sans"/>
                <a:hlinkClick r:id="rId7" tooltip="https://financial-fraud-detection-hackathon01-5.onrender.com"/>
              </a:rPr>
              <a:t>https://financial-fraud-detection-hackathon01-5.onrender.com</a:t>
            </a:r>
          </a:p>
        </p:txBody>
      </p:sp>
      <p:sp>
        <p:nvSpPr>
          <p:cNvPr name="TextBox 8" id="8"/>
          <p:cNvSpPr txBox="true"/>
          <p:nvPr/>
        </p:nvSpPr>
        <p:spPr>
          <a:xfrm rot="0">
            <a:off x="2344755" y="7990553"/>
            <a:ext cx="4483353" cy="887095"/>
          </a:xfrm>
          <a:prstGeom prst="rect">
            <a:avLst/>
          </a:prstGeom>
        </p:spPr>
        <p:txBody>
          <a:bodyPr anchor="t" rtlCol="false" tIns="0" lIns="0" bIns="0" rIns="0">
            <a:spAutoFit/>
          </a:bodyPr>
          <a:lstStyle/>
          <a:p>
            <a:pPr algn="ctr">
              <a:lnSpc>
                <a:spcPts val="7279"/>
              </a:lnSpc>
            </a:pPr>
            <a:r>
              <a:rPr lang="en-US" sz="5199">
                <a:solidFill>
                  <a:srgbClr val="000000"/>
                </a:solidFill>
                <a:latin typeface="Canva Sans Bold"/>
                <a:ea typeface="Canva Sans Bold"/>
                <a:cs typeface="Canva Sans Bold"/>
                <a:sym typeface="Canva Sans Bold"/>
              </a:rPr>
              <a:t>Access it here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DAGMVd3Hjs8</dc:identifier>
  <dcterms:modified xsi:type="dcterms:W3CDTF">2011-08-01T06:04:30Z</dcterms:modified>
  <cp:revision>1</cp:revision>
  <dc:title>Info Edge Ventures AI Hackathon - Submission Template.pptx</dc:title>
</cp:coreProperties>
</file>