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League Spartan" charset="1" panose="00000800000000000000"/>
      <p:regular r:id="rId37"/>
    </p:embeddedFont>
    <p:embeddedFont>
      <p:font typeface="Arial Bold" charset="1" panose="020B0802020202020204"/>
      <p:regular r:id="rId38"/>
    </p:embeddedFont>
    <p:embeddedFont>
      <p:font typeface="Lato Bold" charset="1" panose="020F0502020204030203"/>
      <p:regular r:id="rId39"/>
    </p:embeddedFont>
    <p:embeddedFont>
      <p:font typeface="Arial" charset="1" panose="020B0502020202020204"/>
      <p:regular r:id="rId40"/>
    </p:embeddedFont>
    <p:embeddedFont>
      <p:font typeface="Glacial Indifference Bold" charset="1" panose="00000800000000000000"/>
      <p:regular r:id="rId41"/>
    </p:embeddedFont>
    <p:embeddedFont>
      <p:font typeface="Arimo" charset="1" panose="020B0604020202020204"/>
      <p:regular r:id="rId42"/>
    </p:embeddedFont>
    <p:embeddedFont>
      <p:font typeface="Glacial Indifference" charset="1" panose="0000000000000000000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9.png" Type="http://schemas.openxmlformats.org/officeDocument/2006/relationships/image"/><Relationship Id="rId7" Target="../media/image30.png" Type="http://schemas.openxmlformats.org/officeDocument/2006/relationships/image"/><Relationship Id="rId8" Target="../media/image31.png" Type="http://schemas.openxmlformats.org/officeDocument/2006/relationships/image"/><Relationship Id="rId9" Target="../media/image3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3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3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37.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https://link.springer.com/article/10.1007/s11047-018-9700-3" TargetMode="External" Type="http://schemas.openxmlformats.org/officeDocument/2006/relationships/hyperlink"/><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https://www.aimspress.com/article/10.3934/mbe.2020321" TargetMode="External" Type="http://schemas.openxmlformats.org/officeDocument/2006/relationships/hyperlink"/><Relationship Id="rId7" Target="https://www.sciencedirect.com/science/article/pii/S0898122111009138" TargetMode="External" Type="http://schemas.openxmlformats.org/officeDocument/2006/relationships/hyperlink"/><Relationship Id="rId8" Target="https://content.iospress.com/articles/journal-of-intelligent-and-fuzzy-systems/ifs1010" TargetMode="External" Type="http://schemas.openxmlformats.org/officeDocument/2006/relationships/hyperlink"/><Relationship Id="rId9" Target="https://en.wikipedia.org/wiki/Rough_set" TargetMode="External" Type="http://schemas.openxmlformats.org/officeDocument/2006/relationships/hyperlink"/></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https://doi.org/10.1504/IJISTA.2014.065836" TargetMode="External" Type="http://schemas.openxmlformats.org/officeDocument/2006/relationships/hyperlink"/><Relationship Id="rId7" Target="https://doi.org/10.1016/j.ijar.2005.02.006" TargetMode="External" Type="http://schemas.openxmlformats.org/officeDocument/2006/relationships/hyperlink"/><Relationship Id="rId8" Target="https://doi.org/10.1016/j.ins.2009.10.004" TargetMode="External" Type="http://schemas.openxmlformats.org/officeDocument/2006/relationships/hyperlink"/></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https://doi.org/10.1109/IS.2006.348408" TargetMode="External" Type="http://schemas.openxmlformats.org/officeDocument/2006/relationships/hyperlink"/><Relationship Id="rId7" Target="https://doi.org/10.1016/S0165-0114(86)80034-3" TargetMode="External" Type="http://schemas.openxmlformats.org/officeDocument/2006/relationships/hyperlink"/><Relationship Id="rId8" Target="https://doi.org/10.1007/BF01001956"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https://doi.org/10.1016/S0898-1221(02)00232-1" TargetMode="External" Type="http://schemas.openxmlformats.org/officeDocument/2006/relationships/hyperlink"/><Relationship Id="rId7" Target="https://doi.org/10.1016/S0898-1221(99)00056-8" TargetMode="External" Type="http://schemas.openxmlformats.org/officeDocument/2006/relationships/hyperlink"/><Relationship Id="rId8" Target="https://doi.org/10.1016/j.asoc.2008.09.005" TargetMode="External" Type="http://schemas.openxmlformats.org/officeDocument/2006/relationships/hyperlink"/></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jpe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5796756"/>
            <a:ext cx="5703543" cy="4490244"/>
          </a:xfrm>
          <a:custGeom>
            <a:avLst/>
            <a:gdLst/>
            <a:ahLst/>
            <a:cxnLst/>
            <a:rect r="r" b="b" t="t" l="l"/>
            <a:pathLst>
              <a:path h="4490244" w="5703543">
                <a:moveTo>
                  <a:pt x="0" y="4490244"/>
                </a:moveTo>
                <a:lnTo>
                  <a:pt x="5703543" y="4490244"/>
                </a:lnTo>
                <a:lnTo>
                  <a:pt x="5703543" y="0"/>
                </a:lnTo>
                <a:lnTo>
                  <a:pt x="0" y="0"/>
                </a:lnTo>
                <a:lnTo>
                  <a:pt x="0" y="449024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87794" y="6483050"/>
            <a:ext cx="3700206" cy="3803950"/>
          </a:xfrm>
          <a:custGeom>
            <a:avLst/>
            <a:gdLst/>
            <a:ahLst/>
            <a:cxnLst/>
            <a:rect r="r" b="b" t="t" l="l"/>
            <a:pathLst>
              <a:path h="3803950" w="3700206">
                <a:moveTo>
                  <a:pt x="0" y="0"/>
                </a:moveTo>
                <a:lnTo>
                  <a:pt x="3700206" y="0"/>
                </a:lnTo>
                <a:lnTo>
                  <a:pt x="3700206" y="3803950"/>
                </a:lnTo>
                <a:lnTo>
                  <a:pt x="0" y="3803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49904" y="2313241"/>
            <a:ext cx="16209396" cy="1651000"/>
          </a:xfrm>
          <a:prstGeom prst="rect">
            <a:avLst/>
          </a:prstGeom>
        </p:spPr>
        <p:txBody>
          <a:bodyPr anchor="t" rtlCol="false" tIns="0" lIns="0" bIns="0" rIns="0">
            <a:spAutoFit/>
          </a:bodyPr>
          <a:lstStyle/>
          <a:p>
            <a:pPr algn="ctr">
              <a:lnSpc>
                <a:spcPts val="6799"/>
              </a:lnSpc>
            </a:pPr>
            <a:r>
              <a:rPr lang="en-US" sz="3999">
                <a:solidFill>
                  <a:srgbClr val="2D3880"/>
                </a:solidFill>
                <a:latin typeface="League Spartan"/>
                <a:ea typeface="League Spartan"/>
                <a:cs typeface="League Spartan"/>
                <a:sym typeface="League Spartan"/>
              </a:rPr>
              <a:t>“DECISION MAKING USING SOFT SET AND ROUGH SET ON INTUITIONISTIC FUZZY APPROXIMATION SPACE”</a:t>
            </a:r>
          </a:p>
        </p:txBody>
      </p:sp>
      <p:grpSp>
        <p:nvGrpSpPr>
          <p:cNvPr name="Group 5" id="5"/>
          <p:cNvGrpSpPr/>
          <p:nvPr/>
        </p:nvGrpSpPr>
        <p:grpSpPr>
          <a:xfrm rot="0">
            <a:off x="5494636" y="5887538"/>
            <a:ext cx="7298728" cy="1786887"/>
            <a:chOff x="0" y="0"/>
            <a:chExt cx="9731637" cy="2382516"/>
          </a:xfrm>
        </p:grpSpPr>
        <p:sp>
          <p:nvSpPr>
            <p:cNvPr name="TextBox 6" id="6"/>
            <p:cNvSpPr txBox="true"/>
            <p:nvPr/>
          </p:nvSpPr>
          <p:spPr>
            <a:xfrm rot="0">
              <a:off x="0" y="-219075"/>
              <a:ext cx="4891218" cy="2601591"/>
            </a:xfrm>
            <a:prstGeom prst="rect">
              <a:avLst/>
            </a:prstGeom>
          </p:spPr>
          <p:txBody>
            <a:bodyPr anchor="t" rtlCol="false" tIns="0" lIns="0" bIns="0" rIns="0">
              <a:spAutoFit/>
            </a:bodyPr>
            <a:lstStyle/>
            <a:p>
              <a:pPr algn="l">
                <a:lnSpc>
                  <a:spcPts val="5280"/>
                </a:lnSpc>
              </a:pPr>
              <a:r>
                <a:rPr lang="en-US" sz="3000" b="true">
                  <a:solidFill>
                    <a:srgbClr val="000000"/>
                  </a:solidFill>
                  <a:latin typeface="Arial Bold"/>
                  <a:ea typeface="Arial Bold"/>
                  <a:cs typeface="Arial Bold"/>
                  <a:sym typeface="Arial Bold"/>
                </a:rPr>
                <a:t>TANMAY BORSE           </a:t>
              </a:r>
            </a:p>
            <a:p>
              <a:pPr algn="l">
                <a:lnSpc>
                  <a:spcPts val="5280"/>
                </a:lnSpc>
              </a:pPr>
              <a:r>
                <a:rPr lang="en-US" sz="3000" b="true">
                  <a:solidFill>
                    <a:srgbClr val="000000"/>
                  </a:solidFill>
                  <a:latin typeface="Arial Bold"/>
                  <a:ea typeface="Arial Bold"/>
                  <a:cs typeface="Arial Bold"/>
                  <a:sym typeface="Arial Bold"/>
                </a:rPr>
                <a:t>ARPIT MADSE                </a:t>
              </a:r>
            </a:p>
            <a:p>
              <a:pPr algn="l">
                <a:lnSpc>
                  <a:spcPts val="5280"/>
                </a:lnSpc>
              </a:pPr>
              <a:r>
                <a:rPr lang="en-US" sz="3000" b="true">
                  <a:solidFill>
                    <a:srgbClr val="000000"/>
                  </a:solidFill>
                  <a:latin typeface="Arial Bold"/>
                  <a:ea typeface="Arial Bold"/>
                  <a:cs typeface="Arial Bold"/>
                  <a:sym typeface="Arial Bold"/>
                </a:rPr>
                <a:t>ADITI ACHARJYA      </a:t>
              </a:r>
            </a:p>
          </p:txBody>
        </p:sp>
        <p:sp>
          <p:nvSpPr>
            <p:cNvPr name="TextBox 7" id="7"/>
            <p:cNvSpPr txBox="true"/>
            <p:nvPr/>
          </p:nvSpPr>
          <p:spPr>
            <a:xfrm rot="0">
              <a:off x="4840418" y="-219075"/>
              <a:ext cx="4891218" cy="2601591"/>
            </a:xfrm>
            <a:prstGeom prst="rect">
              <a:avLst/>
            </a:prstGeom>
          </p:spPr>
          <p:txBody>
            <a:bodyPr anchor="t" rtlCol="false" tIns="0" lIns="0" bIns="0" rIns="0">
              <a:spAutoFit/>
            </a:bodyPr>
            <a:lstStyle/>
            <a:p>
              <a:pPr algn="r">
                <a:lnSpc>
                  <a:spcPts val="5280"/>
                </a:lnSpc>
              </a:pPr>
              <a:r>
                <a:rPr lang="en-US" b="true" sz="3000">
                  <a:solidFill>
                    <a:srgbClr val="000000"/>
                  </a:solidFill>
                  <a:latin typeface="Arial Bold"/>
                  <a:ea typeface="Arial Bold"/>
                  <a:cs typeface="Arial Bold"/>
                  <a:sym typeface="Arial Bold"/>
                </a:rPr>
                <a:t>24MCS0001</a:t>
              </a:r>
            </a:p>
            <a:p>
              <a:pPr algn="r">
                <a:lnSpc>
                  <a:spcPts val="5280"/>
                </a:lnSpc>
              </a:pPr>
              <a:r>
                <a:rPr lang="en-US" b="true" sz="3000">
                  <a:solidFill>
                    <a:srgbClr val="000000"/>
                  </a:solidFill>
                  <a:latin typeface="Arial Bold"/>
                  <a:ea typeface="Arial Bold"/>
                  <a:cs typeface="Arial Bold"/>
                  <a:sym typeface="Arial Bold"/>
                </a:rPr>
                <a:t>24MCS0042</a:t>
              </a:r>
            </a:p>
            <a:p>
              <a:pPr algn="r">
                <a:lnSpc>
                  <a:spcPts val="5280"/>
                </a:lnSpc>
              </a:pPr>
              <a:r>
                <a:rPr lang="en-US" b="true" sz="3000">
                  <a:solidFill>
                    <a:srgbClr val="000000"/>
                  </a:solidFill>
                  <a:latin typeface="Arial Bold"/>
                  <a:ea typeface="Arial Bold"/>
                  <a:cs typeface="Arial Bold"/>
                  <a:sym typeface="Arial Bold"/>
                </a:rPr>
                <a:t>24MCS0062</a:t>
              </a:r>
            </a:p>
          </p:txBody>
        </p:sp>
      </p:grpSp>
      <p:sp>
        <p:nvSpPr>
          <p:cNvPr name="TextBox 8" id="8"/>
          <p:cNvSpPr txBox="true"/>
          <p:nvPr/>
        </p:nvSpPr>
        <p:spPr>
          <a:xfrm rot="0">
            <a:off x="5743563" y="9048092"/>
            <a:ext cx="6822079" cy="672465"/>
          </a:xfrm>
          <a:prstGeom prst="rect">
            <a:avLst/>
          </a:prstGeom>
        </p:spPr>
        <p:txBody>
          <a:bodyPr anchor="t" rtlCol="false" tIns="0" lIns="0" bIns="0" rIns="0">
            <a:spAutoFit/>
          </a:bodyPr>
          <a:lstStyle/>
          <a:p>
            <a:pPr algn="ctr">
              <a:lnSpc>
                <a:spcPts val="5280"/>
              </a:lnSpc>
            </a:pPr>
            <a:r>
              <a:rPr lang="en-US" b="true" sz="3000">
                <a:solidFill>
                  <a:srgbClr val="000000"/>
                </a:solidFill>
                <a:latin typeface="Arial Bold"/>
                <a:ea typeface="Arial Bold"/>
                <a:cs typeface="Arial Bold"/>
                <a:sym typeface="Arial Bold"/>
              </a:rPr>
              <a:t>Dr. GEETHA MARY A</a:t>
            </a:r>
          </a:p>
        </p:txBody>
      </p:sp>
      <p:sp>
        <p:nvSpPr>
          <p:cNvPr name="TextBox 9" id="9"/>
          <p:cNvSpPr txBox="true"/>
          <p:nvPr/>
        </p:nvSpPr>
        <p:spPr>
          <a:xfrm rot="0">
            <a:off x="5743563" y="8165950"/>
            <a:ext cx="6822079" cy="672465"/>
          </a:xfrm>
          <a:prstGeom prst="rect">
            <a:avLst/>
          </a:prstGeom>
        </p:spPr>
        <p:txBody>
          <a:bodyPr anchor="t" rtlCol="false" tIns="0" lIns="0" bIns="0" rIns="0">
            <a:spAutoFit/>
          </a:bodyPr>
          <a:lstStyle/>
          <a:p>
            <a:pPr algn="ctr">
              <a:lnSpc>
                <a:spcPts val="5280"/>
              </a:lnSpc>
            </a:pPr>
            <a:r>
              <a:rPr lang="en-US" b="true" sz="3000">
                <a:solidFill>
                  <a:srgbClr val="000000"/>
                </a:solidFill>
                <a:latin typeface="Arial Bold"/>
                <a:ea typeface="Arial Bold"/>
                <a:cs typeface="Arial Bold"/>
                <a:sym typeface="Arial Bold"/>
              </a:rPr>
              <a:t>GUIDED BY</a:t>
            </a:r>
          </a:p>
        </p:txBody>
      </p:sp>
      <p:sp>
        <p:nvSpPr>
          <p:cNvPr name="TextBox 10" id="10"/>
          <p:cNvSpPr txBox="true"/>
          <p:nvPr/>
        </p:nvSpPr>
        <p:spPr>
          <a:xfrm rot="0">
            <a:off x="7086854" y="4654804"/>
            <a:ext cx="4114292" cy="672465"/>
          </a:xfrm>
          <a:prstGeom prst="rect">
            <a:avLst/>
          </a:prstGeom>
        </p:spPr>
        <p:txBody>
          <a:bodyPr anchor="t" rtlCol="false" tIns="0" lIns="0" bIns="0" rIns="0">
            <a:spAutoFit/>
          </a:bodyPr>
          <a:lstStyle/>
          <a:p>
            <a:pPr algn="ctr">
              <a:lnSpc>
                <a:spcPts val="5280"/>
              </a:lnSpc>
            </a:pPr>
            <a:r>
              <a:rPr lang="en-US" b="true" sz="3000">
                <a:solidFill>
                  <a:srgbClr val="000000"/>
                </a:solidFill>
                <a:latin typeface="Arial Bold"/>
                <a:ea typeface="Arial Bold"/>
                <a:cs typeface="Arial Bold"/>
                <a:sym typeface="Arial Bold"/>
              </a:rPr>
              <a:t>TEAM MEMBERS</a:t>
            </a:r>
          </a:p>
        </p:txBody>
      </p:sp>
      <p:sp>
        <p:nvSpPr>
          <p:cNvPr name="AutoShape 11" id="11"/>
          <p:cNvSpPr/>
          <p:nvPr/>
        </p:nvSpPr>
        <p:spPr>
          <a:xfrm>
            <a:off x="7489626" y="5379784"/>
            <a:ext cx="3308749" cy="0"/>
          </a:xfrm>
          <a:prstGeom prst="line">
            <a:avLst/>
          </a:prstGeom>
          <a:ln cap="flat" w="66675">
            <a:solidFill>
              <a:srgbClr val="615EDB"/>
            </a:solidFill>
            <a:prstDash val="solid"/>
            <a:headEnd type="none" len="sm" w="sm"/>
            <a:tailEnd type="none" len="sm" w="sm"/>
          </a:ln>
        </p:spPr>
      </p:sp>
      <p:sp>
        <p:nvSpPr>
          <p:cNvPr name="AutoShape 12" id="12"/>
          <p:cNvSpPr/>
          <p:nvPr/>
        </p:nvSpPr>
        <p:spPr>
          <a:xfrm>
            <a:off x="7915534" y="8890930"/>
            <a:ext cx="2478137" cy="0"/>
          </a:xfrm>
          <a:prstGeom prst="line">
            <a:avLst/>
          </a:prstGeom>
          <a:ln cap="flat" w="66675">
            <a:solidFill>
              <a:srgbClr val="615EDB"/>
            </a:solidFill>
            <a:prstDash val="solid"/>
            <a:headEnd type="none" len="sm" w="sm"/>
            <a:tailEnd type="none" len="sm" w="sm"/>
          </a:ln>
        </p:spPr>
      </p:sp>
      <p:sp>
        <p:nvSpPr>
          <p:cNvPr name="Freeform 13" id="13"/>
          <p:cNvSpPr/>
          <p:nvPr/>
        </p:nvSpPr>
        <p:spPr>
          <a:xfrm flipH="false" flipV="false" rot="0">
            <a:off x="7107776" y="377460"/>
            <a:ext cx="4072448" cy="1216644"/>
          </a:xfrm>
          <a:custGeom>
            <a:avLst/>
            <a:gdLst/>
            <a:ahLst/>
            <a:cxnLst/>
            <a:rect r="r" b="b" t="t" l="l"/>
            <a:pathLst>
              <a:path h="1216644" w="4072448">
                <a:moveTo>
                  <a:pt x="0" y="0"/>
                </a:moveTo>
                <a:lnTo>
                  <a:pt x="4072448" y="0"/>
                </a:lnTo>
                <a:lnTo>
                  <a:pt x="4072448" y="1216644"/>
                </a:lnTo>
                <a:lnTo>
                  <a:pt x="0" y="1216644"/>
                </a:lnTo>
                <a:lnTo>
                  <a:pt x="0" y="0"/>
                </a:lnTo>
                <a:close/>
              </a:path>
            </a:pathLst>
          </a:custGeom>
          <a:blipFill>
            <a:blip r:embed="rId6"/>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592060"/>
            <a:ext cx="14842524" cy="6188032"/>
          </a:xfrm>
          <a:prstGeom prst="rect">
            <a:avLst/>
          </a:prstGeom>
        </p:spPr>
        <p:txBody>
          <a:bodyPr anchor="t" rtlCol="false" tIns="0" lIns="0" bIns="0" rIns="0">
            <a:spAutoFit/>
          </a:bodyPr>
          <a:lstStyle/>
          <a:p>
            <a:pPr algn="just" marL="691025" indent="-345512" lvl="1">
              <a:lnSpc>
                <a:spcPts val="5441"/>
              </a:lnSpc>
              <a:buFont typeface="Arial"/>
              <a:buChar char="•"/>
            </a:pPr>
            <a:r>
              <a:rPr lang="en-US" sz="3200">
                <a:solidFill>
                  <a:srgbClr val="000000"/>
                </a:solidFill>
                <a:latin typeface="Arial"/>
                <a:ea typeface="Arial"/>
                <a:cs typeface="Arial"/>
                <a:sym typeface="Arial"/>
              </a:rPr>
              <a:t>For membership and non-membership functions related to an intuitionistic fuzzy set, we use the conventional notation µ(z) and v(z), respectively. Let Z be the universe of a finite collection of items that are not empty. An intuitionistic fuzzy relation on Z is an intuitionistic fuzzy subset of (Z x Z) .</a:t>
            </a:r>
          </a:p>
          <a:p>
            <a:pPr algn="just">
              <a:lnSpc>
                <a:spcPts val="5441"/>
              </a:lnSpc>
            </a:pPr>
          </a:p>
          <a:p>
            <a:pPr algn="just" marL="691025" indent="-345512" lvl="1">
              <a:lnSpc>
                <a:spcPts val="5441"/>
              </a:lnSpc>
              <a:buFont typeface="Arial"/>
              <a:buChar char="•"/>
            </a:pPr>
            <a:r>
              <a:rPr lang="en-US" sz="3200">
                <a:solidFill>
                  <a:srgbClr val="000000"/>
                </a:solidFill>
                <a:latin typeface="Arial"/>
                <a:ea typeface="Arial"/>
                <a:cs typeface="Arial"/>
                <a:sym typeface="Arial"/>
              </a:rPr>
              <a:t>An intuitionistic fuzzy proximity relation R on Z is an intuitionistic fuzzy proximity relation that satisfies the condition:</a:t>
            </a:r>
          </a:p>
          <a:p>
            <a:pPr algn="just" marL="1382049" indent="-460683" lvl="2">
              <a:lnSpc>
                <a:spcPts val="5441"/>
              </a:lnSpc>
              <a:buFont typeface="Arial"/>
              <a:buChar char="⚬"/>
            </a:pPr>
            <a:r>
              <a:rPr lang="en-US" sz="3200">
                <a:solidFill>
                  <a:srgbClr val="000000"/>
                </a:solidFill>
                <a:latin typeface="Arial"/>
                <a:ea typeface="Arial"/>
                <a:cs typeface="Arial"/>
                <a:sym typeface="Arial"/>
              </a:rPr>
              <a:t>Reflexivity: µ(z , z) = 1 ; v(z , z) = 0 for all z ∈ Z</a:t>
            </a:r>
          </a:p>
          <a:p>
            <a:pPr algn="just" marL="1382049" indent="-460683" lvl="2">
              <a:lnSpc>
                <a:spcPts val="5441"/>
              </a:lnSpc>
              <a:buFont typeface="Arial"/>
              <a:buChar char="⚬"/>
            </a:pPr>
            <a:r>
              <a:rPr lang="en-US" sz="3200">
                <a:solidFill>
                  <a:srgbClr val="000000"/>
                </a:solidFill>
                <a:latin typeface="Arial"/>
                <a:ea typeface="Arial"/>
                <a:cs typeface="Arial"/>
                <a:sym typeface="Arial"/>
              </a:rPr>
              <a:t>Symmetric: µ(z1 , z2) = µ(z2 , z1) ; v(z1 , z2) = v(z2, z1) for all z1, z2 ∈ Z</a:t>
            </a:r>
          </a:p>
        </p:txBody>
      </p:sp>
      <p:sp>
        <p:nvSpPr>
          <p:cNvPr name="Freeform 3" id="3"/>
          <p:cNvSpPr/>
          <p:nvPr/>
        </p:nvSpPr>
        <p:spPr>
          <a:xfrm flipH="true" flipV="true" rot="0">
            <a:off x="15689879" y="7688879"/>
            <a:ext cx="2598121" cy="2598121"/>
          </a:xfrm>
          <a:custGeom>
            <a:avLst/>
            <a:gdLst/>
            <a:ahLst/>
            <a:cxnLst/>
            <a:rect r="r" b="b" t="t" l="l"/>
            <a:pathLst>
              <a:path h="2598121" w="2598121">
                <a:moveTo>
                  <a:pt x="2598121" y="2598121"/>
                </a:moveTo>
                <a:lnTo>
                  <a:pt x="0" y="2598121"/>
                </a:lnTo>
                <a:lnTo>
                  <a:pt x="0" y="0"/>
                </a:lnTo>
                <a:lnTo>
                  <a:pt x="2598121" y="0"/>
                </a:lnTo>
                <a:lnTo>
                  <a:pt x="2598121" y="259812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689879" y="0"/>
            <a:ext cx="2598121" cy="2598121"/>
          </a:xfrm>
          <a:custGeom>
            <a:avLst/>
            <a:gdLst/>
            <a:ahLst/>
            <a:cxnLst/>
            <a:rect r="r" b="b" t="t" l="l"/>
            <a:pathLst>
              <a:path h="2598121" w="2598121">
                <a:moveTo>
                  <a:pt x="0" y="0"/>
                </a:moveTo>
                <a:lnTo>
                  <a:pt x="2598121" y="0"/>
                </a:lnTo>
                <a:lnTo>
                  <a:pt x="2598121" y="2598121"/>
                </a:lnTo>
                <a:lnTo>
                  <a:pt x="0" y="25981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51214" y="407801"/>
            <a:ext cx="13247772" cy="1658695"/>
          </a:xfrm>
          <a:prstGeom prst="rect">
            <a:avLst/>
          </a:prstGeom>
        </p:spPr>
        <p:txBody>
          <a:bodyPr anchor="t" rtlCol="false" tIns="0" lIns="0" bIns="0" rIns="0">
            <a:spAutoFit/>
          </a:bodyPr>
          <a:lstStyle/>
          <a:p>
            <a:pPr algn="l" marL="0" indent="0" lvl="0">
              <a:lnSpc>
                <a:spcPts val="6212"/>
              </a:lnSpc>
            </a:pPr>
            <a:r>
              <a:rPr lang="en-US" b="true" sz="4969">
                <a:solidFill>
                  <a:srgbClr val="2D3880"/>
                </a:solidFill>
                <a:latin typeface="Arial Bold"/>
                <a:ea typeface="Arial Bold"/>
                <a:cs typeface="Arial Bold"/>
                <a:sym typeface="Arial Bold"/>
              </a:rPr>
              <a:t>ROUGH SET ON INTUITIONISTIC FUZZY APPROXIMATION SPACE</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698668"/>
            <a:ext cx="15423441" cy="7559632"/>
          </a:xfrm>
          <a:prstGeom prst="rect">
            <a:avLst/>
          </a:prstGeom>
        </p:spPr>
        <p:txBody>
          <a:bodyPr anchor="t" rtlCol="false" tIns="0" lIns="0" bIns="0" rIns="0">
            <a:spAutoFit/>
          </a:bodyPr>
          <a:lstStyle/>
          <a:p>
            <a:pPr algn="just" marL="691025" indent="-345512" lvl="1">
              <a:lnSpc>
                <a:spcPts val="5441"/>
              </a:lnSpc>
              <a:buFont typeface="Arial"/>
              <a:buChar char="•"/>
            </a:pPr>
            <a:r>
              <a:rPr lang="en-US" sz="3200">
                <a:solidFill>
                  <a:srgbClr val="000000"/>
                </a:solidFill>
                <a:latin typeface="Arial"/>
                <a:ea typeface="Arial"/>
                <a:cs typeface="Arial"/>
                <a:sym typeface="Arial"/>
              </a:rPr>
              <a:t>Soft Set is a data mining technique facilitates decision-making. However, it has some constraints. An information system , where U is a set of objects (Here Institutions) and E (say infrastructure, placement, extra curricular etc.) is a set of parameters, is considered in this application.</a:t>
            </a:r>
          </a:p>
          <a:p>
            <a:pPr algn="just">
              <a:lnSpc>
                <a:spcPts val="5441"/>
              </a:lnSpc>
            </a:pPr>
          </a:p>
          <a:p>
            <a:pPr algn="just" marL="691025" indent="-345512" lvl="1">
              <a:lnSpc>
                <a:spcPts val="5441"/>
              </a:lnSpc>
              <a:buFont typeface="Arial"/>
              <a:buChar char="•"/>
            </a:pPr>
            <a:r>
              <a:rPr lang="en-US" sz="3200">
                <a:solidFill>
                  <a:srgbClr val="000000"/>
                </a:solidFill>
                <a:latin typeface="Arial"/>
                <a:ea typeface="Arial"/>
                <a:cs typeface="Arial"/>
                <a:sym typeface="Arial"/>
              </a:rPr>
              <a:t>According to reasoning, an item can only be a part of a parameter if it completely satisfies it. On the other side, the object does not belong to the parameter if it does not satisfy it. As a result, the parameter value can only be between 0 and 1.</a:t>
            </a:r>
          </a:p>
          <a:p>
            <a:pPr algn="just">
              <a:lnSpc>
                <a:spcPts val="5441"/>
              </a:lnSpc>
            </a:pPr>
          </a:p>
          <a:p>
            <a:pPr algn="just" marL="691025" indent="-345512" lvl="1">
              <a:lnSpc>
                <a:spcPts val="5441"/>
              </a:lnSpc>
              <a:buFont typeface="Arial"/>
              <a:buChar char="•"/>
            </a:pPr>
            <a:r>
              <a:rPr lang="en-US" sz="3200">
                <a:solidFill>
                  <a:srgbClr val="000000"/>
                </a:solidFill>
                <a:latin typeface="Arial"/>
                <a:ea typeface="Arial"/>
                <a:cs typeface="Arial"/>
                <a:sym typeface="Arial"/>
              </a:rPr>
              <a:t>However, it is frequently noted that an information system is quantitative rather than qualitative in real-world scenarios</a:t>
            </a:r>
          </a:p>
        </p:txBody>
      </p:sp>
      <p:sp>
        <p:nvSpPr>
          <p:cNvPr name="Freeform 3" id="3"/>
          <p:cNvSpPr/>
          <p:nvPr/>
        </p:nvSpPr>
        <p:spPr>
          <a:xfrm flipH="true" flipV="true" rot="0">
            <a:off x="15689879" y="7688879"/>
            <a:ext cx="2598121" cy="2598121"/>
          </a:xfrm>
          <a:custGeom>
            <a:avLst/>
            <a:gdLst/>
            <a:ahLst/>
            <a:cxnLst/>
            <a:rect r="r" b="b" t="t" l="l"/>
            <a:pathLst>
              <a:path h="2598121" w="2598121">
                <a:moveTo>
                  <a:pt x="2598121" y="2598121"/>
                </a:moveTo>
                <a:lnTo>
                  <a:pt x="0" y="2598121"/>
                </a:lnTo>
                <a:lnTo>
                  <a:pt x="0" y="0"/>
                </a:lnTo>
                <a:lnTo>
                  <a:pt x="2598121" y="0"/>
                </a:lnTo>
                <a:lnTo>
                  <a:pt x="2598121" y="259812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689879" y="0"/>
            <a:ext cx="2598121" cy="2598121"/>
          </a:xfrm>
          <a:custGeom>
            <a:avLst/>
            <a:gdLst/>
            <a:ahLst/>
            <a:cxnLst/>
            <a:rect r="r" b="b" t="t" l="l"/>
            <a:pathLst>
              <a:path h="2598121" w="2598121">
                <a:moveTo>
                  <a:pt x="0" y="0"/>
                </a:moveTo>
                <a:lnTo>
                  <a:pt x="2598121" y="0"/>
                </a:lnTo>
                <a:lnTo>
                  <a:pt x="2598121" y="2598121"/>
                </a:lnTo>
                <a:lnTo>
                  <a:pt x="0" y="25981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527050"/>
            <a:ext cx="13247772" cy="875481"/>
          </a:xfrm>
          <a:prstGeom prst="rect">
            <a:avLst/>
          </a:prstGeom>
        </p:spPr>
        <p:txBody>
          <a:bodyPr anchor="t" rtlCol="false" tIns="0" lIns="0" bIns="0" rIns="0">
            <a:spAutoFit/>
          </a:bodyPr>
          <a:lstStyle/>
          <a:p>
            <a:pPr algn="l" marL="0" indent="0" lvl="0">
              <a:lnSpc>
                <a:spcPts val="6212"/>
              </a:lnSpc>
            </a:pPr>
            <a:r>
              <a:rPr lang="en-US" b="true" sz="4969">
                <a:solidFill>
                  <a:srgbClr val="2D3880"/>
                </a:solidFill>
                <a:latin typeface="Arial Bold"/>
                <a:ea typeface="Arial Bold"/>
                <a:cs typeface="Arial Bold"/>
                <a:sym typeface="Arial Bold"/>
              </a:rPr>
              <a:t>SOFT SET AND LIMITATION</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929499"/>
            <a:ext cx="14842524" cy="4130632"/>
          </a:xfrm>
          <a:prstGeom prst="rect">
            <a:avLst/>
          </a:prstGeom>
        </p:spPr>
        <p:txBody>
          <a:bodyPr anchor="t" rtlCol="false" tIns="0" lIns="0" bIns="0" rIns="0">
            <a:spAutoFit/>
          </a:bodyPr>
          <a:lstStyle/>
          <a:p>
            <a:pPr algn="just" marL="691025" indent="-345512" lvl="1">
              <a:lnSpc>
                <a:spcPts val="5441"/>
              </a:lnSpc>
              <a:buFont typeface="Arial"/>
              <a:buChar char="•"/>
            </a:pPr>
            <a:r>
              <a:rPr lang="en-US" sz="3200">
                <a:solidFill>
                  <a:srgbClr val="000000"/>
                </a:solidFill>
                <a:latin typeface="Arial"/>
                <a:ea typeface="Arial"/>
                <a:cs typeface="Arial"/>
                <a:sym typeface="Arial"/>
              </a:rPr>
              <a:t>We suggest a decision-making paradigm with two processes, such as </a:t>
            </a:r>
            <a:r>
              <a:rPr lang="en-US" b="true" sz="3200">
                <a:solidFill>
                  <a:srgbClr val="000000"/>
                </a:solidFill>
                <a:latin typeface="Arial Bold"/>
                <a:ea typeface="Arial Bold"/>
                <a:cs typeface="Arial Bold"/>
                <a:sym typeface="Arial Bold"/>
              </a:rPr>
              <a:t>pre-process and post-process</a:t>
            </a:r>
            <a:r>
              <a:rPr lang="en-US" sz="3200">
                <a:solidFill>
                  <a:srgbClr val="000000"/>
                </a:solidFill>
                <a:latin typeface="Arial"/>
                <a:ea typeface="Arial"/>
                <a:cs typeface="Arial"/>
                <a:sym typeface="Arial"/>
              </a:rPr>
              <a:t>, to get over this constraint.</a:t>
            </a:r>
          </a:p>
          <a:p>
            <a:pPr algn="just">
              <a:lnSpc>
                <a:spcPts val="5441"/>
              </a:lnSpc>
            </a:pPr>
          </a:p>
          <a:p>
            <a:pPr algn="just" marL="691025" indent="-345512" lvl="1">
              <a:lnSpc>
                <a:spcPts val="5441"/>
              </a:lnSpc>
              <a:buFont typeface="Arial"/>
              <a:buChar char="•"/>
            </a:pPr>
            <a:r>
              <a:rPr lang="en-US" sz="3200">
                <a:solidFill>
                  <a:srgbClr val="000000"/>
                </a:solidFill>
                <a:latin typeface="Arial"/>
                <a:ea typeface="Arial"/>
                <a:cs typeface="Arial"/>
                <a:sym typeface="Arial"/>
              </a:rPr>
              <a:t>In pre-processing, we find the nearly equivalence of objects given a parameter using rough sets on intuitionistic fuzzy approximation spaces. To get decisions in post-process, we employ soft set approaches</a:t>
            </a:r>
          </a:p>
        </p:txBody>
      </p:sp>
      <p:sp>
        <p:nvSpPr>
          <p:cNvPr name="Freeform 3" id="3"/>
          <p:cNvSpPr/>
          <p:nvPr/>
        </p:nvSpPr>
        <p:spPr>
          <a:xfrm flipH="true" flipV="true" rot="0">
            <a:off x="15689879" y="7688879"/>
            <a:ext cx="2598121" cy="2598121"/>
          </a:xfrm>
          <a:custGeom>
            <a:avLst/>
            <a:gdLst/>
            <a:ahLst/>
            <a:cxnLst/>
            <a:rect r="r" b="b" t="t" l="l"/>
            <a:pathLst>
              <a:path h="2598121" w="2598121">
                <a:moveTo>
                  <a:pt x="2598121" y="2598121"/>
                </a:moveTo>
                <a:lnTo>
                  <a:pt x="0" y="2598121"/>
                </a:lnTo>
                <a:lnTo>
                  <a:pt x="0" y="0"/>
                </a:lnTo>
                <a:lnTo>
                  <a:pt x="2598121" y="0"/>
                </a:lnTo>
                <a:lnTo>
                  <a:pt x="2598121" y="259812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689879" y="0"/>
            <a:ext cx="2598121" cy="2598121"/>
          </a:xfrm>
          <a:custGeom>
            <a:avLst/>
            <a:gdLst/>
            <a:ahLst/>
            <a:cxnLst/>
            <a:rect r="r" b="b" t="t" l="l"/>
            <a:pathLst>
              <a:path h="2598121" w="2598121">
                <a:moveTo>
                  <a:pt x="0" y="0"/>
                </a:moveTo>
                <a:lnTo>
                  <a:pt x="2598121" y="0"/>
                </a:lnTo>
                <a:lnTo>
                  <a:pt x="2598121" y="2598121"/>
                </a:lnTo>
                <a:lnTo>
                  <a:pt x="0" y="25981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527050"/>
            <a:ext cx="13247772" cy="875481"/>
          </a:xfrm>
          <a:prstGeom prst="rect">
            <a:avLst/>
          </a:prstGeom>
        </p:spPr>
        <p:txBody>
          <a:bodyPr anchor="t" rtlCol="false" tIns="0" lIns="0" bIns="0" rIns="0">
            <a:spAutoFit/>
          </a:bodyPr>
          <a:lstStyle/>
          <a:p>
            <a:pPr algn="l" marL="0" indent="0" lvl="0">
              <a:lnSpc>
                <a:spcPts val="6212"/>
              </a:lnSpc>
            </a:pPr>
            <a:r>
              <a:rPr lang="en-US" b="true" sz="4969">
                <a:solidFill>
                  <a:srgbClr val="2D3880"/>
                </a:solidFill>
                <a:latin typeface="Arial Bold"/>
                <a:ea typeface="Arial Bold"/>
                <a:cs typeface="Arial Bold"/>
                <a:sym typeface="Arial Bold"/>
              </a:rPr>
              <a:t>COUNTINUE...</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1996593"/>
            <a:ext cx="16230600" cy="7589945"/>
            <a:chOff x="0" y="0"/>
            <a:chExt cx="4274726" cy="1998998"/>
          </a:xfrm>
        </p:grpSpPr>
        <p:sp>
          <p:nvSpPr>
            <p:cNvPr name="Freeform 5" id="5"/>
            <p:cNvSpPr/>
            <p:nvPr/>
          </p:nvSpPr>
          <p:spPr>
            <a:xfrm flipH="false" flipV="false" rot="0">
              <a:off x="0" y="0"/>
              <a:ext cx="4274726" cy="1998998"/>
            </a:xfrm>
            <a:custGeom>
              <a:avLst/>
              <a:gdLst/>
              <a:ahLst/>
              <a:cxnLst/>
              <a:rect r="r" b="b" t="t" l="l"/>
              <a:pathLst>
                <a:path h="1998998" w="4274726">
                  <a:moveTo>
                    <a:pt x="23850" y="0"/>
                  </a:moveTo>
                  <a:lnTo>
                    <a:pt x="4250876" y="0"/>
                  </a:lnTo>
                  <a:cubicBezTo>
                    <a:pt x="4257201" y="0"/>
                    <a:pt x="4263268" y="2513"/>
                    <a:pt x="4267741" y="6985"/>
                  </a:cubicBezTo>
                  <a:cubicBezTo>
                    <a:pt x="4272213" y="11458"/>
                    <a:pt x="4274726" y="17524"/>
                    <a:pt x="4274726" y="23850"/>
                  </a:cubicBezTo>
                  <a:lnTo>
                    <a:pt x="4274726" y="1975148"/>
                  </a:lnTo>
                  <a:cubicBezTo>
                    <a:pt x="4274726" y="1981474"/>
                    <a:pt x="4272213" y="1987540"/>
                    <a:pt x="4267741" y="1992013"/>
                  </a:cubicBezTo>
                  <a:cubicBezTo>
                    <a:pt x="4263268" y="1996485"/>
                    <a:pt x="4257201" y="1998998"/>
                    <a:pt x="4250876" y="1998998"/>
                  </a:cubicBezTo>
                  <a:lnTo>
                    <a:pt x="23850" y="1998998"/>
                  </a:lnTo>
                  <a:cubicBezTo>
                    <a:pt x="17524" y="1998998"/>
                    <a:pt x="11458" y="1996485"/>
                    <a:pt x="6985" y="1992013"/>
                  </a:cubicBezTo>
                  <a:cubicBezTo>
                    <a:pt x="2513" y="1987540"/>
                    <a:pt x="0" y="1981474"/>
                    <a:pt x="0" y="1975148"/>
                  </a:cubicBezTo>
                  <a:lnTo>
                    <a:pt x="0" y="23850"/>
                  </a:lnTo>
                  <a:cubicBezTo>
                    <a:pt x="0" y="17524"/>
                    <a:pt x="2513" y="11458"/>
                    <a:pt x="6985" y="6985"/>
                  </a:cubicBezTo>
                  <a:cubicBezTo>
                    <a:pt x="11458" y="2513"/>
                    <a:pt x="17524" y="0"/>
                    <a:pt x="23850" y="0"/>
                  </a:cubicBezTo>
                  <a:close/>
                </a:path>
              </a:pathLst>
            </a:custGeom>
            <a:solidFill>
              <a:srgbClr val="ECECF3"/>
            </a:solidFill>
          </p:spPr>
        </p:sp>
        <p:sp>
          <p:nvSpPr>
            <p:cNvPr name="TextBox 6" id="6"/>
            <p:cNvSpPr txBox="true"/>
            <p:nvPr/>
          </p:nvSpPr>
          <p:spPr>
            <a:xfrm>
              <a:off x="0" y="-47625"/>
              <a:ext cx="4274726" cy="2046623"/>
            </a:xfrm>
            <a:prstGeom prst="rect">
              <a:avLst/>
            </a:prstGeom>
          </p:spPr>
          <p:txBody>
            <a:bodyPr anchor="ctr" rtlCol="false" tIns="50800" lIns="50800" bIns="50800" rIns="50800"/>
            <a:lstStyle/>
            <a:p>
              <a:pPr algn="ctr">
                <a:lnSpc>
                  <a:spcPts val="3012"/>
                </a:lnSpc>
              </a:pPr>
            </a:p>
          </p:txBody>
        </p:sp>
      </p:grpSp>
      <p:sp>
        <p:nvSpPr>
          <p:cNvPr name="Freeform 7" id="7"/>
          <p:cNvSpPr/>
          <p:nvPr/>
        </p:nvSpPr>
        <p:spPr>
          <a:xfrm flipH="false" flipV="false" rot="0">
            <a:off x="2943501" y="2461257"/>
            <a:ext cx="12400998" cy="6660617"/>
          </a:xfrm>
          <a:custGeom>
            <a:avLst/>
            <a:gdLst/>
            <a:ahLst/>
            <a:cxnLst/>
            <a:rect r="r" b="b" t="t" l="l"/>
            <a:pathLst>
              <a:path h="6660617" w="12400998">
                <a:moveTo>
                  <a:pt x="0" y="0"/>
                </a:moveTo>
                <a:lnTo>
                  <a:pt x="12400998" y="0"/>
                </a:lnTo>
                <a:lnTo>
                  <a:pt x="12400998" y="6660617"/>
                </a:lnTo>
                <a:lnTo>
                  <a:pt x="0" y="6660617"/>
                </a:lnTo>
                <a:lnTo>
                  <a:pt x="0" y="0"/>
                </a:lnTo>
                <a:close/>
              </a:path>
            </a:pathLst>
          </a:custGeom>
          <a:blipFill>
            <a:blip r:embed="rId6"/>
            <a:stretch>
              <a:fillRect l="-503" t="0" r="-503" b="-4606"/>
            </a:stretch>
          </a:blipFill>
        </p:spPr>
      </p:sp>
      <p:sp>
        <p:nvSpPr>
          <p:cNvPr name="TextBox 8" id="8"/>
          <p:cNvSpPr txBox="true"/>
          <p:nvPr/>
        </p:nvSpPr>
        <p:spPr>
          <a:xfrm rot="0">
            <a:off x="1028700" y="479425"/>
            <a:ext cx="13611402"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PROPOSED DESICION MAKING MODEL</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79425"/>
            <a:ext cx="13186667"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COUNTINUE...</a:t>
            </a:r>
          </a:p>
        </p:txBody>
      </p:sp>
      <p:sp>
        <p:nvSpPr>
          <p:cNvPr name="Freeform 3" id="3"/>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28700" y="1996593"/>
            <a:ext cx="16230600" cy="7721241"/>
            <a:chOff x="0" y="0"/>
            <a:chExt cx="4274726" cy="2033578"/>
          </a:xfrm>
        </p:grpSpPr>
        <p:sp>
          <p:nvSpPr>
            <p:cNvPr name="Freeform 6" id="6"/>
            <p:cNvSpPr/>
            <p:nvPr/>
          </p:nvSpPr>
          <p:spPr>
            <a:xfrm flipH="false" flipV="false" rot="0">
              <a:off x="0" y="0"/>
              <a:ext cx="4274726" cy="2033578"/>
            </a:xfrm>
            <a:custGeom>
              <a:avLst/>
              <a:gdLst/>
              <a:ahLst/>
              <a:cxnLst/>
              <a:rect r="r" b="b" t="t" l="l"/>
              <a:pathLst>
                <a:path h="2033578" w="4274726">
                  <a:moveTo>
                    <a:pt x="23850" y="0"/>
                  </a:moveTo>
                  <a:lnTo>
                    <a:pt x="4250876" y="0"/>
                  </a:lnTo>
                  <a:cubicBezTo>
                    <a:pt x="4257201" y="0"/>
                    <a:pt x="4263268" y="2513"/>
                    <a:pt x="4267741" y="6985"/>
                  </a:cubicBezTo>
                  <a:cubicBezTo>
                    <a:pt x="4272213" y="11458"/>
                    <a:pt x="4274726" y="17524"/>
                    <a:pt x="4274726" y="23850"/>
                  </a:cubicBezTo>
                  <a:lnTo>
                    <a:pt x="4274726" y="2009728"/>
                  </a:lnTo>
                  <a:cubicBezTo>
                    <a:pt x="4274726" y="2016053"/>
                    <a:pt x="4272213" y="2022120"/>
                    <a:pt x="4267741" y="2026592"/>
                  </a:cubicBezTo>
                  <a:cubicBezTo>
                    <a:pt x="4263268" y="2031065"/>
                    <a:pt x="4257201" y="2033578"/>
                    <a:pt x="4250876" y="2033578"/>
                  </a:cubicBezTo>
                  <a:lnTo>
                    <a:pt x="23850" y="2033578"/>
                  </a:lnTo>
                  <a:cubicBezTo>
                    <a:pt x="17524" y="2033578"/>
                    <a:pt x="11458" y="2031065"/>
                    <a:pt x="6985" y="2026592"/>
                  </a:cubicBezTo>
                  <a:cubicBezTo>
                    <a:pt x="2513" y="2022120"/>
                    <a:pt x="0" y="2016053"/>
                    <a:pt x="0" y="2009728"/>
                  </a:cubicBezTo>
                  <a:lnTo>
                    <a:pt x="0" y="23850"/>
                  </a:lnTo>
                  <a:cubicBezTo>
                    <a:pt x="0" y="17524"/>
                    <a:pt x="2513" y="11458"/>
                    <a:pt x="6985" y="6985"/>
                  </a:cubicBezTo>
                  <a:cubicBezTo>
                    <a:pt x="11458" y="2513"/>
                    <a:pt x="17524" y="0"/>
                    <a:pt x="23850" y="0"/>
                  </a:cubicBezTo>
                  <a:close/>
                </a:path>
              </a:pathLst>
            </a:custGeom>
            <a:solidFill>
              <a:srgbClr val="ECECF3"/>
            </a:solidFill>
          </p:spPr>
        </p:sp>
        <p:sp>
          <p:nvSpPr>
            <p:cNvPr name="TextBox 7" id="7"/>
            <p:cNvSpPr txBox="true"/>
            <p:nvPr/>
          </p:nvSpPr>
          <p:spPr>
            <a:xfrm>
              <a:off x="0" y="-47625"/>
              <a:ext cx="4274726" cy="2081203"/>
            </a:xfrm>
            <a:prstGeom prst="rect">
              <a:avLst/>
            </a:prstGeom>
          </p:spPr>
          <p:txBody>
            <a:bodyPr anchor="ctr" rtlCol="false" tIns="50800" lIns="50800" bIns="50800" rIns="50800"/>
            <a:lstStyle/>
            <a:p>
              <a:pPr algn="ctr">
                <a:lnSpc>
                  <a:spcPts val="3012"/>
                </a:lnSpc>
              </a:pPr>
            </a:p>
          </p:txBody>
        </p:sp>
      </p:grpSp>
      <p:sp>
        <p:nvSpPr>
          <p:cNvPr name="TextBox 8" id="8"/>
          <p:cNvSpPr txBox="true"/>
          <p:nvPr/>
        </p:nvSpPr>
        <p:spPr>
          <a:xfrm rot="0">
            <a:off x="1565680" y="2382838"/>
            <a:ext cx="15156639" cy="6035675"/>
          </a:xfrm>
          <a:prstGeom prst="rect">
            <a:avLst/>
          </a:prstGeom>
        </p:spPr>
        <p:txBody>
          <a:bodyPr anchor="t" rtlCol="false" tIns="0" lIns="0" bIns="0" rIns="0">
            <a:spAutoFit/>
          </a:bodyPr>
          <a:lstStyle/>
          <a:p>
            <a:pPr algn="just" marL="755651" indent="-377825" lvl="1">
              <a:lnSpc>
                <a:spcPts val="5950"/>
              </a:lnSpc>
              <a:buFont typeface="Arial"/>
              <a:buChar char="•"/>
            </a:pPr>
            <a:r>
              <a:rPr lang="en-US" sz="3500">
                <a:solidFill>
                  <a:srgbClr val="000000"/>
                </a:solidFill>
                <a:latin typeface="Arial"/>
                <a:ea typeface="Arial"/>
                <a:cs typeface="Arial"/>
                <a:sym typeface="Arial"/>
              </a:rPr>
              <a:t>In </a:t>
            </a:r>
            <a:r>
              <a:rPr lang="en-US" b="true" sz="3500">
                <a:solidFill>
                  <a:srgbClr val="000000"/>
                </a:solidFill>
                <a:latin typeface="Arial Bold"/>
                <a:ea typeface="Arial Bold"/>
                <a:cs typeface="Arial Bold"/>
                <a:sym typeface="Arial Bold"/>
              </a:rPr>
              <a:t>preprocess,</a:t>
            </a:r>
            <a:r>
              <a:rPr lang="en-US" sz="3500">
                <a:solidFill>
                  <a:srgbClr val="000000"/>
                </a:solidFill>
                <a:latin typeface="Arial"/>
                <a:ea typeface="Arial"/>
                <a:cs typeface="Arial"/>
                <a:sym typeface="Arial"/>
              </a:rPr>
              <a:t> we use a rough set on intuitionistic fuzzy approximation space to process the quantitative data after it has been cleaned. The number of attributes that have no influence on the information database is further decreased by employing rough set reduction.</a:t>
            </a:r>
          </a:p>
          <a:p>
            <a:pPr algn="just">
              <a:lnSpc>
                <a:spcPts val="5950"/>
              </a:lnSpc>
            </a:pPr>
          </a:p>
          <a:p>
            <a:pPr algn="just" marL="755651" indent="-377825" lvl="1">
              <a:lnSpc>
                <a:spcPts val="5950"/>
              </a:lnSpc>
              <a:buFont typeface="Arial"/>
              <a:buChar char="•"/>
            </a:pPr>
            <a:r>
              <a:rPr lang="en-US" sz="3500">
                <a:solidFill>
                  <a:srgbClr val="000000"/>
                </a:solidFill>
                <a:latin typeface="Arial"/>
                <a:ea typeface="Arial"/>
                <a:cs typeface="Arial"/>
                <a:sym typeface="Arial"/>
              </a:rPr>
              <a:t>In the </a:t>
            </a:r>
            <a:r>
              <a:rPr lang="en-US" b="true" sz="3500">
                <a:solidFill>
                  <a:srgbClr val="000000"/>
                </a:solidFill>
                <a:latin typeface="Arial Bold"/>
                <a:ea typeface="Arial Bold"/>
                <a:cs typeface="Arial Bold"/>
                <a:sym typeface="Arial Bold"/>
              </a:rPr>
              <a:t>post-process,</a:t>
            </a:r>
            <a:r>
              <a:rPr lang="en-US" sz="3500">
                <a:solidFill>
                  <a:srgbClr val="000000"/>
                </a:solidFill>
                <a:latin typeface="Arial"/>
                <a:ea typeface="Arial"/>
                <a:cs typeface="Arial"/>
                <a:sym typeface="Arial"/>
              </a:rPr>
              <a:t> soft set techniques are utilized to mine information database decisions based on the classification that was achieved in the pre-process.</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48678" y="1444625"/>
            <a:ext cx="17561183" cy="8584886"/>
            <a:chOff x="0" y="0"/>
            <a:chExt cx="4625168" cy="2261040"/>
          </a:xfrm>
        </p:grpSpPr>
        <p:sp>
          <p:nvSpPr>
            <p:cNvPr name="Freeform 5" id="5"/>
            <p:cNvSpPr/>
            <p:nvPr/>
          </p:nvSpPr>
          <p:spPr>
            <a:xfrm flipH="false" flipV="false" rot="0">
              <a:off x="0" y="0"/>
              <a:ext cx="4625168" cy="2261040"/>
            </a:xfrm>
            <a:custGeom>
              <a:avLst/>
              <a:gdLst/>
              <a:ahLst/>
              <a:cxnLst/>
              <a:rect r="r" b="b" t="t" l="l"/>
              <a:pathLst>
                <a:path h="2261040" w="4625168">
                  <a:moveTo>
                    <a:pt x="22043" y="0"/>
                  </a:moveTo>
                  <a:lnTo>
                    <a:pt x="4603125" y="0"/>
                  </a:lnTo>
                  <a:cubicBezTo>
                    <a:pt x="4615299" y="0"/>
                    <a:pt x="4625168" y="9869"/>
                    <a:pt x="4625168" y="22043"/>
                  </a:cubicBezTo>
                  <a:lnTo>
                    <a:pt x="4625168" y="2238997"/>
                  </a:lnTo>
                  <a:cubicBezTo>
                    <a:pt x="4625168" y="2251171"/>
                    <a:pt x="4615299" y="2261040"/>
                    <a:pt x="4603125" y="2261040"/>
                  </a:cubicBezTo>
                  <a:lnTo>
                    <a:pt x="22043" y="2261040"/>
                  </a:lnTo>
                  <a:cubicBezTo>
                    <a:pt x="16197" y="2261040"/>
                    <a:pt x="10590" y="2258718"/>
                    <a:pt x="6456" y="2254584"/>
                  </a:cubicBezTo>
                  <a:cubicBezTo>
                    <a:pt x="2322" y="2250450"/>
                    <a:pt x="0" y="2244843"/>
                    <a:pt x="0" y="2238997"/>
                  </a:cubicBezTo>
                  <a:lnTo>
                    <a:pt x="0" y="22043"/>
                  </a:lnTo>
                  <a:cubicBezTo>
                    <a:pt x="0" y="9869"/>
                    <a:pt x="9869" y="0"/>
                    <a:pt x="22043" y="0"/>
                  </a:cubicBezTo>
                  <a:close/>
                </a:path>
              </a:pathLst>
            </a:custGeom>
            <a:solidFill>
              <a:srgbClr val="ECECF3"/>
            </a:solidFill>
          </p:spPr>
        </p:sp>
        <p:sp>
          <p:nvSpPr>
            <p:cNvPr name="TextBox 6" id="6"/>
            <p:cNvSpPr txBox="true"/>
            <p:nvPr/>
          </p:nvSpPr>
          <p:spPr>
            <a:xfrm>
              <a:off x="0" y="-47625"/>
              <a:ext cx="4625168" cy="2308665"/>
            </a:xfrm>
            <a:prstGeom prst="rect">
              <a:avLst/>
            </a:prstGeom>
          </p:spPr>
          <p:txBody>
            <a:bodyPr anchor="ctr" rtlCol="false" tIns="50800" lIns="50800" bIns="50800" rIns="50800"/>
            <a:lstStyle/>
            <a:p>
              <a:pPr algn="ctr">
                <a:lnSpc>
                  <a:spcPts val="3012"/>
                </a:lnSpc>
              </a:pPr>
            </a:p>
          </p:txBody>
        </p:sp>
      </p:grpSp>
      <p:sp>
        <p:nvSpPr>
          <p:cNvPr name="Freeform 7" id="7"/>
          <p:cNvSpPr/>
          <p:nvPr/>
        </p:nvSpPr>
        <p:spPr>
          <a:xfrm flipH="false" flipV="false" rot="0">
            <a:off x="9341856" y="6499343"/>
            <a:ext cx="6154658" cy="3248513"/>
          </a:xfrm>
          <a:custGeom>
            <a:avLst/>
            <a:gdLst/>
            <a:ahLst/>
            <a:cxnLst/>
            <a:rect r="r" b="b" t="t" l="l"/>
            <a:pathLst>
              <a:path h="3248513" w="6154658">
                <a:moveTo>
                  <a:pt x="0" y="0"/>
                </a:moveTo>
                <a:lnTo>
                  <a:pt x="6154658" y="0"/>
                </a:lnTo>
                <a:lnTo>
                  <a:pt x="6154658" y="3248513"/>
                </a:lnTo>
                <a:lnTo>
                  <a:pt x="0" y="3248513"/>
                </a:lnTo>
                <a:lnTo>
                  <a:pt x="0" y="0"/>
                </a:lnTo>
                <a:close/>
              </a:path>
            </a:pathLst>
          </a:custGeom>
          <a:blipFill>
            <a:blip r:embed="rId6"/>
            <a:stretch>
              <a:fillRect l="0" t="0" r="0" b="0"/>
            </a:stretch>
          </a:blipFill>
        </p:spPr>
      </p:sp>
      <p:sp>
        <p:nvSpPr>
          <p:cNvPr name="Freeform 8" id="8"/>
          <p:cNvSpPr/>
          <p:nvPr/>
        </p:nvSpPr>
        <p:spPr>
          <a:xfrm flipH="false" flipV="false" rot="0">
            <a:off x="652873" y="1687086"/>
            <a:ext cx="5723824" cy="8060770"/>
          </a:xfrm>
          <a:custGeom>
            <a:avLst/>
            <a:gdLst/>
            <a:ahLst/>
            <a:cxnLst/>
            <a:rect r="r" b="b" t="t" l="l"/>
            <a:pathLst>
              <a:path h="8060770" w="5723824">
                <a:moveTo>
                  <a:pt x="0" y="0"/>
                </a:moveTo>
                <a:lnTo>
                  <a:pt x="5723823" y="0"/>
                </a:lnTo>
                <a:lnTo>
                  <a:pt x="5723823" y="8060770"/>
                </a:lnTo>
                <a:lnTo>
                  <a:pt x="0" y="8060770"/>
                </a:lnTo>
                <a:lnTo>
                  <a:pt x="0" y="0"/>
                </a:lnTo>
                <a:close/>
              </a:path>
            </a:pathLst>
          </a:custGeom>
          <a:blipFill>
            <a:blip r:embed="rId7"/>
            <a:stretch>
              <a:fillRect l="0" t="0" r="0" b="0"/>
            </a:stretch>
          </a:blipFill>
        </p:spPr>
      </p:sp>
      <p:sp>
        <p:nvSpPr>
          <p:cNvPr name="TextBox 9" id="9"/>
          <p:cNvSpPr txBox="true"/>
          <p:nvPr/>
        </p:nvSpPr>
        <p:spPr>
          <a:xfrm rot="0">
            <a:off x="1028700" y="479425"/>
            <a:ext cx="13688939"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PREPROCESS OF PROPOSED DESIGN</a:t>
            </a:r>
          </a:p>
        </p:txBody>
      </p:sp>
      <p:sp>
        <p:nvSpPr>
          <p:cNvPr name="TextBox 10" id="10"/>
          <p:cNvSpPr txBox="true"/>
          <p:nvPr/>
        </p:nvSpPr>
        <p:spPr>
          <a:xfrm rot="0">
            <a:off x="6376696" y="1902951"/>
            <a:ext cx="11306490" cy="4343400"/>
          </a:xfrm>
          <a:prstGeom prst="rect">
            <a:avLst/>
          </a:prstGeom>
        </p:spPr>
        <p:txBody>
          <a:bodyPr anchor="t" rtlCol="false" tIns="0" lIns="0" bIns="0" rIns="0">
            <a:spAutoFit/>
          </a:bodyPr>
          <a:lstStyle/>
          <a:p>
            <a:pPr algn="just" marL="647700" indent="-323850" lvl="1">
              <a:lnSpc>
                <a:spcPts val="3750"/>
              </a:lnSpc>
              <a:buFont typeface="Arial"/>
              <a:buChar char="•"/>
            </a:pPr>
            <a:r>
              <a:rPr lang="en-US" sz="3000">
                <a:solidFill>
                  <a:srgbClr val="000000"/>
                </a:solidFill>
                <a:latin typeface="Arial"/>
                <a:ea typeface="Arial"/>
                <a:cs typeface="Arial"/>
                <a:sym typeface="Arial"/>
              </a:rPr>
              <a:t>These procedures include noise removal, consistency checks, and data completeness.</a:t>
            </a:r>
          </a:p>
          <a:p>
            <a:pPr algn="just">
              <a:lnSpc>
                <a:spcPts val="3750"/>
              </a:lnSpc>
            </a:pPr>
          </a:p>
          <a:p>
            <a:pPr algn="just" marL="647700" indent="-323850" lvl="1">
              <a:lnSpc>
                <a:spcPts val="3750"/>
              </a:lnSpc>
              <a:buFont typeface="Arial"/>
              <a:buChar char="•"/>
            </a:pPr>
            <a:r>
              <a:rPr lang="en-US" sz="3000">
                <a:solidFill>
                  <a:srgbClr val="000000"/>
                </a:solidFill>
                <a:latin typeface="Arial"/>
                <a:ea typeface="Arial"/>
                <a:cs typeface="Arial"/>
                <a:sym typeface="Arial"/>
              </a:rPr>
              <a:t>intuitionistic fuzzy (IF) proximity relations are used to calculate equivalence classes for each parameter.</a:t>
            </a:r>
          </a:p>
          <a:p>
            <a:pPr algn="just">
              <a:lnSpc>
                <a:spcPts val="3750"/>
              </a:lnSpc>
            </a:pPr>
          </a:p>
          <a:p>
            <a:pPr algn="just" marL="647700" indent="-323850" lvl="1">
              <a:lnSpc>
                <a:spcPts val="3750"/>
              </a:lnSpc>
              <a:buFont typeface="Arial"/>
              <a:buChar char="•"/>
            </a:pPr>
            <a:r>
              <a:rPr lang="en-US" sz="3000">
                <a:solidFill>
                  <a:srgbClr val="000000"/>
                </a:solidFill>
                <a:latin typeface="Arial"/>
                <a:ea typeface="Arial"/>
                <a:cs typeface="Arial"/>
                <a:sym typeface="Arial"/>
              </a:rPr>
              <a:t>We define an intuitionistic fuzzy proximity relation R(zi, zj) concerning the membership and non-membership functions as defined below.</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5020195" y="-318161"/>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39105" y="2693620"/>
            <a:ext cx="5887274" cy="6564680"/>
          </a:xfrm>
          <a:custGeom>
            <a:avLst/>
            <a:gdLst/>
            <a:ahLst/>
            <a:cxnLst/>
            <a:rect r="r" b="b" t="t" l="l"/>
            <a:pathLst>
              <a:path h="6564680" w="5887274">
                <a:moveTo>
                  <a:pt x="0" y="0"/>
                </a:moveTo>
                <a:lnTo>
                  <a:pt x="5887274" y="0"/>
                </a:lnTo>
                <a:lnTo>
                  <a:pt x="5887274" y="6564680"/>
                </a:lnTo>
                <a:lnTo>
                  <a:pt x="0" y="6564680"/>
                </a:lnTo>
                <a:lnTo>
                  <a:pt x="0" y="0"/>
                </a:lnTo>
                <a:close/>
              </a:path>
            </a:pathLst>
          </a:custGeom>
          <a:blipFill>
            <a:blip r:embed="rId4"/>
            <a:stretch>
              <a:fillRect l="0" t="0" r="0" b="0"/>
            </a:stretch>
          </a:blipFill>
        </p:spPr>
      </p:sp>
      <p:sp>
        <p:nvSpPr>
          <p:cNvPr name="Freeform 4" id="4"/>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590452" y="2693620"/>
            <a:ext cx="5642271" cy="6564680"/>
          </a:xfrm>
          <a:custGeom>
            <a:avLst/>
            <a:gdLst/>
            <a:ahLst/>
            <a:cxnLst/>
            <a:rect r="r" b="b" t="t" l="l"/>
            <a:pathLst>
              <a:path h="6564680" w="5642271">
                <a:moveTo>
                  <a:pt x="0" y="0"/>
                </a:moveTo>
                <a:lnTo>
                  <a:pt x="5642271" y="0"/>
                </a:lnTo>
                <a:lnTo>
                  <a:pt x="5642271" y="6564680"/>
                </a:lnTo>
                <a:lnTo>
                  <a:pt x="0" y="6564680"/>
                </a:lnTo>
                <a:lnTo>
                  <a:pt x="0" y="0"/>
                </a:lnTo>
                <a:close/>
              </a:path>
            </a:pathLst>
          </a:custGeom>
          <a:blipFill>
            <a:blip r:embed="rId7"/>
            <a:stretch>
              <a:fillRect l="0" t="0" r="0" b="0"/>
            </a:stretch>
          </a:blipFill>
        </p:spPr>
      </p:sp>
      <p:sp>
        <p:nvSpPr>
          <p:cNvPr name="TextBox 6" id="6"/>
          <p:cNvSpPr txBox="true"/>
          <p:nvPr/>
        </p:nvSpPr>
        <p:spPr>
          <a:xfrm rot="0">
            <a:off x="853925" y="479425"/>
            <a:ext cx="10812336"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POSTPROCESS DESIGN</a:t>
            </a:r>
          </a:p>
        </p:txBody>
      </p:sp>
      <p:sp>
        <p:nvSpPr>
          <p:cNvPr name="TextBox 7" id="7"/>
          <p:cNvSpPr txBox="true"/>
          <p:nvPr/>
        </p:nvSpPr>
        <p:spPr>
          <a:xfrm rot="0">
            <a:off x="1282050" y="1629936"/>
            <a:ext cx="7450982" cy="1165160"/>
          </a:xfrm>
          <a:prstGeom prst="rect">
            <a:avLst/>
          </a:prstGeom>
        </p:spPr>
        <p:txBody>
          <a:bodyPr anchor="t" rtlCol="false" tIns="0" lIns="0" bIns="0" rIns="0">
            <a:spAutoFit/>
          </a:bodyPr>
          <a:lstStyle/>
          <a:p>
            <a:pPr algn="ctr">
              <a:lnSpc>
                <a:spcPts val="2969"/>
              </a:lnSpc>
            </a:pPr>
            <a:r>
              <a:rPr lang="en-US" b="true" sz="2375">
                <a:solidFill>
                  <a:srgbClr val="2D3880"/>
                </a:solidFill>
                <a:latin typeface="Arial Bold"/>
                <a:ea typeface="Arial Bold"/>
                <a:cs typeface="Arial Bold"/>
                <a:sym typeface="Arial Bold"/>
              </a:rPr>
              <a:t>ALGORITHM 1: STRAIGHTFORWARD DECISION MAKING ALGORITHM</a:t>
            </a:r>
          </a:p>
          <a:p>
            <a:pPr algn="ctr">
              <a:lnSpc>
                <a:spcPts val="2969"/>
              </a:lnSpc>
              <a:spcBef>
                <a:spcPct val="0"/>
              </a:spcBef>
            </a:pPr>
          </a:p>
        </p:txBody>
      </p:sp>
      <p:sp>
        <p:nvSpPr>
          <p:cNvPr name="TextBox 8" id="8"/>
          <p:cNvSpPr txBox="true"/>
          <p:nvPr/>
        </p:nvSpPr>
        <p:spPr>
          <a:xfrm rot="0">
            <a:off x="10348300" y="1639461"/>
            <a:ext cx="6911000" cy="736754"/>
          </a:xfrm>
          <a:prstGeom prst="rect">
            <a:avLst/>
          </a:prstGeom>
        </p:spPr>
        <p:txBody>
          <a:bodyPr anchor="t" rtlCol="false" tIns="0" lIns="0" bIns="0" rIns="0">
            <a:spAutoFit/>
          </a:bodyPr>
          <a:lstStyle/>
          <a:p>
            <a:pPr algn="ctr">
              <a:lnSpc>
                <a:spcPts val="2789"/>
              </a:lnSpc>
              <a:spcBef>
                <a:spcPct val="0"/>
              </a:spcBef>
            </a:pPr>
            <a:r>
              <a:rPr lang="en-US" b="true" sz="2231">
                <a:solidFill>
                  <a:srgbClr val="2D3880"/>
                </a:solidFill>
                <a:latin typeface="Arial Bold"/>
                <a:ea typeface="Arial Bold"/>
                <a:cs typeface="Arial Bold"/>
                <a:sym typeface="Arial Bold"/>
              </a:rPr>
              <a:t>ALGORITHM 2: WEIGHTED DECISION MAKING ALGORITHM</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1364" y="3566794"/>
            <a:ext cx="10186349" cy="1576706"/>
          </a:xfrm>
          <a:custGeom>
            <a:avLst/>
            <a:gdLst/>
            <a:ahLst/>
            <a:cxnLst/>
            <a:rect r="r" b="b" t="t" l="l"/>
            <a:pathLst>
              <a:path h="1576706" w="10186349">
                <a:moveTo>
                  <a:pt x="0" y="0"/>
                </a:moveTo>
                <a:lnTo>
                  <a:pt x="10186349" y="0"/>
                </a:lnTo>
                <a:lnTo>
                  <a:pt x="10186349" y="1576706"/>
                </a:lnTo>
                <a:lnTo>
                  <a:pt x="0" y="1576706"/>
                </a:lnTo>
                <a:lnTo>
                  <a:pt x="0" y="0"/>
                </a:lnTo>
                <a:close/>
              </a:path>
            </a:pathLst>
          </a:custGeom>
          <a:blipFill>
            <a:blip r:embed="rId6"/>
            <a:stretch>
              <a:fillRect l="0" t="0" r="0" b="0"/>
            </a:stretch>
          </a:blipFill>
        </p:spPr>
      </p:sp>
      <p:sp>
        <p:nvSpPr>
          <p:cNvPr name="Freeform 5" id="5"/>
          <p:cNvSpPr/>
          <p:nvPr/>
        </p:nvSpPr>
        <p:spPr>
          <a:xfrm flipH="false" flipV="false" rot="0">
            <a:off x="1638226" y="5715000"/>
            <a:ext cx="10202810" cy="1360375"/>
          </a:xfrm>
          <a:custGeom>
            <a:avLst/>
            <a:gdLst/>
            <a:ahLst/>
            <a:cxnLst/>
            <a:rect r="r" b="b" t="t" l="l"/>
            <a:pathLst>
              <a:path h="1360375" w="10202810">
                <a:moveTo>
                  <a:pt x="0" y="0"/>
                </a:moveTo>
                <a:lnTo>
                  <a:pt x="10202810" y="0"/>
                </a:lnTo>
                <a:lnTo>
                  <a:pt x="10202810" y="1360375"/>
                </a:lnTo>
                <a:lnTo>
                  <a:pt x="0" y="1360375"/>
                </a:lnTo>
                <a:lnTo>
                  <a:pt x="0" y="0"/>
                </a:lnTo>
                <a:close/>
              </a:path>
            </a:pathLst>
          </a:custGeom>
          <a:blipFill>
            <a:blip r:embed="rId7"/>
            <a:stretch>
              <a:fillRect l="0" t="0" r="0" b="0"/>
            </a:stretch>
          </a:blipFill>
        </p:spPr>
      </p:sp>
      <p:sp>
        <p:nvSpPr>
          <p:cNvPr name="TextBox 6" id="6"/>
          <p:cNvSpPr txBox="true"/>
          <p:nvPr/>
        </p:nvSpPr>
        <p:spPr>
          <a:xfrm rot="0">
            <a:off x="1028700" y="479425"/>
            <a:ext cx="10812336"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COUNTINUE...</a:t>
            </a:r>
          </a:p>
        </p:txBody>
      </p:sp>
      <p:sp>
        <p:nvSpPr>
          <p:cNvPr name="TextBox 7" id="7"/>
          <p:cNvSpPr txBox="true"/>
          <p:nvPr/>
        </p:nvSpPr>
        <p:spPr>
          <a:xfrm rot="0">
            <a:off x="2239105" y="1945236"/>
            <a:ext cx="4129941" cy="816147"/>
          </a:xfrm>
          <a:prstGeom prst="rect">
            <a:avLst/>
          </a:prstGeom>
        </p:spPr>
        <p:txBody>
          <a:bodyPr anchor="t" rtlCol="false" tIns="0" lIns="0" bIns="0" rIns="0">
            <a:spAutoFit/>
          </a:bodyPr>
          <a:lstStyle/>
          <a:p>
            <a:pPr algn="l">
              <a:lnSpc>
                <a:spcPts val="6519"/>
              </a:lnSpc>
            </a:pPr>
            <a:r>
              <a:rPr lang="en-US" sz="3413" b="true">
                <a:solidFill>
                  <a:srgbClr val="2D3880"/>
                </a:solidFill>
                <a:latin typeface="Arial Bold"/>
                <a:ea typeface="Arial Bold"/>
                <a:cs typeface="Arial Bold"/>
                <a:sym typeface="Arial Bold"/>
              </a:rPr>
              <a:t>EQUATIONS</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2382317"/>
            <a:ext cx="8998200" cy="6875983"/>
          </a:xfrm>
          <a:custGeom>
            <a:avLst/>
            <a:gdLst/>
            <a:ahLst/>
            <a:cxnLst/>
            <a:rect r="r" b="b" t="t" l="l"/>
            <a:pathLst>
              <a:path h="6875983" w="8998200">
                <a:moveTo>
                  <a:pt x="0" y="0"/>
                </a:moveTo>
                <a:lnTo>
                  <a:pt x="8998200" y="0"/>
                </a:lnTo>
                <a:lnTo>
                  <a:pt x="8998200" y="6875983"/>
                </a:lnTo>
                <a:lnTo>
                  <a:pt x="0" y="6875983"/>
                </a:lnTo>
                <a:lnTo>
                  <a:pt x="0" y="0"/>
                </a:lnTo>
                <a:close/>
              </a:path>
            </a:pathLst>
          </a:custGeom>
          <a:blipFill>
            <a:blip r:embed="rId4"/>
            <a:stretch>
              <a:fillRect l="0" t="0" r="0" b="0"/>
            </a:stretch>
          </a:blipFill>
        </p:spPr>
      </p:sp>
      <p:sp>
        <p:nvSpPr>
          <p:cNvPr name="Freeform 4" id="4"/>
          <p:cNvSpPr/>
          <p:nvPr/>
        </p:nvSpPr>
        <p:spPr>
          <a:xfrm flipH="false" flipV="false" rot="0">
            <a:off x="1024185" y="3202737"/>
            <a:ext cx="7940291" cy="3881526"/>
          </a:xfrm>
          <a:custGeom>
            <a:avLst/>
            <a:gdLst/>
            <a:ahLst/>
            <a:cxnLst/>
            <a:rect r="r" b="b" t="t" l="l"/>
            <a:pathLst>
              <a:path h="3881526" w="7940291">
                <a:moveTo>
                  <a:pt x="0" y="0"/>
                </a:moveTo>
                <a:lnTo>
                  <a:pt x="7940291" y="0"/>
                </a:lnTo>
                <a:lnTo>
                  <a:pt x="7940291" y="3881526"/>
                </a:lnTo>
                <a:lnTo>
                  <a:pt x="0" y="3881526"/>
                </a:lnTo>
                <a:lnTo>
                  <a:pt x="0" y="0"/>
                </a:lnTo>
                <a:close/>
              </a:path>
            </a:pathLst>
          </a:custGeom>
          <a:blipFill>
            <a:blip r:embed="rId5"/>
            <a:stretch>
              <a:fillRect l="0" t="0" r="0" b="0"/>
            </a:stretch>
          </a:blipFill>
        </p:spPr>
      </p:sp>
      <p:sp>
        <p:nvSpPr>
          <p:cNvPr name="Freeform 5" id="5"/>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479425"/>
            <a:ext cx="10812336"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EXPERMENTAL STUDY</a:t>
            </a:r>
          </a:p>
        </p:txBody>
      </p:sp>
      <p:sp>
        <p:nvSpPr>
          <p:cNvPr name="TextBox 7" id="7"/>
          <p:cNvSpPr txBox="true"/>
          <p:nvPr/>
        </p:nvSpPr>
        <p:spPr>
          <a:xfrm rot="0">
            <a:off x="10481637" y="1893495"/>
            <a:ext cx="6322925" cy="488822"/>
          </a:xfrm>
          <a:prstGeom prst="rect">
            <a:avLst/>
          </a:prstGeom>
        </p:spPr>
        <p:txBody>
          <a:bodyPr anchor="t" rtlCol="false" tIns="0" lIns="0" bIns="0" rIns="0">
            <a:spAutoFit/>
          </a:bodyPr>
          <a:lstStyle/>
          <a:p>
            <a:pPr algn="ctr" marL="0" indent="0" lvl="0">
              <a:lnSpc>
                <a:spcPts val="3437"/>
              </a:lnSpc>
              <a:spcBef>
                <a:spcPct val="0"/>
              </a:spcBef>
            </a:pPr>
            <a:r>
              <a:rPr lang="en-US" b="true" sz="2749" strike="noStrike" u="none">
                <a:solidFill>
                  <a:srgbClr val="000000"/>
                </a:solidFill>
                <a:latin typeface="Arial Bold"/>
                <a:ea typeface="Arial Bold"/>
                <a:cs typeface="Arial Bold"/>
                <a:sym typeface="Arial Bold"/>
              </a:rPr>
              <a:t>SAMPLE INFORMATION DATABASE</a:t>
            </a:r>
          </a:p>
        </p:txBody>
      </p:sp>
      <p:sp>
        <p:nvSpPr>
          <p:cNvPr name="TextBox 8" id="8"/>
          <p:cNvSpPr txBox="true"/>
          <p:nvPr/>
        </p:nvSpPr>
        <p:spPr>
          <a:xfrm rot="0">
            <a:off x="2239105" y="2710612"/>
            <a:ext cx="5510451" cy="492125"/>
          </a:xfrm>
          <a:prstGeom prst="rect">
            <a:avLst/>
          </a:prstGeom>
        </p:spPr>
        <p:txBody>
          <a:bodyPr anchor="t" rtlCol="false" tIns="0" lIns="0" bIns="0" rIns="0">
            <a:spAutoFit/>
          </a:bodyPr>
          <a:lstStyle/>
          <a:p>
            <a:pPr algn="ctr">
              <a:lnSpc>
                <a:spcPts val="3437"/>
              </a:lnSpc>
              <a:spcBef>
                <a:spcPct val="0"/>
              </a:spcBef>
            </a:pPr>
            <a:r>
              <a:rPr lang="en-US" b="true" sz="2749">
                <a:solidFill>
                  <a:srgbClr val="000000"/>
                </a:solidFill>
                <a:latin typeface="Arial Bold"/>
                <a:ea typeface="Arial Bold"/>
                <a:cs typeface="Arial Bold"/>
                <a:sym typeface="Arial Bold"/>
              </a:rPr>
              <a:t>DESCRIPTION OF PARAMETERS</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1028700"/>
            <a:ext cx="11117841" cy="6519809"/>
          </a:xfrm>
          <a:custGeom>
            <a:avLst/>
            <a:gdLst/>
            <a:ahLst/>
            <a:cxnLst/>
            <a:rect r="r" b="b" t="t" l="l"/>
            <a:pathLst>
              <a:path h="6519809" w="11117841">
                <a:moveTo>
                  <a:pt x="0" y="0"/>
                </a:moveTo>
                <a:lnTo>
                  <a:pt x="11117841" y="0"/>
                </a:lnTo>
                <a:lnTo>
                  <a:pt x="11117841" y="6519809"/>
                </a:lnTo>
                <a:lnTo>
                  <a:pt x="0" y="6519809"/>
                </a:lnTo>
                <a:lnTo>
                  <a:pt x="0" y="0"/>
                </a:lnTo>
                <a:close/>
              </a:path>
            </a:pathLst>
          </a:custGeom>
          <a:blipFill>
            <a:blip r:embed="rId6"/>
            <a:stretch>
              <a:fillRect l="0" t="0" r="0" b="0"/>
            </a:stretch>
          </a:blipFill>
          <a:ln cap="sq">
            <a:noFill/>
            <a:prstDash val="solid"/>
            <a:miter/>
          </a:ln>
        </p:spPr>
      </p:sp>
      <p:sp>
        <p:nvSpPr>
          <p:cNvPr name="Freeform 5" id="5"/>
          <p:cNvSpPr/>
          <p:nvPr/>
        </p:nvSpPr>
        <p:spPr>
          <a:xfrm flipH="false" flipV="false" rot="0">
            <a:off x="12532780" y="1978032"/>
            <a:ext cx="4250772" cy="2566708"/>
          </a:xfrm>
          <a:custGeom>
            <a:avLst/>
            <a:gdLst/>
            <a:ahLst/>
            <a:cxnLst/>
            <a:rect r="r" b="b" t="t" l="l"/>
            <a:pathLst>
              <a:path h="2566708" w="4250772">
                <a:moveTo>
                  <a:pt x="0" y="0"/>
                </a:moveTo>
                <a:lnTo>
                  <a:pt x="4250772" y="0"/>
                </a:lnTo>
                <a:lnTo>
                  <a:pt x="4250772" y="2566709"/>
                </a:lnTo>
                <a:lnTo>
                  <a:pt x="0" y="2566709"/>
                </a:lnTo>
                <a:lnTo>
                  <a:pt x="0" y="0"/>
                </a:lnTo>
                <a:close/>
              </a:path>
            </a:pathLst>
          </a:custGeom>
          <a:blipFill>
            <a:blip r:embed="rId7"/>
            <a:stretch>
              <a:fillRect l="0" t="0" r="0" b="0"/>
            </a:stretch>
          </a:blipFill>
        </p:spPr>
      </p:sp>
      <p:sp>
        <p:nvSpPr>
          <p:cNvPr name="Freeform 6" id="6"/>
          <p:cNvSpPr/>
          <p:nvPr/>
        </p:nvSpPr>
        <p:spPr>
          <a:xfrm flipH="false" flipV="false" rot="0">
            <a:off x="12532780" y="4820129"/>
            <a:ext cx="4248194" cy="2567293"/>
          </a:xfrm>
          <a:custGeom>
            <a:avLst/>
            <a:gdLst/>
            <a:ahLst/>
            <a:cxnLst/>
            <a:rect r="r" b="b" t="t" l="l"/>
            <a:pathLst>
              <a:path h="2567293" w="4248194">
                <a:moveTo>
                  <a:pt x="0" y="0"/>
                </a:moveTo>
                <a:lnTo>
                  <a:pt x="4248194" y="0"/>
                </a:lnTo>
                <a:lnTo>
                  <a:pt x="4248194" y="2567292"/>
                </a:lnTo>
                <a:lnTo>
                  <a:pt x="0" y="2567292"/>
                </a:lnTo>
                <a:lnTo>
                  <a:pt x="0" y="0"/>
                </a:lnTo>
                <a:close/>
              </a:path>
            </a:pathLst>
          </a:custGeom>
          <a:blipFill>
            <a:blip r:embed="rId8"/>
            <a:stretch>
              <a:fillRect l="0" t="0" r="0" b="0"/>
            </a:stretch>
          </a:blipFill>
        </p:spPr>
      </p:sp>
      <p:sp>
        <p:nvSpPr>
          <p:cNvPr name="Freeform 7" id="7"/>
          <p:cNvSpPr/>
          <p:nvPr/>
        </p:nvSpPr>
        <p:spPr>
          <a:xfrm flipH="false" flipV="false" rot="0">
            <a:off x="12535359" y="7662809"/>
            <a:ext cx="4248194" cy="2545714"/>
          </a:xfrm>
          <a:custGeom>
            <a:avLst/>
            <a:gdLst/>
            <a:ahLst/>
            <a:cxnLst/>
            <a:rect r="r" b="b" t="t" l="l"/>
            <a:pathLst>
              <a:path h="2545714" w="4248194">
                <a:moveTo>
                  <a:pt x="0" y="0"/>
                </a:moveTo>
                <a:lnTo>
                  <a:pt x="4248193" y="0"/>
                </a:lnTo>
                <a:lnTo>
                  <a:pt x="4248193" y="2545714"/>
                </a:lnTo>
                <a:lnTo>
                  <a:pt x="0" y="2545714"/>
                </a:lnTo>
                <a:lnTo>
                  <a:pt x="0" y="0"/>
                </a:lnTo>
                <a:close/>
              </a:path>
            </a:pathLst>
          </a:custGeom>
          <a:blipFill>
            <a:blip r:embed="rId9"/>
            <a:stretch>
              <a:fillRect l="0" t="0" r="0" b="0"/>
            </a:stretch>
          </a:blipFill>
        </p:spPr>
      </p:sp>
      <p:sp>
        <p:nvSpPr>
          <p:cNvPr name="Freeform 8" id="8"/>
          <p:cNvSpPr/>
          <p:nvPr/>
        </p:nvSpPr>
        <p:spPr>
          <a:xfrm flipH="false" flipV="false" rot="0">
            <a:off x="7762807" y="7673268"/>
            <a:ext cx="4078229" cy="2535256"/>
          </a:xfrm>
          <a:custGeom>
            <a:avLst/>
            <a:gdLst/>
            <a:ahLst/>
            <a:cxnLst/>
            <a:rect r="r" b="b" t="t" l="l"/>
            <a:pathLst>
              <a:path h="2535256" w="4078229">
                <a:moveTo>
                  <a:pt x="0" y="0"/>
                </a:moveTo>
                <a:lnTo>
                  <a:pt x="4078229" y="0"/>
                </a:lnTo>
                <a:lnTo>
                  <a:pt x="4078229" y="2535255"/>
                </a:lnTo>
                <a:lnTo>
                  <a:pt x="0" y="2535255"/>
                </a:lnTo>
                <a:lnTo>
                  <a:pt x="0" y="0"/>
                </a:lnTo>
                <a:close/>
              </a:path>
            </a:pathLst>
          </a:custGeom>
          <a:blipFill>
            <a:blip r:embed="rId10"/>
            <a:stretch>
              <a:fillRect l="0" t="0" r="0" b="0"/>
            </a:stretch>
          </a:blipFill>
        </p:spPr>
      </p:sp>
      <p:sp>
        <p:nvSpPr>
          <p:cNvPr name="Freeform 9" id="9"/>
          <p:cNvSpPr/>
          <p:nvPr/>
        </p:nvSpPr>
        <p:spPr>
          <a:xfrm flipH="false" flipV="false" rot="0">
            <a:off x="2803649" y="7662809"/>
            <a:ext cx="4250772" cy="2579667"/>
          </a:xfrm>
          <a:custGeom>
            <a:avLst/>
            <a:gdLst/>
            <a:ahLst/>
            <a:cxnLst/>
            <a:rect r="r" b="b" t="t" l="l"/>
            <a:pathLst>
              <a:path h="2579667" w="4250772">
                <a:moveTo>
                  <a:pt x="0" y="0"/>
                </a:moveTo>
                <a:lnTo>
                  <a:pt x="4250772" y="0"/>
                </a:lnTo>
                <a:lnTo>
                  <a:pt x="4250772" y="2579667"/>
                </a:lnTo>
                <a:lnTo>
                  <a:pt x="0" y="2579667"/>
                </a:lnTo>
                <a:lnTo>
                  <a:pt x="0" y="0"/>
                </a:lnTo>
                <a:close/>
              </a:path>
            </a:pathLst>
          </a:custGeom>
          <a:blipFill>
            <a:blip r:embed="rId11"/>
            <a:stretch>
              <a:fillRect l="0" t="0" r="0" b="0"/>
            </a:stretch>
          </a:blipFill>
        </p:spPr>
      </p:sp>
      <p:sp>
        <p:nvSpPr>
          <p:cNvPr name="TextBox 10" id="10"/>
          <p:cNvSpPr txBox="true"/>
          <p:nvPr/>
        </p:nvSpPr>
        <p:spPr>
          <a:xfrm rot="0">
            <a:off x="1028700" y="275521"/>
            <a:ext cx="10812336"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RESULT ANALYSIS</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809790" y="0"/>
            <a:ext cx="4478210" cy="3525572"/>
          </a:xfrm>
          <a:custGeom>
            <a:avLst/>
            <a:gdLst/>
            <a:ahLst/>
            <a:cxnLst/>
            <a:rect r="r" b="b" t="t" l="l"/>
            <a:pathLst>
              <a:path h="3525572" w="4478210">
                <a:moveTo>
                  <a:pt x="4478210" y="0"/>
                </a:moveTo>
                <a:lnTo>
                  <a:pt x="0" y="0"/>
                </a:lnTo>
                <a:lnTo>
                  <a:pt x="0" y="3525572"/>
                </a:lnTo>
                <a:lnTo>
                  <a:pt x="4478210" y="3525572"/>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809790" y="5826116"/>
            <a:ext cx="4478210" cy="4478210"/>
          </a:xfrm>
          <a:custGeom>
            <a:avLst/>
            <a:gdLst/>
            <a:ahLst/>
            <a:cxnLst/>
            <a:rect r="r" b="b" t="t" l="l"/>
            <a:pathLst>
              <a:path h="4478210" w="4478210">
                <a:moveTo>
                  <a:pt x="4478210" y="0"/>
                </a:moveTo>
                <a:lnTo>
                  <a:pt x="0" y="0"/>
                </a:lnTo>
                <a:lnTo>
                  <a:pt x="0" y="4478210"/>
                </a:lnTo>
                <a:lnTo>
                  <a:pt x="4478210" y="4478210"/>
                </a:lnTo>
                <a:lnTo>
                  <a:pt x="447821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flipH="true">
            <a:off x="1698888" y="2773410"/>
            <a:ext cx="0" cy="5843443"/>
          </a:xfrm>
          <a:prstGeom prst="line">
            <a:avLst/>
          </a:prstGeom>
          <a:ln cap="flat" w="57150">
            <a:solidFill>
              <a:srgbClr val="2D3880"/>
            </a:solidFill>
            <a:prstDash val="solid"/>
            <a:headEnd type="none" len="sm" w="sm"/>
            <a:tailEnd type="none" len="sm" w="sm"/>
          </a:ln>
        </p:spPr>
      </p:sp>
      <p:sp>
        <p:nvSpPr>
          <p:cNvPr name="Freeform 5" id="5"/>
          <p:cNvSpPr/>
          <p:nvPr/>
        </p:nvSpPr>
        <p:spPr>
          <a:xfrm flipH="false" flipV="false" rot="0">
            <a:off x="4718672" y="363207"/>
            <a:ext cx="5873675" cy="1754760"/>
          </a:xfrm>
          <a:custGeom>
            <a:avLst/>
            <a:gdLst/>
            <a:ahLst/>
            <a:cxnLst/>
            <a:rect r="r" b="b" t="t" l="l"/>
            <a:pathLst>
              <a:path h="1754760" w="5873675">
                <a:moveTo>
                  <a:pt x="0" y="0"/>
                </a:moveTo>
                <a:lnTo>
                  <a:pt x="5873675" y="0"/>
                </a:lnTo>
                <a:lnTo>
                  <a:pt x="5873675" y="1754761"/>
                </a:lnTo>
                <a:lnTo>
                  <a:pt x="0" y="1754761"/>
                </a:lnTo>
                <a:lnTo>
                  <a:pt x="0" y="0"/>
                </a:lnTo>
                <a:close/>
              </a:path>
            </a:pathLst>
          </a:custGeom>
          <a:blipFill>
            <a:blip r:embed="rId6"/>
            <a:stretch>
              <a:fillRect l="0" t="0" r="0" b="0"/>
            </a:stretch>
          </a:blipFill>
        </p:spPr>
      </p:sp>
      <p:sp>
        <p:nvSpPr>
          <p:cNvPr name="TextBox 6" id="6"/>
          <p:cNvSpPr txBox="true"/>
          <p:nvPr/>
        </p:nvSpPr>
        <p:spPr>
          <a:xfrm rot="0">
            <a:off x="2537206" y="4293063"/>
            <a:ext cx="9690304" cy="967680"/>
          </a:xfrm>
          <a:prstGeom prst="rect">
            <a:avLst/>
          </a:prstGeom>
        </p:spPr>
        <p:txBody>
          <a:bodyPr anchor="t" rtlCol="false" tIns="0" lIns="0" bIns="0" rIns="0">
            <a:spAutoFit/>
          </a:bodyPr>
          <a:lstStyle/>
          <a:p>
            <a:pPr algn="l">
              <a:lnSpc>
                <a:spcPts val="7928"/>
              </a:lnSpc>
              <a:spcBef>
                <a:spcPct val="0"/>
              </a:spcBef>
            </a:pPr>
            <a:r>
              <a:rPr lang="en-US" b="true" sz="5663">
                <a:solidFill>
                  <a:srgbClr val="2D3880"/>
                </a:solidFill>
                <a:latin typeface="Lato Bold"/>
                <a:ea typeface="Lato Bold"/>
                <a:cs typeface="Lato Bold"/>
                <a:sym typeface="Lato Bold"/>
              </a:rPr>
              <a:t>MSET695J</a:t>
            </a:r>
          </a:p>
        </p:txBody>
      </p:sp>
      <p:sp>
        <p:nvSpPr>
          <p:cNvPr name="TextBox 7" id="7"/>
          <p:cNvSpPr txBox="true"/>
          <p:nvPr/>
        </p:nvSpPr>
        <p:spPr>
          <a:xfrm rot="0">
            <a:off x="2537206" y="5442258"/>
            <a:ext cx="10236607" cy="1350142"/>
          </a:xfrm>
          <a:prstGeom prst="rect">
            <a:avLst/>
          </a:prstGeom>
        </p:spPr>
        <p:txBody>
          <a:bodyPr anchor="t" rtlCol="false" tIns="0" lIns="0" bIns="0" rIns="0">
            <a:spAutoFit/>
          </a:bodyPr>
          <a:lstStyle/>
          <a:p>
            <a:pPr algn="l">
              <a:lnSpc>
                <a:spcPts val="11216"/>
              </a:lnSpc>
              <a:spcBef>
                <a:spcPct val="0"/>
              </a:spcBef>
            </a:pPr>
            <a:r>
              <a:rPr lang="en-US" sz="8011">
                <a:solidFill>
                  <a:srgbClr val="2D3880"/>
                </a:solidFill>
                <a:latin typeface="League Spartan"/>
                <a:ea typeface="League Spartan"/>
                <a:cs typeface="League Spartan"/>
                <a:sym typeface="League Spartan"/>
              </a:rPr>
              <a:t>PROJECT WORK</a:t>
            </a:r>
          </a:p>
        </p:txBody>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79425"/>
            <a:ext cx="10812336"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COUNTINUE...</a:t>
            </a:r>
          </a:p>
        </p:txBody>
      </p:sp>
      <p:sp>
        <p:nvSpPr>
          <p:cNvPr name="Freeform 3" id="3"/>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28700" y="1996593"/>
            <a:ext cx="16230600" cy="6944302"/>
            <a:chOff x="0" y="0"/>
            <a:chExt cx="4274726" cy="1828952"/>
          </a:xfrm>
        </p:grpSpPr>
        <p:sp>
          <p:nvSpPr>
            <p:cNvPr name="Freeform 6" id="6"/>
            <p:cNvSpPr/>
            <p:nvPr/>
          </p:nvSpPr>
          <p:spPr>
            <a:xfrm flipH="false" flipV="false" rot="0">
              <a:off x="0" y="0"/>
              <a:ext cx="4274726" cy="1828952"/>
            </a:xfrm>
            <a:custGeom>
              <a:avLst/>
              <a:gdLst/>
              <a:ahLst/>
              <a:cxnLst/>
              <a:rect r="r" b="b" t="t" l="l"/>
              <a:pathLst>
                <a:path h="1828952" w="4274726">
                  <a:moveTo>
                    <a:pt x="23850" y="0"/>
                  </a:moveTo>
                  <a:lnTo>
                    <a:pt x="4250876" y="0"/>
                  </a:lnTo>
                  <a:cubicBezTo>
                    <a:pt x="4257201" y="0"/>
                    <a:pt x="4263268" y="2513"/>
                    <a:pt x="4267741" y="6985"/>
                  </a:cubicBezTo>
                  <a:cubicBezTo>
                    <a:pt x="4272213" y="11458"/>
                    <a:pt x="4274726" y="17524"/>
                    <a:pt x="4274726" y="23850"/>
                  </a:cubicBezTo>
                  <a:lnTo>
                    <a:pt x="4274726" y="1805102"/>
                  </a:lnTo>
                  <a:cubicBezTo>
                    <a:pt x="4274726" y="1811428"/>
                    <a:pt x="4272213" y="1817494"/>
                    <a:pt x="4267741" y="1821967"/>
                  </a:cubicBezTo>
                  <a:cubicBezTo>
                    <a:pt x="4263268" y="1826439"/>
                    <a:pt x="4257201" y="1828952"/>
                    <a:pt x="4250876" y="1828952"/>
                  </a:cubicBezTo>
                  <a:lnTo>
                    <a:pt x="23850" y="1828952"/>
                  </a:lnTo>
                  <a:cubicBezTo>
                    <a:pt x="17524" y="1828952"/>
                    <a:pt x="11458" y="1826439"/>
                    <a:pt x="6985" y="1821967"/>
                  </a:cubicBezTo>
                  <a:cubicBezTo>
                    <a:pt x="2513" y="1817494"/>
                    <a:pt x="0" y="1811428"/>
                    <a:pt x="0" y="1805102"/>
                  </a:cubicBezTo>
                  <a:lnTo>
                    <a:pt x="0" y="23850"/>
                  </a:lnTo>
                  <a:cubicBezTo>
                    <a:pt x="0" y="17524"/>
                    <a:pt x="2513" y="11458"/>
                    <a:pt x="6985" y="6985"/>
                  </a:cubicBezTo>
                  <a:cubicBezTo>
                    <a:pt x="11458" y="2513"/>
                    <a:pt x="17524" y="0"/>
                    <a:pt x="23850" y="0"/>
                  </a:cubicBezTo>
                  <a:close/>
                </a:path>
              </a:pathLst>
            </a:custGeom>
            <a:solidFill>
              <a:srgbClr val="ECECF3"/>
            </a:solidFill>
          </p:spPr>
        </p:sp>
        <p:sp>
          <p:nvSpPr>
            <p:cNvPr name="TextBox 7" id="7"/>
            <p:cNvSpPr txBox="true"/>
            <p:nvPr/>
          </p:nvSpPr>
          <p:spPr>
            <a:xfrm>
              <a:off x="0" y="-47625"/>
              <a:ext cx="4274726" cy="1876577"/>
            </a:xfrm>
            <a:prstGeom prst="rect">
              <a:avLst/>
            </a:prstGeom>
          </p:spPr>
          <p:txBody>
            <a:bodyPr anchor="ctr" rtlCol="false" tIns="50800" lIns="50800" bIns="50800" rIns="50800"/>
            <a:lstStyle/>
            <a:p>
              <a:pPr algn="ctr">
                <a:lnSpc>
                  <a:spcPts val="3012"/>
                </a:lnSpc>
              </a:pPr>
            </a:p>
          </p:txBody>
        </p:sp>
      </p:grpSp>
      <p:sp>
        <p:nvSpPr>
          <p:cNvPr name="TextBox 8" id="8"/>
          <p:cNvSpPr txBox="true"/>
          <p:nvPr/>
        </p:nvSpPr>
        <p:spPr>
          <a:xfrm rot="0">
            <a:off x="1565680" y="2015808"/>
            <a:ext cx="15156639" cy="7143750"/>
          </a:xfrm>
          <a:prstGeom prst="rect">
            <a:avLst/>
          </a:prstGeom>
        </p:spPr>
        <p:txBody>
          <a:bodyPr anchor="t" rtlCol="false" tIns="0" lIns="0" bIns="0" rIns="0">
            <a:spAutoFit/>
          </a:bodyPr>
          <a:lstStyle/>
          <a:p>
            <a:pPr algn="just" marL="647700" indent="-323850" lvl="1">
              <a:lnSpc>
                <a:spcPts val="5100"/>
              </a:lnSpc>
              <a:buFont typeface="Arial"/>
              <a:buChar char="•"/>
            </a:pPr>
            <a:r>
              <a:rPr lang="en-US" sz="3000">
                <a:solidFill>
                  <a:srgbClr val="000000"/>
                </a:solidFill>
                <a:latin typeface="Arial"/>
                <a:ea typeface="Arial"/>
                <a:cs typeface="Arial"/>
                <a:sym typeface="Arial"/>
              </a:rPr>
              <a:t>The notation used for representing institutions are zi, i = 1,2,3,...,10.</a:t>
            </a:r>
          </a:p>
          <a:p>
            <a:pPr algn="just">
              <a:lnSpc>
                <a:spcPts val="5100"/>
              </a:lnSpc>
            </a:pPr>
          </a:p>
          <a:p>
            <a:pPr algn="just" marL="647700" indent="-323850" lvl="1">
              <a:lnSpc>
                <a:spcPts val="5100"/>
              </a:lnSpc>
              <a:buFont typeface="Arial"/>
              <a:buChar char="•"/>
            </a:pPr>
            <a:r>
              <a:rPr lang="en-US" sz="3000">
                <a:solidFill>
                  <a:srgbClr val="000000"/>
                </a:solidFill>
                <a:latin typeface="Arial"/>
                <a:ea typeface="Arial"/>
                <a:cs typeface="Arial"/>
                <a:sym typeface="Arial"/>
              </a:rPr>
              <a:t>Each parameter's intuitionistic fuzzy proximity relations are joined together to form (α,ß)- equivalence classes. The intuitionistic fuzzy proximity relations that correlate to the attributes Intellectual Capital </a:t>
            </a:r>
            <a:r>
              <a:rPr lang="en-US" b="true" sz="3000">
                <a:solidFill>
                  <a:srgbClr val="000000"/>
                </a:solidFill>
                <a:latin typeface="Arial Bold"/>
                <a:ea typeface="Arial Bold"/>
                <a:cs typeface="Arial Bold"/>
                <a:sym typeface="Arial Bold"/>
              </a:rPr>
              <a:t>(IC)</a:t>
            </a:r>
            <a:r>
              <a:rPr lang="en-US" sz="3000">
                <a:solidFill>
                  <a:srgbClr val="000000"/>
                </a:solidFill>
                <a:latin typeface="Arial"/>
                <a:ea typeface="Arial"/>
                <a:cs typeface="Arial"/>
                <a:sym typeface="Arial"/>
              </a:rPr>
              <a:t>, Infrastructure Facilities </a:t>
            </a:r>
            <a:r>
              <a:rPr lang="en-US" b="true" sz="3000">
                <a:solidFill>
                  <a:srgbClr val="000000"/>
                </a:solidFill>
                <a:latin typeface="Arial Bold"/>
                <a:ea typeface="Arial Bold"/>
                <a:cs typeface="Arial Bold"/>
                <a:sym typeface="Arial Bold"/>
              </a:rPr>
              <a:t>(IF)</a:t>
            </a:r>
            <a:r>
              <a:rPr lang="en-US" sz="3000">
                <a:solidFill>
                  <a:srgbClr val="000000"/>
                </a:solidFill>
                <a:latin typeface="Arial"/>
                <a:ea typeface="Arial"/>
                <a:cs typeface="Arial"/>
                <a:sym typeface="Arial"/>
              </a:rPr>
              <a:t>, Placement Performance </a:t>
            </a:r>
            <a:r>
              <a:rPr lang="en-US" b="true" sz="3000">
                <a:solidFill>
                  <a:srgbClr val="000000"/>
                </a:solidFill>
                <a:latin typeface="Arial Bold"/>
                <a:ea typeface="Arial Bold"/>
                <a:cs typeface="Arial Bold"/>
                <a:sym typeface="Arial Bold"/>
              </a:rPr>
              <a:t>(PP)</a:t>
            </a:r>
            <a:r>
              <a:rPr lang="en-US" sz="3000">
                <a:solidFill>
                  <a:srgbClr val="000000"/>
                </a:solidFill>
                <a:latin typeface="Arial"/>
                <a:ea typeface="Arial"/>
                <a:cs typeface="Arial"/>
                <a:sym typeface="Arial"/>
              </a:rPr>
              <a:t>, Recruiters Satisfaction </a:t>
            </a:r>
            <a:r>
              <a:rPr lang="en-US" b="true" sz="3000">
                <a:solidFill>
                  <a:srgbClr val="000000"/>
                </a:solidFill>
                <a:latin typeface="Arial Bold"/>
                <a:ea typeface="Arial Bold"/>
                <a:cs typeface="Arial Bold"/>
                <a:sym typeface="Arial Bold"/>
              </a:rPr>
              <a:t>(RS)</a:t>
            </a:r>
            <a:r>
              <a:rPr lang="en-US" sz="3000">
                <a:solidFill>
                  <a:srgbClr val="000000"/>
                </a:solidFill>
                <a:latin typeface="Arial"/>
                <a:ea typeface="Arial"/>
                <a:cs typeface="Arial"/>
                <a:sym typeface="Arial"/>
              </a:rPr>
              <a:t>, Student Satisfaction </a:t>
            </a:r>
            <a:r>
              <a:rPr lang="en-US" b="true" sz="3000">
                <a:solidFill>
                  <a:srgbClr val="000000"/>
                </a:solidFill>
                <a:latin typeface="Arial Bold"/>
                <a:ea typeface="Arial Bold"/>
                <a:cs typeface="Arial Bold"/>
                <a:sym typeface="Arial Bold"/>
              </a:rPr>
              <a:t>(SS)</a:t>
            </a:r>
            <a:r>
              <a:rPr lang="en-US" sz="3000">
                <a:solidFill>
                  <a:srgbClr val="000000"/>
                </a:solidFill>
                <a:latin typeface="Arial"/>
                <a:ea typeface="Arial"/>
                <a:cs typeface="Arial"/>
                <a:sym typeface="Arial"/>
              </a:rPr>
              <a:t>, and Extra Curricular Activity </a:t>
            </a:r>
            <a:r>
              <a:rPr lang="en-US" b="true" sz="3000">
                <a:solidFill>
                  <a:srgbClr val="000000"/>
                </a:solidFill>
                <a:latin typeface="Arial Bold"/>
                <a:ea typeface="Arial Bold"/>
                <a:cs typeface="Arial Bold"/>
                <a:sym typeface="Arial Bold"/>
              </a:rPr>
              <a:t>(ECA)</a:t>
            </a:r>
            <a:r>
              <a:rPr lang="en-US" sz="3000">
                <a:solidFill>
                  <a:srgbClr val="000000"/>
                </a:solidFill>
                <a:latin typeface="Arial"/>
                <a:ea typeface="Arial"/>
                <a:cs typeface="Arial"/>
                <a:sym typeface="Arial"/>
              </a:rPr>
              <a:t> are calculated</a:t>
            </a:r>
          </a:p>
          <a:p>
            <a:pPr algn="just">
              <a:lnSpc>
                <a:spcPts val="5100"/>
              </a:lnSpc>
            </a:pPr>
          </a:p>
          <a:p>
            <a:pPr algn="just" marL="647700" indent="-323850" lvl="1">
              <a:lnSpc>
                <a:spcPts val="5100"/>
              </a:lnSpc>
              <a:buFont typeface="Arial"/>
              <a:buChar char="•"/>
            </a:pPr>
            <a:r>
              <a:rPr lang="en-US" sz="3000">
                <a:solidFill>
                  <a:srgbClr val="000000"/>
                </a:solidFill>
                <a:latin typeface="Arial"/>
                <a:ea typeface="Arial"/>
                <a:cs typeface="Arial"/>
                <a:sym typeface="Arial"/>
              </a:rPr>
              <a:t>We have consider the almost similarity of 92% (membership value), i.e., α &gt;= 0.92. and dissimilarity value 6% (non-membership value) i.e. ß &lt;= 0.06</a:t>
            </a:r>
          </a:p>
          <a:p>
            <a:pPr algn="just">
              <a:lnSpc>
                <a:spcPts val="5100"/>
              </a:lnSpc>
            </a:pP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1996593"/>
            <a:ext cx="16230600" cy="6944302"/>
            <a:chOff x="0" y="0"/>
            <a:chExt cx="4274726" cy="1828952"/>
          </a:xfrm>
        </p:grpSpPr>
        <p:sp>
          <p:nvSpPr>
            <p:cNvPr name="Freeform 5" id="5"/>
            <p:cNvSpPr/>
            <p:nvPr/>
          </p:nvSpPr>
          <p:spPr>
            <a:xfrm flipH="false" flipV="false" rot="0">
              <a:off x="0" y="0"/>
              <a:ext cx="4274726" cy="1828952"/>
            </a:xfrm>
            <a:custGeom>
              <a:avLst/>
              <a:gdLst/>
              <a:ahLst/>
              <a:cxnLst/>
              <a:rect r="r" b="b" t="t" l="l"/>
              <a:pathLst>
                <a:path h="1828952" w="4274726">
                  <a:moveTo>
                    <a:pt x="23850" y="0"/>
                  </a:moveTo>
                  <a:lnTo>
                    <a:pt x="4250876" y="0"/>
                  </a:lnTo>
                  <a:cubicBezTo>
                    <a:pt x="4257201" y="0"/>
                    <a:pt x="4263268" y="2513"/>
                    <a:pt x="4267741" y="6985"/>
                  </a:cubicBezTo>
                  <a:cubicBezTo>
                    <a:pt x="4272213" y="11458"/>
                    <a:pt x="4274726" y="17524"/>
                    <a:pt x="4274726" y="23850"/>
                  </a:cubicBezTo>
                  <a:lnTo>
                    <a:pt x="4274726" y="1805102"/>
                  </a:lnTo>
                  <a:cubicBezTo>
                    <a:pt x="4274726" y="1811428"/>
                    <a:pt x="4272213" y="1817494"/>
                    <a:pt x="4267741" y="1821967"/>
                  </a:cubicBezTo>
                  <a:cubicBezTo>
                    <a:pt x="4263268" y="1826439"/>
                    <a:pt x="4257201" y="1828952"/>
                    <a:pt x="4250876" y="1828952"/>
                  </a:cubicBezTo>
                  <a:lnTo>
                    <a:pt x="23850" y="1828952"/>
                  </a:lnTo>
                  <a:cubicBezTo>
                    <a:pt x="17524" y="1828952"/>
                    <a:pt x="11458" y="1826439"/>
                    <a:pt x="6985" y="1821967"/>
                  </a:cubicBezTo>
                  <a:cubicBezTo>
                    <a:pt x="2513" y="1817494"/>
                    <a:pt x="0" y="1811428"/>
                    <a:pt x="0" y="1805102"/>
                  </a:cubicBezTo>
                  <a:lnTo>
                    <a:pt x="0" y="23850"/>
                  </a:lnTo>
                  <a:cubicBezTo>
                    <a:pt x="0" y="17524"/>
                    <a:pt x="2513" y="11458"/>
                    <a:pt x="6985" y="6985"/>
                  </a:cubicBezTo>
                  <a:cubicBezTo>
                    <a:pt x="11458" y="2513"/>
                    <a:pt x="17524" y="0"/>
                    <a:pt x="23850" y="0"/>
                  </a:cubicBezTo>
                  <a:close/>
                </a:path>
              </a:pathLst>
            </a:custGeom>
            <a:solidFill>
              <a:srgbClr val="ECECF3"/>
            </a:solidFill>
          </p:spPr>
        </p:sp>
        <p:sp>
          <p:nvSpPr>
            <p:cNvPr name="TextBox 6" id="6"/>
            <p:cNvSpPr txBox="true"/>
            <p:nvPr/>
          </p:nvSpPr>
          <p:spPr>
            <a:xfrm>
              <a:off x="0" y="-47625"/>
              <a:ext cx="4274726" cy="1876577"/>
            </a:xfrm>
            <a:prstGeom prst="rect">
              <a:avLst/>
            </a:prstGeom>
          </p:spPr>
          <p:txBody>
            <a:bodyPr anchor="ctr" rtlCol="false" tIns="50800" lIns="50800" bIns="50800" rIns="50800"/>
            <a:lstStyle/>
            <a:p>
              <a:pPr algn="ctr">
                <a:lnSpc>
                  <a:spcPts val="3012"/>
                </a:lnSpc>
              </a:pPr>
            </a:p>
          </p:txBody>
        </p:sp>
      </p:grpSp>
      <p:sp>
        <p:nvSpPr>
          <p:cNvPr name="Freeform 7" id="7"/>
          <p:cNvSpPr/>
          <p:nvPr/>
        </p:nvSpPr>
        <p:spPr>
          <a:xfrm flipH="false" flipV="false" rot="0">
            <a:off x="3493371" y="2304392"/>
            <a:ext cx="11301259" cy="6328705"/>
          </a:xfrm>
          <a:custGeom>
            <a:avLst/>
            <a:gdLst/>
            <a:ahLst/>
            <a:cxnLst/>
            <a:rect r="r" b="b" t="t" l="l"/>
            <a:pathLst>
              <a:path h="6328705" w="11301259">
                <a:moveTo>
                  <a:pt x="0" y="0"/>
                </a:moveTo>
                <a:lnTo>
                  <a:pt x="11301258" y="0"/>
                </a:lnTo>
                <a:lnTo>
                  <a:pt x="11301258" y="6328705"/>
                </a:lnTo>
                <a:lnTo>
                  <a:pt x="0" y="6328705"/>
                </a:lnTo>
                <a:lnTo>
                  <a:pt x="0" y="0"/>
                </a:lnTo>
                <a:close/>
              </a:path>
            </a:pathLst>
          </a:custGeom>
          <a:blipFill>
            <a:blip r:embed="rId6"/>
            <a:stretch>
              <a:fillRect l="0" t="0" r="0" b="0"/>
            </a:stretch>
          </a:blipFill>
        </p:spPr>
      </p:sp>
      <p:sp>
        <p:nvSpPr>
          <p:cNvPr name="TextBox 8" id="8"/>
          <p:cNvSpPr txBox="true"/>
          <p:nvPr/>
        </p:nvSpPr>
        <p:spPr>
          <a:xfrm rot="0">
            <a:off x="1028700" y="479425"/>
            <a:ext cx="10812336"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COUNTINUE...</a:t>
            </a:r>
          </a:p>
        </p:txBody>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79425"/>
            <a:ext cx="10812336"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FUZZY GROUPS</a:t>
            </a:r>
          </a:p>
        </p:txBody>
      </p:sp>
      <p:sp>
        <p:nvSpPr>
          <p:cNvPr name="Freeform 3" id="3"/>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28700" y="1996593"/>
            <a:ext cx="16230600" cy="6944302"/>
            <a:chOff x="0" y="0"/>
            <a:chExt cx="4274726" cy="1828952"/>
          </a:xfrm>
        </p:grpSpPr>
        <p:sp>
          <p:nvSpPr>
            <p:cNvPr name="Freeform 6" id="6"/>
            <p:cNvSpPr/>
            <p:nvPr/>
          </p:nvSpPr>
          <p:spPr>
            <a:xfrm flipH="false" flipV="false" rot="0">
              <a:off x="0" y="0"/>
              <a:ext cx="4274726" cy="1828952"/>
            </a:xfrm>
            <a:custGeom>
              <a:avLst/>
              <a:gdLst/>
              <a:ahLst/>
              <a:cxnLst/>
              <a:rect r="r" b="b" t="t" l="l"/>
              <a:pathLst>
                <a:path h="1828952" w="4274726">
                  <a:moveTo>
                    <a:pt x="23850" y="0"/>
                  </a:moveTo>
                  <a:lnTo>
                    <a:pt x="4250876" y="0"/>
                  </a:lnTo>
                  <a:cubicBezTo>
                    <a:pt x="4257201" y="0"/>
                    <a:pt x="4263268" y="2513"/>
                    <a:pt x="4267741" y="6985"/>
                  </a:cubicBezTo>
                  <a:cubicBezTo>
                    <a:pt x="4272213" y="11458"/>
                    <a:pt x="4274726" y="17524"/>
                    <a:pt x="4274726" y="23850"/>
                  </a:cubicBezTo>
                  <a:lnTo>
                    <a:pt x="4274726" y="1805102"/>
                  </a:lnTo>
                  <a:cubicBezTo>
                    <a:pt x="4274726" y="1811428"/>
                    <a:pt x="4272213" y="1817494"/>
                    <a:pt x="4267741" y="1821967"/>
                  </a:cubicBezTo>
                  <a:cubicBezTo>
                    <a:pt x="4263268" y="1826439"/>
                    <a:pt x="4257201" y="1828952"/>
                    <a:pt x="4250876" y="1828952"/>
                  </a:cubicBezTo>
                  <a:lnTo>
                    <a:pt x="23850" y="1828952"/>
                  </a:lnTo>
                  <a:cubicBezTo>
                    <a:pt x="17524" y="1828952"/>
                    <a:pt x="11458" y="1826439"/>
                    <a:pt x="6985" y="1821967"/>
                  </a:cubicBezTo>
                  <a:cubicBezTo>
                    <a:pt x="2513" y="1817494"/>
                    <a:pt x="0" y="1811428"/>
                    <a:pt x="0" y="1805102"/>
                  </a:cubicBezTo>
                  <a:lnTo>
                    <a:pt x="0" y="23850"/>
                  </a:lnTo>
                  <a:cubicBezTo>
                    <a:pt x="0" y="17524"/>
                    <a:pt x="2513" y="11458"/>
                    <a:pt x="6985" y="6985"/>
                  </a:cubicBezTo>
                  <a:cubicBezTo>
                    <a:pt x="11458" y="2513"/>
                    <a:pt x="17524" y="0"/>
                    <a:pt x="23850" y="0"/>
                  </a:cubicBezTo>
                  <a:close/>
                </a:path>
              </a:pathLst>
            </a:custGeom>
            <a:solidFill>
              <a:srgbClr val="ECECF3"/>
            </a:solidFill>
          </p:spPr>
        </p:sp>
        <p:sp>
          <p:nvSpPr>
            <p:cNvPr name="TextBox 7" id="7"/>
            <p:cNvSpPr txBox="true"/>
            <p:nvPr/>
          </p:nvSpPr>
          <p:spPr>
            <a:xfrm>
              <a:off x="0" y="-47625"/>
              <a:ext cx="4274726" cy="1876577"/>
            </a:xfrm>
            <a:prstGeom prst="rect">
              <a:avLst/>
            </a:prstGeom>
          </p:spPr>
          <p:txBody>
            <a:bodyPr anchor="ctr" rtlCol="false" tIns="50800" lIns="50800" bIns="50800" rIns="50800"/>
            <a:lstStyle/>
            <a:p>
              <a:pPr algn="ctr">
                <a:lnSpc>
                  <a:spcPts val="3012"/>
                </a:lnSpc>
              </a:pPr>
            </a:p>
          </p:txBody>
        </p:sp>
      </p:grpSp>
      <p:sp>
        <p:nvSpPr>
          <p:cNvPr name="TextBox 8" id="8"/>
          <p:cNvSpPr txBox="true"/>
          <p:nvPr/>
        </p:nvSpPr>
        <p:spPr>
          <a:xfrm rot="0">
            <a:off x="1565680" y="2015808"/>
            <a:ext cx="15156639" cy="1314450"/>
          </a:xfrm>
          <a:prstGeom prst="rect">
            <a:avLst/>
          </a:prstGeom>
        </p:spPr>
        <p:txBody>
          <a:bodyPr anchor="t" rtlCol="false" tIns="0" lIns="0" bIns="0" rIns="0">
            <a:spAutoFit/>
          </a:bodyPr>
          <a:lstStyle/>
          <a:p>
            <a:pPr algn="just">
              <a:lnSpc>
                <a:spcPts val="5100"/>
              </a:lnSpc>
            </a:pPr>
            <a:r>
              <a:rPr lang="en-US" sz="3000" b="true">
                <a:solidFill>
                  <a:srgbClr val="000000"/>
                </a:solidFill>
                <a:latin typeface="Arial Bold"/>
                <a:ea typeface="Arial Bold"/>
                <a:cs typeface="Arial Bold"/>
                <a:sym typeface="Arial Bold"/>
              </a:rPr>
              <a:t>Fuzzy group for feature IC</a:t>
            </a:r>
            <a:r>
              <a:rPr lang="en-US" sz="3000">
                <a:solidFill>
                  <a:srgbClr val="000000"/>
                </a:solidFill>
                <a:latin typeface="Arial"/>
                <a:ea typeface="Arial"/>
                <a:cs typeface="Arial"/>
                <a:sym typeface="Arial"/>
              </a:rPr>
              <a:t>:</a:t>
            </a:r>
          </a:p>
          <a:p>
            <a:pPr algn="just">
              <a:lnSpc>
                <a:spcPts val="5100"/>
              </a:lnSpc>
            </a:pPr>
            <a:r>
              <a:rPr lang="en-US" sz="3000">
                <a:solidFill>
                  <a:srgbClr val="000000"/>
                </a:solidFill>
                <a:latin typeface="Arial"/>
                <a:ea typeface="Arial"/>
                <a:cs typeface="Arial"/>
                <a:sym typeface="Arial"/>
              </a:rPr>
              <a:t>{ </a:t>
            </a:r>
            <a:r>
              <a:rPr lang="en-US" sz="3000">
                <a:solidFill>
                  <a:srgbClr val="5E17EB"/>
                </a:solidFill>
                <a:latin typeface="Arial"/>
                <a:ea typeface="Arial"/>
                <a:cs typeface="Arial"/>
                <a:sym typeface="Arial"/>
              </a:rPr>
              <a:t>{Inst_1, Inst_2, Inst_3}</a:t>
            </a:r>
            <a:r>
              <a:rPr lang="en-US" sz="3000">
                <a:solidFill>
                  <a:srgbClr val="000000"/>
                </a:solidFill>
                <a:latin typeface="Arial"/>
                <a:ea typeface="Arial"/>
                <a:cs typeface="Arial"/>
                <a:sym typeface="Arial"/>
              </a:rPr>
              <a:t>, </a:t>
            </a:r>
            <a:r>
              <a:rPr lang="en-US" sz="3000">
                <a:solidFill>
                  <a:srgbClr val="FF3131"/>
                </a:solidFill>
                <a:latin typeface="Arial"/>
                <a:ea typeface="Arial"/>
                <a:cs typeface="Arial"/>
                <a:sym typeface="Arial"/>
              </a:rPr>
              <a:t>{Inst_4, Inst_5}</a:t>
            </a:r>
            <a:r>
              <a:rPr lang="en-US" sz="3000">
                <a:solidFill>
                  <a:srgbClr val="000000"/>
                </a:solidFill>
                <a:latin typeface="Arial"/>
                <a:ea typeface="Arial"/>
                <a:cs typeface="Arial"/>
                <a:sym typeface="Arial"/>
              </a:rPr>
              <a:t>, </a:t>
            </a:r>
            <a:r>
              <a:rPr lang="en-US" sz="3000">
                <a:solidFill>
                  <a:srgbClr val="5E17EB"/>
                </a:solidFill>
                <a:latin typeface="Arial"/>
                <a:ea typeface="Arial"/>
                <a:cs typeface="Arial"/>
                <a:sym typeface="Arial"/>
              </a:rPr>
              <a:t>{Inst_6, Inst_7, Inst_8}</a:t>
            </a:r>
            <a:r>
              <a:rPr lang="en-US" sz="3000">
                <a:solidFill>
                  <a:srgbClr val="000000"/>
                </a:solidFill>
                <a:latin typeface="Arial"/>
                <a:ea typeface="Arial"/>
                <a:cs typeface="Arial"/>
                <a:sym typeface="Arial"/>
              </a:rPr>
              <a:t>, </a:t>
            </a:r>
            <a:r>
              <a:rPr lang="en-US" sz="3000">
                <a:solidFill>
                  <a:srgbClr val="FF3131"/>
                </a:solidFill>
                <a:latin typeface="Arial"/>
                <a:ea typeface="Arial"/>
                <a:cs typeface="Arial"/>
                <a:sym typeface="Arial"/>
              </a:rPr>
              <a:t>{Inst_9, Inst_10}</a:t>
            </a:r>
            <a:r>
              <a:rPr lang="en-US" sz="3000">
                <a:solidFill>
                  <a:srgbClr val="000000"/>
                </a:solidFill>
                <a:latin typeface="Arial"/>
                <a:ea typeface="Arial"/>
                <a:cs typeface="Arial"/>
                <a:sym typeface="Arial"/>
              </a:rPr>
              <a:t> }</a:t>
            </a:r>
          </a:p>
        </p:txBody>
      </p:sp>
      <p:sp>
        <p:nvSpPr>
          <p:cNvPr name="TextBox 9" id="9"/>
          <p:cNvSpPr txBox="true"/>
          <p:nvPr/>
        </p:nvSpPr>
        <p:spPr>
          <a:xfrm rot="0">
            <a:off x="1565680" y="4068462"/>
            <a:ext cx="15156639" cy="1314450"/>
          </a:xfrm>
          <a:prstGeom prst="rect">
            <a:avLst/>
          </a:prstGeom>
        </p:spPr>
        <p:txBody>
          <a:bodyPr anchor="t" rtlCol="false" tIns="0" lIns="0" bIns="0" rIns="0">
            <a:spAutoFit/>
          </a:bodyPr>
          <a:lstStyle/>
          <a:p>
            <a:pPr algn="just">
              <a:lnSpc>
                <a:spcPts val="5100"/>
              </a:lnSpc>
            </a:pPr>
            <a:r>
              <a:rPr lang="en-US" sz="3000" b="true">
                <a:solidFill>
                  <a:srgbClr val="000000"/>
                </a:solidFill>
                <a:latin typeface="Arial Bold"/>
                <a:ea typeface="Arial Bold"/>
                <a:cs typeface="Arial Bold"/>
                <a:sym typeface="Arial Bold"/>
              </a:rPr>
              <a:t>Fuzzy group for feature IF</a:t>
            </a:r>
            <a:r>
              <a:rPr lang="en-US" sz="3000">
                <a:solidFill>
                  <a:srgbClr val="000000"/>
                </a:solidFill>
                <a:latin typeface="Arial"/>
                <a:ea typeface="Arial"/>
                <a:cs typeface="Arial"/>
                <a:sym typeface="Arial"/>
              </a:rPr>
              <a:t>:</a:t>
            </a:r>
          </a:p>
          <a:p>
            <a:pPr algn="just">
              <a:lnSpc>
                <a:spcPts val="5100"/>
              </a:lnSpc>
            </a:pPr>
            <a:r>
              <a:rPr lang="en-US" sz="3000">
                <a:solidFill>
                  <a:srgbClr val="000000"/>
                </a:solidFill>
                <a:latin typeface="Arial"/>
                <a:ea typeface="Arial"/>
                <a:cs typeface="Arial"/>
                <a:sym typeface="Arial"/>
              </a:rPr>
              <a:t>{ </a:t>
            </a:r>
            <a:r>
              <a:rPr lang="en-US" sz="3000">
                <a:solidFill>
                  <a:srgbClr val="5E17EB"/>
                </a:solidFill>
                <a:latin typeface="Arial"/>
                <a:ea typeface="Arial"/>
                <a:cs typeface="Arial"/>
                <a:sym typeface="Arial"/>
              </a:rPr>
              <a:t>{Inst_1, Inst_2, Inst_3}</a:t>
            </a:r>
            <a:r>
              <a:rPr lang="en-US" sz="3000">
                <a:solidFill>
                  <a:srgbClr val="000000"/>
                </a:solidFill>
                <a:latin typeface="Arial"/>
                <a:ea typeface="Arial"/>
                <a:cs typeface="Arial"/>
                <a:sym typeface="Arial"/>
              </a:rPr>
              <a:t>, </a:t>
            </a:r>
            <a:r>
              <a:rPr lang="en-US" sz="3000">
                <a:solidFill>
                  <a:srgbClr val="FF3131"/>
                </a:solidFill>
                <a:latin typeface="Arial"/>
                <a:ea typeface="Arial"/>
                <a:cs typeface="Arial"/>
                <a:sym typeface="Arial"/>
              </a:rPr>
              <a:t>{Inst_4, Inst_5, Inst_6}</a:t>
            </a:r>
            <a:r>
              <a:rPr lang="en-US" sz="3000">
                <a:solidFill>
                  <a:srgbClr val="000000"/>
                </a:solidFill>
                <a:latin typeface="Arial"/>
                <a:ea typeface="Arial"/>
                <a:cs typeface="Arial"/>
                <a:sym typeface="Arial"/>
              </a:rPr>
              <a:t>, </a:t>
            </a:r>
            <a:r>
              <a:rPr lang="en-US" sz="3000">
                <a:solidFill>
                  <a:srgbClr val="5E17EB"/>
                </a:solidFill>
                <a:latin typeface="Arial"/>
                <a:ea typeface="Arial"/>
                <a:cs typeface="Arial"/>
                <a:sym typeface="Arial"/>
              </a:rPr>
              <a:t>{Inst_7}</a:t>
            </a:r>
            <a:r>
              <a:rPr lang="en-US" sz="3000">
                <a:solidFill>
                  <a:srgbClr val="000000"/>
                </a:solidFill>
                <a:latin typeface="Arial"/>
                <a:ea typeface="Arial"/>
                <a:cs typeface="Arial"/>
                <a:sym typeface="Arial"/>
              </a:rPr>
              <a:t>,</a:t>
            </a:r>
            <a:r>
              <a:rPr lang="en-US" sz="3000">
                <a:solidFill>
                  <a:srgbClr val="FF3131"/>
                </a:solidFill>
                <a:latin typeface="Arial"/>
                <a:ea typeface="Arial"/>
                <a:cs typeface="Arial"/>
                <a:sym typeface="Arial"/>
              </a:rPr>
              <a:t> {Inst_8, Inst_9, Inst_10}</a:t>
            </a:r>
            <a:r>
              <a:rPr lang="en-US" sz="3000">
                <a:solidFill>
                  <a:srgbClr val="000000"/>
                </a:solidFill>
                <a:latin typeface="Arial"/>
                <a:ea typeface="Arial"/>
                <a:cs typeface="Arial"/>
                <a:sym typeface="Arial"/>
              </a:rPr>
              <a:t> }</a:t>
            </a:r>
          </a:p>
        </p:txBody>
      </p:sp>
      <p:sp>
        <p:nvSpPr>
          <p:cNvPr name="TextBox 10" id="10"/>
          <p:cNvSpPr txBox="true"/>
          <p:nvPr/>
        </p:nvSpPr>
        <p:spPr>
          <a:xfrm rot="0">
            <a:off x="1565680" y="6121115"/>
            <a:ext cx="15156639" cy="1314450"/>
          </a:xfrm>
          <a:prstGeom prst="rect">
            <a:avLst/>
          </a:prstGeom>
        </p:spPr>
        <p:txBody>
          <a:bodyPr anchor="t" rtlCol="false" tIns="0" lIns="0" bIns="0" rIns="0">
            <a:spAutoFit/>
          </a:bodyPr>
          <a:lstStyle/>
          <a:p>
            <a:pPr algn="just">
              <a:lnSpc>
                <a:spcPts val="5100"/>
              </a:lnSpc>
            </a:pPr>
            <a:r>
              <a:rPr lang="en-US" sz="3000" b="true">
                <a:solidFill>
                  <a:srgbClr val="000000"/>
                </a:solidFill>
                <a:latin typeface="Arial Bold"/>
                <a:ea typeface="Arial Bold"/>
                <a:cs typeface="Arial Bold"/>
                <a:sym typeface="Arial Bold"/>
              </a:rPr>
              <a:t>Fuzzy group for feature PP</a:t>
            </a:r>
            <a:r>
              <a:rPr lang="en-US" sz="3000">
                <a:solidFill>
                  <a:srgbClr val="000000"/>
                </a:solidFill>
                <a:latin typeface="Arial"/>
                <a:ea typeface="Arial"/>
                <a:cs typeface="Arial"/>
                <a:sym typeface="Arial"/>
              </a:rPr>
              <a:t>:</a:t>
            </a:r>
          </a:p>
          <a:p>
            <a:pPr algn="just">
              <a:lnSpc>
                <a:spcPts val="5100"/>
              </a:lnSpc>
            </a:pPr>
            <a:r>
              <a:rPr lang="en-US" sz="3000">
                <a:solidFill>
                  <a:srgbClr val="000000"/>
                </a:solidFill>
                <a:latin typeface="Arial"/>
                <a:ea typeface="Arial"/>
                <a:cs typeface="Arial"/>
                <a:sym typeface="Arial"/>
              </a:rPr>
              <a:t>{ </a:t>
            </a:r>
            <a:r>
              <a:rPr lang="en-US" sz="3000">
                <a:solidFill>
                  <a:srgbClr val="5E17EB"/>
                </a:solidFill>
                <a:latin typeface="Arial"/>
                <a:ea typeface="Arial"/>
                <a:cs typeface="Arial"/>
                <a:sym typeface="Arial"/>
              </a:rPr>
              <a:t>{Inst_1, Inst_2, Inst_4}</a:t>
            </a:r>
            <a:r>
              <a:rPr lang="en-US" sz="3000">
                <a:solidFill>
                  <a:srgbClr val="000000"/>
                </a:solidFill>
                <a:latin typeface="Arial"/>
                <a:ea typeface="Arial"/>
                <a:cs typeface="Arial"/>
                <a:sym typeface="Arial"/>
              </a:rPr>
              <a:t>, </a:t>
            </a:r>
            <a:r>
              <a:rPr lang="en-US" sz="3000">
                <a:solidFill>
                  <a:srgbClr val="FF3131"/>
                </a:solidFill>
                <a:latin typeface="Arial"/>
                <a:ea typeface="Arial"/>
                <a:cs typeface="Arial"/>
                <a:sym typeface="Arial"/>
              </a:rPr>
              <a:t>{Inst_3, Inst_5}</a:t>
            </a:r>
            <a:r>
              <a:rPr lang="en-US" sz="3000">
                <a:solidFill>
                  <a:srgbClr val="000000"/>
                </a:solidFill>
                <a:latin typeface="Arial"/>
                <a:ea typeface="Arial"/>
                <a:cs typeface="Arial"/>
                <a:sym typeface="Arial"/>
              </a:rPr>
              <a:t>, </a:t>
            </a:r>
            <a:r>
              <a:rPr lang="en-US" sz="3000">
                <a:solidFill>
                  <a:srgbClr val="5E17EB"/>
                </a:solidFill>
                <a:latin typeface="Arial"/>
                <a:ea typeface="Arial"/>
                <a:cs typeface="Arial"/>
                <a:sym typeface="Arial"/>
              </a:rPr>
              <a:t>{Inst_6}</a:t>
            </a:r>
            <a:r>
              <a:rPr lang="en-US" sz="3000">
                <a:solidFill>
                  <a:srgbClr val="000000"/>
                </a:solidFill>
                <a:latin typeface="Arial"/>
                <a:ea typeface="Arial"/>
                <a:cs typeface="Arial"/>
                <a:sym typeface="Arial"/>
              </a:rPr>
              <a:t>, </a:t>
            </a:r>
            <a:r>
              <a:rPr lang="en-US" sz="3000">
                <a:solidFill>
                  <a:srgbClr val="FF3131"/>
                </a:solidFill>
                <a:latin typeface="Arial"/>
                <a:ea typeface="Arial"/>
                <a:cs typeface="Arial"/>
                <a:sym typeface="Arial"/>
              </a:rPr>
              <a:t>{ Inst_7, Inst_8, Inst_9, Inst_10}</a:t>
            </a:r>
            <a:r>
              <a:rPr lang="en-US" sz="3000">
                <a:solidFill>
                  <a:srgbClr val="000000"/>
                </a:solidFill>
                <a:latin typeface="Arial"/>
                <a:ea typeface="Arial"/>
                <a:cs typeface="Arial"/>
                <a:sym typeface="Arial"/>
              </a:rPr>
              <a:t> }</a:t>
            </a:r>
          </a:p>
        </p:txBody>
      </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79425"/>
            <a:ext cx="10812336"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COUNTINUE...</a:t>
            </a:r>
          </a:p>
        </p:txBody>
      </p:sp>
      <p:sp>
        <p:nvSpPr>
          <p:cNvPr name="Freeform 3" id="3"/>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28700" y="1996593"/>
            <a:ext cx="16230600" cy="6944302"/>
            <a:chOff x="0" y="0"/>
            <a:chExt cx="4274726" cy="1828952"/>
          </a:xfrm>
        </p:grpSpPr>
        <p:sp>
          <p:nvSpPr>
            <p:cNvPr name="Freeform 6" id="6"/>
            <p:cNvSpPr/>
            <p:nvPr/>
          </p:nvSpPr>
          <p:spPr>
            <a:xfrm flipH="false" flipV="false" rot="0">
              <a:off x="0" y="0"/>
              <a:ext cx="4274726" cy="1828952"/>
            </a:xfrm>
            <a:custGeom>
              <a:avLst/>
              <a:gdLst/>
              <a:ahLst/>
              <a:cxnLst/>
              <a:rect r="r" b="b" t="t" l="l"/>
              <a:pathLst>
                <a:path h="1828952" w="4274726">
                  <a:moveTo>
                    <a:pt x="23850" y="0"/>
                  </a:moveTo>
                  <a:lnTo>
                    <a:pt x="4250876" y="0"/>
                  </a:lnTo>
                  <a:cubicBezTo>
                    <a:pt x="4257201" y="0"/>
                    <a:pt x="4263268" y="2513"/>
                    <a:pt x="4267741" y="6985"/>
                  </a:cubicBezTo>
                  <a:cubicBezTo>
                    <a:pt x="4272213" y="11458"/>
                    <a:pt x="4274726" y="17524"/>
                    <a:pt x="4274726" y="23850"/>
                  </a:cubicBezTo>
                  <a:lnTo>
                    <a:pt x="4274726" y="1805102"/>
                  </a:lnTo>
                  <a:cubicBezTo>
                    <a:pt x="4274726" y="1811428"/>
                    <a:pt x="4272213" y="1817494"/>
                    <a:pt x="4267741" y="1821967"/>
                  </a:cubicBezTo>
                  <a:cubicBezTo>
                    <a:pt x="4263268" y="1826439"/>
                    <a:pt x="4257201" y="1828952"/>
                    <a:pt x="4250876" y="1828952"/>
                  </a:cubicBezTo>
                  <a:lnTo>
                    <a:pt x="23850" y="1828952"/>
                  </a:lnTo>
                  <a:cubicBezTo>
                    <a:pt x="17524" y="1828952"/>
                    <a:pt x="11458" y="1826439"/>
                    <a:pt x="6985" y="1821967"/>
                  </a:cubicBezTo>
                  <a:cubicBezTo>
                    <a:pt x="2513" y="1817494"/>
                    <a:pt x="0" y="1811428"/>
                    <a:pt x="0" y="1805102"/>
                  </a:cubicBezTo>
                  <a:lnTo>
                    <a:pt x="0" y="23850"/>
                  </a:lnTo>
                  <a:cubicBezTo>
                    <a:pt x="0" y="17524"/>
                    <a:pt x="2513" y="11458"/>
                    <a:pt x="6985" y="6985"/>
                  </a:cubicBezTo>
                  <a:cubicBezTo>
                    <a:pt x="11458" y="2513"/>
                    <a:pt x="17524" y="0"/>
                    <a:pt x="23850" y="0"/>
                  </a:cubicBezTo>
                  <a:close/>
                </a:path>
              </a:pathLst>
            </a:custGeom>
            <a:solidFill>
              <a:srgbClr val="ECECF3"/>
            </a:solidFill>
          </p:spPr>
        </p:sp>
        <p:sp>
          <p:nvSpPr>
            <p:cNvPr name="TextBox 7" id="7"/>
            <p:cNvSpPr txBox="true"/>
            <p:nvPr/>
          </p:nvSpPr>
          <p:spPr>
            <a:xfrm>
              <a:off x="0" y="-47625"/>
              <a:ext cx="4274726" cy="1876577"/>
            </a:xfrm>
            <a:prstGeom prst="rect">
              <a:avLst/>
            </a:prstGeom>
          </p:spPr>
          <p:txBody>
            <a:bodyPr anchor="ctr" rtlCol="false" tIns="50800" lIns="50800" bIns="50800" rIns="50800"/>
            <a:lstStyle/>
            <a:p>
              <a:pPr algn="ctr">
                <a:lnSpc>
                  <a:spcPts val="3012"/>
                </a:lnSpc>
              </a:pPr>
            </a:p>
          </p:txBody>
        </p:sp>
      </p:grpSp>
      <p:sp>
        <p:nvSpPr>
          <p:cNvPr name="TextBox 8" id="8"/>
          <p:cNvSpPr txBox="true"/>
          <p:nvPr/>
        </p:nvSpPr>
        <p:spPr>
          <a:xfrm rot="0">
            <a:off x="1565680" y="2015808"/>
            <a:ext cx="15156639" cy="1314450"/>
          </a:xfrm>
          <a:prstGeom prst="rect">
            <a:avLst/>
          </a:prstGeom>
        </p:spPr>
        <p:txBody>
          <a:bodyPr anchor="t" rtlCol="false" tIns="0" lIns="0" bIns="0" rIns="0">
            <a:spAutoFit/>
          </a:bodyPr>
          <a:lstStyle/>
          <a:p>
            <a:pPr algn="just">
              <a:lnSpc>
                <a:spcPts val="5100"/>
              </a:lnSpc>
            </a:pPr>
            <a:r>
              <a:rPr lang="en-US" sz="3000" b="true">
                <a:solidFill>
                  <a:srgbClr val="000000"/>
                </a:solidFill>
                <a:latin typeface="Arial Bold"/>
                <a:ea typeface="Arial Bold"/>
                <a:cs typeface="Arial Bold"/>
                <a:sym typeface="Arial Bold"/>
              </a:rPr>
              <a:t>Fuzzy group for feature RS:</a:t>
            </a:r>
          </a:p>
          <a:p>
            <a:pPr algn="just">
              <a:lnSpc>
                <a:spcPts val="5100"/>
              </a:lnSpc>
            </a:pPr>
            <a:r>
              <a:rPr lang="en-US" sz="3000">
                <a:solidFill>
                  <a:srgbClr val="000000"/>
                </a:solidFill>
                <a:latin typeface="Arial"/>
                <a:ea typeface="Arial"/>
                <a:cs typeface="Arial"/>
                <a:sym typeface="Arial"/>
              </a:rPr>
              <a:t>{ </a:t>
            </a:r>
            <a:r>
              <a:rPr lang="en-US" sz="3000">
                <a:solidFill>
                  <a:srgbClr val="5E17EB"/>
                </a:solidFill>
                <a:latin typeface="Arial"/>
                <a:ea typeface="Arial"/>
                <a:cs typeface="Arial"/>
                <a:sym typeface="Arial"/>
              </a:rPr>
              <a:t>{Inst_1, Inst_2, Inst_3, Inst_4, Inst_5, Inst_6, Inst_7, Inst_8, Inst_9, Inst_10}</a:t>
            </a:r>
            <a:r>
              <a:rPr lang="en-US" sz="3000">
                <a:solidFill>
                  <a:srgbClr val="000000"/>
                </a:solidFill>
                <a:latin typeface="Arial"/>
                <a:ea typeface="Arial"/>
                <a:cs typeface="Arial"/>
                <a:sym typeface="Arial"/>
              </a:rPr>
              <a:t> }</a:t>
            </a:r>
          </a:p>
        </p:txBody>
      </p:sp>
      <p:sp>
        <p:nvSpPr>
          <p:cNvPr name="TextBox 9" id="9"/>
          <p:cNvSpPr txBox="true"/>
          <p:nvPr/>
        </p:nvSpPr>
        <p:spPr>
          <a:xfrm rot="0">
            <a:off x="1565680" y="4068462"/>
            <a:ext cx="15156639" cy="1314450"/>
          </a:xfrm>
          <a:prstGeom prst="rect">
            <a:avLst/>
          </a:prstGeom>
        </p:spPr>
        <p:txBody>
          <a:bodyPr anchor="t" rtlCol="false" tIns="0" lIns="0" bIns="0" rIns="0">
            <a:spAutoFit/>
          </a:bodyPr>
          <a:lstStyle/>
          <a:p>
            <a:pPr algn="just">
              <a:lnSpc>
                <a:spcPts val="5100"/>
              </a:lnSpc>
            </a:pPr>
            <a:r>
              <a:rPr lang="en-US" sz="3000" b="true">
                <a:solidFill>
                  <a:srgbClr val="000000"/>
                </a:solidFill>
                <a:latin typeface="Arial Bold"/>
                <a:ea typeface="Arial Bold"/>
                <a:cs typeface="Arial Bold"/>
                <a:sym typeface="Arial Bold"/>
              </a:rPr>
              <a:t>Fuzzy group for feature SS:</a:t>
            </a:r>
          </a:p>
          <a:p>
            <a:pPr algn="just">
              <a:lnSpc>
                <a:spcPts val="5100"/>
              </a:lnSpc>
            </a:pPr>
            <a:r>
              <a:rPr lang="en-US" sz="3000">
                <a:solidFill>
                  <a:srgbClr val="000000"/>
                </a:solidFill>
                <a:latin typeface="Arial"/>
                <a:ea typeface="Arial"/>
                <a:cs typeface="Arial"/>
                <a:sym typeface="Arial"/>
              </a:rPr>
              <a:t>{ </a:t>
            </a:r>
            <a:r>
              <a:rPr lang="en-US" sz="3000">
                <a:solidFill>
                  <a:srgbClr val="5E17EB"/>
                </a:solidFill>
                <a:latin typeface="Arial"/>
                <a:ea typeface="Arial"/>
                <a:cs typeface="Arial"/>
                <a:sym typeface="Arial"/>
              </a:rPr>
              <a:t>{Inst_1, Inst_2, Inst_3, Inst_5}</a:t>
            </a:r>
            <a:r>
              <a:rPr lang="en-US" sz="3000">
                <a:solidFill>
                  <a:srgbClr val="000000"/>
                </a:solidFill>
                <a:latin typeface="Arial"/>
                <a:ea typeface="Arial"/>
                <a:cs typeface="Arial"/>
                <a:sym typeface="Arial"/>
              </a:rPr>
              <a:t>, </a:t>
            </a:r>
            <a:r>
              <a:rPr lang="en-US" sz="3000">
                <a:solidFill>
                  <a:srgbClr val="FF3131"/>
                </a:solidFill>
                <a:latin typeface="Arial"/>
                <a:ea typeface="Arial"/>
                <a:cs typeface="Arial"/>
                <a:sym typeface="Arial"/>
              </a:rPr>
              <a:t>{Inst_4 Inst_6 Inst_7 Inst_8, Inst_9}</a:t>
            </a:r>
            <a:r>
              <a:rPr lang="en-US" sz="3000">
                <a:solidFill>
                  <a:srgbClr val="000000"/>
                </a:solidFill>
                <a:latin typeface="Arial"/>
                <a:ea typeface="Arial"/>
                <a:cs typeface="Arial"/>
                <a:sym typeface="Arial"/>
              </a:rPr>
              <a:t>, </a:t>
            </a:r>
            <a:r>
              <a:rPr lang="en-US" sz="3000">
                <a:solidFill>
                  <a:srgbClr val="5E17EB"/>
                </a:solidFill>
                <a:latin typeface="Arial"/>
                <a:ea typeface="Arial"/>
                <a:cs typeface="Arial"/>
                <a:sym typeface="Arial"/>
              </a:rPr>
              <a:t>{Inst_10}</a:t>
            </a:r>
            <a:r>
              <a:rPr lang="en-US" sz="3000">
                <a:solidFill>
                  <a:srgbClr val="000000"/>
                </a:solidFill>
                <a:latin typeface="Arial"/>
                <a:ea typeface="Arial"/>
                <a:cs typeface="Arial"/>
                <a:sym typeface="Arial"/>
              </a:rPr>
              <a:t> }</a:t>
            </a:r>
          </a:p>
        </p:txBody>
      </p:sp>
      <p:sp>
        <p:nvSpPr>
          <p:cNvPr name="TextBox 10" id="10"/>
          <p:cNvSpPr txBox="true"/>
          <p:nvPr/>
        </p:nvSpPr>
        <p:spPr>
          <a:xfrm rot="0">
            <a:off x="1565680" y="6121115"/>
            <a:ext cx="15156639" cy="1314450"/>
          </a:xfrm>
          <a:prstGeom prst="rect">
            <a:avLst/>
          </a:prstGeom>
        </p:spPr>
        <p:txBody>
          <a:bodyPr anchor="t" rtlCol="false" tIns="0" lIns="0" bIns="0" rIns="0">
            <a:spAutoFit/>
          </a:bodyPr>
          <a:lstStyle/>
          <a:p>
            <a:pPr algn="just">
              <a:lnSpc>
                <a:spcPts val="5100"/>
              </a:lnSpc>
            </a:pPr>
            <a:r>
              <a:rPr lang="en-US" sz="3000" b="true">
                <a:solidFill>
                  <a:srgbClr val="000000"/>
                </a:solidFill>
                <a:latin typeface="Arial Bold"/>
                <a:ea typeface="Arial Bold"/>
                <a:cs typeface="Arial Bold"/>
                <a:sym typeface="Arial Bold"/>
              </a:rPr>
              <a:t>Fuzzy group for feature ECA:</a:t>
            </a:r>
          </a:p>
          <a:p>
            <a:pPr algn="just">
              <a:lnSpc>
                <a:spcPts val="5100"/>
              </a:lnSpc>
            </a:pPr>
            <a:r>
              <a:rPr lang="en-US" sz="3000">
                <a:solidFill>
                  <a:srgbClr val="000000"/>
                </a:solidFill>
                <a:latin typeface="Arial"/>
                <a:ea typeface="Arial"/>
                <a:cs typeface="Arial"/>
                <a:sym typeface="Arial"/>
              </a:rPr>
              <a:t>{ </a:t>
            </a:r>
            <a:r>
              <a:rPr lang="en-US" sz="3000">
                <a:solidFill>
                  <a:srgbClr val="5E17EB"/>
                </a:solidFill>
                <a:latin typeface="Arial"/>
                <a:ea typeface="Arial"/>
                <a:cs typeface="Arial"/>
                <a:sym typeface="Arial"/>
              </a:rPr>
              <a:t>{Inst_1, Inst_5}</a:t>
            </a:r>
            <a:r>
              <a:rPr lang="en-US" sz="3000">
                <a:solidFill>
                  <a:srgbClr val="000000"/>
                </a:solidFill>
                <a:latin typeface="Arial"/>
                <a:ea typeface="Arial"/>
                <a:cs typeface="Arial"/>
                <a:sym typeface="Arial"/>
              </a:rPr>
              <a:t>,</a:t>
            </a:r>
            <a:r>
              <a:rPr lang="en-US" sz="3000">
                <a:solidFill>
                  <a:srgbClr val="FF3131"/>
                </a:solidFill>
                <a:latin typeface="Arial"/>
                <a:ea typeface="Arial"/>
                <a:cs typeface="Arial"/>
                <a:sym typeface="Arial"/>
              </a:rPr>
              <a:t> {Inst_2}</a:t>
            </a:r>
            <a:r>
              <a:rPr lang="en-US" sz="3000">
                <a:solidFill>
                  <a:srgbClr val="000000"/>
                </a:solidFill>
                <a:latin typeface="Arial"/>
                <a:ea typeface="Arial"/>
                <a:cs typeface="Arial"/>
                <a:sym typeface="Arial"/>
              </a:rPr>
              <a:t>, </a:t>
            </a:r>
            <a:r>
              <a:rPr lang="en-US" sz="3000">
                <a:solidFill>
                  <a:srgbClr val="5E17EB"/>
                </a:solidFill>
                <a:latin typeface="Arial"/>
                <a:ea typeface="Arial"/>
                <a:cs typeface="Arial"/>
                <a:sym typeface="Arial"/>
              </a:rPr>
              <a:t>{Inst_3, Inst_4}</a:t>
            </a:r>
            <a:r>
              <a:rPr lang="en-US" sz="3000">
                <a:solidFill>
                  <a:srgbClr val="000000"/>
                </a:solidFill>
                <a:latin typeface="Arial"/>
                <a:ea typeface="Arial"/>
                <a:cs typeface="Arial"/>
                <a:sym typeface="Arial"/>
              </a:rPr>
              <a:t>, </a:t>
            </a:r>
            <a:r>
              <a:rPr lang="en-US" sz="3000">
                <a:solidFill>
                  <a:srgbClr val="FF3131"/>
                </a:solidFill>
                <a:latin typeface="Arial"/>
                <a:ea typeface="Arial"/>
                <a:cs typeface="Arial"/>
                <a:sym typeface="Arial"/>
              </a:rPr>
              <a:t>{Inst_6, Inst_7}</a:t>
            </a:r>
            <a:r>
              <a:rPr lang="en-US" sz="3000">
                <a:solidFill>
                  <a:srgbClr val="000000"/>
                </a:solidFill>
                <a:latin typeface="Arial"/>
                <a:ea typeface="Arial"/>
                <a:cs typeface="Arial"/>
                <a:sym typeface="Arial"/>
              </a:rPr>
              <a:t>, </a:t>
            </a:r>
            <a:r>
              <a:rPr lang="en-US" sz="3000">
                <a:solidFill>
                  <a:srgbClr val="5E17EB"/>
                </a:solidFill>
                <a:latin typeface="Arial"/>
                <a:ea typeface="Arial"/>
                <a:cs typeface="Arial"/>
                <a:sym typeface="Arial"/>
              </a:rPr>
              <a:t>{Inst_8}</a:t>
            </a:r>
            <a:r>
              <a:rPr lang="en-US" sz="3000">
                <a:solidFill>
                  <a:srgbClr val="000000"/>
                </a:solidFill>
                <a:latin typeface="Arial"/>
                <a:ea typeface="Arial"/>
                <a:cs typeface="Arial"/>
                <a:sym typeface="Arial"/>
              </a:rPr>
              <a:t>,</a:t>
            </a:r>
            <a:r>
              <a:rPr lang="en-US" sz="3000">
                <a:solidFill>
                  <a:srgbClr val="FF3131"/>
                </a:solidFill>
                <a:latin typeface="Arial"/>
                <a:ea typeface="Arial"/>
                <a:cs typeface="Arial"/>
                <a:sym typeface="Arial"/>
              </a:rPr>
              <a:t> {Inst_9}</a:t>
            </a:r>
            <a:r>
              <a:rPr lang="en-US" sz="3000">
                <a:solidFill>
                  <a:srgbClr val="000000"/>
                </a:solidFill>
                <a:latin typeface="Arial"/>
                <a:ea typeface="Arial"/>
                <a:cs typeface="Arial"/>
                <a:sym typeface="Arial"/>
              </a:rPr>
              <a:t>,</a:t>
            </a:r>
            <a:r>
              <a:rPr lang="en-US" sz="3000">
                <a:solidFill>
                  <a:srgbClr val="5E17EB"/>
                </a:solidFill>
                <a:latin typeface="Arial"/>
                <a:ea typeface="Arial"/>
                <a:cs typeface="Arial"/>
                <a:sym typeface="Arial"/>
              </a:rPr>
              <a:t> {Inst_10}</a:t>
            </a:r>
            <a:r>
              <a:rPr lang="en-US" sz="3000">
                <a:solidFill>
                  <a:srgbClr val="000000"/>
                </a:solidFill>
                <a:latin typeface="Arial"/>
                <a:ea typeface="Arial"/>
                <a:cs typeface="Arial"/>
                <a:sym typeface="Arial"/>
              </a:rPr>
              <a:t> }</a:t>
            </a:r>
          </a:p>
        </p:txBody>
      </p:sp>
    </p:spTree>
  </p:cSld>
  <p:clrMapOvr>
    <a:masterClrMapping/>
  </p:clrMapOvr>
  <p:transition spd="slow">
    <p:push dir="l"/>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1996593"/>
            <a:ext cx="16230600" cy="6944302"/>
            <a:chOff x="0" y="0"/>
            <a:chExt cx="4274726" cy="1828952"/>
          </a:xfrm>
        </p:grpSpPr>
        <p:sp>
          <p:nvSpPr>
            <p:cNvPr name="Freeform 5" id="5"/>
            <p:cNvSpPr/>
            <p:nvPr/>
          </p:nvSpPr>
          <p:spPr>
            <a:xfrm flipH="false" flipV="false" rot="0">
              <a:off x="0" y="0"/>
              <a:ext cx="4274726" cy="1828952"/>
            </a:xfrm>
            <a:custGeom>
              <a:avLst/>
              <a:gdLst/>
              <a:ahLst/>
              <a:cxnLst/>
              <a:rect r="r" b="b" t="t" l="l"/>
              <a:pathLst>
                <a:path h="1828952" w="4274726">
                  <a:moveTo>
                    <a:pt x="23850" y="0"/>
                  </a:moveTo>
                  <a:lnTo>
                    <a:pt x="4250876" y="0"/>
                  </a:lnTo>
                  <a:cubicBezTo>
                    <a:pt x="4257201" y="0"/>
                    <a:pt x="4263268" y="2513"/>
                    <a:pt x="4267741" y="6985"/>
                  </a:cubicBezTo>
                  <a:cubicBezTo>
                    <a:pt x="4272213" y="11458"/>
                    <a:pt x="4274726" y="17524"/>
                    <a:pt x="4274726" y="23850"/>
                  </a:cubicBezTo>
                  <a:lnTo>
                    <a:pt x="4274726" y="1805102"/>
                  </a:lnTo>
                  <a:cubicBezTo>
                    <a:pt x="4274726" y="1811428"/>
                    <a:pt x="4272213" y="1817494"/>
                    <a:pt x="4267741" y="1821967"/>
                  </a:cubicBezTo>
                  <a:cubicBezTo>
                    <a:pt x="4263268" y="1826439"/>
                    <a:pt x="4257201" y="1828952"/>
                    <a:pt x="4250876" y="1828952"/>
                  </a:cubicBezTo>
                  <a:lnTo>
                    <a:pt x="23850" y="1828952"/>
                  </a:lnTo>
                  <a:cubicBezTo>
                    <a:pt x="17524" y="1828952"/>
                    <a:pt x="11458" y="1826439"/>
                    <a:pt x="6985" y="1821967"/>
                  </a:cubicBezTo>
                  <a:cubicBezTo>
                    <a:pt x="2513" y="1817494"/>
                    <a:pt x="0" y="1811428"/>
                    <a:pt x="0" y="1805102"/>
                  </a:cubicBezTo>
                  <a:lnTo>
                    <a:pt x="0" y="23850"/>
                  </a:lnTo>
                  <a:cubicBezTo>
                    <a:pt x="0" y="17524"/>
                    <a:pt x="2513" y="11458"/>
                    <a:pt x="6985" y="6985"/>
                  </a:cubicBezTo>
                  <a:cubicBezTo>
                    <a:pt x="11458" y="2513"/>
                    <a:pt x="17524" y="0"/>
                    <a:pt x="23850" y="0"/>
                  </a:cubicBezTo>
                  <a:close/>
                </a:path>
              </a:pathLst>
            </a:custGeom>
            <a:solidFill>
              <a:srgbClr val="ECECF3"/>
            </a:solidFill>
          </p:spPr>
        </p:sp>
        <p:sp>
          <p:nvSpPr>
            <p:cNvPr name="TextBox 6" id="6"/>
            <p:cNvSpPr txBox="true"/>
            <p:nvPr/>
          </p:nvSpPr>
          <p:spPr>
            <a:xfrm>
              <a:off x="0" y="-47625"/>
              <a:ext cx="4274726" cy="1876577"/>
            </a:xfrm>
            <a:prstGeom prst="rect">
              <a:avLst/>
            </a:prstGeom>
          </p:spPr>
          <p:txBody>
            <a:bodyPr anchor="ctr" rtlCol="false" tIns="50800" lIns="50800" bIns="50800" rIns="50800"/>
            <a:lstStyle/>
            <a:p>
              <a:pPr algn="ctr">
                <a:lnSpc>
                  <a:spcPts val="3012"/>
                </a:lnSpc>
              </a:pPr>
            </a:p>
          </p:txBody>
        </p:sp>
      </p:grpSp>
      <p:sp>
        <p:nvSpPr>
          <p:cNvPr name="Freeform 7" id="7"/>
          <p:cNvSpPr/>
          <p:nvPr/>
        </p:nvSpPr>
        <p:spPr>
          <a:xfrm flipH="false" flipV="false" rot="0">
            <a:off x="5331245" y="2484586"/>
            <a:ext cx="7625509" cy="6201917"/>
          </a:xfrm>
          <a:custGeom>
            <a:avLst/>
            <a:gdLst/>
            <a:ahLst/>
            <a:cxnLst/>
            <a:rect r="r" b="b" t="t" l="l"/>
            <a:pathLst>
              <a:path h="6201917" w="7625509">
                <a:moveTo>
                  <a:pt x="0" y="0"/>
                </a:moveTo>
                <a:lnTo>
                  <a:pt x="7625510" y="0"/>
                </a:lnTo>
                <a:lnTo>
                  <a:pt x="7625510" y="6201917"/>
                </a:lnTo>
                <a:lnTo>
                  <a:pt x="0" y="6201917"/>
                </a:lnTo>
                <a:lnTo>
                  <a:pt x="0" y="0"/>
                </a:lnTo>
                <a:close/>
              </a:path>
            </a:pathLst>
          </a:custGeom>
          <a:blipFill>
            <a:blip r:embed="rId6"/>
            <a:stretch>
              <a:fillRect l="-2138" t="0" r="-2138" b="0"/>
            </a:stretch>
          </a:blipFill>
        </p:spPr>
      </p:sp>
      <p:sp>
        <p:nvSpPr>
          <p:cNvPr name="TextBox 8" id="8"/>
          <p:cNvSpPr txBox="true"/>
          <p:nvPr/>
        </p:nvSpPr>
        <p:spPr>
          <a:xfrm rot="0">
            <a:off x="1028700" y="479425"/>
            <a:ext cx="10812336"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POSTPROCESS ANALYSIS</a:t>
            </a:r>
          </a:p>
        </p:txBody>
      </p:sp>
      <p:sp>
        <p:nvSpPr>
          <p:cNvPr name="TextBox 9" id="9"/>
          <p:cNvSpPr txBox="true"/>
          <p:nvPr/>
        </p:nvSpPr>
        <p:spPr>
          <a:xfrm rot="0">
            <a:off x="6105644" y="2110620"/>
            <a:ext cx="6076712" cy="373966"/>
          </a:xfrm>
          <a:prstGeom prst="rect">
            <a:avLst/>
          </a:prstGeom>
        </p:spPr>
        <p:txBody>
          <a:bodyPr anchor="t" rtlCol="false" tIns="0" lIns="0" bIns="0" rIns="0">
            <a:spAutoFit/>
          </a:bodyPr>
          <a:lstStyle/>
          <a:p>
            <a:pPr algn="ctr">
              <a:lnSpc>
                <a:spcPts val="3012"/>
              </a:lnSpc>
              <a:spcBef>
                <a:spcPct val="0"/>
              </a:spcBef>
            </a:pPr>
            <a:r>
              <a:rPr lang="en-US" sz="2151">
                <a:solidFill>
                  <a:srgbClr val="000000"/>
                </a:solidFill>
                <a:latin typeface="Glacial Indifference"/>
                <a:ea typeface="Glacial Indifference"/>
                <a:cs typeface="Glacial Indifference"/>
                <a:sym typeface="Glacial Indifference"/>
              </a:rPr>
              <a:t>PROPOSED STRAIGHTFORWARD DECISION MAKING</a:t>
            </a:r>
          </a:p>
        </p:txBody>
      </p:sp>
    </p:spTree>
  </p:cSld>
  <p:clrMapOvr>
    <a:masterClrMapping/>
  </p:clrMapOvr>
  <p:transition spd="slow">
    <p:push dir="l"/>
  </p:transition>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1996593"/>
            <a:ext cx="16230600" cy="6944302"/>
            <a:chOff x="0" y="0"/>
            <a:chExt cx="4274726" cy="1828952"/>
          </a:xfrm>
        </p:grpSpPr>
        <p:sp>
          <p:nvSpPr>
            <p:cNvPr name="Freeform 5" id="5"/>
            <p:cNvSpPr/>
            <p:nvPr/>
          </p:nvSpPr>
          <p:spPr>
            <a:xfrm flipH="false" flipV="false" rot="0">
              <a:off x="0" y="0"/>
              <a:ext cx="4274726" cy="1828952"/>
            </a:xfrm>
            <a:custGeom>
              <a:avLst/>
              <a:gdLst/>
              <a:ahLst/>
              <a:cxnLst/>
              <a:rect r="r" b="b" t="t" l="l"/>
              <a:pathLst>
                <a:path h="1828952" w="4274726">
                  <a:moveTo>
                    <a:pt x="23850" y="0"/>
                  </a:moveTo>
                  <a:lnTo>
                    <a:pt x="4250876" y="0"/>
                  </a:lnTo>
                  <a:cubicBezTo>
                    <a:pt x="4257201" y="0"/>
                    <a:pt x="4263268" y="2513"/>
                    <a:pt x="4267741" y="6985"/>
                  </a:cubicBezTo>
                  <a:cubicBezTo>
                    <a:pt x="4272213" y="11458"/>
                    <a:pt x="4274726" y="17524"/>
                    <a:pt x="4274726" y="23850"/>
                  </a:cubicBezTo>
                  <a:lnTo>
                    <a:pt x="4274726" y="1805102"/>
                  </a:lnTo>
                  <a:cubicBezTo>
                    <a:pt x="4274726" y="1811428"/>
                    <a:pt x="4272213" y="1817494"/>
                    <a:pt x="4267741" y="1821967"/>
                  </a:cubicBezTo>
                  <a:cubicBezTo>
                    <a:pt x="4263268" y="1826439"/>
                    <a:pt x="4257201" y="1828952"/>
                    <a:pt x="4250876" y="1828952"/>
                  </a:cubicBezTo>
                  <a:lnTo>
                    <a:pt x="23850" y="1828952"/>
                  </a:lnTo>
                  <a:cubicBezTo>
                    <a:pt x="17524" y="1828952"/>
                    <a:pt x="11458" y="1826439"/>
                    <a:pt x="6985" y="1821967"/>
                  </a:cubicBezTo>
                  <a:cubicBezTo>
                    <a:pt x="2513" y="1817494"/>
                    <a:pt x="0" y="1811428"/>
                    <a:pt x="0" y="1805102"/>
                  </a:cubicBezTo>
                  <a:lnTo>
                    <a:pt x="0" y="23850"/>
                  </a:lnTo>
                  <a:cubicBezTo>
                    <a:pt x="0" y="17524"/>
                    <a:pt x="2513" y="11458"/>
                    <a:pt x="6985" y="6985"/>
                  </a:cubicBezTo>
                  <a:cubicBezTo>
                    <a:pt x="11458" y="2513"/>
                    <a:pt x="17524" y="0"/>
                    <a:pt x="23850" y="0"/>
                  </a:cubicBezTo>
                  <a:close/>
                </a:path>
              </a:pathLst>
            </a:custGeom>
            <a:solidFill>
              <a:srgbClr val="ECECF3"/>
            </a:solidFill>
          </p:spPr>
        </p:sp>
        <p:sp>
          <p:nvSpPr>
            <p:cNvPr name="TextBox 6" id="6"/>
            <p:cNvSpPr txBox="true"/>
            <p:nvPr/>
          </p:nvSpPr>
          <p:spPr>
            <a:xfrm>
              <a:off x="0" y="-47625"/>
              <a:ext cx="4274726" cy="1876577"/>
            </a:xfrm>
            <a:prstGeom prst="rect">
              <a:avLst/>
            </a:prstGeom>
          </p:spPr>
          <p:txBody>
            <a:bodyPr anchor="ctr" rtlCol="false" tIns="50800" lIns="50800" bIns="50800" rIns="50800"/>
            <a:lstStyle/>
            <a:p>
              <a:pPr algn="ctr">
                <a:lnSpc>
                  <a:spcPts val="3012"/>
                </a:lnSpc>
              </a:pPr>
            </a:p>
          </p:txBody>
        </p:sp>
      </p:grpSp>
      <p:sp>
        <p:nvSpPr>
          <p:cNvPr name="Freeform 7" id="7"/>
          <p:cNvSpPr/>
          <p:nvPr/>
        </p:nvSpPr>
        <p:spPr>
          <a:xfrm flipH="false" flipV="false" rot="0">
            <a:off x="5246625" y="2425935"/>
            <a:ext cx="7794751" cy="6142151"/>
          </a:xfrm>
          <a:custGeom>
            <a:avLst/>
            <a:gdLst/>
            <a:ahLst/>
            <a:cxnLst/>
            <a:rect r="r" b="b" t="t" l="l"/>
            <a:pathLst>
              <a:path h="6142151" w="7794751">
                <a:moveTo>
                  <a:pt x="0" y="0"/>
                </a:moveTo>
                <a:lnTo>
                  <a:pt x="7794750" y="0"/>
                </a:lnTo>
                <a:lnTo>
                  <a:pt x="7794750" y="6142150"/>
                </a:lnTo>
                <a:lnTo>
                  <a:pt x="0" y="6142150"/>
                </a:lnTo>
                <a:lnTo>
                  <a:pt x="0" y="0"/>
                </a:lnTo>
                <a:close/>
              </a:path>
            </a:pathLst>
          </a:custGeom>
          <a:blipFill>
            <a:blip r:embed="rId6"/>
            <a:stretch>
              <a:fillRect l="0" t="-920" r="0" b="0"/>
            </a:stretch>
          </a:blipFill>
        </p:spPr>
      </p:sp>
      <p:sp>
        <p:nvSpPr>
          <p:cNvPr name="TextBox 8" id="8"/>
          <p:cNvSpPr txBox="true"/>
          <p:nvPr/>
        </p:nvSpPr>
        <p:spPr>
          <a:xfrm rot="0">
            <a:off x="1028700" y="479425"/>
            <a:ext cx="10812336"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COUNTINUE...</a:t>
            </a:r>
          </a:p>
        </p:txBody>
      </p:sp>
      <p:sp>
        <p:nvSpPr>
          <p:cNvPr name="TextBox 9" id="9"/>
          <p:cNvSpPr txBox="true"/>
          <p:nvPr/>
        </p:nvSpPr>
        <p:spPr>
          <a:xfrm rot="0">
            <a:off x="6292900" y="1948968"/>
            <a:ext cx="4967288" cy="373966"/>
          </a:xfrm>
          <a:prstGeom prst="rect">
            <a:avLst/>
          </a:prstGeom>
        </p:spPr>
        <p:txBody>
          <a:bodyPr anchor="t" rtlCol="false" tIns="0" lIns="0" bIns="0" rIns="0">
            <a:spAutoFit/>
          </a:bodyPr>
          <a:lstStyle/>
          <a:p>
            <a:pPr algn="ctr">
              <a:lnSpc>
                <a:spcPts val="3012"/>
              </a:lnSpc>
              <a:spcBef>
                <a:spcPct val="0"/>
              </a:spcBef>
            </a:pPr>
            <a:r>
              <a:rPr lang="en-US" sz="2151">
                <a:solidFill>
                  <a:srgbClr val="000000"/>
                </a:solidFill>
                <a:latin typeface="Glacial Indifference"/>
                <a:ea typeface="Glacial Indifference"/>
                <a:cs typeface="Glacial Indifference"/>
                <a:sym typeface="Glacial Indifference"/>
              </a:rPr>
              <a:t>PROPOSED WEIGHTED DECISION MAKING</a:t>
            </a:r>
          </a:p>
        </p:txBody>
      </p:sp>
    </p:spTree>
  </p:cSld>
  <p:clrMapOvr>
    <a:masterClrMapping/>
  </p:clrMapOvr>
  <p:transition spd="slow">
    <p:push dir="l"/>
  </p:transition>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1687086"/>
            <a:ext cx="16230600" cy="7571214"/>
            <a:chOff x="0" y="0"/>
            <a:chExt cx="4274726" cy="1994065"/>
          </a:xfrm>
        </p:grpSpPr>
        <p:sp>
          <p:nvSpPr>
            <p:cNvPr name="Freeform 5" id="5"/>
            <p:cNvSpPr/>
            <p:nvPr/>
          </p:nvSpPr>
          <p:spPr>
            <a:xfrm flipH="false" flipV="false" rot="0">
              <a:off x="0" y="0"/>
              <a:ext cx="4274726" cy="1994065"/>
            </a:xfrm>
            <a:custGeom>
              <a:avLst/>
              <a:gdLst/>
              <a:ahLst/>
              <a:cxnLst/>
              <a:rect r="r" b="b" t="t" l="l"/>
              <a:pathLst>
                <a:path h="1994065" w="4274726">
                  <a:moveTo>
                    <a:pt x="23850" y="0"/>
                  </a:moveTo>
                  <a:lnTo>
                    <a:pt x="4250876" y="0"/>
                  </a:lnTo>
                  <a:cubicBezTo>
                    <a:pt x="4257201" y="0"/>
                    <a:pt x="4263268" y="2513"/>
                    <a:pt x="4267741" y="6985"/>
                  </a:cubicBezTo>
                  <a:cubicBezTo>
                    <a:pt x="4272213" y="11458"/>
                    <a:pt x="4274726" y="17524"/>
                    <a:pt x="4274726" y="23850"/>
                  </a:cubicBezTo>
                  <a:lnTo>
                    <a:pt x="4274726" y="1970215"/>
                  </a:lnTo>
                  <a:cubicBezTo>
                    <a:pt x="4274726" y="1976540"/>
                    <a:pt x="4272213" y="1982606"/>
                    <a:pt x="4267741" y="1987079"/>
                  </a:cubicBezTo>
                  <a:cubicBezTo>
                    <a:pt x="4263268" y="1991552"/>
                    <a:pt x="4257201" y="1994065"/>
                    <a:pt x="4250876" y="1994065"/>
                  </a:cubicBezTo>
                  <a:lnTo>
                    <a:pt x="23850" y="1994065"/>
                  </a:lnTo>
                  <a:cubicBezTo>
                    <a:pt x="17524" y="1994065"/>
                    <a:pt x="11458" y="1991552"/>
                    <a:pt x="6985" y="1987079"/>
                  </a:cubicBezTo>
                  <a:cubicBezTo>
                    <a:pt x="2513" y="1982606"/>
                    <a:pt x="0" y="1976540"/>
                    <a:pt x="0" y="1970215"/>
                  </a:cubicBezTo>
                  <a:lnTo>
                    <a:pt x="0" y="23850"/>
                  </a:lnTo>
                  <a:cubicBezTo>
                    <a:pt x="0" y="17524"/>
                    <a:pt x="2513" y="11458"/>
                    <a:pt x="6985" y="6985"/>
                  </a:cubicBezTo>
                  <a:cubicBezTo>
                    <a:pt x="11458" y="2513"/>
                    <a:pt x="17524" y="0"/>
                    <a:pt x="23850" y="0"/>
                  </a:cubicBezTo>
                  <a:close/>
                </a:path>
              </a:pathLst>
            </a:custGeom>
            <a:solidFill>
              <a:srgbClr val="ECECF3"/>
            </a:solidFill>
          </p:spPr>
        </p:sp>
        <p:sp>
          <p:nvSpPr>
            <p:cNvPr name="TextBox 6" id="6"/>
            <p:cNvSpPr txBox="true"/>
            <p:nvPr/>
          </p:nvSpPr>
          <p:spPr>
            <a:xfrm>
              <a:off x="0" y="-47625"/>
              <a:ext cx="4274726" cy="2041690"/>
            </a:xfrm>
            <a:prstGeom prst="rect">
              <a:avLst/>
            </a:prstGeom>
          </p:spPr>
          <p:txBody>
            <a:bodyPr anchor="ctr" rtlCol="false" tIns="50800" lIns="50800" bIns="50800" rIns="50800"/>
            <a:lstStyle/>
            <a:p>
              <a:pPr algn="ctr">
                <a:lnSpc>
                  <a:spcPts val="3012"/>
                </a:lnSpc>
              </a:pPr>
            </a:p>
          </p:txBody>
        </p:sp>
      </p:grpSp>
      <p:sp>
        <p:nvSpPr>
          <p:cNvPr name="TextBox 7" id="7"/>
          <p:cNvSpPr txBox="true"/>
          <p:nvPr/>
        </p:nvSpPr>
        <p:spPr>
          <a:xfrm rot="0">
            <a:off x="1061019" y="403225"/>
            <a:ext cx="10726099" cy="1041400"/>
          </a:xfrm>
          <a:prstGeom prst="rect">
            <a:avLst/>
          </a:prstGeom>
        </p:spPr>
        <p:txBody>
          <a:bodyPr anchor="t" rtlCol="false" tIns="0" lIns="0" bIns="0" rIns="0">
            <a:spAutoFit/>
          </a:bodyPr>
          <a:lstStyle/>
          <a:p>
            <a:pPr algn="l" marL="0" indent="0" lvl="0">
              <a:lnSpc>
                <a:spcPts val="7699"/>
              </a:lnSpc>
              <a:spcBef>
                <a:spcPct val="0"/>
              </a:spcBef>
            </a:pPr>
            <a:r>
              <a:rPr lang="en-US" b="true" sz="5499">
                <a:solidFill>
                  <a:srgbClr val="2D3880"/>
                </a:solidFill>
                <a:latin typeface="Arial Bold"/>
                <a:ea typeface="Arial Bold"/>
                <a:cs typeface="Arial Bold"/>
                <a:sym typeface="Arial Bold"/>
              </a:rPr>
              <a:t>CONCLUSION</a:t>
            </a:r>
          </a:p>
        </p:txBody>
      </p:sp>
      <p:grpSp>
        <p:nvGrpSpPr>
          <p:cNvPr name="Group 8" id="8"/>
          <p:cNvGrpSpPr/>
          <p:nvPr/>
        </p:nvGrpSpPr>
        <p:grpSpPr>
          <a:xfrm rot="0">
            <a:off x="1061019" y="2169679"/>
            <a:ext cx="15408027" cy="5997096"/>
            <a:chOff x="0" y="0"/>
            <a:chExt cx="20544035" cy="7996128"/>
          </a:xfrm>
        </p:grpSpPr>
        <p:sp>
          <p:nvSpPr>
            <p:cNvPr name="TextBox 9" id="9"/>
            <p:cNvSpPr txBox="true"/>
            <p:nvPr/>
          </p:nvSpPr>
          <p:spPr>
            <a:xfrm rot="0">
              <a:off x="0" y="-228600"/>
              <a:ext cx="20544035" cy="4648200"/>
            </a:xfrm>
            <a:prstGeom prst="rect">
              <a:avLst/>
            </a:prstGeom>
          </p:spPr>
          <p:txBody>
            <a:bodyPr anchor="t" rtlCol="false" tIns="0" lIns="0" bIns="0" rIns="0">
              <a:spAutoFit/>
            </a:bodyPr>
            <a:lstStyle/>
            <a:p>
              <a:pPr algn="just" marL="712470" indent="-356235" lvl="1">
                <a:lnSpc>
                  <a:spcPts val="5610"/>
                </a:lnSpc>
                <a:buFont typeface="Arial"/>
                <a:buChar char="•"/>
              </a:pPr>
              <a:r>
                <a:rPr lang="en-US" sz="3300">
                  <a:solidFill>
                    <a:srgbClr val="000000"/>
                  </a:solidFill>
                  <a:latin typeface="Arial"/>
                  <a:ea typeface="Arial"/>
                  <a:cs typeface="Arial"/>
                  <a:sym typeface="Arial"/>
                </a:rPr>
                <a:t>This project presents an innovative approach to decision-making in uncertain environments by </a:t>
              </a:r>
              <a:r>
                <a:rPr lang="en-US" b="true" sz="3300">
                  <a:solidFill>
                    <a:srgbClr val="000000"/>
                  </a:solidFill>
                  <a:latin typeface="Arial Bold"/>
                  <a:ea typeface="Arial Bold"/>
                  <a:cs typeface="Arial Bold"/>
                  <a:sym typeface="Arial Bold"/>
                </a:rPr>
                <a:t>integrating soft sets</a:t>
              </a:r>
              <a:r>
                <a:rPr lang="en-US" sz="3300">
                  <a:solidFill>
                    <a:srgbClr val="000000"/>
                  </a:solidFill>
                  <a:latin typeface="Arial"/>
                  <a:ea typeface="Arial"/>
                  <a:cs typeface="Arial"/>
                  <a:sym typeface="Arial"/>
                </a:rPr>
                <a:t>, rough sets, and intuitionistic fuzzy sets. Together, these mathematical tools enable flexible, precise, and robust handling of</a:t>
              </a:r>
              <a:r>
                <a:rPr lang="en-US" b="true" sz="3300">
                  <a:solidFill>
                    <a:srgbClr val="000000"/>
                  </a:solidFill>
                  <a:latin typeface="Arial Bold"/>
                  <a:ea typeface="Arial Bold"/>
                  <a:cs typeface="Arial Bold"/>
                  <a:sym typeface="Arial Bold"/>
                </a:rPr>
                <a:t> ambiguous data</a:t>
              </a:r>
              <a:r>
                <a:rPr lang="en-US" sz="3300">
                  <a:solidFill>
                    <a:srgbClr val="000000"/>
                  </a:solidFill>
                  <a:latin typeface="Arial"/>
                  <a:ea typeface="Arial"/>
                  <a:cs typeface="Arial"/>
                  <a:sym typeface="Arial"/>
                </a:rPr>
                <a:t>, which traditional decision-making models often fail to address effectively.</a:t>
              </a:r>
            </a:p>
          </p:txBody>
        </p:sp>
        <p:sp>
          <p:nvSpPr>
            <p:cNvPr name="TextBox 10" id="10"/>
            <p:cNvSpPr txBox="true"/>
            <p:nvPr/>
          </p:nvSpPr>
          <p:spPr>
            <a:xfrm rot="0">
              <a:off x="0" y="5227528"/>
              <a:ext cx="20544035" cy="2768600"/>
            </a:xfrm>
            <a:prstGeom prst="rect">
              <a:avLst/>
            </a:prstGeom>
          </p:spPr>
          <p:txBody>
            <a:bodyPr anchor="t" rtlCol="false" tIns="0" lIns="0" bIns="0" rIns="0">
              <a:spAutoFit/>
            </a:bodyPr>
            <a:lstStyle/>
            <a:p>
              <a:pPr algn="just" marL="712470" indent="-356235" lvl="1">
                <a:lnSpc>
                  <a:spcPts val="5610"/>
                </a:lnSpc>
                <a:buFont typeface="Arial"/>
                <a:buChar char="•"/>
              </a:pPr>
              <a:r>
                <a:rPr lang="en-US" sz="3300">
                  <a:solidFill>
                    <a:srgbClr val="000000"/>
                  </a:solidFill>
                  <a:latin typeface="Arial"/>
                  <a:ea typeface="Arial"/>
                  <a:cs typeface="Arial"/>
                  <a:sym typeface="Arial"/>
                </a:rPr>
                <a:t>Moving forward, this approach could be refined and </a:t>
              </a:r>
              <a:r>
                <a:rPr lang="en-US" b="true" sz="3300">
                  <a:solidFill>
                    <a:srgbClr val="000000"/>
                  </a:solidFill>
                  <a:latin typeface="Arial Bold"/>
                  <a:ea typeface="Arial Bold"/>
                  <a:cs typeface="Arial Bold"/>
                  <a:sym typeface="Arial Bold"/>
                </a:rPr>
                <a:t>applied across various fields</a:t>
              </a:r>
              <a:r>
                <a:rPr lang="en-US" sz="3300">
                  <a:solidFill>
                    <a:srgbClr val="000000"/>
                  </a:solidFill>
                  <a:latin typeface="Arial"/>
                  <a:ea typeface="Arial"/>
                  <a:cs typeface="Arial"/>
                  <a:sym typeface="Arial"/>
                </a:rPr>
                <a:t>, leading to enhanced decision-making processes and advancements in both technology and societal well-being.</a:t>
              </a:r>
            </a:p>
          </p:txBody>
        </p:sp>
      </p:grpSp>
    </p:spTree>
  </p:cSld>
  <p:clrMapOvr>
    <a:masterClrMapping/>
  </p:clrMapOvr>
  <p:transition spd="slow">
    <p:push dir="l"/>
  </p:transition>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1996593"/>
            <a:ext cx="16230600" cy="6944302"/>
            <a:chOff x="0" y="0"/>
            <a:chExt cx="4274726" cy="1828952"/>
          </a:xfrm>
        </p:grpSpPr>
        <p:sp>
          <p:nvSpPr>
            <p:cNvPr name="Freeform 5" id="5"/>
            <p:cNvSpPr/>
            <p:nvPr/>
          </p:nvSpPr>
          <p:spPr>
            <a:xfrm flipH="false" flipV="false" rot="0">
              <a:off x="0" y="0"/>
              <a:ext cx="4274726" cy="1828952"/>
            </a:xfrm>
            <a:custGeom>
              <a:avLst/>
              <a:gdLst/>
              <a:ahLst/>
              <a:cxnLst/>
              <a:rect r="r" b="b" t="t" l="l"/>
              <a:pathLst>
                <a:path h="1828952" w="4274726">
                  <a:moveTo>
                    <a:pt x="23850" y="0"/>
                  </a:moveTo>
                  <a:lnTo>
                    <a:pt x="4250876" y="0"/>
                  </a:lnTo>
                  <a:cubicBezTo>
                    <a:pt x="4257201" y="0"/>
                    <a:pt x="4263268" y="2513"/>
                    <a:pt x="4267741" y="6985"/>
                  </a:cubicBezTo>
                  <a:cubicBezTo>
                    <a:pt x="4272213" y="11458"/>
                    <a:pt x="4274726" y="17524"/>
                    <a:pt x="4274726" y="23850"/>
                  </a:cubicBezTo>
                  <a:lnTo>
                    <a:pt x="4274726" y="1805102"/>
                  </a:lnTo>
                  <a:cubicBezTo>
                    <a:pt x="4274726" y="1811428"/>
                    <a:pt x="4272213" y="1817494"/>
                    <a:pt x="4267741" y="1821967"/>
                  </a:cubicBezTo>
                  <a:cubicBezTo>
                    <a:pt x="4263268" y="1826439"/>
                    <a:pt x="4257201" y="1828952"/>
                    <a:pt x="4250876" y="1828952"/>
                  </a:cubicBezTo>
                  <a:lnTo>
                    <a:pt x="23850" y="1828952"/>
                  </a:lnTo>
                  <a:cubicBezTo>
                    <a:pt x="17524" y="1828952"/>
                    <a:pt x="11458" y="1826439"/>
                    <a:pt x="6985" y="1821967"/>
                  </a:cubicBezTo>
                  <a:cubicBezTo>
                    <a:pt x="2513" y="1817494"/>
                    <a:pt x="0" y="1811428"/>
                    <a:pt x="0" y="1805102"/>
                  </a:cubicBezTo>
                  <a:lnTo>
                    <a:pt x="0" y="23850"/>
                  </a:lnTo>
                  <a:cubicBezTo>
                    <a:pt x="0" y="17524"/>
                    <a:pt x="2513" y="11458"/>
                    <a:pt x="6985" y="6985"/>
                  </a:cubicBezTo>
                  <a:cubicBezTo>
                    <a:pt x="11458" y="2513"/>
                    <a:pt x="17524" y="0"/>
                    <a:pt x="23850" y="0"/>
                  </a:cubicBezTo>
                  <a:close/>
                </a:path>
              </a:pathLst>
            </a:custGeom>
            <a:solidFill>
              <a:srgbClr val="ECECF3"/>
            </a:solidFill>
          </p:spPr>
        </p:sp>
        <p:sp>
          <p:nvSpPr>
            <p:cNvPr name="TextBox 6" id="6"/>
            <p:cNvSpPr txBox="true"/>
            <p:nvPr/>
          </p:nvSpPr>
          <p:spPr>
            <a:xfrm>
              <a:off x="0" y="-47625"/>
              <a:ext cx="4274726" cy="1876577"/>
            </a:xfrm>
            <a:prstGeom prst="rect">
              <a:avLst/>
            </a:prstGeom>
          </p:spPr>
          <p:txBody>
            <a:bodyPr anchor="ctr" rtlCol="false" tIns="50800" lIns="50800" bIns="50800" rIns="50800"/>
            <a:lstStyle/>
            <a:p>
              <a:pPr algn="ctr">
                <a:lnSpc>
                  <a:spcPts val="3012"/>
                </a:lnSpc>
              </a:pPr>
            </a:p>
          </p:txBody>
        </p:sp>
      </p:grpSp>
      <p:sp>
        <p:nvSpPr>
          <p:cNvPr name="TextBox 7" id="7"/>
          <p:cNvSpPr txBox="true"/>
          <p:nvPr/>
        </p:nvSpPr>
        <p:spPr>
          <a:xfrm rot="0">
            <a:off x="3630341" y="819150"/>
            <a:ext cx="10726099" cy="1041400"/>
          </a:xfrm>
          <a:prstGeom prst="rect">
            <a:avLst/>
          </a:prstGeom>
        </p:spPr>
        <p:txBody>
          <a:bodyPr anchor="t" rtlCol="false" tIns="0" lIns="0" bIns="0" rIns="0">
            <a:spAutoFit/>
          </a:bodyPr>
          <a:lstStyle/>
          <a:p>
            <a:pPr algn="ctr" marL="0" indent="0" lvl="0">
              <a:lnSpc>
                <a:spcPts val="7699"/>
              </a:lnSpc>
              <a:spcBef>
                <a:spcPct val="0"/>
              </a:spcBef>
            </a:pPr>
            <a:r>
              <a:rPr lang="en-US" b="true" sz="5499">
                <a:solidFill>
                  <a:srgbClr val="2D3880"/>
                </a:solidFill>
                <a:latin typeface="Arial Bold"/>
                <a:ea typeface="Arial Bold"/>
                <a:cs typeface="Arial Bold"/>
                <a:sym typeface="Arial Bold"/>
              </a:rPr>
              <a:t>REFERENCES</a:t>
            </a:r>
          </a:p>
        </p:txBody>
      </p:sp>
      <p:sp>
        <p:nvSpPr>
          <p:cNvPr name="TextBox 8" id="8"/>
          <p:cNvSpPr txBox="true"/>
          <p:nvPr/>
        </p:nvSpPr>
        <p:spPr>
          <a:xfrm rot="0">
            <a:off x="1793218" y="2693175"/>
            <a:ext cx="16494782" cy="4593986"/>
          </a:xfrm>
          <a:prstGeom prst="rect">
            <a:avLst/>
          </a:prstGeom>
        </p:spPr>
        <p:txBody>
          <a:bodyPr anchor="t" rtlCol="false" tIns="0" lIns="0" bIns="0" rIns="0">
            <a:spAutoFit/>
          </a:bodyPr>
          <a:lstStyle/>
          <a:p>
            <a:pPr algn="just" marL="767257" indent="-383629" lvl="1">
              <a:lnSpc>
                <a:spcPts val="6041"/>
              </a:lnSpc>
              <a:buFont typeface="Arial"/>
              <a:buChar char="•"/>
            </a:pPr>
            <a:r>
              <a:rPr lang="en-US" sz="3553" u="sng">
                <a:solidFill>
                  <a:srgbClr val="000000"/>
                </a:solidFill>
                <a:latin typeface="Arial"/>
                <a:ea typeface="Arial"/>
                <a:cs typeface="Arial"/>
                <a:sym typeface="Arial"/>
                <a:hlinkClick r:id="rId6" tooltip="https://www.aimspress.com/article/10.3934/mbe.2020321"/>
              </a:rPr>
              <a:t>https://www.aimspress.com/article/10.3934/mbe.2020321</a:t>
            </a:r>
          </a:p>
          <a:p>
            <a:pPr algn="just" marL="767257" indent="-383629" lvl="1">
              <a:lnSpc>
                <a:spcPts val="6041"/>
              </a:lnSpc>
              <a:buFont typeface="Arial"/>
              <a:buChar char="•"/>
            </a:pPr>
            <a:r>
              <a:rPr lang="en-US" sz="3553" u="sng">
                <a:solidFill>
                  <a:srgbClr val="000000"/>
                </a:solidFill>
                <a:latin typeface="Arial"/>
                <a:ea typeface="Arial"/>
                <a:cs typeface="Arial"/>
                <a:sym typeface="Arial"/>
                <a:hlinkClick r:id="rId7" tooltip="https://www.sciencedirect.com/science/article/pii/S0898122111009138"/>
              </a:rPr>
              <a:t>https://www.sciencedirect.com/science/article/pii/S0898122111009138</a:t>
            </a:r>
          </a:p>
          <a:p>
            <a:pPr algn="just" marL="767257" indent="-383629" lvl="1">
              <a:lnSpc>
                <a:spcPts val="6041"/>
              </a:lnSpc>
              <a:buFont typeface="Arial"/>
              <a:buChar char="•"/>
            </a:pPr>
            <a:r>
              <a:rPr lang="en-US" sz="3553" u="sng">
                <a:solidFill>
                  <a:srgbClr val="000000"/>
                </a:solidFill>
                <a:latin typeface="Arial"/>
                <a:ea typeface="Arial"/>
                <a:cs typeface="Arial"/>
                <a:sym typeface="Arial"/>
                <a:hlinkClick r:id="rId8" tooltip="https://content.iospress.com/articles/journal-of-intelligent-and-fuzzy-systems/ifs1010"/>
              </a:rPr>
              <a:t>https://content.iospress.com/articles/journal-of-intelligent-and-fuzzy-systems/ifs1010</a:t>
            </a:r>
          </a:p>
          <a:p>
            <a:pPr algn="just" marL="767257" indent="-383629" lvl="1">
              <a:lnSpc>
                <a:spcPts val="6041"/>
              </a:lnSpc>
              <a:buFont typeface="Arial"/>
              <a:buChar char="•"/>
            </a:pPr>
            <a:r>
              <a:rPr lang="en-US" sz="3553" u="sng">
                <a:solidFill>
                  <a:srgbClr val="000000"/>
                </a:solidFill>
                <a:latin typeface="Arial"/>
                <a:ea typeface="Arial"/>
                <a:cs typeface="Arial"/>
                <a:sym typeface="Arial"/>
                <a:hlinkClick r:id="rId9" tooltip="https://en.wikipedia.org/wiki/Rough_set"/>
              </a:rPr>
              <a:t>https://en.wikipedia.org/wiki/Rough_set</a:t>
            </a:r>
          </a:p>
          <a:p>
            <a:pPr algn="just" marL="767257" indent="-383629" lvl="1">
              <a:lnSpc>
                <a:spcPts val="6041"/>
              </a:lnSpc>
              <a:buFont typeface="Arial"/>
              <a:buChar char="•"/>
            </a:pPr>
            <a:r>
              <a:rPr lang="en-US" sz="3553" u="sng">
                <a:solidFill>
                  <a:srgbClr val="000000"/>
                </a:solidFill>
                <a:latin typeface="Arial"/>
                <a:ea typeface="Arial"/>
                <a:cs typeface="Arial"/>
                <a:sym typeface="Arial"/>
                <a:hlinkClick r:id="rId10" tooltip="https://link.springer.com/article/10.1007/s11047-018-9700-3"/>
              </a:rPr>
              <a:t>https://link.springer.com/article/10.1007/s11047-018-9700-3</a:t>
            </a:r>
          </a:p>
        </p:txBody>
      </p:sp>
    </p:spTree>
  </p:cSld>
  <p:clrMapOvr>
    <a:masterClrMapping/>
  </p:clrMapOvr>
  <p:transition spd="slow">
    <p:push dir="l"/>
  </p:transition>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66109" y="1898122"/>
            <a:ext cx="16755781" cy="7633603"/>
            <a:chOff x="0" y="0"/>
            <a:chExt cx="4413045" cy="2010496"/>
          </a:xfrm>
        </p:grpSpPr>
        <p:sp>
          <p:nvSpPr>
            <p:cNvPr name="Freeform 5" id="5"/>
            <p:cNvSpPr/>
            <p:nvPr/>
          </p:nvSpPr>
          <p:spPr>
            <a:xfrm flipH="false" flipV="false" rot="0">
              <a:off x="0" y="0"/>
              <a:ext cx="4413045" cy="2010496"/>
            </a:xfrm>
            <a:custGeom>
              <a:avLst/>
              <a:gdLst/>
              <a:ahLst/>
              <a:cxnLst/>
              <a:rect r="r" b="b" t="t" l="l"/>
              <a:pathLst>
                <a:path h="2010496" w="4413045">
                  <a:moveTo>
                    <a:pt x="23102" y="0"/>
                  </a:moveTo>
                  <a:lnTo>
                    <a:pt x="4389943" y="0"/>
                  </a:lnTo>
                  <a:cubicBezTo>
                    <a:pt x="4396070" y="0"/>
                    <a:pt x="4401946" y="2434"/>
                    <a:pt x="4406279" y="6766"/>
                  </a:cubicBezTo>
                  <a:cubicBezTo>
                    <a:pt x="4410611" y="11099"/>
                    <a:pt x="4413045" y="16975"/>
                    <a:pt x="4413045" y="23102"/>
                  </a:cubicBezTo>
                  <a:lnTo>
                    <a:pt x="4413045" y="1987394"/>
                  </a:lnTo>
                  <a:cubicBezTo>
                    <a:pt x="4413045" y="2000153"/>
                    <a:pt x="4402702" y="2010496"/>
                    <a:pt x="4389943" y="2010496"/>
                  </a:cubicBezTo>
                  <a:lnTo>
                    <a:pt x="23102" y="2010496"/>
                  </a:lnTo>
                  <a:cubicBezTo>
                    <a:pt x="16975" y="2010496"/>
                    <a:pt x="11099" y="2008062"/>
                    <a:pt x="6766" y="2003730"/>
                  </a:cubicBezTo>
                  <a:cubicBezTo>
                    <a:pt x="2434" y="1999397"/>
                    <a:pt x="0" y="1993521"/>
                    <a:pt x="0" y="1987394"/>
                  </a:cubicBezTo>
                  <a:lnTo>
                    <a:pt x="0" y="23102"/>
                  </a:lnTo>
                  <a:cubicBezTo>
                    <a:pt x="0" y="16975"/>
                    <a:pt x="2434" y="11099"/>
                    <a:pt x="6766" y="6766"/>
                  </a:cubicBezTo>
                  <a:cubicBezTo>
                    <a:pt x="11099" y="2434"/>
                    <a:pt x="16975" y="0"/>
                    <a:pt x="23102" y="0"/>
                  </a:cubicBezTo>
                  <a:close/>
                </a:path>
              </a:pathLst>
            </a:custGeom>
            <a:solidFill>
              <a:srgbClr val="ECECF3"/>
            </a:solidFill>
          </p:spPr>
        </p:sp>
        <p:sp>
          <p:nvSpPr>
            <p:cNvPr name="TextBox 6" id="6"/>
            <p:cNvSpPr txBox="true"/>
            <p:nvPr/>
          </p:nvSpPr>
          <p:spPr>
            <a:xfrm>
              <a:off x="0" y="-47625"/>
              <a:ext cx="4413045" cy="2058121"/>
            </a:xfrm>
            <a:prstGeom prst="rect">
              <a:avLst/>
            </a:prstGeom>
          </p:spPr>
          <p:txBody>
            <a:bodyPr anchor="ctr" rtlCol="false" tIns="50800" lIns="50800" bIns="50800" rIns="50800"/>
            <a:lstStyle/>
            <a:p>
              <a:pPr algn="ctr">
                <a:lnSpc>
                  <a:spcPts val="3012"/>
                </a:lnSpc>
              </a:pPr>
            </a:p>
          </p:txBody>
        </p:sp>
      </p:grpSp>
      <p:sp>
        <p:nvSpPr>
          <p:cNvPr name="TextBox 7" id="7"/>
          <p:cNvSpPr txBox="true"/>
          <p:nvPr/>
        </p:nvSpPr>
        <p:spPr>
          <a:xfrm rot="0">
            <a:off x="3630341" y="645686"/>
            <a:ext cx="10726099" cy="1041400"/>
          </a:xfrm>
          <a:prstGeom prst="rect">
            <a:avLst/>
          </a:prstGeom>
        </p:spPr>
        <p:txBody>
          <a:bodyPr anchor="t" rtlCol="false" tIns="0" lIns="0" bIns="0" rIns="0">
            <a:spAutoFit/>
          </a:bodyPr>
          <a:lstStyle/>
          <a:p>
            <a:pPr algn="ctr" marL="0" indent="0" lvl="0">
              <a:lnSpc>
                <a:spcPts val="7699"/>
              </a:lnSpc>
              <a:spcBef>
                <a:spcPct val="0"/>
              </a:spcBef>
            </a:pPr>
            <a:r>
              <a:rPr lang="en-US" b="true" sz="5499">
                <a:solidFill>
                  <a:srgbClr val="2D3880"/>
                </a:solidFill>
                <a:latin typeface="Arial Bold"/>
                <a:ea typeface="Arial Bold"/>
                <a:cs typeface="Arial Bold"/>
                <a:sym typeface="Arial Bold"/>
              </a:rPr>
              <a:t>CITATION</a:t>
            </a:r>
          </a:p>
        </p:txBody>
      </p:sp>
      <p:sp>
        <p:nvSpPr>
          <p:cNvPr name="TextBox 8" id="8"/>
          <p:cNvSpPr txBox="true"/>
          <p:nvPr/>
        </p:nvSpPr>
        <p:spPr>
          <a:xfrm rot="0">
            <a:off x="1226746" y="2166774"/>
            <a:ext cx="15834508" cy="6877223"/>
          </a:xfrm>
          <a:prstGeom prst="rect">
            <a:avLst/>
          </a:prstGeom>
        </p:spPr>
        <p:txBody>
          <a:bodyPr anchor="t" rtlCol="false" tIns="0" lIns="0" bIns="0" rIns="0">
            <a:spAutoFit/>
          </a:bodyPr>
          <a:lstStyle/>
          <a:p>
            <a:pPr algn="just" marL="693364" indent="-346682" lvl="1">
              <a:lnSpc>
                <a:spcPts val="5427"/>
              </a:lnSpc>
              <a:buFont typeface="Arial"/>
              <a:buChar char="•"/>
            </a:pPr>
            <a:r>
              <a:rPr lang="en-US" sz="3211">
                <a:solidFill>
                  <a:srgbClr val="000000"/>
                </a:solidFill>
                <a:latin typeface="Arial"/>
                <a:ea typeface="Arial"/>
                <a:cs typeface="Arial"/>
                <a:sym typeface="Arial"/>
              </a:rPr>
              <a:t>1.</a:t>
            </a:r>
            <a:r>
              <a:rPr lang="en-US" sz="3211">
                <a:solidFill>
                  <a:srgbClr val="000000"/>
                </a:solidFill>
                <a:latin typeface="Arial"/>
                <a:ea typeface="Arial"/>
                <a:cs typeface="Arial"/>
                <a:sym typeface="Arial"/>
              </a:rPr>
              <a:t> Das, T. K., &amp; Acharjya, D. P. (2014). A decision-making model using soft set and rough set on fuzzy approximation spaces. International Journal of Intelligent Systems Technologies and Applications, 13(4), 364-377. </a:t>
            </a:r>
          </a:p>
          <a:p>
            <a:pPr algn="just" marL="1386729" indent="-462243" lvl="2">
              <a:lnSpc>
                <a:spcPts val="5427"/>
              </a:lnSpc>
              <a:buFont typeface="Arial"/>
              <a:buChar char="⚬"/>
            </a:pPr>
            <a:r>
              <a:rPr lang="en-US" sz="3211" u="sng">
                <a:solidFill>
                  <a:srgbClr val="000000"/>
                </a:solidFill>
                <a:latin typeface="Arial"/>
                <a:ea typeface="Arial"/>
                <a:cs typeface="Arial"/>
                <a:sym typeface="Arial"/>
                <a:hlinkClick r:id="rId6" tooltip="https://doi.org/10.1504/IJISTA.2014.065836"/>
              </a:rPr>
              <a:t>https://doi.org/10.1504/IJISTA.2014.065836</a:t>
            </a:r>
          </a:p>
          <a:p>
            <a:pPr algn="just" marL="693364" indent="-346682" lvl="1">
              <a:lnSpc>
                <a:spcPts val="5427"/>
              </a:lnSpc>
              <a:buFont typeface="Arial"/>
              <a:buChar char="•"/>
            </a:pPr>
            <a:r>
              <a:rPr lang="en-US" sz="3211">
                <a:solidFill>
                  <a:srgbClr val="000000"/>
                </a:solidFill>
                <a:latin typeface="Arial"/>
                <a:ea typeface="Arial"/>
                <a:cs typeface="Arial"/>
                <a:sym typeface="Arial"/>
              </a:rPr>
              <a:t>2. </a:t>
            </a:r>
            <a:r>
              <a:rPr lang="en-US" sz="3211">
                <a:solidFill>
                  <a:srgbClr val="000000"/>
                </a:solidFill>
                <a:latin typeface="Arial"/>
                <a:ea typeface="Arial"/>
                <a:cs typeface="Arial"/>
                <a:sym typeface="Arial"/>
              </a:rPr>
              <a:t>Yao, Y. Y., &amp; Zhao, Y. (2005). A study on rough set models. International Journal of Approximate Reasoning, 41(1), 1-16. </a:t>
            </a:r>
          </a:p>
          <a:p>
            <a:pPr algn="just" marL="1386729" indent="-462243" lvl="2">
              <a:lnSpc>
                <a:spcPts val="5427"/>
              </a:lnSpc>
              <a:buFont typeface="Arial"/>
              <a:buChar char="⚬"/>
            </a:pPr>
            <a:r>
              <a:rPr lang="en-US" sz="3211" u="sng">
                <a:solidFill>
                  <a:srgbClr val="000000"/>
                </a:solidFill>
                <a:latin typeface="Arial"/>
                <a:ea typeface="Arial"/>
                <a:cs typeface="Arial"/>
                <a:sym typeface="Arial"/>
                <a:hlinkClick r:id="rId7" tooltip="https://doi.org/10.1016/j.ijar.2005.02.006"/>
              </a:rPr>
              <a:t>https://doi.org/10.1016/j.ijar.2005.02.006</a:t>
            </a:r>
          </a:p>
          <a:p>
            <a:pPr algn="just" marL="693364" indent="-346682" lvl="1">
              <a:lnSpc>
                <a:spcPts val="5427"/>
              </a:lnSpc>
              <a:buFont typeface="Arial"/>
              <a:buChar char="•"/>
            </a:pPr>
            <a:r>
              <a:rPr lang="en-US" sz="3211">
                <a:solidFill>
                  <a:srgbClr val="000000"/>
                </a:solidFill>
                <a:latin typeface="Arial"/>
                <a:ea typeface="Arial"/>
                <a:cs typeface="Arial"/>
                <a:sym typeface="Arial"/>
              </a:rPr>
              <a:t>3. C</a:t>
            </a:r>
            <a:r>
              <a:rPr lang="en-US" sz="3211">
                <a:solidFill>
                  <a:srgbClr val="000000"/>
                </a:solidFill>
                <a:latin typeface="Arial"/>
                <a:ea typeface="Arial"/>
                <a:cs typeface="Arial"/>
                <a:sym typeface="Arial"/>
              </a:rPr>
              <a:t>hen, S. M., &amp; Lee, L. W. (2010). Fuzzy decision-making based on rough sets, intuitionistic fuzzy sets, and soft sets. Information Sciences, 180(3), 389-406. </a:t>
            </a:r>
          </a:p>
          <a:p>
            <a:pPr algn="just" marL="1386729" indent="-462243" lvl="2">
              <a:lnSpc>
                <a:spcPts val="5427"/>
              </a:lnSpc>
              <a:buFont typeface="Arial"/>
              <a:buChar char="⚬"/>
            </a:pPr>
            <a:r>
              <a:rPr lang="en-US" sz="3211" u="sng">
                <a:solidFill>
                  <a:srgbClr val="000000"/>
                </a:solidFill>
                <a:latin typeface="Arial"/>
                <a:ea typeface="Arial"/>
                <a:cs typeface="Arial"/>
                <a:sym typeface="Arial"/>
                <a:hlinkClick r:id="rId8" tooltip="https://doi.org/10.1016/j.ins.2009.10.004"/>
              </a:rPr>
              <a:t>https://doi.org/10.1016/j.ins.2009.10.004</a:t>
            </a:r>
          </a:p>
        </p:txBody>
      </p:sp>
    </p:spTree>
  </p:cSld>
  <p:clrMapOvr>
    <a:masterClrMapping/>
  </p:clrMapOvr>
  <p:transition spd="slow">
    <p:push dir="l"/>
  </p:transition>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31757" y="1187402"/>
            <a:ext cx="16624486" cy="7912195"/>
            <a:chOff x="0" y="0"/>
            <a:chExt cx="4378465" cy="2083870"/>
          </a:xfrm>
        </p:grpSpPr>
        <p:sp>
          <p:nvSpPr>
            <p:cNvPr name="Freeform 5" id="5"/>
            <p:cNvSpPr/>
            <p:nvPr/>
          </p:nvSpPr>
          <p:spPr>
            <a:xfrm flipH="false" flipV="false" rot="0">
              <a:off x="0" y="0"/>
              <a:ext cx="4378465" cy="2083870"/>
            </a:xfrm>
            <a:custGeom>
              <a:avLst/>
              <a:gdLst/>
              <a:ahLst/>
              <a:cxnLst/>
              <a:rect r="r" b="b" t="t" l="l"/>
              <a:pathLst>
                <a:path h="2083870" w="4378465">
                  <a:moveTo>
                    <a:pt x="23285" y="0"/>
                  </a:moveTo>
                  <a:lnTo>
                    <a:pt x="4355181" y="0"/>
                  </a:lnTo>
                  <a:cubicBezTo>
                    <a:pt x="4368040" y="0"/>
                    <a:pt x="4378465" y="10425"/>
                    <a:pt x="4378465" y="23285"/>
                  </a:cubicBezTo>
                  <a:lnTo>
                    <a:pt x="4378465" y="2060586"/>
                  </a:lnTo>
                  <a:cubicBezTo>
                    <a:pt x="4378465" y="2066761"/>
                    <a:pt x="4376012" y="2072684"/>
                    <a:pt x="4371646" y="2077051"/>
                  </a:cubicBezTo>
                  <a:cubicBezTo>
                    <a:pt x="4367279" y="2081417"/>
                    <a:pt x="4361356" y="2083870"/>
                    <a:pt x="4355181" y="2083870"/>
                  </a:cubicBezTo>
                  <a:lnTo>
                    <a:pt x="23285" y="2083870"/>
                  </a:lnTo>
                  <a:cubicBezTo>
                    <a:pt x="17109" y="2083870"/>
                    <a:pt x="11187" y="2081417"/>
                    <a:pt x="6820" y="2077051"/>
                  </a:cubicBezTo>
                  <a:cubicBezTo>
                    <a:pt x="2453" y="2072684"/>
                    <a:pt x="0" y="2066761"/>
                    <a:pt x="0" y="2060586"/>
                  </a:cubicBezTo>
                  <a:lnTo>
                    <a:pt x="0" y="23285"/>
                  </a:lnTo>
                  <a:cubicBezTo>
                    <a:pt x="0" y="17109"/>
                    <a:pt x="2453" y="11187"/>
                    <a:pt x="6820" y="6820"/>
                  </a:cubicBezTo>
                  <a:cubicBezTo>
                    <a:pt x="11187" y="2453"/>
                    <a:pt x="17109" y="0"/>
                    <a:pt x="23285" y="0"/>
                  </a:cubicBezTo>
                  <a:close/>
                </a:path>
              </a:pathLst>
            </a:custGeom>
            <a:solidFill>
              <a:srgbClr val="ECECF3"/>
            </a:solidFill>
          </p:spPr>
        </p:sp>
        <p:sp>
          <p:nvSpPr>
            <p:cNvPr name="TextBox 6" id="6"/>
            <p:cNvSpPr txBox="true"/>
            <p:nvPr/>
          </p:nvSpPr>
          <p:spPr>
            <a:xfrm>
              <a:off x="0" y="-47625"/>
              <a:ext cx="4378465" cy="2131495"/>
            </a:xfrm>
            <a:prstGeom prst="rect">
              <a:avLst/>
            </a:prstGeom>
          </p:spPr>
          <p:txBody>
            <a:bodyPr anchor="ctr" rtlCol="false" tIns="50800" lIns="50800" bIns="50800" rIns="50800"/>
            <a:lstStyle/>
            <a:p>
              <a:pPr algn="ctr">
                <a:lnSpc>
                  <a:spcPts val="3012"/>
                </a:lnSpc>
              </a:pPr>
            </a:p>
          </p:txBody>
        </p:sp>
      </p:grpSp>
      <p:sp>
        <p:nvSpPr>
          <p:cNvPr name="TextBox 7" id="7"/>
          <p:cNvSpPr txBox="true"/>
          <p:nvPr/>
        </p:nvSpPr>
        <p:spPr>
          <a:xfrm rot="0">
            <a:off x="1226746" y="1940290"/>
            <a:ext cx="15834508" cy="6187344"/>
          </a:xfrm>
          <a:prstGeom prst="rect">
            <a:avLst/>
          </a:prstGeom>
        </p:spPr>
        <p:txBody>
          <a:bodyPr anchor="t" rtlCol="false" tIns="0" lIns="0" bIns="0" rIns="0">
            <a:spAutoFit/>
          </a:bodyPr>
          <a:lstStyle/>
          <a:p>
            <a:pPr algn="just" marL="693364" indent="-346682" lvl="1">
              <a:lnSpc>
                <a:spcPts val="5459"/>
              </a:lnSpc>
              <a:buFont typeface="Arial"/>
              <a:buChar char="•"/>
            </a:pPr>
            <a:r>
              <a:rPr lang="en-US" sz="3211">
                <a:solidFill>
                  <a:srgbClr val="000000"/>
                </a:solidFill>
                <a:latin typeface="Arial"/>
                <a:ea typeface="Arial"/>
                <a:cs typeface="Arial"/>
                <a:sym typeface="Arial"/>
              </a:rPr>
              <a:t>4. Tripathy, B. K. (2006). Rough sets on intuitionistic fuzzy approximation spaces. In Proceedings of the IEEE Conference on Intelligent Systems (Vol. 1, pp. 202-207). </a:t>
            </a:r>
          </a:p>
          <a:p>
            <a:pPr algn="just" marL="1386729" indent="-462243" lvl="2">
              <a:lnSpc>
                <a:spcPts val="5459"/>
              </a:lnSpc>
              <a:buFont typeface="Arial"/>
              <a:buChar char="⚬"/>
            </a:pPr>
            <a:r>
              <a:rPr lang="en-US" sz="3211" u="sng">
                <a:solidFill>
                  <a:srgbClr val="000000"/>
                </a:solidFill>
                <a:latin typeface="Arial"/>
                <a:ea typeface="Arial"/>
                <a:cs typeface="Arial"/>
                <a:sym typeface="Arial"/>
                <a:hlinkClick r:id="rId6" tooltip="https://doi.org/10.1109/IS.2006.348408"/>
              </a:rPr>
              <a:t>https://doi.org/10.1109/IS.2006.348408</a:t>
            </a:r>
          </a:p>
          <a:p>
            <a:pPr algn="just" marL="693364" indent="-346682" lvl="1">
              <a:lnSpc>
                <a:spcPts val="5459"/>
              </a:lnSpc>
              <a:buFont typeface="Arial"/>
              <a:buChar char="•"/>
            </a:pPr>
            <a:r>
              <a:rPr lang="en-US" sz="3211">
                <a:solidFill>
                  <a:srgbClr val="000000"/>
                </a:solidFill>
                <a:latin typeface="Arial"/>
                <a:ea typeface="Arial"/>
                <a:cs typeface="Arial"/>
                <a:sym typeface="Arial"/>
              </a:rPr>
              <a:t>5. Atanassov, K. T. (1986). Intuitionistic fuzzy sets. Fuzzy Sets and Systems, 20(1), 87-96.</a:t>
            </a:r>
          </a:p>
          <a:p>
            <a:pPr algn="just" marL="1386729" indent="-462243" lvl="2">
              <a:lnSpc>
                <a:spcPts val="5459"/>
              </a:lnSpc>
              <a:buFont typeface="Arial"/>
              <a:buChar char="⚬"/>
            </a:pPr>
            <a:r>
              <a:rPr lang="en-US" sz="3211" u="sng">
                <a:solidFill>
                  <a:srgbClr val="000000"/>
                </a:solidFill>
                <a:latin typeface="Arial"/>
                <a:ea typeface="Arial"/>
                <a:cs typeface="Arial"/>
                <a:sym typeface="Arial"/>
                <a:hlinkClick r:id="rId7" tooltip="https://doi.org/10.1016/S0165-0114(86)80034-3"/>
              </a:rPr>
              <a:t>https://doi.org/10.1016/S0165-0114(86)80034-3</a:t>
            </a:r>
          </a:p>
          <a:p>
            <a:pPr algn="just" marL="693364" indent="-346682" lvl="1">
              <a:lnSpc>
                <a:spcPts val="5459"/>
              </a:lnSpc>
              <a:buFont typeface="Arial"/>
              <a:buChar char="•"/>
            </a:pPr>
            <a:r>
              <a:rPr lang="en-US" sz="3211">
                <a:solidFill>
                  <a:srgbClr val="000000"/>
                </a:solidFill>
                <a:latin typeface="Arial"/>
                <a:ea typeface="Arial"/>
                <a:cs typeface="Arial"/>
                <a:sym typeface="Arial"/>
              </a:rPr>
              <a:t>6. Pawlak, Z. (1982). Rough sets. International Journal of Information and Computer Sciences, 11(5), 341-356.</a:t>
            </a:r>
          </a:p>
          <a:p>
            <a:pPr algn="just" marL="1386729" indent="-462243" lvl="2">
              <a:lnSpc>
                <a:spcPts val="5459"/>
              </a:lnSpc>
              <a:buFont typeface="Arial"/>
              <a:buChar char="⚬"/>
            </a:pPr>
            <a:r>
              <a:rPr lang="en-US" sz="3211" u="sng">
                <a:solidFill>
                  <a:srgbClr val="000000"/>
                </a:solidFill>
                <a:latin typeface="Arial"/>
                <a:ea typeface="Arial"/>
                <a:cs typeface="Arial"/>
                <a:sym typeface="Arial"/>
                <a:hlinkClick r:id="rId8" tooltip="https://doi.org/10.1007/BF01001956"/>
              </a:rPr>
              <a:t>https://doi.org/10.1007/BF01001956</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86379" y="819150"/>
            <a:ext cx="12715243" cy="1041400"/>
          </a:xfrm>
          <a:prstGeom prst="rect">
            <a:avLst/>
          </a:prstGeom>
        </p:spPr>
        <p:txBody>
          <a:bodyPr anchor="t" rtlCol="false" tIns="0" lIns="0" bIns="0" rIns="0">
            <a:spAutoFit/>
          </a:bodyPr>
          <a:lstStyle/>
          <a:p>
            <a:pPr algn="ctr" marL="0" indent="0" lvl="0">
              <a:lnSpc>
                <a:spcPts val="7699"/>
              </a:lnSpc>
              <a:spcBef>
                <a:spcPct val="0"/>
              </a:spcBef>
            </a:pPr>
            <a:r>
              <a:rPr lang="en-US" b="true" sz="5499">
                <a:solidFill>
                  <a:srgbClr val="2D3880"/>
                </a:solidFill>
                <a:latin typeface="Arial Bold"/>
                <a:ea typeface="Arial Bold"/>
                <a:cs typeface="Arial Bold"/>
                <a:sym typeface="Arial Bold"/>
              </a:rPr>
              <a:t>OUTLINE</a:t>
            </a:r>
          </a:p>
        </p:txBody>
      </p:sp>
      <p:grpSp>
        <p:nvGrpSpPr>
          <p:cNvPr name="Group 3" id="3"/>
          <p:cNvGrpSpPr/>
          <p:nvPr/>
        </p:nvGrpSpPr>
        <p:grpSpPr>
          <a:xfrm rot="0">
            <a:off x="2980294" y="2734820"/>
            <a:ext cx="842787" cy="84278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5" id="5"/>
            <p:cNvSpPr txBox="true"/>
            <p:nvPr/>
          </p:nvSpPr>
          <p:spPr>
            <a:xfrm>
              <a:off x="76200" y="-38100"/>
              <a:ext cx="660400" cy="774700"/>
            </a:xfrm>
            <a:prstGeom prst="rect">
              <a:avLst/>
            </a:prstGeom>
          </p:spPr>
          <p:txBody>
            <a:bodyPr anchor="ctr" rtlCol="false" tIns="50800" lIns="50800" bIns="50800" rIns="50800"/>
            <a:lstStyle/>
            <a:p>
              <a:pPr algn="ctr">
                <a:lnSpc>
                  <a:spcPts val="3920"/>
                </a:lnSpc>
              </a:pPr>
              <a:r>
                <a:rPr lang="en-US" sz="2800">
                  <a:solidFill>
                    <a:srgbClr val="FFFFFF"/>
                  </a:solidFill>
                  <a:latin typeface="Arial"/>
                  <a:ea typeface="Arial"/>
                  <a:cs typeface="Arial"/>
                  <a:sym typeface="Arial"/>
                </a:rPr>
                <a:t>01</a:t>
              </a:r>
            </a:p>
          </p:txBody>
        </p:sp>
      </p:grpSp>
      <p:grpSp>
        <p:nvGrpSpPr>
          <p:cNvPr name="Group 6" id="6"/>
          <p:cNvGrpSpPr/>
          <p:nvPr/>
        </p:nvGrpSpPr>
        <p:grpSpPr>
          <a:xfrm rot="0">
            <a:off x="2980294" y="4015757"/>
            <a:ext cx="842787" cy="84278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8" id="8"/>
            <p:cNvSpPr txBox="true"/>
            <p:nvPr/>
          </p:nvSpPr>
          <p:spPr>
            <a:xfrm>
              <a:off x="76200" y="-38100"/>
              <a:ext cx="660400" cy="774700"/>
            </a:xfrm>
            <a:prstGeom prst="rect">
              <a:avLst/>
            </a:prstGeom>
          </p:spPr>
          <p:txBody>
            <a:bodyPr anchor="ctr" rtlCol="false" tIns="50800" lIns="50800" bIns="50800" rIns="50800"/>
            <a:lstStyle/>
            <a:p>
              <a:pPr algn="ctr">
                <a:lnSpc>
                  <a:spcPts val="3920"/>
                </a:lnSpc>
              </a:pPr>
              <a:r>
                <a:rPr lang="en-US" sz="2800">
                  <a:solidFill>
                    <a:srgbClr val="FFFFFF"/>
                  </a:solidFill>
                  <a:latin typeface="Arial"/>
                  <a:ea typeface="Arial"/>
                  <a:cs typeface="Arial"/>
                  <a:sym typeface="Arial"/>
                </a:rPr>
                <a:t>02</a:t>
              </a:r>
            </a:p>
          </p:txBody>
        </p:sp>
      </p:grpSp>
      <p:grpSp>
        <p:nvGrpSpPr>
          <p:cNvPr name="Group 9" id="9"/>
          <p:cNvGrpSpPr/>
          <p:nvPr/>
        </p:nvGrpSpPr>
        <p:grpSpPr>
          <a:xfrm rot="0">
            <a:off x="2980294" y="5296694"/>
            <a:ext cx="842787" cy="84278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11" id="11"/>
            <p:cNvSpPr txBox="true"/>
            <p:nvPr/>
          </p:nvSpPr>
          <p:spPr>
            <a:xfrm>
              <a:off x="76200" y="-38100"/>
              <a:ext cx="660400" cy="774700"/>
            </a:xfrm>
            <a:prstGeom prst="rect">
              <a:avLst/>
            </a:prstGeom>
          </p:spPr>
          <p:txBody>
            <a:bodyPr anchor="ctr" rtlCol="false" tIns="50800" lIns="50800" bIns="50800" rIns="50800"/>
            <a:lstStyle/>
            <a:p>
              <a:pPr algn="ctr">
                <a:lnSpc>
                  <a:spcPts val="3920"/>
                </a:lnSpc>
              </a:pPr>
              <a:r>
                <a:rPr lang="en-US" sz="2800">
                  <a:solidFill>
                    <a:srgbClr val="FFFFFF"/>
                  </a:solidFill>
                  <a:latin typeface="Arial"/>
                  <a:ea typeface="Arial"/>
                  <a:cs typeface="Arial"/>
                  <a:sym typeface="Arial"/>
                </a:rPr>
                <a:t>03</a:t>
              </a:r>
            </a:p>
          </p:txBody>
        </p:sp>
      </p:grpSp>
      <p:sp>
        <p:nvSpPr>
          <p:cNvPr name="TextBox 12" id="12"/>
          <p:cNvSpPr txBox="true"/>
          <p:nvPr/>
        </p:nvSpPr>
        <p:spPr>
          <a:xfrm rot="0">
            <a:off x="4031498" y="2792041"/>
            <a:ext cx="4955083" cy="604520"/>
          </a:xfrm>
          <a:prstGeom prst="rect">
            <a:avLst/>
          </a:prstGeom>
        </p:spPr>
        <p:txBody>
          <a:bodyPr anchor="t" rtlCol="false" tIns="0" lIns="0" bIns="0" rIns="0">
            <a:spAutoFit/>
          </a:bodyPr>
          <a:lstStyle/>
          <a:p>
            <a:pPr algn="l">
              <a:lnSpc>
                <a:spcPts val="4480"/>
              </a:lnSpc>
            </a:pPr>
            <a:r>
              <a:rPr lang="en-US" sz="3200">
                <a:solidFill>
                  <a:srgbClr val="2D3880"/>
                </a:solidFill>
                <a:latin typeface="Arial"/>
                <a:ea typeface="Arial"/>
                <a:cs typeface="Arial"/>
                <a:sym typeface="Arial"/>
              </a:rPr>
              <a:t>INTRODUCTION</a:t>
            </a:r>
          </a:p>
        </p:txBody>
      </p:sp>
      <p:sp>
        <p:nvSpPr>
          <p:cNvPr name="TextBox 13" id="13"/>
          <p:cNvSpPr txBox="true"/>
          <p:nvPr/>
        </p:nvSpPr>
        <p:spPr>
          <a:xfrm rot="0">
            <a:off x="4031498" y="4149178"/>
            <a:ext cx="4955083" cy="604520"/>
          </a:xfrm>
          <a:prstGeom prst="rect">
            <a:avLst/>
          </a:prstGeom>
        </p:spPr>
        <p:txBody>
          <a:bodyPr anchor="t" rtlCol="false" tIns="0" lIns="0" bIns="0" rIns="0">
            <a:spAutoFit/>
          </a:bodyPr>
          <a:lstStyle/>
          <a:p>
            <a:pPr algn="l">
              <a:lnSpc>
                <a:spcPts val="4480"/>
              </a:lnSpc>
            </a:pPr>
            <a:r>
              <a:rPr lang="en-US" sz="3200">
                <a:solidFill>
                  <a:srgbClr val="2D3880"/>
                </a:solidFill>
                <a:latin typeface="Arial"/>
                <a:ea typeface="Arial"/>
                <a:cs typeface="Arial"/>
                <a:sym typeface="Arial"/>
              </a:rPr>
              <a:t>LITERATURE REVIEW</a:t>
            </a:r>
          </a:p>
        </p:txBody>
      </p:sp>
      <p:sp>
        <p:nvSpPr>
          <p:cNvPr name="TextBox 14" id="14"/>
          <p:cNvSpPr txBox="true"/>
          <p:nvPr/>
        </p:nvSpPr>
        <p:spPr>
          <a:xfrm rot="0">
            <a:off x="4031498" y="5172797"/>
            <a:ext cx="4955083" cy="1996947"/>
          </a:xfrm>
          <a:prstGeom prst="rect">
            <a:avLst/>
          </a:prstGeom>
        </p:spPr>
        <p:txBody>
          <a:bodyPr anchor="t" rtlCol="false" tIns="0" lIns="0" bIns="0" rIns="0">
            <a:spAutoFit/>
          </a:bodyPr>
          <a:lstStyle/>
          <a:p>
            <a:pPr algn="l">
              <a:lnSpc>
                <a:spcPts val="5216"/>
              </a:lnSpc>
            </a:pPr>
            <a:r>
              <a:rPr lang="en-US" sz="3200">
                <a:solidFill>
                  <a:srgbClr val="2D3880"/>
                </a:solidFill>
                <a:latin typeface="Arial"/>
                <a:ea typeface="Arial"/>
                <a:cs typeface="Arial"/>
                <a:sym typeface="Arial"/>
              </a:rPr>
              <a:t>ROUGH SET ON INTUITIONISTIC FUZZY APPROXIMATION SPACE</a:t>
            </a:r>
          </a:p>
        </p:txBody>
      </p:sp>
      <p:grpSp>
        <p:nvGrpSpPr>
          <p:cNvPr name="Group 15" id="15"/>
          <p:cNvGrpSpPr/>
          <p:nvPr/>
        </p:nvGrpSpPr>
        <p:grpSpPr>
          <a:xfrm rot="0">
            <a:off x="2980294" y="7858568"/>
            <a:ext cx="842787" cy="84278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17" id="17"/>
            <p:cNvSpPr txBox="true"/>
            <p:nvPr/>
          </p:nvSpPr>
          <p:spPr>
            <a:xfrm>
              <a:off x="76200" y="-38100"/>
              <a:ext cx="660400" cy="774700"/>
            </a:xfrm>
            <a:prstGeom prst="rect">
              <a:avLst/>
            </a:prstGeom>
          </p:spPr>
          <p:txBody>
            <a:bodyPr anchor="ctr" rtlCol="false" tIns="50800" lIns="50800" bIns="50800" rIns="50800"/>
            <a:lstStyle/>
            <a:p>
              <a:pPr algn="ctr">
                <a:lnSpc>
                  <a:spcPts val="3920"/>
                </a:lnSpc>
              </a:pPr>
              <a:r>
                <a:rPr lang="en-US" sz="2800">
                  <a:solidFill>
                    <a:srgbClr val="FFFFFF"/>
                  </a:solidFill>
                  <a:latin typeface="Arial"/>
                  <a:ea typeface="Arial"/>
                  <a:cs typeface="Arial"/>
                  <a:sym typeface="Arial"/>
                </a:rPr>
                <a:t>04</a:t>
              </a:r>
            </a:p>
          </p:txBody>
        </p:sp>
      </p:grpSp>
      <p:sp>
        <p:nvSpPr>
          <p:cNvPr name="TextBox 18" id="18"/>
          <p:cNvSpPr txBox="true"/>
          <p:nvPr/>
        </p:nvSpPr>
        <p:spPr>
          <a:xfrm rot="0">
            <a:off x="4031498" y="7734743"/>
            <a:ext cx="4955083" cy="1166495"/>
          </a:xfrm>
          <a:prstGeom prst="rect">
            <a:avLst/>
          </a:prstGeom>
        </p:spPr>
        <p:txBody>
          <a:bodyPr anchor="t" rtlCol="false" tIns="0" lIns="0" bIns="0" rIns="0">
            <a:spAutoFit/>
          </a:bodyPr>
          <a:lstStyle/>
          <a:p>
            <a:pPr algn="l">
              <a:lnSpc>
                <a:spcPts val="4480"/>
              </a:lnSpc>
            </a:pPr>
            <a:r>
              <a:rPr lang="en-US" sz="3200">
                <a:solidFill>
                  <a:srgbClr val="2D3880"/>
                </a:solidFill>
                <a:latin typeface="Arial"/>
                <a:ea typeface="Arial"/>
                <a:cs typeface="Arial"/>
                <a:sym typeface="Arial"/>
              </a:rPr>
              <a:t>SOFT SET AND LIMITATIONS</a:t>
            </a:r>
          </a:p>
        </p:txBody>
      </p:sp>
      <p:grpSp>
        <p:nvGrpSpPr>
          <p:cNvPr name="Group 19" id="19"/>
          <p:cNvGrpSpPr/>
          <p:nvPr/>
        </p:nvGrpSpPr>
        <p:grpSpPr>
          <a:xfrm rot="0">
            <a:off x="9393138" y="4015757"/>
            <a:ext cx="6108483" cy="842787"/>
            <a:chOff x="0" y="0"/>
            <a:chExt cx="8144644" cy="1123716"/>
          </a:xfrm>
        </p:grpSpPr>
        <p:grpSp>
          <p:nvGrpSpPr>
            <p:cNvPr name="Group 20" id="20"/>
            <p:cNvGrpSpPr/>
            <p:nvPr/>
          </p:nvGrpSpPr>
          <p:grpSpPr>
            <a:xfrm rot="0">
              <a:off x="0" y="0"/>
              <a:ext cx="1123716" cy="1123716"/>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22" id="22"/>
              <p:cNvSpPr txBox="true"/>
              <p:nvPr/>
            </p:nvSpPr>
            <p:spPr>
              <a:xfrm>
                <a:off x="76200" y="-38100"/>
                <a:ext cx="660400" cy="774700"/>
              </a:xfrm>
              <a:prstGeom prst="rect">
                <a:avLst/>
              </a:prstGeom>
            </p:spPr>
            <p:txBody>
              <a:bodyPr anchor="ctr" rtlCol="false" tIns="50800" lIns="50800" bIns="50800" rIns="50800"/>
              <a:lstStyle/>
              <a:p>
                <a:pPr algn="ctr">
                  <a:lnSpc>
                    <a:spcPts val="3920"/>
                  </a:lnSpc>
                </a:pPr>
                <a:r>
                  <a:rPr lang="en-US" sz="2800">
                    <a:solidFill>
                      <a:srgbClr val="FFFFFF"/>
                    </a:solidFill>
                    <a:latin typeface="Arial"/>
                    <a:ea typeface="Arial"/>
                    <a:cs typeface="Arial"/>
                    <a:sym typeface="Arial"/>
                  </a:rPr>
                  <a:t>06</a:t>
                </a:r>
              </a:p>
            </p:txBody>
          </p:sp>
        </p:grpSp>
        <p:sp>
          <p:nvSpPr>
            <p:cNvPr name="TextBox 23" id="23"/>
            <p:cNvSpPr txBox="true"/>
            <p:nvPr/>
          </p:nvSpPr>
          <p:spPr>
            <a:xfrm rot="0">
              <a:off x="1536356" y="127117"/>
              <a:ext cx="6608288" cy="764751"/>
            </a:xfrm>
            <a:prstGeom prst="rect">
              <a:avLst/>
            </a:prstGeom>
          </p:spPr>
          <p:txBody>
            <a:bodyPr anchor="t" rtlCol="false" tIns="0" lIns="0" bIns="0" rIns="0">
              <a:spAutoFit/>
            </a:bodyPr>
            <a:lstStyle/>
            <a:p>
              <a:pPr algn="l">
                <a:lnSpc>
                  <a:spcPts val="4480"/>
                </a:lnSpc>
              </a:pPr>
              <a:r>
                <a:rPr lang="en-US" sz="3200">
                  <a:solidFill>
                    <a:srgbClr val="2D3880"/>
                  </a:solidFill>
                  <a:latin typeface="Arial"/>
                  <a:ea typeface="Arial"/>
                  <a:cs typeface="Arial"/>
                  <a:sym typeface="Arial"/>
                </a:rPr>
                <a:t>EXPERIMENTAL STUDY</a:t>
              </a:r>
            </a:p>
          </p:txBody>
        </p:sp>
      </p:grpSp>
      <p:sp>
        <p:nvSpPr>
          <p:cNvPr name="Freeform 24" id="24"/>
          <p:cNvSpPr/>
          <p:nvPr/>
        </p:nvSpPr>
        <p:spPr>
          <a:xfrm flipH="false" flipV="true" rot="0">
            <a:off x="0" y="23130"/>
            <a:ext cx="5372897" cy="2276154"/>
          </a:xfrm>
          <a:custGeom>
            <a:avLst/>
            <a:gdLst/>
            <a:ahLst/>
            <a:cxnLst/>
            <a:rect r="r" b="b" t="t" l="l"/>
            <a:pathLst>
              <a:path h="2276154" w="5372897">
                <a:moveTo>
                  <a:pt x="0" y="2276155"/>
                </a:moveTo>
                <a:lnTo>
                  <a:pt x="5372897" y="2276155"/>
                </a:lnTo>
                <a:lnTo>
                  <a:pt x="5372897" y="0"/>
                </a:lnTo>
                <a:lnTo>
                  <a:pt x="0" y="0"/>
                </a:lnTo>
                <a:lnTo>
                  <a:pt x="0" y="227615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true" flipV="true" rot="0">
            <a:off x="12915103" y="23731"/>
            <a:ext cx="5372897" cy="2276154"/>
          </a:xfrm>
          <a:custGeom>
            <a:avLst/>
            <a:gdLst/>
            <a:ahLst/>
            <a:cxnLst/>
            <a:rect r="r" b="b" t="t" l="l"/>
            <a:pathLst>
              <a:path h="2276154" w="5372897">
                <a:moveTo>
                  <a:pt x="5372897" y="2276155"/>
                </a:moveTo>
                <a:lnTo>
                  <a:pt x="0" y="2276155"/>
                </a:lnTo>
                <a:lnTo>
                  <a:pt x="0" y="0"/>
                </a:lnTo>
                <a:lnTo>
                  <a:pt x="5372897" y="0"/>
                </a:lnTo>
                <a:lnTo>
                  <a:pt x="5372897" y="227615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4587794" y="7613211"/>
            <a:ext cx="3700206" cy="3803950"/>
          </a:xfrm>
          <a:custGeom>
            <a:avLst/>
            <a:gdLst/>
            <a:ahLst/>
            <a:cxnLst/>
            <a:rect r="r" b="b" t="t" l="l"/>
            <a:pathLst>
              <a:path h="3803950" w="3700206">
                <a:moveTo>
                  <a:pt x="0" y="0"/>
                </a:moveTo>
                <a:lnTo>
                  <a:pt x="3700206" y="0"/>
                </a:lnTo>
                <a:lnTo>
                  <a:pt x="3700206" y="3803950"/>
                </a:lnTo>
                <a:lnTo>
                  <a:pt x="0" y="3803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7" id="27"/>
          <p:cNvGrpSpPr/>
          <p:nvPr/>
        </p:nvGrpSpPr>
        <p:grpSpPr>
          <a:xfrm rot="0">
            <a:off x="9393138" y="5296694"/>
            <a:ext cx="6108483" cy="842787"/>
            <a:chOff x="0" y="0"/>
            <a:chExt cx="8144644" cy="1123716"/>
          </a:xfrm>
        </p:grpSpPr>
        <p:grpSp>
          <p:nvGrpSpPr>
            <p:cNvPr name="Group 28" id="28"/>
            <p:cNvGrpSpPr/>
            <p:nvPr/>
          </p:nvGrpSpPr>
          <p:grpSpPr>
            <a:xfrm rot="0">
              <a:off x="0" y="0"/>
              <a:ext cx="1123716" cy="1123716"/>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30" id="30"/>
              <p:cNvSpPr txBox="true"/>
              <p:nvPr/>
            </p:nvSpPr>
            <p:spPr>
              <a:xfrm>
                <a:off x="76200" y="-38100"/>
                <a:ext cx="660400" cy="774700"/>
              </a:xfrm>
              <a:prstGeom prst="rect">
                <a:avLst/>
              </a:prstGeom>
            </p:spPr>
            <p:txBody>
              <a:bodyPr anchor="ctr" rtlCol="false" tIns="50800" lIns="50800" bIns="50800" rIns="50800"/>
              <a:lstStyle/>
              <a:p>
                <a:pPr algn="ctr">
                  <a:lnSpc>
                    <a:spcPts val="3920"/>
                  </a:lnSpc>
                </a:pPr>
                <a:r>
                  <a:rPr lang="en-US" sz="2800">
                    <a:solidFill>
                      <a:srgbClr val="FFFFFF"/>
                    </a:solidFill>
                    <a:latin typeface="Arial"/>
                    <a:ea typeface="Arial"/>
                    <a:cs typeface="Arial"/>
                    <a:sym typeface="Arial"/>
                  </a:rPr>
                  <a:t>07</a:t>
                </a:r>
              </a:p>
            </p:txBody>
          </p:sp>
        </p:grpSp>
        <p:sp>
          <p:nvSpPr>
            <p:cNvPr name="TextBox 31" id="31"/>
            <p:cNvSpPr txBox="true"/>
            <p:nvPr/>
          </p:nvSpPr>
          <p:spPr>
            <a:xfrm rot="0">
              <a:off x="1536356" y="239872"/>
              <a:ext cx="6608288" cy="764751"/>
            </a:xfrm>
            <a:prstGeom prst="rect">
              <a:avLst/>
            </a:prstGeom>
          </p:spPr>
          <p:txBody>
            <a:bodyPr anchor="t" rtlCol="false" tIns="0" lIns="0" bIns="0" rIns="0">
              <a:spAutoFit/>
            </a:bodyPr>
            <a:lstStyle/>
            <a:p>
              <a:pPr algn="l">
                <a:lnSpc>
                  <a:spcPts val="4480"/>
                </a:lnSpc>
              </a:pPr>
              <a:r>
                <a:rPr lang="en-US" sz="3200">
                  <a:solidFill>
                    <a:srgbClr val="2D3880"/>
                  </a:solidFill>
                  <a:latin typeface="Arial"/>
                  <a:ea typeface="Arial"/>
                  <a:cs typeface="Arial"/>
                  <a:sym typeface="Arial"/>
                </a:rPr>
                <a:t>RESULT ANALYSIS</a:t>
              </a:r>
            </a:p>
          </p:txBody>
        </p:sp>
      </p:grpSp>
      <p:grpSp>
        <p:nvGrpSpPr>
          <p:cNvPr name="Group 32" id="32"/>
          <p:cNvGrpSpPr/>
          <p:nvPr/>
        </p:nvGrpSpPr>
        <p:grpSpPr>
          <a:xfrm rot="0">
            <a:off x="9393138" y="6577631"/>
            <a:ext cx="6108483" cy="842787"/>
            <a:chOff x="0" y="0"/>
            <a:chExt cx="8144644" cy="1123716"/>
          </a:xfrm>
        </p:grpSpPr>
        <p:grpSp>
          <p:nvGrpSpPr>
            <p:cNvPr name="Group 33" id="33"/>
            <p:cNvGrpSpPr/>
            <p:nvPr/>
          </p:nvGrpSpPr>
          <p:grpSpPr>
            <a:xfrm rot="0">
              <a:off x="0" y="0"/>
              <a:ext cx="1123716" cy="1123716"/>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35" id="35"/>
              <p:cNvSpPr txBox="true"/>
              <p:nvPr/>
            </p:nvSpPr>
            <p:spPr>
              <a:xfrm>
                <a:off x="76200" y="-38100"/>
                <a:ext cx="660400" cy="774700"/>
              </a:xfrm>
              <a:prstGeom prst="rect">
                <a:avLst/>
              </a:prstGeom>
            </p:spPr>
            <p:txBody>
              <a:bodyPr anchor="ctr" rtlCol="false" tIns="50800" lIns="50800" bIns="50800" rIns="50800"/>
              <a:lstStyle/>
              <a:p>
                <a:pPr algn="ctr">
                  <a:lnSpc>
                    <a:spcPts val="3920"/>
                  </a:lnSpc>
                </a:pPr>
                <a:r>
                  <a:rPr lang="en-US" sz="2800">
                    <a:solidFill>
                      <a:srgbClr val="FFFFFF"/>
                    </a:solidFill>
                    <a:latin typeface="Arial"/>
                    <a:ea typeface="Arial"/>
                    <a:cs typeface="Arial"/>
                    <a:sym typeface="Arial"/>
                  </a:rPr>
                  <a:t>08</a:t>
                </a:r>
              </a:p>
            </p:txBody>
          </p:sp>
        </p:grpSp>
        <p:sp>
          <p:nvSpPr>
            <p:cNvPr name="TextBox 36" id="36"/>
            <p:cNvSpPr txBox="true"/>
            <p:nvPr/>
          </p:nvSpPr>
          <p:spPr>
            <a:xfrm rot="0">
              <a:off x="1536356" y="239872"/>
              <a:ext cx="6608288" cy="764751"/>
            </a:xfrm>
            <a:prstGeom prst="rect">
              <a:avLst/>
            </a:prstGeom>
          </p:spPr>
          <p:txBody>
            <a:bodyPr anchor="t" rtlCol="false" tIns="0" lIns="0" bIns="0" rIns="0">
              <a:spAutoFit/>
            </a:bodyPr>
            <a:lstStyle/>
            <a:p>
              <a:pPr algn="l">
                <a:lnSpc>
                  <a:spcPts val="4480"/>
                </a:lnSpc>
              </a:pPr>
              <a:r>
                <a:rPr lang="en-US" sz="3200">
                  <a:solidFill>
                    <a:srgbClr val="2D3880"/>
                  </a:solidFill>
                  <a:latin typeface="Arial"/>
                  <a:ea typeface="Arial"/>
                  <a:cs typeface="Arial"/>
                  <a:sym typeface="Arial"/>
                </a:rPr>
                <a:t>CONCLUSION</a:t>
              </a:r>
            </a:p>
          </p:txBody>
        </p:sp>
      </p:grpSp>
      <p:grpSp>
        <p:nvGrpSpPr>
          <p:cNvPr name="Group 37" id="37"/>
          <p:cNvGrpSpPr/>
          <p:nvPr/>
        </p:nvGrpSpPr>
        <p:grpSpPr>
          <a:xfrm rot="0">
            <a:off x="9393138" y="2734820"/>
            <a:ext cx="842787" cy="842787"/>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39" id="39"/>
            <p:cNvSpPr txBox="true"/>
            <p:nvPr/>
          </p:nvSpPr>
          <p:spPr>
            <a:xfrm>
              <a:off x="76200" y="-38100"/>
              <a:ext cx="660400" cy="774700"/>
            </a:xfrm>
            <a:prstGeom prst="rect">
              <a:avLst/>
            </a:prstGeom>
          </p:spPr>
          <p:txBody>
            <a:bodyPr anchor="ctr" rtlCol="false" tIns="50800" lIns="50800" bIns="50800" rIns="50800"/>
            <a:lstStyle/>
            <a:p>
              <a:pPr algn="ctr">
                <a:lnSpc>
                  <a:spcPts val="3920"/>
                </a:lnSpc>
              </a:pPr>
              <a:r>
                <a:rPr lang="en-US" sz="2800">
                  <a:solidFill>
                    <a:srgbClr val="FFFFFF"/>
                  </a:solidFill>
                  <a:latin typeface="Arial"/>
                  <a:ea typeface="Arial"/>
                  <a:cs typeface="Arial"/>
                  <a:sym typeface="Arial"/>
                </a:rPr>
                <a:t>05</a:t>
              </a:r>
            </a:p>
          </p:txBody>
        </p:sp>
      </p:grpSp>
      <p:sp>
        <p:nvSpPr>
          <p:cNvPr name="TextBox 40" id="40"/>
          <p:cNvSpPr txBox="true"/>
          <p:nvPr/>
        </p:nvSpPr>
        <p:spPr>
          <a:xfrm rot="0">
            <a:off x="10445475" y="2610995"/>
            <a:ext cx="6712761" cy="1166495"/>
          </a:xfrm>
          <a:prstGeom prst="rect">
            <a:avLst/>
          </a:prstGeom>
        </p:spPr>
        <p:txBody>
          <a:bodyPr anchor="t" rtlCol="false" tIns="0" lIns="0" bIns="0" rIns="0">
            <a:spAutoFit/>
          </a:bodyPr>
          <a:lstStyle/>
          <a:p>
            <a:pPr algn="l">
              <a:lnSpc>
                <a:spcPts val="4480"/>
              </a:lnSpc>
            </a:pPr>
            <a:r>
              <a:rPr lang="en-US" sz="3200">
                <a:solidFill>
                  <a:srgbClr val="2D3880"/>
                </a:solidFill>
                <a:latin typeface="Arial"/>
                <a:ea typeface="Arial"/>
                <a:cs typeface="Arial"/>
                <a:sym typeface="Arial"/>
              </a:rPr>
              <a:t>PROPOSED DECISION MAKING MODEL</a:t>
            </a:r>
          </a:p>
        </p:txBody>
      </p:sp>
      <p:grpSp>
        <p:nvGrpSpPr>
          <p:cNvPr name="Group 41" id="41"/>
          <p:cNvGrpSpPr/>
          <p:nvPr/>
        </p:nvGrpSpPr>
        <p:grpSpPr>
          <a:xfrm rot="0">
            <a:off x="9393138" y="7858568"/>
            <a:ext cx="6006286" cy="1283088"/>
            <a:chOff x="0" y="0"/>
            <a:chExt cx="8008382" cy="1710785"/>
          </a:xfrm>
        </p:grpSpPr>
        <p:grpSp>
          <p:nvGrpSpPr>
            <p:cNvPr name="Group 42" id="42"/>
            <p:cNvGrpSpPr/>
            <p:nvPr/>
          </p:nvGrpSpPr>
          <p:grpSpPr>
            <a:xfrm rot="0">
              <a:off x="0" y="0"/>
              <a:ext cx="1123716" cy="1123716"/>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44" id="44"/>
              <p:cNvSpPr txBox="true"/>
              <p:nvPr/>
            </p:nvSpPr>
            <p:spPr>
              <a:xfrm>
                <a:off x="76200" y="-38100"/>
                <a:ext cx="660400" cy="774700"/>
              </a:xfrm>
              <a:prstGeom prst="rect">
                <a:avLst/>
              </a:prstGeom>
            </p:spPr>
            <p:txBody>
              <a:bodyPr anchor="ctr" rtlCol="false" tIns="50800" lIns="50800" bIns="50800" rIns="50800"/>
              <a:lstStyle/>
              <a:p>
                <a:pPr algn="ctr">
                  <a:lnSpc>
                    <a:spcPts val="3920"/>
                  </a:lnSpc>
                </a:pPr>
                <a:r>
                  <a:rPr lang="en-US" sz="2800">
                    <a:solidFill>
                      <a:srgbClr val="FFFFFF"/>
                    </a:solidFill>
                    <a:latin typeface="Arial"/>
                    <a:ea typeface="Arial"/>
                    <a:cs typeface="Arial"/>
                    <a:sym typeface="Arial"/>
                  </a:rPr>
                  <a:t>09</a:t>
                </a:r>
              </a:p>
            </p:txBody>
          </p:sp>
        </p:grpSp>
        <p:sp>
          <p:nvSpPr>
            <p:cNvPr name="TextBox 45" id="45"/>
            <p:cNvSpPr txBox="true"/>
            <p:nvPr/>
          </p:nvSpPr>
          <p:spPr>
            <a:xfrm rot="0">
              <a:off x="1401605" y="196733"/>
              <a:ext cx="6606777" cy="1514051"/>
            </a:xfrm>
            <a:prstGeom prst="rect">
              <a:avLst/>
            </a:prstGeom>
          </p:spPr>
          <p:txBody>
            <a:bodyPr anchor="t" rtlCol="false" tIns="0" lIns="0" bIns="0" rIns="0">
              <a:spAutoFit/>
            </a:bodyPr>
            <a:lstStyle/>
            <a:p>
              <a:pPr algn="l">
                <a:lnSpc>
                  <a:spcPts val="4480"/>
                </a:lnSpc>
              </a:pPr>
              <a:r>
                <a:rPr lang="en-US" sz="3200">
                  <a:solidFill>
                    <a:srgbClr val="2D3880"/>
                  </a:solidFill>
                  <a:latin typeface="Arial"/>
                  <a:ea typeface="Arial"/>
                  <a:cs typeface="Arial"/>
                  <a:sym typeface="Arial"/>
                </a:rPr>
                <a:t>REFERENCES AND CITATION</a:t>
              </a:r>
            </a:p>
          </p:txBody>
        </p:sp>
      </p:grpSp>
    </p:spTree>
  </p:cSld>
  <p:clrMapOvr>
    <a:masterClrMapping/>
  </p:clrMapOvr>
  <p:transition spd="slow">
    <p:push dir="l"/>
  </p:transition>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0" y="6701791"/>
            <a:ext cx="4478210" cy="4478210"/>
          </a:xfrm>
          <a:custGeom>
            <a:avLst/>
            <a:gdLst/>
            <a:ahLst/>
            <a:cxnLst/>
            <a:rect r="r" b="b" t="t" l="l"/>
            <a:pathLst>
              <a:path h="4478210" w="4478210">
                <a:moveTo>
                  <a:pt x="4478210" y="0"/>
                </a:moveTo>
                <a:lnTo>
                  <a:pt x="0" y="0"/>
                </a:lnTo>
                <a:lnTo>
                  <a:pt x="0" y="4478209"/>
                </a:lnTo>
                <a:lnTo>
                  <a:pt x="4478210" y="4478209"/>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020195" y="-7570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1079548"/>
            <a:ext cx="16230600" cy="8178752"/>
            <a:chOff x="0" y="0"/>
            <a:chExt cx="4274726" cy="2154074"/>
          </a:xfrm>
        </p:grpSpPr>
        <p:sp>
          <p:nvSpPr>
            <p:cNvPr name="Freeform 5" id="5"/>
            <p:cNvSpPr/>
            <p:nvPr/>
          </p:nvSpPr>
          <p:spPr>
            <a:xfrm flipH="false" flipV="false" rot="0">
              <a:off x="0" y="0"/>
              <a:ext cx="4274726" cy="2154075"/>
            </a:xfrm>
            <a:custGeom>
              <a:avLst/>
              <a:gdLst/>
              <a:ahLst/>
              <a:cxnLst/>
              <a:rect r="r" b="b" t="t" l="l"/>
              <a:pathLst>
                <a:path h="2154075" w="4274726">
                  <a:moveTo>
                    <a:pt x="23850" y="0"/>
                  </a:moveTo>
                  <a:lnTo>
                    <a:pt x="4250876" y="0"/>
                  </a:lnTo>
                  <a:cubicBezTo>
                    <a:pt x="4257201" y="0"/>
                    <a:pt x="4263268" y="2513"/>
                    <a:pt x="4267741" y="6985"/>
                  </a:cubicBezTo>
                  <a:cubicBezTo>
                    <a:pt x="4272213" y="11458"/>
                    <a:pt x="4274726" y="17524"/>
                    <a:pt x="4274726" y="23850"/>
                  </a:cubicBezTo>
                  <a:lnTo>
                    <a:pt x="4274726" y="2130225"/>
                  </a:lnTo>
                  <a:cubicBezTo>
                    <a:pt x="4274726" y="2136550"/>
                    <a:pt x="4272213" y="2142616"/>
                    <a:pt x="4267741" y="2147089"/>
                  </a:cubicBezTo>
                  <a:cubicBezTo>
                    <a:pt x="4263268" y="2151562"/>
                    <a:pt x="4257201" y="2154075"/>
                    <a:pt x="4250876" y="2154075"/>
                  </a:cubicBezTo>
                  <a:lnTo>
                    <a:pt x="23850" y="2154075"/>
                  </a:lnTo>
                  <a:cubicBezTo>
                    <a:pt x="17524" y="2154075"/>
                    <a:pt x="11458" y="2151562"/>
                    <a:pt x="6985" y="2147089"/>
                  </a:cubicBezTo>
                  <a:cubicBezTo>
                    <a:pt x="2513" y="2142616"/>
                    <a:pt x="0" y="2136550"/>
                    <a:pt x="0" y="2130225"/>
                  </a:cubicBezTo>
                  <a:lnTo>
                    <a:pt x="0" y="23850"/>
                  </a:lnTo>
                  <a:cubicBezTo>
                    <a:pt x="0" y="17524"/>
                    <a:pt x="2513" y="11458"/>
                    <a:pt x="6985" y="6985"/>
                  </a:cubicBezTo>
                  <a:cubicBezTo>
                    <a:pt x="11458" y="2513"/>
                    <a:pt x="17524" y="0"/>
                    <a:pt x="23850" y="0"/>
                  </a:cubicBezTo>
                  <a:close/>
                </a:path>
              </a:pathLst>
            </a:custGeom>
            <a:solidFill>
              <a:srgbClr val="ECECF3"/>
            </a:solidFill>
          </p:spPr>
        </p:sp>
        <p:sp>
          <p:nvSpPr>
            <p:cNvPr name="TextBox 6" id="6"/>
            <p:cNvSpPr txBox="true"/>
            <p:nvPr/>
          </p:nvSpPr>
          <p:spPr>
            <a:xfrm>
              <a:off x="0" y="-47625"/>
              <a:ext cx="4274726" cy="2201699"/>
            </a:xfrm>
            <a:prstGeom prst="rect">
              <a:avLst/>
            </a:prstGeom>
          </p:spPr>
          <p:txBody>
            <a:bodyPr anchor="ctr" rtlCol="false" tIns="50800" lIns="50800" bIns="50800" rIns="50800"/>
            <a:lstStyle/>
            <a:p>
              <a:pPr algn="ctr">
                <a:lnSpc>
                  <a:spcPts val="3012"/>
                </a:lnSpc>
              </a:pPr>
            </a:p>
          </p:txBody>
        </p:sp>
      </p:grpSp>
      <p:sp>
        <p:nvSpPr>
          <p:cNvPr name="TextBox 7" id="7"/>
          <p:cNvSpPr txBox="true"/>
          <p:nvPr/>
        </p:nvSpPr>
        <p:spPr>
          <a:xfrm rot="0">
            <a:off x="1791045" y="1242078"/>
            <a:ext cx="14705910" cy="7668729"/>
          </a:xfrm>
          <a:prstGeom prst="rect">
            <a:avLst/>
          </a:prstGeom>
        </p:spPr>
        <p:txBody>
          <a:bodyPr anchor="t" rtlCol="false" tIns="0" lIns="0" bIns="0" rIns="0">
            <a:spAutoFit/>
          </a:bodyPr>
          <a:lstStyle/>
          <a:p>
            <a:pPr algn="just" marL="643945" indent="-321972" lvl="1">
              <a:lnSpc>
                <a:spcPts val="5070"/>
              </a:lnSpc>
              <a:buFont typeface="Arial"/>
              <a:buChar char="•"/>
            </a:pPr>
            <a:r>
              <a:rPr lang="en-US" sz="2982">
                <a:solidFill>
                  <a:srgbClr val="000000"/>
                </a:solidFill>
                <a:latin typeface="Arial"/>
                <a:ea typeface="Arial"/>
                <a:cs typeface="Arial"/>
                <a:sym typeface="Arial"/>
              </a:rPr>
              <a:t>7. Maji, P. K., Roy, A. R., &amp; Biswas, R. (2001). An application of soft sets in a decision-making problem. Computers &amp; Mathematics with Applications, 44(8-9), 1077-1083. </a:t>
            </a:r>
          </a:p>
          <a:p>
            <a:pPr algn="just" marL="1287890" indent="-429297" lvl="2">
              <a:lnSpc>
                <a:spcPts val="5070"/>
              </a:lnSpc>
              <a:buFont typeface="Arial"/>
              <a:buChar char="⚬"/>
            </a:pPr>
            <a:r>
              <a:rPr lang="en-US" sz="2982" u="sng">
                <a:solidFill>
                  <a:srgbClr val="000000"/>
                </a:solidFill>
                <a:latin typeface="Arial"/>
                <a:ea typeface="Arial"/>
                <a:cs typeface="Arial"/>
                <a:sym typeface="Arial"/>
                <a:hlinkClick r:id="rId6" tooltip="https://doi.org/10.1016/S0898-1221(02)00232-1"/>
              </a:rPr>
              <a:t>https://doi.org/10.1016/S0898-1221(02)00232-1</a:t>
            </a:r>
          </a:p>
          <a:p>
            <a:pPr algn="just" marL="643945" indent="-321972" lvl="1">
              <a:lnSpc>
                <a:spcPts val="5070"/>
              </a:lnSpc>
              <a:buFont typeface="Arial"/>
              <a:buChar char="•"/>
            </a:pPr>
            <a:r>
              <a:rPr lang="en-US" sz="2982">
                <a:solidFill>
                  <a:srgbClr val="000000"/>
                </a:solidFill>
                <a:latin typeface="Arial"/>
                <a:ea typeface="Arial"/>
                <a:cs typeface="Arial"/>
                <a:sym typeface="Arial"/>
              </a:rPr>
              <a:t>8. Molodtsov, D. (1999). Soft set theory—First results. Computers &amp; Mathematics with Applications, 37(4-5), 19-31. </a:t>
            </a:r>
          </a:p>
          <a:p>
            <a:pPr algn="just" marL="1287890" indent="-429297" lvl="2">
              <a:lnSpc>
                <a:spcPts val="5070"/>
              </a:lnSpc>
              <a:buFont typeface="Arial"/>
              <a:buChar char="⚬"/>
            </a:pPr>
            <a:r>
              <a:rPr lang="en-US" sz="2982" u="sng">
                <a:solidFill>
                  <a:srgbClr val="000000"/>
                </a:solidFill>
                <a:latin typeface="Arial"/>
                <a:ea typeface="Arial"/>
                <a:cs typeface="Arial"/>
                <a:sym typeface="Arial"/>
                <a:hlinkClick r:id="rId7" tooltip="https://doi.org/10.1016/S0898-1221(99)00056-8"/>
              </a:rPr>
              <a:t>https://doi.org/10.1016/S0898-1221(99)00056-8</a:t>
            </a:r>
          </a:p>
          <a:p>
            <a:pPr algn="just" marL="643945" indent="-321972" lvl="1">
              <a:lnSpc>
                <a:spcPts val="5070"/>
              </a:lnSpc>
              <a:buFont typeface="Arial"/>
              <a:buChar char="•"/>
            </a:pPr>
            <a:r>
              <a:rPr lang="en-US" sz="2982">
                <a:solidFill>
                  <a:srgbClr val="000000"/>
                </a:solidFill>
                <a:latin typeface="Arial"/>
                <a:ea typeface="Arial"/>
                <a:cs typeface="Arial"/>
                <a:sym typeface="Arial"/>
              </a:rPr>
              <a:t>9. Deng, Z. Z., He, S. J., &amp; Hu, X. Y. (2009). A novel approach to decision-making based on soft rough sets and fuzzy sets. Applied Soft Computing, 9(3), 760-765. </a:t>
            </a:r>
          </a:p>
          <a:p>
            <a:pPr algn="just" marL="1287890" indent="-429297" lvl="2">
              <a:lnSpc>
                <a:spcPts val="5070"/>
              </a:lnSpc>
              <a:buFont typeface="Arial"/>
              <a:buChar char="⚬"/>
            </a:pPr>
            <a:r>
              <a:rPr lang="en-US" sz="2982" u="sng">
                <a:solidFill>
                  <a:srgbClr val="000000"/>
                </a:solidFill>
                <a:latin typeface="Arial"/>
                <a:ea typeface="Arial"/>
                <a:cs typeface="Arial"/>
                <a:sym typeface="Arial"/>
                <a:hlinkClick r:id="rId8" tooltip="https://doi.org/10.1016/j.asoc.2008.09.005"/>
              </a:rPr>
              <a:t>https://doi.org/10.1016/j.asoc.2008.09.005</a:t>
            </a:r>
          </a:p>
          <a:p>
            <a:pPr algn="just" marL="643945" indent="-321972" lvl="1">
              <a:lnSpc>
                <a:spcPts val="5070"/>
              </a:lnSpc>
              <a:buFont typeface="Arial"/>
              <a:buChar char="•"/>
            </a:pPr>
            <a:r>
              <a:rPr lang="en-US" sz="2982">
                <a:solidFill>
                  <a:srgbClr val="000000"/>
                </a:solidFill>
                <a:latin typeface="Arial"/>
                <a:ea typeface="Arial"/>
                <a:cs typeface="Arial"/>
                <a:sym typeface="Arial"/>
              </a:rPr>
              <a:t>10. Shabir, P., &amp; Naz, M. (2013). An overview of soft set, rough set, and fuzzy set theories. Journal of Fuzzy Mathematics, 21(3), 747-760.</a:t>
            </a:r>
          </a:p>
        </p:txBody>
      </p:sp>
    </p:spTree>
  </p:cSld>
  <p:clrMapOvr>
    <a:masterClrMapping/>
  </p:clrMapOvr>
  <p:transition spd="slow">
    <p:push dir="l"/>
  </p:transition>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CECF3"/>
        </a:solidFill>
      </p:bgPr>
    </p:bg>
    <p:spTree>
      <p:nvGrpSpPr>
        <p:cNvPr id="1" name=""/>
        <p:cNvGrpSpPr/>
        <p:nvPr/>
      </p:nvGrpSpPr>
      <p:grpSpPr>
        <a:xfrm>
          <a:off x="0" y="0"/>
          <a:ext cx="0" cy="0"/>
          <a:chOff x="0" y="0"/>
          <a:chExt cx="0" cy="0"/>
        </a:xfrm>
      </p:grpSpPr>
      <p:sp>
        <p:nvSpPr>
          <p:cNvPr name="Freeform 2" id="2"/>
          <p:cNvSpPr/>
          <p:nvPr/>
        </p:nvSpPr>
        <p:spPr>
          <a:xfrm flipH="false" flipV="false" rot="0">
            <a:off x="0" y="-6770531"/>
            <a:ext cx="20530939" cy="19175466"/>
          </a:xfrm>
          <a:custGeom>
            <a:avLst/>
            <a:gdLst/>
            <a:ahLst/>
            <a:cxnLst/>
            <a:rect r="r" b="b" t="t" l="l"/>
            <a:pathLst>
              <a:path h="19175466" w="20530939">
                <a:moveTo>
                  <a:pt x="0" y="0"/>
                </a:moveTo>
                <a:lnTo>
                  <a:pt x="20530939" y="0"/>
                </a:lnTo>
                <a:lnTo>
                  <a:pt x="20530939" y="19175466"/>
                </a:lnTo>
                <a:lnTo>
                  <a:pt x="0" y="19175466"/>
                </a:lnTo>
                <a:lnTo>
                  <a:pt x="0" y="0"/>
                </a:lnTo>
                <a:close/>
              </a:path>
            </a:pathLst>
          </a:custGeom>
          <a:blipFill>
            <a:blip r:embed="rId2"/>
            <a:stretch>
              <a:fillRect l="0" t="-3534" r="0" b="-3534"/>
            </a:stretch>
          </a:blipFill>
        </p:spPr>
      </p:sp>
      <p:sp>
        <p:nvSpPr>
          <p:cNvPr name="Freeform 3" id="3"/>
          <p:cNvSpPr/>
          <p:nvPr/>
        </p:nvSpPr>
        <p:spPr>
          <a:xfrm flipH="false" flipV="false" rot="0">
            <a:off x="0" y="0"/>
            <a:ext cx="13066628" cy="10287000"/>
          </a:xfrm>
          <a:custGeom>
            <a:avLst/>
            <a:gdLst/>
            <a:ahLst/>
            <a:cxnLst/>
            <a:rect r="r" b="b" t="t" l="l"/>
            <a:pathLst>
              <a:path h="10287000" w="13066628">
                <a:moveTo>
                  <a:pt x="0" y="0"/>
                </a:moveTo>
                <a:lnTo>
                  <a:pt x="13066628" y="0"/>
                </a:lnTo>
                <a:lnTo>
                  <a:pt x="1306662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923142" y="3329790"/>
            <a:ext cx="12441717" cy="3017821"/>
          </a:xfrm>
          <a:prstGeom prst="rect">
            <a:avLst/>
          </a:prstGeom>
        </p:spPr>
        <p:txBody>
          <a:bodyPr anchor="t" rtlCol="false" tIns="0" lIns="0" bIns="0" rIns="0">
            <a:spAutoFit/>
          </a:bodyPr>
          <a:lstStyle/>
          <a:p>
            <a:pPr algn="l" marL="0" indent="0" lvl="0">
              <a:lnSpc>
                <a:spcPts val="22138"/>
              </a:lnSpc>
            </a:pPr>
            <a:r>
              <a:rPr lang="en-US" b="true" sz="15813">
                <a:solidFill>
                  <a:srgbClr val="FFFFFF"/>
                </a:solidFill>
                <a:latin typeface="Arial Bold"/>
                <a:ea typeface="Arial Bold"/>
                <a:cs typeface="Arial Bold"/>
                <a:sym typeface="Arial Bold"/>
              </a:rPr>
              <a:t>THANK YOU</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44500" y="0"/>
            <a:ext cx="5143500" cy="5143500"/>
          </a:xfrm>
          <a:custGeom>
            <a:avLst/>
            <a:gdLst/>
            <a:ahLst/>
            <a:cxnLst/>
            <a:rect r="r" b="b" t="t" l="l"/>
            <a:pathLst>
              <a:path h="5143500" w="5143500">
                <a:moveTo>
                  <a:pt x="0" y="0"/>
                </a:moveTo>
                <a:lnTo>
                  <a:pt x="5143500" y="0"/>
                </a:lnTo>
                <a:lnTo>
                  <a:pt x="51435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16529" y="895350"/>
            <a:ext cx="6147769" cy="965200"/>
          </a:xfrm>
          <a:prstGeom prst="rect">
            <a:avLst/>
          </a:prstGeom>
        </p:spPr>
        <p:txBody>
          <a:bodyPr anchor="t" rtlCol="false" tIns="0" lIns="0" bIns="0" rIns="0">
            <a:spAutoFit/>
          </a:bodyPr>
          <a:lstStyle/>
          <a:p>
            <a:pPr algn="l" marL="0" indent="0" lvl="0">
              <a:lnSpc>
                <a:spcPts val="6874"/>
              </a:lnSpc>
            </a:pPr>
            <a:r>
              <a:rPr lang="en-US" b="true" sz="5499">
                <a:solidFill>
                  <a:srgbClr val="2D3880"/>
                </a:solidFill>
                <a:latin typeface="Arial Bold"/>
                <a:ea typeface="Arial Bold"/>
                <a:cs typeface="Arial Bold"/>
                <a:sym typeface="Arial Bold"/>
              </a:rPr>
              <a:t>INTRODUCTION</a:t>
            </a:r>
          </a:p>
        </p:txBody>
      </p:sp>
      <p:sp>
        <p:nvSpPr>
          <p:cNvPr name="TextBox 4" id="4"/>
          <p:cNvSpPr txBox="true"/>
          <p:nvPr/>
        </p:nvSpPr>
        <p:spPr>
          <a:xfrm rot="0">
            <a:off x="1028700" y="2495550"/>
            <a:ext cx="14601378" cy="6724650"/>
          </a:xfrm>
          <a:prstGeom prst="rect">
            <a:avLst/>
          </a:prstGeom>
        </p:spPr>
        <p:txBody>
          <a:bodyPr anchor="t" rtlCol="false" tIns="0" lIns="0" bIns="0" rIns="0">
            <a:spAutoFit/>
          </a:bodyPr>
          <a:lstStyle/>
          <a:p>
            <a:pPr algn="just" marL="647700" indent="-323850" lvl="1">
              <a:lnSpc>
                <a:spcPts val="3750"/>
              </a:lnSpc>
              <a:buFont typeface="Arial"/>
              <a:buChar char="•"/>
            </a:pPr>
            <a:r>
              <a:rPr lang="en-US" sz="3000">
                <a:solidFill>
                  <a:srgbClr val="000000"/>
                </a:solidFill>
                <a:latin typeface="Arial"/>
                <a:ea typeface="Arial"/>
                <a:cs typeface="Arial"/>
                <a:sym typeface="Arial"/>
              </a:rPr>
              <a:t>In the current era of the internet, a vast amount of data is accessible in many different fields. Because of this, it is extremely difficult to glean meaningful information from the vast amount of data that exists in the universe. Thus, among the most prominent fields of study in recent years have been decision making, knowledge representation, and information retrieval.</a:t>
            </a:r>
          </a:p>
          <a:p>
            <a:pPr algn="just">
              <a:lnSpc>
                <a:spcPts val="3750"/>
              </a:lnSpc>
            </a:pPr>
          </a:p>
          <a:p>
            <a:pPr algn="just" marL="647700" indent="-323850" lvl="1">
              <a:lnSpc>
                <a:spcPts val="3750"/>
              </a:lnSpc>
              <a:buFont typeface="Arial"/>
              <a:buChar char="•"/>
            </a:pPr>
            <a:r>
              <a:rPr lang="en-US" sz="3000">
                <a:solidFill>
                  <a:srgbClr val="000000"/>
                </a:solidFill>
                <a:latin typeface="Arial"/>
                <a:ea typeface="Arial"/>
                <a:cs typeface="Arial"/>
                <a:sym typeface="Arial"/>
              </a:rPr>
              <a:t>The majority of our conventional tools are exact, deterministic, and incisive. However, a lot of real-world issues that arise from engineering, economics, and social science are not necessarily clear-cut with an abundance of uncertainties. </a:t>
            </a:r>
          </a:p>
          <a:p>
            <a:pPr algn="just">
              <a:lnSpc>
                <a:spcPts val="3750"/>
              </a:lnSpc>
            </a:pPr>
          </a:p>
          <a:p>
            <a:pPr algn="just" marL="647700" indent="-323850" lvl="1">
              <a:lnSpc>
                <a:spcPts val="3750"/>
              </a:lnSpc>
              <a:buFont typeface="Arial"/>
              <a:buChar char="•"/>
            </a:pPr>
            <a:r>
              <a:rPr lang="en-US" sz="3000">
                <a:solidFill>
                  <a:srgbClr val="000000"/>
                </a:solidFill>
                <a:latin typeface="Arial"/>
                <a:ea typeface="Arial"/>
                <a:cs typeface="Arial"/>
                <a:sym typeface="Arial"/>
              </a:rPr>
              <a:t>The theory of probability, fuzzy sets, intuitionistic fuzzy sets, rough sets, fuzzy rough sets, as well as rough sets on fuzzy approximation spaces and intuitionistic fuzzy approximation spaces, are some of the key theories that address uncertainty.</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809790" y="5868318"/>
            <a:ext cx="4478210" cy="4478210"/>
          </a:xfrm>
          <a:custGeom>
            <a:avLst/>
            <a:gdLst/>
            <a:ahLst/>
            <a:cxnLst/>
            <a:rect r="r" b="b" t="t" l="l"/>
            <a:pathLst>
              <a:path h="4478210" w="4478210">
                <a:moveTo>
                  <a:pt x="4478210" y="0"/>
                </a:moveTo>
                <a:lnTo>
                  <a:pt x="0" y="0"/>
                </a:lnTo>
                <a:lnTo>
                  <a:pt x="0" y="4478210"/>
                </a:lnTo>
                <a:lnTo>
                  <a:pt x="4478210" y="4478210"/>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91543" y="1762786"/>
            <a:ext cx="16835265" cy="7886923"/>
            <a:chOff x="0" y="0"/>
            <a:chExt cx="4433979" cy="2077214"/>
          </a:xfrm>
        </p:grpSpPr>
        <p:sp>
          <p:nvSpPr>
            <p:cNvPr name="Freeform 5" id="5"/>
            <p:cNvSpPr/>
            <p:nvPr/>
          </p:nvSpPr>
          <p:spPr>
            <a:xfrm flipH="false" flipV="false" rot="0">
              <a:off x="0" y="0"/>
              <a:ext cx="4433979" cy="2077214"/>
            </a:xfrm>
            <a:custGeom>
              <a:avLst/>
              <a:gdLst/>
              <a:ahLst/>
              <a:cxnLst/>
              <a:rect r="r" b="b" t="t" l="l"/>
              <a:pathLst>
                <a:path h="2077214" w="4433979">
                  <a:moveTo>
                    <a:pt x="0" y="0"/>
                  </a:moveTo>
                  <a:lnTo>
                    <a:pt x="4433979" y="0"/>
                  </a:lnTo>
                  <a:lnTo>
                    <a:pt x="4433979" y="2077214"/>
                  </a:lnTo>
                  <a:lnTo>
                    <a:pt x="0" y="2077214"/>
                  </a:lnTo>
                  <a:close/>
                </a:path>
              </a:pathLst>
            </a:custGeom>
            <a:solidFill>
              <a:srgbClr val="ECECF3"/>
            </a:solidFill>
          </p:spPr>
        </p:sp>
        <p:sp>
          <p:nvSpPr>
            <p:cNvPr name="TextBox 6" id="6"/>
            <p:cNvSpPr txBox="true"/>
            <p:nvPr/>
          </p:nvSpPr>
          <p:spPr>
            <a:xfrm>
              <a:off x="0" y="-47625"/>
              <a:ext cx="4433979" cy="2124839"/>
            </a:xfrm>
            <a:prstGeom prst="rect">
              <a:avLst/>
            </a:prstGeom>
          </p:spPr>
          <p:txBody>
            <a:bodyPr anchor="ctr" rtlCol="false" tIns="50800" lIns="50800" bIns="50800" rIns="50800"/>
            <a:lstStyle/>
            <a:p>
              <a:pPr algn="ctr">
                <a:lnSpc>
                  <a:spcPts val="3012"/>
                </a:lnSpc>
              </a:pPr>
            </a:p>
          </p:txBody>
        </p:sp>
      </p:grpSp>
      <p:graphicFrame>
        <p:nvGraphicFramePr>
          <p:cNvPr name="Table 7" id="7"/>
          <p:cNvGraphicFramePr>
            <a:graphicFrameLocks noGrp="true"/>
          </p:cNvGraphicFramePr>
          <p:nvPr/>
        </p:nvGraphicFramePr>
        <p:xfrm>
          <a:off x="791543" y="1762786"/>
          <a:ext cx="16835265" cy="7886923"/>
        </p:xfrm>
        <a:graphic>
          <a:graphicData uri="http://schemas.openxmlformats.org/drawingml/2006/table">
            <a:tbl>
              <a:tblPr/>
              <a:tblGrid>
                <a:gridCol w="1431752"/>
                <a:gridCol w="3588762"/>
                <a:gridCol w="2876105"/>
                <a:gridCol w="4493423"/>
                <a:gridCol w="4445222"/>
              </a:tblGrid>
              <a:tr h="1461489">
                <a:tc>
                  <a:txBody>
                    <a:bodyPr anchor="t" rtlCol="false"/>
                    <a:lstStyle/>
                    <a:p>
                      <a:pPr algn="ctr">
                        <a:lnSpc>
                          <a:spcPts val="3919"/>
                        </a:lnSpc>
                        <a:defRPr/>
                      </a:pPr>
                      <a:r>
                        <a:rPr lang="en-US" sz="2799" b="true">
                          <a:solidFill>
                            <a:srgbClr val="0A0D11"/>
                          </a:solidFill>
                          <a:latin typeface="Arial Bold"/>
                          <a:ea typeface="Arial Bold"/>
                          <a:cs typeface="Arial Bold"/>
                          <a:sym typeface="Arial Bold"/>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A0D11"/>
                          </a:solidFill>
                          <a:latin typeface="Arial Bold"/>
                          <a:ea typeface="Arial Bold"/>
                          <a:cs typeface="Arial Bold"/>
                          <a:sym typeface="Arial Bold"/>
                        </a:rPr>
                        <a:t>Title of the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A0D11"/>
                          </a:solidFill>
                          <a:latin typeface="Arial Bold"/>
                          <a:ea typeface="Arial Bold"/>
                          <a:cs typeface="Arial Bold"/>
                          <a:sym typeface="Arial Bold"/>
                        </a:rPr>
                        <a:t>Author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A0D11"/>
                          </a:solidFill>
                          <a:latin typeface="Arial Bold"/>
                          <a:ea typeface="Arial Bold"/>
                          <a:cs typeface="Arial Bold"/>
                          <a:sym typeface="Arial Bold"/>
                        </a:rPr>
                        <a:t>Inferences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Arial Bold"/>
                          <a:ea typeface="Arial Bold"/>
                          <a:cs typeface="Arial Bold"/>
                          <a:sym typeface="Arial Bold"/>
                        </a:rPr>
                        <a:t>Drawbacks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126184">
                <a:tc>
                  <a:txBody>
                    <a:bodyPr anchor="t" rtlCol="false"/>
                    <a:lstStyle/>
                    <a:p>
                      <a:pPr algn="ctr">
                        <a:lnSpc>
                          <a:spcPts val="3919"/>
                        </a:lnSpc>
                        <a:defRPr/>
                      </a:pPr>
                      <a:r>
                        <a:rPr lang="en-US" sz="2799" b="true">
                          <a:solidFill>
                            <a:srgbClr val="000000"/>
                          </a:solidFill>
                          <a:latin typeface="Arial Bold"/>
                          <a:ea typeface="Arial Bold"/>
                          <a:cs typeface="Arial Bold"/>
                          <a:sym typeface="Arial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al"/>
                          <a:ea typeface="Arial"/>
                          <a:cs typeface="Arial"/>
                          <a:sym typeface="Arial"/>
                        </a:rPr>
                        <a:t>A Decision Making Model Using Soft Set and Rough Set on Fuzzy Approximation Spaces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al"/>
                          <a:ea typeface="Arial"/>
                          <a:cs typeface="Arial"/>
                          <a:sym typeface="Arial"/>
                        </a:rPr>
                        <a:t>T.K. Das and D.P. Acharjya (2014)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al"/>
                          <a:ea typeface="Arial"/>
                          <a:cs typeface="Arial"/>
                          <a:sym typeface="Arial"/>
                        </a:rPr>
                        <a:t>Proposes a model for decision-making using combined soft set and rough set theories within fuzzy approximation spaces, enhancing accuracy in handling uncertainties.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al"/>
                          <a:ea typeface="Arial"/>
                          <a:cs typeface="Arial"/>
                          <a:sym typeface="Arial"/>
                        </a:rPr>
                        <a:t>Limited practical application examples and lacks performance analysis in complex decision-making scenarios.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299250">
                <a:tc>
                  <a:txBody>
                    <a:bodyPr anchor="t" rtlCol="false"/>
                    <a:lstStyle/>
                    <a:p>
                      <a:pPr algn="ctr">
                        <a:lnSpc>
                          <a:spcPts val="3919"/>
                        </a:lnSpc>
                        <a:defRPr/>
                      </a:pPr>
                      <a:r>
                        <a:rPr lang="en-US" sz="2799" b="true">
                          <a:solidFill>
                            <a:srgbClr val="000000"/>
                          </a:solidFill>
                          <a:latin typeface="Arial Bold"/>
                          <a:ea typeface="Arial Bold"/>
                          <a:cs typeface="Arial Bold"/>
                          <a:sym typeface="Arial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al"/>
                          <a:ea typeface="Arial"/>
                          <a:cs typeface="Arial"/>
                          <a:sym typeface="Arial"/>
                        </a:rPr>
                        <a:t>A Study on Rough Set 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al"/>
                          <a:ea typeface="Arial"/>
                          <a:cs typeface="Arial"/>
                          <a:sym typeface="Arial"/>
                        </a:rPr>
                        <a:t>Y.Y. Yao and Y. Zhao (2005)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al"/>
                          <a:ea typeface="Arial"/>
                          <a:cs typeface="Arial"/>
                          <a:sym typeface="Arial"/>
                        </a:rPr>
                        <a:t>Analyzes various rough set models and their applications in data analysis and decision support, with a focus on model efficiency and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al"/>
                          <a:ea typeface="Arial"/>
                          <a:cs typeface="Arial"/>
                          <a:sym typeface="Arial"/>
                        </a:rPr>
                        <a:t>Theoretical analysis is extensive but lacks empirical testing for model validation.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3780951" y="403225"/>
            <a:ext cx="10726099" cy="1041400"/>
          </a:xfrm>
          <a:prstGeom prst="rect">
            <a:avLst/>
          </a:prstGeom>
        </p:spPr>
        <p:txBody>
          <a:bodyPr anchor="t" rtlCol="false" tIns="0" lIns="0" bIns="0" rIns="0">
            <a:spAutoFit/>
          </a:bodyPr>
          <a:lstStyle/>
          <a:p>
            <a:pPr algn="ctr" marL="0" indent="0" lvl="0">
              <a:lnSpc>
                <a:spcPts val="7699"/>
              </a:lnSpc>
              <a:spcBef>
                <a:spcPct val="0"/>
              </a:spcBef>
            </a:pPr>
            <a:r>
              <a:rPr lang="en-US" b="true" sz="5499">
                <a:solidFill>
                  <a:srgbClr val="2D3880"/>
                </a:solidFill>
                <a:latin typeface="Arial Bold"/>
                <a:ea typeface="Arial Bold"/>
                <a:cs typeface="Arial Bold"/>
                <a:sym typeface="Arial Bold"/>
              </a:rPr>
              <a:t>LITERATURE REVIEW</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809790" y="5868318"/>
            <a:ext cx="4478210" cy="4478210"/>
          </a:xfrm>
          <a:custGeom>
            <a:avLst/>
            <a:gdLst/>
            <a:ahLst/>
            <a:cxnLst/>
            <a:rect r="r" b="b" t="t" l="l"/>
            <a:pathLst>
              <a:path h="4478210" w="4478210">
                <a:moveTo>
                  <a:pt x="4478210" y="0"/>
                </a:moveTo>
                <a:lnTo>
                  <a:pt x="0" y="0"/>
                </a:lnTo>
                <a:lnTo>
                  <a:pt x="0" y="4478210"/>
                </a:lnTo>
                <a:lnTo>
                  <a:pt x="4478210" y="4478210"/>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91543" y="1762786"/>
            <a:ext cx="16835265" cy="7886923"/>
            <a:chOff x="0" y="0"/>
            <a:chExt cx="4433979" cy="2077214"/>
          </a:xfrm>
        </p:grpSpPr>
        <p:sp>
          <p:nvSpPr>
            <p:cNvPr name="Freeform 5" id="5"/>
            <p:cNvSpPr/>
            <p:nvPr/>
          </p:nvSpPr>
          <p:spPr>
            <a:xfrm flipH="false" flipV="false" rot="0">
              <a:off x="0" y="0"/>
              <a:ext cx="4433979" cy="2077214"/>
            </a:xfrm>
            <a:custGeom>
              <a:avLst/>
              <a:gdLst/>
              <a:ahLst/>
              <a:cxnLst/>
              <a:rect r="r" b="b" t="t" l="l"/>
              <a:pathLst>
                <a:path h="2077214" w="4433979">
                  <a:moveTo>
                    <a:pt x="0" y="0"/>
                  </a:moveTo>
                  <a:lnTo>
                    <a:pt x="4433979" y="0"/>
                  </a:lnTo>
                  <a:lnTo>
                    <a:pt x="4433979" y="2077214"/>
                  </a:lnTo>
                  <a:lnTo>
                    <a:pt x="0" y="2077214"/>
                  </a:lnTo>
                  <a:close/>
                </a:path>
              </a:pathLst>
            </a:custGeom>
            <a:solidFill>
              <a:srgbClr val="ECECF3"/>
            </a:solidFill>
          </p:spPr>
        </p:sp>
        <p:sp>
          <p:nvSpPr>
            <p:cNvPr name="TextBox 6" id="6"/>
            <p:cNvSpPr txBox="true"/>
            <p:nvPr/>
          </p:nvSpPr>
          <p:spPr>
            <a:xfrm>
              <a:off x="0" y="-95250"/>
              <a:ext cx="4433979" cy="2172464"/>
            </a:xfrm>
            <a:prstGeom prst="rect">
              <a:avLst/>
            </a:prstGeom>
          </p:spPr>
          <p:txBody>
            <a:bodyPr anchor="ctr" rtlCol="false" tIns="50800" lIns="50800" bIns="50800" rIns="50800"/>
            <a:lstStyle/>
            <a:p>
              <a:pPr algn="ctr">
                <a:lnSpc>
                  <a:spcPts val="3012"/>
                </a:lnSpc>
              </a:pPr>
            </a:p>
          </p:txBody>
        </p:sp>
      </p:grpSp>
      <p:graphicFrame>
        <p:nvGraphicFramePr>
          <p:cNvPr name="Table 7" id="7"/>
          <p:cNvGraphicFramePr>
            <a:graphicFrameLocks noGrp="true"/>
          </p:cNvGraphicFramePr>
          <p:nvPr/>
        </p:nvGraphicFramePr>
        <p:xfrm>
          <a:off x="791543" y="1762786"/>
          <a:ext cx="16835265" cy="7886923"/>
        </p:xfrm>
        <a:graphic>
          <a:graphicData uri="http://schemas.openxmlformats.org/drawingml/2006/table">
            <a:tbl>
              <a:tblPr/>
              <a:tblGrid>
                <a:gridCol w="1431752"/>
                <a:gridCol w="3588762"/>
                <a:gridCol w="2876105"/>
                <a:gridCol w="4493423"/>
                <a:gridCol w="4445222"/>
              </a:tblGrid>
              <a:tr h="1461489">
                <a:tc>
                  <a:txBody>
                    <a:bodyPr anchor="t" rtlCol="false"/>
                    <a:lstStyle/>
                    <a:p>
                      <a:pPr algn="ctr">
                        <a:lnSpc>
                          <a:spcPts val="4059"/>
                        </a:lnSpc>
                        <a:defRPr/>
                      </a:pPr>
                      <a:r>
                        <a:rPr lang="en-US" sz="2899" b="true">
                          <a:solidFill>
                            <a:srgbClr val="0A0D11"/>
                          </a:solidFill>
                          <a:latin typeface="Glacial Indifference Bold"/>
                          <a:ea typeface="Glacial Indifference Bold"/>
                          <a:cs typeface="Glacial Indifference Bold"/>
                          <a:sym typeface="Glacial Indifference Bold"/>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919"/>
                        </a:lnSpc>
                        <a:defRPr/>
                      </a:pPr>
                      <a:r>
                        <a:rPr lang="en-US" sz="2799" b="true">
                          <a:solidFill>
                            <a:srgbClr val="0A0D11"/>
                          </a:solidFill>
                          <a:latin typeface="Glacial Indifference Bold"/>
                          <a:ea typeface="Glacial Indifference Bold"/>
                          <a:cs typeface="Glacial Indifference Bold"/>
                          <a:sym typeface="Glacial Indifference Bold"/>
                        </a:rPr>
                        <a:t>Title of the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699" b="true">
                          <a:solidFill>
                            <a:srgbClr val="0A0D11"/>
                          </a:solidFill>
                          <a:latin typeface="Glacial Indifference Bold"/>
                          <a:ea typeface="Glacial Indifference Bold"/>
                          <a:cs typeface="Glacial Indifference Bold"/>
                          <a:sym typeface="Glacial Indifference Bold"/>
                        </a:rPr>
                        <a:t>Author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A0D11"/>
                          </a:solidFill>
                          <a:latin typeface="Glacial Indifference Bold"/>
                          <a:ea typeface="Glacial Indifference Bold"/>
                          <a:cs typeface="Glacial Indifference Bold"/>
                          <a:sym typeface="Glacial Indifference Bold"/>
                        </a:rPr>
                        <a:t>Inferences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59"/>
                        </a:lnSpc>
                        <a:defRPr/>
                      </a:pPr>
                      <a:r>
                        <a:rPr lang="en-US" sz="2899" b="true">
                          <a:solidFill>
                            <a:srgbClr val="000000"/>
                          </a:solidFill>
                          <a:latin typeface="Glacial Indifference Bold"/>
                          <a:ea typeface="Glacial Indifference Bold"/>
                          <a:cs typeface="Glacial Indifference Bold"/>
                          <a:sym typeface="Glacial Indifference Bold"/>
                        </a:rPr>
                        <a:t>Drawbacks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126184">
                <a:tc>
                  <a:txBody>
                    <a:bodyPr anchor="t" rtlCol="false"/>
                    <a:lstStyle/>
                    <a:p>
                      <a:pPr algn="ctr">
                        <a:lnSpc>
                          <a:spcPts val="3919"/>
                        </a:lnSpc>
                        <a:defRPr/>
                      </a:pPr>
                      <a:r>
                        <a:rPr lang="en-US" sz="2799" b="true">
                          <a:solidFill>
                            <a:srgbClr val="000000"/>
                          </a:solidFill>
                          <a:latin typeface="Arial Bold"/>
                          <a:ea typeface="Arial Bold"/>
                          <a:cs typeface="Arial Bold"/>
                          <a:sym typeface="Arial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al"/>
                          <a:ea typeface="Arial"/>
                          <a:cs typeface="Arial"/>
                          <a:sym typeface="Arial"/>
                        </a:rPr>
                        <a:t>Fuzzy Decision-Making Based on Rough Sets, Intuitionistic Fuzzy Sets, and Soft Sets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S.M. Chen and L.W. Lee (2010)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Combines fuzzy sets, rough sets, and soft sets for a comprehensive decision-making framework, enhancing flexibility and adaptability in uncertain environments.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Complexity in implementation due to integration of multiple theories; requires significant computational resources.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299250">
                <a:tc>
                  <a:txBody>
                    <a:bodyPr anchor="t" rtlCol="false"/>
                    <a:lstStyle/>
                    <a:p>
                      <a:pPr algn="ctr">
                        <a:lnSpc>
                          <a:spcPts val="3919"/>
                        </a:lnSpc>
                        <a:defRPr/>
                      </a:pPr>
                      <a:r>
                        <a:rPr lang="en-US" sz="2799" b="true">
                          <a:solidFill>
                            <a:srgbClr val="000000"/>
                          </a:solidFill>
                          <a:latin typeface="Glacial Indifference Bold"/>
                          <a:ea typeface="Glacial Indifference Bold"/>
                          <a:cs typeface="Glacial Indifference Bold"/>
                          <a:sym typeface="Glacial Indifference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Rough Sets on Intuitionistic Fuzzy Approximation Spaces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B.K. Tripathy (2006)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Extends rough set theory to intuitionistic fuzzy approximation spaces, allowing better handling of imprecision in data classification.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Limited application scope and lacks a comparison with other fuzzy and rough set integration methods.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3780951" y="416586"/>
            <a:ext cx="10726099" cy="1041400"/>
          </a:xfrm>
          <a:prstGeom prst="rect">
            <a:avLst/>
          </a:prstGeom>
        </p:spPr>
        <p:txBody>
          <a:bodyPr anchor="t" rtlCol="false" tIns="0" lIns="0" bIns="0" rIns="0">
            <a:spAutoFit/>
          </a:bodyPr>
          <a:lstStyle/>
          <a:p>
            <a:pPr algn="ctr" marL="0" indent="0" lvl="0">
              <a:lnSpc>
                <a:spcPts val="7699"/>
              </a:lnSpc>
              <a:spcBef>
                <a:spcPct val="0"/>
              </a:spcBef>
            </a:pPr>
            <a:r>
              <a:rPr lang="en-US" b="true" sz="5499">
                <a:solidFill>
                  <a:srgbClr val="2D3880"/>
                </a:solidFill>
                <a:latin typeface="Arial Bold"/>
                <a:ea typeface="Arial Bold"/>
                <a:cs typeface="Arial Bold"/>
                <a:sym typeface="Arial Bold"/>
              </a:rPr>
              <a:t>LITERATURE REVIEW</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809790" y="5868318"/>
            <a:ext cx="4478210" cy="4478210"/>
          </a:xfrm>
          <a:custGeom>
            <a:avLst/>
            <a:gdLst/>
            <a:ahLst/>
            <a:cxnLst/>
            <a:rect r="r" b="b" t="t" l="l"/>
            <a:pathLst>
              <a:path h="4478210" w="4478210">
                <a:moveTo>
                  <a:pt x="4478210" y="0"/>
                </a:moveTo>
                <a:lnTo>
                  <a:pt x="0" y="0"/>
                </a:lnTo>
                <a:lnTo>
                  <a:pt x="0" y="4478210"/>
                </a:lnTo>
                <a:lnTo>
                  <a:pt x="4478210" y="4478210"/>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91543" y="1762786"/>
            <a:ext cx="16835265" cy="7886923"/>
            <a:chOff x="0" y="0"/>
            <a:chExt cx="4433979" cy="2077214"/>
          </a:xfrm>
        </p:grpSpPr>
        <p:sp>
          <p:nvSpPr>
            <p:cNvPr name="Freeform 5" id="5"/>
            <p:cNvSpPr/>
            <p:nvPr/>
          </p:nvSpPr>
          <p:spPr>
            <a:xfrm flipH="false" flipV="false" rot="0">
              <a:off x="0" y="0"/>
              <a:ext cx="4433979" cy="2077214"/>
            </a:xfrm>
            <a:custGeom>
              <a:avLst/>
              <a:gdLst/>
              <a:ahLst/>
              <a:cxnLst/>
              <a:rect r="r" b="b" t="t" l="l"/>
              <a:pathLst>
                <a:path h="2077214" w="4433979">
                  <a:moveTo>
                    <a:pt x="0" y="0"/>
                  </a:moveTo>
                  <a:lnTo>
                    <a:pt x="4433979" y="0"/>
                  </a:lnTo>
                  <a:lnTo>
                    <a:pt x="4433979" y="2077214"/>
                  </a:lnTo>
                  <a:lnTo>
                    <a:pt x="0" y="2077214"/>
                  </a:lnTo>
                  <a:close/>
                </a:path>
              </a:pathLst>
            </a:custGeom>
            <a:solidFill>
              <a:srgbClr val="ECECF3"/>
            </a:solidFill>
          </p:spPr>
        </p:sp>
        <p:sp>
          <p:nvSpPr>
            <p:cNvPr name="TextBox 6" id="6"/>
            <p:cNvSpPr txBox="true"/>
            <p:nvPr/>
          </p:nvSpPr>
          <p:spPr>
            <a:xfrm>
              <a:off x="0" y="-47625"/>
              <a:ext cx="4433979" cy="2124839"/>
            </a:xfrm>
            <a:prstGeom prst="rect">
              <a:avLst/>
            </a:prstGeom>
          </p:spPr>
          <p:txBody>
            <a:bodyPr anchor="ctr" rtlCol="false" tIns="50800" lIns="50800" bIns="50800" rIns="50800"/>
            <a:lstStyle/>
            <a:p>
              <a:pPr algn="ctr">
                <a:lnSpc>
                  <a:spcPts val="3012"/>
                </a:lnSpc>
              </a:pPr>
            </a:p>
          </p:txBody>
        </p:sp>
      </p:grpSp>
      <p:graphicFrame>
        <p:nvGraphicFramePr>
          <p:cNvPr name="Table 7" id="7"/>
          <p:cNvGraphicFramePr>
            <a:graphicFrameLocks noGrp="true"/>
          </p:cNvGraphicFramePr>
          <p:nvPr/>
        </p:nvGraphicFramePr>
        <p:xfrm>
          <a:off x="791543" y="1762786"/>
          <a:ext cx="16835265" cy="7886923"/>
        </p:xfrm>
        <a:graphic>
          <a:graphicData uri="http://schemas.openxmlformats.org/drawingml/2006/table">
            <a:tbl>
              <a:tblPr/>
              <a:tblGrid>
                <a:gridCol w="1431752"/>
                <a:gridCol w="3588762"/>
                <a:gridCol w="2876105"/>
                <a:gridCol w="4493423"/>
                <a:gridCol w="4445222"/>
              </a:tblGrid>
              <a:tr h="1461489">
                <a:tc>
                  <a:txBody>
                    <a:bodyPr anchor="t" rtlCol="false"/>
                    <a:lstStyle/>
                    <a:p>
                      <a:pPr algn="ctr">
                        <a:lnSpc>
                          <a:spcPts val="4059"/>
                        </a:lnSpc>
                        <a:defRPr/>
                      </a:pPr>
                      <a:r>
                        <a:rPr lang="en-US" sz="2899" b="true">
                          <a:solidFill>
                            <a:srgbClr val="0A0D11"/>
                          </a:solidFill>
                          <a:latin typeface="Glacial Indifference Bold"/>
                          <a:ea typeface="Glacial Indifference Bold"/>
                          <a:cs typeface="Glacial Indifference Bold"/>
                          <a:sym typeface="Glacial Indifference Bold"/>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919"/>
                        </a:lnSpc>
                        <a:defRPr/>
                      </a:pPr>
                      <a:r>
                        <a:rPr lang="en-US" sz="2799" b="true">
                          <a:solidFill>
                            <a:srgbClr val="0A0D11"/>
                          </a:solidFill>
                          <a:latin typeface="Glacial Indifference Bold"/>
                          <a:ea typeface="Glacial Indifference Bold"/>
                          <a:cs typeface="Glacial Indifference Bold"/>
                          <a:sym typeface="Glacial Indifference Bold"/>
                        </a:rPr>
                        <a:t>Title of the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699" b="true">
                          <a:solidFill>
                            <a:srgbClr val="0A0D11"/>
                          </a:solidFill>
                          <a:latin typeface="Glacial Indifference Bold"/>
                          <a:ea typeface="Glacial Indifference Bold"/>
                          <a:cs typeface="Glacial Indifference Bold"/>
                          <a:sym typeface="Glacial Indifference Bold"/>
                        </a:rPr>
                        <a:t>Author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A0D11"/>
                          </a:solidFill>
                          <a:latin typeface="Glacial Indifference Bold"/>
                          <a:ea typeface="Glacial Indifference Bold"/>
                          <a:cs typeface="Glacial Indifference Bold"/>
                          <a:sym typeface="Glacial Indifference Bold"/>
                        </a:rPr>
                        <a:t>Inferences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59"/>
                        </a:lnSpc>
                        <a:defRPr/>
                      </a:pPr>
                      <a:r>
                        <a:rPr lang="en-US" sz="2899" b="true">
                          <a:solidFill>
                            <a:srgbClr val="000000"/>
                          </a:solidFill>
                          <a:latin typeface="Glacial Indifference Bold"/>
                          <a:ea typeface="Glacial Indifference Bold"/>
                          <a:cs typeface="Glacial Indifference Bold"/>
                          <a:sym typeface="Glacial Indifference Bold"/>
                        </a:rPr>
                        <a:t>Drawbacks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126184">
                <a:tc>
                  <a:txBody>
                    <a:bodyPr anchor="t" rtlCol="false"/>
                    <a:lstStyle/>
                    <a:p>
                      <a:pPr algn="ctr">
                        <a:lnSpc>
                          <a:spcPts val="3919"/>
                        </a:lnSpc>
                        <a:defRPr/>
                      </a:pPr>
                      <a:r>
                        <a:rPr lang="en-US" sz="2799" b="true">
                          <a:solidFill>
                            <a:srgbClr val="000000"/>
                          </a:solidFill>
                          <a:latin typeface="Arial Bold"/>
                          <a:ea typeface="Arial Bold"/>
                          <a:cs typeface="Arial Bold"/>
                          <a:sym typeface="Arial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al"/>
                          <a:ea typeface="Arial"/>
                          <a:cs typeface="Arial"/>
                          <a:sym typeface="Arial"/>
                        </a:rPr>
                        <a:t>Intuitionistic Fuzzy Sets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K.T. Atanassov (1986)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Introduces intuitionistic fuzzy sets (IFS) to address both membership and non-membership, improving decision support in fuzzy environments.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Initial model lacks adaptability to real-time decision-making and has limited scalability.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299250">
                <a:tc>
                  <a:txBody>
                    <a:bodyPr anchor="t" rtlCol="false"/>
                    <a:lstStyle/>
                    <a:p>
                      <a:pPr algn="ctr">
                        <a:lnSpc>
                          <a:spcPts val="3919"/>
                        </a:lnSpc>
                        <a:defRPr/>
                      </a:pPr>
                      <a:r>
                        <a:rPr lang="en-US" sz="2799" b="true">
                          <a:solidFill>
                            <a:srgbClr val="000000"/>
                          </a:solidFill>
                          <a:latin typeface="Glacial Indifference Bold"/>
                          <a:ea typeface="Glacial Indifference Bold"/>
                          <a:cs typeface="Glacial Indifference Bold"/>
                          <a:sym typeface="Glacial Indifference Bold"/>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Rough Sets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Z. Pawlak (1982)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Introduces rough set theory as a mathematical tool to address data uncertainty, particularly useful in classification and decision analysis.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Basic model doesn’t handle noisy data well and requires extension for handling partial membership (fuzziness).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3780951" y="403225"/>
            <a:ext cx="10726099" cy="1041400"/>
          </a:xfrm>
          <a:prstGeom prst="rect">
            <a:avLst/>
          </a:prstGeom>
        </p:spPr>
        <p:txBody>
          <a:bodyPr anchor="t" rtlCol="false" tIns="0" lIns="0" bIns="0" rIns="0">
            <a:spAutoFit/>
          </a:bodyPr>
          <a:lstStyle/>
          <a:p>
            <a:pPr algn="ctr" marL="0" indent="0" lvl="0">
              <a:lnSpc>
                <a:spcPts val="7699"/>
              </a:lnSpc>
              <a:spcBef>
                <a:spcPct val="0"/>
              </a:spcBef>
            </a:pPr>
            <a:r>
              <a:rPr lang="en-US" b="true" sz="5499">
                <a:solidFill>
                  <a:srgbClr val="2D3880"/>
                </a:solidFill>
                <a:latin typeface="Arial Bold"/>
                <a:ea typeface="Arial Bold"/>
                <a:cs typeface="Arial Bold"/>
                <a:sym typeface="Arial Bold"/>
              </a:rPr>
              <a:t>LITERATURE REVIEW</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809790" y="5868318"/>
            <a:ext cx="4478210" cy="4478210"/>
          </a:xfrm>
          <a:custGeom>
            <a:avLst/>
            <a:gdLst/>
            <a:ahLst/>
            <a:cxnLst/>
            <a:rect r="r" b="b" t="t" l="l"/>
            <a:pathLst>
              <a:path h="4478210" w="4478210">
                <a:moveTo>
                  <a:pt x="4478210" y="0"/>
                </a:moveTo>
                <a:lnTo>
                  <a:pt x="0" y="0"/>
                </a:lnTo>
                <a:lnTo>
                  <a:pt x="0" y="4478210"/>
                </a:lnTo>
                <a:lnTo>
                  <a:pt x="4478210" y="4478210"/>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91543" y="1762786"/>
            <a:ext cx="16835265" cy="7886923"/>
            <a:chOff x="0" y="0"/>
            <a:chExt cx="4433979" cy="2077214"/>
          </a:xfrm>
        </p:grpSpPr>
        <p:sp>
          <p:nvSpPr>
            <p:cNvPr name="Freeform 5" id="5"/>
            <p:cNvSpPr/>
            <p:nvPr/>
          </p:nvSpPr>
          <p:spPr>
            <a:xfrm flipH="false" flipV="false" rot="0">
              <a:off x="0" y="0"/>
              <a:ext cx="4433979" cy="2077214"/>
            </a:xfrm>
            <a:custGeom>
              <a:avLst/>
              <a:gdLst/>
              <a:ahLst/>
              <a:cxnLst/>
              <a:rect r="r" b="b" t="t" l="l"/>
              <a:pathLst>
                <a:path h="2077214" w="4433979">
                  <a:moveTo>
                    <a:pt x="0" y="0"/>
                  </a:moveTo>
                  <a:lnTo>
                    <a:pt x="4433979" y="0"/>
                  </a:lnTo>
                  <a:lnTo>
                    <a:pt x="4433979" y="2077214"/>
                  </a:lnTo>
                  <a:lnTo>
                    <a:pt x="0" y="2077214"/>
                  </a:lnTo>
                  <a:close/>
                </a:path>
              </a:pathLst>
            </a:custGeom>
            <a:solidFill>
              <a:srgbClr val="ECECF3"/>
            </a:solidFill>
          </p:spPr>
        </p:sp>
        <p:sp>
          <p:nvSpPr>
            <p:cNvPr name="TextBox 6" id="6"/>
            <p:cNvSpPr txBox="true"/>
            <p:nvPr/>
          </p:nvSpPr>
          <p:spPr>
            <a:xfrm>
              <a:off x="0" y="-47625"/>
              <a:ext cx="4433979" cy="2124839"/>
            </a:xfrm>
            <a:prstGeom prst="rect">
              <a:avLst/>
            </a:prstGeom>
          </p:spPr>
          <p:txBody>
            <a:bodyPr anchor="ctr" rtlCol="false" tIns="50800" lIns="50800" bIns="50800" rIns="50800"/>
            <a:lstStyle/>
            <a:p>
              <a:pPr algn="ctr">
                <a:lnSpc>
                  <a:spcPts val="3012"/>
                </a:lnSpc>
              </a:pPr>
            </a:p>
          </p:txBody>
        </p:sp>
      </p:grpSp>
      <p:graphicFrame>
        <p:nvGraphicFramePr>
          <p:cNvPr name="Table 7" id="7"/>
          <p:cNvGraphicFramePr>
            <a:graphicFrameLocks noGrp="true"/>
          </p:cNvGraphicFramePr>
          <p:nvPr/>
        </p:nvGraphicFramePr>
        <p:xfrm>
          <a:off x="791543" y="1762786"/>
          <a:ext cx="16835265" cy="7886923"/>
        </p:xfrm>
        <a:graphic>
          <a:graphicData uri="http://schemas.openxmlformats.org/drawingml/2006/table">
            <a:tbl>
              <a:tblPr/>
              <a:tblGrid>
                <a:gridCol w="1431752"/>
                <a:gridCol w="3588762"/>
                <a:gridCol w="2876105"/>
                <a:gridCol w="4493423"/>
                <a:gridCol w="4445222"/>
              </a:tblGrid>
              <a:tr h="1461489">
                <a:tc>
                  <a:txBody>
                    <a:bodyPr anchor="t" rtlCol="false"/>
                    <a:lstStyle/>
                    <a:p>
                      <a:pPr algn="ctr">
                        <a:lnSpc>
                          <a:spcPts val="4059"/>
                        </a:lnSpc>
                        <a:defRPr/>
                      </a:pPr>
                      <a:r>
                        <a:rPr lang="en-US" sz="2899" b="true">
                          <a:solidFill>
                            <a:srgbClr val="0A0D11"/>
                          </a:solidFill>
                          <a:latin typeface="Glacial Indifference Bold"/>
                          <a:ea typeface="Glacial Indifference Bold"/>
                          <a:cs typeface="Glacial Indifference Bold"/>
                          <a:sym typeface="Glacial Indifference Bold"/>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919"/>
                        </a:lnSpc>
                        <a:defRPr/>
                      </a:pPr>
                      <a:r>
                        <a:rPr lang="en-US" sz="2799" b="true">
                          <a:solidFill>
                            <a:srgbClr val="0A0D11"/>
                          </a:solidFill>
                          <a:latin typeface="Glacial Indifference Bold"/>
                          <a:ea typeface="Glacial Indifference Bold"/>
                          <a:cs typeface="Glacial Indifference Bold"/>
                          <a:sym typeface="Glacial Indifference Bold"/>
                        </a:rPr>
                        <a:t>Title of the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699" b="true">
                          <a:solidFill>
                            <a:srgbClr val="0A0D11"/>
                          </a:solidFill>
                          <a:latin typeface="Glacial Indifference Bold"/>
                          <a:ea typeface="Glacial Indifference Bold"/>
                          <a:cs typeface="Glacial Indifference Bold"/>
                          <a:sym typeface="Glacial Indifference Bold"/>
                        </a:rPr>
                        <a:t>Author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A0D11"/>
                          </a:solidFill>
                          <a:latin typeface="Glacial Indifference Bold"/>
                          <a:ea typeface="Glacial Indifference Bold"/>
                          <a:cs typeface="Glacial Indifference Bold"/>
                          <a:sym typeface="Glacial Indifference Bold"/>
                        </a:rPr>
                        <a:t>Inferences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59"/>
                        </a:lnSpc>
                        <a:defRPr/>
                      </a:pPr>
                      <a:r>
                        <a:rPr lang="en-US" sz="2899" b="true">
                          <a:solidFill>
                            <a:srgbClr val="000000"/>
                          </a:solidFill>
                          <a:latin typeface="Glacial Indifference Bold"/>
                          <a:ea typeface="Glacial Indifference Bold"/>
                          <a:cs typeface="Glacial Indifference Bold"/>
                          <a:sym typeface="Glacial Indifference Bold"/>
                        </a:rPr>
                        <a:t>Drawbacks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126184">
                <a:tc>
                  <a:txBody>
                    <a:bodyPr anchor="t" rtlCol="false"/>
                    <a:lstStyle/>
                    <a:p>
                      <a:pPr algn="ctr">
                        <a:lnSpc>
                          <a:spcPts val="3919"/>
                        </a:lnSpc>
                        <a:defRPr/>
                      </a:pPr>
                      <a:r>
                        <a:rPr lang="en-US" sz="2799" b="true">
                          <a:solidFill>
                            <a:srgbClr val="000000"/>
                          </a:solidFill>
                          <a:latin typeface="Arial Bold"/>
                          <a:ea typeface="Arial Bold"/>
                          <a:cs typeface="Arial Bold"/>
                          <a:sym typeface="Arial Bold"/>
                        </a:rPr>
                        <a:t>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al"/>
                          <a:ea typeface="Arial"/>
                          <a:cs typeface="Arial"/>
                          <a:sym typeface="Arial"/>
                        </a:rPr>
                        <a:t>An Application of Soft Sets in a Decision-Making Problem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P.K. Maji, A.R. Roy, and R. Biswas (2001)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Demonstrates a practical application of soft sets in decision-making, showcasing their ability to handle vagueness in criteria selection.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Narrow focus on specific decision-making cases; lacks a comprehensive framework for general application.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299250">
                <a:tc>
                  <a:txBody>
                    <a:bodyPr anchor="t" rtlCol="false"/>
                    <a:lstStyle/>
                    <a:p>
                      <a:pPr algn="ctr">
                        <a:lnSpc>
                          <a:spcPts val="3919"/>
                        </a:lnSpc>
                        <a:defRPr/>
                      </a:pPr>
                      <a:r>
                        <a:rPr lang="en-US" sz="2799" b="true">
                          <a:solidFill>
                            <a:srgbClr val="000000"/>
                          </a:solidFill>
                          <a:latin typeface="Glacial Indifference Bold"/>
                          <a:ea typeface="Glacial Indifference Bold"/>
                          <a:cs typeface="Glacial Indifference Bold"/>
                          <a:sym typeface="Glacial Indifference Bold"/>
                        </a:rPr>
                        <a:t>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Soft Set Theory and Its Applications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D. Molodtsov (1999)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Introduces soft set theory as a mathematical tool to address uncertainty, offering flexibility in multi-criteria decision-making problems. Highlights applications in various fields like economics and engineering.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The theoretical foundation is strong, but lacks detailed methodologies for practical implementation in decision-making.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3780951" y="403225"/>
            <a:ext cx="10726099" cy="1041400"/>
          </a:xfrm>
          <a:prstGeom prst="rect">
            <a:avLst/>
          </a:prstGeom>
        </p:spPr>
        <p:txBody>
          <a:bodyPr anchor="t" rtlCol="false" tIns="0" lIns="0" bIns="0" rIns="0">
            <a:spAutoFit/>
          </a:bodyPr>
          <a:lstStyle/>
          <a:p>
            <a:pPr algn="ctr" marL="0" indent="0" lvl="0">
              <a:lnSpc>
                <a:spcPts val="7699"/>
              </a:lnSpc>
              <a:spcBef>
                <a:spcPct val="0"/>
              </a:spcBef>
            </a:pPr>
            <a:r>
              <a:rPr lang="en-US" b="true" sz="5499">
                <a:solidFill>
                  <a:srgbClr val="2D3880"/>
                </a:solidFill>
                <a:latin typeface="Arial Bold"/>
                <a:ea typeface="Arial Bold"/>
                <a:cs typeface="Arial Bold"/>
                <a:sym typeface="Arial Bold"/>
              </a:rPr>
              <a:t>LITERATURE REVIEW</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809790" y="5868318"/>
            <a:ext cx="4478210" cy="4478210"/>
          </a:xfrm>
          <a:custGeom>
            <a:avLst/>
            <a:gdLst/>
            <a:ahLst/>
            <a:cxnLst/>
            <a:rect r="r" b="b" t="t" l="l"/>
            <a:pathLst>
              <a:path h="4478210" w="4478210">
                <a:moveTo>
                  <a:pt x="4478210" y="0"/>
                </a:moveTo>
                <a:lnTo>
                  <a:pt x="0" y="0"/>
                </a:lnTo>
                <a:lnTo>
                  <a:pt x="0" y="4478210"/>
                </a:lnTo>
                <a:lnTo>
                  <a:pt x="4478210" y="4478210"/>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4478210" cy="3525572"/>
          </a:xfrm>
          <a:custGeom>
            <a:avLst/>
            <a:gdLst/>
            <a:ahLst/>
            <a:cxnLst/>
            <a:rect r="r" b="b" t="t" l="l"/>
            <a:pathLst>
              <a:path h="3525572" w="4478210">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91543" y="1762786"/>
            <a:ext cx="16835265" cy="7886923"/>
            <a:chOff x="0" y="0"/>
            <a:chExt cx="4433979" cy="2077214"/>
          </a:xfrm>
        </p:grpSpPr>
        <p:sp>
          <p:nvSpPr>
            <p:cNvPr name="Freeform 5" id="5"/>
            <p:cNvSpPr/>
            <p:nvPr/>
          </p:nvSpPr>
          <p:spPr>
            <a:xfrm flipH="false" flipV="false" rot="0">
              <a:off x="0" y="0"/>
              <a:ext cx="4433979" cy="2077214"/>
            </a:xfrm>
            <a:custGeom>
              <a:avLst/>
              <a:gdLst/>
              <a:ahLst/>
              <a:cxnLst/>
              <a:rect r="r" b="b" t="t" l="l"/>
              <a:pathLst>
                <a:path h="2077214" w="4433979">
                  <a:moveTo>
                    <a:pt x="0" y="0"/>
                  </a:moveTo>
                  <a:lnTo>
                    <a:pt x="4433979" y="0"/>
                  </a:lnTo>
                  <a:lnTo>
                    <a:pt x="4433979" y="2077214"/>
                  </a:lnTo>
                  <a:lnTo>
                    <a:pt x="0" y="2077214"/>
                  </a:lnTo>
                  <a:close/>
                </a:path>
              </a:pathLst>
            </a:custGeom>
            <a:solidFill>
              <a:srgbClr val="ECECF3"/>
            </a:solidFill>
          </p:spPr>
        </p:sp>
        <p:sp>
          <p:nvSpPr>
            <p:cNvPr name="TextBox 6" id="6"/>
            <p:cNvSpPr txBox="true"/>
            <p:nvPr/>
          </p:nvSpPr>
          <p:spPr>
            <a:xfrm>
              <a:off x="0" y="-47625"/>
              <a:ext cx="4433979" cy="2124839"/>
            </a:xfrm>
            <a:prstGeom prst="rect">
              <a:avLst/>
            </a:prstGeom>
          </p:spPr>
          <p:txBody>
            <a:bodyPr anchor="ctr" rtlCol="false" tIns="50800" lIns="50800" bIns="50800" rIns="50800"/>
            <a:lstStyle/>
            <a:p>
              <a:pPr algn="ctr">
                <a:lnSpc>
                  <a:spcPts val="3012"/>
                </a:lnSpc>
              </a:pPr>
            </a:p>
          </p:txBody>
        </p:sp>
      </p:grpSp>
      <p:graphicFrame>
        <p:nvGraphicFramePr>
          <p:cNvPr name="Table 7" id="7"/>
          <p:cNvGraphicFramePr>
            <a:graphicFrameLocks noGrp="true"/>
          </p:cNvGraphicFramePr>
          <p:nvPr/>
        </p:nvGraphicFramePr>
        <p:xfrm>
          <a:off x="791543" y="1762786"/>
          <a:ext cx="16835265" cy="7884027"/>
        </p:xfrm>
        <a:graphic>
          <a:graphicData uri="http://schemas.openxmlformats.org/drawingml/2006/table">
            <a:tbl>
              <a:tblPr/>
              <a:tblGrid>
                <a:gridCol w="1431752"/>
                <a:gridCol w="3588762"/>
                <a:gridCol w="2876105"/>
                <a:gridCol w="4493423"/>
                <a:gridCol w="4445222"/>
              </a:tblGrid>
              <a:tr h="1461492">
                <a:tc>
                  <a:txBody>
                    <a:bodyPr anchor="t" rtlCol="false"/>
                    <a:lstStyle/>
                    <a:p>
                      <a:pPr algn="ctr">
                        <a:lnSpc>
                          <a:spcPts val="4059"/>
                        </a:lnSpc>
                        <a:defRPr/>
                      </a:pPr>
                      <a:r>
                        <a:rPr lang="en-US" sz="2899" b="true">
                          <a:solidFill>
                            <a:srgbClr val="0A0D11"/>
                          </a:solidFill>
                          <a:latin typeface="Glacial Indifference Bold"/>
                          <a:ea typeface="Glacial Indifference Bold"/>
                          <a:cs typeface="Glacial Indifference Bold"/>
                          <a:sym typeface="Glacial Indifference Bold"/>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919"/>
                        </a:lnSpc>
                        <a:defRPr/>
                      </a:pPr>
                      <a:r>
                        <a:rPr lang="en-US" sz="2799" b="true">
                          <a:solidFill>
                            <a:srgbClr val="0A0D11"/>
                          </a:solidFill>
                          <a:latin typeface="Glacial Indifference Bold"/>
                          <a:ea typeface="Glacial Indifference Bold"/>
                          <a:cs typeface="Glacial Indifference Bold"/>
                          <a:sym typeface="Glacial Indifference Bold"/>
                        </a:rPr>
                        <a:t>Title of the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699" b="true">
                          <a:solidFill>
                            <a:srgbClr val="0A0D11"/>
                          </a:solidFill>
                          <a:latin typeface="Glacial Indifference Bold"/>
                          <a:ea typeface="Glacial Indifference Bold"/>
                          <a:cs typeface="Glacial Indifference Bold"/>
                          <a:sym typeface="Glacial Indifference Bold"/>
                        </a:rPr>
                        <a:t>Author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A0D11"/>
                          </a:solidFill>
                          <a:latin typeface="Glacial Indifference Bold"/>
                          <a:ea typeface="Glacial Indifference Bold"/>
                          <a:cs typeface="Glacial Indifference Bold"/>
                          <a:sym typeface="Glacial Indifference Bold"/>
                        </a:rPr>
                        <a:t>Inferences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59"/>
                        </a:lnSpc>
                        <a:defRPr/>
                      </a:pPr>
                      <a:r>
                        <a:rPr lang="en-US" sz="2899" b="true">
                          <a:solidFill>
                            <a:srgbClr val="000000"/>
                          </a:solidFill>
                          <a:latin typeface="Glacial Indifference Bold"/>
                          <a:ea typeface="Glacial Indifference Bold"/>
                          <a:cs typeface="Glacial Indifference Bold"/>
                          <a:sym typeface="Glacial Indifference Bold"/>
                        </a:rPr>
                        <a:t>Drawbacks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126190">
                <a:tc>
                  <a:txBody>
                    <a:bodyPr anchor="t" rtlCol="false"/>
                    <a:lstStyle/>
                    <a:p>
                      <a:pPr algn="ctr">
                        <a:lnSpc>
                          <a:spcPts val="3919"/>
                        </a:lnSpc>
                        <a:defRPr/>
                      </a:pPr>
                      <a:r>
                        <a:rPr lang="en-US" sz="2799" b="true">
                          <a:solidFill>
                            <a:srgbClr val="000000"/>
                          </a:solidFill>
                          <a:latin typeface="Arial Bold"/>
                          <a:ea typeface="Arial Bold"/>
                          <a:cs typeface="Arial Bold"/>
                          <a:sym typeface="Arial Bold"/>
                        </a:rPr>
                        <a:t>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al"/>
                          <a:ea typeface="Arial"/>
                          <a:cs typeface="Arial"/>
                          <a:sym typeface="Arial"/>
                        </a:rPr>
                        <a:t>A Rough Set Approach to Decision Making in Multicriteria Environments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 Pawel W. Kaczmarek, Zbigniew W. Raubo (2019)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 It provides a framework for modeling decision-making processes by using rough sets to reduce the dimensionality of decision criteria.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 It may not be easily applicable to all types of decision-making problems, particularly those with highly complex criteria or interdependencies among criteria.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296346">
                <a:tc>
                  <a:txBody>
                    <a:bodyPr anchor="t" rtlCol="false"/>
                    <a:lstStyle/>
                    <a:p>
                      <a:pPr algn="ctr">
                        <a:lnSpc>
                          <a:spcPts val="3919"/>
                        </a:lnSpc>
                        <a:defRPr/>
                      </a:pPr>
                      <a:r>
                        <a:rPr lang="en-US" sz="2799" b="true">
                          <a:solidFill>
                            <a:srgbClr val="000000"/>
                          </a:solidFill>
                          <a:latin typeface="Glacial Indifference Bold"/>
                          <a:ea typeface="Glacial Indifference Bold"/>
                          <a:cs typeface="Glacial Indifference Bold"/>
                          <a:sym typeface="Glacial Indifference Bold"/>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A Novel Approach to Decision-Making Based on Soft Rough Sets and Fuzzy Sets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Z.Z. Deng, S.J. He, and X.Y. Hu (2009)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Develops a decision-making model integrating soft rough sets with fuzzy sets to improve the precision of decision outcomes in complex systems.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Arimo"/>
                          <a:ea typeface="Arimo"/>
                          <a:cs typeface="Arimo"/>
                          <a:sym typeface="Arimo"/>
                        </a:rPr>
                        <a:t>Complexity of the hybrid model increases computational requirements, making it less efficient for real-time applications.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3780951" y="403225"/>
            <a:ext cx="10726099" cy="1041400"/>
          </a:xfrm>
          <a:prstGeom prst="rect">
            <a:avLst/>
          </a:prstGeom>
        </p:spPr>
        <p:txBody>
          <a:bodyPr anchor="t" rtlCol="false" tIns="0" lIns="0" bIns="0" rIns="0">
            <a:spAutoFit/>
          </a:bodyPr>
          <a:lstStyle/>
          <a:p>
            <a:pPr algn="ctr" marL="0" indent="0" lvl="0">
              <a:lnSpc>
                <a:spcPts val="7699"/>
              </a:lnSpc>
              <a:spcBef>
                <a:spcPct val="0"/>
              </a:spcBef>
            </a:pPr>
            <a:r>
              <a:rPr lang="en-US" b="true" sz="5499">
                <a:solidFill>
                  <a:srgbClr val="2D3880"/>
                </a:solidFill>
                <a:latin typeface="Arial Bold"/>
                <a:ea typeface="Arial Bold"/>
                <a:cs typeface="Arial Bold"/>
                <a:sym typeface="Arial Bold"/>
              </a:rPr>
              <a:t>LITERATURE REVIEW</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DAGViIJeTUw</dc:identifier>
  <dcterms:modified xsi:type="dcterms:W3CDTF">2011-08-01T06:04:30Z</dcterms:modified>
  <cp:revision>1</cp:revision>
  <dc:title>Project PPT</dc:title>
</cp:coreProperties>
</file>