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ntserrat Semi-Bold Bold Italics" charset="1" panose="00000800000000000000"/>
      <p:regular r:id="rId19"/>
    </p:embeddedFont>
    <p:embeddedFont>
      <p:font typeface="Montserrat Semi-Bold" charset="1" panose="00000700000000000000"/>
      <p:regular r:id="rId20"/>
    </p:embeddedFont>
    <p:embeddedFont>
      <p:font typeface="Montserrat Bold" charset="1" panose="00000600000000000000"/>
      <p:regular r:id="rId21"/>
    </p:embeddedFont>
    <p:embeddedFont>
      <p:font typeface="Montserrat" charset="1" panose="00000500000000000000"/>
      <p:regular r:id="rId22"/>
    </p:embeddedFont>
    <p:embeddedFont>
      <p:font typeface="Montserrat Semi-Bold Bold" charset="1" panose="00000800000000000000"/>
      <p:regular r:id="rId23"/>
    </p:embeddedFont>
    <p:embeddedFont>
      <p:font typeface="Montserrat Italics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3149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0728" y="1285391"/>
            <a:ext cx="16886543" cy="7238112"/>
            <a:chOff x="0" y="0"/>
            <a:chExt cx="22515391" cy="965081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6648105" cy="7315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400"/>
                </a:lnSpc>
              </a:pPr>
              <a:r>
                <a:rPr lang="en-US" sz="12000" i="true" b="true">
                  <a:solidFill>
                    <a:srgbClr val="FFFFFF"/>
                  </a:solidFill>
                  <a:latin typeface="Montserrat Semi-Bold Bold Italics"/>
                  <a:ea typeface="Montserrat Semi-Bold Bold Italics"/>
                  <a:cs typeface="Montserrat Semi-Bold Bold Italics"/>
                  <a:sym typeface="Montserrat Semi-Bold Bold Italics"/>
                </a:rPr>
                <a:t>Interactive Sales </a:t>
              </a:r>
            </a:p>
            <a:p>
              <a:pPr algn="l">
                <a:lnSpc>
                  <a:spcPts val="14400"/>
                </a:lnSpc>
              </a:pPr>
              <a:r>
                <a:rPr lang="en-US" sz="12000" i="true" b="true">
                  <a:solidFill>
                    <a:srgbClr val="FFFFFF"/>
                  </a:solidFill>
                  <a:latin typeface="Montserrat Semi-Bold Bold Italics"/>
                  <a:ea typeface="Montserrat Semi-Bold Bold Italics"/>
                  <a:cs typeface="Montserrat Semi-Bold Bold Italics"/>
                  <a:sym typeface="Montserrat Semi-Bold Bold Italics"/>
                </a:rPr>
                <a:t>Dashboard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152192"/>
              <a:ext cx="22515391" cy="1498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81"/>
                </a:lnSpc>
              </a:pPr>
              <a:r>
                <a:rPr lang="en-US" sz="7401" i="true" b="true">
                  <a:solidFill>
                    <a:srgbClr val="FFFFFF"/>
                  </a:solidFill>
                  <a:latin typeface="Montserrat Semi-Bold Bold Italics"/>
                  <a:ea typeface="Montserrat Semi-Bold Bold Italics"/>
                  <a:cs typeface="Montserrat Semi-Bold Bold Italics"/>
                  <a:sym typeface="Montserrat Semi-Bold Bold Italics"/>
                </a:rPr>
                <a:t> in Power BI</a:t>
              </a:r>
            </a:p>
          </p:txBody>
        </p:sp>
      </p:grpSp>
      <p:sp>
        <p:nvSpPr>
          <p:cNvPr name="AutoShape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1031069" y="9182522"/>
            <a:ext cx="4232004" cy="0"/>
          </a:xfrm>
          <a:prstGeom prst="line">
            <a:avLst/>
          </a:prstGeom>
          <a:ln cap="rnd" w="9525">
            <a:solidFill>
              <a:srgbClr val="EAE3D6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49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97910" y="718978"/>
            <a:ext cx="9692180" cy="7335172"/>
          </a:xfrm>
          <a:custGeom>
            <a:avLst/>
            <a:gdLst/>
            <a:ahLst/>
            <a:cxnLst/>
            <a:rect r="r" b="b" t="t" l="l"/>
            <a:pathLst>
              <a:path h="7335172" w="9692180">
                <a:moveTo>
                  <a:pt x="0" y="0"/>
                </a:moveTo>
                <a:lnTo>
                  <a:pt x="9692180" y="0"/>
                </a:lnTo>
                <a:lnTo>
                  <a:pt x="9692180" y="7335171"/>
                </a:lnTo>
                <a:lnTo>
                  <a:pt x="0" y="733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3491" y="8401050"/>
            <a:ext cx="16290053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50"/>
              </a:lnSpc>
            </a:pPr>
            <a:r>
              <a:rPr lang="en-US" b="true" sz="2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dynamic tooltip provides an on-hover summary for each state, offering detailed insights into sales quantity, total revenue, and demographic-wise sales distribution—helping users quickly understand regional performance without navigating away from the main dashboard.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AE3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9709" y="1900873"/>
            <a:ext cx="8104291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Insights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541166" y="869790"/>
            <a:ext cx="7033024" cy="4063156"/>
            <a:chOff x="0" y="0"/>
            <a:chExt cx="9377366" cy="541754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33630"/>
              <a:ext cx="9377366" cy="696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 b="true">
                  <a:solidFill>
                    <a:srgbClr val="000000"/>
                  </a:solidFill>
                  <a:latin typeface="Montserrat Semi-Bold Bold"/>
                  <a:ea typeface="Montserrat Semi-Bold Bold"/>
                  <a:cs typeface="Montserrat Semi-Bold Bold"/>
                  <a:sym typeface="Montserrat Semi-Bold Bold"/>
                </a:rPr>
                <a:t>Product Sales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190770"/>
              <a:ext cx="9377366" cy="4226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2599" i="true">
                  <a:solidFill>
                    <a:srgbClr val="000000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Tailspin Heli - Max Pro Flight</a:t>
              </a:r>
              <a:r>
                <a:rPr lang="en-US" sz="25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→ $68M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2599" i="true">
                  <a:solidFill>
                    <a:srgbClr val="000000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66CP-A Helicopter</a:t>
              </a:r>
              <a:r>
                <a:rPr lang="en-US" sz="25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599" i="true">
                  <a:solidFill>
                    <a:srgbClr val="000000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Piper Cub 4 Channel</a:t>
              </a:r>
              <a:r>
                <a:rPr lang="en-US" sz="25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also top performers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•Consistent demand in 2019–2020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•Helps focus marketing efforts on high-demand items</a:t>
              </a:r>
            </a:p>
            <a:p>
              <a:pPr algn="l">
                <a:lnSpc>
                  <a:spcPts val="3639"/>
                </a:lnSpc>
              </a:pP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6350"/>
              <a:ext cx="9377366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9873241" y="5500579"/>
            <a:ext cx="7033024" cy="4520356"/>
            <a:chOff x="0" y="0"/>
            <a:chExt cx="9377366" cy="602714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33630"/>
              <a:ext cx="9377366" cy="696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 b="true">
                  <a:solidFill>
                    <a:srgbClr val="000000"/>
                  </a:solidFill>
                  <a:latin typeface="Montserrat Semi-Bold Bold"/>
                  <a:ea typeface="Montserrat Semi-Bold Bold"/>
                  <a:cs typeface="Montserrat Semi-Bold Bold"/>
                  <a:sym typeface="Montserrat Semi-Bold Bold"/>
                </a:rPr>
                <a:t>Regional Sales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90770"/>
              <a:ext cx="9377366" cy="48363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•Full state-wise sales coverage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•States like California and Texas top revenue contributors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•Underperforming regions identified for sales push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•Map tooltip shows state-wise stats on hover</a:t>
              </a:r>
            </a:p>
            <a:p>
              <a:pPr algn="l">
                <a:lnSpc>
                  <a:spcPts val="3639"/>
                </a:lnSpc>
              </a:pP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0" y="6350"/>
              <a:ext cx="9377366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5710129"/>
            <a:ext cx="7033024" cy="4063156"/>
            <a:chOff x="0" y="0"/>
            <a:chExt cx="9377366" cy="541754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33630"/>
              <a:ext cx="9377366" cy="696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 b="true">
                  <a:solidFill>
                    <a:srgbClr val="000000"/>
                  </a:solidFill>
                  <a:latin typeface="Montserrat Semi-Bold Bold"/>
                  <a:ea typeface="Montserrat Semi-Bold Bold"/>
                  <a:cs typeface="Montserrat Semi-Bold Bold"/>
                  <a:sym typeface="Montserrat Semi-Bold Bold"/>
                </a:rPr>
                <a:t>Time Series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190770"/>
              <a:ext cx="9377366" cy="4226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•Sharp growth in sales starting mid-2020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•Sales peak in Q3–Q4 2020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•Avg. unit price increased by ~26.9% over time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•Suggests seasonal demand or campaign</a:t>
              </a:r>
              <a:r>
                <a:rPr lang="en-US" sz="25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impact</a:t>
              </a:r>
            </a:p>
            <a:p>
              <a:pPr algn="l">
                <a:lnSpc>
                  <a:spcPts val="3639"/>
                </a:lnSpc>
              </a:pPr>
            </a:p>
          </p:txBody>
        </p:sp>
        <p:sp>
          <p:nvSpPr>
            <p:cNvPr name="AutoShape 14" id="14"/>
            <p:cNvSpPr/>
            <p:nvPr/>
          </p:nvSpPr>
          <p:spPr>
            <a:xfrm>
              <a:off x="0" y="6350"/>
              <a:ext cx="9377366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8F80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12744" y="7231787"/>
            <a:ext cx="7505877" cy="23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240"/>
              </a:lnSpc>
            </a:pPr>
            <a:r>
              <a:rPr lang="en-US" sz="77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Bus</a:t>
            </a:r>
            <a:r>
              <a:rPr lang="en-US" sz="77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iness Impact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12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82343" y="990600"/>
            <a:ext cx="16123313" cy="6304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•Real-time m</a:t>
            </a: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onitoring</a:t>
            </a: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of sales KPI</a:t>
            </a: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5039"/>
              </a:lnSpc>
            </a:pP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•Regi</a:t>
            </a: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 &amp; product-based </a:t>
            </a: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</a:t>
            </a: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rategy planning</a:t>
            </a: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5039"/>
              </a:lnSpc>
            </a:pP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•Better inventory and stock m</a:t>
            </a: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anageme</a:t>
            </a: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nt</a:t>
            </a: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5039"/>
              </a:lnSpc>
            </a:pP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 Informs product developmen</a:t>
            </a: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 and pricing decisions</a:t>
            </a: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5039"/>
              </a:lnSpc>
            </a:pP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 Qui</a:t>
            </a: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ck executive insights</a:t>
            </a: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without raw d</a:t>
            </a:r>
            <a:r>
              <a:rPr lang="en-US" sz="38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ata digging</a:t>
            </a:r>
          </a:p>
          <a:p>
            <a:pPr algn="l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8F80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32536" y="2435304"/>
            <a:ext cx="6773567" cy="4166788"/>
            <a:chOff x="0" y="0"/>
            <a:chExt cx="9031423" cy="555571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"/>
              <a:ext cx="9031423" cy="30913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384"/>
                </a:lnSpc>
              </a:pPr>
              <a:r>
                <a:rPr lang="en-US" sz="15320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Thank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808335" y="2464321"/>
              <a:ext cx="7223088" cy="30913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384"/>
                </a:lnSpc>
              </a:pPr>
              <a:r>
                <a:rPr lang="en-US" sz="15320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 you!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AE3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65727" y="5956114"/>
            <a:ext cx="10393573" cy="3221023"/>
            <a:chOff x="0" y="0"/>
            <a:chExt cx="13858097" cy="429469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3858097" cy="1828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0800"/>
                </a:lnSpc>
              </a:pPr>
              <a:r>
                <a:rPr lang="en-US" sz="9000">
                  <a:solidFill>
                    <a:srgbClr val="000000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Content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29864"/>
              <a:ext cx="13858097" cy="2264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50"/>
                </a:lnSpc>
              </a:pPr>
              <a:r>
                <a:rPr lang="en-US" sz="3500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To design an interactive Power BI dashboard that enables business stakeholders to:</a:t>
              </a:r>
            </a:p>
            <a:p>
              <a:pPr algn="r">
                <a:lnSpc>
                  <a:spcPts val="45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69790"/>
            <a:ext cx="4232004" cy="2854963"/>
            <a:chOff x="0" y="0"/>
            <a:chExt cx="5642673" cy="380661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46228"/>
              <a:ext cx="5383645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18823"/>
              <a:ext cx="5383645" cy="27877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Track</a:t>
              </a:r>
              <a:r>
                <a:rPr lang="en-US" sz="3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sales performance over time</a:t>
              </a:r>
            </a:p>
            <a:p>
              <a:pPr algn="l">
                <a:lnSpc>
                  <a:spcPts val="4199"/>
                </a:lnSpc>
              </a:pP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3247097"/>
            <a:ext cx="4232004" cy="2852623"/>
            <a:chOff x="0" y="0"/>
            <a:chExt cx="5642673" cy="380349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52865"/>
              <a:ext cx="5383645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04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015703"/>
              <a:ext cx="5383645" cy="27877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Make data-driven decisions using visual insights</a:t>
              </a:r>
            </a:p>
            <a:p>
              <a:pPr algn="l">
                <a:lnSpc>
                  <a:spcPts val="4199"/>
                </a:lnSpc>
              </a:pPr>
            </a:p>
          </p:txBody>
        </p:sp>
        <p:sp>
          <p:nvSpPr>
            <p:cNvPr name="AutoShape 12" id="12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5872256" y="869790"/>
            <a:ext cx="4232004" cy="2321527"/>
            <a:chOff x="0" y="0"/>
            <a:chExt cx="5642673" cy="309536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46228"/>
              <a:ext cx="5383645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02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018823"/>
              <a:ext cx="5642673" cy="20765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Identify best-selling products</a:t>
              </a:r>
            </a:p>
            <a:p>
              <a:pPr algn="l">
                <a:lnSpc>
                  <a:spcPts val="4199"/>
                </a:lnSpc>
              </a:pPr>
            </a:p>
          </p:txBody>
        </p:sp>
        <p:sp>
          <p:nvSpPr>
            <p:cNvPr name="AutoShape 16" id="16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0621645" y="869790"/>
            <a:ext cx="4232004" cy="2854963"/>
            <a:chOff x="0" y="0"/>
            <a:chExt cx="5642673" cy="3806617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146228"/>
              <a:ext cx="5383645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03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018823"/>
              <a:ext cx="5383645" cy="27877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Understand regional revenue contributions</a:t>
              </a:r>
            </a:p>
            <a:p>
              <a:pPr algn="l">
                <a:lnSpc>
                  <a:spcPts val="4199"/>
                </a:lnSpc>
              </a:pPr>
            </a:p>
          </p:txBody>
        </p:sp>
        <p:sp>
          <p:nvSpPr>
            <p:cNvPr name="AutoShape 20" id="20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1" id="21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8F80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6217"/>
            <a:ext cx="13883073" cy="9321241"/>
            <a:chOff x="0" y="0"/>
            <a:chExt cx="18510764" cy="1242832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8510764" cy="1460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640"/>
                </a:lnSpc>
              </a:pPr>
              <a:r>
                <a:rPr lang="en-US" sz="7200" u="sng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Dataset Overview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92588"/>
              <a:ext cx="15594037" cy="10735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</a:p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3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Source:</a:t>
              </a:r>
              <a:r>
                <a:rPr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Sales Dataset </a:t>
              </a:r>
            </a:p>
            <a:p>
              <a:pPr algn="l">
                <a:lnSpc>
                  <a:spcPts val="4550"/>
                </a:lnSpc>
              </a:pPr>
            </a:p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3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Total Records:</a:t>
              </a:r>
              <a:r>
                <a:rPr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~21,000 rows</a:t>
              </a:r>
            </a:p>
            <a:p>
              <a:pPr algn="l">
                <a:lnSpc>
                  <a:spcPts val="4550"/>
                </a:lnSpc>
              </a:pPr>
            </a:p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3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Columns:</a:t>
              </a:r>
              <a:r>
                <a:rPr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Product, Region, Order Date, Quantity, Unit Price, Total Revenue</a:t>
              </a:r>
            </a:p>
            <a:p>
              <a:pPr algn="l">
                <a:lnSpc>
                  <a:spcPts val="5069"/>
                </a:lnSpc>
              </a:pPr>
            </a:p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3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Time Range:</a:t>
              </a:r>
              <a:r>
                <a:rPr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Jan 2018 – Dec 2020</a:t>
              </a:r>
            </a:p>
            <a:p>
              <a:pPr algn="l">
                <a:lnSpc>
                  <a:spcPts val="4550"/>
                </a:lnSpc>
              </a:pPr>
            </a:p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3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Total Sales:</a:t>
              </a:r>
              <a:r>
                <a:rPr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$130.02M</a:t>
              </a:r>
            </a:p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3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Units Sold:</a:t>
              </a:r>
              <a:r>
                <a:rPr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469,345</a:t>
              </a:r>
            </a:p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35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Avg. Price:</a:t>
              </a:r>
              <a:r>
                <a:rPr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$272</a:t>
              </a:r>
            </a:p>
            <a:p>
              <a:pPr algn="l">
                <a:lnSpc>
                  <a:spcPts val="45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8F80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9921954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Technical Implementation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28954" y="5143500"/>
            <a:ext cx="4558095" cy="4109815"/>
            <a:chOff x="0" y="0"/>
            <a:chExt cx="6077460" cy="547975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52865"/>
              <a:ext cx="5798474" cy="455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FFFFFF"/>
                  </a:solidFill>
                  <a:latin typeface="Montserrat Semi-Bold Bold"/>
                  <a:ea typeface="Montserrat Semi-Bold Bold"/>
                  <a:cs typeface="Montserrat Semi-Bold Bold"/>
                  <a:sym typeface="Montserrat Semi-Bold Bold"/>
                </a:rPr>
                <a:t>To</a:t>
              </a:r>
              <a:r>
                <a:rPr lang="en-US" sz="3500" b="true">
                  <a:solidFill>
                    <a:srgbClr val="FFFFFF"/>
                  </a:solidFill>
                  <a:latin typeface="Montserrat Semi-Bold Bold"/>
                  <a:ea typeface="Montserrat Semi-Bold Bold"/>
                  <a:cs typeface="Montserrat Semi-Bold Bold"/>
                  <a:sym typeface="Montserrat Semi-Bold Bold"/>
                </a:rPr>
                <a:t>ol: </a:t>
              </a:r>
            </a:p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Power BI</a:t>
              </a:r>
            </a:p>
            <a:p>
              <a:pPr algn="l">
                <a:lnSpc>
                  <a:spcPts val="4550"/>
                </a:lnSpc>
              </a:pPr>
            </a:p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FFFFFF"/>
                  </a:solidFill>
                  <a:latin typeface="Montserrat Semi-Bold Bold"/>
                  <a:ea typeface="Montserrat Semi-Bold Bold"/>
                  <a:cs typeface="Montserrat Semi-Bold Bold"/>
                  <a:sym typeface="Montserrat Semi-Bold Bold"/>
                </a:rPr>
                <a:t>Data Cleaning: </a:t>
              </a:r>
              <a:r>
                <a:rPr lang="en-US" sz="3500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   Excel</a:t>
              </a:r>
            </a:p>
            <a:p>
              <a:pPr algn="l">
                <a:lnSpc>
                  <a:spcPts val="455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835228"/>
              <a:ext cx="5798474" cy="644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6350"/>
              <a:ext cx="6077460" cy="0"/>
            </a:xfrm>
            <a:prstGeom prst="line">
              <a:avLst/>
            </a:prstGeom>
            <a:ln cap="rnd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6015724" y="5143500"/>
            <a:ext cx="5535002" cy="4681315"/>
            <a:chOff x="0" y="0"/>
            <a:chExt cx="7380003" cy="624175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52865"/>
              <a:ext cx="7380003" cy="5312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FFFFFF"/>
                  </a:solidFill>
                  <a:latin typeface="Montserrat Semi-Bold Bold"/>
                  <a:ea typeface="Montserrat Semi-Bold Bold"/>
                  <a:cs typeface="Montserrat Semi-Bold Bold"/>
                  <a:sym typeface="Montserrat Semi-Bold Bold"/>
                </a:rPr>
                <a:t>Data Model:</a:t>
              </a:r>
              <a:r>
                <a:rPr lang="en-US" sz="3500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 </a:t>
              </a:r>
            </a:p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Star Schema</a:t>
              </a:r>
            </a:p>
            <a:p>
              <a:pPr algn="l">
                <a:lnSpc>
                  <a:spcPts val="4550"/>
                </a:lnSpc>
              </a:pPr>
            </a:p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FFFFFF"/>
                  </a:solidFill>
                  <a:latin typeface="Montserrat Semi-Bold Bold"/>
                  <a:ea typeface="Montserrat Semi-Bold Bold"/>
                  <a:cs typeface="Montserrat Semi-Bold Bold"/>
                  <a:sym typeface="Montserrat Semi-Bold Bold"/>
                </a:rPr>
                <a:t>Visuals Used: </a:t>
              </a:r>
            </a:p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Bar Chart, Map, Cards, Line Chart, Tree</a:t>
              </a:r>
            </a:p>
            <a:p>
              <a:pPr algn="l">
                <a:lnSpc>
                  <a:spcPts val="455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597228"/>
              <a:ext cx="6543642" cy="644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0" y="6350"/>
              <a:ext cx="7380003" cy="0"/>
            </a:xfrm>
            <a:prstGeom prst="line">
              <a:avLst/>
            </a:prstGeom>
            <a:ln cap="rnd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2378427" y="5143500"/>
            <a:ext cx="5462321" cy="4670774"/>
            <a:chOff x="0" y="0"/>
            <a:chExt cx="7283095" cy="622769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52865"/>
              <a:ext cx="7283095" cy="6074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FFFFFF"/>
                  </a:solidFill>
                  <a:latin typeface="Montserrat Semi-Bold Bold"/>
                  <a:ea typeface="Montserrat Semi-Bold Bold"/>
                  <a:cs typeface="Montserrat Semi-Bold Bold"/>
                  <a:sym typeface="Montserrat Semi-Bold Bold"/>
                </a:rPr>
                <a:t>DAX Measures: </a:t>
              </a:r>
            </a:p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Tota</a:t>
              </a:r>
              <a:r>
                <a:rPr lang="en-US" sz="3500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l Sales, Quantity, Avg Price</a:t>
              </a:r>
            </a:p>
            <a:p>
              <a:pPr algn="l">
                <a:lnSpc>
                  <a:spcPts val="4550"/>
                </a:lnSpc>
              </a:pPr>
            </a:p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FFFFFF"/>
                  </a:solidFill>
                  <a:latin typeface="Montserrat Semi-Bold Bold"/>
                  <a:ea typeface="Montserrat Semi-Bold Bold"/>
                  <a:cs typeface="Montserrat Semi-Bold Bold"/>
                  <a:sym typeface="Montserrat Semi-Bold Bold"/>
                </a:rPr>
                <a:t>Interactivity:</a:t>
              </a:r>
              <a:r>
                <a:rPr lang="en-US" sz="3500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 </a:t>
              </a:r>
            </a:p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Slicers, Navigation Tabs, Tooltips</a:t>
              </a:r>
            </a:p>
            <a:p>
              <a:pPr algn="l">
                <a:lnSpc>
                  <a:spcPts val="4550"/>
                </a:lnSpc>
              </a:pP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0" y="6350"/>
              <a:ext cx="7283095" cy="0"/>
            </a:xfrm>
            <a:prstGeom prst="line">
              <a:avLst/>
            </a:prstGeom>
            <a:ln cap="rnd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3149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363405"/>
            <a:ext cx="15343270" cy="5524500"/>
            <a:chOff x="0" y="0"/>
            <a:chExt cx="20457693" cy="73660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20457693" cy="2514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440"/>
                </a:lnSpc>
              </a:pPr>
            </a:p>
            <a:p>
              <a:pPr algn="l">
                <a:lnSpc>
                  <a:spcPts val="7440"/>
                </a:lnSpc>
              </a:pPr>
              <a:r>
                <a:rPr lang="en-US" b="true" sz="6200" u="sng">
                  <a:solidFill>
                    <a:srgbClr val="FFFFFF"/>
                  </a:solidFill>
                  <a:latin typeface="Montserrat Semi-Bold Bold"/>
                  <a:ea typeface="Montserrat Semi-Bold Bold"/>
                  <a:cs typeface="Montserrat Semi-Bold Bold"/>
                  <a:sym typeface="Montserrat Semi-Bold Bold"/>
                </a:rPr>
                <a:t>Key Features of the Dashboard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514600"/>
              <a:ext cx="20457693" cy="485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6480"/>
                </a:lnSpc>
              </a:pPr>
              <a:r>
                <a:rPr lang="en-US" sz="5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Sales by Product </a:t>
              </a:r>
            </a:p>
            <a:p>
              <a:pPr algn="l">
                <a:lnSpc>
                  <a:spcPts val="6480"/>
                </a:lnSpc>
              </a:pPr>
              <a:r>
                <a:rPr lang="en-US" sz="5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&amp; Region</a:t>
              </a:r>
            </a:p>
            <a:p>
              <a:pPr algn="l">
                <a:lnSpc>
                  <a:spcPts val="9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259300" y="9220200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72365" y="3883025"/>
            <a:ext cx="15343270" cy="556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9"/>
              </a:lnSpc>
            </a:pPr>
          </a:p>
          <a:p>
            <a:pPr algn="l">
              <a:lnSpc>
                <a:spcPts val="4939"/>
              </a:lnSpc>
            </a:pP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 M</a:t>
            </a: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onthly</a:t>
            </a: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Sales Trend</a:t>
            </a:r>
          </a:p>
          <a:p>
            <a:pPr algn="l">
              <a:lnSpc>
                <a:spcPts val="4939"/>
              </a:lnSpc>
            </a:pP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 KPI C</a:t>
            </a: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ards (Revenue, Units</a:t>
            </a: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Sold, Avg. Price)</a:t>
            </a:r>
          </a:p>
          <a:p>
            <a:pPr algn="l">
              <a:lnSpc>
                <a:spcPts val="4939"/>
              </a:lnSpc>
            </a:pP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 S</a:t>
            </a: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licers (Date,</a:t>
            </a: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Product Category,   Region)</a:t>
            </a:r>
          </a:p>
          <a:p>
            <a:pPr algn="l">
              <a:lnSpc>
                <a:spcPts val="4939"/>
              </a:lnSpc>
            </a:pP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 Map Visualization with Tooltips</a:t>
            </a:r>
          </a:p>
          <a:p>
            <a:pPr algn="l">
              <a:lnSpc>
                <a:spcPts val="4939"/>
              </a:lnSpc>
            </a:pP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 </a:t>
            </a: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 Navig</a:t>
            </a: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ation for differen</a:t>
            </a: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 views</a:t>
            </a:r>
          </a:p>
          <a:p>
            <a:pPr algn="l">
              <a:lnSpc>
                <a:spcPts val="4939"/>
              </a:lnSpc>
            </a:pP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 Cu</a:t>
            </a: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stom background,</a:t>
            </a: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theme, and</a:t>
            </a:r>
            <a:r>
              <a:rPr lang="en-US" sz="3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formatting</a:t>
            </a:r>
          </a:p>
          <a:p>
            <a:pPr algn="l">
              <a:lnSpc>
                <a:spcPts val="4939"/>
              </a:lnSpc>
            </a:pPr>
          </a:p>
          <a:p>
            <a:pPr algn="l">
              <a:lnSpc>
                <a:spcPts val="493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49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5850" y="300469"/>
            <a:ext cx="16013136" cy="8967356"/>
          </a:xfrm>
          <a:custGeom>
            <a:avLst/>
            <a:gdLst/>
            <a:ahLst/>
            <a:cxnLst/>
            <a:rect r="r" b="b" t="t" l="l"/>
            <a:pathLst>
              <a:path h="8967356" w="16013136">
                <a:moveTo>
                  <a:pt x="0" y="0"/>
                </a:moveTo>
                <a:lnTo>
                  <a:pt x="16013136" y="0"/>
                </a:lnTo>
                <a:lnTo>
                  <a:pt x="16013136" y="8967356"/>
                </a:lnTo>
                <a:lnTo>
                  <a:pt x="0" y="89673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9786" y="9353550"/>
            <a:ext cx="16173450" cy="80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50"/>
              </a:lnSpc>
            </a:pPr>
            <a:r>
              <a:rPr lang="en-US" b="true" sz="2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Comprehensive Sales Dashboard with detailed product-wise performance, regional distribution, demographics, and smart decomposition analysis for strategic insights.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49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2500" y="229972"/>
            <a:ext cx="16163925" cy="9075953"/>
          </a:xfrm>
          <a:custGeom>
            <a:avLst/>
            <a:gdLst/>
            <a:ahLst/>
            <a:cxnLst/>
            <a:rect r="r" b="b" t="t" l="l"/>
            <a:pathLst>
              <a:path h="9075953" w="16163925">
                <a:moveTo>
                  <a:pt x="0" y="0"/>
                </a:moveTo>
                <a:lnTo>
                  <a:pt x="16163925" y="0"/>
                </a:lnTo>
                <a:lnTo>
                  <a:pt x="16163925" y="9075953"/>
                </a:lnTo>
                <a:lnTo>
                  <a:pt x="0" y="9075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9" t="0" r="-1142" b="-159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24975"/>
            <a:ext cx="15979910" cy="80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50"/>
              </a:lnSpc>
            </a:pPr>
            <a:r>
              <a:rPr lang="en-US" b="true" sz="2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Comprehensive 2019 U.S. Sales Dashboard highlighting $42.27M in revenue, 160K+ units sold, and top-performing products across all regions.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49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35490"/>
            <a:ext cx="15716876" cy="8856135"/>
          </a:xfrm>
          <a:custGeom>
            <a:avLst/>
            <a:gdLst/>
            <a:ahLst/>
            <a:cxnLst/>
            <a:rect r="r" b="b" t="t" l="l"/>
            <a:pathLst>
              <a:path h="8856135" w="15716876">
                <a:moveTo>
                  <a:pt x="0" y="0"/>
                </a:moveTo>
                <a:lnTo>
                  <a:pt x="15716876" y="0"/>
                </a:lnTo>
                <a:lnTo>
                  <a:pt x="15716876" y="8856135"/>
                </a:lnTo>
                <a:lnTo>
                  <a:pt x="0" y="8856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2" r="-827" b="-10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5665" y="9324975"/>
            <a:ext cx="15979910" cy="80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50"/>
              </a:lnSpc>
            </a:pPr>
            <a:r>
              <a:rPr lang="en-US" b="true" sz="2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Featuring dynamic tooltips for state-wise insights, including demographic-wise sales breakdown, quantity sold, and revenue at a glance.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49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3903" y="274748"/>
            <a:ext cx="16029642" cy="8976599"/>
          </a:xfrm>
          <a:custGeom>
            <a:avLst/>
            <a:gdLst/>
            <a:ahLst/>
            <a:cxnLst/>
            <a:rect r="r" b="b" t="t" l="l"/>
            <a:pathLst>
              <a:path h="8976599" w="16029642">
                <a:moveTo>
                  <a:pt x="0" y="0"/>
                </a:moveTo>
                <a:lnTo>
                  <a:pt x="16029642" y="0"/>
                </a:lnTo>
                <a:lnTo>
                  <a:pt x="16029642" y="8976600"/>
                </a:lnTo>
                <a:lnTo>
                  <a:pt x="0" y="8976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3491" y="9385300"/>
            <a:ext cx="16290053" cy="80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50"/>
              </a:lnSpc>
            </a:pPr>
            <a:r>
              <a:rPr lang="en-US" b="true" sz="2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Sales surged by 380% and average price by 336% in 2019, with 'Tailspin Heli – Max Pro Flight' driving the highest revenue.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DAGkZWScpM8</dc:identifier>
  <dcterms:modified xsi:type="dcterms:W3CDTF">2011-08-01T06:04:30Z</dcterms:modified>
  <cp:revision>1</cp:revision>
  <dc:title>Blue and Brown Elegant Editorial Startup Weekend Sponsorship Pitch Deck Presentation</dc:title>
</cp:coreProperties>
</file>