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4"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8" r:id="rId11"/>
    <p:sldId id="269" r:id="rId12"/>
    <p:sldId id="265" r:id="rId13"/>
    <p:sldId id="270" r:id="rId14"/>
    <p:sldId id="271"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1277" autoAdjust="0"/>
  </p:normalViewPr>
  <p:slideViewPr>
    <p:cSldViewPr snapToGrid="0">
      <p:cViewPr varScale="1">
        <p:scale>
          <a:sx n="78" d="100"/>
          <a:sy n="78" d="100"/>
        </p:scale>
        <p:origin x="8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58A12C-6038-4C63-9746-5E54CC8DB6BF}" type="datetimeFigureOut">
              <a:rPr lang="en-IN" smtClean="0"/>
              <a:t>08-05-2025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3C056-64D8-4A11-9099-CCF1CA44C1C0}" type="slidenum">
              <a:rPr lang="en-IN" smtClean="0"/>
              <a:t>‹#›</a:t>
            </a:fld>
            <a:endParaRPr lang="en-IN"/>
          </a:p>
        </p:txBody>
      </p:sp>
    </p:spTree>
    <p:extLst>
      <p:ext uri="{BB962C8B-B14F-4D97-AF65-F5344CB8AC3E}">
        <p14:creationId xmlns:p14="http://schemas.microsoft.com/office/powerpoint/2010/main" val="2988884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DE69462-32DD-4675-A44D-EBEE9BD91FDC}" type="datetimeFigureOut">
              <a:rPr lang="en-IN" smtClean="0"/>
              <a:t>08-05-2025</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1723A4B1-3E6F-4351-A0A0-C0B440731E8C}" type="slidenum">
              <a:rPr lang="en-IN" smtClean="0"/>
              <a:t>‹#›</a:t>
            </a:fld>
            <a:endParaRPr lang="en-IN"/>
          </a:p>
        </p:txBody>
      </p:sp>
    </p:spTree>
    <p:extLst>
      <p:ext uri="{BB962C8B-B14F-4D97-AF65-F5344CB8AC3E}">
        <p14:creationId xmlns:p14="http://schemas.microsoft.com/office/powerpoint/2010/main" val="351389626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E69462-32DD-4675-A44D-EBEE9BD91FDC}" type="datetimeFigureOut">
              <a:rPr lang="en-IN" smtClean="0"/>
              <a:t>08-05-2025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23A4B1-3E6F-4351-A0A0-C0B440731E8C}" type="slidenum">
              <a:rPr lang="en-IN" smtClean="0"/>
              <a:t>‹#›</a:t>
            </a:fld>
            <a:endParaRPr lang="en-IN"/>
          </a:p>
        </p:txBody>
      </p:sp>
    </p:spTree>
    <p:extLst>
      <p:ext uri="{BB962C8B-B14F-4D97-AF65-F5344CB8AC3E}">
        <p14:creationId xmlns:p14="http://schemas.microsoft.com/office/powerpoint/2010/main" val="1107940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E69462-32DD-4675-A44D-EBEE9BD91FDC}" type="datetimeFigureOut">
              <a:rPr lang="en-IN" smtClean="0"/>
              <a:t>08-05-2025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23A4B1-3E6F-4351-A0A0-C0B440731E8C}" type="slidenum">
              <a:rPr lang="en-IN" smtClean="0"/>
              <a:t>‹#›</a:t>
            </a:fld>
            <a:endParaRPr lang="en-IN"/>
          </a:p>
        </p:txBody>
      </p:sp>
    </p:spTree>
    <p:extLst>
      <p:ext uri="{BB962C8B-B14F-4D97-AF65-F5344CB8AC3E}">
        <p14:creationId xmlns:p14="http://schemas.microsoft.com/office/powerpoint/2010/main" val="4238273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E69462-32DD-4675-A44D-EBEE9BD91FDC}" type="datetimeFigureOut">
              <a:rPr lang="en-IN" smtClean="0"/>
              <a:t>08-05-2025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23A4B1-3E6F-4351-A0A0-C0B440731E8C}" type="slidenum">
              <a:rPr lang="en-IN" smtClean="0"/>
              <a:t>‹#›</a:t>
            </a:fld>
            <a:endParaRPr lang="en-IN"/>
          </a:p>
        </p:txBody>
      </p:sp>
    </p:spTree>
    <p:extLst>
      <p:ext uri="{BB962C8B-B14F-4D97-AF65-F5344CB8AC3E}">
        <p14:creationId xmlns:p14="http://schemas.microsoft.com/office/powerpoint/2010/main" val="2622559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E69462-32DD-4675-A44D-EBEE9BD91FDC}" type="datetimeFigureOut">
              <a:rPr lang="en-IN" smtClean="0"/>
              <a:t>08-05-2025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23A4B1-3E6F-4351-A0A0-C0B440731E8C}" type="slidenum">
              <a:rPr lang="en-IN" smtClean="0"/>
              <a:t>‹#›</a:t>
            </a:fld>
            <a:endParaRPr lang="en-IN"/>
          </a:p>
        </p:txBody>
      </p:sp>
    </p:spTree>
    <p:extLst>
      <p:ext uri="{BB962C8B-B14F-4D97-AF65-F5344CB8AC3E}">
        <p14:creationId xmlns:p14="http://schemas.microsoft.com/office/powerpoint/2010/main" val="3722315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E69462-32DD-4675-A44D-EBEE9BD91FDC}" type="datetimeFigureOut">
              <a:rPr lang="en-IN" smtClean="0"/>
              <a:t>08-05-2025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23A4B1-3E6F-4351-A0A0-C0B440731E8C}" type="slidenum">
              <a:rPr lang="en-IN" smtClean="0"/>
              <a:t>‹#›</a:t>
            </a:fld>
            <a:endParaRPr lang="en-IN"/>
          </a:p>
        </p:txBody>
      </p:sp>
    </p:spTree>
    <p:extLst>
      <p:ext uri="{BB962C8B-B14F-4D97-AF65-F5344CB8AC3E}">
        <p14:creationId xmlns:p14="http://schemas.microsoft.com/office/powerpoint/2010/main" val="560524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E69462-32DD-4675-A44D-EBEE9BD91FDC}" type="datetimeFigureOut">
              <a:rPr lang="en-IN" smtClean="0"/>
              <a:t>08-05-2025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23A4B1-3E6F-4351-A0A0-C0B440731E8C}" type="slidenum">
              <a:rPr lang="en-IN" smtClean="0"/>
              <a:t>‹#›</a:t>
            </a:fld>
            <a:endParaRPr lang="en-IN"/>
          </a:p>
        </p:txBody>
      </p:sp>
    </p:spTree>
    <p:extLst>
      <p:ext uri="{BB962C8B-B14F-4D97-AF65-F5344CB8AC3E}">
        <p14:creationId xmlns:p14="http://schemas.microsoft.com/office/powerpoint/2010/main" val="1777188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E69462-32DD-4675-A44D-EBEE9BD91FDC}" type="datetimeFigureOut">
              <a:rPr lang="en-IN" smtClean="0"/>
              <a:t>08-05-2025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23A4B1-3E6F-4351-A0A0-C0B440731E8C}"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919349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E69462-32DD-4675-A44D-EBEE9BD91FDC}" type="datetimeFigureOut">
              <a:rPr lang="en-IN" smtClean="0"/>
              <a:t>08-05-2025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23A4B1-3E6F-4351-A0A0-C0B440731E8C}" type="slidenum">
              <a:rPr lang="en-IN" smtClean="0"/>
              <a:t>‹#›</a:t>
            </a:fld>
            <a:endParaRPr lang="en-IN"/>
          </a:p>
        </p:txBody>
      </p:sp>
    </p:spTree>
    <p:extLst>
      <p:ext uri="{BB962C8B-B14F-4D97-AF65-F5344CB8AC3E}">
        <p14:creationId xmlns:p14="http://schemas.microsoft.com/office/powerpoint/2010/main" val="2054039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E69462-32DD-4675-A44D-EBEE9BD91FDC}" type="datetimeFigureOut">
              <a:rPr lang="en-IN" smtClean="0"/>
              <a:t>08-05-2025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23A4B1-3E6F-4351-A0A0-C0B440731E8C}" type="slidenum">
              <a:rPr lang="en-IN" smtClean="0"/>
              <a:t>‹#›</a:t>
            </a:fld>
            <a:endParaRPr lang="en-IN"/>
          </a:p>
        </p:txBody>
      </p:sp>
    </p:spTree>
    <p:extLst>
      <p:ext uri="{BB962C8B-B14F-4D97-AF65-F5344CB8AC3E}">
        <p14:creationId xmlns:p14="http://schemas.microsoft.com/office/powerpoint/2010/main" val="1511007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E69462-32DD-4675-A44D-EBEE9BD91FDC}" type="datetimeFigureOut">
              <a:rPr lang="en-IN" smtClean="0"/>
              <a:t>08-05-2025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23A4B1-3E6F-4351-A0A0-C0B440731E8C}" type="slidenum">
              <a:rPr lang="en-IN" smtClean="0"/>
              <a:t>‹#›</a:t>
            </a:fld>
            <a:endParaRPr lang="en-IN"/>
          </a:p>
        </p:txBody>
      </p:sp>
    </p:spTree>
    <p:extLst>
      <p:ext uri="{BB962C8B-B14F-4D97-AF65-F5344CB8AC3E}">
        <p14:creationId xmlns:p14="http://schemas.microsoft.com/office/powerpoint/2010/main" val="3637919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E69462-32DD-4675-A44D-EBEE9BD91FDC}" type="datetimeFigureOut">
              <a:rPr lang="en-IN" smtClean="0"/>
              <a:t>08-05-2025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23A4B1-3E6F-4351-A0A0-C0B440731E8C}" type="slidenum">
              <a:rPr lang="en-IN" smtClean="0"/>
              <a:t>‹#›</a:t>
            </a:fld>
            <a:endParaRPr lang="en-IN"/>
          </a:p>
        </p:txBody>
      </p:sp>
    </p:spTree>
    <p:extLst>
      <p:ext uri="{BB962C8B-B14F-4D97-AF65-F5344CB8AC3E}">
        <p14:creationId xmlns:p14="http://schemas.microsoft.com/office/powerpoint/2010/main" val="1015489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E69462-32DD-4675-A44D-EBEE9BD91FDC}" type="datetimeFigureOut">
              <a:rPr lang="en-IN" smtClean="0"/>
              <a:t>08-05-2025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23A4B1-3E6F-4351-A0A0-C0B440731E8C}" type="slidenum">
              <a:rPr lang="en-IN" smtClean="0"/>
              <a:t>‹#›</a:t>
            </a:fld>
            <a:endParaRPr lang="en-IN"/>
          </a:p>
        </p:txBody>
      </p:sp>
    </p:spTree>
    <p:extLst>
      <p:ext uri="{BB962C8B-B14F-4D97-AF65-F5344CB8AC3E}">
        <p14:creationId xmlns:p14="http://schemas.microsoft.com/office/powerpoint/2010/main" val="394924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E69462-32DD-4675-A44D-EBEE9BD91FDC}" type="datetimeFigureOut">
              <a:rPr lang="en-IN" smtClean="0"/>
              <a:t>08-05-2025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23A4B1-3E6F-4351-A0A0-C0B440731E8C}" type="slidenum">
              <a:rPr lang="en-IN" smtClean="0"/>
              <a:t>‹#›</a:t>
            </a:fld>
            <a:endParaRPr lang="en-IN"/>
          </a:p>
        </p:txBody>
      </p:sp>
    </p:spTree>
    <p:extLst>
      <p:ext uri="{BB962C8B-B14F-4D97-AF65-F5344CB8AC3E}">
        <p14:creationId xmlns:p14="http://schemas.microsoft.com/office/powerpoint/2010/main" val="2853612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DE69462-32DD-4675-A44D-EBEE9BD91FDC}" type="datetimeFigureOut">
              <a:rPr lang="en-IN" smtClean="0"/>
              <a:t>08-05-2025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23A4B1-3E6F-4351-A0A0-C0B440731E8C}" type="slidenum">
              <a:rPr lang="en-IN" smtClean="0"/>
              <a:t>‹#›</a:t>
            </a:fld>
            <a:endParaRPr lang="en-IN"/>
          </a:p>
        </p:txBody>
      </p:sp>
    </p:spTree>
    <p:extLst>
      <p:ext uri="{BB962C8B-B14F-4D97-AF65-F5344CB8AC3E}">
        <p14:creationId xmlns:p14="http://schemas.microsoft.com/office/powerpoint/2010/main" val="3987321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E69462-32DD-4675-A44D-EBEE9BD91FDC}" type="datetimeFigureOut">
              <a:rPr lang="en-IN" smtClean="0"/>
              <a:t>08-05-2025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23A4B1-3E6F-4351-A0A0-C0B440731E8C}" type="slidenum">
              <a:rPr lang="en-IN" smtClean="0"/>
              <a:t>‹#›</a:t>
            </a:fld>
            <a:endParaRPr lang="en-IN"/>
          </a:p>
        </p:txBody>
      </p:sp>
    </p:spTree>
    <p:extLst>
      <p:ext uri="{BB962C8B-B14F-4D97-AF65-F5344CB8AC3E}">
        <p14:creationId xmlns:p14="http://schemas.microsoft.com/office/powerpoint/2010/main" val="2057408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E69462-32DD-4675-A44D-EBEE9BD91FDC}" type="datetimeFigureOut">
              <a:rPr lang="en-IN" smtClean="0"/>
              <a:t>08-05-2025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23A4B1-3E6F-4351-A0A0-C0B440731E8C}" type="slidenum">
              <a:rPr lang="en-IN" smtClean="0"/>
              <a:t>‹#›</a:t>
            </a:fld>
            <a:endParaRPr lang="en-IN"/>
          </a:p>
        </p:txBody>
      </p:sp>
    </p:spTree>
    <p:extLst>
      <p:ext uri="{BB962C8B-B14F-4D97-AF65-F5344CB8AC3E}">
        <p14:creationId xmlns:p14="http://schemas.microsoft.com/office/powerpoint/2010/main" val="1500409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E69462-32DD-4675-A44D-EBEE9BD91FDC}" type="datetimeFigureOut">
              <a:rPr lang="en-IN" smtClean="0"/>
              <a:t>08-05-2025</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723A4B1-3E6F-4351-A0A0-C0B440731E8C}" type="slidenum">
              <a:rPr lang="en-IN" smtClean="0"/>
              <a:t>‹#›</a:t>
            </a:fld>
            <a:endParaRPr lang="en-IN"/>
          </a:p>
        </p:txBody>
      </p:sp>
    </p:spTree>
    <p:extLst>
      <p:ext uri="{BB962C8B-B14F-4D97-AF65-F5344CB8AC3E}">
        <p14:creationId xmlns:p14="http://schemas.microsoft.com/office/powerpoint/2010/main" val="1323004996"/>
      </p:ext>
    </p:extLst>
  </p:cSld>
  <p:clrMap bg1="dk1" tx1="lt1" bg2="dk2" tx2="lt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 id="2147483976" r:id="rId12"/>
    <p:sldLayoutId id="2147483977" r:id="rId13"/>
    <p:sldLayoutId id="2147483978" r:id="rId14"/>
    <p:sldLayoutId id="2147483979" r:id="rId15"/>
    <p:sldLayoutId id="2147483980" r:id="rId16"/>
    <p:sldLayoutId id="214748398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4C222-0A27-993F-16DF-C6F9A10FF081}"/>
              </a:ext>
            </a:extLst>
          </p:cNvPr>
          <p:cNvSpPr>
            <a:spLocks noGrp="1"/>
          </p:cNvSpPr>
          <p:nvPr>
            <p:ph type="ctrTitle"/>
          </p:nvPr>
        </p:nvSpPr>
        <p:spPr>
          <a:xfrm>
            <a:off x="3773863" y="1769534"/>
            <a:ext cx="7197726" cy="1405467"/>
          </a:xfrm>
        </p:spPr>
        <p:txBody>
          <a:bodyPr>
            <a:normAutofit/>
          </a:bodyPr>
          <a:lstStyle/>
          <a:p>
            <a:r>
              <a:rPr lang="en-IN" dirty="0"/>
              <a:t>Tanmay gaikwad</a:t>
            </a:r>
          </a:p>
        </p:txBody>
      </p:sp>
      <p:sp>
        <p:nvSpPr>
          <p:cNvPr id="3" name="Subtitle 2">
            <a:extLst>
              <a:ext uri="{FF2B5EF4-FFF2-40B4-BE49-F238E27FC236}">
                <a16:creationId xmlns:a16="http://schemas.microsoft.com/office/drawing/2014/main" id="{970951E8-2C51-86C1-98D1-963A16D27F3A}"/>
              </a:ext>
            </a:extLst>
          </p:cNvPr>
          <p:cNvSpPr>
            <a:spLocks noGrp="1"/>
          </p:cNvSpPr>
          <p:nvPr>
            <p:ph type="subTitle" idx="1"/>
          </p:nvPr>
        </p:nvSpPr>
        <p:spPr>
          <a:xfrm>
            <a:off x="3773863" y="3584453"/>
            <a:ext cx="7197726" cy="1405467"/>
          </a:xfrm>
        </p:spPr>
        <p:txBody>
          <a:bodyPr>
            <a:normAutofit/>
          </a:bodyPr>
          <a:lstStyle/>
          <a:p>
            <a:r>
              <a:rPr lang="en-IN" sz="3200" dirty="0"/>
              <a:t>PROJECT TOPIC : Library management</a:t>
            </a:r>
          </a:p>
        </p:txBody>
      </p:sp>
    </p:spTree>
    <p:extLst>
      <p:ext uri="{BB962C8B-B14F-4D97-AF65-F5344CB8AC3E}">
        <p14:creationId xmlns:p14="http://schemas.microsoft.com/office/powerpoint/2010/main" val="888090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1CA54-0284-7905-445A-255C335EC2BC}"/>
              </a:ext>
            </a:extLst>
          </p:cNvPr>
          <p:cNvSpPr>
            <a:spLocks noGrp="1"/>
          </p:cNvSpPr>
          <p:nvPr>
            <p:ph type="title"/>
          </p:nvPr>
        </p:nvSpPr>
        <p:spPr>
          <a:xfrm>
            <a:off x="597311" y="383459"/>
            <a:ext cx="2086896" cy="457200"/>
          </a:xfrm>
        </p:spPr>
        <p:txBody>
          <a:bodyPr>
            <a:normAutofit fontScale="90000"/>
          </a:bodyPr>
          <a:lstStyle/>
          <a:p>
            <a:r>
              <a:rPr lang="en-IN" dirty="0"/>
              <a:t>Left join</a:t>
            </a:r>
          </a:p>
        </p:txBody>
      </p:sp>
      <p:pic>
        <p:nvPicPr>
          <p:cNvPr id="5" name="Content Placeholder 4">
            <a:extLst>
              <a:ext uri="{FF2B5EF4-FFF2-40B4-BE49-F238E27FC236}">
                <a16:creationId xmlns:a16="http://schemas.microsoft.com/office/drawing/2014/main" id="{72DC2AD0-62CF-6F00-81E3-E8EE1BF35E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1595" y="2526891"/>
            <a:ext cx="6519862" cy="37434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856E0B84-9E6F-656C-2CAC-10A723A3AE87}"/>
              </a:ext>
            </a:extLst>
          </p:cNvPr>
          <p:cNvSpPr txBox="1"/>
          <p:nvPr/>
        </p:nvSpPr>
        <p:spPr>
          <a:xfrm>
            <a:off x="597311" y="1120877"/>
            <a:ext cx="10591799" cy="646331"/>
          </a:xfrm>
          <a:prstGeom prst="rect">
            <a:avLst/>
          </a:prstGeom>
          <a:noFill/>
        </p:spPr>
        <p:txBody>
          <a:bodyPr wrap="square" rtlCol="0">
            <a:spAutoFit/>
          </a:bodyPr>
          <a:lstStyle/>
          <a:p>
            <a:r>
              <a:rPr lang="en-IN" dirty="0"/>
              <a:t>Use left join on borrowing and books from members table give output m. member id, m.name as member name, title as borrowed book</a:t>
            </a:r>
          </a:p>
        </p:txBody>
      </p:sp>
    </p:spTree>
    <p:extLst>
      <p:ext uri="{BB962C8B-B14F-4D97-AF65-F5344CB8AC3E}">
        <p14:creationId xmlns:p14="http://schemas.microsoft.com/office/powerpoint/2010/main" val="263590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CCABD-55FA-88EA-378B-58FF0AC1710A}"/>
              </a:ext>
            </a:extLst>
          </p:cNvPr>
          <p:cNvSpPr>
            <a:spLocks noGrp="1"/>
          </p:cNvSpPr>
          <p:nvPr>
            <p:ph type="title"/>
          </p:nvPr>
        </p:nvSpPr>
        <p:spPr>
          <a:xfrm>
            <a:off x="390835" y="319548"/>
            <a:ext cx="5311876" cy="747252"/>
          </a:xfrm>
        </p:spPr>
        <p:txBody>
          <a:bodyPr/>
          <a:lstStyle/>
          <a:p>
            <a:r>
              <a:rPr lang="en-IN" dirty="0"/>
              <a:t>Right join and left join</a:t>
            </a:r>
          </a:p>
        </p:txBody>
      </p:sp>
      <p:pic>
        <p:nvPicPr>
          <p:cNvPr id="5" name="Content Placeholder 4">
            <a:extLst>
              <a:ext uri="{FF2B5EF4-FFF2-40B4-BE49-F238E27FC236}">
                <a16:creationId xmlns:a16="http://schemas.microsoft.com/office/drawing/2014/main" id="{2843080F-7C90-E0D7-F3FE-B25458CB1C2B}"/>
              </a:ext>
            </a:extLst>
          </p:cNvPr>
          <p:cNvPicPr>
            <a:picLocks noGrp="1" noChangeAspect="1"/>
          </p:cNvPicPr>
          <p:nvPr>
            <p:ph idx="1"/>
          </p:nvPr>
        </p:nvPicPr>
        <p:blipFill>
          <a:blip r:embed="rId2"/>
          <a:stretch>
            <a:fillRect/>
          </a:stretch>
        </p:blipFill>
        <p:spPr>
          <a:xfrm>
            <a:off x="5180642" y="2418953"/>
            <a:ext cx="6392167" cy="313416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BA4DFD19-5436-11CE-4060-15C5CC73B921}"/>
              </a:ext>
            </a:extLst>
          </p:cNvPr>
          <p:cNvSpPr txBox="1"/>
          <p:nvPr/>
        </p:nvSpPr>
        <p:spPr>
          <a:xfrm>
            <a:off x="390835" y="1238865"/>
            <a:ext cx="10650791" cy="646331"/>
          </a:xfrm>
          <a:prstGeom prst="rect">
            <a:avLst/>
          </a:prstGeom>
          <a:noFill/>
        </p:spPr>
        <p:txBody>
          <a:bodyPr wrap="square" rtlCol="0">
            <a:spAutoFit/>
          </a:bodyPr>
          <a:lstStyle/>
          <a:p>
            <a:r>
              <a:rPr lang="en-IN" dirty="0"/>
              <a:t>Use right join on books and left join in members from borrowing table . Give output book id , title as book title,</a:t>
            </a:r>
          </a:p>
          <a:p>
            <a:r>
              <a:rPr lang="en-IN" dirty="0"/>
              <a:t>Name as member name from borrowing table</a:t>
            </a:r>
          </a:p>
        </p:txBody>
      </p:sp>
    </p:spTree>
    <p:extLst>
      <p:ext uri="{BB962C8B-B14F-4D97-AF65-F5344CB8AC3E}">
        <p14:creationId xmlns:p14="http://schemas.microsoft.com/office/powerpoint/2010/main" val="4219002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91F85-C4F7-0C13-BD76-5D48DA7F0BD7}"/>
              </a:ext>
            </a:extLst>
          </p:cNvPr>
          <p:cNvSpPr>
            <a:spLocks noGrp="1"/>
          </p:cNvSpPr>
          <p:nvPr>
            <p:ph type="title"/>
          </p:nvPr>
        </p:nvSpPr>
        <p:spPr>
          <a:xfrm>
            <a:off x="705465" y="113071"/>
            <a:ext cx="1575618" cy="737419"/>
          </a:xfrm>
        </p:spPr>
        <p:txBody>
          <a:bodyPr>
            <a:normAutofit/>
          </a:bodyPr>
          <a:lstStyle/>
          <a:p>
            <a:r>
              <a:rPr lang="en-IN" dirty="0"/>
              <a:t>View </a:t>
            </a:r>
          </a:p>
        </p:txBody>
      </p:sp>
      <p:pic>
        <p:nvPicPr>
          <p:cNvPr id="5" name="Content Placeholder 4">
            <a:extLst>
              <a:ext uri="{FF2B5EF4-FFF2-40B4-BE49-F238E27FC236}">
                <a16:creationId xmlns:a16="http://schemas.microsoft.com/office/drawing/2014/main" id="{7F9B154C-C050-2ED5-B5B8-D9DF7A4B6F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5923" y="1769806"/>
            <a:ext cx="8288594" cy="457445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p:spPr>
      </p:pic>
      <p:sp>
        <p:nvSpPr>
          <p:cNvPr id="6" name="Rectangle: Rounded Corners 5">
            <a:extLst>
              <a:ext uri="{FF2B5EF4-FFF2-40B4-BE49-F238E27FC236}">
                <a16:creationId xmlns:a16="http://schemas.microsoft.com/office/drawing/2014/main" id="{598C989C-5784-34A2-03AB-364055962EBF}"/>
              </a:ext>
            </a:extLst>
          </p:cNvPr>
          <p:cNvSpPr/>
          <p:nvPr/>
        </p:nvSpPr>
        <p:spPr>
          <a:xfrm>
            <a:off x="580103" y="1602658"/>
            <a:ext cx="2792362" cy="4660490"/>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Views can be used as security mechanisms by letting users access data through the view, without granting users permissions to directly access the underlying tables of the query. Views can be used to provide a backward compatible interface to emulate a table that used to exist but whose schema has changed.</a:t>
            </a:r>
            <a:endParaRPr lang="en-IN" dirty="0"/>
          </a:p>
        </p:txBody>
      </p:sp>
      <p:sp>
        <p:nvSpPr>
          <p:cNvPr id="3" name="TextBox 2">
            <a:extLst>
              <a:ext uri="{FF2B5EF4-FFF2-40B4-BE49-F238E27FC236}">
                <a16:creationId xmlns:a16="http://schemas.microsoft.com/office/drawing/2014/main" id="{AFBE9443-6DA1-3771-4998-D33C7B34FE0C}"/>
              </a:ext>
            </a:extLst>
          </p:cNvPr>
          <p:cNvSpPr txBox="1"/>
          <p:nvPr/>
        </p:nvSpPr>
        <p:spPr>
          <a:xfrm>
            <a:off x="580103" y="924232"/>
            <a:ext cx="10363200" cy="646331"/>
          </a:xfrm>
          <a:prstGeom prst="rect">
            <a:avLst/>
          </a:prstGeom>
          <a:noFill/>
        </p:spPr>
        <p:txBody>
          <a:bodyPr wrap="square" rtlCol="0">
            <a:spAutoFit/>
          </a:bodyPr>
          <a:lstStyle/>
          <a:p>
            <a:r>
              <a:rPr lang="en-IN" dirty="0"/>
              <a:t>Use view </a:t>
            </a:r>
            <a:r>
              <a:rPr lang="en-IN" dirty="0" err="1"/>
              <a:t>BorrowDetailsView</a:t>
            </a:r>
            <a:r>
              <a:rPr lang="en-IN" dirty="0"/>
              <a:t> from Borrowing and expected output </a:t>
            </a:r>
            <a:r>
              <a:rPr lang="en-IN" dirty="0" err="1"/>
              <a:t>borrow_id</a:t>
            </a:r>
            <a:r>
              <a:rPr lang="en-IN" dirty="0"/>
              <a:t>, </a:t>
            </a:r>
            <a:r>
              <a:rPr lang="en-IN" dirty="0" err="1"/>
              <a:t>member_id</a:t>
            </a:r>
            <a:r>
              <a:rPr lang="en-IN" dirty="0"/>
              <a:t>, title, </a:t>
            </a:r>
            <a:r>
              <a:rPr lang="en-IN" dirty="0" err="1"/>
              <a:t>borrow_date</a:t>
            </a:r>
            <a:r>
              <a:rPr lang="en-IN" dirty="0"/>
              <a:t> and </a:t>
            </a:r>
            <a:r>
              <a:rPr lang="en-IN" dirty="0" err="1"/>
              <a:t>return_date</a:t>
            </a:r>
            <a:r>
              <a:rPr lang="en-IN" dirty="0"/>
              <a:t>.</a:t>
            </a:r>
          </a:p>
        </p:txBody>
      </p:sp>
    </p:spTree>
    <p:extLst>
      <p:ext uri="{BB962C8B-B14F-4D97-AF65-F5344CB8AC3E}">
        <p14:creationId xmlns:p14="http://schemas.microsoft.com/office/powerpoint/2010/main" val="94287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4F1A-C52E-C4F2-1DB3-0F6EFBEF5D69}"/>
              </a:ext>
            </a:extLst>
          </p:cNvPr>
          <p:cNvSpPr>
            <a:spLocks noGrp="1"/>
          </p:cNvSpPr>
          <p:nvPr>
            <p:ph type="title"/>
          </p:nvPr>
        </p:nvSpPr>
        <p:spPr>
          <a:xfrm>
            <a:off x="675969" y="344130"/>
            <a:ext cx="1634612" cy="845574"/>
          </a:xfrm>
        </p:spPr>
        <p:txBody>
          <a:bodyPr/>
          <a:lstStyle/>
          <a:p>
            <a:r>
              <a:rPr lang="en-IN" dirty="0"/>
              <a:t>view</a:t>
            </a:r>
          </a:p>
        </p:txBody>
      </p:sp>
      <p:pic>
        <p:nvPicPr>
          <p:cNvPr id="5" name="Content Placeholder 4">
            <a:extLst>
              <a:ext uri="{FF2B5EF4-FFF2-40B4-BE49-F238E27FC236}">
                <a16:creationId xmlns:a16="http://schemas.microsoft.com/office/drawing/2014/main" id="{B0BC332C-261D-D1ED-9FC7-56EEB243B42A}"/>
              </a:ext>
            </a:extLst>
          </p:cNvPr>
          <p:cNvPicPr>
            <a:picLocks noGrp="1" noChangeAspect="1"/>
          </p:cNvPicPr>
          <p:nvPr>
            <p:ph idx="1"/>
          </p:nvPr>
        </p:nvPicPr>
        <p:blipFill>
          <a:blip r:embed="rId2"/>
          <a:stretch>
            <a:fillRect/>
          </a:stretch>
        </p:blipFill>
        <p:spPr>
          <a:xfrm>
            <a:off x="4303692" y="2828448"/>
            <a:ext cx="6887536" cy="341995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836692CB-4E86-E0B5-8C8A-3065C71FF920}"/>
              </a:ext>
            </a:extLst>
          </p:cNvPr>
          <p:cNvSpPr txBox="1"/>
          <p:nvPr/>
        </p:nvSpPr>
        <p:spPr>
          <a:xfrm>
            <a:off x="442452" y="1455174"/>
            <a:ext cx="10628671" cy="646331"/>
          </a:xfrm>
          <a:prstGeom prst="rect">
            <a:avLst/>
          </a:prstGeom>
          <a:noFill/>
        </p:spPr>
        <p:txBody>
          <a:bodyPr wrap="square" rtlCol="0">
            <a:spAutoFit/>
          </a:bodyPr>
          <a:lstStyle/>
          <a:p>
            <a:r>
              <a:rPr lang="en-IN" dirty="0"/>
              <a:t>Create a view to show all books along with their author’s name. Output as book id , title author name from books</a:t>
            </a:r>
          </a:p>
        </p:txBody>
      </p:sp>
    </p:spTree>
    <p:extLst>
      <p:ext uri="{BB962C8B-B14F-4D97-AF65-F5344CB8AC3E}">
        <p14:creationId xmlns:p14="http://schemas.microsoft.com/office/powerpoint/2010/main" val="668998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2FFD5-38EE-0485-8A39-DBF9D5C5CBB5}"/>
              </a:ext>
            </a:extLst>
          </p:cNvPr>
          <p:cNvSpPr>
            <a:spLocks noGrp="1"/>
          </p:cNvSpPr>
          <p:nvPr>
            <p:ph type="title"/>
          </p:nvPr>
        </p:nvSpPr>
        <p:spPr>
          <a:xfrm>
            <a:off x="685801" y="304800"/>
            <a:ext cx="1378973" cy="658761"/>
          </a:xfrm>
        </p:spPr>
        <p:txBody>
          <a:bodyPr/>
          <a:lstStyle/>
          <a:p>
            <a:r>
              <a:rPr lang="en-IN" dirty="0"/>
              <a:t>view</a:t>
            </a:r>
          </a:p>
        </p:txBody>
      </p:sp>
      <p:pic>
        <p:nvPicPr>
          <p:cNvPr id="5" name="Content Placeholder 4">
            <a:extLst>
              <a:ext uri="{FF2B5EF4-FFF2-40B4-BE49-F238E27FC236}">
                <a16:creationId xmlns:a16="http://schemas.microsoft.com/office/drawing/2014/main" id="{AAAFD705-933F-96BB-9238-B2A3E09ABF39}"/>
              </a:ext>
            </a:extLst>
          </p:cNvPr>
          <p:cNvPicPr>
            <a:picLocks noGrp="1" noChangeAspect="1"/>
          </p:cNvPicPr>
          <p:nvPr>
            <p:ph idx="1"/>
          </p:nvPr>
        </p:nvPicPr>
        <p:blipFill>
          <a:blip r:embed="rId2"/>
          <a:stretch>
            <a:fillRect/>
          </a:stretch>
        </p:blipFill>
        <p:spPr>
          <a:xfrm>
            <a:off x="5155428" y="2403745"/>
            <a:ext cx="6658904" cy="310558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C129D895-74C7-2786-EF8E-11965787F49C}"/>
              </a:ext>
            </a:extLst>
          </p:cNvPr>
          <p:cNvSpPr txBox="1"/>
          <p:nvPr/>
        </p:nvSpPr>
        <p:spPr>
          <a:xfrm>
            <a:off x="452284" y="1199535"/>
            <a:ext cx="10540181" cy="369332"/>
          </a:xfrm>
          <a:prstGeom prst="rect">
            <a:avLst/>
          </a:prstGeom>
          <a:noFill/>
        </p:spPr>
        <p:txBody>
          <a:bodyPr wrap="square" rtlCol="0">
            <a:spAutoFit/>
          </a:bodyPr>
          <a:lstStyle/>
          <a:p>
            <a:r>
              <a:rPr lang="en-IN" dirty="0"/>
              <a:t>Create view to show members along with email and the date they borrowed a book.</a:t>
            </a:r>
          </a:p>
        </p:txBody>
      </p:sp>
    </p:spTree>
    <p:extLst>
      <p:ext uri="{BB962C8B-B14F-4D97-AF65-F5344CB8AC3E}">
        <p14:creationId xmlns:p14="http://schemas.microsoft.com/office/powerpoint/2010/main" val="4293280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D7E2C-FE7A-B72A-0936-0B1CA5FE12A7}"/>
              </a:ext>
            </a:extLst>
          </p:cNvPr>
          <p:cNvSpPr>
            <a:spLocks noGrp="1"/>
          </p:cNvSpPr>
          <p:nvPr>
            <p:ph type="title"/>
          </p:nvPr>
        </p:nvSpPr>
        <p:spPr>
          <a:xfrm>
            <a:off x="685801" y="191729"/>
            <a:ext cx="2431024" cy="875071"/>
          </a:xfrm>
        </p:spPr>
        <p:txBody>
          <a:bodyPr>
            <a:normAutofit/>
          </a:bodyPr>
          <a:lstStyle/>
          <a:p>
            <a:r>
              <a:rPr lang="en-IN" dirty="0"/>
              <a:t>Sub query</a:t>
            </a:r>
          </a:p>
        </p:txBody>
      </p:sp>
      <p:pic>
        <p:nvPicPr>
          <p:cNvPr id="8" name="Content Placeholder 7">
            <a:extLst>
              <a:ext uri="{FF2B5EF4-FFF2-40B4-BE49-F238E27FC236}">
                <a16:creationId xmlns:a16="http://schemas.microsoft.com/office/drawing/2014/main" id="{540C0894-B1AA-2DDC-8F2F-01DFEDEDB9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2693" y="2141538"/>
            <a:ext cx="7017639" cy="364966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C6E81863-40CE-34AB-C3C9-D1A43354B5C6}"/>
              </a:ext>
            </a:extLst>
          </p:cNvPr>
          <p:cNvSpPr txBox="1"/>
          <p:nvPr/>
        </p:nvSpPr>
        <p:spPr>
          <a:xfrm>
            <a:off x="685801" y="1189703"/>
            <a:ext cx="9785554" cy="369332"/>
          </a:xfrm>
          <a:prstGeom prst="rect">
            <a:avLst/>
          </a:prstGeom>
          <a:noFill/>
        </p:spPr>
        <p:txBody>
          <a:bodyPr wrap="square" rtlCol="0">
            <a:spAutoFit/>
          </a:bodyPr>
          <a:lstStyle/>
          <a:p>
            <a:r>
              <a:rPr lang="en-IN" dirty="0"/>
              <a:t>Find books written by authors from the UK</a:t>
            </a:r>
          </a:p>
        </p:txBody>
      </p:sp>
    </p:spTree>
    <p:extLst>
      <p:ext uri="{BB962C8B-B14F-4D97-AF65-F5344CB8AC3E}">
        <p14:creationId xmlns:p14="http://schemas.microsoft.com/office/powerpoint/2010/main" val="1197436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F9189-4290-B1B1-D57D-2D1F6CBDC109}"/>
              </a:ext>
            </a:extLst>
          </p:cNvPr>
          <p:cNvSpPr>
            <a:spLocks noGrp="1"/>
          </p:cNvSpPr>
          <p:nvPr>
            <p:ph type="title"/>
          </p:nvPr>
        </p:nvSpPr>
        <p:spPr>
          <a:xfrm>
            <a:off x="685801" y="393291"/>
            <a:ext cx="3217605" cy="835742"/>
          </a:xfrm>
        </p:spPr>
        <p:txBody>
          <a:bodyPr>
            <a:normAutofit/>
          </a:bodyPr>
          <a:lstStyle/>
          <a:p>
            <a:r>
              <a:rPr lang="en-IN" dirty="0"/>
              <a:t>COUNCLUSION</a:t>
            </a:r>
          </a:p>
        </p:txBody>
      </p:sp>
      <p:sp>
        <p:nvSpPr>
          <p:cNvPr id="3" name="Content Placeholder 2">
            <a:extLst>
              <a:ext uri="{FF2B5EF4-FFF2-40B4-BE49-F238E27FC236}">
                <a16:creationId xmlns:a16="http://schemas.microsoft.com/office/drawing/2014/main" id="{67D57F90-9B3A-5703-FC1C-52B4EB1ACFD7}"/>
              </a:ext>
            </a:extLst>
          </p:cNvPr>
          <p:cNvSpPr>
            <a:spLocks noGrp="1"/>
          </p:cNvSpPr>
          <p:nvPr>
            <p:ph idx="1"/>
          </p:nvPr>
        </p:nvSpPr>
        <p:spPr/>
        <p:txBody>
          <a:bodyPr>
            <a:normAutofit/>
          </a:bodyPr>
          <a:lstStyle/>
          <a:p>
            <a:pPr marL="0" indent="0">
              <a:buNone/>
            </a:pPr>
            <a:r>
              <a:rPr lang="en-US" sz="2800" dirty="0"/>
              <a:t>The SQL-based Library Management System successfully demonstrates how relational databases can streamline library operations. It ensures accurate tracking of books, borrowing records, and member activities. SQL queries allow for efficient report generation and decision-making based on real-time data . This foundational system can be extended with a graphical interface, user authentication, and integration with external cataloging services in the future.</a:t>
            </a:r>
            <a:endParaRPr lang="en-IN" sz="2800" dirty="0"/>
          </a:p>
        </p:txBody>
      </p:sp>
    </p:spTree>
    <p:extLst>
      <p:ext uri="{BB962C8B-B14F-4D97-AF65-F5344CB8AC3E}">
        <p14:creationId xmlns:p14="http://schemas.microsoft.com/office/powerpoint/2010/main" val="1734265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D0A0C-D76D-E5A3-FBA7-21A48BA86474}"/>
              </a:ext>
            </a:extLst>
          </p:cNvPr>
          <p:cNvSpPr>
            <a:spLocks noGrp="1"/>
          </p:cNvSpPr>
          <p:nvPr>
            <p:ph type="title"/>
          </p:nvPr>
        </p:nvSpPr>
        <p:spPr>
          <a:xfrm>
            <a:off x="685801" y="609600"/>
            <a:ext cx="10131425" cy="1248697"/>
          </a:xfrm>
        </p:spPr>
        <p:txBody>
          <a:bodyPr/>
          <a:lstStyle/>
          <a:p>
            <a:r>
              <a:rPr lang="en-IN" dirty="0"/>
              <a:t>introduction</a:t>
            </a:r>
          </a:p>
        </p:txBody>
      </p:sp>
      <p:sp>
        <p:nvSpPr>
          <p:cNvPr id="3" name="Content Placeholder 2">
            <a:extLst>
              <a:ext uri="{FF2B5EF4-FFF2-40B4-BE49-F238E27FC236}">
                <a16:creationId xmlns:a16="http://schemas.microsoft.com/office/drawing/2014/main" id="{48FFB1A8-2A10-8D08-32DE-D79801F0D967}"/>
              </a:ext>
            </a:extLst>
          </p:cNvPr>
          <p:cNvSpPr>
            <a:spLocks noGrp="1"/>
          </p:cNvSpPr>
          <p:nvPr>
            <p:ph idx="1"/>
          </p:nvPr>
        </p:nvSpPr>
        <p:spPr/>
        <p:txBody>
          <a:bodyPr>
            <a:normAutofit/>
          </a:bodyPr>
          <a:lstStyle/>
          <a:p>
            <a:pPr marL="0" indent="0">
              <a:buNone/>
            </a:pPr>
            <a:r>
              <a:rPr lang="en-US" sz="2800" dirty="0"/>
              <a:t>Libraries are essential institutions for accessing, borrowing, and managing knowledge resources . Managing a modern library involves tracking books, borrowers, due dates, and returns efficiently. This project presents a Library Management System implemented using SQL to organize and retrieve data effectively. The system is designed to handle book inventory, user information, issue/return transactions, and more.</a:t>
            </a:r>
            <a:endParaRPr lang="en-IN" sz="2800" dirty="0"/>
          </a:p>
        </p:txBody>
      </p:sp>
    </p:spTree>
    <p:extLst>
      <p:ext uri="{BB962C8B-B14F-4D97-AF65-F5344CB8AC3E}">
        <p14:creationId xmlns:p14="http://schemas.microsoft.com/office/powerpoint/2010/main" val="3096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5458D-FBDD-BD65-BBFC-97BDCFC4A5D1}"/>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F2F1D718-28CA-9AE5-CD47-8A1580C663A7}"/>
              </a:ext>
            </a:extLst>
          </p:cNvPr>
          <p:cNvSpPr>
            <a:spLocks noGrp="1"/>
          </p:cNvSpPr>
          <p:nvPr>
            <p:ph idx="1"/>
          </p:nvPr>
        </p:nvSpPr>
        <p:spPr/>
        <p:txBody>
          <a:bodyPr>
            <a:normAutofit/>
          </a:bodyPr>
          <a:lstStyle/>
          <a:p>
            <a:pPr marL="0" indent="0">
              <a:buNone/>
            </a:pPr>
            <a:r>
              <a:rPr lang="en-US" sz="2800" dirty="0"/>
              <a:t>The Library Management System database is designed using SQL to provide a structured solution for storing and managing library data. It includes multiple interrelated tables such as books, members, transactions (issues/returns), and staff. The project showcases key SQL features including table creation, data insertion, joins, aggregations, and queries to retrieve real-time information like book availability or overdue items. This system aims to improve efficiency, accuracy, and accessibility within library operations.</a:t>
            </a:r>
            <a:endParaRPr lang="en-IN" sz="2800" dirty="0"/>
          </a:p>
        </p:txBody>
      </p:sp>
    </p:spTree>
    <p:extLst>
      <p:ext uri="{BB962C8B-B14F-4D97-AF65-F5344CB8AC3E}">
        <p14:creationId xmlns:p14="http://schemas.microsoft.com/office/powerpoint/2010/main" val="2653366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095-5ACE-FA7C-C951-73E1670025A2}"/>
              </a:ext>
            </a:extLst>
          </p:cNvPr>
          <p:cNvSpPr>
            <a:spLocks noGrp="1"/>
          </p:cNvSpPr>
          <p:nvPr>
            <p:ph type="title"/>
          </p:nvPr>
        </p:nvSpPr>
        <p:spPr>
          <a:xfrm>
            <a:off x="548149" y="1014446"/>
            <a:ext cx="2608005" cy="1030664"/>
          </a:xfrm>
        </p:spPr>
        <p:txBody>
          <a:bodyPr>
            <a:noAutofit/>
          </a:bodyPr>
          <a:lstStyle/>
          <a:p>
            <a:r>
              <a:rPr lang="en-IN" sz="3200" dirty="0"/>
              <a:t>ER DIAGRAM</a:t>
            </a:r>
          </a:p>
        </p:txBody>
      </p:sp>
      <p:pic>
        <p:nvPicPr>
          <p:cNvPr id="5" name="Content Placeholder 4">
            <a:extLst>
              <a:ext uri="{FF2B5EF4-FFF2-40B4-BE49-F238E27FC236}">
                <a16:creationId xmlns:a16="http://schemas.microsoft.com/office/drawing/2014/main" id="{3DAB847B-9A41-C194-AEC6-855B9280BD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948" y="683342"/>
            <a:ext cx="7846142" cy="531433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6" name="Rectangle: Rounded Corners 5">
            <a:extLst>
              <a:ext uri="{FF2B5EF4-FFF2-40B4-BE49-F238E27FC236}">
                <a16:creationId xmlns:a16="http://schemas.microsoft.com/office/drawing/2014/main" id="{30D1CBDC-BB00-2463-6229-482A916CB67E}"/>
              </a:ext>
            </a:extLst>
          </p:cNvPr>
          <p:cNvSpPr/>
          <p:nvPr/>
        </p:nvSpPr>
        <p:spPr>
          <a:xfrm>
            <a:off x="705466" y="2615380"/>
            <a:ext cx="2608005" cy="355927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ER Diagram is used to visually represent the structure and relationships within a database or information system.</a:t>
            </a:r>
          </a:p>
        </p:txBody>
      </p:sp>
    </p:spTree>
    <p:extLst>
      <p:ext uri="{BB962C8B-B14F-4D97-AF65-F5344CB8AC3E}">
        <p14:creationId xmlns:p14="http://schemas.microsoft.com/office/powerpoint/2010/main" val="2966883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2DAB5-1326-96F6-891B-BE38FF4F33D1}"/>
              </a:ext>
            </a:extLst>
          </p:cNvPr>
          <p:cNvSpPr>
            <a:spLocks noGrp="1"/>
          </p:cNvSpPr>
          <p:nvPr>
            <p:ph type="title"/>
          </p:nvPr>
        </p:nvSpPr>
        <p:spPr>
          <a:xfrm>
            <a:off x="685801" y="609600"/>
            <a:ext cx="3106993" cy="1456267"/>
          </a:xfrm>
        </p:spPr>
        <p:txBody>
          <a:bodyPr/>
          <a:lstStyle/>
          <a:p>
            <a:r>
              <a:rPr lang="en-IN" dirty="0"/>
              <a:t>SCHEMA </a:t>
            </a:r>
          </a:p>
        </p:txBody>
      </p:sp>
      <p:pic>
        <p:nvPicPr>
          <p:cNvPr id="5" name="Content Placeholder 4">
            <a:extLst>
              <a:ext uri="{FF2B5EF4-FFF2-40B4-BE49-F238E27FC236}">
                <a16:creationId xmlns:a16="http://schemas.microsoft.com/office/drawing/2014/main" id="{595675FA-2D62-76CD-7725-6B2B79F60A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28852" y="1238865"/>
            <a:ext cx="5348748" cy="440485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6" name="Rectangle: Rounded Corners 5">
            <a:extLst>
              <a:ext uri="{FF2B5EF4-FFF2-40B4-BE49-F238E27FC236}">
                <a16:creationId xmlns:a16="http://schemas.microsoft.com/office/drawing/2014/main" id="{03CEAC01-34DA-5A1E-A1E4-92640E6960BD}"/>
              </a:ext>
            </a:extLst>
          </p:cNvPr>
          <p:cNvSpPr/>
          <p:nvPr/>
        </p:nvSpPr>
        <p:spPr>
          <a:xfrm>
            <a:off x="1455175" y="2512142"/>
            <a:ext cx="3106993" cy="3736258"/>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 Schema in SQL is a collection of database objects associated with a database. The username of a database is called a Schema owner (owner of logically grouped structures of data). Schema always belong to a single database whereas a database can have single or multiple schemas</a:t>
            </a:r>
            <a:endParaRPr lang="en-IN" dirty="0"/>
          </a:p>
        </p:txBody>
      </p:sp>
    </p:spTree>
    <p:extLst>
      <p:ext uri="{BB962C8B-B14F-4D97-AF65-F5344CB8AC3E}">
        <p14:creationId xmlns:p14="http://schemas.microsoft.com/office/powerpoint/2010/main" val="3261907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BACF4-4101-6B7A-DA6C-2FDF34387C18}"/>
              </a:ext>
            </a:extLst>
          </p:cNvPr>
          <p:cNvSpPr>
            <a:spLocks noGrp="1"/>
          </p:cNvSpPr>
          <p:nvPr>
            <p:ph type="title"/>
          </p:nvPr>
        </p:nvSpPr>
        <p:spPr>
          <a:xfrm>
            <a:off x="318515" y="11343"/>
            <a:ext cx="5865975" cy="1032387"/>
          </a:xfrm>
        </p:spPr>
        <p:txBody>
          <a:bodyPr>
            <a:normAutofit/>
          </a:bodyPr>
          <a:lstStyle/>
          <a:p>
            <a:r>
              <a:rPr lang="en-IN" dirty="0"/>
              <a:t>Table structure</a:t>
            </a:r>
          </a:p>
        </p:txBody>
      </p:sp>
      <p:pic>
        <p:nvPicPr>
          <p:cNvPr id="5" name="Content Placeholder 4">
            <a:extLst>
              <a:ext uri="{FF2B5EF4-FFF2-40B4-BE49-F238E27FC236}">
                <a16:creationId xmlns:a16="http://schemas.microsoft.com/office/drawing/2014/main" id="{9E95EED9-6695-B4FF-9914-08AAD783BF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031" y="2723535"/>
            <a:ext cx="5217047" cy="388374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5E3A3D71-6A7C-0786-3923-2C019095BF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1033" y="2723535"/>
            <a:ext cx="6076335" cy="388374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Arrow: Down 7">
            <a:extLst>
              <a:ext uri="{FF2B5EF4-FFF2-40B4-BE49-F238E27FC236}">
                <a16:creationId xmlns:a16="http://schemas.microsoft.com/office/drawing/2014/main" id="{04C44E19-D48B-144E-3F05-F60C74EC8F66}"/>
              </a:ext>
            </a:extLst>
          </p:cNvPr>
          <p:cNvSpPr/>
          <p:nvPr/>
        </p:nvSpPr>
        <p:spPr>
          <a:xfrm>
            <a:off x="960586" y="894736"/>
            <a:ext cx="3637936" cy="1720645"/>
          </a:xfrm>
          <a:prstGeom prst="down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TABLE NO 1</a:t>
            </a:r>
          </a:p>
          <a:p>
            <a:pPr algn="ctr"/>
            <a:r>
              <a:rPr lang="en-IN" dirty="0"/>
              <a:t>Authors</a:t>
            </a:r>
          </a:p>
        </p:txBody>
      </p:sp>
      <p:sp>
        <p:nvSpPr>
          <p:cNvPr id="9" name="Arrow: Down 8">
            <a:extLst>
              <a:ext uri="{FF2B5EF4-FFF2-40B4-BE49-F238E27FC236}">
                <a16:creationId xmlns:a16="http://schemas.microsoft.com/office/drawing/2014/main" id="{8A0EF0E5-D79A-DACC-A260-F2B3C828A3FA}"/>
              </a:ext>
            </a:extLst>
          </p:cNvPr>
          <p:cNvSpPr/>
          <p:nvPr/>
        </p:nvSpPr>
        <p:spPr>
          <a:xfrm>
            <a:off x="7025148" y="737419"/>
            <a:ext cx="3628103" cy="1799303"/>
          </a:xfrm>
          <a:prstGeom prst="down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TABLE NO 2</a:t>
            </a:r>
          </a:p>
          <a:p>
            <a:pPr algn="ctr"/>
            <a:r>
              <a:rPr lang="en-IN" dirty="0"/>
              <a:t>Books</a:t>
            </a:r>
          </a:p>
        </p:txBody>
      </p:sp>
    </p:spTree>
    <p:extLst>
      <p:ext uri="{BB962C8B-B14F-4D97-AF65-F5344CB8AC3E}">
        <p14:creationId xmlns:p14="http://schemas.microsoft.com/office/powerpoint/2010/main" val="1274688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69B78-BA22-A68A-A982-CCBA2D81F8CD}"/>
              </a:ext>
            </a:extLst>
          </p:cNvPr>
          <p:cNvSpPr>
            <a:spLocks noGrp="1"/>
          </p:cNvSpPr>
          <p:nvPr>
            <p:ph type="title"/>
          </p:nvPr>
        </p:nvSpPr>
        <p:spPr>
          <a:xfrm>
            <a:off x="449828" y="157317"/>
            <a:ext cx="3778044" cy="668593"/>
          </a:xfrm>
        </p:spPr>
        <p:txBody>
          <a:bodyPr>
            <a:normAutofit/>
          </a:bodyPr>
          <a:lstStyle/>
          <a:p>
            <a:r>
              <a:rPr lang="en-IN" dirty="0"/>
              <a:t>TABLE STRUCTURE</a:t>
            </a:r>
          </a:p>
        </p:txBody>
      </p:sp>
      <p:pic>
        <p:nvPicPr>
          <p:cNvPr id="5" name="Content Placeholder 4">
            <a:extLst>
              <a:ext uri="{FF2B5EF4-FFF2-40B4-BE49-F238E27FC236}">
                <a16:creationId xmlns:a16="http://schemas.microsoft.com/office/drawing/2014/main" id="{E62E70DC-7D63-47E1-F27A-1123F8F1BD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511" y="2749242"/>
            <a:ext cx="4930350" cy="399568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21281E2B-3327-32CB-0E27-E8C9DB3074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2298" y="1787576"/>
            <a:ext cx="6620191" cy="498563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Arrow: Down 7">
            <a:extLst>
              <a:ext uri="{FF2B5EF4-FFF2-40B4-BE49-F238E27FC236}">
                <a16:creationId xmlns:a16="http://schemas.microsoft.com/office/drawing/2014/main" id="{8FB45207-F6FF-9DF6-48DD-99A0A1B96045}"/>
              </a:ext>
            </a:extLst>
          </p:cNvPr>
          <p:cNvSpPr/>
          <p:nvPr/>
        </p:nvSpPr>
        <p:spPr>
          <a:xfrm>
            <a:off x="946357" y="991163"/>
            <a:ext cx="2627669" cy="1592826"/>
          </a:xfrm>
          <a:prstGeom prst="down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TABLE NO 3</a:t>
            </a:r>
          </a:p>
          <a:p>
            <a:pPr algn="ctr"/>
            <a:r>
              <a:rPr lang="en-IN" dirty="0"/>
              <a:t>Members</a:t>
            </a:r>
          </a:p>
        </p:txBody>
      </p:sp>
      <p:sp>
        <p:nvSpPr>
          <p:cNvPr id="9" name="Arrow: Down 8">
            <a:extLst>
              <a:ext uri="{FF2B5EF4-FFF2-40B4-BE49-F238E27FC236}">
                <a16:creationId xmlns:a16="http://schemas.microsoft.com/office/drawing/2014/main" id="{E69F5D8B-69A2-7952-78A7-660E366E627C}"/>
              </a:ext>
            </a:extLst>
          </p:cNvPr>
          <p:cNvSpPr/>
          <p:nvPr/>
        </p:nvSpPr>
        <p:spPr>
          <a:xfrm>
            <a:off x="7511845" y="157316"/>
            <a:ext cx="2949678" cy="1494503"/>
          </a:xfrm>
          <a:prstGeom prst="down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TABLE NO 4</a:t>
            </a:r>
          </a:p>
          <a:p>
            <a:pPr algn="ctr"/>
            <a:r>
              <a:rPr lang="en-IN" dirty="0"/>
              <a:t>Borrowing</a:t>
            </a:r>
          </a:p>
        </p:txBody>
      </p:sp>
    </p:spTree>
    <p:extLst>
      <p:ext uri="{BB962C8B-B14F-4D97-AF65-F5344CB8AC3E}">
        <p14:creationId xmlns:p14="http://schemas.microsoft.com/office/powerpoint/2010/main" val="4263868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C1EB9-E4C2-8D66-8745-067274060067}"/>
              </a:ext>
            </a:extLst>
          </p:cNvPr>
          <p:cNvSpPr>
            <a:spLocks noGrp="1"/>
          </p:cNvSpPr>
          <p:nvPr>
            <p:ph type="title"/>
          </p:nvPr>
        </p:nvSpPr>
        <p:spPr>
          <a:xfrm>
            <a:off x="459660" y="103240"/>
            <a:ext cx="1418301" cy="634180"/>
          </a:xfrm>
        </p:spPr>
        <p:txBody>
          <a:bodyPr>
            <a:normAutofit fontScale="90000"/>
          </a:bodyPr>
          <a:lstStyle/>
          <a:p>
            <a:r>
              <a:rPr lang="en-IN" dirty="0"/>
              <a:t>join </a:t>
            </a:r>
          </a:p>
        </p:txBody>
      </p:sp>
      <p:pic>
        <p:nvPicPr>
          <p:cNvPr id="5" name="Content Placeholder 4">
            <a:extLst>
              <a:ext uri="{FF2B5EF4-FFF2-40B4-BE49-F238E27FC236}">
                <a16:creationId xmlns:a16="http://schemas.microsoft.com/office/drawing/2014/main" id="{B25163C4-8B9A-8DA7-11E8-022663EF5C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4285" y="1779638"/>
            <a:ext cx="6843250" cy="425736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6" name="Rectangle: Rounded Corners 5">
            <a:extLst>
              <a:ext uri="{FF2B5EF4-FFF2-40B4-BE49-F238E27FC236}">
                <a16:creationId xmlns:a16="http://schemas.microsoft.com/office/drawing/2014/main" id="{94DDA70C-963D-295E-5A5E-E1E30A1BBB77}"/>
              </a:ext>
            </a:extLst>
          </p:cNvPr>
          <p:cNvSpPr/>
          <p:nvPr/>
        </p:nvSpPr>
        <p:spPr>
          <a:xfrm>
            <a:off x="580103" y="2054942"/>
            <a:ext cx="3323303" cy="373910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The purpose of JOINs in SQL is to access data from multiple tables based on logical relationships between them. JOINS are used to fetch data from database tables and represent the result dataset as a separate table.</a:t>
            </a:r>
            <a:endParaRPr lang="en-IN" sz="2000" dirty="0"/>
          </a:p>
        </p:txBody>
      </p:sp>
      <p:sp>
        <p:nvSpPr>
          <p:cNvPr id="3" name="TextBox 2">
            <a:extLst>
              <a:ext uri="{FF2B5EF4-FFF2-40B4-BE49-F238E27FC236}">
                <a16:creationId xmlns:a16="http://schemas.microsoft.com/office/drawing/2014/main" id="{F2BE324D-E209-D4BC-97D2-37BCDF9A02EC}"/>
              </a:ext>
            </a:extLst>
          </p:cNvPr>
          <p:cNvSpPr txBox="1"/>
          <p:nvPr/>
        </p:nvSpPr>
        <p:spPr>
          <a:xfrm>
            <a:off x="459660" y="1130710"/>
            <a:ext cx="7986250" cy="369332"/>
          </a:xfrm>
          <a:prstGeom prst="rect">
            <a:avLst/>
          </a:prstGeom>
          <a:noFill/>
        </p:spPr>
        <p:txBody>
          <a:bodyPr wrap="square" rtlCol="0">
            <a:spAutoFit/>
          </a:bodyPr>
          <a:lstStyle/>
          <a:p>
            <a:r>
              <a:rPr lang="en-IN" dirty="0"/>
              <a:t>Use join from Books and expected output as title, genre, name as </a:t>
            </a:r>
            <a:r>
              <a:rPr lang="en-IN" dirty="0" err="1"/>
              <a:t>author_name</a:t>
            </a:r>
            <a:r>
              <a:rPr lang="en-IN" dirty="0"/>
              <a:t>.</a:t>
            </a:r>
          </a:p>
        </p:txBody>
      </p:sp>
    </p:spTree>
    <p:extLst>
      <p:ext uri="{BB962C8B-B14F-4D97-AF65-F5344CB8AC3E}">
        <p14:creationId xmlns:p14="http://schemas.microsoft.com/office/powerpoint/2010/main" val="4226786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696CB-3DCF-A208-5D78-4416F45FFE5E}"/>
              </a:ext>
            </a:extLst>
          </p:cNvPr>
          <p:cNvSpPr>
            <a:spLocks noGrp="1"/>
          </p:cNvSpPr>
          <p:nvPr>
            <p:ph type="title"/>
          </p:nvPr>
        </p:nvSpPr>
        <p:spPr>
          <a:xfrm>
            <a:off x="685801" y="191729"/>
            <a:ext cx="2411360" cy="875071"/>
          </a:xfrm>
        </p:spPr>
        <p:txBody>
          <a:bodyPr>
            <a:normAutofit/>
          </a:bodyPr>
          <a:lstStyle/>
          <a:p>
            <a:r>
              <a:rPr lang="en-IN" dirty="0"/>
              <a:t>Inner join</a:t>
            </a:r>
          </a:p>
        </p:txBody>
      </p:sp>
      <p:pic>
        <p:nvPicPr>
          <p:cNvPr id="5" name="Content Placeholder 4">
            <a:extLst>
              <a:ext uri="{FF2B5EF4-FFF2-40B4-BE49-F238E27FC236}">
                <a16:creationId xmlns:a16="http://schemas.microsoft.com/office/drawing/2014/main" id="{7670868A-9FDB-78EB-CAB2-87B28AB4EB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24592" y="2749085"/>
            <a:ext cx="6239746" cy="324847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6" name="Rectangle: Rounded Corners 5">
            <a:extLst>
              <a:ext uri="{FF2B5EF4-FFF2-40B4-BE49-F238E27FC236}">
                <a16:creationId xmlns:a16="http://schemas.microsoft.com/office/drawing/2014/main" id="{C61ADE2D-347E-351A-A1CC-09FE76A43992}"/>
              </a:ext>
            </a:extLst>
          </p:cNvPr>
          <p:cNvSpPr/>
          <p:nvPr/>
        </p:nvSpPr>
        <p:spPr>
          <a:xfrm>
            <a:off x="685801" y="2247640"/>
            <a:ext cx="3138947" cy="4090220"/>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An Inner Join in SQL is a method used to combine rows from two or more tables based on a related column between them. It retrieves only the rows that have matching values in both tables involved in the join.</a:t>
            </a:r>
            <a:endParaRPr lang="en-IN" sz="2000" dirty="0"/>
          </a:p>
        </p:txBody>
      </p:sp>
      <p:sp>
        <p:nvSpPr>
          <p:cNvPr id="3" name="TextBox 2">
            <a:extLst>
              <a:ext uri="{FF2B5EF4-FFF2-40B4-BE49-F238E27FC236}">
                <a16:creationId xmlns:a16="http://schemas.microsoft.com/office/drawing/2014/main" id="{31B323C9-13D7-A899-4076-739013177B99}"/>
              </a:ext>
            </a:extLst>
          </p:cNvPr>
          <p:cNvSpPr txBox="1"/>
          <p:nvPr/>
        </p:nvSpPr>
        <p:spPr>
          <a:xfrm>
            <a:off x="609600" y="1150374"/>
            <a:ext cx="8013290" cy="369332"/>
          </a:xfrm>
          <a:prstGeom prst="rect">
            <a:avLst/>
          </a:prstGeom>
          <a:noFill/>
        </p:spPr>
        <p:txBody>
          <a:bodyPr wrap="square" rtlCol="0">
            <a:spAutoFit/>
          </a:bodyPr>
          <a:lstStyle/>
          <a:p>
            <a:r>
              <a:rPr lang="en-IN" dirty="0"/>
              <a:t>Use inner join from books and expected output title , genre , and author name.</a:t>
            </a:r>
          </a:p>
        </p:txBody>
      </p:sp>
    </p:spTree>
    <p:extLst>
      <p:ext uri="{BB962C8B-B14F-4D97-AF65-F5344CB8AC3E}">
        <p14:creationId xmlns:p14="http://schemas.microsoft.com/office/powerpoint/2010/main" val="27382826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129</TotalTime>
  <Words>638</Words>
  <Application>Microsoft Office PowerPoint</Application>
  <PresentationFormat>Widescreen</PresentationFormat>
  <Paragraphs>42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Celestial</vt:lpstr>
      <vt:lpstr>Tanmay gaikwad</vt:lpstr>
      <vt:lpstr>introduction</vt:lpstr>
      <vt:lpstr>abstract</vt:lpstr>
      <vt:lpstr>ER DIAGRAM</vt:lpstr>
      <vt:lpstr>SCHEMA </vt:lpstr>
      <vt:lpstr>Table structure</vt:lpstr>
      <vt:lpstr>TABLE STRUCTURE</vt:lpstr>
      <vt:lpstr>join </vt:lpstr>
      <vt:lpstr>Inner join</vt:lpstr>
      <vt:lpstr>Left join</vt:lpstr>
      <vt:lpstr>Right join and left join</vt:lpstr>
      <vt:lpstr>View </vt:lpstr>
      <vt:lpstr>view</vt:lpstr>
      <vt:lpstr>view</vt:lpstr>
      <vt:lpstr>Sub query</vt:lpstr>
      <vt:lpstr>COUNCLUSION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kunal gaikwad</dc:creator>
  <cp:lastModifiedBy>kunal gaikwad</cp:lastModifiedBy>
  <cp:revision>4</cp:revision>
  <dcterms:created xsi:type="dcterms:W3CDTF">2025-05-04T07:06:22Z</dcterms:created>
  <dcterms:modified xsi:type="dcterms:W3CDTF">2025-05-08T10:00:06Z</dcterms:modified>
</cp:coreProperties>
</file>