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3.jpeg" ContentType="image/jpeg"/>
  <Override PartName="/ppt/media/image11.jpeg" ContentType="image/jpeg"/>
  <Override PartName="/ppt/media/image9.jpeg" ContentType="image/jpeg"/>
  <Override PartName="/ppt/media/image12.jpeg" ContentType="image/jpeg"/>
  <Override PartName="/ppt/media/image8.png" ContentType="image/png"/>
  <Override PartName="/ppt/media/image14.gif" ContentType="image/gif"/>
  <Override PartName="/ppt/media/image7.jpeg" ContentType="image/jpeg"/>
  <Override PartName="/ppt/media/image10.jpeg" ContentType="image/jpeg"/>
  <Override PartName="/ppt/media/image22.jpeg" ContentType="image/jpeg"/>
  <Override PartName="/ppt/media/image5.jpeg" ContentType="image/jpeg"/>
  <Override PartName="/ppt/media/image4.jpeg" ContentType="image/jpeg"/>
  <Override PartName="/ppt/media/image21.jpeg" ContentType="image/jpeg"/>
  <Override PartName="/ppt/media/image19.jpeg" ContentType="image/jpeg"/>
  <Override PartName="/ppt/media/image6.wmf" ContentType="image/x-wmf"/>
  <Override PartName="/ppt/media/image1.jpeg" ContentType="image/jpeg"/>
  <Override PartName="/ppt/media/image3.jpeg" ContentType="image/jpeg"/>
  <Override PartName="/ppt/media/image20.jpeg" ContentType="image/jpeg"/>
  <Override PartName="/ppt/media/image18.jpeg" ContentType="image/jpeg"/>
  <Override PartName="/ppt/media/image17.jpeg" ContentType="image/jpeg"/>
  <Override PartName="/ppt/media/image16.jpeg" ContentType="image/jpeg"/>
  <Override PartName="/ppt/media/image15.jpeg" ContentType="image/jpeg"/>
  <Override PartName="/ppt/media/image2.jpeg" ContentType="image/jpeg"/>
  <Override PartName="/ppt/slides/slide56.xml" ContentType="application/vnd.openxmlformats-officedocument.presentationml.slide+xml"/>
  <Override PartName="/ppt/slides/slide102.xml" ContentType="application/vnd.openxmlformats-officedocument.presentationml.slide+xml"/>
  <Override PartName="/ppt/slides/slide55.xml" ContentType="application/vnd.openxmlformats-officedocument.presentationml.slide+xml"/>
  <Override PartName="/ppt/slides/slide101.xml" ContentType="application/vnd.openxmlformats-officedocument.presentationml.slide+xml"/>
  <Override PartName="/ppt/slides/slide54.xml" ContentType="application/vnd.openxmlformats-officedocument.presentationml.slide+xml"/>
  <Override PartName="/ppt/slides/slide100.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9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59.xml" ContentType="application/vnd.openxmlformats-officedocument.presentationml.slide+xml"/>
  <Override PartName="/ppt/slides/slide105.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58.xml" ContentType="application/vnd.openxmlformats-officedocument.presentationml.slide+xml"/>
  <Override PartName="/ppt/slides/slide104.xml" ContentType="application/vnd.openxmlformats-officedocument.presentationml.slide+xml"/>
  <Override PartName="/ppt/slides/slide2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99.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57.xml" ContentType="application/vnd.openxmlformats-officedocument.presentationml.slide+xml"/>
  <Override PartName="/ppt/slides/slide103.xml" ContentType="application/vnd.openxmlformats-officedocument.presentationml.slide+xml"/>
  <Override PartName="/ppt/slides/slide20.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Override PartName="/ppt/slides/slide86.xml" ContentType="application/vnd.openxmlformats-officedocument.presentationml.slide+xml"/>
  <Override PartName="/ppt/slides/slide67.xml" ContentType="application/vnd.openxmlformats-officedocument.presentationml.slide+xml"/>
  <Override PartName="/ppt/slides/slide113.xml" ContentType="application/vnd.openxmlformats-officedocument.presentationml.slide+xml"/>
  <Override PartName="/ppt/slides/slide87.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114.xml" ContentType="application/vnd.openxmlformats-officedocument.presentationml.slide+xml"/>
  <Override PartName="/ppt/slides/slide88.xml" ContentType="application/vnd.openxmlformats-officedocument.presentationml.slide+xml"/>
  <Override PartName="/ppt/slides/_rels/slide4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81.xml.rels" ContentType="application/vnd.openxmlformats-package.relationships+xml"/>
  <Override PartName="/ppt/slides/_rels/slide16.xml.rels" ContentType="application/vnd.openxmlformats-package.relationships+xml"/>
  <Override PartName="/ppt/slides/_rels/slide46.xml.rels" ContentType="application/vnd.openxmlformats-package.relationships+xml"/>
  <Override PartName="/ppt/slides/_rels/slide1.xml.rels" ContentType="application/vnd.openxmlformats-package.relationships+xml"/>
  <Override PartName="/ppt/slides/_rels/slide94.xml.rels" ContentType="application/vnd.openxmlformats-package.relationships+xml"/>
  <Override PartName="/ppt/slides/_rels/slide107.xml.rels" ContentType="application/vnd.openxmlformats-package.relationships+xml"/>
  <Override PartName="/ppt/slides/_rels/slide29.xml.rels" ContentType="application/vnd.openxmlformats-package.relationships+xml"/>
  <Override PartName="/ppt/slides/_rels/slide80.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91.xml.rels" ContentType="application/vnd.openxmlformats-package.relationships+xml"/>
  <Override PartName="/ppt/slides/_rels/slide104.xml.rels" ContentType="application/vnd.openxmlformats-package.relationships+xml"/>
  <Override PartName="/ppt/slides/_rels/slide27.xml.rels" ContentType="application/vnd.openxmlformats-package.relationships+xml"/>
  <Override PartName="/ppt/slides/_rels/slide92.xml.rels" ContentType="application/vnd.openxmlformats-package.relationships+xml"/>
  <Override PartName="/ppt/slides/_rels/slide105.xml.rels" ContentType="application/vnd.openxmlformats-package.relationships+xml"/>
  <Override PartName="/ppt/slides/_rels/slide14.xml.rels" ContentType="application/vnd.openxmlformats-package.relationships+xml"/>
  <Override PartName="/ppt/slides/_rels/slide93.xml.rels" ContentType="application/vnd.openxmlformats-package.relationships+xml"/>
  <Override PartName="/ppt/slides/_rels/slide106.xml.rels" ContentType="application/vnd.openxmlformats-package.relationships+xml"/>
  <Override PartName="/ppt/slides/_rels/slide28.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2.xml.rels" ContentType="application/vnd.openxmlformats-package.relationships+xml"/>
  <Override PartName="/ppt/slides/_rels/slide95.xml.rels" ContentType="application/vnd.openxmlformats-package.relationships+xml"/>
  <Override PartName="/ppt/slides/_rels/slide108.xml.rels" ContentType="application/vnd.openxmlformats-package.relationships+xml"/>
  <Override PartName="/ppt/slides/_rels/slide110.xml.rels" ContentType="application/vnd.openxmlformats-package.relationships+xml"/>
  <Override PartName="/ppt/slides/_rels/slide32.xml.rels" ContentType="application/vnd.openxmlformats-package.relationships+xml"/>
  <Override PartName="/ppt/slides/_rels/slide65.xml.rels" ContentType="application/vnd.openxmlformats-package.relationships+xml"/>
  <Override PartName="/ppt/slides/_rels/slide85.xml.rels" ContentType="application/vnd.openxmlformats-package.relationships+xml"/>
  <Override PartName="/ppt/slides/_rels/slide112.xml.rels" ContentType="application/vnd.openxmlformats-package.relationships+xml"/>
  <Override PartName="/ppt/slides/_rels/slide34.xml.rels" ContentType="application/vnd.openxmlformats-package.relationships+xml"/>
  <Override PartName="/ppt/slides/_rels/slide86.xml.rels" ContentType="application/vnd.openxmlformats-package.relationships+xml"/>
  <Override PartName="/ppt/slides/_rels/slide113.xml.rels" ContentType="application/vnd.openxmlformats-package.relationships+xml"/>
  <Override PartName="/ppt/slides/_rels/slide35.xml.rels" ContentType="application/vnd.openxmlformats-package.relationships+xml"/>
  <Override PartName="/ppt/slides/_rels/slide87.xml.rels" ContentType="application/vnd.openxmlformats-package.relationships+xml"/>
  <Override PartName="/ppt/slides/_rels/slide6.xml.rels" ContentType="application/vnd.openxmlformats-package.relationships+xml"/>
  <Override PartName="/ppt/slides/_rels/slide99.xml.rels" ContentType="application/vnd.openxmlformats-package.relationships+xml"/>
  <Override PartName="/ppt/slides/_rels/slide114.xml.rels" ContentType="application/vnd.openxmlformats-package.relationships+xml"/>
  <Override PartName="/ppt/slides/_rels/slide36.xml.rels" ContentType="application/vnd.openxmlformats-package.relationships+xml"/>
  <Override PartName="/ppt/slides/_rels/slide88.xml.rels" ContentType="application/vnd.openxmlformats-package.relationships+xml"/>
  <Override PartName="/ppt/slides/_rels/slide7.xml.rels" ContentType="application/vnd.openxmlformats-package.relationships+xml"/>
  <Override PartName="/ppt/slides/_rels/slide115.xml.rels" ContentType="application/vnd.openxmlformats-package.relationships+xml"/>
  <Override PartName="/ppt/slides/_rels/slide37.xml.rels" ContentType="application/vnd.openxmlformats-package.relationships+xml"/>
  <Override PartName="/ppt/slides/_rels/slide77.xml.rels" ContentType="application/vnd.openxmlformats-package.relationships+xml"/>
  <Override PartName="/ppt/slides/_rels/slide89.xml.rels" ContentType="application/vnd.openxmlformats-package.relationships+xml"/>
  <Override PartName="/ppt/slides/_rels/slide79.xml.rels" ContentType="application/vnd.openxmlformats-package.relationships+xml"/>
  <Override PartName="/ppt/slides/_rels/slide78.xml.rels" ContentType="application/vnd.openxmlformats-package.relationships+xml"/>
  <Override PartName="/ppt/slides/_rels/slide96.xml.rels" ContentType="application/vnd.openxmlformats-package.relationships+xml"/>
  <Override PartName="/ppt/slides/_rels/slide109.xml.rels" ContentType="application/vnd.openxmlformats-package.relationships+xml"/>
  <Override PartName="/ppt/slides/_rels/slide3.xml.rels" ContentType="application/vnd.openxmlformats-package.relationships+xml"/>
  <Override PartName="/ppt/slides/_rels/slide97.xml.rels" ContentType="application/vnd.openxmlformats-package.relationships+xml"/>
  <Override PartName="/ppt/slides/_rels/slide4.xml.rels" ContentType="application/vnd.openxmlformats-package.relationships+xml"/>
  <Override PartName="/ppt/slides/_rels/slide59.xml.rels" ContentType="application/vnd.openxmlformats-package.relationships+xml"/>
  <Override PartName="/ppt/slides/_rels/slide22.xml.rels" ContentType="application/vnd.openxmlformats-package.relationships+xml"/>
  <Override PartName="/ppt/slides/_rels/slide100.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23.xml.rels" ContentType="application/vnd.openxmlformats-package.relationships+xml"/>
  <Override PartName="/ppt/slides/_rels/slide101.xml.rels" ContentType="application/vnd.openxmlformats-package.relationships+xml"/>
  <Override PartName="/ppt/slides/_rels/slide30.xml.rels" ContentType="application/vnd.openxmlformats-package.relationships+xml"/>
  <Override PartName="/ppt/slides/_rels/slide67.xml.rels" ContentType="application/vnd.openxmlformats-package.relationships+xml"/>
  <Override PartName="/ppt/slides/_rels/slide31.xml.rels" ContentType="application/vnd.openxmlformats-package.relationships+xml"/>
  <Override PartName="/ppt/slides/_rels/slide68.xml.rels" ContentType="application/vnd.openxmlformats-package.relationships+xml"/>
  <Override PartName="/ppt/slides/_rels/slide84.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98.xml.rels" ContentType="application/vnd.openxmlformats-package.relationships+xml"/>
  <Override PartName="/ppt/slides/_rels/slide56.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52.xml.rels" ContentType="application/vnd.openxmlformats-package.relationships+xml"/>
  <Override PartName="/ppt/slides/_rels/slide24.xml.rels" ContentType="application/vnd.openxmlformats-package.relationships+xml"/>
  <Override PartName="/ppt/slides/_rels/slide102.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51.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83.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90.xml.rels" ContentType="application/vnd.openxmlformats-package.relationships+xml"/>
  <Override PartName="/ppt/slides/_rels/slide10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82.xml.rels" ContentType="application/vnd.openxmlformats-package.relationships+xml"/>
  <Override PartName="/ppt/slides/_rels/slide66.xml.rels" ContentType="application/vnd.openxmlformats-package.relationships+xml"/>
  <Override PartName="/ppt/slides/_rels/slide70.xml.rels" ContentType="application/vnd.openxmlformats-package.relationships+xml"/>
  <Override PartName="/ppt/slides/_rels/slide69.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111.xml.rels" ContentType="application/vnd.openxmlformats-package.relationships+xml"/>
  <Override PartName="/ppt/slides/_rels/slide33.xml.rels" ContentType="application/vnd.openxmlformats-package.relationships+xml"/>
  <Override PartName="/ppt/slides/slide71.xml" ContentType="application/vnd.openxmlformats-officedocument.presentationml.slide+xml"/>
  <Override PartName="/ppt/slides/slide69.xml" ContentType="application/vnd.openxmlformats-officedocument.presentationml.slide+xml"/>
  <Override PartName="/ppt/slides/slide115.xml" ContentType="application/vnd.openxmlformats-officedocument.presentationml.slide+xml"/>
  <Override PartName="/ppt/slides/slide89.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5.xml" ContentType="application/vnd.openxmlformats-officedocument.presentationml.slide+xml"/>
  <Override PartName="/ppt/slides/slide112.xml" ContentType="application/vnd.openxmlformats-officedocument.presentationml.slide+xml"/>
  <Override PartName="/ppt/slides/slide66.xml" ContentType="application/vnd.openxmlformats-officedocument.presentationml.slide+xml"/>
  <Override PartName="/ppt/slides/slide109.xml" ContentType="application/vnd.openxmlformats-officedocument.presentationml.slide+xml"/>
  <Override PartName="/ppt/slides/slide46.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79.xml" ContentType="application/vnd.openxmlformats-officedocument.presentationml.slide+xml"/>
  <Override PartName="/ppt/slides/slide106.xml" ContentType="application/vnd.openxmlformats-officedocument.presentationml.slide+xml"/>
  <Override PartName="/ppt/slides/slide78.xml" ContentType="application/vnd.openxmlformats-officedocument.presentationml.slide+xml"/>
  <Override PartName="/ppt/slides/slide95.xml" ContentType="application/vnd.openxmlformats-officedocument.presentationml.slide+xml"/>
  <Override PartName="/ppt/slides/slide8.xml" ContentType="application/vnd.openxmlformats-officedocument.presentationml.slide+xml"/>
  <Override PartName="/ppt/slides/slide77.xml" ContentType="application/vnd.openxmlformats-officedocument.presentationml.slide+xml"/>
  <Override PartName="/ppt/slides/slide111.xml" ContentType="application/vnd.openxmlformats-officedocument.presentationml.slide+xml"/>
  <Override PartName="/ppt/slides/slide65.xml" ContentType="application/vnd.openxmlformats-officedocument.presentationml.slide+xml"/>
  <Override PartName="/ppt/slides/slide11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7.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1.xml" ContentType="application/vnd.openxmlformats-officedocument.presentationml.slide+xml"/>
  <Override PartName="/ppt/slides/slide96.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97.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notesSlides/_rels/notesSlide43.xml.rels" ContentType="application/vnd.openxmlformats-package.relationships+xml"/>
  <Override PartName="/ppt/notesSlides/_rels/notesSlide42.xml.rels" ContentType="application/vnd.openxmlformats-package.relationships+xml"/>
  <Override PartName="/ppt/notesSlides/_rels/notesSlide41.xml.rels" ContentType="application/vnd.openxmlformats-package.relationship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slide" Target="slides/slide47.xml"/><Relationship Id="rId61" Type="http://schemas.openxmlformats.org/officeDocument/2006/relationships/slide" Target="slides/slide48.xml"/><Relationship Id="rId62" Type="http://schemas.openxmlformats.org/officeDocument/2006/relationships/slide" Target="slides/slide49.xml"/><Relationship Id="rId63" Type="http://schemas.openxmlformats.org/officeDocument/2006/relationships/slide" Target="slides/slide50.xml"/><Relationship Id="rId64" Type="http://schemas.openxmlformats.org/officeDocument/2006/relationships/slide" Target="slides/slide51.xml"/><Relationship Id="rId65" Type="http://schemas.openxmlformats.org/officeDocument/2006/relationships/slide" Target="slides/slide52.xml"/><Relationship Id="rId66" Type="http://schemas.openxmlformats.org/officeDocument/2006/relationships/slide" Target="slides/slide53.xml"/><Relationship Id="rId67" Type="http://schemas.openxmlformats.org/officeDocument/2006/relationships/slide" Target="slides/slide54.xml"/><Relationship Id="rId68" Type="http://schemas.openxmlformats.org/officeDocument/2006/relationships/slide" Target="slides/slide55.xml"/><Relationship Id="rId69" Type="http://schemas.openxmlformats.org/officeDocument/2006/relationships/slide" Target="slides/slide56.xml"/><Relationship Id="rId70" Type="http://schemas.openxmlformats.org/officeDocument/2006/relationships/slide" Target="slides/slide57.xml"/><Relationship Id="rId71" Type="http://schemas.openxmlformats.org/officeDocument/2006/relationships/slide" Target="slides/slide58.xml"/><Relationship Id="rId72" Type="http://schemas.openxmlformats.org/officeDocument/2006/relationships/slide" Target="slides/slide59.xml"/><Relationship Id="rId73" Type="http://schemas.openxmlformats.org/officeDocument/2006/relationships/slide" Target="slides/slide60.xml"/><Relationship Id="rId74" Type="http://schemas.openxmlformats.org/officeDocument/2006/relationships/slide" Target="slides/slide61.xml"/><Relationship Id="rId75" Type="http://schemas.openxmlformats.org/officeDocument/2006/relationships/slide" Target="slides/slide62.xml"/><Relationship Id="rId76" Type="http://schemas.openxmlformats.org/officeDocument/2006/relationships/slide" Target="slides/slide63.xml"/><Relationship Id="rId77" Type="http://schemas.openxmlformats.org/officeDocument/2006/relationships/slide" Target="slides/slide64.xml"/><Relationship Id="rId78" Type="http://schemas.openxmlformats.org/officeDocument/2006/relationships/slide" Target="slides/slide65.xml"/><Relationship Id="rId79" Type="http://schemas.openxmlformats.org/officeDocument/2006/relationships/slide" Target="slides/slide66.xml"/><Relationship Id="rId80" Type="http://schemas.openxmlformats.org/officeDocument/2006/relationships/slide" Target="slides/slide67.xml"/><Relationship Id="rId81" Type="http://schemas.openxmlformats.org/officeDocument/2006/relationships/slide" Target="slides/slide68.xml"/><Relationship Id="rId82" Type="http://schemas.openxmlformats.org/officeDocument/2006/relationships/slide" Target="slides/slide69.xml"/><Relationship Id="rId83" Type="http://schemas.openxmlformats.org/officeDocument/2006/relationships/slide" Target="slides/slide70.xml"/><Relationship Id="rId84" Type="http://schemas.openxmlformats.org/officeDocument/2006/relationships/slide" Target="slides/slide71.xml"/><Relationship Id="rId85" Type="http://schemas.openxmlformats.org/officeDocument/2006/relationships/slide" Target="slides/slide72.xml"/><Relationship Id="rId86" Type="http://schemas.openxmlformats.org/officeDocument/2006/relationships/slide" Target="slides/slide73.xml"/><Relationship Id="rId87" Type="http://schemas.openxmlformats.org/officeDocument/2006/relationships/slide" Target="slides/slide74.xml"/><Relationship Id="rId88" Type="http://schemas.openxmlformats.org/officeDocument/2006/relationships/slide" Target="slides/slide75.xml"/><Relationship Id="rId89" Type="http://schemas.openxmlformats.org/officeDocument/2006/relationships/slide" Target="slides/slide76.xml"/><Relationship Id="rId90" Type="http://schemas.openxmlformats.org/officeDocument/2006/relationships/slide" Target="slides/slide77.xml"/><Relationship Id="rId91" Type="http://schemas.openxmlformats.org/officeDocument/2006/relationships/slide" Target="slides/slide78.xml"/><Relationship Id="rId92" Type="http://schemas.openxmlformats.org/officeDocument/2006/relationships/slide" Target="slides/slide79.xml"/><Relationship Id="rId93" Type="http://schemas.openxmlformats.org/officeDocument/2006/relationships/slide" Target="slides/slide80.xml"/><Relationship Id="rId94" Type="http://schemas.openxmlformats.org/officeDocument/2006/relationships/slide" Target="slides/slide81.xml"/><Relationship Id="rId95" Type="http://schemas.openxmlformats.org/officeDocument/2006/relationships/slide" Target="slides/slide82.xml"/><Relationship Id="rId96" Type="http://schemas.openxmlformats.org/officeDocument/2006/relationships/slide" Target="slides/slide83.xml"/><Relationship Id="rId97" Type="http://schemas.openxmlformats.org/officeDocument/2006/relationships/slide" Target="slides/slide84.xml"/><Relationship Id="rId98" Type="http://schemas.openxmlformats.org/officeDocument/2006/relationships/slide" Target="slides/slide85.xml"/><Relationship Id="rId99" Type="http://schemas.openxmlformats.org/officeDocument/2006/relationships/slide" Target="slides/slide86.xml"/><Relationship Id="rId100" Type="http://schemas.openxmlformats.org/officeDocument/2006/relationships/slide" Target="slides/slide87.xml"/><Relationship Id="rId101" Type="http://schemas.openxmlformats.org/officeDocument/2006/relationships/slide" Target="slides/slide88.xml"/><Relationship Id="rId102" Type="http://schemas.openxmlformats.org/officeDocument/2006/relationships/slide" Target="slides/slide89.xml"/><Relationship Id="rId103" Type="http://schemas.openxmlformats.org/officeDocument/2006/relationships/slide" Target="slides/slide90.xml"/><Relationship Id="rId104" Type="http://schemas.openxmlformats.org/officeDocument/2006/relationships/slide" Target="slides/slide91.xml"/><Relationship Id="rId105" Type="http://schemas.openxmlformats.org/officeDocument/2006/relationships/slide" Target="slides/slide92.xml"/><Relationship Id="rId106" Type="http://schemas.openxmlformats.org/officeDocument/2006/relationships/slide" Target="slides/slide93.xml"/><Relationship Id="rId107" Type="http://schemas.openxmlformats.org/officeDocument/2006/relationships/slide" Target="slides/slide94.xml"/><Relationship Id="rId108" Type="http://schemas.openxmlformats.org/officeDocument/2006/relationships/slide" Target="slides/slide95.xml"/><Relationship Id="rId109" Type="http://schemas.openxmlformats.org/officeDocument/2006/relationships/slide" Target="slides/slide96.xml"/><Relationship Id="rId110" Type="http://schemas.openxmlformats.org/officeDocument/2006/relationships/slide" Target="slides/slide97.xml"/><Relationship Id="rId111" Type="http://schemas.openxmlformats.org/officeDocument/2006/relationships/slide" Target="slides/slide98.xml"/><Relationship Id="rId112" Type="http://schemas.openxmlformats.org/officeDocument/2006/relationships/slide" Target="slides/slide99.xml"/><Relationship Id="rId113" Type="http://schemas.openxmlformats.org/officeDocument/2006/relationships/slide" Target="slides/slide100.xml"/><Relationship Id="rId114" Type="http://schemas.openxmlformats.org/officeDocument/2006/relationships/slide" Target="slides/slide101.xml"/><Relationship Id="rId115" Type="http://schemas.openxmlformats.org/officeDocument/2006/relationships/slide" Target="slides/slide102.xml"/><Relationship Id="rId116" Type="http://schemas.openxmlformats.org/officeDocument/2006/relationships/slide" Target="slides/slide103.xml"/><Relationship Id="rId117" Type="http://schemas.openxmlformats.org/officeDocument/2006/relationships/slide" Target="slides/slide104.xml"/><Relationship Id="rId118" Type="http://schemas.openxmlformats.org/officeDocument/2006/relationships/slide" Target="slides/slide105.xml"/><Relationship Id="rId119" Type="http://schemas.openxmlformats.org/officeDocument/2006/relationships/slide" Target="slides/slide106.xml"/><Relationship Id="rId120" Type="http://schemas.openxmlformats.org/officeDocument/2006/relationships/slide" Target="slides/slide107.xml"/><Relationship Id="rId121" Type="http://schemas.openxmlformats.org/officeDocument/2006/relationships/slide" Target="slides/slide108.xml"/><Relationship Id="rId122" Type="http://schemas.openxmlformats.org/officeDocument/2006/relationships/slide" Target="slides/slide109.xml"/><Relationship Id="rId123" Type="http://schemas.openxmlformats.org/officeDocument/2006/relationships/slide" Target="slides/slide110.xml"/><Relationship Id="rId124" Type="http://schemas.openxmlformats.org/officeDocument/2006/relationships/slide" Target="slides/slide111.xml"/><Relationship Id="rId125" Type="http://schemas.openxmlformats.org/officeDocument/2006/relationships/slide" Target="slides/slide112.xml"/><Relationship Id="rId126" Type="http://schemas.openxmlformats.org/officeDocument/2006/relationships/slide" Target="slides/slide113.xml"/><Relationship Id="rId127" Type="http://schemas.openxmlformats.org/officeDocument/2006/relationships/slide" Target="slides/slide114.xml"/><Relationship Id="rId128" Type="http://schemas.openxmlformats.org/officeDocument/2006/relationships/slide" Target="slides/slide115.xml"/><Relationship Id="rId1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5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BC4C87AD-C5CF-445C-B9AC-F9B812A015B0}"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1143000" y="685800"/>
            <a:ext cx="4571280" cy="3428280"/>
          </a:xfrm>
          <a:prstGeom prst="rect">
            <a:avLst/>
          </a:prstGeom>
          <a:ln w="0">
            <a:noFill/>
          </a:ln>
        </p:spPr>
      </p:sp>
      <p:sp>
        <p:nvSpPr>
          <p:cNvPr id="422" name="PlaceHolder 2"/>
          <p:cNvSpPr>
            <a:spLocks noGrp="1"/>
          </p:cNvSpPr>
          <p:nvPr>
            <p:ph type="body"/>
          </p:nvPr>
        </p:nvSpPr>
        <p:spPr>
          <a:xfrm>
            <a:off x="685800" y="4343400"/>
            <a:ext cx="5485680" cy="41140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423" name="PlaceHolder 3"/>
          <p:cNvSpPr>
            <a:spLocks noGrp="1"/>
          </p:cNvSpPr>
          <p:nvPr>
            <p:ph type="sldNum" idx="37"/>
          </p:nvPr>
        </p:nvSpPr>
        <p:spPr>
          <a:xfrm>
            <a:off x="3884760" y="8685360"/>
            <a:ext cx="2971080" cy="4564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IN" sz="1200" spc="-1" strike="noStrike">
                <a:solidFill>
                  <a:schemeClr val="dk1"/>
                </a:solidFill>
                <a:latin typeface="+mn-lt"/>
                <a:ea typeface="+mn-ea"/>
              </a:defRPr>
            </a:lvl1pPr>
          </a:lstStyle>
          <a:p>
            <a:pPr indent="0" algn="r" defTabSz="914400">
              <a:lnSpc>
                <a:spcPct val="100000"/>
              </a:lnSpc>
              <a:buNone/>
              <a:tabLst>
                <a:tab algn="l" pos="0"/>
              </a:tabLst>
            </a:pPr>
            <a:fld id="{3B6BAC8C-1742-4503-A191-EF2066355AEA}"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1143000" y="685800"/>
            <a:ext cx="4571280" cy="3428280"/>
          </a:xfrm>
          <a:prstGeom prst="rect">
            <a:avLst/>
          </a:prstGeom>
          <a:ln w="0">
            <a:noFill/>
          </a:ln>
        </p:spPr>
      </p:sp>
      <p:sp>
        <p:nvSpPr>
          <p:cNvPr id="425" name="PlaceHolder 2"/>
          <p:cNvSpPr>
            <a:spLocks noGrp="1"/>
          </p:cNvSpPr>
          <p:nvPr>
            <p:ph type="body"/>
          </p:nvPr>
        </p:nvSpPr>
        <p:spPr>
          <a:xfrm>
            <a:off x="685800" y="4343400"/>
            <a:ext cx="5485680" cy="41140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426" name="PlaceHolder 3"/>
          <p:cNvSpPr>
            <a:spLocks noGrp="1"/>
          </p:cNvSpPr>
          <p:nvPr>
            <p:ph type="sldNum" idx="38"/>
          </p:nvPr>
        </p:nvSpPr>
        <p:spPr>
          <a:xfrm>
            <a:off x="3884760" y="8685360"/>
            <a:ext cx="2971080" cy="4564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IN" sz="1200" spc="-1" strike="noStrike">
                <a:solidFill>
                  <a:schemeClr val="dk1"/>
                </a:solidFill>
                <a:latin typeface="+mn-lt"/>
                <a:ea typeface="+mn-ea"/>
              </a:defRPr>
            </a:lvl1pPr>
          </a:lstStyle>
          <a:p>
            <a:pPr indent="0" algn="r" defTabSz="914400">
              <a:lnSpc>
                <a:spcPct val="100000"/>
              </a:lnSpc>
              <a:buNone/>
              <a:tabLst>
                <a:tab algn="l" pos="0"/>
              </a:tabLst>
            </a:pPr>
            <a:fld id="{AA07C2DE-B9EF-4E19-863F-8FCDBEB72FB1}"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1143000" y="685800"/>
            <a:ext cx="4571280" cy="3428280"/>
          </a:xfrm>
          <a:prstGeom prst="rect">
            <a:avLst/>
          </a:prstGeom>
          <a:ln w="0">
            <a:noFill/>
          </a:ln>
        </p:spPr>
      </p:sp>
      <p:sp>
        <p:nvSpPr>
          <p:cNvPr id="428" name="PlaceHolder 2"/>
          <p:cNvSpPr>
            <a:spLocks noGrp="1"/>
          </p:cNvSpPr>
          <p:nvPr>
            <p:ph type="body"/>
          </p:nvPr>
        </p:nvSpPr>
        <p:spPr>
          <a:xfrm>
            <a:off x="685800" y="4343400"/>
            <a:ext cx="5485680" cy="41140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429" name="PlaceHolder 3"/>
          <p:cNvSpPr>
            <a:spLocks noGrp="1"/>
          </p:cNvSpPr>
          <p:nvPr>
            <p:ph type="sldNum" idx="39"/>
          </p:nvPr>
        </p:nvSpPr>
        <p:spPr>
          <a:xfrm>
            <a:off x="3884760" y="8685360"/>
            <a:ext cx="2971080" cy="4564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IN" sz="1200" spc="-1" strike="noStrike">
                <a:solidFill>
                  <a:schemeClr val="dk1"/>
                </a:solidFill>
                <a:latin typeface="+mn-lt"/>
                <a:ea typeface="+mn-ea"/>
              </a:defRPr>
            </a:lvl1pPr>
          </a:lstStyle>
          <a:p>
            <a:pPr indent="0" algn="r" defTabSz="914400">
              <a:lnSpc>
                <a:spcPct val="100000"/>
              </a:lnSpc>
              <a:buNone/>
              <a:tabLst>
                <a:tab algn="l" pos="0"/>
              </a:tabLst>
            </a:pPr>
            <a:fld id="{5897A322-EDE2-4D20-A4E0-E8D0743B5BCA}"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457200" y="1600200"/>
            <a:ext cx="8228880" cy="45252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9A4AA75-246C-4F38-A9AD-A77F47B72B5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BCAFE28F-3172-46B0-8DD1-89CA13B15686}" type="slidenum">
              <a:t>&lt;#&gt;</a:t>
            </a:fld>
          </a:p>
        </p:txBody>
      </p:sp>
      <p:sp>
        <p:nvSpPr>
          <p:cNvPr id="4" name="PlaceHolder 3"/>
          <p:cNvSpPr>
            <a:spLocks noGrp="1"/>
          </p:cNvSpPr>
          <p:nvPr>
            <p:ph type="dt" idx="3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599EC2FE-2CA0-4E77-B32C-F452A7C885BE}" type="slidenum">
              <a:t>&lt;#&gt;</a:t>
            </a:fld>
          </a:p>
        </p:txBody>
      </p:sp>
      <p:sp>
        <p:nvSpPr>
          <p:cNvPr id="4" name="PlaceHolder 3"/>
          <p:cNvSpPr>
            <a:spLocks noGrp="1"/>
          </p:cNvSpPr>
          <p:nvPr>
            <p:ph type="dt" idx="3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8602BBF-DDAA-4DAD-AADF-7020BCC4C1F5}"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F9066CF-D772-44AE-B41A-E4E745CD4415}"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457200" y="1600200"/>
            <a:ext cx="8228880" cy="4525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C20DE1B-5853-4174-B6A9-DD1A2C09120B}"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044BAF08-1B7E-44EB-A845-52BD59F1FE6D}"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457200" y="1600200"/>
            <a:ext cx="4015440" cy="4525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4673880" y="1600200"/>
            <a:ext cx="4015440" cy="4525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83127547-B7ED-494F-BDDC-80BCF3916CC0}"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02118825-C8B0-4D14-89A0-5D96A3733225}" type="slidenum">
              <a:t>&lt;#&gt;</a:t>
            </a:fld>
          </a:p>
        </p:txBody>
      </p:sp>
      <p:sp>
        <p:nvSpPr>
          <p:cNvPr id="4" name="PlaceHolder 3"/>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9210FB6C-4C15-480B-BE64-19C426B3D8A0}" type="slidenum">
              <a:t>&lt;#&gt;</a:t>
            </a:fld>
          </a:p>
        </p:txBody>
      </p:sp>
      <p:sp>
        <p:nvSpPr>
          <p:cNvPr id="5" name="PlaceHolder 4"/>
          <p:cNvSpPr>
            <a:spLocks noGrp="1"/>
          </p:cNvSpPr>
          <p:nvPr>
            <p:ph type="dt" idx="24"/>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0342C28F-ACC1-4D14-89DB-F6BE3125EB78}" type="slidenum">
              <a:t>&lt;#&gt;</a:t>
            </a:fld>
          </a:p>
        </p:txBody>
      </p:sp>
      <p:sp>
        <p:nvSpPr>
          <p:cNvPr id="4" name="PlaceHolder 3"/>
          <p:cNvSpPr>
            <a:spLocks noGrp="1"/>
          </p:cNvSpPr>
          <p:nvPr>
            <p:ph type="dt" idx="27"/>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a:t>
            </a:r>
            <a:r>
              <a:rPr b="0" lang="en-IN" sz="1800" spc="-1" strike="noStrike">
                <a:solidFill>
                  <a:srgbClr val="000000"/>
                </a:solidFill>
                <a:latin typeface="Arial"/>
              </a:rPr>
              <a:t>edit the </a:t>
            </a:r>
            <a:r>
              <a:rPr b="0" lang="en-IN" sz="1800" spc="-1" strike="noStrike">
                <a:solidFill>
                  <a:srgbClr val="000000"/>
                </a:solidFill>
                <a:latin typeface="Arial"/>
              </a:rPr>
              <a:t>title text </a:t>
            </a:r>
            <a:r>
              <a:rPr b="0" lang="en-IN" sz="1800" spc="-1" strike="noStrike">
                <a:solidFill>
                  <a:srgbClr val="000000"/>
                </a:solidFill>
                <a:latin typeface="Arial"/>
              </a:rPr>
              <a:t>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9C0500D8-3E7A-4216-8421-856DB971723F}"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 name="PlaceHolder 4"/>
          <p:cNvSpPr>
            <a:spLocks noGrp="1"/>
          </p:cNvSpPr>
          <p:nvPr>
            <p:ph type="dt" idx="3"/>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4" name="PlaceHolder 2"/>
          <p:cNvSpPr>
            <a:spLocks noGrp="1"/>
          </p:cNvSpPr>
          <p:nvPr>
            <p:ph type="sldNum" idx="29"/>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8802FCF8-2E75-4A04-9D6E-7FE9434D5082}"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5" name="PlaceHolder 3"/>
          <p:cNvSpPr>
            <a:spLocks noGrp="1"/>
          </p:cNvSpPr>
          <p:nvPr>
            <p:ph type="dt" idx="30"/>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7" name="PlaceHolder 2"/>
          <p:cNvSpPr>
            <a:spLocks noGrp="1"/>
          </p:cNvSpPr>
          <p:nvPr>
            <p:ph type="sldNum" idx="32"/>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0EED4B81-73E7-476B-97B1-0374B544B343}"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8" name="PlaceHolder 3"/>
          <p:cNvSpPr>
            <a:spLocks noGrp="1"/>
          </p:cNvSpPr>
          <p:nvPr>
            <p:ph type="dt" idx="33"/>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2"/>
          <p:cNvSpPr>
            <a:spLocks noGrp="1"/>
          </p:cNvSpPr>
          <p:nvPr>
            <p:ph type="sldNum" idx="5"/>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690BB1A4-33FA-49E5-A598-C25B3DE59DDA}"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9" name="PlaceHolder 3"/>
          <p:cNvSpPr>
            <a:spLocks noGrp="1"/>
          </p:cNvSpPr>
          <p:nvPr>
            <p:ph type="dt" idx="6"/>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 name="PlaceHolder 2"/>
          <p:cNvSpPr>
            <a:spLocks noGrp="1"/>
          </p:cNvSpPr>
          <p:nvPr>
            <p:ph type="sldNum" idx="8"/>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B3BD946C-E429-41EB-94F2-F4008583A280}"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2" name="PlaceHolder 3"/>
          <p:cNvSpPr>
            <a:spLocks noGrp="1"/>
          </p:cNvSpPr>
          <p:nvPr>
            <p:ph type="dt" idx="9"/>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 name="PlaceHolder 2"/>
          <p:cNvSpPr>
            <a:spLocks noGrp="1"/>
          </p:cNvSpPr>
          <p:nvPr>
            <p:ph type="body"/>
          </p:nvPr>
        </p:nvSpPr>
        <p:spPr>
          <a:xfrm>
            <a:off x="457200" y="1600200"/>
            <a:ext cx="8228880" cy="452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 name="PlaceHolder 3"/>
          <p:cNvSpPr>
            <a:spLocks noGrp="1"/>
          </p:cNvSpPr>
          <p:nvPr>
            <p:ph type="ftr" idx="10"/>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4"/>
          <p:cNvSpPr>
            <a:spLocks noGrp="1"/>
          </p:cNvSpPr>
          <p:nvPr>
            <p:ph type="sldNum" idx="11"/>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E03F9A25-458D-437A-82AC-4911BDF35324}"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7" name="PlaceHolder 5"/>
          <p:cNvSpPr>
            <a:spLocks noGrp="1"/>
          </p:cNvSpPr>
          <p:nvPr>
            <p:ph type="dt" idx="12"/>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 name="PlaceHolder 2"/>
          <p:cNvSpPr>
            <a:spLocks noGrp="1"/>
          </p:cNvSpPr>
          <p:nvPr>
            <p:ph type="sldNum" idx="14"/>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06178143-C350-4327-8AA3-F880A0D22290}"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22" name="PlaceHolder 3"/>
          <p:cNvSpPr>
            <a:spLocks noGrp="1"/>
          </p:cNvSpPr>
          <p:nvPr>
            <p:ph type="dt" idx="15"/>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 name="PlaceHolder 2"/>
          <p:cNvSpPr>
            <a:spLocks noGrp="1"/>
          </p:cNvSpPr>
          <p:nvPr>
            <p:ph type="body"/>
          </p:nvPr>
        </p:nvSpPr>
        <p:spPr>
          <a:xfrm>
            <a:off x="457200" y="1600200"/>
            <a:ext cx="4015440" cy="452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 name="PlaceHolder 3"/>
          <p:cNvSpPr>
            <a:spLocks noGrp="1"/>
          </p:cNvSpPr>
          <p:nvPr>
            <p:ph type="body"/>
          </p:nvPr>
        </p:nvSpPr>
        <p:spPr>
          <a:xfrm>
            <a:off x="4674240" y="1600200"/>
            <a:ext cx="4015440" cy="452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 name="PlaceHolder 4"/>
          <p:cNvSpPr>
            <a:spLocks noGrp="1"/>
          </p:cNvSpPr>
          <p:nvPr>
            <p:ph type="ftr" idx="16"/>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7" name="PlaceHolder 5"/>
          <p:cNvSpPr>
            <a:spLocks noGrp="1"/>
          </p:cNvSpPr>
          <p:nvPr>
            <p:ph type="sldNum" idx="17"/>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7E00C6BF-6712-4828-AF28-B22F7916E6F0}"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28" name="PlaceHolder 6"/>
          <p:cNvSpPr>
            <a:spLocks noGrp="1"/>
          </p:cNvSpPr>
          <p:nvPr>
            <p:ph type="dt" idx="18"/>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3" name="PlaceHolder 2"/>
          <p:cNvSpPr>
            <a:spLocks noGrp="1"/>
          </p:cNvSpPr>
          <p:nvPr>
            <p:ph type="sldNum" idx="20"/>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2513EF1C-7013-4F89-89BE-283A0BE5386F}"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4" name="PlaceHolder 3"/>
          <p:cNvSpPr>
            <a:spLocks noGrp="1"/>
          </p:cNvSpPr>
          <p:nvPr>
            <p:ph type="dt" idx="21"/>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6" name="PlaceHolder 2"/>
          <p:cNvSpPr>
            <a:spLocks noGrp="1"/>
          </p:cNvSpPr>
          <p:nvPr>
            <p:ph type="ftr" idx="22"/>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7" name="PlaceHolder 3"/>
          <p:cNvSpPr>
            <a:spLocks noGrp="1"/>
          </p:cNvSpPr>
          <p:nvPr>
            <p:ph type="sldNum" idx="23"/>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D81F10F0-2E6B-4E81-98C7-90AD376451C9}"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8" name="PlaceHolder 4"/>
          <p:cNvSpPr>
            <a:spLocks noGrp="1"/>
          </p:cNvSpPr>
          <p:nvPr>
            <p:ph type="dt" idx="24"/>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1" name="PlaceHolder 2"/>
          <p:cNvSpPr>
            <a:spLocks noGrp="1"/>
          </p:cNvSpPr>
          <p:nvPr>
            <p:ph type="sldNum" idx="26"/>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pc="-1" strike="noStrike">
                <a:solidFill>
                  <a:schemeClr val="dk1">
                    <a:tint val="75000"/>
                  </a:schemeClr>
                </a:solidFill>
                <a:latin typeface="Calibri"/>
              </a:defRPr>
            </a:lvl1pPr>
          </a:lstStyle>
          <a:p>
            <a:pPr indent="0" algn="r" defTabSz="914400">
              <a:lnSpc>
                <a:spcPct val="100000"/>
              </a:lnSpc>
              <a:buNone/>
              <a:tabLst>
                <a:tab algn="l" pos="0"/>
              </a:tabLst>
            </a:pPr>
            <a:fld id="{3A610CC7-3AE7-48BE-BF21-7A44EE398751}" type="slidenum">
              <a:rPr b="0" lang="en-IN"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2" name="PlaceHolder 3"/>
          <p:cNvSpPr>
            <a:spLocks noGrp="1"/>
          </p:cNvSpPr>
          <p:nvPr>
            <p:ph type="dt" idx="27"/>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hyperlink" Target="http://www.youtube.com/" TargetMode="External"/><Relationship Id="rId2" Type="http://schemas.openxmlformats.org/officeDocument/2006/relationships/image" Target="../media/image1.jpeg"/><Relationship Id="rId3"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6.wmf"/><Relationship Id="rId3" Type="http://schemas.openxmlformats.org/officeDocument/2006/relationships/image" Target="../media/image6.wmf"/><Relationship Id="rId4" Type="http://schemas.openxmlformats.org/officeDocument/2006/relationships/image" Target="../media/image6.wmf"/><Relationship Id="rId5" Type="http://schemas.openxmlformats.org/officeDocument/2006/relationships/image" Target="../media/image6.wmf"/><Relationship Id="rId6" Type="http://schemas.openxmlformats.org/officeDocument/2006/relationships/image" Target="../media/image6.wmf"/><Relationship Id="rId7" Type="http://schemas.openxmlformats.org/officeDocument/2006/relationships/image" Target="../media/image6.wmf"/><Relationship Id="rId8" Type="http://schemas.openxmlformats.org/officeDocument/2006/relationships/image" Target="../media/image6.wmf"/><Relationship Id="rId9" Type="http://schemas.openxmlformats.org/officeDocument/2006/relationships/image" Target="../media/image6.wmf"/><Relationship Id="rId10" Type="http://schemas.openxmlformats.org/officeDocument/2006/relationships/image" Target="../media/image6.wmf"/><Relationship Id="rId11" Type="http://schemas.openxmlformats.org/officeDocument/2006/relationships/image" Target="../media/image6.wmf"/><Relationship Id="rId12" Type="http://schemas.openxmlformats.org/officeDocument/2006/relationships/image" Target="../media/image6.wmf"/><Relationship Id="rId13" Type="http://schemas.openxmlformats.org/officeDocument/2006/relationships/image" Target="../media/image6.wmf"/><Relationship Id="rId14" Type="http://schemas.openxmlformats.org/officeDocument/2006/relationships/image" Target="../media/image6.wmf"/><Relationship Id="rId15" Type="http://schemas.openxmlformats.org/officeDocument/2006/relationships/image" Target="../media/image6.wmf"/><Relationship Id="rId16"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4.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9.xml.rels><?xml version="1.0" encoding="UTF-8"?>
<Relationships xmlns="http://schemas.openxmlformats.org/package/2006/relationships"><Relationship Id="rId1" Type="http://schemas.openxmlformats.org/officeDocument/2006/relationships/image" Target="../media/image14.gif"/><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slideLayout" Target="../slideLayouts/slideLayout4.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3.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4.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5.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slideLayout" Target="../slideLayouts/slideLayout4.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9.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6.wmf"/><Relationship Id="rId3" Type="http://schemas.openxmlformats.org/officeDocument/2006/relationships/image" Target="../media/image6.wmf"/><Relationship Id="rId4"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itle 1"/>
          <p:cNvSpPr/>
          <p:nvPr/>
        </p:nvSpPr>
        <p:spPr>
          <a:xfrm>
            <a:off x="1071360" y="2637000"/>
            <a:ext cx="7571880" cy="128520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US" sz="4000" spc="-1" strike="noStrike" u="sng">
                <a:solidFill>
                  <a:srgbClr val="ffff00"/>
                </a:solidFill>
                <a:uFillTx/>
                <a:latin typeface="Calibri"/>
              </a:rPr>
              <a:t>CHAPTER - XI</a:t>
            </a:r>
            <a:br>
              <a:rPr sz="4000"/>
            </a:br>
            <a:r>
              <a:rPr b="1" lang="en-US" sz="4000" spc="-1" strike="noStrike" u="sng">
                <a:solidFill>
                  <a:srgbClr val="ffff00"/>
                </a:solidFill>
                <a:uFillTx/>
                <a:latin typeface="Calibri"/>
              </a:rPr>
              <a:t>COMPUTER NETWORKS I</a:t>
            </a:r>
            <a:endParaRPr b="0" lang="en-IN"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itle 1"/>
          <p:cNvSpPr/>
          <p:nvPr/>
        </p:nvSpPr>
        <p:spPr>
          <a:xfrm>
            <a:off x="857160" y="2000160"/>
            <a:ext cx="7286040" cy="9993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rmAutofit fontScale="89999"/>
          </a:bodyPr>
          <a:p>
            <a:pPr defTabSz="914400">
              <a:lnSpc>
                <a:spcPct val="100000"/>
              </a:lnSpc>
            </a:pPr>
            <a:r>
              <a:rPr b="1" lang="en-IN" sz="3200" spc="-1" strike="noStrike">
                <a:solidFill>
                  <a:schemeClr val="lt1"/>
                </a:solidFill>
                <a:latin typeface="Calibri"/>
              </a:rPr>
              <a:t>4. IT ALLOWS FOR MORE PRESENCE OF COMPUTER VIRUSES AND MALWARE.</a:t>
            </a:r>
            <a:endParaRPr b="0" lang="en-IN" sz="3200" spc="-1" strike="noStrike">
              <a:solidFill>
                <a:srgbClr val="ffffff"/>
              </a:solidFill>
              <a:latin typeface="Arial"/>
            </a:endParaRPr>
          </a:p>
        </p:txBody>
      </p:sp>
      <p:sp>
        <p:nvSpPr>
          <p:cNvPr id="83" name="Title 1"/>
          <p:cNvSpPr/>
          <p:nvPr/>
        </p:nvSpPr>
        <p:spPr>
          <a:xfrm>
            <a:off x="857160" y="3429000"/>
            <a:ext cx="7286040" cy="9993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rmAutofit fontScale="93333"/>
          </a:bodyPr>
          <a:p>
            <a:pPr defTabSz="914400">
              <a:lnSpc>
                <a:spcPct val="100000"/>
              </a:lnSpc>
            </a:pPr>
            <a:r>
              <a:rPr b="1" lang="en-IN" sz="3200" spc="-1" strike="noStrike">
                <a:solidFill>
                  <a:schemeClr val="lt1"/>
                </a:solidFill>
                <a:latin typeface="Calibri"/>
              </a:rPr>
              <a:t>5. IT REQUIRES AN EFFICIENT HANDLER.   </a:t>
            </a:r>
            <a:endParaRPr b="0" lang="en-IN" sz="3200" spc="-1" strike="noStrike">
              <a:solidFill>
                <a:srgbClr val="000000"/>
              </a:solidFill>
              <a:latin typeface="Arial"/>
            </a:endParaRPr>
          </a:p>
        </p:txBody>
      </p:sp>
      <p:sp>
        <p:nvSpPr>
          <p:cNvPr id="84" name="Title 1"/>
          <p:cNvSpPr/>
          <p:nvPr/>
        </p:nvSpPr>
        <p:spPr>
          <a:xfrm>
            <a:off x="857160" y="5000760"/>
            <a:ext cx="7286040" cy="9993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rmAutofit fontScale="96666" lnSpcReduction="10000"/>
          </a:bodyPr>
          <a:p>
            <a:pPr defTabSz="914400">
              <a:lnSpc>
                <a:spcPct val="100000"/>
              </a:lnSpc>
            </a:pPr>
            <a:r>
              <a:rPr b="1" lang="en-IN" sz="3200" spc="-1" strike="noStrike">
                <a:solidFill>
                  <a:schemeClr val="lt1"/>
                </a:solidFill>
                <a:latin typeface="Calibri"/>
              </a:rPr>
              <a:t>6. IT REQUIRES AN EXPENSIVE SET-UP.</a:t>
            </a:r>
            <a:endParaRPr b="0" lang="en-IN" sz="3200" spc="-1" strike="noStrike">
              <a:solidFill>
                <a:srgbClr val="000000"/>
              </a:solidFill>
              <a:latin typeface="Arial"/>
            </a:endParaRPr>
          </a:p>
        </p:txBody>
      </p:sp>
      <p:sp>
        <p:nvSpPr>
          <p:cNvPr id="85" name="Title 1"/>
          <p:cNvSpPr/>
          <p:nvPr/>
        </p:nvSpPr>
        <p:spPr>
          <a:xfrm>
            <a:off x="714240" y="285840"/>
            <a:ext cx="8143200" cy="85644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rmAutofit fontScale="93333" lnSpcReduction="20000"/>
          </a:bodyPr>
          <a:p>
            <a:pPr marL="514440" indent="-514440" algn="ctr" defTabSz="914400">
              <a:lnSpc>
                <a:spcPct val="100000"/>
              </a:lnSpc>
              <a:tabLst>
                <a:tab algn="l" pos="0"/>
              </a:tabLst>
            </a:pPr>
            <a:r>
              <a:rPr b="1" lang="en-IN" sz="3200" spc="-1" strike="noStrike">
                <a:solidFill>
                  <a:schemeClr val="lt1"/>
                </a:solidFill>
                <a:latin typeface="Calibri"/>
              </a:rPr>
              <a:t>DISADVANTAGES OF COMPUTER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Rectangle 4"/>
          <p:cNvSpPr/>
          <p:nvPr/>
        </p:nvSpPr>
        <p:spPr>
          <a:xfrm>
            <a:off x="714240" y="428760"/>
            <a:ext cx="6857280" cy="713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CLOUDS</a:t>
            </a:r>
            <a:endParaRPr b="0" lang="en-IN" sz="3200" spc="-1" strike="noStrike">
              <a:solidFill>
                <a:srgbClr val="000000"/>
              </a:solidFill>
              <a:latin typeface="Arial"/>
            </a:endParaRPr>
          </a:p>
        </p:txBody>
      </p:sp>
      <p:sp>
        <p:nvSpPr>
          <p:cNvPr id="376" name="Rounded Rectangle 5"/>
          <p:cNvSpPr/>
          <p:nvPr/>
        </p:nvSpPr>
        <p:spPr>
          <a:xfrm>
            <a:off x="702000" y="1928880"/>
            <a:ext cx="5726520" cy="683280"/>
          </a:xfrm>
          <a:prstGeom prst="roundRect">
            <a:avLst>
              <a:gd name="adj" fmla="val 16667"/>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1.</a:t>
            </a:r>
            <a:r>
              <a:rPr b="1" lang="en-IN" sz="3200" spc="-1" strike="noStrike">
                <a:solidFill>
                  <a:schemeClr val="lt1"/>
                </a:solidFill>
                <a:latin typeface="Calibri"/>
              </a:rPr>
              <a:t>	</a:t>
            </a:r>
            <a:r>
              <a:rPr b="1" lang="en-IN" sz="3200" spc="-1" strike="noStrike">
                <a:solidFill>
                  <a:schemeClr val="lt1"/>
                </a:solidFill>
                <a:latin typeface="Calibri"/>
              </a:rPr>
              <a:t>PRIVATE CLOUDS</a:t>
            </a:r>
            <a:endParaRPr b="0" lang="en-IN" sz="3200" spc="-1" strike="noStrike">
              <a:solidFill>
                <a:srgbClr val="ffffff"/>
              </a:solidFill>
              <a:latin typeface="Arial"/>
            </a:endParaRPr>
          </a:p>
        </p:txBody>
      </p:sp>
      <p:sp>
        <p:nvSpPr>
          <p:cNvPr id="377" name="Rounded Rectangle 6"/>
          <p:cNvSpPr/>
          <p:nvPr/>
        </p:nvSpPr>
        <p:spPr>
          <a:xfrm>
            <a:off x="714240" y="3018600"/>
            <a:ext cx="5726520" cy="683280"/>
          </a:xfrm>
          <a:prstGeom prst="roundRect">
            <a:avLst>
              <a:gd name="adj" fmla="val 16667"/>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2.</a:t>
            </a:r>
            <a:r>
              <a:rPr b="1" lang="en-IN" sz="3200" spc="-1" strike="noStrike">
                <a:solidFill>
                  <a:schemeClr val="lt1"/>
                </a:solidFill>
                <a:latin typeface="Calibri"/>
              </a:rPr>
              <a:t>	</a:t>
            </a:r>
            <a:r>
              <a:rPr b="1" lang="en-IN" sz="3200" spc="-1" strike="noStrike">
                <a:solidFill>
                  <a:schemeClr val="lt1"/>
                </a:solidFill>
                <a:latin typeface="Calibri"/>
              </a:rPr>
              <a:t>PUBLIC CLOUDS</a:t>
            </a:r>
            <a:endParaRPr b="0" lang="en-IN" sz="3200" spc="-1" strike="noStrike">
              <a:solidFill>
                <a:srgbClr val="ffffff"/>
              </a:solidFill>
              <a:latin typeface="Arial"/>
            </a:endParaRPr>
          </a:p>
        </p:txBody>
      </p:sp>
      <p:sp>
        <p:nvSpPr>
          <p:cNvPr id="378" name="Rounded Rectangle 7"/>
          <p:cNvSpPr/>
          <p:nvPr/>
        </p:nvSpPr>
        <p:spPr>
          <a:xfrm>
            <a:off x="733680" y="4143240"/>
            <a:ext cx="5726520" cy="683280"/>
          </a:xfrm>
          <a:prstGeom prst="roundRect">
            <a:avLst>
              <a:gd name="adj" fmla="val 16667"/>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3.</a:t>
            </a:r>
            <a:r>
              <a:rPr b="1" lang="en-IN" sz="3200" spc="-1" strike="noStrike">
                <a:solidFill>
                  <a:schemeClr val="lt1"/>
                </a:solidFill>
                <a:latin typeface="Calibri"/>
              </a:rPr>
              <a:t>	</a:t>
            </a:r>
            <a:r>
              <a:rPr b="1" lang="en-IN" sz="3200" spc="-1" strike="noStrike">
                <a:solidFill>
                  <a:schemeClr val="lt1"/>
                </a:solidFill>
                <a:latin typeface="Calibri"/>
              </a:rPr>
              <a:t>COMMUNITY CLOUDS</a:t>
            </a:r>
            <a:endParaRPr b="0" lang="en-IN" sz="3200" spc="-1" strike="noStrike">
              <a:solidFill>
                <a:srgbClr val="ffffff"/>
              </a:solidFill>
              <a:latin typeface="Arial"/>
            </a:endParaRPr>
          </a:p>
        </p:txBody>
      </p:sp>
      <p:sp>
        <p:nvSpPr>
          <p:cNvPr id="379" name="Rounded Rectangle 8"/>
          <p:cNvSpPr/>
          <p:nvPr/>
        </p:nvSpPr>
        <p:spPr>
          <a:xfrm>
            <a:off x="714240" y="5214960"/>
            <a:ext cx="5726520" cy="683280"/>
          </a:xfrm>
          <a:prstGeom prst="roundRect">
            <a:avLst>
              <a:gd name="adj" fmla="val 16667"/>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4.</a:t>
            </a:r>
            <a:r>
              <a:rPr b="1" lang="en-IN" sz="3200" spc="-1" strike="noStrike">
                <a:solidFill>
                  <a:schemeClr val="lt1"/>
                </a:solidFill>
                <a:latin typeface="Calibri"/>
              </a:rPr>
              <a:t>	</a:t>
            </a:r>
            <a:r>
              <a:rPr b="1" lang="en-IN" sz="3200" spc="-1" strike="noStrike">
                <a:solidFill>
                  <a:schemeClr val="lt1"/>
                </a:solidFill>
                <a:latin typeface="Calibri"/>
              </a:rPr>
              <a:t>HYBIRED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Rectangle 4"/>
          <p:cNvSpPr/>
          <p:nvPr/>
        </p:nvSpPr>
        <p:spPr>
          <a:xfrm>
            <a:off x="1714320" y="2928960"/>
            <a:ext cx="6071400" cy="7851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1.PRIVATE CLOUDS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p:nvPr>
        </p:nvSpPr>
        <p:spPr>
          <a:xfrm>
            <a:off x="457200" y="1600200"/>
            <a:ext cx="8228880" cy="4525200"/>
          </a:xfrm>
          <a:prstGeom prst="rect">
            <a:avLst/>
          </a:prstGeom>
          <a:noFill/>
          <a:ln w="0">
            <a:noFill/>
          </a:ln>
        </p:spPr>
        <p:txBody>
          <a:bodyPr lIns="91440" rIns="91440" tIns="45720" bIns="45720" anchor="t">
            <a:normAutofit fontScale="87222"/>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These are the clouds for exclusive use by single organization and typically controlled, managed and hosted in private data centers.</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The hosting and operation of private clouds may also be outsourced to third party  services provider, but a private clouds remains for the exclusive use of one organization.</a:t>
            </a:r>
            <a:endParaRPr b="0" lang="en-IN" sz="3200" spc="-1" strike="noStrike">
              <a:solidFill>
                <a:srgbClr val="000000"/>
              </a:solidFill>
              <a:latin typeface="Arial"/>
            </a:endParaRPr>
          </a:p>
          <a:p>
            <a:pPr marL="343080" indent="-343080" algn="r" defTabSz="914400">
              <a:lnSpc>
                <a:spcPct val="100000"/>
              </a:lnSpc>
              <a:spcBef>
                <a:spcPts val="641"/>
              </a:spcBef>
              <a:buNone/>
              <a:tabLst>
                <a:tab algn="l" pos="0"/>
              </a:tabLst>
            </a:pPr>
            <a:r>
              <a:rPr b="1" lang="en-IN" sz="3200" spc="-1" strike="noStrike">
                <a:solidFill>
                  <a:srgbClr val="ff0000"/>
                </a:solidFill>
                <a:latin typeface="Calibri"/>
              </a:rPr>
              <a:t>Contd…</a:t>
            </a:r>
            <a:endParaRPr b="0" lang="en-IN" sz="3200" spc="-1" strike="noStrike">
              <a:solidFill>
                <a:srgbClr val="000000"/>
              </a:solidFill>
              <a:latin typeface="Arial"/>
            </a:endParaRPr>
          </a:p>
          <a:p>
            <a:pPr marL="343080" indent="-343080" algn="r" defTabSz="914400">
              <a:lnSpc>
                <a:spcPct val="100000"/>
              </a:lnSpc>
              <a:spcBef>
                <a:spcPts val="641"/>
              </a:spcBef>
              <a:buNone/>
              <a:tabLst>
                <a:tab algn="l" pos="0"/>
              </a:tabLst>
            </a:pPr>
            <a:endParaRPr b="0" lang="en-IN" sz="3200" spc="-1" strike="noStrike">
              <a:solidFill>
                <a:srgbClr val="000000"/>
              </a:solidFill>
              <a:latin typeface="Arial"/>
            </a:endParaRPr>
          </a:p>
        </p:txBody>
      </p:sp>
      <p:sp>
        <p:nvSpPr>
          <p:cNvPr id="382" name="Rectangle 4"/>
          <p:cNvSpPr/>
          <p:nvPr/>
        </p:nvSpPr>
        <p:spPr>
          <a:xfrm>
            <a:off x="714240" y="500040"/>
            <a:ext cx="7286040" cy="7851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1.PRIVATE CLOUDS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p:nvPr>
        </p:nvSpPr>
        <p:spPr>
          <a:xfrm>
            <a:off x="457200" y="1600200"/>
            <a:ext cx="8228880" cy="4757040"/>
          </a:xfrm>
          <a:prstGeom prst="rect">
            <a:avLst/>
          </a:prstGeom>
          <a:noFill/>
          <a:ln w="0">
            <a:noFill/>
          </a:ln>
        </p:spPr>
        <p:txBody>
          <a:bodyPr lIns="91440" rIns="91440" tIns="45720" bIns="45720" anchor="t">
            <a:noAutofit/>
          </a:bodyPr>
          <a:p>
            <a:pPr marL="343080" indent="-343080" defTabSz="914400">
              <a:lnSpc>
                <a:spcPct val="100000"/>
              </a:lnSpc>
              <a:spcBef>
                <a:spcPts val="641"/>
              </a:spcBef>
              <a:buNone/>
              <a:tabLst>
                <a:tab algn="l" pos="0"/>
              </a:tabLst>
            </a:pPr>
            <a:r>
              <a:rPr b="1" lang="en-IN" sz="3200" spc="-1" strike="noStrike">
                <a:solidFill>
                  <a:srgbClr val="33cc33"/>
                </a:solidFill>
                <a:latin typeface="Calibri"/>
              </a:rPr>
              <a:t>Best Private Cloud Providers</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HPE. By most estimates, Hewlett Packard Enterprise (HPE) is a key leader in the private cloud market.</a:t>
            </a:r>
            <a:endParaRPr b="0" lang="en-IN" sz="3200" spc="-1" strike="noStrike">
              <a:solidFill>
                <a:srgbClr val="000000"/>
              </a:solidFill>
              <a:latin typeface="Arial"/>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Vmware</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Dell</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Oracle</a:t>
            </a:r>
            <a:endParaRPr b="0" lang="en-IN" sz="3200" spc="-1" strike="noStrike">
              <a:solidFill>
                <a:srgbClr val="000000"/>
              </a:solidFill>
              <a:latin typeface="Arial"/>
            </a:endParaRPr>
          </a:p>
          <a:p>
            <a:pPr marL="343080" indent="-343080" defTabSz="914400">
              <a:lnSpc>
                <a:spcPct val="100000"/>
              </a:lnSpc>
              <a:spcBef>
                <a:spcPts val="641"/>
              </a:spcBef>
              <a:buNone/>
              <a:tabLst>
                <a:tab algn="l" pos="0"/>
              </a:tabLst>
            </a:pPr>
            <a:r>
              <a:rPr b="1" lang="en-IN" sz="3200" spc="-1" strike="noStrike">
                <a:solidFill>
                  <a:schemeClr val="dk1"/>
                </a:solidFill>
                <a:latin typeface="Calibri"/>
              </a:rPr>
              <a:t>IBM</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Microsoft. </a:t>
            </a:r>
            <a:r>
              <a:rPr b="1" lang="en-IN" sz="3200" spc="-1" strike="noStrike">
                <a:solidFill>
                  <a:schemeClr val="dk1"/>
                </a:solidFill>
                <a:latin typeface="Calibri"/>
              </a:rPr>
              <a:t>	</a:t>
            </a:r>
            <a:r>
              <a:rPr b="1" lang="en-IN" sz="3200" spc="-1" strike="noStrike">
                <a:solidFill>
                  <a:schemeClr val="dk1"/>
                </a:solidFill>
                <a:latin typeface="Calibri"/>
              </a:rPr>
              <a:t>Cisco.</a:t>
            </a:r>
            <a:endParaRPr b="0" lang="en-IN" sz="3200" spc="-1" strike="noStrike">
              <a:solidFill>
                <a:srgbClr val="000000"/>
              </a:solidFill>
              <a:latin typeface="Arial"/>
            </a:endParaRPr>
          </a:p>
          <a:p>
            <a:pPr marL="343080" indent="-343080" defTabSz="914400">
              <a:lnSpc>
                <a:spcPct val="100000"/>
              </a:lnSpc>
              <a:spcBef>
                <a:spcPts val="641"/>
              </a:spcBef>
              <a:buNone/>
              <a:tabLst>
                <a:tab algn="l" pos="0"/>
              </a:tabLst>
            </a:pPr>
            <a:r>
              <a:rPr b="1" lang="en-IN" sz="3200" spc="-1" strike="noStrike">
                <a:solidFill>
                  <a:schemeClr val="dk1"/>
                </a:solidFill>
                <a:latin typeface="Calibri"/>
              </a:rPr>
              <a:t>NetApp.</a:t>
            </a:r>
            <a:endParaRPr b="0" lang="en-IN" sz="3200" spc="-1" strike="noStrike">
              <a:solidFill>
                <a:srgbClr val="000000"/>
              </a:solidFill>
              <a:latin typeface="Arial"/>
            </a:endParaRPr>
          </a:p>
          <a:p>
            <a:pPr marL="343080" indent="-343080" defTabSz="914400">
              <a:lnSpc>
                <a:spcPct val="100000"/>
              </a:lnSpc>
              <a:spcBef>
                <a:spcPts val="641"/>
              </a:spcBef>
              <a:buNone/>
              <a:tabLst>
                <a:tab algn="l" pos="0"/>
              </a:tabLst>
            </a:pPr>
            <a:endParaRPr b="0" lang="en-IN" sz="3200" spc="-1" strike="noStrike">
              <a:solidFill>
                <a:srgbClr val="000000"/>
              </a:solidFill>
              <a:latin typeface="Arial"/>
            </a:endParaRPr>
          </a:p>
        </p:txBody>
      </p:sp>
      <p:sp>
        <p:nvSpPr>
          <p:cNvPr id="384" name="Rectangle 5"/>
          <p:cNvSpPr/>
          <p:nvPr/>
        </p:nvSpPr>
        <p:spPr>
          <a:xfrm>
            <a:off x="714240" y="500040"/>
            <a:ext cx="7286040" cy="7851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1.PRIVATE CLOUDS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Rectangle 3"/>
          <p:cNvSpPr/>
          <p:nvPr/>
        </p:nvSpPr>
        <p:spPr>
          <a:xfrm>
            <a:off x="1571760" y="2928960"/>
            <a:ext cx="6000120" cy="7851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2.PUBLIC CLOUDS</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p:nvPr>
        </p:nvSpPr>
        <p:spPr>
          <a:xfrm>
            <a:off x="457200" y="1600200"/>
            <a:ext cx="8228880" cy="475704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These are the clouds for use by multiple organization on  shared basis and hosted and by the third party  services provider. </a:t>
            </a:r>
            <a:endParaRPr b="0" lang="en-IN" sz="3200" spc="-1" strike="noStrike">
              <a:solidFill>
                <a:srgbClr val="000000"/>
              </a:solidFill>
              <a:latin typeface="Arial"/>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Examples of public clouds include Amazon Elastic ComputeCloud (EC2), IBM's Blue Cloud, Sun Cloud,Google AppEngine and Windows Azure Services Platform</a:t>
            </a:r>
            <a:endParaRPr b="0" lang="en-IN" sz="3200" spc="-1" strike="noStrike">
              <a:solidFill>
                <a:srgbClr val="000000"/>
              </a:solidFill>
              <a:latin typeface="Arial"/>
            </a:endParaRPr>
          </a:p>
        </p:txBody>
      </p:sp>
      <p:sp>
        <p:nvSpPr>
          <p:cNvPr id="387" name="Rectangle 3"/>
          <p:cNvSpPr/>
          <p:nvPr/>
        </p:nvSpPr>
        <p:spPr>
          <a:xfrm>
            <a:off x="1643040" y="500040"/>
            <a:ext cx="5928480" cy="713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2.PUBLIC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Rectangle 3"/>
          <p:cNvSpPr/>
          <p:nvPr/>
        </p:nvSpPr>
        <p:spPr>
          <a:xfrm>
            <a:off x="1428840" y="2714760"/>
            <a:ext cx="6786000" cy="85644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3.COMMUNITY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p:nvPr>
        </p:nvSpPr>
        <p:spPr>
          <a:xfrm>
            <a:off x="500040" y="2071800"/>
            <a:ext cx="8429040" cy="3714120"/>
          </a:xfrm>
          <a:prstGeom prst="rect">
            <a:avLst/>
          </a:prstGeom>
          <a:noFill/>
          <a:ln w="0">
            <a:noFill/>
          </a:ln>
        </p:spPr>
        <p:txBody>
          <a:bodyPr lIns="91440" rIns="91440" tIns="45720" bIns="45720" anchor="t">
            <a:normAutofit fontScale="87222" lnSpcReduction="20000"/>
          </a:bodyPr>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These are the clouds for use by a group of related organization who wish to make use of a common cloud computing environment . </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FOR EXP:</a:t>
            </a:r>
            <a:endParaRPr b="0" lang="en-IN" sz="3200" spc="-1" strike="noStrike">
              <a:solidFill>
                <a:srgbClr val="000000"/>
              </a:solidFill>
              <a:latin typeface="Arial"/>
            </a:endParaRPr>
          </a:p>
          <a:p>
            <a:pPr lvl="3" marL="1600200" indent="-22860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  </a:t>
            </a:r>
            <a:r>
              <a:rPr b="1" lang="en-IN" sz="3200" spc="-1" strike="noStrike">
                <a:solidFill>
                  <a:schemeClr val="dk1"/>
                </a:solidFill>
                <a:latin typeface="Calibri"/>
              </a:rPr>
              <a:t>All suppliers to a larger manufacture.</a:t>
            </a:r>
            <a:endParaRPr b="0" lang="en-IN" sz="3200" spc="-1" strike="noStrike">
              <a:solidFill>
                <a:srgbClr val="000000"/>
              </a:solidFill>
              <a:latin typeface="Arial"/>
            </a:endParaRPr>
          </a:p>
          <a:p>
            <a:pPr lvl="3" marL="1600200" indent="-22860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  </a:t>
            </a:r>
            <a:r>
              <a:rPr b="1" lang="en-IN" sz="3200" spc="-1" strike="noStrike">
                <a:solidFill>
                  <a:schemeClr val="dk1"/>
                </a:solidFill>
                <a:latin typeface="Calibri"/>
              </a:rPr>
              <a:t>All  universities in a given region.                 </a:t>
            </a:r>
            <a:endParaRPr b="0" lang="en-IN" sz="3200" spc="-1" strike="noStrike">
              <a:solidFill>
                <a:srgbClr val="000000"/>
              </a:solidFill>
              <a:latin typeface="Arial"/>
            </a:endParaRPr>
          </a:p>
        </p:txBody>
      </p:sp>
      <p:sp>
        <p:nvSpPr>
          <p:cNvPr id="390" name="Rectangle 4"/>
          <p:cNvSpPr/>
          <p:nvPr/>
        </p:nvSpPr>
        <p:spPr>
          <a:xfrm>
            <a:off x="1071360" y="642960"/>
            <a:ext cx="6786000" cy="85644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3.COMMUNITY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Rectangle 3"/>
          <p:cNvSpPr/>
          <p:nvPr/>
        </p:nvSpPr>
        <p:spPr>
          <a:xfrm>
            <a:off x="857160" y="2928960"/>
            <a:ext cx="7571880" cy="7851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4.HYBRID CLOUDS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p:nvPr>
        </p:nvSpPr>
        <p:spPr>
          <a:xfrm>
            <a:off x="428760" y="2500200"/>
            <a:ext cx="8228880" cy="225684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When a single organization adopts both private and public clouds for a single application in order to take advantage of the benefits of both.</a:t>
            </a:r>
            <a:endParaRPr b="0" lang="en-IN" sz="3200" spc="-1" strike="noStrike">
              <a:solidFill>
                <a:srgbClr val="000000"/>
              </a:solidFill>
              <a:latin typeface="Arial"/>
            </a:endParaRPr>
          </a:p>
        </p:txBody>
      </p:sp>
      <p:sp>
        <p:nvSpPr>
          <p:cNvPr id="393" name="Rectangle 3"/>
          <p:cNvSpPr/>
          <p:nvPr/>
        </p:nvSpPr>
        <p:spPr>
          <a:xfrm>
            <a:off x="928800" y="642960"/>
            <a:ext cx="7571880" cy="7851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4.HYBRID CLOUDS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itle 1"/>
          <p:cNvSpPr/>
          <p:nvPr/>
        </p:nvSpPr>
        <p:spPr>
          <a:xfrm>
            <a:off x="500040" y="3000240"/>
            <a:ext cx="8286120" cy="7657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Rectangle 3"/>
          <p:cNvSpPr/>
          <p:nvPr/>
        </p:nvSpPr>
        <p:spPr>
          <a:xfrm>
            <a:off x="1000080" y="2857320"/>
            <a:ext cx="7143120" cy="7851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INTERNET OF THING (IoT)</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p:nvPr>
        </p:nvSpPr>
        <p:spPr>
          <a:xfrm>
            <a:off x="500040" y="1857240"/>
            <a:ext cx="8228880" cy="392832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(IoT) is a phenomenon that connects the things to the internet over wired or wireless connections.</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(IoT) allows the people and things to be connected ANYTIME, ANYPLACE WITH ANYTHING AND ANYONE .</a:t>
            </a:r>
            <a:endParaRPr b="0" lang="en-IN" sz="3200" spc="-1" strike="noStrike">
              <a:solidFill>
                <a:srgbClr val="000000"/>
              </a:solidFill>
              <a:latin typeface="Arial"/>
            </a:endParaRPr>
          </a:p>
          <a:p>
            <a:pPr marL="343080" indent="-343080" algn="r" defTabSz="914400">
              <a:lnSpc>
                <a:spcPct val="100000"/>
              </a:lnSpc>
              <a:spcBef>
                <a:spcPts val="641"/>
              </a:spcBef>
              <a:buNone/>
              <a:tabLst>
                <a:tab algn="l" pos="0"/>
              </a:tabLst>
            </a:pPr>
            <a:r>
              <a:rPr b="1" lang="en-IN" sz="3200" spc="-1" strike="noStrike">
                <a:solidFill>
                  <a:srgbClr val="ff0000"/>
                </a:solidFill>
                <a:latin typeface="Calibri"/>
              </a:rPr>
              <a:t>Contd…</a:t>
            </a:r>
            <a:endParaRPr b="0" lang="en-IN" sz="3200" spc="-1" strike="noStrike">
              <a:solidFill>
                <a:srgbClr val="000000"/>
              </a:solidFill>
              <a:latin typeface="Arial"/>
            </a:endParaRPr>
          </a:p>
        </p:txBody>
      </p:sp>
      <p:sp>
        <p:nvSpPr>
          <p:cNvPr id="396" name="Rectangle 3"/>
          <p:cNvSpPr/>
          <p:nvPr/>
        </p:nvSpPr>
        <p:spPr>
          <a:xfrm>
            <a:off x="928800" y="571320"/>
            <a:ext cx="7143120" cy="7851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INTERNET OF THING (IoT)</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Oval 3"/>
          <p:cNvSpPr/>
          <p:nvPr/>
        </p:nvSpPr>
        <p:spPr>
          <a:xfrm>
            <a:off x="4212000" y="2925000"/>
            <a:ext cx="1002240" cy="1007280"/>
          </a:xfrm>
          <a:prstGeom prst="ellipse">
            <a:avLst/>
          </a:prstGeom>
          <a:gradFill rotWithShape="0">
            <a:gsLst>
              <a:gs pos="0">
                <a:srgbClr val="cc6d20"/>
              </a:gs>
              <a:gs pos="80000">
                <a:srgbClr val="ff9033"/>
              </a:gs>
              <a:gs pos="100000">
                <a:srgbClr val="ff9135"/>
              </a:gs>
            </a:gsLst>
            <a:lin ang="16200000"/>
          </a:gradFill>
          <a:ln w="0">
            <a:noFill/>
          </a:ln>
          <a:effectLst>
            <a:outerShdw blurRad="39960" dir="5400000" dist="23040" rotWithShape="0">
              <a:srgbClr val="000000">
                <a:alpha val="35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IoT</a:t>
            </a:r>
            <a:endParaRPr b="0" lang="en-IN" sz="2800" spc="-1" strike="noStrike">
              <a:solidFill>
                <a:srgbClr val="000000"/>
              </a:solidFill>
              <a:latin typeface="Arial"/>
            </a:endParaRPr>
          </a:p>
        </p:txBody>
      </p:sp>
      <p:sp>
        <p:nvSpPr>
          <p:cNvPr id="398" name="Rounded Rectangle 6"/>
          <p:cNvSpPr/>
          <p:nvPr/>
        </p:nvSpPr>
        <p:spPr>
          <a:xfrm>
            <a:off x="6588360" y="1412640"/>
            <a:ext cx="2529720" cy="935280"/>
          </a:xfrm>
          <a:prstGeom prst="roundRect">
            <a:avLst>
              <a:gd name="adj" fmla="val 50000"/>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WERABLES:</a:t>
            </a:r>
            <a:endParaRPr b="0" lang="en-IN" sz="1800" spc="-1" strike="noStrike">
              <a:solidFill>
                <a:srgbClr val="ffffff"/>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SMART WATCHES</a:t>
            </a:r>
            <a:endParaRPr b="0" lang="en-IN" sz="1800" spc="-1" strike="noStrike">
              <a:solidFill>
                <a:srgbClr val="ffffff"/>
              </a:solidFill>
              <a:latin typeface="Arial"/>
            </a:endParaRPr>
          </a:p>
        </p:txBody>
      </p:sp>
      <p:sp>
        <p:nvSpPr>
          <p:cNvPr id="399" name="Rounded Rectangle 7"/>
          <p:cNvSpPr/>
          <p:nvPr/>
        </p:nvSpPr>
        <p:spPr>
          <a:xfrm>
            <a:off x="12240" y="2925000"/>
            <a:ext cx="2602440" cy="935280"/>
          </a:xfrm>
          <a:prstGeom prst="roundRect">
            <a:avLst>
              <a:gd name="adj" fmla="val 50000"/>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HEALTH CARE:</a:t>
            </a:r>
            <a:endParaRPr b="0" lang="en-IN" sz="1800" spc="-1" strike="noStrike">
              <a:solidFill>
                <a:srgbClr val="000000"/>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PRESSURE MONITOR</a:t>
            </a:r>
            <a:endParaRPr b="0" lang="en-IN" sz="1800" spc="-1" strike="noStrike">
              <a:solidFill>
                <a:srgbClr val="000000"/>
              </a:solidFill>
              <a:latin typeface="Arial"/>
            </a:endParaRPr>
          </a:p>
        </p:txBody>
      </p:sp>
      <p:sp>
        <p:nvSpPr>
          <p:cNvPr id="400" name="Rounded Rectangle 8"/>
          <p:cNvSpPr/>
          <p:nvPr/>
        </p:nvSpPr>
        <p:spPr>
          <a:xfrm>
            <a:off x="12240" y="4655520"/>
            <a:ext cx="2602440" cy="935280"/>
          </a:xfrm>
          <a:prstGeom prst="roundRect">
            <a:avLst>
              <a:gd name="adj" fmla="val 50000"/>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TRANAPORTATION:</a:t>
            </a:r>
            <a:endParaRPr b="0" lang="en-IN" sz="1800" spc="-1" strike="noStrike">
              <a:solidFill>
                <a:srgbClr val="000000"/>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(IoT) MAKES EASY PARKING</a:t>
            </a:r>
            <a:endParaRPr b="0" lang="en-IN" sz="1800" spc="-1" strike="noStrike">
              <a:solidFill>
                <a:srgbClr val="000000"/>
              </a:solidFill>
              <a:latin typeface="Arial"/>
            </a:endParaRPr>
          </a:p>
        </p:txBody>
      </p:sp>
      <p:sp>
        <p:nvSpPr>
          <p:cNvPr id="401" name="Rounded Rectangle 9"/>
          <p:cNvSpPr/>
          <p:nvPr/>
        </p:nvSpPr>
        <p:spPr>
          <a:xfrm>
            <a:off x="899640" y="5922000"/>
            <a:ext cx="3311640" cy="935280"/>
          </a:xfrm>
          <a:prstGeom prst="roundRect">
            <a:avLst>
              <a:gd name="adj" fmla="val 50000"/>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SMART MANFACTURING:</a:t>
            </a:r>
            <a:endParaRPr b="0" lang="en-IN" sz="1800" spc="-1" strike="noStrike">
              <a:solidFill>
                <a:srgbClr val="000000"/>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INDUSTRIAL COMMUNICATION</a:t>
            </a:r>
            <a:endParaRPr b="0" lang="en-IN" sz="1800" spc="-1" strike="noStrike">
              <a:solidFill>
                <a:srgbClr val="000000"/>
              </a:solidFill>
              <a:latin typeface="Arial"/>
            </a:endParaRPr>
          </a:p>
        </p:txBody>
      </p:sp>
      <p:sp>
        <p:nvSpPr>
          <p:cNvPr id="402" name="Rounded Rectangle 10"/>
          <p:cNvSpPr/>
          <p:nvPr/>
        </p:nvSpPr>
        <p:spPr>
          <a:xfrm>
            <a:off x="5519160" y="5915160"/>
            <a:ext cx="2940480" cy="935280"/>
          </a:xfrm>
          <a:prstGeom prst="roundRect">
            <a:avLst>
              <a:gd name="adj" fmla="val 50000"/>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CARS:</a:t>
            </a:r>
            <a:endParaRPr b="0" lang="en-IN" sz="1800" spc="-1" strike="noStrike">
              <a:solidFill>
                <a:srgbClr val="000000"/>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ENGIN MANAGEMENT</a:t>
            </a:r>
            <a:endParaRPr b="0" lang="en-IN" sz="1800" spc="-1" strike="noStrike">
              <a:solidFill>
                <a:srgbClr val="000000"/>
              </a:solidFill>
              <a:latin typeface="Arial"/>
            </a:endParaRPr>
          </a:p>
        </p:txBody>
      </p:sp>
      <p:sp>
        <p:nvSpPr>
          <p:cNvPr id="403" name="Rounded Rectangle 11"/>
          <p:cNvSpPr/>
          <p:nvPr/>
        </p:nvSpPr>
        <p:spPr>
          <a:xfrm>
            <a:off x="6588360" y="2997000"/>
            <a:ext cx="2529720" cy="935280"/>
          </a:xfrm>
          <a:prstGeom prst="roundRect">
            <a:avLst>
              <a:gd name="adj" fmla="val 50000"/>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HOME APPLIANCES:</a:t>
            </a:r>
            <a:endParaRPr b="0" lang="en-IN" sz="1800" spc="-1" strike="noStrike">
              <a:solidFill>
                <a:srgbClr val="ffffff"/>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COFFE MAKER</a:t>
            </a:r>
            <a:endParaRPr b="0" lang="en-IN" sz="1800" spc="-1" strike="noStrike">
              <a:solidFill>
                <a:srgbClr val="ffffff"/>
              </a:solidFill>
              <a:latin typeface="Arial"/>
            </a:endParaRPr>
          </a:p>
          <a:p>
            <a:pPr lvl="1" marL="743040" indent="-285840" defTabSz="914400">
              <a:lnSpc>
                <a:spcPct val="100000"/>
              </a:lnSpc>
              <a:buClr>
                <a:srgbClr val="ffffff"/>
              </a:buClr>
              <a:buFont typeface="Wingdings" charset="2"/>
              <a:buChar char=""/>
            </a:pPr>
            <a:r>
              <a:rPr b="1" lang="en-IN" sz="1800" spc="-1" strike="noStrike">
                <a:solidFill>
                  <a:schemeClr val="lt1"/>
                </a:solidFill>
                <a:latin typeface="Calibri"/>
              </a:rPr>
              <a:t>      </a:t>
            </a:r>
            <a:r>
              <a:rPr b="1" lang="en-IN" sz="1800" spc="-1" strike="noStrike">
                <a:solidFill>
                  <a:schemeClr val="lt1"/>
                </a:solidFill>
                <a:latin typeface="Calibri"/>
              </a:rPr>
              <a:t>A/C</a:t>
            </a:r>
            <a:endParaRPr b="0" lang="en-IN" sz="1800" spc="-1" strike="noStrike">
              <a:solidFill>
                <a:srgbClr val="ffffff"/>
              </a:solidFill>
              <a:latin typeface="Arial"/>
            </a:endParaRPr>
          </a:p>
        </p:txBody>
      </p:sp>
      <p:sp>
        <p:nvSpPr>
          <p:cNvPr id="404" name="Rounded Rectangle 12"/>
          <p:cNvSpPr/>
          <p:nvPr/>
        </p:nvSpPr>
        <p:spPr>
          <a:xfrm>
            <a:off x="6588360" y="4655520"/>
            <a:ext cx="2529720" cy="935280"/>
          </a:xfrm>
          <a:prstGeom prst="roundRect">
            <a:avLst>
              <a:gd name="adj" fmla="val 50000"/>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AGRICULTURE:</a:t>
            </a:r>
            <a:endParaRPr b="0" lang="en-IN" sz="1800" spc="-1" strike="noStrike">
              <a:solidFill>
                <a:srgbClr val="ffffff"/>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SMART FARMING</a:t>
            </a:r>
            <a:endParaRPr b="0" lang="en-IN" sz="1800" spc="-1" strike="noStrike">
              <a:solidFill>
                <a:srgbClr val="ffffff"/>
              </a:solidFill>
              <a:latin typeface="Arial"/>
            </a:endParaRPr>
          </a:p>
        </p:txBody>
      </p:sp>
      <p:sp>
        <p:nvSpPr>
          <p:cNvPr id="405" name="Rounded Rectangle 13"/>
          <p:cNvSpPr/>
          <p:nvPr/>
        </p:nvSpPr>
        <p:spPr>
          <a:xfrm>
            <a:off x="899640" y="12960"/>
            <a:ext cx="3430440" cy="935280"/>
          </a:xfrm>
          <a:prstGeom prst="roundRect">
            <a:avLst>
              <a:gd name="adj" fmla="val 50000"/>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SMART CITIES:</a:t>
            </a:r>
            <a:endParaRPr b="0" lang="en-IN" sz="1800" spc="-1" strike="noStrike">
              <a:solidFill>
                <a:srgbClr val="ffffff"/>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WATER DISTRIBUTION</a:t>
            </a:r>
            <a:endParaRPr b="0" lang="en-IN" sz="1800" spc="-1" strike="noStrike">
              <a:solidFill>
                <a:srgbClr val="ffffff"/>
              </a:solidFill>
              <a:latin typeface="Arial"/>
            </a:endParaRPr>
          </a:p>
        </p:txBody>
      </p:sp>
      <p:sp>
        <p:nvSpPr>
          <p:cNvPr id="406" name="Rounded Rectangle 14"/>
          <p:cNvSpPr/>
          <p:nvPr/>
        </p:nvSpPr>
        <p:spPr>
          <a:xfrm>
            <a:off x="12240" y="1412640"/>
            <a:ext cx="2602440" cy="935280"/>
          </a:xfrm>
          <a:prstGeom prst="roundRect">
            <a:avLst>
              <a:gd name="adj" fmla="val 50000"/>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SMART HOME:</a:t>
            </a:r>
            <a:endParaRPr b="0" lang="en-IN" sz="1800" spc="-1" strike="noStrike">
              <a:solidFill>
                <a:srgbClr val="000000"/>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SMART DOOR LOCK</a:t>
            </a:r>
            <a:endParaRPr b="0" lang="en-IN" sz="1800" spc="-1" strike="noStrike">
              <a:solidFill>
                <a:srgbClr val="000000"/>
              </a:solidFill>
              <a:latin typeface="Arial"/>
            </a:endParaRPr>
          </a:p>
        </p:txBody>
      </p:sp>
      <p:sp>
        <p:nvSpPr>
          <p:cNvPr id="407" name="Rounded Rectangle 15"/>
          <p:cNvSpPr/>
          <p:nvPr/>
        </p:nvSpPr>
        <p:spPr>
          <a:xfrm>
            <a:off x="5436000" y="0"/>
            <a:ext cx="3023640" cy="935280"/>
          </a:xfrm>
          <a:prstGeom prst="roundRect">
            <a:avLst>
              <a:gd name="adj" fmla="val 50000"/>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ENERGY MANAGEMENT:</a:t>
            </a:r>
            <a:endParaRPr b="0" lang="en-IN" sz="1800" spc="-1" strike="noStrike">
              <a:solidFill>
                <a:srgbClr val="ffffff"/>
              </a:solidFill>
              <a:latin typeface="Arial"/>
            </a:endParaRPr>
          </a:p>
          <a:p>
            <a:pPr marL="285840" indent="-285840" algn="ctr" defTabSz="914400">
              <a:lnSpc>
                <a:spcPct val="100000"/>
              </a:lnSpc>
              <a:buClr>
                <a:srgbClr val="ffffff"/>
              </a:buClr>
              <a:buFont typeface="Wingdings" charset="2"/>
              <a:buChar char=""/>
            </a:pPr>
            <a:r>
              <a:rPr b="1" lang="en-IN" sz="1800" spc="-1" strike="noStrike">
                <a:solidFill>
                  <a:schemeClr val="lt1"/>
                </a:solidFill>
                <a:latin typeface="Calibri"/>
              </a:rPr>
              <a:t>WIRELESS GIRD COMMUNICATION</a:t>
            </a:r>
            <a:endParaRPr b="0" lang="en-IN" sz="1800" spc="-1" strike="noStrike">
              <a:solidFill>
                <a:srgbClr val="ffffff"/>
              </a:solidFill>
              <a:latin typeface="Arial"/>
            </a:endParaRPr>
          </a:p>
        </p:txBody>
      </p:sp>
      <p:cxnSp>
        <p:nvCxnSpPr>
          <p:cNvPr id="408" name="Straight Arrow Connector 17"/>
          <p:cNvCxnSpPr/>
          <p:nvPr/>
        </p:nvCxnSpPr>
        <p:spPr>
          <a:xfrm flipH="1">
            <a:off x="3059640" y="4009680"/>
            <a:ext cx="906120" cy="932040"/>
          </a:xfrm>
          <a:prstGeom prst="straightConnector1">
            <a:avLst/>
          </a:prstGeom>
          <a:ln w="0">
            <a:solidFill>
              <a:srgbClr val="000000"/>
            </a:solidFill>
            <a:headEnd len="med" type="arrow" w="med"/>
            <a:tailEnd len="med" type="arrow" w="med"/>
          </a:ln>
        </p:spPr>
      </p:cxnSp>
      <p:cxnSp>
        <p:nvCxnSpPr>
          <p:cNvPr id="409" name="Straight Arrow Connector 34"/>
          <p:cNvCxnSpPr/>
          <p:nvPr/>
        </p:nvCxnSpPr>
        <p:spPr>
          <a:xfrm>
            <a:off x="2915640" y="2348640"/>
            <a:ext cx="1000440" cy="694080"/>
          </a:xfrm>
          <a:prstGeom prst="straightConnector1">
            <a:avLst/>
          </a:prstGeom>
          <a:ln w="0">
            <a:solidFill>
              <a:srgbClr val="000000"/>
            </a:solidFill>
            <a:headEnd len="med" type="arrow" w="med"/>
            <a:tailEnd len="med" type="arrow" w="med"/>
          </a:ln>
        </p:spPr>
      </p:cxnSp>
      <p:cxnSp>
        <p:nvCxnSpPr>
          <p:cNvPr id="410" name="Straight Arrow Connector 35"/>
          <p:cNvCxnSpPr/>
          <p:nvPr/>
        </p:nvCxnSpPr>
        <p:spPr>
          <a:xfrm flipH="1">
            <a:off x="3923640" y="4221000"/>
            <a:ext cx="371520" cy="1224720"/>
          </a:xfrm>
          <a:prstGeom prst="straightConnector1">
            <a:avLst/>
          </a:prstGeom>
          <a:ln w="0">
            <a:solidFill>
              <a:srgbClr val="000000"/>
            </a:solidFill>
            <a:headEnd len="med" type="arrow" w="med"/>
            <a:tailEnd len="med" type="arrow" w="med"/>
          </a:ln>
        </p:spPr>
      </p:cxnSp>
      <p:cxnSp>
        <p:nvCxnSpPr>
          <p:cNvPr id="411" name="Straight Arrow Connector 36"/>
          <p:cNvCxnSpPr/>
          <p:nvPr/>
        </p:nvCxnSpPr>
        <p:spPr>
          <a:xfrm flipH="1">
            <a:off x="5064840" y="1628640"/>
            <a:ext cx="515880" cy="1080720"/>
          </a:xfrm>
          <a:prstGeom prst="straightConnector1">
            <a:avLst/>
          </a:prstGeom>
          <a:ln w="0">
            <a:solidFill>
              <a:srgbClr val="000000"/>
            </a:solidFill>
            <a:headEnd len="med" type="arrow" w="med"/>
            <a:tailEnd len="med" type="arrow" w="med"/>
          </a:ln>
        </p:spPr>
      </p:cxnSp>
      <p:cxnSp>
        <p:nvCxnSpPr>
          <p:cNvPr id="412" name="Straight Arrow Connector 37"/>
          <p:cNvCxnSpPr/>
          <p:nvPr/>
        </p:nvCxnSpPr>
        <p:spPr>
          <a:xfrm>
            <a:off x="3824280" y="1484640"/>
            <a:ext cx="504360" cy="1224720"/>
          </a:xfrm>
          <a:prstGeom prst="straightConnector1">
            <a:avLst/>
          </a:prstGeom>
          <a:ln w="0">
            <a:solidFill>
              <a:srgbClr val="000000"/>
            </a:solidFill>
            <a:headEnd len="med" type="arrow" w="med"/>
            <a:tailEnd len="med" type="arrow" w="med"/>
          </a:ln>
        </p:spPr>
      </p:cxnSp>
      <p:cxnSp>
        <p:nvCxnSpPr>
          <p:cNvPr id="413" name="Straight Arrow Connector 38"/>
          <p:cNvCxnSpPr/>
          <p:nvPr/>
        </p:nvCxnSpPr>
        <p:spPr>
          <a:xfrm flipH="1">
            <a:off x="5413320" y="3501000"/>
            <a:ext cx="887400" cy="720"/>
          </a:xfrm>
          <a:prstGeom prst="straightConnector1">
            <a:avLst/>
          </a:prstGeom>
          <a:ln w="0">
            <a:solidFill>
              <a:srgbClr val="000000"/>
            </a:solidFill>
            <a:headEnd len="med" type="arrow" w="med"/>
            <a:tailEnd len="med" type="arrow" w="med"/>
          </a:ln>
        </p:spPr>
      </p:cxnSp>
      <p:cxnSp>
        <p:nvCxnSpPr>
          <p:cNvPr id="414" name="Straight Arrow Connector 39"/>
          <p:cNvCxnSpPr/>
          <p:nvPr/>
        </p:nvCxnSpPr>
        <p:spPr>
          <a:xfrm flipH="1" flipV="1">
            <a:off x="5413320" y="3933000"/>
            <a:ext cx="887400" cy="808200"/>
          </a:xfrm>
          <a:prstGeom prst="straightConnector1">
            <a:avLst/>
          </a:prstGeom>
          <a:ln w="0">
            <a:solidFill>
              <a:srgbClr val="000000"/>
            </a:solidFill>
            <a:headEnd len="med" type="arrow" w="med"/>
            <a:tailEnd len="med" type="arrow" w="med"/>
          </a:ln>
        </p:spPr>
      </p:cxnSp>
      <p:cxnSp>
        <p:nvCxnSpPr>
          <p:cNvPr id="415" name="Straight Arrow Connector 41"/>
          <p:cNvCxnSpPr/>
          <p:nvPr/>
        </p:nvCxnSpPr>
        <p:spPr>
          <a:xfrm flipH="1">
            <a:off x="5277240" y="2348640"/>
            <a:ext cx="1023480" cy="764640"/>
          </a:xfrm>
          <a:prstGeom prst="straightConnector1">
            <a:avLst/>
          </a:prstGeom>
          <a:ln w="0">
            <a:solidFill>
              <a:srgbClr val="000000"/>
            </a:solidFill>
            <a:headEnd len="med" type="arrow" w="med"/>
            <a:tailEnd len="med" type="arrow" w="med"/>
          </a:ln>
        </p:spPr>
      </p:cxnSp>
      <p:cxnSp>
        <p:nvCxnSpPr>
          <p:cNvPr id="416" name="Straight Arrow Connector 43"/>
          <p:cNvCxnSpPr/>
          <p:nvPr/>
        </p:nvCxnSpPr>
        <p:spPr>
          <a:xfrm>
            <a:off x="5064840" y="4353120"/>
            <a:ext cx="515880" cy="1020600"/>
          </a:xfrm>
          <a:prstGeom prst="straightConnector1">
            <a:avLst/>
          </a:prstGeom>
          <a:ln w="0">
            <a:solidFill>
              <a:srgbClr val="000000"/>
            </a:solidFill>
            <a:headEnd len="med" type="arrow" w="med"/>
            <a:tailEnd len="med" type="arrow" w="med"/>
          </a:ln>
        </p:spPr>
      </p:cxnSp>
      <p:cxnSp>
        <p:nvCxnSpPr>
          <p:cNvPr id="417" name="Straight Arrow Connector 44"/>
          <p:cNvCxnSpPr/>
          <p:nvPr/>
        </p:nvCxnSpPr>
        <p:spPr>
          <a:xfrm>
            <a:off x="2843640" y="3422880"/>
            <a:ext cx="1042200" cy="720"/>
          </a:xfrm>
          <a:prstGeom prst="straightConnector1">
            <a:avLst/>
          </a:prstGeom>
          <a:ln w="0">
            <a:solidFill>
              <a:srgbClr val="000000"/>
            </a:solidFill>
            <a:headEnd len="med" type="arrow" w="med"/>
            <a:tailEnd len="med" type="arrow" w="med"/>
          </a:ln>
        </p:spPr>
      </p:cxn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Rectangle 3"/>
          <p:cNvSpPr/>
          <p:nvPr/>
        </p:nvSpPr>
        <p:spPr>
          <a:xfrm>
            <a:off x="428760" y="2428920"/>
            <a:ext cx="8214480" cy="107100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PRIVATE AND PUBLIC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9" name="Picture 2" descr="C:\Users\AdmOfficer\Desktop\PublicVSPrivate-1024x945.jpg"/>
          <p:cNvPicPr/>
          <p:nvPr/>
        </p:nvPicPr>
        <p:blipFill>
          <a:blip r:embed="rId1"/>
          <a:srcRect l="3082" t="4191" r="2329" b="15594"/>
          <a:stretch/>
        </p:blipFill>
        <p:spPr>
          <a:xfrm>
            <a:off x="642960" y="428760"/>
            <a:ext cx="7857360" cy="6149160"/>
          </a:xfrm>
          <a:prstGeom prst="rect">
            <a:avLst/>
          </a:prstGeom>
          <a:ln w="0">
            <a:noFill/>
          </a:ln>
          <a:effectLst>
            <a:outerShdw algn="tl" blurRad="291960" dir="2700000" dist="13898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714240" y="2277360"/>
            <a:ext cx="7643160" cy="1526760"/>
          </a:xfrm>
          <a:prstGeom prst="rect">
            <a:avLst/>
          </a:prstGeom>
          <a:noFill/>
          <a:ln w="0">
            <a:noFill/>
          </a:ln>
        </p:spPr>
        <p:txBody>
          <a:bodyPr lIns="91440" rIns="91440" tIns="45720" bIns="45720" anchor="ctr">
            <a:noAutofit/>
          </a:bodyPr>
          <a:p>
            <a:pPr marL="514440" indent="-514440" algn="ctr" defTabSz="914400">
              <a:lnSpc>
                <a:spcPct val="100000"/>
              </a:lnSpc>
              <a:buNone/>
              <a:tabLst>
                <a:tab algn="l" pos="0"/>
              </a:tabLst>
            </a:pPr>
            <a:r>
              <a:rPr b="1" i="1" lang="en-US" sz="3200" spc="-1" strike="noStrike">
                <a:solidFill>
                  <a:schemeClr val="dk1"/>
                </a:solidFill>
                <a:latin typeface="Times New Roman"/>
              </a:rPr>
              <a:t>ThankYou</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itle 1"/>
          <p:cNvSpPr/>
          <p:nvPr/>
        </p:nvSpPr>
        <p:spPr>
          <a:xfrm>
            <a:off x="428760" y="233640"/>
            <a:ext cx="8286120" cy="7657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88" name="Title 1"/>
          <p:cNvSpPr/>
          <p:nvPr/>
        </p:nvSpPr>
        <p:spPr>
          <a:xfrm>
            <a:off x="500040" y="2000160"/>
            <a:ext cx="6857280" cy="713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1. HUBS</a:t>
            </a:r>
            <a:endParaRPr b="0" lang="en-IN" sz="3200" spc="-1" strike="noStrike">
              <a:solidFill>
                <a:srgbClr val="ffffff"/>
              </a:solidFill>
              <a:latin typeface="Arial"/>
            </a:endParaRPr>
          </a:p>
        </p:txBody>
      </p:sp>
      <p:sp>
        <p:nvSpPr>
          <p:cNvPr id="89" name="Title 1"/>
          <p:cNvSpPr/>
          <p:nvPr/>
        </p:nvSpPr>
        <p:spPr>
          <a:xfrm>
            <a:off x="500040" y="3071880"/>
            <a:ext cx="6928920" cy="71352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2. SERVERS</a:t>
            </a:r>
            <a:endParaRPr b="0" lang="en-IN" sz="3200" spc="-1" strike="noStrike">
              <a:solidFill>
                <a:srgbClr val="ffffff"/>
              </a:solidFill>
              <a:latin typeface="Arial"/>
            </a:endParaRPr>
          </a:p>
        </p:txBody>
      </p:sp>
      <p:sp>
        <p:nvSpPr>
          <p:cNvPr id="90" name="Title 1"/>
          <p:cNvSpPr/>
          <p:nvPr/>
        </p:nvSpPr>
        <p:spPr>
          <a:xfrm>
            <a:off x="500040" y="4143240"/>
            <a:ext cx="6928920" cy="64224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3. CLIENT</a:t>
            </a:r>
            <a:endParaRPr b="0" lang="en-IN" sz="3200" spc="-1" strike="noStrike">
              <a:solidFill>
                <a:srgbClr val="000000"/>
              </a:solidFill>
              <a:latin typeface="Arial"/>
            </a:endParaRPr>
          </a:p>
        </p:txBody>
      </p:sp>
      <p:sp>
        <p:nvSpPr>
          <p:cNvPr id="91" name="Title 1"/>
          <p:cNvSpPr/>
          <p:nvPr/>
        </p:nvSpPr>
        <p:spPr>
          <a:xfrm>
            <a:off x="500040" y="5214960"/>
            <a:ext cx="6928920" cy="64224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4. COMMUNICATION CHANNEL</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itle 1"/>
          <p:cNvSpPr/>
          <p:nvPr/>
        </p:nvSpPr>
        <p:spPr>
          <a:xfrm>
            <a:off x="500040" y="500040"/>
            <a:ext cx="8286120" cy="7657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93" name="Title 1"/>
          <p:cNvSpPr/>
          <p:nvPr/>
        </p:nvSpPr>
        <p:spPr>
          <a:xfrm>
            <a:off x="2857320" y="1785960"/>
            <a:ext cx="3214080" cy="713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1. HUBS</a:t>
            </a:r>
            <a:endParaRPr b="0" lang="en-IN" sz="3200" spc="-1" strike="noStrike">
              <a:solidFill>
                <a:srgbClr val="ffffff"/>
              </a:solidFill>
              <a:latin typeface="Arial"/>
            </a:endParaRPr>
          </a:p>
        </p:txBody>
      </p:sp>
      <p:pic>
        <p:nvPicPr>
          <p:cNvPr id="94" name="Picture 2" descr="C:\Users\AdmOfficer\Desktop\Hub.jpg"/>
          <p:cNvPicPr/>
          <p:nvPr/>
        </p:nvPicPr>
        <p:blipFill>
          <a:blip r:embed="rId1"/>
          <a:stretch/>
        </p:blipFill>
        <p:spPr>
          <a:xfrm>
            <a:off x="1928880" y="3143160"/>
            <a:ext cx="5714280" cy="3085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itle 1"/>
          <p:cNvSpPr/>
          <p:nvPr/>
        </p:nvSpPr>
        <p:spPr>
          <a:xfrm>
            <a:off x="428760" y="233640"/>
            <a:ext cx="8286120" cy="7657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96" name="Title 1"/>
          <p:cNvSpPr/>
          <p:nvPr/>
        </p:nvSpPr>
        <p:spPr>
          <a:xfrm>
            <a:off x="428760" y="1357200"/>
            <a:ext cx="3214080" cy="713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1. HUBS</a:t>
            </a:r>
            <a:endParaRPr b="0" lang="en-IN" sz="3200" spc="-1" strike="noStrike">
              <a:solidFill>
                <a:srgbClr val="ffffff"/>
              </a:solidFill>
              <a:latin typeface="Arial"/>
            </a:endParaRPr>
          </a:p>
        </p:txBody>
      </p:sp>
      <p:sp>
        <p:nvSpPr>
          <p:cNvPr id="97" name="Rectangle 5"/>
          <p:cNvSpPr/>
          <p:nvPr/>
        </p:nvSpPr>
        <p:spPr>
          <a:xfrm>
            <a:off x="500040" y="2333520"/>
            <a:ext cx="8357400" cy="39920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IN" sz="3200" spc="-1" strike="noStrike">
                <a:solidFill>
                  <a:schemeClr val="lt1"/>
                </a:solidFill>
                <a:latin typeface="Calibri"/>
              </a:rPr>
              <a:t>	</a:t>
            </a:r>
            <a:r>
              <a:rPr b="1" lang="en-IN" sz="3200" spc="-1" strike="noStrike">
                <a:solidFill>
                  <a:schemeClr val="dk1"/>
                </a:solidFill>
                <a:latin typeface="Calibri"/>
              </a:rPr>
              <a:t>A network host is  a computer or other device connected to a computer network. A network host may offer information resources, services, and applications to users or other nodes on the network.</a:t>
            </a:r>
            <a:endParaRPr b="0" lang="en-IN" sz="3200" spc="-1" strike="noStrike">
              <a:solidFill>
                <a:srgbClr val="000000"/>
              </a:solidFill>
              <a:latin typeface="Arial"/>
            </a:endParaRPr>
          </a:p>
          <a:p>
            <a:pPr algn="just" defTabSz="914400">
              <a:lnSpc>
                <a:spcPct val="100000"/>
              </a:lnSpc>
            </a:pPr>
            <a:r>
              <a:rPr b="1" lang="en-IN" sz="3200" spc="-1" strike="noStrike">
                <a:solidFill>
                  <a:schemeClr val="dk1"/>
                </a:solidFill>
                <a:latin typeface="Calibri"/>
              </a:rPr>
              <a:t>There are two types of hub:</a:t>
            </a:r>
            <a:endParaRPr b="0" lang="en-IN" sz="3200" spc="-1" strike="noStrike">
              <a:solidFill>
                <a:srgbClr val="000000"/>
              </a:solidFill>
              <a:latin typeface="Arial"/>
            </a:endParaRPr>
          </a:p>
          <a:p>
            <a:pPr algn="just" defTabSz="914400">
              <a:lnSpc>
                <a:spcPct val="100000"/>
              </a:lnSpc>
            </a:pPr>
            <a:r>
              <a:rPr b="1" lang="en-IN" sz="3200" spc="-1" strike="noStrike">
                <a:solidFill>
                  <a:schemeClr val="dk1"/>
                </a:solidFill>
                <a:latin typeface="Calibri"/>
              </a:rPr>
              <a:t>                                             </a:t>
            </a:r>
            <a:endParaRPr b="0" lang="en-IN" sz="3200" spc="-1" strike="noStrike">
              <a:solidFill>
                <a:srgbClr val="000000"/>
              </a:solidFill>
              <a:latin typeface="Arial"/>
            </a:endParaRPr>
          </a:p>
        </p:txBody>
      </p:sp>
      <p:sp>
        <p:nvSpPr>
          <p:cNvPr id="98" name="Title 1"/>
          <p:cNvSpPr/>
          <p:nvPr/>
        </p:nvSpPr>
        <p:spPr>
          <a:xfrm>
            <a:off x="357120" y="5572080"/>
            <a:ext cx="4071240" cy="713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 </a:t>
            </a:r>
            <a:r>
              <a:rPr b="1" lang="en-IN" sz="3200" spc="-1" strike="noStrike">
                <a:solidFill>
                  <a:schemeClr val="lt1"/>
                </a:solidFill>
                <a:latin typeface="Calibri"/>
              </a:rPr>
              <a:t>(I)</a:t>
            </a:r>
            <a:r>
              <a:rPr b="1" lang="en-IN" sz="3200" spc="-1" strike="noStrike">
                <a:solidFill>
                  <a:schemeClr val="lt1"/>
                </a:solidFill>
                <a:latin typeface="Calibri"/>
              </a:rPr>
              <a:t>	</a:t>
            </a:r>
            <a:r>
              <a:rPr b="1" lang="en-IN" sz="3200" spc="-1" strike="noStrike">
                <a:solidFill>
                  <a:schemeClr val="lt1"/>
                </a:solidFill>
                <a:latin typeface="Calibri"/>
              </a:rPr>
              <a:t>ACTIVE HUB</a:t>
            </a:r>
            <a:endParaRPr b="0" lang="en-IN" sz="3200" spc="-1" strike="noStrike">
              <a:solidFill>
                <a:srgbClr val="000000"/>
              </a:solidFill>
              <a:latin typeface="Arial"/>
            </a:endParaRPr>
          </a:p>
        </p:txBody>
      </p:sp>
      <p:sp>
        <p:nvSpPr>
          <p:cNvPr id="99" name="Title 1"/>
          <p:cNvSpPr/>
          <p:nvPr/>
        </p:nvSpPr>
        <p:spPr>
          <a:xfrm>
            <a:off x="4572000" y="5572080"/>
            <a:ext cx="4071240" cy="713520"/>
          </a:xfrm>
          <a:prstGeom prst="rect">
            <a:avLst/>
          </a:prstGeom>
          <a:solidFill>
            <a:srgbClr val="000000"/>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dk1"/>
          </a:fillRef>
          <a:effectRef idx="1">
            <a:schemeClr val="dk1"/>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(II)</a:t>
            </a:r>
            <a:r>
              <a:rPr b="1" lang="en-IN" sz="3200" spc="-1" strike="noStrike">
                <a:solidFill>
                  <a:schemeClr val="lt1"/>
                </a:solidFill>
                <a:latin typeface="Calibri"/>
              </a:rPr>
              <a:t>	</a:t>
            </a:r>
            <a:r>
              <a:rPr b="1" lang="en-IN" sz="3200" spc="-1" strike="noStrike">
                <a:solidFill>
                  <a:schemeClr val="lt1"/>
                </a:solidFill>
                <a:latin typeface="Calibri"/>
              </a:rPr>
              <a:t>PASSIVE HUB</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571320" y="2286000"/>
            <a:ext cx="8228880" cy="2785320"/>
          </a:xfrm>
          <a:prstGeom prst="rect">
            <a:avLst/>
          </a:prstGeom>
          <a:noFill/>
          <a:ln w="0">
            <a:noFill/>
          </a:ln>
        </p:spPr>
        <p:txBody>
          <a:bodyPr lIns="91440" rIns="91440" tIns="45720" bIns="45720" anchor="t">
            <a:normAutofit fontScale="87222" lnSpcReduction="20000"/>
          </a:bodyPr>
          <a:p>
            <a:pPr marL="571680" indent="-571680" defTabSz="914400">
              <a:lnSpc>
                <a:spcPct val="100000"/>
              </a:lnSpc>
              <a:spcBef>
                <a:spcPts val="641"/>
              </a:spcBef>
              <a:buClr>
                <a:srgbClr val="000000"/>
              </a:buClr>
              <a:buFont typeface="Arial"/>
              <a:buAutoNum type="romanLcParenR"/>
            </a:pPr>
            <a:r>
              <a:rPr b="1" lang="en-IN" sz="3200" spc="-1" strike="noStrike">
                <a:solidFill>
                  <a:schemeClr val="dk1"/>
                </a:solidFill>
                <a:latin typeface="Calibri"/>
              </a:rPr>
              <a:t>it’s electrically amplify the signal as it moves from one connected device to another.</a:t>
            </a:r>
            <a:endParaRPr b="0" lang="en-IN" sz="3200" spc="-1" strike="noStrike">
              <a:solidFill>
                <a:srgbClr val="000000"/>
              </a:solidFill>
              <a:latin typeface="Arial"/>
            </a:endParaRPr>
          </a:p>
          <a:p>
            <a:pPr marL="571680" indent="-571680" defTabSz="914400">
              <a:lnSpc>
                <a:spcPct val="100000"/>
              </a:lnSpc>
              <a:spcBef>
                <a:spcPts val="641"/>
              </a:spcBef>
              <a:buNone/>
              <a:tabLst>
                <a:tab algn="l" pos="0"/>
              </a:tabLst>
            </a:pPr>
            <a:endParaRPr b="0" lang="en-IN" sz="3200" spc="-1" strike="noStrike">
              <a:solidFill>
                <a:srgbClr val="000000"/>
              </a:solidFill>
              <a:latin typeface="Arial"/>
            </a:endParaRPr>
          </a:p>
          <a:p>
            <a:pPr marL="571680" indent="0"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(ii)active concentrators are used like repeaters to extend the length of the network.</a:t>
            </a:r>
            <a:endParaRPr b="0" lang="en-IN" sz="3200" spc="-1" strike="noStrike">
              <a:solidFill>
                <a:srgbClr val="000000"/>
              </a:solidFill>
              <a:latin typeface="Arial"/>
            </a:endParaRPr>
          </a:p>
        </p:txBody>
      </p:sp>
      <p:sp>
        <p:nvSpPr>
          <p:cNvPr id="101" name="Title 1"/>
          <p:cNvSpPr/>
          <p:nvPr/>
        </p:nvSpPr>
        <p:spPr>
          <a:xfrm>
            <a:off x="500040" y="642960"/>
            <a:ext cx="4071240" cy="7135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 </a:t>
            </a:r>
            <a:r>
              <a:rPr b="1" lang="en-IN" sz="3200" spc="-1" strike="noStrike">
                <a:solidFill>
                  <a:schemeClr val="lt1"/>
                </a:solidFill>
                <a:latin typeface="Calibri"/>
              </a:rPr>
              <a:t>(I)</a:t>
            </a:r>
            <a:r>
              <a:rPr b="1" lang="en-IN" sz="3200" spc="-1" strike="noStrike">
                <a:solidFill>
                  <a:schemeClr val="lt1"/>
                </a:solidFill>
                <a:latin typeface="Calibri"/>
              </a:rPr>
              <a:t>	</a:t>
            </a:r>
            <a:r>
              <a:rPr b="1" lang="en-IN" sz="3200" spc="-1" strike="noStrike">
                <a:solidFill>
                  <a:schemeClr val="lt1"/>
                </a:solidFill>
                <a:latin typeface="Calibri"/>
              </a:rPr>
              <a:t>ACTIVE HUB</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p:nvPr>
        </p:nvSpPr>
        <p:spPr>
          <a:xfrm>
            <a:off x="357120" y="1714320"/>
            <a:ext cx="8228880" cy="1341360"/>
          </a:xfrm>
          <a:prstGeom prst="rect">
            <a:avLst/>
          </a:prstGeom>
          <a:noFill/>
          <a:ln w="0">
            <a:noFill/>
          </a:ln>
        </p:spPr>
        <p:txBody>
          <a:bodyPr lIns="91440" rIns="91440" tIns="45720" bIns="45720" anchor="t">
            <a:normAutofit fontScale="93333" lnSpcReduction="10000"/>
          </a:bodyPr>
          <a:p>
            <a:pPr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it’s an device that electrically amplifies the signal it receives and rebroadcasts it.</a:t>
            </a:r>
            <a:endParaRPr b="0" lang="en-IN" sz="3200" spc="-1" strike="noStrike">
              <a:solidFill>
                <a:srgbClr val="000000"/>
              </a:solidFill>
              <a:latin typeface="Arial"/>
            </a:endParaRPr>
          </a:p>
        </p:txBody>
      </p:sp>
      <p:sp>
        <p:nvSpPr>
          <p:cNvPr id="103" name="Title 1"/>
          <p:cNvSpPr/>
          <p:nvPr/>
        </p:nvSpPr>
        <p:spPr>
          <a:xfrm>
            <a:off x="500040" y="714240"/>
            <a:ext cx="4071240" cy="71352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REPEATERS:</a:t>
            </a:r>
            <a:endParaRPr b="0" lang="en-IN" sz="3200" spc="-1" strike="noStrike">
              <a:solidFill>
                <a:srgbClr val="ffffff"/>
              </a:solidFill>
              <a:latin typeface="Arial"/>
            </a:endParaRPr>
          </a:p>
        </p:txBody>
      </p:sp>
      <p:pic>
        <p:nvPicPr>
          <p:cNvPr id="104" name="Picture 2" descr="C:\Users\AdmOfficer\Desktop\repeaters.jpg"/>
          <p:cNvPicPr/>
          <p:nvPr/>
        </p:nvPicPr>
        <p:blipFill>
          <a:blip r:embed="rId1"/>
          <a:stretch/>
        </p:blipFill>
        <p:spPr>
          <a:xfrm>
            <a:off x="1500120" y="3000240"/>
            <a:ext cx="6084000" cy="35712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p:nvPr>
        </p:nvSpPr>
        <p:spPr>
          <a:xfrm>
            <a:off x="357120" y="2928960"/>
            <a:ext cx="8228880" cy="143604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It allows the signal to pass from one computer to another without any change.</a:t>
            </a:r>
            <a:endParaRPr b="0" lang="en-IN" sz="3200" spc="-1" strike="noStrike">
              <a:solidFill>
                <a:srgbClr val="000000"/>
              </a:solidFill>
              <a:latin typeface="Arial"/>
            </a:endParaRPr>
          </a:p>
        </p:txBody>
      </p:sp>
      <p:sp>
        <p:nvSpPr>
          <p:cNvPr id="106" name="Rectangle 3"/>
          <p:cNvSpPr/>
          <p:nvPr/>
        </p:nvSpPr>
        <p:spPr>
          <a:xfrm>
            <a:off x="428760" y="857160"/>
            <a:ext cx="4142520" cy="791280"/>
          </a:xfrm>
          <a:prstGeom prst="rect">
            <a:avLst/>
          </a:prstGeom>
          <a:solidFill>
            <a:srgbClr val="000000"/>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dk1"/>
          </a:fillRef>
          <a:effectRef idx="1">
            <a:schemeClr val="dk1"/>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(ii)</a:t>
            </a:r>
            <a:r>
              <a:rPr b="1" lang="en-IN" sz="3200" spc="-1" strike="noStrike">
                <a:solidFill>
                  <a:schemeClr val="lt1"/>
                </a:solidFill>
                <a:latin typeface="Calibri"/>
              </a:rPr>
              <a:t>	</a:t>
            </a:r>
            <a:r>
              <a:rPr b="1" lang="en-IN" sz="3200" spc="-1" strike="noStrike">
                <a:solidFill>
                  <a:schemeClr val="lt1"/>
                </a:solidFill>
                <a:latin typeface="Calibri"/>
              </a:rPr>
              <a:t>PASSIVE HUB</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itle 1"/>
          <p:cNvSpPr/>
          <p:nvPr/>
        </p:nvSpPr>
        <p:spPr>
          <a:xfrm>
            <a:off x="357120" y="285840"/>
            <a:ext cx="8429040" cy="78516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08" name="Title 1"/>
          <p:cNvSpPr/>
          <p:nvPr/>
        </p:nvSpPr>
        <p:spPr>
          <a:xfrm>
            <a:off x="2428920" y="1428840"/>
            <a:ext cx="4071240" cy="78516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2. SERVERS</a:t>
            </a:r>
            <a:endParaRPr b="0" lang="en-IN" sz="3200" spc="-1" strike="noStrike">
              <a:solidFill>
                <a:srgbClr val="ffffff"/>
              </a:solidFill>
              <a:latin typeface="Arial"/>
            </a:endParaRPr>
          </a:p>
        </p:txBody>
      </p:sp>
      <p:pic>
        <p:nvPicPr>
          <p:cNvPr id="109" name="Picture 2" descr="C:\Users\AdmOfficer\Desktop\server-poweredge-t430-left-hero-504x350-ng.jpg"/>
          <p:cNvPicPr/>
          <p:nvPr/>
        </p:nvPicPr>
        <p:blipFill>
          <a:blip r:embed="rId1"/>
          <a:srcRect l="11856" t="0" r="32407" b="0"/>
          <a:stretch/>
        </p:blipFill>
        <p:spPr>
          <a:xfrm>
            <a:off x="357120" y="2428920"/>
            <a:ext cx="3357000" cy="4182840"/>
          </a:xfrm>
          <a:prstGeom prst="rect">
            <a:avLst/>
          </a:prstGeom>
          <a:ln w="0">
            <a:noFill/>
          </a:ln>
        </p:spPr>
      </p:pic>
      <p:pic>
        <p:nvPicPr>
          <p:cNvPr id="110" name="Picture 3" descr="C:\Users\AdmOfficer\Desktop\server2.jpg"/>
          <p:cNvPicPr/>
          <p:nvPr/>
        </p:nvPicPr>
        <p:blipFill>
          <a:blip r:embed="rId2"/>
          <a:stretch/>
        </p:blipFill>
        <p:spPr>
          <a:xfrm>
            <a:off x="5214960" y="2500200"/>
            <a:ext cx="2856960" cy="38289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le 1"/>
          <p:cNvSpPr/>
          <p:nvPr/>
        </p:nvSpPr>
        <p:spPr>
          <a:xfrm>
            <a:off x="357120" y="285840"/>
            <a:ext cx="8429040" cy="78516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12" name="Title 1"/>
          <p:cNvSpPr/>
          <p:nvPr/>
        </p:nvSpPr>
        <p:spPr>
          <a:xfrm>
            <a:off x="357120" y="1857240"/>
            <a:ext cx="4071240" cy="78516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2. SERVERS</a:t>
            </a:r>
            <a:endParaRPr b="0" lang="en-IN" sz="3200" spc="-1" strike="noStrike">
              <a:solidFill>
                <a:srgbClr val="ffffff"/>
              </a:solidFill>
              <a:latin typeface="Arial"/>
            </a:endParaRPr>
          </a:p>
        </p:txBody>
      </p:sp>
      <p:sp>
        <p:nvSpPr>
          <p:cNvPr id="113" name="Rectangle 5"/>
          <p:cNvSpPr/>
          <p:nvPr/>
        </p:nvSpPr>
        <p:spPr>
          <a:xfrm>
            <a:off x="357120" y="3000240"/>
            <a:ext cx="8286120" cy="20408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IN" sz="3200" spc="-1" strike="noStrike">
                <a:solidFill>
                  <a:schemeClr val="dk1"/>
                </a:solidFill>
                <a:latin typeface="Calibri"/>
              </a:rPr>
              <a:t>	</a:t>
            </a:r>
            <a:r>
              <a:rPr b="1" lang="en-IN" sz="3200" spc="-1" strike="noStrike">
                <a:solidFill>
                  <a:schemeClr val="dk1"/>
                </a:solidFill>
                <a:latin typeface="Calibri"/>
              </a:rPr>
              <a:t>A server is a type of computer or device on a network that manages network resources. Servers are often dedicated.</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Rectangle 3"/>
          <p:cNvSpPr/>
          <p:nvPr/>
        </p:nvSpPr>
        <p:spPr>
          <a:xfrm>
            <a:off x="34560" y="266040"/>
            <a:ext cx="187164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2800" spc="-1" strike="noStrike">
                <a:solidFill>
                  <a:schemeClr val="dk1"/>
                </a:solidFill>
                <a:latin typeface="Calibri"/>
              </a:rPr>
              <a:t>Class XII</a:t>
            </a:r>
            <a:endParaRPr b="0" lang="en-IN" sz="2800" spc="-1" strike="noStrike">
              <a:solidFill>
                <a:srgbClr val="000000"/>
              </a:solidFill>
              <a:latin typeface="Arial"/>
            </a:endParaRPr>
          </a:p>
        </p:txBody>
      </p:sp>
      <p:sp>
        <p:nvSpPr>
          <p:cNvPr id="57" name="Rectangle 4"/>
          <p:cNvSpPr/>
          <p:nvPr/>
        </p:nvSpPr>
        <p:spPr>
          <a:xfrm>
            <a:off x="1763640" y="404280"/>
            <a:ext cx="2153880" cy="759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4400" spc="-1" strike="noStrike">
                <a:solidFill>
                  <a:schemeClr val="dk1"/>
                </a:solidFill>
                <a:latin typeface="Calibri"/>
              </a:rPr>
              <a:t>Unit I</a:t>
            </a:r>
            <a:endParaRPr b="0" lang="en-IN" sz="4400" spc="-1" strike="noStrike">
              <a:solidFill>
                <a:srgbClr val="000000"/>
              </a:solidFill>
              <a:latin typeface="Arial"/>
            </a:endParaRPr>
          </a:p>
        </p:txBody>
      </p:sp>
      <p:sp>
        <p:nvSpPr>
          <p:cNvPr id="58" name="Rectangle 5"/>
          <p:cNvSpPr/>
          <p:nvPr/>
        </p:nvSpPr>
        <p:spPr>
          <a:xfrm>
            <a:off x="273240" y="1440000"/>
            <a:ext cx="4571280" cy="505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2400" spc="-1" strike="noStrike" u="sng">
                <a:solidFill>
                  <a:schemeClr val="dk1"/>
                </a:solidFill>
                <a:uFillTx/>
                <a:latin typeface="Calibri"/>
                <a:hlinkClick r:id="rId1"/>
              </a:rPr>
              <a:t>Programming and Computational Thinking (PCT-2)</a:t>
            </a:r>
            <a:endParaRPr b="0" lang="en-IN" sz="2400" spc="-1" strike="noStrike">
              <a:solidFill>
                <a:srgbClr val="000000"/>
              </a:solidFill>
              <a:latin typeface="Arial"/>
            </a:endParaRPr>
          </a:p>
        </p:txBody>
      </p:sp>
      <p:sp>
        <p:nvSpPr>
          <p:cNvPr id="59" name="Rectangle 6"/>
          <p:cNvSpPr/>
          <p:nvPr/>
        </p:nvSpPr>
        <p:spPr>
          <a:xfrm>
            <a:off x="70200" y="2781000"/>
            <a:ext cx="36723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1800" spc="-1" strike="noStrike">
                <a:solidFill>
                  <a:schemeClr val="dk1"/>
                </a:solidFill>
                <a:latin typeface="Calibri"/>
              </a:rPr>
              <a:t> </a:t>
            </a:r>
            <a:r>
              <a:rPr b="1" lang="en-IN" sz="1800" spc="-1" strike="noStrike">
                <a:solidFill>
                  <a:schemeClr val="dk1"/>
                </a:solidFill>
                <a:latin typeface="Calibri"/>
              </a:rPr>
              <a:t>(80 Theory + 70 Practical)</a:t>
            </a:r>
            <a:endParaRPr b="0" lang="en-IN" sz="1800" spc="-1" strike="noStrike">
              <a:solidFill>
                <a:srgbClr val="000000"/>
              </a:solidFill>
              <a:latin typeface="Arial"/>
            </a:endParaRPr>
          </a:p>
        </p:txBody>
      </p:sp>
      <p:sp>
        <p:nvSpPr>
          <p:cNvPr id="60" name="Rectangle 8"/>
          <p:cNvSpPr/>
          <p:nvPr/>
        </p:nvSpPr>
        <p:spPr>
          <a:xfrm>
            <a:off x="318240" y="3429000"/>
            <a:ext cx="15483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Calibri"/>
              </a:rPr>
              <a:t>Prepared by</a:t>
            </a:r>
            <a:endParaRPr b="0" lang="en-IN" sz="1800" spc="-1" strike="noStrike">
              <a:solidFill>
                <a:srgbClr val="000000"/>
              </a:solidFill>
              <a:latin typeface="Arial"/>
            </a:endParaRPr>
          </a:p>
        </p:txBody>
      </p:sp>
      <p:sp>
        <p:nvSpPr>
          <p:cNvPr id="61" name="Rectangle 9"/>
          <p:cNvSpPr/>
          <p:nvPr/>
        </p:nvSpPr>
        <p:spPr>
          <a:xfrm>
            <a:off x="926280" y="3933000"/>
            <a:ext cx="23817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s-UY" sz="1800" spc="-1" strike="noStrike">
                <a:solidFill>
                  <a:schemeClr val="dk1"/>
                </a:solidFill>
                <a:latin typeface="Calibri"/>
              </a:rPr>
              <a:t>Praveen M Jigajinni</a:t>
            </a:r>
            <a:endParaRPr b="0" lang="en-IN" sz="1800" spc="-1" strike="noStrike">
              <a:solidFill>
                <a:srgbClr val="000000"/>
              </a:solidFill>
              <a:latin typeface="Arial"/>
            </a:endParaRPr>
          </a:p>
        </p:txBody>
      </p:sp>
      <p:sp>
        <p:nvSpPr>
          <p:cNvPr id="62" name="Rectangle 10"/>
          <p:cNvSpPr/>
          <p:nvPr/>
        </p:nvSpPr>
        <p:spPr>
          <a:xfrm>
            <a:off x="683640" y="4437000"/>
            <a:ext cx="8280360" cy="1735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chemeClr val="dk1"/>
                </a:solidFill>
                <a:latin typeface="Times New Roman"/>
              </a:rPr>
              <a:t>DCSc &amp; Engg, PGDCA,ADCA,MCA.MSc(IT),Phd</a:t>
            </a:r>
            <a:r>
              <a:rPr b="0" lang="en-US" sz="1050" spc="-1" strike="noStrike">
                <a:solidFill>
                  <a:schemeClr val="dk1"/>
                </a:solidFill>
                <a:latin typeface="Times New Roman"/>
              </a:rPr>
              <a:t>(biology),</a:t>
            </a:r>
            <a:r>
              <a:rPr b="1" lang="en-US" sz="1400" spc="-1" strike="noStrike">
                <a:solidFill>
                  <a:schemeClr val="dk1"/>
                </a:solidFill>
                <a:latin typeface="Times New Roman"/>
              </a:rPr>
              <a:t>MBBS</a:t>
            </a:r>
            <a:r>
              <a:rPr b="1" lang="en-US" sz="1800" spc="-1" strike="noStrike">
                <a:solidFill>
                  <a:schemeClr val="dk1"/>
                </a:solidFill>
                <a:latin typeface="Times New Roman"/>
              </a:rPr>
              <a:t>,Mtech(IT),MPhil (Comp. Sci)</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1" lang="en-US" sz="1800" spc="-1" strike="noStrike">
                <a:solidFill>
                  <a:schemeClr val="dk1"/>
                </a:solidFill>
                <a:latin typeface="Times New Roman"/>
              </a:rPr>
              <a:t>Department of Computer Science, Sainik School Amaravathinagar</a:t>
            </a: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r>
              <a:rPr b="1" lang="en-US" sz="1800" spc="-1" strike="noStrike">
                <a:solidFill>
                  <a:schemeClr val="dk1"/>
                </a:solidFill>
                <a:latin typeface="Times New Roman"/>
              </a:rPr>
              <a:t>Cell No: 9431453730</a:t>
            </a:r>
            <a:endParaRPr b="0" lang="en-IN" sz="1800" spc="-1" strike="noStrike">
              <a:solidFill>
                <a:srgbClr val="000000"/>
              </a:solidFill>
              <a:latin typeface="Arial"/>
            </a:endParaRPr>
          </a:p>
        </p:txBody>
      </p:sp>
      <p:sp>
        <p:nvSpPr>
          <p:cNvPr id="63" name="Picture 1"/>
          <p:cNvSpPr/>
          <p:nvPr/>
        </p:nvSpPr>
        <p:spPr>
          <a:xfrm>
            <a:off x="5724000" y="664560"/>
            <a:ext cx="2775240" cy="3587760"/>
          </a:xfrm>
          <a:prstGeom prst="roundRect">
            <a:avLst>
              <a:gd name="adj" fmla="val 42550"/>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itle 1"/>
          <p:cNvSpPr/>
          <p:nvPr/>
        </p:nvSpPr>
        <p:spPr>
          <a:xfrm>
            <a:off x="428760" y="1785960"/>
            <a:ext cx="8429040" cy="85644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000000"/>
              </a:solidFill>
              <a:latin typeface="Arial"/>
            </a:endParaRPr>
          </a:p>
        </p:txBody>
      </p:sp>
      <p:sp>
        <p:nvSpPr>
          <p:cNvPr id="115" name="Title 1"/>
          <p:cNvSpPr/>
          <p:nvPr/>
        </p:nvSpPr>
        <p:spPr>
          <a:xfrm>
            <a:off x="2643120" y="3286080"/>
            <a:ext cx="3857040" cy="7272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3. CLIENT(S)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itle 1"/>
          <p:cNvSpPr/>
          <p:nvPr/>
        </p:nvSpPr>
        <p:spPr>
          <a:xfrm>
            <a:off x="500040" y="285840"/>
            <a:ext cx="8429040" cy="9799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000000"/>
              </a:solidFill>
              <a:latin typeface="Arial"/>
            </a:endParaRPr>
          </a:p>
        </p:txBody>
      </p:sp>
      <p:sp>
        <p:nvSpPr>
          <p:cNvPr id="117" name="Title 1"/>
          <p:cNvSpPr/>
          <p:nvPr/>
        </p:nvSpPr>
        <p:spPr>
          <a:xfrm>
            <a:off x="500040" y="1643040"/>
            <a:ext cx="3857040" cy="7272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3. CLIENT</a:t>
            </a:r>
            <a:endParaRPr b="0" lang="en-IN" sz="3200" spc="-1" strike="noStrike">
              <a:solidFill>
                <a:srgbClr val="ffffff"/>
              </a:solidFill>
              <a:latin typeface="Arial"/>
            </a:endParaRPr>
          </a:p>
        </p:txBody>
      </p:sp>
      <p:sp>
        <p:nvSpPr>
          <p:cNvPr id="118" name="Rectangle 7"/>
          <p:cNvSpPr/>
          <p:nvPr/>
        </p:nvSpPr>
        <p:spPr>
          <a:xfrm>
            <a:off x="642960" y="2967480"/>
            <a:ext cx="8000280" cy="15530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IN" sz="3200" spc="-1" strike="noStrike">
                <a:solidFill>
                  <a:schemeClr val="lt1"/>
                </a:solidFill>
                <a:latin typeface="Calibri"/>
              </a:rPr>
              <a:t>	</a:t>
            </a:r>
            <a:r>
              <a:rPr b="1" lang="en-IN" sz="3200" spc="-1" strike="noStrike">
                <a:solidFill>
                  <a:schemeClr val="dk1"/>
                </a:solidFill>
                <a:latin typeface="Calibri"/>
              </a:rPr>
              <a:t>A client is a piece of computer hardware or software that accesses a service made available by a server.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itle 1"/>
          <p:cNvSpPr/>
          <p:nvPr/>
        </p:nvSpPr>
        <p:spPr>
          <a:xfrm>
            <a:off x="500040" y="2286000"/>
            <a:ext cx="7929000" cy="78516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rmAutofit fontScale="93333"/>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20" name="Title 1"/>
          <p:cNvSpPr/>
          <p:nvPr/>
        </p:nvSpPr>
        <p:spPr>
          <a:xfrm>
            <a:off x="928800" y="3500280"/>
            <a:ext cx="7286040" cy="7851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4. COMMUNICATION CHANNEL</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itle 1"/>
          <p:cNvSpPr/>
          <p:nvPr/>
        </p:nvSpPr>
        <p:spPr>
          <a:xfrm>
            <a:off x="571320" y="500040"/>
            <a:ext cx="7929000" cy="78516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rmAutofit fontScale="93333"/>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22" name="Title 1"/>
          <p:cNvSpPr/>
          <p:nvPr/>
        </p:nvSpPr>
        <p:spPr>
          <a:xfrm>
            <a:off x="428760" y="1928880"/>
            <a:ext cx="7286040" cy="7851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4. COMMUNICATION CHANNEL</a:t>
            </a:r>
            <a:endParaRPr b="0" lang="en-IN" sz="3200" spc="-1" strike="noStrike">
              <a:solidFill>
                <a:srgbClr val="000000"/>
              </a:solidFill>
              <a:latin typeface="Arial"/>
            </a:endParaRPr>
          </a:p>
        </p:txBody>
      </p:sp>
      <p:sp>
        <p:nvSpPr>
          <p:cNvPr id="123" name="Rectangle 7"/>
          <p:cNvSpPr/>
          <p:nvPr/>
        </p:nvSpPr>
        <p:spPr>
          <a:xfrm>
            <a:off x="500040" y="3214800"/>
            <a:ext cx="8143200" cy="35042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IN" sz="3200" spc="-1" strike="noStrike">
                <a:solidFill>
                  <a:schemeClr val="lt1"/>
                </a:solidFill>
                <a:latin typeface="Calibri"/>
              </a:rPr>
              <a:t>	</a:t>
            </a:r>
            <a:r>
              <a:rPr b="1" lang="en-IN" sz="3200" spc="-1" strike="noStrike">
                <a:solidFill>
                  <a:schemeClr val="dk1"/>
                </a:solidFill>
                <a:latin typeface="Calibri"/>
              </a:rPr>
              <a:t>A communication channel or simply channel refers either to a physical transmission medium such as a wire, or to a logical connection over a multiplexed medium such as a radio channel in telecommunications and computer networking</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itle 1"/>
          <p:cNvSpPr/>
          <p:nvPr/>
        </p:nvSpPr>
        <p:spPr>
          <a:xfrm>
            <a:off x="571320" y="233640"/>
            <a:ext cx="8214480" cy="7657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rmAutofit fontScale="96666"/>
          </a:bodyPr>
          <a:p>
            <a:pPr algn="ctr" defTabSz="914400">
              <a:lnSpc>
                <a:spcPct val="100000"/>
              </a:lnSpc>
            </a:pPr>
            <a:r>
              <a:rPr b="1" lang="en-IN" sz="3200" spc="-1" strike="noStrike">
                <a:solidFill>
                  <a:schemeClr val="lt1"/>
                </a:solidFill>
                <a:latin typeface="Calibri"/>
              </a:rPr>
              <a:t>COMPONENTS OF COMPUTER NETWORK</a:t>
            </a:r>
            <a:endParaRPr b="0" lang="en-IN" sz="3200" spc="-1" strike="noStrike">
              <a:solidFill>
                <a:srgbClr val="ffffff"/>
              </a:solidFill>
              <a:latin typeface="Arial"/>
            </a:endParaRPr>
          </a:p>
        </p:txBody>
      </p:sp>
      <p:sp>
        <p:nvSpPr>
          <p:cNvPr id="125" name="Title 1"/>
          <p:cNvSpPr/>
          <p:nvPr/>
        </p:nvSpPr>
        <p:spPr>
          <a:xfrm>
            <a:off x="428760" y="1500120"/>
            <a:ext cx="7286040" cy="7851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4. COMMUNICATION CHANNEL</a:t>
            </a:r>
            <a:endParaRPr b="0" lang="en-IN" sz="3200" spc="-1" strike="noStrike">
              <a:solidFill>
                <a:srgbClr val="000000"/>
              </a:solidFill>
              <a:latin typeface="Arial"/>
            </a:endParaRPr>
          </a:p>
        </p:txBody>
      </p:sp>
      <p:sp>
        <p:nvSpPr>
          <p:cNvPr id="126" name="Title 1"/>
          <p:cNvSpPr/>
          <p:nvPr/>
        </p:nvSpPr>
        <p:spPr>
          <a:xfrm>
            <a:off x="428760" y="3571920"/>
            <a:ext cx="8143200" cy="10710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1. WIRED OR GUIDED COMMUNICATION CHANNEL</a:t>
            </a:r>
            <a:endParaRPr b="0" lang="en-IN" sz="3200" spc="-1" strike="noStrike">
              <a:solidFill>
                <a:srgbClr val="ffffff"/>
              </a:solidFill>
              <a:latin typeface="Arial"/>
            </a:endParaRPr>
          </a:p>
        </p:txBody>
      </p:sp>
      <p:sp>
        <p:nvSpPr>
          <p:cNvPr id="127" name="Title 1"/>
          <p:cNvSpPr/>
          <p:nvPr/>
        </p:nvSpPr>
        <p:spPr>
          <a:xfrm>
            <a:off x="357120" y="5000760"/>
            <a:ext cx="8143200" cy="92808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2. WIRELESS OR UNGUIDED COMMUNICATION CHANNEL</a:t>
            </a:r>
            <a:endParaRPr b="0" lang="en-IN" sz="3200" spc="-1" strike="noStrike">
              <a:solidFill>
                <a:srgbClr val="000000"/>
              </a:solidFill>
              <a:latin typeface="Arial"/>
            </a:endParaRPr>
          </a:p>
        </p:txBody>
      </p:sp>
      <p:sp>
        <p:nvSpPr>
          <p:cNvPr id="128" name="Rectangle 8"/>
          <p:cNvSpPr/>
          <p:nvPr/>
        </p:nvSpPr>
        <p:spPr>
          <a:xfrm>
            <a:off x="-205200" y="2643120"/>
            <a:ext cx="7967160" cy="577440"/>
          </a:xfrm>
          <a:prstGeom prst="rect">
            <a:avLst/>
          </a:prstGeom>
          <a:noFill/>
          <a:ln w="0">
            <a:noFill/>
          </a:ln>
        </p:spPr>
        <p:style>
          <a:lnRef idx="0"/>
          <a:fillRef idx="0"/>
          <a:effectRef idx="0"/>
          <a:fontRef idx="minor"/>
        </p:style>
        <p:txBody>
          <a:bodyPr wrap="none" lIns="90000" rIns="90000" tIns="45000" bIns="45000" anchor="t">
            <a:spAutoFit/>
          </a:bodyPr>
          <a:p>
            <a:pPr algn="just" defTabSz="914400">
              <a:lnSpc>
                <a:spcPct val="100000"/>
              </a:lnSpc>
            </a:pPr>
            <a:r>
              <a:rPr b="1" lang="en-IN" sz="3200" spc="-1" strike="noStrike">
                <a:solidFill>
                  <a:schemeClr val="dk1"/>
                </a:solidFill>
                <a:latin typeface="Calibri"/>
              </a:rPr>
              <a:t>Types of communication channels are:</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itle 1"/>
          <p:cNvSpPr/>
          <p:nvPr/>
        </p:nvSpPr>
        <p:spPr>
          <a:xfrm>
            <a:off x="214200" y="3000240"/>
            <a:ext cx="8714880" cy="7851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rmAutofit fontScale="87222" lnSpcReduction="20000"/>
          </a:bodyPr>
          <a:p>
            <a:pPr defTabSz="914400">
              <a:lnSpc>
                <a:spcPct val="100000"/>
              </a:lnSpc>
            </a:pPr>
            <a:r>
              <a:rPr b="1" lang="en-IN" sz="3200" spc="-1" strike="noStrike">
                <a:solidFill>
                  <a:schemeClr val="lt1"/>
                </a:solidFill>
                <a:latin typeface="Calibri"/>
              </a:rPr>
              <a:t>1. WIRED OR GUIDED COMMUNICATION CHANNEL</a:t>
            </a:r>
            <a:endParaRPr b="0" lang="en-IN" sz="3200" spc="-1" strike="noStrike">
              <a:solidFill>
                <a:srgbClr val="000000"/>
              </a:solidFill>
              <a:latin typeface="Arial"/>
            </a:endParaRPr>
          </a:p>
        </p:txBody>
      </p:sp>
      <p:sp>
        <p:nvSpPr>
          <p:cNvPr id="130" name="Title 1"/>
          <p:cNvSpPr/>
          <p:nvPr/>
        </p:nvSpPr>
        <p:spPr>
          <a:xfrm>
            <a:off x="928800" y="1785960"/>
            <a:ext cx="7286040" cy="7851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4. COMMUNICATION CHANNEL</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p:nvPr>
        </p:nvSpPr>
        <p:spPr>
          <a:xfrm>
            <a:off x="457200" y="1600200"/>
            <a:ext cx="8228880" cy="4525200"/>
          </a:xfrm>
          <a:prstGeom prst="rect">
            <a:avLst/>
          </a:prstGeom>
          <a:noFill/>
          <a:ln w="0">
            <a:noFill/>
          </a:ln>
        </p:spPr>
        <p:txBody>
          <a:bodyPr lIns="91440" rIns="91440" tIns="45720" bIns="45720" anchor="t">
            <a:normAutofit fontScale="89999"/>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When host and server with one another    through  guided media               </a:t>
            </a:r>
            <a:endParaRPr b="0" lang="en-IN" sz="3200" spc="-1" strike="noStrike">
              <a:solidFill>
                <a:srgbClr val="000000"/>
              </a:solidFill>
              <a:latin typeface="Arial"/>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Like ,network cables    like   it’s called wired</a:t>
            </a:r>
            <a:r>
              <a:rPr b="1" lang="en-IN" sz="3200" spc="-1" strike="noStrike">
                <a:solidFill>
                  <a:srgbClr val="ffc000"/>
                </a:solidFill>
                <a:latin typeface="Calibri"/>
              </a:rPr>
              <a:t>        </a:t>
            </a:r>
            <a:r>
              <a:rPr b="1" lang="en-IN" sz="3200" spc="-1" strike="noStrike">
                <a:solidFill>
                  <a:schemeClr val="dk1"/>
                </a:solidFill>
                <a:latin typeface="Calibri"/>
              </a:rPr>
              <a:t>communication channels/medium</a:t>
            </a:r>
            <a:endParaRPr b="0" lang="en-IN" sz="3200" spc="-1" strike="noStrike">
              <a:solidFill>
                <a:srgbClr val="000000"/>
              </a:solidFill>
              <a:latin typeface="Arial"/>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Example:</a:t>
            </a:r>
            <a:endParaRPr b="0" lang="en-IN" sz="3200" spc="-1" strike="noStrike">
              <a:solidFill>
                <a:srgbClr val="000000"/>
              </a:solidFill>
              <a:latin typeface="Arial"/>
            </a:endParaRPr>
          </a:p>
          <a:p>
            <a:pPr lvl="3" marL="1600200" indent="-22860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TWISTED-PAIR CABLES</a:t>
            </a:r>
            <a:endParaRPr b="0" lang="en-IN" sz="3200" spc="-1" strike="noStrike">
              <a:solidFill>
                <a:srgbClr val="000000"/>
              </a:solidFill>
              <a:latin typeface="Arial"/>
            </a:endParaRPr>
          </a:p>
          <a:p>
            <a:pPr lvl="3" marL="1600200" indent="-22860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COAXIAL CABLES</a:t>
            </a:r>
            <a:endParaRPr b="0" lang="en-IN" sz="3200" spc="-1" strike="noStrike">
              <a:solidFill>
                <a:srgbClr val="000000"/>
              </a:solidFill>
              <a:latin typeface="Arial"/>
            </a:endParaRPr>
          </a:p>
          <a:p>
            <a:pPr lvl="3" marL="1600200" indent="-22860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FIBRE OPTICAL CABLE .</a:t>
            </a:r>
            <a:endParaRPr b="0" lang="en-IN" sz="3200" spc="-1" strike="noStrike">
              <a:solidFill>
                <a:srgbClr val="000000"/>
              </a:solidFill>
              <a:latin typeface="Arial"/>
            </a:endParaRPr>
          </a:p>
        </p:txBody>
      </p:sp>
      <p:sp>
        <p:nvSpPr>
          <p:cNvPr id="132" name="Title 1"/>
          <p:cNvSpPr/>
          <p:nvPr/>
        </p:nvSpPr>
        <p:spPr>
          <a:xfrm>
            <a:off x="142920" y="357120"/>
            <a:ext cx="8929080" cy="7851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rmAutofit fontScale="87222" lnSpcReduction="20000"/>
          </a:bodyPr>
          <a:p>
            <a:pPr defTabSz="914400">
              <a:lnSpc>
                <a:spcPct val="100000"/>
              </a:lnSpc>
            </a:pPr>
            <a:r>
              <a:rPr b="1" lang="en-IN" sz="3200" spc="-1" strike="noStrike">
                <a:solidFill>
                  <a:schemeClr val="lt1"/>
                </a:solidFill>
                <a:latin typeface="Calibri"/>
              </a:rPr>
              <a:t>1. WIRED OR GUIDED COMMUNICATION CHANNEL</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itle 1"/>
          <p:cNvSpPr/>
          <p:nvPr/>
        </p:nvSpPr>
        <p:spPr>
          <a:xfrm>
            <a:off x="285840" y="3429000"/>
            <a:ext cx="8714520" cy="8359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defTabSz="914400">
              <a:lnSpc>
                <a:spcPct val="100000"/>
              </a:lnSpc>
            </a:pPr>
            <a:r>
              <a:rPr b="1" lang="en-IN" sz="2800" spc="-1" strike="noStrike">
                <a:solidFill>
                  <a:schemeClr val="lt1"/>
                </a:solidFill>
                <a:latin typeface="Calibri"/>
              </a:rPr>
              <a:t>2. WIRELESS OR UNGUIDED COMMUNICATION CHANNEL</a:t>
            </a:r>
            <a:endParaRPr b="0" lang="en-IN" sz="2800" spc="-1" strike="noStrike">
              <a:solidFill>
                <a:srgbClr val="ffffff"/>
              </a:solidFill>
              <a:latin typeface="Arial"/>
            </a:endParaRPr>
          </a:p>
        </p:txBody>
      </p:sp>
      <p:sp>
        <p:nvSpPr>
          <p:cNvPr id="134" name="Title 1"/>
          <p:cNvSpPr/>
          <p:nvPr/>
        </p:nvSpPr>
        <p:spPr>
          <a:xfrm>
            <a:off x="785880" y="2214720"/>
            <a:ext cx="7286040" cy="7851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rmAutofit/>
          </a:bodyPr>
          <a:p>
            <a:pPr algn="ctr" defTabSz="914400">
              <a:lnSpc>
                <a:spcPct val="100000"/>
              </a:lnSpc>
            </a:pPr>
            <a:r>
              <a:rPr b="1" lang="en-IN" sz="3200" spc="-1" strike="noStrike">
                <a:solidFill>
                  <a:schemeClr val="lt1"/>
                </a:solidFill>
                <a:latin typeface="Calibri"/>
              </a:rPr>
              <a:t>4. COMMUNICATION CHANNEL</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p:nvPr>
        </p:nvSpPr>
        <p:spPr>
          <a:xfrm>
            <a:off x="539640" y="1772640"/>
            <a:ext cx="8228880" cy="465588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When hosts and server are connected with one another through guided media. Like,</a:t>
            </a:r>
            <a:r>
              <a:rPr b="1" lang="en-IN" sz="3200" spc="-1" strike="noStrike">
                <a:solidFill>
                  <a:srgbClr val="ffc000"/>
                </a:solidFill>
                <a:latin typeface="Calibri"/>
              </a:rPr>
              <a:t> </a:t>
            </a:r>
            <a:r>
              <a:rPr b="1" lang="en-IN" sz="3200" spc="-1" strike="noStrike">
                <a:solidFill>
                  <a:schemeClr val="dk1"/>
                </a:solidFill>
                <a:latin typeface="Calibri"/>
              </a:rPr>
              <a:t>radio waves ,satellite etc.,</a:t>
            </a:r>
            <a:endParaRPr b="0" lang="en-IN" sz="3200" spc="-1" strike="noStrike">
              <a:solidFill>
                <a:srgbClr val="000000"/>
              </a:solidFill>
              <a:latin typeface="Arial"/>
            </a:endParaRPr>
          </a:p>
          <a:p>
            <a:pPr marL="343080" indent="0" algn="just" defTabSz="914400">
              <a:lnSpc>
                <a:spcPct val="100000"/>
              </a:lnSpc>
              <a:spcBef>
                <a:spcPts val="320"/>
              </a:spcBef>
              <a:buNone/>
              <a:tabLst>
                <a:tab algn="l" pos="0"/>
              </a:tabLst>
            </a:pPr>
            <a:endParaRPr b="0" lang="en-IN" sz="1600" spc="-1" strike="noStrike">
              <a:solidFill>
                <a:srgbClr val="000000"/>
              </a:solidFill>
              <a:latin typeface="Arial"/>
            </a:endParaRPr>
          </a:p>
          <a:p>
            <a:pPr marL="343080"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Example of wireless communication:</a:t>
            </a:r>
            <a:endParaRPr b="0" lang="en-IN" sz="3200" spc="-1" strike="noStrike">
              <a:solidFill>
                <a:srgbClr val="000000"/>
              </a:solidFill>
              <a:latin typeface="Arial"/>
            </a:endParaRPr>
          </a:p>
          <a:p>
            <a:pPr marL="34308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RADIO WAVE ,</a:t>
            </a:r>
            <a:endParaRPr b="0" lang="en-IN" sz="3200" spc="-1" strike="noStrike">
              <a:solidFill>
                <a:srgbClr val="000000"/>
              </a:solidFill>
              <a:latin typeface="Arial"/>
            </a:endParaRPr>
          </a:p>
          <a:p>
            <a:pPr marL="34308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MICRO  WAVE,</a:t>
            </a:r>
            <a:endParaRPr b="0" lang="en-IN" sz="3200" spc="-1" strike="noStrike">
              <a:solidFill>
                <a:srgbClr val="000000"/>
              </a:solidFill>
              <a:latin typeface="Arial"/>
            </a:endParaRPr>
          </a:p>
          <a:p>
            <a:pPr marL="34308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SATELLITE etc.,</a:t>
            </a:r>
            <a:endParaRPr b="0" lang="en-IN" sz="3200" spc="-1" strike="noStrike">
              <a:solidFill>
                <a:srgbClr val="000000"/>
              </a:solidFill>
              <a:latin typeface="Arial"/>
            </a:endParaRPr>
          </a:p>
        </p:txBody>
      </p:sp>
      <p:sp>
        <p:nvSpPr>
          <p:cNvPr id="136" name="Title 1"/>
          <p:cNvSpPr/>
          <p:nvPr/>
        </p:nvSpPr>
        <p:spPr>
          <a:xfrm>
            <a:off x="214200" y="285840"/>
            <a:ext cx="8714520" cy="8359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defTabSz="914400">
              <a:lnSpc>
                <a:spcPct val="100000"/>
              </a:lnSpc>
            </a:pPr>
            <a:r>
              <a:rPr b="1" lang="en-IN" sz="2800" spc="-1" strike="noStrike">
                <a:solidFill>
                  <a:schemeClr val="lt1"/>
                </a:solidFill>
                <a:latin typeface="Calibri"/>
              </a:rPr>
              <a:t>2. WIRELESS OR UNGUIDED COMMUNICATION CHANNEL</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Rectangle 3"/>
          <p:cNvSpPr/>
          <p:nvPr/>
        </p:nvSpPr>
        <p:spPr>
          <a:xfrm>
            <a:off x="928800" y="2714760"/>
            <a:ext cx="7357320" cy="8359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853920" y="576720"/>
            <a:ext cx="7786080" cy="863280"/>
          </a:xfrm>
          <a:prstGeom prst="rect">
            <a:avLst/>
          </a:prstGeom>
          <a:solidFill>
            <a:schemeClr val="accent6"/>
          </a:solidFill>
          <a:ln w="38160">
            <a:solidFill>
              <a:schemeClr val="lt1"/>
            </a:solidFill>
            <a:round/>
          </a:ln>
          <a:effectLst>
            <a:outerShdw dist="20160" dir="5400000" blurRad="39960" rotWithShape="0">
              <a:srgbClr val="000000">
                <a:alpha val="38000"/>
              </a:srgbClr>
            </a:outerShdw>
          </a:effectLst>
        </p:spPr>
        <p:txBody>
          <a:bodyPr lIns="91440" rIns="91440" tIns="45720" bIns="45720" anchor="ctr">
            <a:normAutofit/>
          </a:bodyPr>
          <a:p>
            <a:pPr marL="514440" indent="-514440" algn="ctr" defTabSz="914400">
              <a:lnSpc>
                <a:spcPct val="100000"/>
              </a:lnSpc>
              <a:buNone/>
              <a:tabLst>
                <a:tab algn="l" pos="0"/>
              </a:tabLst>
            </a:pPr>
            <a:r>
              <a:rPr b="1" lang="en-IN" sz="4400" spc="-1" strike="noStrike">
                <a:solidFill>
                  <a:schemeClr val="lt1"/>
                </a:solidFill>
                <a:latin typeface="Calibri"/>
              </a:rPr>
              <a:t>INTRODUCTION</a:t>
            </a:r>
            <a:endParaRPr b="0" lang="en-IN" sz="4400" spc="-1" strike="noStrike">
              <a:solidFill>
                <a:srgbClr val="000000"/>
              </a:solidFill>
              <a:latin typeface="Arial"/>
            </a:endParaRPr>
          </a:p>
        </p:txBody>
      </p:sp>
      <p:graphicFrame>
        <p:nvGraphicFramePr>
          <p:cNvPr id="65" name=""/>
          <p:cNvGraphicFramePr/>
          <p:nvPr/>
        </p:nvGraphicFramePr>
        <p:xfrm>
          <a:off x="2530080" y="2795760"/>
          <a:ext cx="5075280" cy="729000"/>
        </p:xfrm>
        <a:graphic>
          <a:graphicData uri="http://schemas.openxmlformats.org/drawingml/2006/table">
            <a:tbl>
              <a:tblPr/>
              <a:tblGrid>
                <a:gridCol w="1014840"/>
                <a:gridCol w="1014840"/>
                <a:gridCol w="1014840"/>
                <a:gridCol w="1014840"/>
              </a:tblGrid>
              <a:tr h="364680">
                <a:tc>
                  <a:txBody>
                    <a:bodyPr lIns="36000" rIns="36000" tIns="36000" bIns="36000" anchor="t">
                      <a:noAutofit/>
                    </a:bodyPr>
                    <a:p>
                      <a:r>
                        <a:rPr b="0" lang="en-IN" sz="1800" spc="-1" strike="noStrike">
                          <a:solidFill>
                            <a:srgbClr val="000000"/>
                          </a:solidFill>
                          <a:latin typeface="Arial"/>
                        </a:rPr>
                        <a:t>Subject</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Max Marks</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Avg Marks</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Grade</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IN" sz="1800" spc="-1" strike="noStrike">
                          <a:solidFill>
                            <a:srgbClr val="000000"/>
                          </a:solidFill>
                          <a:latin typeface="Arial"/>
                        </a:rPr>
                        <a:t>English</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100</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80</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B</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IN" sz="1800" spc="-1" strike="noStrike">
                          <a:solidFill>
                            <a:srgbClr val="000000"/>
                          </a:solidFill>
                          <a:latin typeface="Arial"/>
                        </a:rPr>
                        <a:t>Hindi</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100</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91</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A+</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IN" sz="1800" spc="-1" strike="noStrike">
                          <a:solidFill>
                            <a:srgbClr val="000000"/>
                          </a:solidFill>
                          <a:latin typeface="Arial"/>
                        </a:rPr>
                        <a:t>Maths</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100</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85</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B+</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IN" sz="1800" spc="-1" strike="noStrike">
                          <a:solidFill>
                            <a:srgbClr val="000000"/>
                          </a:solidFill>
                          <a:latin typeface="Arial"/>
                        </a:rPr>
                        <a:t>PH.E</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200</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175</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A</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64680">
                <a:tc>
                  <a:txBody>
                    <a:bodyPr lIns="36000" rIns="36000" tIns="36000" bIns="36000" anchor="t">
                      <a:noAutofit/>
                    </a:bodyPr>
                    <a:p>
                      <a:r>
                        <a:rPr b="0" lang="en-IN" sz="1800" spc="-1" strike="noStrike">
                          <a:solidFill>
                            <a:srgbClr val="000000"/>
                          </a:solidFill>
                          <a:latin typeface="Arial"/>
                        </a:rPr>
                        <a:t>History</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100</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79</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IN" sz="1800" spc="-1" strike="noStrike">
                          <a:solidFill>
                            <a:srgbClr val="000000"/>
                          </a:solidFill>
                          <a:latin typeface="Arial"/>
                        </a:rPr>
                        <a:t>C+</a:t>
                      </a:r>
                      <a:endParaRPr b="0" lang="en-IN"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p:nvPr>
        </p:nvSpPr>
        <p:spPr>
          <a:xfrm>
            <a:off x="500040" y="1714320"/>
            <a:ext cx="8228880" cy="4056120"/>
          </a:xfrm>
          <a:prstGeom prst="rect">
            <a:avLst/>
          </a:prstGeom>
          <a:noFill/>
          <a:ln w="0">
            <a:noFill/>
          </a:ln>
        </p:spPr>
        <p:txBody>
          <a:bodyPr lIns="91440" rIns="91440" tIns="45720" bIns="45720" anchor="t">
            <a:normAutofit fontScale="96666" lnSpcReduction="10000"/>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A computer network means a group of </a:t>
            </a:r>
            <a:r>
              <a:rPr b="1" lang="en-IN" sz="3200" spc="-1" strike="noStrike">
                <a:solidFill>
                  <a:srgbClr val="ffc000"/>
                </a:solidFill>
                <a:latin typeface="Calibri"/>
              </a:rPr>
              <a:t>‘network’ </a:t>
            </a:r>
            <a:r>
              <a:rPr b="1" lang="en-IN" sz="3200" spc="-1" strike="noStrike">
                <a:solidFill>
                  <a:schemeClr val="dk1"/>
                </a:solidFill>
                <a:latin typeface="Calibri"/>
              </a:rPr>
              <a:t>Computers </a:t>
            </a:r>
            <a:r>
              <a:rPr b="1" lang="en-IN" sz="3200" spc="-1" strike="noStrike">
                <a:solidFill>
                  <a:srgbClr val="ffc000"/>
                </a:solidFill>
                <a:latin typeface="Calibri"/>
              </a:rPr>
              <a:t> </a:t>
            </a:r>
            <a:endParaRPr b="0" lang="en-IN" sz="3200" spc="-1" strike="noStrike">
              <a:solidFill>
                <a:srgbClr val="000000"/>
              </a:solidFill>
              <a:latin typeface="Arial"/>
            </a:endParaRPr>
          </a:p>
          <a:p>
            <a:pPr marL="343080" indent="0" algn="just" defTabSz="914400">
              <a:lnSpc>
                <a:spcPct val="100000"/>
              </a:lnSpc>
              <a:spcBef>
                <a:spcPts val="641"/>
              </a:spcBef>
              <a:buNone/>
              <a:tabLst>
                <a:tab algn="l" pos="0"/>
              </a:tabLst>
            </a:pPr>
            <a:r>
              <a:rPr b="1" lang="en-IN" sz="3200" spc="-1" strike="noStrike">
                <a:solidFill>
                  <a:schemeClr val="dk1"/>
                </a:solidFill>
                <a:latin typeface="Calibri"/>
              </a:rPr>
              <a:t>                           </a:t>
            </a:r>
            <a:endParaRPr b="0" lang="en-IN" sz="3200" spc="-1" strike="noStrike">
              <a:solidFill>
                <a:srgbClr val="000000"/>
              </a:solidFill>
              <a:latin typeface="Arial"/>
            </a:endParaRPr>
          </a:p>
          <a:p>
            <a:pPr marL="343080"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A network can mean a small of linked computers to a chain of a few hundred computer of different  types      (eg , PCs, minis, mainframes etc ) Spread around the world.</a:t>
            </a:r>
            <a:r>
              <a:rPr b="1" lang="en-IN" sz="3200" spc="-1" strike="noStrike">
                <a:solidFill>
                  <a:srgbClr val="ffc000"/>
                </a:solidFill>
                <a:latin typeface="Calibri"/>
              </a:rPr>
              <a:t>                                        </a:t>
            </a:r>
            <a:endParaRPr b="0" lang="en-IN" sz="3200" spc="-1" strike="noStrike">
              <a:solidFill>
                <a:srgbClr val="000000"/>
              </a:solidFill>
              <a:latin typeface="Arial"/>
            </a:endParaRPr>
          </a:p>
          <a:p>
            <a:pPr marL="343080" indent="0" algn="just" defTabSz="914400">
              <a:lnSpc>
                <a:spcPct val="100000"/>
              </a:lnSpc>
              <a:spcBef>
                <a:spcPts val="641"/>
              </a:spcBef>
              <a:buNone/>
              <a:tabLst>
                <a:tab algn="l" pos="0"/>
              </a:tabLst>
            </a:pPr>
            <a:endParaRPr b="0" lang="en-IN" sz="3200" spc="-1" strike="noStrike">
              <a:solidFill>
                <a:srgbClr val="000000"/>
              </a:solidFill>
              <a:latin typeface="Arial"/>
            </a:endParaRPr>
          </a:p>
        </p:txBody>
      </p:sp>
      <p:sp>
        <p:nvSpPr>
          <p:cNvPr id="139" name="Rectangle 3"/>
          <p:cNvSpPr/>
          <p:nvPr/>
        </p:nvSpPr>
        <p:spPr>
          <a:xfrm>
            <a:off x="1000080" y="285840"/>
            <a:ext cx="7357320" cy="8359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p:nvPr>
        </p:nvSpPr>
        <p:spPr>
          <a:xfrm>
            <a:off x="457200" y="1600200"/>
            <a:ext cx="8228880" cy="1899360"/>
          </a:xfrm>
          <a:prstGeom prst="rect">
            <a:avLst/>
          </a:prstGeom>
          <a:noFill/>
          <a:ln w="0">
            <a:noFill/>
          </a:ln>
        </p:spPr>
        <p:txBody>
          <a:bodyPr lIns="91440" rIns="91440" tIns="45720" bIns="45720" anchor="t">
            <a:norm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Based on network span or geographical spread , network can be divided into two types:</a:t>
            </a:r>
            <a:endParaRPr b="0" lang="en-IN" sz="3200" spc="-1" strike="noStrike">
              <a:solidFill>
                <a:srgbClr val="000000"/>
              </a:solidFill>
              <a:latin typeface="Arial"/>
            </a:endParaRPr>
          </a:p>
        </p:txBody>
      </p:sp>
      <p:sp>
        <p:nvSpPr>
          <p:cNvPr id="141" name="Rectangle 3"/>
          <p:cNvSpPr/>
          <p:nvPr/>
        </p:nvSpPr>
        <p:spPr>
          <a:xfrm>
            <a:off x="214200" y="428760"/>
            <a:ext cx="8714520" cy="9079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GEOGRAPHICAL SPREAD</a:t>
            </a:r>
            <a:endParaRPr b="0" lang="en-IN" sz="2800" spc="-1" strike="noStrike">
              <a:solidFill>
                <a:srgbClr val="000000"/>
              </a:solidFill>
              <a:latin typeface="Arial"/>
            </a:endParaRPr>
          </a:p>
        </p:txBody>
      </p:sp>
      <p:sp>
        <p:nvSpPr>
          <p:cNvPr id="142" name="Rectangle 4"/>
          <p:cNvSpPr/>
          <p:nvPr/>
        </p:nvSpPr>
        <p:spPr>
          <a:xfrm>
            <a:off x="857160" y="3663360"/>
            <a:ext cx="6571440" cy="9079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just" defTabSz="914400">
              <a:lnSpc>
                <a:spcPct val="100000"/>
              </a:lnSpc>
            </a:pPr>
            <a:r>
              <a:rPr b="1" lang="en-IN" sz="2800" spc="-1" strike="noStrike">
                <a:solidFill>
                  <a:schemeClr val="lt1"/>
                </a:solidFill>
                <a:latin typeface="Calibri"/>
              </a:rPr>
              <a:t> </a:t>
            </a:r>
            <a:r>
              <a:rPr b="1" lang="en-IN" sz="2800" spc="-1" strike="noStrike">
                <a:solidFill>
                  <a:schemeClr val="lt1"/>
                </a:solidFill>
                <a:latin typeface="Calibri"/>
              </a:rPr>
              <a:t>(I)LAN (LOCAL AREA NETWORK)</a:t>
            </a:r>
            <a:endParaRPr b="0" lang="en-IN" sz="2800" spc="-1" strike="noStrike">
              <a:solidFill>
                <a:srgbClr val="ffffff"/>
              </a:solidFill>
              <a:latin typeface="Arial"/>
            </a:endParaRPr>
          </a:p>
        </p:txBody>
      </p:sp>
      <p:sp>
        <p:nvSpPr>
          <p:cNvPr id="143" name="Rectangle 6"/>
          <p:cNvSpPr/>
          <p:nvPr/>
        </p:nvSpPr>
        <p:spPr>
          <a:xfrm>
            <a:off x="857160" y="5020560"/>
            <a:ext cx="6571440" cy="9079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just" defTabSz="914400">
              <a:lnSpc>
                <a:spcPct val="100000"/>
              </a:lnSpc>
            </a:pPr>
            <a:r>
              <a:rPr b="1" lang="en-IN" sz="2800" spc="-1" strike="noStrike">
                <a:solidFill>
                  <a:schemeClr val="lt1"/>
                </a:solidFill>
                <a:latin typeface="Calibri"/>
              </a:rPr>
              <a:t>(II)WAN(WIDE AREA NETWORK)</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Rectangle 3"/>
          <p:cNvSpPr/>
          <p:nvPr/>
        </p:nvSpPr>
        <p:spPr>
          <a:xfrm>
            <a:off x="928800" y="3214800"/>
            <a:ext cx="7286040" cy="7851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LAN(LOCAL AREA NETWORK)</a:t>
            </a:r>
            <a:endParaRPr b="0" lang="en-IN" sz="3200" spc="-1" strike="noStrike">
              <a:solidFill>
                <a:srgbClr val="000000"/>
              </a:solidFill>
              <a:latin typeface="Arial"/>
            </a:endParaRPr>
          </a:p>
        </p:txBody>
      </p:sp>
      <p:sp>
        <p:nvSpPr>
          <p:cNvPr id="145" name="Rectangle 5"/>
          <p:cNvSpPr/>
          <p:nvPr/>
        </p:nvSpPr>
        <p:spPr>
          <a:xfrm>
            <a:off x="285840" y="1785960"/>
            <a:ext cx="8714520" cy="9079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GEOGRAPHICAL SPREAD</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p:nvPr>
        </p:nvSpPr>
        <p:spPr>
          <a:xfrm>
            <a:off x="428760" y="1571760"/>
            <a:ext cx="8228880" cy="5142960"/>
          </a:xfrm>
          <a:prstGeom prst="rect">
            <a:avLst/>
          </a:prstGeom>
          <a:noFill/>
          <a:ln w="0">
            <a:noFill/>
          </a:ln>
        </p:spPr>
        <p:txBody>
          <a:bodyPr lIns="91440" rIns="91440" tIns="45720" bIns="45720" anchor="t">
            <a:noAutofit/>
          </a:bodyPr>
          <a:p>
            <a:pPr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Small computer network that are confined to a      localised are a  ( eg ; an office , a building or a factory)  are known as LAN’s.</a:t>
            </a:r>
            <a:endParaRPr b="0" lang="en-IN" sz="3200" spc="-1" strike="noStrike">
              <a:solidFill>
                <a:srgbClr val="000000"/>
              </a:solidFill>
              <a:latin typeface="Arial"/>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The key purpose of LAN is to serve its users in resource sharing .</a:t>
            </a:r>
            <a:endParaRPr b="0" lang="en-IN" sz="3200" spc="-1" strike="noStrike">
              <a:solidFill>
                <a:srgbClr val="000000"/>
              </a:solidFill>
              <a:latin typeface="Arial"/>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The hardware as well as software resources are shared through LAN’s.</a:t>
            </a:r>
            <a:endParaRPr b="0" lang="en-IN" sz="3200" spc="-1" strike="noStrike">
              <a:solidFill>
                <a:srgbClr val="000000"/>
              </a:solidFill>
              <a:latin typeface="Arial"/>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LAN users can share data , information , programs , printers , modems ,etc., </a:t>
            </a:r>
            <a:endParaRPr b="0" lang="en-IN" sz="3200" spc="-1" strike="noStrike">
              <a:solidFill>
                <a:srgbClr val="000000"/>
              </a:solidFill>
              <a:latin typeface="Arial"/>
            </a:endParaRPr>
          </a:p>
        </p:txBody>
      </p:sp>
      <p:sp>
        <p:nvSpPr>
          <p:cNvPr id="147" name="Rectangle 3"/>
          <p:cNvSpPr/>
          <p:nvPr/>
        </p:nvSpPr>
        <p:spPr>
          <a:xfrm>
            <a:off x="785880" y="500040"/>
            <a:ext cx="7286040" cy="7851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LAN (LOCAL AREA NETWORK)</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147"/>
                                        </p:tgtEl>
                                        <p:attrNameLst>
                                          <p:attrName>style.visibility</p:attrName>
                                        </p:attrNameLst>
                                      </p:cBhvr>
                                      <p:to>
                                        <p:strVal val="visible"/>
                                      </p:to>
                                    </p:set>
                                    <p:animEffect filter="fade" transition="in">
                                      <p:cBhvr additive="repl">
                                        <p:cTn id="7" dur="1000"/>
                                        <p:tgtEl>
                                          <p:spTgt spid="147"/>
                                        </p:tgtEl>
                                      </p:cBhvr>
                                    </p:animEffect>
                                    <p:anim calcmode="lin" valueType="num">
                                      <p:cBhvr additive="repl">
                                        <p:cTn id="8" dur="1000" fill="hold"/>
                                        <p:tgtEl>
                                          <p:spTgt spid="147"/>
                                        </p:tgtEl>
                                        <p:attrNameLst>
                                          <p:attrName>ppt_x</p:attrName>
                                        </p:attrNameLst>
                                      </p:cBhvr>
                                      <p:tavLst>
                                        <p:tav tm="0">
                                          <p:val>
                                            <p:strVal val="#ppt_x"/>
                                          </p:val>
                                        </p:tav>
                                        <p:tav tm="100000">
                                          <p:val>
                                            <p:strVal val="#ppt_x"/>
                                          </p:val>
                                        </p:tav>
                                      </p:tavLst>
                                    </p:anim>
                                    <p:anim calcmode="lin" valueType="num">
                                      <p:cBhvr additive="repl">
                                        <p:cTn id="9"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Rectangle 3"/>
          <p:cNvSpPr/>
          <p:nvPr/>
        </p:nvSpPr>
        <p:spPr>
          <a:xfrm>
            <a:off x="857160" y="3071880"/>
            <a:ext cx="7857360" cy="8359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WAN (WIDE AREA NETWORK)</a:t>
            </a:r>
            <a:endParaRPr b="0" lang="en-IN" sz="3200" spc="-1" strike="noStrike">
              <a:solidFill>
                <a:srgbClr val="ffffff"/>
              </a:solidFill>
              <a:latin typeface="Arial"/>
            </a:endParaRPr>
          </a:p>
        </p:txBody>
      </p:sp>
      <p:sp>
        <p:nvSpPr>
          <p:cNvPr id="149" name="Rectangle 5"/>
          <p:cNvSpPr/>
          <p:nvPr/>
        </p:nvSpPr>
        <p:spPr>
          <a:xfrm>
            <a:off x="285840" y="1785960"/>
            <a:ext cx="8714520" cy="9079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GEOGRAPHICAL SPREAD</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285840" y="1643040"/>
            <a:ext cx="8500320" cy="4785480"/>
          </a:xfrm>
          <a:prstGeom prst="rect">
            <a:avLst/>
          </a:prstGeom>
          <a:noFill/>
          <a:ln w="0">
            <a:noFill/>
          </a:ln>
        </p:spPr>
        <p:txBody>
          <a:bodyPr lIns="91440" rIns="91440" tIns="45720" bIns="45720" anchor="t">
            <a:noAutofit/>
          </a:bodyPr>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The network spread across countries (or) on a very big geographical area are known as WAN‘s.</a:t>
            </a:r>
            <a:endParaRPr b="0" lang="en-IN" sz="2800" spc="-1" strike="noStrike">
              <a:solidFill>
                <a:srgbClr val="000000"/>
              </a:solidFill>
              <a:latin typeface="Arial"/>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It is a group of computers that are separated by a large distance and tied together .</a:t>
            </a:r>
            <a:endParaRPr b="0" lang="en-IN" sz="2800" spc="-1" strike="noStrike">
              <a:solidFill>
                <a:srgbClr val="000000"/>
              </a:solidFill>
              <a:latin typeface="Arial"/>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It can be a group of LAN’s that are separated across several locations and connected together to look like one big LAN.</a:t>
            </a:r>
            <a:endParaRPr b="0" lang="en-IN" sz="2800" spc="-1" strike="noStrike">
              <a:solidFill>
                <a:srgbClr val="000000"/>
              </a:solidFill>
              <a:latin typeface="Arial"/>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Computers are connected to a wide area network are often connected through public networks such as telephone systems .</a:t>
            </a:r>
            <a:endParaRPr b="0" lang="en-IN" sz="2800" spc="-1" strike="noStrike">
              <a:solidFill>
                <a:srgbClr val="000000"/>
              </a:solidFill>
              <a:latin typeface="Arial"/>
            </a:endParaRPr>
          </a:p>
        </p:txBody>
      </p:sp>
      <p:sp>
        <p:nvSpPr>
          <p:cNvPr id="151" name="Rectangle 3"/>
          <p:cNvSpPr/>
          <p:nvPr/>
        </p:nvSpPr>
        <p:spPr>
          <a:xfrm>
            <a:off x="714240" y="285840"/>
            <a:ext cx="7857360" cy="83592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WAN (WIDE AREA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Picture 2" descr="C:\Program Files (x86)\Microsoft Office\MEDIA\CAGCAT10\j0285750.wmf"/>
          <p:cNvPicPr/>
          <p:nvPr/>
        </p:nvPicPr>
        <p:blipFill>
          <a:blip r:embed="rId1"/>
          <a:stretch/>
        </p:blipFill>
        <p:spPr>
          <a:xfrm>
            <a:off x="292320" y="2152440"/>
            <a:ext cx="1228320" cy="754200"/>
          </a:xfrm>
          <a:prstGeom prst="rect">
            <a:avLst/>
          </a:prstGeom>
          <a:ln w="0">
            <a:noFill/>
          </a:ln>
        </p:spPr>
      </p:pic>
      <p:pic>
        <p:nvPicPr>
          <p:cNvPr id="153" name="Picture 3" descr="C:\Program Files (x86)\Microsoft Office\MEDIA\CAGCAT10\j0285750.wmf"/>
          <p:cNvPicPr/>
          <p:nvPr/>
        </p:nvPicPr>
        <p:blipFill>
          <a:blip r:embed="rId2"/>
          <a:stretch/>
        </p:blipFill>
        <p:spPr>
          <a:xfrm>
            <a:off x="1732320" y="4673520"/>
            <a:ext cx="1228320" cy="754200"/>
          </a:xfrm>
          <a:prstGeom prst="rect">
            <a:avLst/>
          </a:prstGeom>
          <a:ln w="0">
            <a:noFill/>
          </a:ln>
        </p:spPr>
      </p:pic>
      <p:pic>
        <p:nvPicPr>
          <p:cNvPr id="154" name="Picture 4" descr="C:\Program Files (x86)\Microsoft Office\MEDIA\CAGCAT10\j0285750.wmf"/>
          <p:cNvPicPr/>
          <p:nvPr/>
        </p:nvPicPr>
        <p:blipFill>
          <a:blip r:embed="rId3"/>
          <a:stretch/>
        </p:blipFill>
        <p:spPr>
          <a:xfrm>
            <a:off x="3273480" y="2209680"/>
            <a:ext cx="1228320" cy="754200"/>
          </a:xfrm>
          <a:prstGeom prst="rect">
            <a:avLst/>
          </a:prstGeom>
          <a:ln w="0">
            <a:noFill/>
          </a:ln>
        </p:spPr>
      </p:pic>
      <p:cxnSp>
        <p:nvCxnSpPr>
          <p:cNvPr id="155" name="Straight Connector 9"/>
          <p:cNvCxnSpPr>
            <a:stCxn id="152" idx="2"/>
            <a:endCxn id="153" idx="1"/>
          </p:cNvCxnSpPr>
          <p:nvPr/>
        </p:nvCxnSpPr>
        <p:spPr>
          <a:xfrm>
            <a:off x="906480" y="2907000"/>
            <a:ext cx="826560" cy="2144520"/>
          </a:xfrm>
          <a:prstGeom prst="straightConnector1">
            <a:avLst/>
          </a:prstGeom>
          <a:ln w="0">
            <a:solidFill>
              <a:srgbClr val="000000"/>
            </a:solidFill>
          </a:ln>
        </p:spPr>
      </p:cxnSp>
      <p:cxnSp>
        <p:nvCxnSpPr>
          <p:cNvPr id="156" name="Straight Connector 11"/>
          <p:cNvCxnSpPr>
            <a:stCxn id="154" idx="2"/>
            <a:endCxn id="153" idx="3"/>
          </p:cNvCxnSpPr>
          <p:nvPr/>
        </p:nvCxnSpPr>
        <p:spPr>
          <a:xfrm flipH="1">
            <a:off x="2961000" y="2964240"/>
            <a:ext cx="927360" cy="2087280"/>
          </a:xfrm>
          <a:prstGeom prst="straightConnector1">
            <a:avLst/>
          </a:prstGeom>
          <a:ln w="0">
            <a:solidFill>
              <a:srgbClr val="000000"/>
            </a:solidFill>
          </a:ln>
        </p:spPr>
      </p:cxnSp>
      <p:cxnSp>
        <p:nvCxnSpPr>
          <p:cNvPr id="157" name="Straight Connector 14"/>
          <p:cNvCxnSpPr>
            <a:stCxn id="152" idx="3"/>
            <a:endCxn id="154" idx="1"/>
          </p:cNvCxnSpPr>
          <p:nvPr/>
        </p:nvCxnSpPr>
        <p:spPr>
          <a:xfrm>
            <a:off x="1521000" y="2529720"/>
            <a:ext cx="1753200" cy="57960"/>
          </a:xfrm>
          <a:prstGeom prst="straightConnector1">
            <a:avLst/>
          </a:prstGeom>
          <a:ln w="0">
            <a:solidFill>
              <a:srgbClr val="000000"/>
            </a:solidFill>
          </a:ln>
        </p:spPr>
      </p:cxnSp>
      <p:sp>
        <p:nvSpPr>
          <p:cNvPr id="158" name="Oval 18"/>
          <p:cNvSpPr/>
          <p:nvPr/>
        </p:nvSpPr>
        <p:spPr>
          <a:xfrm>
            <a:off x="1624320" y="3213000"/>
            <a:ext cx="1578600" cy="791280"/>
          </a:xfrm>
          <a:prstGeom prst="ellipse">
            <a:avLst/>
          </a:prstGeom>
          <a:gradFill rotWithShape="0">
            <a:gsLst>
              <a:gs pos="0">
                <a:srgbClr val="779637"/>
              </a:gs>
              <a:gs pos="80000">
                <a:srgbClr val="9bc348"/>
              </a:gs>
              <a:gs pos="100000">
                <a:srgbClr val="9cc745"/>
              </a:gs>
            </a:gsLst>
            <a:lin ang="16200000"/>
          </a:gradFill>
          <a:ln w="0">
            <a:noFill/>
          </a:ln>
          <a:effectLst>
            <a:outerShdw blurRad="39960" dir="5400000" dist="23040" rotWithShape="0">
              <a:srgbClr val="000000">
                <a:alpha val="35000"/>
              </a:srgbClr>
            </a:outerShdw>
          </a:effectLst>
        </p:spPr>
        <p:style>
          <a:lnRef idx="0">
            <a:schemeClr val="accent3"/>
          </a:lnRef>
          <a:fillRef idx="3">
            <a:schemeClr val="accent3"/>
          </a:fillRef>
          <a:effectRef idx="3">
            <a:schemeClr val="accent3"/>
          </a:effectRef>
          <a:fontRef idx="minor"/>
        </p:style>
        <p:txBody>
          <a:bodyPr lIns="90000" rIns="90000" tIns="45000" bIns="45000" anchor="ctr">
            <a:noAutofit/>
          </a:bodyPr>
          <a:p>
            <a:pPr defTabSz="914400">
              <a:lnSpc>
                <a:spcPct val="100000"/>
              </a:lnSpc>
            </a:pPr>
            <a:r>
              <a:rPr b="0" lang="en-IN" sz="3600" spc="-1" strike="noStrike">
                <a:solidFill>
                  <a:schemeClr val="lt1"/>
                </a:solidFill>
                <a:latin typeface="Calibri"/>
              </a:rPr>
              <a:t> </a:t>
            </a:r>
            <a:r>
              <a:rPr b="1" lang="en-IN" sz="3200" spc="-1" strike="noStrike">
                <a:solidFill>
                  <a:schemeClr val="lt1"/>
                </a:solidFill>
                <a:latin typeface="Calibri"/>
              </a:rPr>
              <a:t>LAN</a:t>
            </a:r>
            <a:endParaRPr b="0" lang="en-IN" sz="3200" spc="-1" strike="noStrike">
              <a:solidFill>
                <a:srgbClr val="000000"/>
              </a:solidFill>
              <a:latin typeface="Arial"/>
            </a:endParaRPr>
          </a:p>
        </p:txBody>
      </p:sp>
      <p:cxnSp>
        <p:nvCxnSpPr>
          <p:cNvPr id="159" name="Straight Connector 20"/>
          <p:cNvCxnSpPr/>
          <p:nvPr/>
        </p:nvCxnSpPr>
        <p:spPr>
          <a:xfrm>
            <a:off x="4716000" y="0"/>
            <a:ext cx="720" cy="6858720"/>
          </a:xfrm>
          <a:prstGeom prst="straightConnector1">
            <a:avLst/>
          </a:prstGeom>
          <a:ln w="0">
            <a:solidFill>
              <a:srgbClr val="000000"/>
            </a:solidFill>
          </a:ln>
        </p:spPr>
      </p:cxnSp>
      <p:sp>
        <p:nvSpPr>
          <p:cNvPr id="160" name="Rounded Rectangle 23"/>
          <p:cNvSpPr/>
          <p:nvPr/>
        </p:nvSpPr>
        <p:spPr>
          <a:xfrm>
            <a:off x="1030680" y="152640"/>
            <a:ext cx="2507400" cy="647280"/>
          </a:xfrm>
          <a:prstGeom prst="roundRect">
            <a:avLst>
              <a:gd name="adj" fmla="val 16667"/>
            </a:avLst>
          </a:prstGeom>
          <a:gradFill rotWithShape="0">
            <a:gsLst>
              <a:gs pos="0">
                <a:srgbClr val="d9fda6"/>
              </a:gs>
              <a:gs pos="35000">
                <a:srgbClr val="e3fbc2"/>
              </a:gs>
              <a:gs pos="100000">
                <a:srgbClr val="f4ffe6"/>
              </a:gs>
            </a:gsLst>
            <a:lin ang="16200000"/>
          </a:grad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4400" spc="-1" strike="noStrike">
                <a:solidFill>
                  <a:schemeClr val="dk1"/>
                </a:solidFill>
                <a:latin typeface="Calibri"/>
              </a:rPr>
              <a:t>LAN</a:t>
            </a:r>
            <a:endParaRPr b="0" lang="en-IN" sz="4400" spc="-1" strike="noStrike">
              <a:solidFill>
                <a:srgbClr val="000000"/>
              </a:solidFill>
              <a:latin typeface="Arial"/>
            </a:endParaRPr>
          </a:p>
        </p:txBody>
      </p:sp>
      <p:pic>
        <p:nvPicPr>
          <p:cNvPr id="161" name="Picture 6" descr="C:\Program Files (x86)\Microsoft Office\MEDIA\CAGCAT10\j0285750.wmf"/>
          <p:cNvPicPr/>
          <p:nvPr/>
        </p:nvPicPr>
        <p:blipFill>
          <a:blip r:embed="rId4"/>
          <a:stretch/>
        </p:blipFill>
        <p:spPr>
          <a:xfrm>
            <a:off x="7914240" y="4815360"/>
            <a:ext cx="765720" cy="470160"/>
          </a:xfrm>
          <a:prstGeom prst="rect">
            <a:avLst/>
          </a:prstGeom>
          <a:ln w="0">
            <a:noFill/>
          </a:ln>
        </p:spPr>
      </p:pic>
      <p:pic>
        <p:nvPicPr>
          <p:cNvPr id="162" name="Picture 7" descr="C:\Program Files (x86)\Microsoft Office\MEDIA\CAGCAT10\j0285750.wmf"/>
          <p:cNvPicPr/>
          <p:nvPr/>
        </p:nvPicPr>
        <p:blipFill>
          <a:blip r:embed="rId5"/>
          <a:stretch/>
        </p:blipFill>
        <p:spPr>
          <a:xfrm>
            <a:off x="5292000" y="2188440"/>
            <a:ext cx="836640" cy="514080"/>
          </a:xfrm>
          <a:prstGeom prst="rect">
            <a:avLst/>
          </a:prstGeom>
          <a:ln w="0">
            <a:noFill/>
          </a:ln>
        </p:spPr>
      </p:pic>
      <p:pic>
        <p:nvPicPr>
          <p:cNvPr id="163" name="Picture 8" descr="C:\Program Files (x86)\Microsoft Office\MEDIA\CAGCAT10\j0285750.wmf"/>
          <p:cNvPicPr/>
          <p:nvPr/>
        </p:nvPicPr>
        <p:blipFill>
          <a:blip r:embed="rId6"/>
          <a:stretch/>
        </p:blipFill>
        <p:spPr>
          <a:xfrm>
            <a:off x="4752000" y="1176480"/>
            <a:ext cx="767520" cy="471240"/>
          </a:xfrm>
          <a:prstGeom prst="rect">
            <a:avLst/>
          </a:prstGeom>
          <a:ln w="0">
            <a:noFill/>
          </a:ln>
        </p:spPr>
      </p:pic>
      <p:pic>
        <p:nvPicPr>
          <p:cNvPr id="164" name="Picture 9" descr="C:\Program Files (x86)\Microsoft Office\MEDIA\CAGCAT10\j0285750.wmf"/>
          <p:cNvPicPr/>
          <p:nvPr/>
        </p:nvPicPr>
        <p:blipFill>
          <a:blip r:embed="rId7"/>
          <a:stretch/>
        </p:blipFill>
        <p:spPr>
          <a:xfrm>
            <a:off x="5871600" y="1141560"/>
            <a:ext cx="794160" cy="487800"/>
          </a:xfrm>
          <a:prstGeom prst="rect">
            <a:avLst/>
          </a:prstGeom>
          <a:ln w="0">
            <a:noFill/>
          </a:ln>
        </p:spPr>
      </p:pic>
      <p:pic>
        <p:nvPicPr>
          <p:cNvPr id="165" name="Picture 10" descr="C:\Program Files (x86)\Microsoft Office\MEDIA\CAGCAT10\j0285750.wmf"/>
          <p:cNvPicPr/>
          <p:nvPr/>
        </p:nvPicPr>
        <p:blipFill>
          <a:blip r:embed="rId8"/>
          <a:stretch/>
        </p:blipFill>
        <p:spPr>
          <a:xfrm>
            <a:off x="7842240" y="2275200"/>
            <a:ext cx="829440" cy="509400"/>
          </a:xfrm>
          <a:prstGeom prst="rect">
            <a:avLst/>
          </a:prstGeom>
          <a:ln w="0">
            <a:noFill/>
          </a:ln>
        </p:spPr>
      </p:pic>
      <p:pic>
        <p:nvPicPr>
          <p:cNvPr id="166" name="Picture 11" descr="C:\Program Files (x86)\Microsoft Office\MEDIA\CAGCAT10\j0285750.wmf"/>
          <p:cNvPicPr/>
          <p:nvPr/>
        </p:nvPicPr>
        <p:blipFill>
          <a:blip r:embed="rId9"/>
          <a:stretch/>
        </p:blipFill>
        <p:spPr>
          <a:xfrm>
            <a:off x="7212960" y="5871240"/>
            <a:ext cx="767520" cy="471240"/>
          </a:xfrm>
          <a:prstGeom prst="rect">
            <a:avLst/>
          </a:prstGeom>
          <a:ln w="0">
            <a:noFill/>
          </a:ln>
        </p:spPr>
      </p:pic>
      <p:pic>
        <p:nvPicPr>
          <p:cNvPr id="167" name="Picture 12" descr="C:\Program Files (x86)\Microsoft Office\MEDIA\CAGCAT10\j0285750.wmf"/>
          <p:cNvPicPr/>
          <p:nvPr/>
        </p:nvPicPr>
        <p:blipFill>
          <a:blip r:embed="rId10"/>
          <a:stretch/>
        </p:blipFill>
        <p:spPr>
          <a:xfrm>
            <a:off x="8412120" y="5887080"/>
            <a:ext cx="741240" cy="455400"/>
          </a:xfrm>
          <a:prstGeom prst="rect">
            <a:avLst/>
          </a:prstGeom>
          <a:ln w="0">
            <a:noFill/>
          </a:ln>
        </p:spPr>
      </p:pic>
      <p:pic>
        <p:nvPicPr>
          <p:cNvPr id="168" name="Picture 13" descr="C:\Program Files (x86)\Microsoft Office\MEDIA\CAGCAT10\j0285750.wmf"/>
          <p:cNvPicPr/>
          <p:nvPr/>
        </p:nvPicPr>
        <p:blipFill>
          <a:blip r:embed="rId11"/>
          <a:stretch/>
        </p:blipFill>
        <p:spPr>
          <a:xfrm>
            <a:off x="7292880" y="1159200"/>
            <a:ext cx="824040" cy="506160"/>
          </a:xfrm>
          <a:prstGeom prst="rect">
            <a:avLst/>
          </a:prstGeom>
          <a:ln w="0">
            <a:noFill/>
          </a:ln>
        </p:spPr>
      </p:pic>
      <p:pic>
        <p:nvPicPr>
          <p:cNvPr id="169" name="Picture 14" descr="C:\Program Files (x86)\Microsoft Office\MEDIA\CAGCAT10\j0285750.wmf"/>
          <p:cNvPicPr/>
          <p:nvPr/>
        </p:nvPicPr>
        <p:blipFill>
          <a:blip r:embed="rId12"/>
          <a:stretch/>
        </p:blipFill>
        <p:spPr>
          <a:xfrm>
            <a:off x="8244360" y="1231920"/>
            <a:ext cx="762120" cy="468000"/>
          </a:xfrm>
          <a:prstGeom prst="rect">
            <a:avLst/>
          </a:prstGeom>
          <a:ln w="0">
            <a:noFill/>
          </a:ln>
        </p:spPr>
      </p:pic>
      <p:sp>
        <p:nvSpPr>
          <p:cNvPr id="170" name="Rounded Rectangle 24"/>
          <p:cNvSpPr/>
          <p:nvPr/>
        </p:nvSpPr>
        <p:spPr>
          <a:xfrm>
            <a:off x="5484240" y="152640"/>
            <a:ext cx="2731320" cy="647280"/>
          </a:xfrm>
          <a:prstGeom prst="roundRect">
            <a:avLst>
              <a:gd name="adj" fmla="val 16667"/>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4000" spc="-1" strike="noStrike">
                <a:solidFill>
                  <a:schemeClr val="dk1"/>
                </a:solidFill>
                <a:latin typeface="Calibri"/>
              </a:rPr>
              <a:t>WAN</a:t>
            </a:r>
            <a:endParaRPr b="0" lang="en-IN" sz="4000" spc="-1" strike="noStrike">
              <a:solidFill>
                <a:srgbClr val="000000"/>
              </a:solidFill>
              <a:latin typeface="Arial"/>
            </a:endParaRPr>
          </a:p>
        </p:txBody>
      </p:sp>
      <p:pic>
        <p:nvPicPr>
          <p:cNvPr id="171" name="Picture 15" descr="C:\Program Files (x86)\Microsoft Office\MEDIA\CAGCAT10\j0285750.wmf"/>
          <p:cNvPicPr/>
          <p:nvPr/>
        </p:nvPicPr>
        <p:blipFill>
          <a:blip r:embed="rId13"/>
          <a:stretch/>
        </p:blipFill>
        <p:spPr>
          <a:xfrm>
            <a:off x="5380560" y="4800960"/>
            <a:ext cx="789120" cy="484560"/>
          </a:xfrm>
          <a:prstGeom prst="rect">
            <a:avLst/>
          </a:prstGeom>
          <a:ln w="0">
            <a:noFill/>
          </a:ln>
        </p:spPr>
      </p:pic>
      <p:pic>
        <p:nvPicPr>
          <p:cNvPr id="172" name="Picture 16" descr="C:\Program Files (x86)\Microsoft Office\MEDIA\CAGCAT10\j0285750.wmf"/>
          <p:cNvPicPr/>
          <p:nvPr/>
        </p:nvPicPr>
        <p:blipFill>
          <a:blip r:embed="rId14"/>
          <a:stretch/>
        </p:blipFill>
        <p:spPr>
          <a:xfrm>
            <a:off x="5938200" y="5945400"/>
            <a:ext cx="727560" cy="446760"/>
          </a:xfrm>
          <a:prstGeom prst="rect">
            <a:avLst/>
          </a:prstGeom>
          <a:ln w="0">
            <a:noFill/>
          </a:ln>
        </p:spPr>
      </p:pic>
      <p:pic>
        <p:nvPicPr>
          <p:cNvPr id="173" name="Picture 17" descr="C:\Program Files (x86)\Microsoft Office\MEDIA\CAGCAT10\j0285750.wmf"/>
          <p:cNvPicPr/>
          <p:nvPr/>
        </p:nvPicPr>
        <p:blipFill>
          <a:blip r:embed="rId15"/>
          <a:stretch/>
        </p:blipFill>
        <p:spPr>
          <a:xfrm>
            <a:off x="4752000" y="5875920"/>
            <a:ext cx="860040" cy="528120"/>
          </a:xfrm>
          <a:prstGeom prst="rect">
            <a:avLst/>
          </a:prstGeom>
          <a:ln w="0">
            <a:noFill/>
          </a:ln>
        </p:spPr>
      </p:pic>
      <p:cxnSp>
        <p:nvCxnSpPr>
          <p:cNvPr id="174" name="Straight Connector 27"/>
          <p:cNvCxnSpPr>
            <a:stCxn id="163" idx="2"/>
            <a:endCxn id="162" idx="0"/>
          </p:cNvCxnSpPr>
          <p:nvPr/>
        </p:nvCxnSpPr>
        <p:spPr>
          <a:xfrm>
            <a:off x="5135760" y="1648080"/>
            <a:ext cx="575280" cy="541080"/>
          </a:xfrm>
          <a:prstGeom prst="straightConnector1">
            <a:avLst/>
          </a:prstGeom>
          <a:ln w="0">
            <a:solidFill>
              <a:srgbClr val="4a7ebb"/>
            </a:solidFill>
          </a:ln>
        </p:spPr>
      </p:cxnSp>
      <p:cxnSp>
        <p:nvCxnSpPr>
          <p:cNvPr id="175" name="Straight Connector 29"/>
          <p:cNvCxnSpPr>
            <a:stCxn id="162" idx="0"/>
            <a:endCxn id="164" idx="2"/>
          </p:cNvCxnSpPr>
          <p:nvPr/>
        </p:nvCxnSpPr>
        <p:spPr>
          <a:xfrm flipV="1">
            <a:off x="5710320" y="1629720"/>
            <a:ext cx="559080" cy="559440"/>
          </a:xfrm>
          <a:prstGeom prst="straightConnector1">
            <a:avLst/>
          </a:prstGeom>
          <a:ln w="0">
            <a:solidFill>
              <a:srgbClr val="4a7ebb"/>
            </a:solidFill>
          </a:ln>
        </p:spPr>
      </p:cxnSp>
      <p:cxnSp>
        <p:nvCxnSpPr>
          <p:cNvPr id="176" name="Straight Connector 1023"/>
          <p:cNvCxnSpPr>
            <a:stCxn id="163" idx="3"/>
            <a:endCxn id="164" idx="1"/>
          </p:cNvCxnSpPr>
          <p:nvPr/>
        </p:nvCxnSpPr>
        <p:spPr>
          <a:xfrm flipV="1">
            <a:off x="5519880" y="1385640"/>
            <a:ext cx="352440" cy="27360"/>
          </a:xfrm>
          <a:prstGeom prst="straightConnector1">
            <a:avLst/>
          </a:prstGeom>
          <a:ln w="0">
            <a:solidFill>
              <a:srgbClr val="4a7ebb"/>
            </a:solidFill>
          </a:ln>
        </p:spPr>
      </p:cxnSp>
      <p:cxnSp>
        <p:nvCxnSpPr>
          <p:cNvPr id="177" name="Straight Connector 1041"/>
          <p:cNvCxnSpPr>
            <a:stCxn id="165" idx="0"/>
            <a:endCxn id="169" idx="2"/>
          </p:cNvCxnSpPr>
          <p:nvPr/>
        </p:nvCxnSpPr>
        <p:spPr>
          <a:xfrm flipV="1">
            <a:off x="8256960" y="1700280"/>
            <a:ext cx="369360" cy="575640"/>
          </a:xfrm>
          <a:prstGeom prst="straightConnector1">
            <a:avLst/>
          </a:prstGeom>
          <a:ln w="0">
            <a:solidFill>
              <a:srgbClr val="4a7ebb"/>
            </a:solidFill>
          </a:ln>
        </p:spPr>
      </p:cxnSp>
      <p:cxnSp>
        <p:nvCxnSpPr>
          <p:cNvPr id="178" name="Straight Connector 1043"/>
          <p:cNvCxnSpPr>
            <a:stCxn id="168" idx="2"/>
            <a:endCxn id="165" idx="0"/>
          </p:cNvCxnSpPr>
          <p:nvPr/>
        </p:nvCxnSpPr>
        <p:spPr>
          <a:xfrm>
            <a:off x="7705080" y="1665720"/>
            <a:ext cx="552600" cy="610200"/>
          </a:xfrm>
          <a:prstGeom prst="straightConnector1">
            <a:avLst/>
          </a:prstGeom>
          <a:ln w="0">
            <a:solidFill>
              <a:srgbClr val="4a7ebb"/>
            </a:solidFill>
          </a:ln>
        </p:spPr>
      </p:cxnSp>
      <p:cxnSp>
        <p:nvCxnSpPr>
          <p:cNvPr id="179" name="Straight Connector 1045"/>
          <p:cNvCxnSpPr>
            <a:stCxn id="168" idx="3"/>
            <a:endCxn id="169" idx="1"/>
          </p:cNvCxnSpPr>
          <p:nvPr/>
        </p:nvCxnSpPr>
        <p:spPr>
          <a:xfrm>
            <a:off x="8117280" y="1412280"/>
            <a:ext cx="127800" cy="54360"/>
          </a:xfrm>
          <a:prstGeom prst="straightConnector1">
            <a:avLst/>
          </a:prstGeom>
          <a:ln w="0">
            <a:solidFill>
              <a:srgbClr val="4a7ebb"/>
            </a:solidFill>
          </a:ln>
        </p:spPr>
      </p:cxnSp>
      <p:cxnSp>
        <p:nvCxnSpPr>
          <p:cNvPr id="180" name="Straight Connector 1051"/>
          <p:cNvCxnSpPr>
            <a:stCxn id="173" idx="3"/>
            <a:endCxn id="172" idx="1"/>
          </p:cNvCxnSpPr>
          <p:nvPr/>
        </p:nvCxnSpPr>
        <p:spPr>
          <a:xfrm>
            <a:off x="5612400" y="6140160"/>
            <a:ext cx="326520" cy="29520"/>
          </a:xfrm>
          <a:prstGeom prst="straightConnector1">
            <a:avLst/>
          </a:prstGeom>
          <a:ln w="0">
            <a:solidFill>
              <a:srgbClr val="4a7ebb"/>
            </a:solidFill>
          </a:ln>
        </p:spPr>
      </p:cxnSp>
      <p:cxnSp>
        <p:nvCxnSpPr>
          <p:cNvPr id="181" name="Straight Connector 1053"/>
          <p:cNvCxnSpPr/>
          <p:nvPr/>
        </p:nvCxnSpPr>
        <p:spPr>
          <a:xfrm flipV="1">
            <a:off x="5677560" y="6161760"/>
            <a:ext cx="720" cy="7920"/>
          </a:xfrm>
          <a:prstGeom prst="straightConnector1">
            <a:avLst/>
          </a:prstGeom>
          <a:ln w="0">
            <a:solidFill>
              <a:srgbClr val="4a7ebb"/>
            </a:solidFill>
          </a:ln>
        </p:spPr>
      </p:cxnSp>
      <p:cxnSp>
        <p:nvCxnSpPr>
          <p:cNvPr id="182" name="Straight Connector 1057"/>
          <p:cNvCxnSpPr>
            <a:stCxn id="165" idx="2"/>
            <a:endCxn id="161" idx="0"/>
          </p:cNvCxnSpPr>
          <p:nvPr/>
        </p:nvCxnSpPr>
        <p:spPr>
          <a:xfrm>
            <a:off x="8256960" y="2784960"/>
            <a:ext cx="41040" cy="2031120"/>
          </a:xfrm>
          <a:prstGeom prst="straightConnector1">
            <a:avLst/>
          </a:prstGeom>
          <a:ln w="0">
            <a:solidFill>
              <a:srgbClr val="4a7ebb"/>
            </a:solidFill>
          </a:ln>
        </p:spPr>
      </p:cxnSp>
      <p:cxnSp>
        <p:nvCxnSpPr>
          <p:cNvPr id="183" name="Straight Connector 1059"/>
          <p:cNvCxnSpPr>
            <a:stCxn id="171" idx="3"/>
            <a:endCxn id="161" idx="1"/>
          </p:cNvCxnSpPr>
          <p:nvPr/>
        </p:nvCxnSpPr>
        <p:spPr>
          <a:xfrm>
            <a:off x="6170040" y="5043240"/>
            <a:ext cx="1744920" cy="7920"/>
          </a:xfrm>
          <a:prstGeom prst="straightConnector1">
            <a:avLst/>
          </a:prstGeom>
          <a:ln w="0">
            <a:solidFill>
              <a:srgbClr val="4a7ebb"/>
            </a:solidFill>
          </a:ln>
        </p:spPr>
      </p:cxnSp>
      <p:cxnSp>
        <p:nvCxnSpPr>
          <p:cNvPr id="184" name="Straight Connector 1061"/>
          <p:cNvCxnSpPr>
            <a:stCxn id="162" idx="2"/>
            <a:endCxn id="171" idx="0"/>
          </p:cNvCxnSpPr>
          <p:nvPr/>
        </p:nvCxnSpPr>
        <p:spPr>
          <a:xfrm>
            <a:off x="5710320" y="2702880"/>
            <a:ext cx="65520" cy="2098800"/>
          </a:xfrm>
          <a:prstGeom prst="straightConnector1">
            <a:avLst/>
          </a:prstGeom>
          <a:ln w="0">
            <a:solidFill>
              <a:srgbClr val="4a7ebb"/>
            </a:solidFill>
          </a:ln>
        </p:spPr>
      </p:cxnSp>
      <p:cxnSp>
        <p:nvCxnSpPr>
          <p:cNvPr id="185" name="Straight Connector 1063"/>
          <p:cNvCxnSpPr>
            <a:stCxn id="173" idx="0"/>
            <a:endCxn id="171" idx="2"/>
          </p:cNvCxnSpPr>
          <p:nvPr/>
        </p:nvCxnSpPr>
        <p:spPr>
          <a:xfrm flipV="1">
            <a:off x="5182200" y="5285880"/>
            <a:ext cx="593640" cy="590760"/>
          </a:xfrm>
          <a:prstGeom prst="straightConnector1">
            <a:avLst/>
          </a:prstGeom>
          <a:ln w="0">
            <a:solidFill>
              <a:srgbClr val="4a7ebb"/>
            </a:solidFill>
          </a:ln>
        </p:spPr>
      </p:cxnSp>
      <p:cxnSp>
        <p:nvCxnSpPr>
          <p:cNvPr id="186" name="Straight Connector 1065"/>
          <p:cNvCxnSpPr>
            <a:endCxn id="172" idx="0"/>
          </p:cNvCxnSpPr>
          <p:nvPr/>
        </p:nvCxnSpPr>
        <p:spPr>
          <a:xfrm>
            <a:off x="5775120" y="5286240"/>
            <a:ext cx="527760" cy="659880"/>
          </a:xfrm>
          <a:prstGeom prst="straightConnector1">
            <a:avLst/>
          </a:prstGeom>
          <a:ln w="0">
            <a:solidFill>
              <a:srgbClr val="4a7ebb"/>
            </a:solidFill>
          </a:ln>
        </p:spPr>
      </p:cxnSp>
      <p:cxnSp>
        <p:nvCxnSpPr>
          <p:cNvPr id="187" name="Straight Connector 1067"/>
          <p:cNvCxnSpPr>
            <a:stCxn id="161" idx="2"/>
            <a:endCxn id="166" idx="0"/>
          </p:cNvCxnSpPr>
          <p:nvPr/>
        </p:nvCxnSpPr>
        <p:spPr>
          <a:xfrm flipH="1">
            <a:off x="7596720" y="5285880"/>
            <a:ext cx="701280" cy="586080"/>
          </a:xfrm>
          <a:prstGeom prst="straightConnector1">
            <a:avLst/>
          </a:prstGeom>
          <a:ln w="0">
            <a:solidFill>
              <a:srgbClr val="4a7ebb"/>
            </a:solidFill>
          </a:ln>
        </p:spPr>
      </p:cxnSp>
      <p:cxnSp>
        <p:nvCxnSpPr>
          <p:cNvPr id="188" name="Straight Connector 1069"/>
          <p:cNvCxnSpPr>
            <a:stCxn id="161" idx="2"/>
            <a:endCxn id="167" idx="0"/>
          </p:cNvCxnSpPr>
          <p:nvPr/>
        </p:nvCxnSpPr>
        <p:spPr>
          <a:xfrm>
            <a:off x="8297280" y="5285880"/>
            <a:ext cx="486360" cy="601920"/>
          </a:xfrm>
          <a:prstGeom prst="straightConnector1">
            <a:avLst/>
          </a:prstGeom>
          <a:ln w="0">
            <a:solidFill>
              <a:srgbClr val="4a7ebb"/>
            </a:solidFill>
          </a:ln>
        </p:spPr>
      </p:cxnSp>
      <p:cxnSp>
        <p:nvCxnSpPr>
          <p:cNvPr id="189" name="Straight Connector 1071"/>
          <p:cNvCxnSpPr>
            <a:stCxn id="166" idx="3"/>
            <a:endCxn id="167" idx="1"/>
          </p:cNvCxnSpPr>
          <p:nvPr/>
        </p:nvCxnSpPr>
        <p:spPr>
          <a:xfrm>
            <a:off x="7980840" y="6107040"/>
            <a:ext cx="432000" cy="8640"/>
          </a:xfrm>
          <a:prstGeom prst="straightConnector1">
            <a:avLst/>
          </a:prstGeom>
          <a:ln w="0">
            <a:solidFill>
              <a:srgbClr val="4a7ebb"/>
            </a:solidFill>
          </a:ln>
        </p:spPr>
      </p:cxnSp>
      <p:cxnSp>
        <p:nvCxnSpPr>
          <p:cNvPr id="190" name="Straight Connector 1074"/>
          <p:cNvCxnSpPr>
            <a:stCxn id="162" idx="3"/>
            <a:endCxn id="165" idx="1"/>
          </p:cNvCxnSpPr>
          <p:nvPr/>
        </p:nvCxnSpPr>
        <p:spPr>
          <a:xfrm>
            <a:off x="6129000" y="2445480"/>
            <a:ext cx="1713960" cy="85320"/>
          </a:xfrm>
          <a:prstGeom prst="straightConnector1">
            <a:avLst/>
          </a:prstGeom>
          <a:ln w="0">
            <a:solidFill>
              <a:srgbClr val="4a7ebb"/>
            </a:solidFill>
          </a:ln>
        </p:spPr>
      </p:cxnSp>
      <p:sp>
        <p:nvSpPr>
          <p:cNvPr id="191" name="Oval 1075"/>
          <p:cNvSpPr/>
          <p:nvPr/>
        </p:nvSpPr>
        <p:spPr>
          <a:xfrm>
            <a:off x="6199200" y="3540240"/>
            <a:ext cx="1572480" cy="734040"/>
          </a:xfrm>
          <a:prstGeom prst="ellipse">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WAN</a:t>
            </a:r>
            <a:endParaRPr b="0" lang="en-IN" sz="2800" spc="-1" strike="noStrike">
              <a:solidFill>
                <a:srgbClr val="000000"/>
              </a:solidFill>
              <a:latin typeface="Arial"/>
            </a:endParaRPr>
          </a:p>
        </p:txBody>
      </p:sp>
      <p:cxnSp>
        <p:nvCxnSpPr>
          <p:cNvPr id="192" name="Straight Connector 2"/>
          <p:cNvCxnSpPr/>
          <p:nvPr/>
        </p:nvCxnSpPr>
        <p:spPr>
          <a:xfrm>
            <a:off x="0" y="979200"/>
            <a:ext cx="9144720" cy="720"/>
          </a:xfrm>
          <a:prstGeom prst="straightConnector1">
            <a:avLst/>
          </a:prstGeom>
          <a:ln w="0">
            <a:solidFill>
              <a:srgbClr val="000000"/>
            </a:solidFill>
          </a:ln>
        </p:spPr>
      </p:cxn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Rectangle 3"/>
          <p:cNvSpPr/>
          <p:nvPr/>
        </p:nvSpPr>
        <p:spPr>
          <a:xfrm>
            <a:off x="785880" y="2786040"/>
            <a:ext cx="8000280" cy="64224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LAN &amp; WAN </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Rectangle 3"/>
          <p:cNvSpPr/>
          <p:nvPr/>
        </p:nvSpPr>
        <p:spPr>
          <a:xfrm>
            <a:off x="285840" y="285840"/>
            <a:ext cx="8000280" cy="64224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LAN &amp; WAN </a:t>
            </a:r>
            <a:endParaRPr b="0" lang="en-IN" sz="3200" spc="-1" strike="noStrike">
              <a:solidFill>
                <a:srgbClr val="ffffff"/>
              </a:solidFill>
              <a:latin typeface="Arial"/>
            </a:endParaRPr>
          </a:p>
        </p:txBody>
      </p:sp>
      <p:graphicFrame>
        <p:nvGraphicFramePr>
          <p:cNvPr id="195" name="Table 5"/>
          <p:cNvGraphicFramePr/>
          <p:nvPr/>
        </p:nvGraphicFramePr>
        <p:xfrm>
          <a:off x="357120" y="1214280"/>
          <a:ext cx="8429040" cy="6453720"/>
        </p:xfrm>
        <a:graphic>
          <a:graphicData uri="http://schemas.openxmlformats.org/drawingml/2006/table">
            <a:tbl>
              <a:tblPr/>
              <a:tblGrid>
                <a:gridCol w="1078200"/>
                <a:gridCol w="3584520"/>
                <a:gridCol w="3766680"/>
              </a:tblGrid>
              <a:tr h="643320">
                <a:tc>
                  <a:txBody>
                    <a:bodyPr anchor="t">
                      <a:noAutofit/>
                    </a:bodyPr>
                    <a:p>
                      <a:pPr defTabSz="914400">
                        <a:lnSpc>
                          <a:spcPct val="100000"/>
                        </a:lnSpc>
                      </a:pPr>
                      <a:r>
                        <a:rPr b="1" lang="en-IN" sz="3200" spc="-1" strike="noStrike">
                          <a:solidFill>
                            <a:schemeClr val="dk1"/>
                          </a:solidFill>
                          <a:latin typeface="Calibri"/>
                        </a:rPr>
                        <a:t>S.NO</a:t>
                      </a:r>
                      <a:endParaRPr b="0" lang="en-IN" sz="32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tc>
                  <a:txBody>
                    <a:bodyPr anchor="t">
                      <a:noAutofit/>
                    </a:bodyPr>
                    <a:p>
                      <a:pPr algn="ctr" defTabSz="914400">
                        <a:lnSpc>
                          <a:spcPct val="100000"/>
                        </a:lnSpc>
                      </a:pPr>
                      <a:r>
                        <a:rPr b="1" lang="en-IN" sz="3200" spc="-1" strike="noStrike">
                          <a:solidFill>
                            <a:schemeClr val="dk1"/>
                          </a:solidFill>
                          <a:latin typeface="Calibri"/>
                        </a:rPr>
                        <a:t>LAN</a:t>
                      </a:r>
                      <a:endParaRPr b="0" lang="en-IN" sz="32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tc>
                  <a:txBody>
                    <a:bodyPr anchor="t">
                      <a:noAutofit/>
                    </a:bodyPr>
                    <a:p>
                      <a:pPr algn="ctr" defTabSz="914400">
                        <a:lnSpc>
                          <a:spcPct val="100000"/>
                        </a:lnSpc>
                      </a:pPr>
                      <a:r>
                        <a:rPr b="1" lang="en-IN" sz="3200" spc="-1" strike="noStrike">
                          <a:solidFill>
                            <a:schemeClr val="dk1"/>
                          </a:solidFill>
                          <a:latin typeface="Calibri"/>
                        </a:rPr>
                        <a:t>WAN</a:t>
                      </a:r>
                      <a:endParaRPr b="0" lang="en-IN" sz="32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5200">
                      <a:solidFill>
                        <a:srgbClr val="000000"/>
                      </a:solidFill>
                      <a:prstDash val="solid"/>
                    </a:lnB>
                    <a:noFill/>
                  </a:tcPr>
                </a:tc>
              </a:tr>
              <a:tr h="1501200">
                <a:tc>
                  <a:txBody>
                    <a:bodyPr anchor="ctr">
                      <a:noAutofit/>
                    </a:bodyPr>
                    <a:p>
                      <a:pPr algn="ctr" defTabSz="914400">
                        <a:lnSpc>
                          <a:spcPct val="100000"/>
                        </a:lnSpc>
                      </a:pPr>
                      <a:r>
                        <a:rPr b="1" lang="en-IN" sz="3200" spc="-1" strike="noStrike">
                          <a:solidFill>
                            <a:schemeClr val="dk1"/>
                          </a:solidFill>
                          <a:latin typeface="Calibri"/>
                        </a:rPr>
                        <a:t>1)</a:t>
                      </a:r>
                      <a:endParaRPr b="0" lang="en-IN" sz="3200" spc="-1" strike="noStrike">
                        <a:solidFill>
                          <a:srgbClr val="ffffff"/>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nchor="t">
                      <a:noAutofit/>
                    </a:bodyPr>
                    <a:p>
                      <a:pPr defTabSz="914400">
                        <a:lnSpc>
                          <a:spcPct val="100000"/>
                        </a:lnSpc>
                      </a:pPr>
                      <a:r>
                        <a:rPr b="1" lang="en-IN" sz="3200" spc="-1" strike="noStrike">
                          <a:solidFill>
                            <a:schemeClr val="dk1"/>
                          </a:solidFill>
                          <a:latin typeface="Calibri"/>
                        </a:rPr>
                        <a:t>IT IS SPRED OVER A SMALL AREA</a:t>
                      </a:r>
                      <a:endParaRPr b="0" lang="en-IN" sz="3200" spc="-1" strike="noStrike">
                        <a:solidFill>
                          <a:srgbClr val="ffffff"/>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nchor="t">
                      <a:noAutofit/>
                    </a:bodyPr>
                    <a:p>
                      <a:pPr defTabSz="914400">
                        <a:lnSpc>
                          <a:spcPct val="100000"/>
                        </a:lnSpc>
                      </a:pPr>
                      <a:r>
                        <a:rPr b="1" lang="en-IN" sz="3200" spc="-1" strike="noStrike">
                          <a:solidFill>
                            <a:schemeClr val="dk1"/>
                          </a:solidFill>
                          <a:latin typeface="Calibri"/>
                        </a:rPr>
                        <a:t>IT IS SPREAD OVER A VERY LARGE AREA</a:t>
                      </a:r>
                      <a:endParaRPr b="0" lang="en-IN" sz="3200" spc="-1" strike="noStrike">
                        <a:solidFill>
                          <a:srgbClr val="ffffff"/>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r>
              <a:tr h="1501200">
                <a:tc>
                  <a:txBody>
                    <a:bodyPr anchor="ctr">
                      <a:noAutofit/>
                    </a:bodyPr>
                    <a:p>
                      <a:pPr algn="ctr" defTabSz="914400">
                        <a:lnSpc>
                          <a:spcPct val="100000"/>
                        </a:lnSpc>
                      </a:pPr>
                      <a:r>
                        <a:rPr b="1" lang="en-IN" sz="3200" spc="-1" strike="noStrike">
                          <a:solidFill>
                            <a:schemeClr val="dk1"/>
                          </a:solidFill>
                          <a:latin typeface="Calibri"/>
                        </a:rPr>
                        <a:t>2)</a:t>
                      </a:r>
                      <a:endParaRPr b="0" lang="en-IN" sz="32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1" lang="en-IN" sz="3200" spc="-1" strike="noStrike">
                          <a:solidFill>
                            <a:schemeClr val="dk1"/>
                          </a:solidFill>
                          <a:latin typeface="Calibri"/>
                        </a:rPr>
                        <a:t>IT IS USUALLY COSTS LESS TO SET IT UP</a:t>
                      </a:r>
                      <a:endParaRPr b="0" lang="en-IN" sz="32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pPr>
                      <a:r>
                        <a:rPr b="1" lang="en-IN" sz="3200" spc="-1" strike="noStrike">
                          <a:solidFill>
                            <a:schemeClr val="dk1"/>
                          </a:solidFill>
                          <a:latin typeface="Calibri"/>
                        </a:rPr>
                        <a:t>IT COSTS  HIGHER TO SET IT UP</a:t>
                      </a:r>
                      <a:endParaRPr b="0" lang="en-IN" sz="32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393920">
                <a:tc>
                  <a:txBody>
                    <a:bodyPr anchor="ctr">
                      <a:noAutofit/>
                    </a:bodyPr>
                    <a:p>
                      <a:pPr algn="ctr" defTabSz="914400">
                        <a:lnSpc>
                          <a:spcPct val="100000"/>
                        </a:lnSpc>
                      </a:pPr>
                      <a:r>
                        <a:rPr b="1" lang="en-IN" sz="3200" spc="-1" strike="noStrike">
                          <a:solidFill>
                            <a:schemeClr val="dk1"/>
                          </a:solidFill>
                          <a:latin typeface="Calibri"/>
                        </a:rPr>
                        <a:t>3)</a:t>
                      </a:r>
                      <a:endParaRPr b="0" lang="en-IN" sz="3200" spc="-1" strike="noStrike">
                        <a:solidFill>
                          <a:srgbClr val="ffffff"/>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nchor="t">
                      <a:noAutofit/>
                    </a:bodyPr>
                    <a:p>
                      <a:pPr defTabSz="914400">
                        <a:lnSpc>
                          <a:spcPct val="100000"/>
                        </a:lnSpc>
                      </a:pPr>
                      <a:r>
                        <a:rPr b="1" lang="en-IN" sz="3200" spc="-1" strike="noStrike">
                          <a:solidFill>
                            <a:schemeClr val="dk1"/>
                          </a:solidFill>
                          <a:latin typeface="Calibri"/>
                        </a:rPr>
                        <a:t>IT IS USUALLY A SINGLE NETWORK</a:t>
                      </a:r>
                      <a:endParaRPr b="0" lang="en-IN" sz="3200" spc="-1" strike="noStrike">
                        <a:solidFill>
                          <a:srgbClr val="ffffff"/>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c>
                  <a:txBody>
                    <a:bodyPr anchor="t">
                      <a:noAutofit/>
                    </a:bodyPr>
                    <a:p>
                      <a:pPr defTabSz="914400">
                        <a:lnSpc>
                          <a:spcPct val="100000"/>
                        </a:lnSpc>
                      </a:pPr>
                      <a:r>
                        <a:rPr b="1" lang="en-IN" sz="3200" spc="-1" strike="noStrike">
                          <a:solidFill>
                            <a:schemeClr val="dk1"/>
                          </a:solidFill>
                          <a:latin typeface="Calibri"/>
                        </a:rPr>
                        <a:t>IT IS USUALLY A NETWORK OF MANY NETWORK</a:t>
                      </a:r>
                      <a:endParaRPr b="0" lang="en-IN" sz="3200" spc="-1" strike="noStrike">
                        <a:solidFill>
                          <a:srgbClr val="ffffff"/>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0000">
                        <a:alpha val="20000"/>
                      </a:srgbClr>
                    </a:solidFill>
                  </a:tcPr>
                </a:tc>
              </a:tr>
            </a:tbl>
          </a:graphicData>
        </a:graphic>
      </p:graphicFrame>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Rectangle 3"/>
          <p:cNvSpPr/>
          <p:nvPr/>
        </p:nvSpPr>
        <p:spPr>
          <a:xfrm>
            <a:off x="642960" y="2714760"/>
            <a:ext cx="8000280" cy="9079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 BY COMPONENTS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714240" y="234360"/>
            <a:ext cx="7643160" cy="907920"/>
          </a:xfrm>
          <a:prstGeom prst="rect">
            <a:avLst/>
          </a:prstGeom>
          <a:solidFill>
            <a:schemeClr val="accent4"/>
          </a:solidFill>
          <a:ln w="38160">
            <a:solidFill>
              <a:schemeClr val="lt1"/>
            </a:solidFill>
            <a:round/>
          </a:ln>
          <a:effectLst>
            <a:outerShdw dist="20160" dir="5400000" blurRad="39960" rotWithShape="0">
              <a:srgbClr val="000000">
                <a:alpha val="38000"/>
              </a:srgbClr>
            </a:outerShdw>
          </a:effectLst>
        </p:spPr>
        <p:txBody>
          <a:bodyPr lIns="91440" rIns="91440" tIns="45720" bIns="45720" anchor="ctr">
            <a:normAutofit/>
          </a:bodyPr>
          <a:p>
            <a:pPr marL="514440" indent="-514440" algn="ctr" defTabSz="914400">
              <a:lnSpc>
                <a:spcPct val="100000"/>
              </a:lnSpc>
              <a:buNone/>
              <a:tabLst>
                <a:tab algn="l" pos="0"/>
              </a:tabLst>
            </a:pPr>
            <a:r>
              <a:rPr b="1" lang="en-IN" sz="3600" spc="-1" strike="noStrike">
                <a:solidFill>
                  <a:schemeClr val="lt1"/>
                </a:solidFill>
                <a:latin typeface="Calibri"/>
              </a:rPr>
              <a:t>INTRODUCTION</a:t>
            </a:r>
            <a:endParaRPr b="0" lang="en-IN" sz="3600" spc="-1" strike="noStrike">
              <a:solidFill>
                <a:srgbClr val="ffffff"/>
              </a:solidFill>
              <a:latin typeface="Arial"/>
            </a:endParaRPr>
          </a:p>
        </p:txBody>
      </p:sp>
      <p:sp>
        <p:nvSpPr>
          <p:cNvPr id="67" name="Rectangle 4"/>
          <p:cNvSpPr/>
          <p:nvPr/>
        </p:nvSpPr>
        <p:spPr>
          <a:xfrm>
            <a:off x="214200" y="1845000"/>
            <a:ext cx="8424360" cy="4967640"/>
          </a:xfrm>
          <a:prstGeom prst="rect">
            <a:avLst/>
          </a:prstGeom>
          <a:noFill/>
          <a:ln w="0">
            <a:noFill/>
          </a:ln>
        </p:spPr>
        <p:style>
          <a:lnRef idx="0"/>
          <a:fillRef idx="0"/>
          <a:effectRef idx="0"/>
          <a:fontRef idx="minor"/>
        </p:style>
        <p:txBody>
          <a:bodyPr lIns="90000" rIns="90000" tIns="45000" bIns="45000" anchor="t">
            <a:spAutoFit/>
          </a:bodyPr>
          <a:p>
            <a:pPr marL="457200" algn="just" defTabSz="914400">
              <a:lnSpc>
                <a:spcPct val="100000"/>
              </a:lnSpc>
            </a:pPr>
            <a:r>
              <a:rPr b="1" lang="en-IN" sz="3200" spc="-1" strike="noStrike">
                <a:solidFill>
                  <a:srgbClr val="ff0000"/>
                </a:solidFill>
                <a:latin typeface="Calibri"/>
              </a:rPr>
              <a:t>What is Computer Network?</a:t>
            </a:r>
            <a:endParaRPr b="0" lang="en-IN" sz="3200" spc="-1" strike="noStrike">
              <a:solidFill>
                <a:srgbClr val="000000"/>
              </a:solidFill>
              <a:latin typeface="Arial"/>
            </a:endParaRPr>
          </a:p>
          <a:p>
            <a:pPr marL="457200" algn="just" defTabSz="914400">
              <a:lnSpc>
                <a:spcPct val="100000"/>
              </a:lnSpc>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A computer network is a set of computers connected together for the purpose of sharing resources. The most common resource shared today is connection to the Internet. Other shared resources can include a printer or a file server. The Internet itself can be considered a computer network</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p:nvPr>
        </p:nvSpPr>
        <p:spPr>
          <a:xfrm>
            <a:off x="457200" y="1600200"/>
            <a:ext cx="8228880" cy="275688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Another parameter based on which you can classify networks is the role played by network computers in the network operations on basis , there are 2 types of networks:</a:t>
            </a:r>
            <a:endParaRPr b="0" lang="en-IN" sz="3200" spc="-1" strike="noStrike">
              <a:solidFill>
                <a:srgbClr val="000000"/>
              </a:solidFill>
              <a:latin typeface="Arial"/>
            </a:endParaRPr>
          </a:p>
        </p:txBody>
      </p:sp>
      <p:sp>
        <p:nvSpPr>
          <p:cNvPr id="198" name="Rectangle 3"/>
          <p:cNvSpPr/>
          <p:nvPr/>
        </p:nvSpPr>
        <p:spPr>
          <a:xfrm>
            <a:off x="500040" y="428760"/>
            <a:ext cx="8000280" cy="9079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 BY COMPONENTS</a:t>
            </a:r>
            <a:endParaRPr b="0" lang="en-IN" sz="3200" spc="-1" strike="noStrike">
              <a:solidFill>
                <a:srgbClr val="000000"/>
              </a:solidFill>
              <a:latin typeface="Arial"/>
            </a:endParaRPr>
          </a:p>
        </p:txBody>
      </p:sp>
      <p:sp>
        <p:nvSpPr>
          <p:cNvPr id="199" name="Rectangle 4"/>
          <p:cNvSpPr/>
          <p:nvPr/>
        </p:nvSpPr>
        <p:spPr>
          <a:xfrm>
            <a:off x="714240" y="4214880"/>
            <a:ext cx="8000280" cy="9079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(I)  PEER TO PEER NETWORKS</a:t>
            </a:r>
            <a:endParaRPr b="0" lang="en-IN" sz="3200" spc="-1" strike="noStrike">
              <a:solidFill>
                <a:srgbClr val="ffffff"/>
              </a:solidFill>
              <a:latin typeface="Arial"/>
            </a:endParaRPr>
          </a:p>
        </p:txBody>
      </p:sp>
      <p:sp>
        <p:nvSpPr>
          <p:cNvPr id="200" name="Rectangle 5"/>
          <p:cNvSpPr/>
          <p:nvPr/>
        </p:nvSpPr>
        <p:spPr>
          <a:xfrm>
            <a:off x="714240" y="5357880"/>
            <a:ext cx="8000280" cy="9079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II) CLIENT / SERVER NETWORKS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Rectangle 3"/>
          <p:cNvSpPr/>
          <p:nvPr/>
        </p:nvSpPr>
        <p:spPr>
          <a:xfrm>
            <a:off x="1214280" y="3521160"/>
            <a:ext cx="7071480" cy="8359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PEER TO PEER (P2P) NETWORKS</a:t>
            </a:r>
            <a:endParaRPr b="0" lang="en-IN" sz="3200" spc="-1" strike="noStrike">
              <a:solidFill>
                <a:srgbClr val="000000"/>
              </a:solidFill>
              <a:latin typeface="Arial"/>
            </a:endParaRPr>
          </a:p>
        </p:txBody>
      </p:sp>
      <p:sp>
        <p:nvSpPr>
          <p:cNvPr id="202" name="Rectangle 5"/>
          <p:cNvSpPr/>
          <p:nvPr/>
        </p:nvSpPr>
        <p:spPr>
          <a:xfrm>
            <a:off x="714240" y="2143080"/>
            <a:ext cx="8000280" cy="9079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 BY COMPONENTS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Rectangle 3"/>
          <p:cNvSpPr/>
          <p:nvPr/>
        </p:nvSpPr>
        <p:spPr>
          <a:xfrm>
            <a:off x="500040" y="285840"/>
            <a:ext cx="8143200" cy="8359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PEER TO PEER (P2P) NETWORKS</a:t>
            </a:r>
            <a:endParaRPr b="0" lang="en-IN" sz="3200" spc="-1" strike="noStrike">
              <a:solidFill>
                <a:srgbClr val="000000"/>
              </a:solidFill>
              <a:latin typeface="Arial"/>
            </a:endParaRPr>
          </a:p>
        </p:txBody>
      </p:sp>
      <p:pic>
        <p:nvPicPr>
          <p:cNvPr id="204" name="Picture 2" descr="C:\Users\AdmOfficer\Desktop\peer to peer.jpg"/>
          <p:cNvPicPr/>
          <p:nvPr/>
        </p:nvPicPr>
        <p:blipFill>
          <a:blip r:embed="rId1"/>
          <a:stretch/>
        </p:blipFill>
        <p:spPr>
          <a:xfrm>
            <a:off x="1214280" y="1571760"/>
            <a:ext cx="6666840" cy="4704480"/>
          </a:xfrm>
          <a:prstGeom prst="rect">
            <a:avLst/>
          </a:prstGeom>
          <a:ln w="0">
            <a:noFill/>
          </a:ln>
          <a:effectLst>
            <a:outerShdw algn="tl" blurRad="291960" dir="2700000" dist="13898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p:nvPr>
        </p:nvSpPr>
        <p:spPr>
          <a:xfrm>
            <a:off x="457200" y="1600200"/>
            <a:ext cx="8228880" cy="4525200"/>
          </a:xfrm>
          <a:prstGeom prst="rect">
            <a:avLst/>
          </a:prstGeom>
          <a:noFill/>
          <a:ln w="0">
            <a:noFill/>
          </a:ln>
        </p:spPr>
        <p:txBody>
          <a:bodyPr lIns="91440" rIns="91440" tIns="45720" bIns="45720" anchor="t">
            <a:normAutofit fontScale="85555"/>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P2P network literally implements the meaning word Peer (ex : Each computer on P2P network is equal) , that is each computer can play a role of a client or a server.</a:t>
            </a:r>
            <a:endParaRPr b="0" lang="en-IN" sz="3200" spc="-1" strike="noStrike">
              <a:solidFill>
                <a:srgbClr val="000000"/>
              </a:solidFill>
              <a:latin typeface="Arial"/>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endParaRPr b="0" lang="en-IN" sz="3200" spc="-1" strike="noStrike">
              <a:solidFill>
                <a:srgbClr val="000000"/>
              </a:solidFill>
              <a:latin typeface="Arial"/>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The computer that serve on P2P computers are often termed as non-dedicated servers </a:t>
            </a:r>
            <a:endParaRPr b="0" lang="en-IN" sz="3200" spc="-1" strike="noStrike">
              <a:solidFill>
                <a:srgbClr val="000000"/>
              </a:solidFill>
              <a:latin typeface="Arial"/>
            </a:endParaRPr>
          </a:p>
          <a:p>
            <a:pPr marL="343080" indent="0"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Contd….</a:t>
            </a:r>
            <a:endParaRPr b="0" lang="en-IN" sz="3200" spc="-1" strike="noStrike">
              <a:solidFill>
                <a:srgbClr val="000000"/>
              </a:solidFill>
              <a:latin typeface="Arial"/>
            </a:endParaRPr>
          </a:p>
        </p:txBody>
      </p:sp>
      <p:sp>
        <p:nvSpPr>
          <p:cNvPr id="206" name="Rectangle 3"/>
          <p:cNvSpPr/>
          <p:nvPr/>
        </p:nvSpPr>
        <p:spPr>
          <a:xfrm>
            <a:off x="500040" y="285840"/>
            <a:ext cx="8143200" cy="8359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PEER TO PEER (P2P) NETWORKS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p:nvPr>
        </p:nvSpPr>
        <p:spPr>
          <a:xfrm>
            <a:off x="428760" y="1332720"/>
            <a:ext cx="8228880" cy="5238720"/>
          </a:xfrm>
          <a:prstGeom prst="rect">
            <a:avLst/>
          </a:prstGeom>
          <a:noFill/>
          <a:ln w="0">
            <a:noFill/>
          </a:ln>
        </p:spPr>
        <p:txBody>
          <a:bodyPr lIns="91440" rIns="91440" tIns="45720" bIns="45720" anchor="t">
            <a:normAutofit fontScale="96666" lnSpcReduction="10000"/>
          </a:bodyPr>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(P2P) networks are popular as home networks and for use in small companies as  they are inexpensive and easy to install ,but they are limited scope and are difficult to secure.</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On small networks , workstation that can double up as a server is known as </a:t>
            </a:r>
            <a:endParaRPr b="0" lang="en-IN" sz="2800" spc="-1" strike="noStrike">
              <a:solidFill>
                <a:srgbClr val="000000"/>
              </a:solidFill>
              <a:latin typeface="Arial"/>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NON-DEDICATDED SERVER .</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tabLst>
                <a:tab algn="l" pos="0"/>
              </a:tabLst>
            </a:pPr>
            <a:r>
              <a:rPr b="1" lang="en-IN" sz="2800" spc="-1" strike="noStrike">
                <a:solidFill>
                  <a:schemeClr val="dk1"/>
                </a:solidFill>
                <a:latin typeface="Calibri"/>
              </a:rPr>
              <a:t>Non–Dedicated Server can shuttle b\w client as well as server role.</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tabLst>
                <a:tab algn="l" pos="0"/>
              </a:tabLst>
            </a:pPr>
            <a:r>
              <a:rPr b="1" lang="en-IN" sz="2800" spc="-1" strike="noStrike">
                <a:solidFill>
                  <a:schemeClr val="dk1"/>
                </a:solidFill>
                <a:latin typeface="Calibri"/>
              </a:rPr>
              <a:t>Small networks that are using such a servers are known as P2P networks.                               </a:t>
            </a:r>
            <a:endParaRPr b="0" lang="en-IN" sz="2800" spc="-1" strike="noStrike">
              <a:solidFill>
                <a:srgbClr val="000000"/>
              </a:solidFill>
              <a:latin typeface="Arial"/>
            </a:endParaRPr>
          </a:p>
        </p:txBody>
      </p:sp>
      <p:sp>
        <p:nvSpPr>
          <p:cNvPr id="208" name="Rectangle 3"/>
          <p:cNvSpPr/>
          <p:nvPr/>
        </p:nvSpPr>
        <p:spPr>
          <a:xfrm>
            <a:off x="500040" y="285840"/>
            <a:ext cx="8143200" cy="8359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PEER TO PEER (P2P) NETWORKS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Rectangle 5"/>
          <p:cNvSpPr/>
          <p:nvPr/>
        </p:nvSpPr>
        <p:spPr>
          <a:xfrm>
            <a:off x="1000080" y="3357720"/>
            <a:ext cx="7286040" cy="8359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CLIENT / SERVER NETWORKS</a:t>
            </a:r>
            <a:endParaRPr b="0" lang="en-IN" sz="3200" spc="-1" strike="noStrike">
              <a:solidFill>
                <a:srgbClr val="ffffff"/>
              </a:solidFill>
              <a:latin typeface="Arial"/>
            </a:endParaRPr>
          </a:p>
        </p:txBody>
      </p:sp>
      <p:sp>
        <p:nvSpPr>
          <p:cNvPr id="210" name="Rectangle 6"/>
          <p:cNvSpPr/>
          <p:nvPr/>
        </p:nvSpPr>
        <p:spPr>
          <a:xfrm>
            <a:off x="714240" y="2143080"/>
            <a:ext cx="8000280" cy="9079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NETWORK BY COMPONENTS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Rectangle 3"/>
          <p:cNvSpPr/>
          <p:nvPr/>
        </p:nvSpPr>
        <p:spPr>
          <a:xfrm>
            <a:off x="1000080" y="428760"/>
            <a:ext cx="7286040" cy="8359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CLIENT / SERVER NETWORKS</a:t>
            </a:r>
            <a:endParaRPr b="0" lang="en-IN" sz="3200" spc="-1" strike="noStrike">
              <a:solidFill>
                <a:srgbClr val="ffffff"/>
              </a:solidFill>
              <a:latin typeface="Arial"/>
            </a:endParaRPr>
          </a:p>
        </p:txBody>
      </p:sp>
      <p:pic>
        <p:nvPicPr>
          <p:cNvPr id="212" name="Picture 2" descr="C:\Users\AdmOfficer\Desktop\1200px-Client-server-model.svg.png"/>
          <p:cNvPicPr/>
          <p:nvPr/>
        </p:nvPicPr>
        <p:blipFill>
          <a:blip r:embed="rId1"/>
          <a:stretch/>
        </p:blipFill>
        <p:spPr>
          <a:xfrm>
            <a:off x="428760" y="1428840"/>
            <a:ext cx="8095680" cy="4857120"/>
          </a:xfrm>
          <a:prstGeom prst="rect">
            <a:avLst/>
          </a:prstGeom>
          <a:ln w="0">
            <a:noFill/>
          </a:ln>
          <a:effectLst>
            <a:outerShdw algn="tl" blurRad="291960" dir="2700000" dist="13898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p:nvPr>
        </p:nvSpPr>
        <p:spPr>
          <a:xfrm>
            <a:off x="457200" y="1600200"/>
            <a:ext cx="8228880" cy="499644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Unlike P2P networks , bigger networks prefer to have  centralised control .</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They do this by clearing designations servers and clients such networks are called </a:t>
            </a:r>
            <a:endParaRPr b="0" lang="en-IN" sz="2800" spc="-1" strike="noStrike">
              <a:solidFill>
                <a:srgbClr val="000000"/>
              </a:solidFill>
              <a:latin typeface="Arial"/>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CLIENT-SERVER NETWORKS (or) </a:t>
            </a:r>
            <a:endParaRPr b="0" lang="en-IN" sz="2800" spc="-1" strike="noStrike">
              <a:solidFill>
                <a:srgbClr val="000000"/>
              </a:solidFill>
              <a:latin typeface="Arial"/>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MASTER-SLAVE NETWORKS.</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tabLst>
                <a:tab algn="l" pos="0"/>
              </a:tabLst>
            </a:pPr>
            <a:r>
              <a:rPr b="1" lang="en-IN" sz="2800" spc="-1" strike="noStrike">
                <a:solidFill>
                  <a:schemeClr val="dk1"/>
                </a:solidFill>
                <a:latin typeface="Calibri"/>
              </a:rPr>
              <a:t>On bigger network installation , there is a computer reserved for the server’s job and its only job is to help workstations access the data, software , hardware resources .                                       </a:t>
            </a:r>
            <a:r>
              <a:rPr b="1" lang="en-IN" sz="2800" spc="-1" strike="noStrike">
                <a:solidFill>
                  <a:srgbClr val="ff0000"/>
                </a:solidFill>
                <a:latin typeface="Calibri"/>
              </a:rPr>
              <a:t>CONTD…</a:t>
            </a:r>
            <a:endParaRPr b="0" lang="en-IN" sz="2800" spc="-1" strike="noStrike">
              <a:solidFill>
                <a:srgbClr val="000000"/>
              </a:solidFill>
              <a:latin typeface="Arial"/>
            </a:endParaRPr>
          </a:p>
        </p:txBody>
      </p:sp>
      <p:sp>
        <p:nvSpPr>
          <p:cNvPr id="214" name="Rectangle 3"/>
          <p:cNvSpPr/>
          <p:nvPr/>
        </p:nvSpPr>
        <p:spPr>
          <a:xfrm>
            <a:off x="1000080" y="428760"/>
            <a:ext cx="7286040" cy="8359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CLIENT / SERVER NETWORKS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p:nvPr>
        </p:nvSpPr>
        <p:spPr>
          <a:xfrm>
            <a:off x="428760" y="2071800"/>
            <a:ext cx="8228880" cy="3879720"/>
          </a:xfrm>
          <a:prstGeom prst="rect">
            <a:avLst/>
          </a:prstGeom>
          <a:noFill/>
          <a:ln w="0">
            <a:noFill/>
          </a:ln>
        </p:spPr>
        <p:txBody>
          <a:bodyPr lIns="91440" rIns="91440" tIns="45720" bIns="45720" anchor="t">
            <a:normAutofit fontScale="93333"/>
          </a:bodyPr>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It does not double up as workstation and such servers is known as dedicated servers.</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Dedicated servers operates solely as a server on a network.</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For ex : There may be a server exclusively for serving files – related requests like storing files  deciding about their access privileges &amp; regulating the amount of space allowed for each server.</a:t>
            </a:r>
            <a:endParaRPr b="0" lang="en-IN" sz="2800" spc="-1" strike="noStrike">
              <a:solidFill>
                <a:srgbClr val="000000"/>
              </a:solidFill>
              <a:latin typeface="Arial"/>
            </a:endParaRPr>
          </a:p>
        </p:txBody>
      </p:sp>
      <p:sp>
        <p:nvSpPr>
          <p:cNvPr id="216" name="Rectangle 3"/>
          <p:cNvSpPr/>
          <p:nvPr/>
        </p:nvSpPr>
        <p:spPr>
          <a:xfrm>
            <a:off x="1000080" y="428760"/>
            <a:ext cx="7286040" cy="8359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CLIENT / SERVER NETWORKS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Rectangle 2"/>
          <p:cNvSpPr/>
          <p:nvPr/>
        </p:nvSpPr>
        <p:spPr>
          <a:xfrm>
            <a:off x="500040" y="2857320"/>
            <a:ext cx="8214480" cy="85644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CLIENT SERVER AND P2P</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57120" y="2781000"/>
            <a:ext cx="8429040" cy="861840"/>
          </a:xfrm>
          <a:prstGeom prst="rect">
            <a:avLst/>
          </a:prstGeom>
          <a:solidFill>
            <a:schemeClr val="accent5"/>
          </a:solidFill>
          <a:ln w="38160">
            <a:solidFill>
              <a:schemeClr val="lt1"/>
            </a:solidFill>
            <a:round/>
          </a:ln>
          <a:effectLst>
            <a:outerShdw dist="20160" dir="5400000" blurRad="39960" rotWithShape="0">
              <a:srgbClr val="000000">
                <a:alpha val="38000"/>
              </a:srgbClr>
            </a:outerShdw>
          </a:effectLst>
        </p:spPr>
        <p:txBody>
          <a:bodyPr lIns="91440" rIns="91440" tIns="45720" bIns="45720" anchor="ctr">
            <a:normAutofit fontScale="91111"/>
          </a:bodyPr>
          <a:p>
            <a:pPr marL="514440" indent="-514440" algn="ctr" defTabSz="914400">
              <a:lnSpc>
                <a:spcPct val="100000"/>
              </a:lnSpc>
              <a:buNone/>
              <a:tabLst>
                <a:tab algn="l" pos="0"/>
              </a:tabLst>
            </a:pPr>
            <a:r>
              <a:rPr b="1" lang="en-IN" sz="3600" spc="-1" strike="noStrike">
                <a:solidFill>
                  <a:schemeClr val="lt1"/>
                </a:solidFill>
                <a:latin typeface="Calibri"/>
              </a:rPr>
              <a:t>ADVANTAGES OF COMPUTER NETWORK</a:t>
            </a:r>
            <a:endParaRPr b="0" lang="en-IN"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Rectangle 2"/>
          <p:cNvSpPr/>
          <p:nvPr/>
        </p:nvSpPr>
        <p:spPr>
          <a:xfrm>
            <a:off x="285840" y="285840"/>
            <a:ext cx="8214480" cy="85644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CLIENT SERVER AND P2P</a:t>
            </a:r>
            <a:endParaRPr b="0" lang="en-IN" sz="3200" spc="-1" strike="noStrike">
              <a:solidFill>
                <a:srgbClr val="ffffff"/>
              </a:solidFill>
              <a:latin typeface="Arial"/>
            </a:endParaRPr>
          </a:p>
        </p:txBody>
      </p:sp>
      <p:graphicFrame>
        <p:nvGraphicFramePr>
          <p:cNvPr id="219" name="Table 4"/>
          <p:cNvGraphicFramePr/>
          <p:nvPr/>
        </p:nvGraphicFramePr>
        <p:xfrm>
          <a:off x="285840" y="2214720"/>
          <a:ext cx="8499960" cy="5729040"/>
        </p:xfrm>
        <a:graphic>
          <a:graphicData uri="http://schemas.openxmlformats.org/drawingml/2006/table">
            <a:tbl>
              <a:tblPr/>
              <a:tblGrid>
                <a:gridCol w="1647360"/>
                <a:gridCol w="3445920"/>
                <a:gridCol w="3407040"/>
              </a:tblGrid>
              <a:tr h="714240">
                <a:tc>
                  <a:txBody>
                    <a:bodyPr anchor="t">
                      <a:noAutofit/>
                    </a:bodyPr>
                    <a:p>
                      <a:pPr defTabSz="914400">
                        <a:lnSpc>
                          <a:spcPct val="100000"/>
                        </a:lnSpc>
                      </a:pPr>
                      <a:r>
                        <a:rPr b="1" lang="en-IN" sz="2800" spc="-1" strike="noStrike">
                          <a:solidFill>
                            <a:schemeClr val="lt1"/>
                          </a:solidFill>
                          <a:latin typeface="Calibri"/>
                        </a:rPr>
                        <a:t>SERVICE</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pPr>
                      <a:r>
                        <a:rPr b="1" lang="en-IN" sz="2800" spc="-1" strike="noStrike">
                          <a:solidFill>
                            <a:schemeClr val="lt1"/>
                          </a:solidFill>
                          <a:latin typeface="Calibri"/>
                        </a:rPr>
                        <a:t>CLIENT SERVER </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tabLst>
                          <a:tab algn="l" pos="0"/>
                        </a:tabLst>
                      </a:pPr>
                      <a:r>
                        <a:rPr b="1" lang="en-IN" sz="2800" spc="-1" strike="noStrike">
                          <a:solidFill>
                            <a:schemeClr val="lt1"/>
                          </a:solidFill>
                          <a:latin typeface="Calibri"/>
                        </a:rPr>
                        <a:t>P2P</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r>
              <a:tr h="757080">
                <a:tc>
                  <a:txBody>
                    <a:bodyPr anchor="t">
                      <a:noAutofit/>
                    </a:bodyPr>
                    <a:p>
                      <a:pPr defTabSz="914400">
                        <a:lnSpc>
                          <a:spcPct val="100000"/>
                        </a:lnSpc>
                      </a:pPr>
                      <a:r>
                        <a:rPr b="1" lang="en-IN" sz="2800" spc="-1" strike="noStrike">
                          <a:solidFill>
                            <a:schemeClr val="dk1"/>
                          </a:solidFill>
                          <a:latin typeface="Calibri"/>
                        </a:rPr>
                        <a:t>SECURITY</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defTabSz="914400">
                        <a:lnSpc>
                          <a:spcPct val="100000"/>
                        </a:lnSpc>
                      </a:pPr>
                      <a:r>
                        <a:rPr b="1" lang="en-IN" sz="2800" spc="-1" strike="noStrike">
                          <a:solidFill>
                            <a:schemeClr val="dk1"/>
                          </a:solidFill>
                          <a:latin typeface="Calibri"/>
                        </a:rPr>
                        <a:t>The server controls security of network </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defTabSz="914400">
                        <a:lnSpc>
                          <a:spcPct val="100000"/>
                        </a:lnSpc>
                      </a:pPr>
                      <a:r>
                        <a:rPr b="1" lang="en-IN" sz="2800" spc="-1" strike="noStrike">
                          <a:solidFill>
                            <a:schemeClr val="dk1"/>
                          </a:solidFill>
                          <a:latin typeface="Calibri"/>
                        </a:rPr>
                        <a:t>No central control over security</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r>
              <a:tr h="1045800">
                <a:tc>
                  <a:txBody>
                    <a:bodyPr anchor="t">
                      <a:noAutofit/>
                    </a:bodyPr>
                    <a:p>
                      <a:pPr defTabSz="914400">
                        <a:lnSpc>
                          <a:spcPct val="100000"/>
                        </a:lnSpc>
                      </a:pPr>
                      <a:r>
                        <a:rPr b="1" lang="en-IN" sz="2800" spc="-1" strike="noStrike">
                          <a:solidFill>
                            <a:schemeClr val="dk1"/>
                          </a:solidFill>
                          <a:latin typeface="Calibri"/>
                        </a:rPr>
                        <a:t>MANAGEMENT</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nchor="t">
                      <a:noAutofit/>
                    </a:bodyPr>
                    <a:p>
                      <a:pPr defTabSz="914400">
                        <a:lnSpc>
                          <a:spcPct val="100000"/>
                        </a:lnSpc>
                      </a:pPr>
                      <a:r>
                        <a:rPr b="1" lang="en-IN" sz="2800" spc="-1" strike="noStrike">
                          <a:solidFill>
                            <a:schemeClr val="dk1"/>
                          </a:solidFill>
                          <a:latin typeface="Calibri"/>
                        </a:rPr>
                        <a:t>The server manages the network .</a:t>
                      </a:r>
                      <a:endParaRPr b="0" lang="en-IN" sz="2800" spc="-1" strike="noStrike">
                        <a:solidFill>
                          <a:srgbClr val="000000"/>
                        </a:solidFill>
                        <a:latin typeface="Arial"/>
                      </a:endParaRPr>
                    </a:p>
                    <a:p>
                      <a:pPr defTabSz="914400">
                        <a:lnSpc>
                          <a:spcPct val="100000"/>
                        </a:lnSpc>
                      </a:pPr>
                      <a:r>
                        <a:rPr b="1" lang="en-IN" sz="2800" spc="-1" strike="noStrike">
                          <a:solidFill>
                            <a:schemeClr val="dk1"/>
                          </a:solidFill>
                          <a:latin typeface="Calibri"/>
                        </a:rPr>
                        <a:t>Needs a  dedicated team of people to manage the server .</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nchor="t">
                      <a:noAutofit/>
                    </a:bodyPr>
                    <a:p>
                      <a:pPr defTabSz="914400">
                        <a:lnSpc>
                          <a:spcPct val="100000"/>
                        </a:lnSpc>
                      </a:pPr>
                      <a:r>
                        <a:rPr b="1" lang="en-IN" sz="2800" spc="-1" strike="noStrike">
                          <a:solidFill>
                            <a:schemeClr val="dk1"/>
                          </a:solidFill>
                          <a:latin typeface="Calibri"/>
                        </a:rPr>
                        <a:t>No central  control over the network .</a:t>
                      </a:r>
                      <a:endParaRPr b="0" lang="en-IN" sz="2800" spc="-1" strike="noStrike">
                        <a:solidFill>
                          <a:srgbClr val="000000"/>
                        </a:solidFill>
                        <a:latin typeface="Arial"/>
                      </a:endParaRPr>
                    </a:p>
                    <a:p>
                      <a:pPr defTabSz="914400">
                        <a:lnSpc>
                          <a:spcPct val="100000"/>
                        </a:lnSpc>
                      </a:pPr>
                      <a:r>
                        <a:rPr b="1" lang="en-IN" sz="2800" spc="-1" strike="noStrike">
                          <a:solidFill>
                            <a:schemeClr val="dk1"/>
                          </a:solidFill>
                          <a:latin typeface="Calibri"/>
                        </a:rPr>
                        <a:t>Any one can set up.</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Rectangle 2"/>
          <p:cNvSpPr/>
          <p:nvPr/>
        </p:nvSpPr>
        <p:spPr>
          <a:xfrm>
            <a:off x="285840" y="285840"/>
            <a:ext cx="8214480" cy="85644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CLIENT SERVER AND P2P</a:t>
            </a:r>
            <a:endParaRPr b="0" lang="en-IN" sz="3200" spc="-1" strike="noStrike">
              <a:solidFill>
                <a:srgbClr val="ffffff"/>
              </a:solidFill>
              <a:latin typeface="Arial"/>
            </a:endParaRPr>
          </a:p>
        </p:txBody>
      </p:sp>
      <p:graphicFrame>
        <p:nvGraphicFramePr>
          <p:cNvPr id="221" name="Table 4"/>
          <p:cNvGraphicFramePr/>
          <p:nvPr/>
        </p:nvGraphicFramePr>
        <p:xfrm>
          <a:off x="214200" y="2000160"/>
          <a:ext cx="8499960" cy="3082320"/>
        </p:xfrm>
        <a:graphic>
          <a:graphicData uri="http://schemas.openxmlformats.org/drawingml/2006/table">
            <a:tbl>
              <a:tblPr/>
              <a:tblGrid>
                <a:gridCol w="2714400"/>
                <a:gridCol w="2571480"/>
                <a:gridCol w="3214440"/>
              </a:tblGrid>
              <a:tr h="757080">
                <a:tc>
                  <a:txBody>
                    <a:bodyPr anchor="t">
                      <a:noAutofit/>
                    </a:bodyPr>
                    <a:p>
                      <a:pPr defTabSz="914400">
                        <a:lnSpc>
                          <a:spcPct val="100000"/>
                        </a:lnSpc>
                      </a:pPr>
                      <a:r>
                        <a:rPr b="1" lang="en-IN" sz="2800" spc="-1" strike="noStrike">
                          <a:solidFill>
                            <a:schemeClr val="lt1"/>
                          </a:solidFill>
                          <a:latin typeface="Calibri"/>
                        </a:rPr>
                        <a:t>SERVICE</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pPr>
                      <a:r>
                        <a:rPr b="1" lang="en-IN" sz="2800" spc="-1" strike="noStrike">
                          <a:solidFill>
                            <a:schemeClr val="lt1"/>
                          </a:solidFill>
                          <a:latin typeface="Calibri"/>
                        </a:rPr>
                        <a:t>CLIENT SERVER </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tabLst>
                          <a:tab algn="l" pos="0"/>
                        </a:tabLst>
                      </a:pPr>
                      <a:r>
                        <a:rPr b="1" lang="en-IN" sz="2800" spc="-1" strike="noStrike">
                          <a:solidFill>
                            <a:schemeClr val="lt1"/>
                          </a:solidFill>
                          <a:latin typeface="Calibri"/>
                        </a:rPr>
                        <a:t>P2P</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r>
              <a:tr h="1045800">
                <a:tc>
                  <a:txBody>
                    <a:bodyPr anchor="t">
                      <a:noAutofit/>
                    </a:bodyPr>
                    <a:p>
                      <a:pPr defTabSz="914400">
                        <a:lnSpc>
                          <a:spcPct val="100000"/>
                        </a:lnSpc>
                      </a:pPr>
                      <a:r>
                        <a:rPr b="1" lang="en-IN" sz="2800" spc="-1" strike="noStrike">
                          <a:solidFill>
                            <a:schemeClr val="dk1"/>
                          </a:solidFill>
                          <a:latin typeface="Calibri"/>
                        </a:rPr>
                        <a:t>DEPENDENCY</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algn="just" defTabSz="914400">
                        <a:lnSpc>
                          <a:spcPct val="100000"/>
                        </a:lnSpc>
                      </a:pPr>
                      <a:r>
                        <a:rPr b="1" lang="en-IN" sz="2800" spc="-1" strike="noStrike">
                          <a:solidFill>
                            <a:schemeClr val="dk1"/>
                          </a:solidFill>
                          <a:latin typeface="Calibri"/>
                        </a:rPr>
                        <a:t>Clients are depend on the servers.</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algn="just" defTabSz="914400">
                        <a:lnSpc>
                          <a:spcPct val="100000"/>
                        </a:lnSpc>
                      </a:pPr>
                      <a:r>
                        <a:rPr b="1" lang="en-IN" sz="2800" spc="-1" strike="noStrike">
                          <a:solidFill>
                            <a:schemeClr val="dk1"/>
                          </a:solidFill>
                          <a:latin typeface="Calibri"/>
                        </a:rPr>
                        <a:t>Clients are not depend on central</a:t>
                      </a:r>
                      <a:endParaRPr b="0" lang="en-IN" sz="2800" spc="-1" strike="noStrike">
                        <a:solidFill>
                          <a:srgbClr val="000000"/>
                        </a:solidFill>
                        <a:latin typeface="Arial"/>
                      </a:endParaRPr>
                    </a:p>
                    <a:p>
                      <a:pPr algn="just" defTabSz="914400">
                        <a:lnSpc>
                          <a:spcPct val="100000"/>
                        </a:lnSpc>
                      </a:pPr>
                      <a:r>
                        <a:rPr b="1" lang="en-IN" sz="2800" spc="-1" strike="noStrike">
                          <a:solidFill>
                            <a:schemeClr val="dk1"/>
                          </a:solidFill>
                          <a:latin typeface="Calibri"/>
                        </a:rPr>
                        <a:t>servers.</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angle 2"/>
          <p:cNvSpPr/>
          <p:nvPr/>
        </p:nvSpPr>
        <p:spPr>
          <a:xfrm>
            <a:off x="285840" y="285840"/>
            <a:ext cx="8214480" cy="85644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DIFFERENCE BETWEEN CLIENT SERVER AND P2P</a:t>
            </a:r>
            <a:endParaRPr b="0" lang="en-IN" sz="3200" spc="-1" strike="noStrike">
              <a:solidFill>
                <a:srgbClr val="ffffff"/>
              </a:solidFill>
              <a:latin typeface="Arial"/>
            </a:endParaRPr>
          </a:p>
        </p:txBody>
      </p:sp>
      <p:graphicFrame>
        <p:nvGraphicFramePr>
          <p:cNvPr id="223" name="Table 4"/>
          <p:cNvGraphicFramePr/>
          <p:nvPr/>
        </p:nvGraphicFramePr>
        <p:xfrm>
          <a:off x="214200" y="1643040"/>
          <a:ext cx="8642880" cy="6738120"/>
        </p:xfrm>
        <a:graphic>
          <a:graphicData uri="http://schemas.openxmlformats.org/drawingml/2006/table">
            <a:tbl>
              <a:tblPr/>
              <a:tblGrid>
                <a:gridCol w="2571480"/>
                <a:gridCol w="3000240"/>
                <a:gridCol w="3071520"/>
              </a:tblGrid>
              <a:tr h="757080">
                <a:tc>
                  <a:txBody>
                    <a:bodyPr anchor="t">
                      <a:noAutofit/>
                    </a:bodyPr>
                    <a:p>
                      <a:pPr defTabSz="914400">
                        <a:lnSpc>
                          <a:spcPct val="100000"/>
                        </a:lnSpc>
                      </a:pPr>
                      <a:r>
                        <a:rPr b="1" lang="en-IN" sz="2800" spc="-1" strike="noStrike">
                          <a:solidFill>
                            <a:schemeClr val="lt1"/>
                          </a:solidFill>
                          <a:latin typeface="Calibri"/>
                        </a:rPr>
                        <a:t>SERVICE</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pPr>
                      <a:r>
                        <a:rPr b="1" lang="en-IN" sz="2800" spc="-1" strike="noStrike">
                          <a:solidFill>
                            <a:schemeClr val="lt1"/>
                          </a:solidFill>
                          <a:latin typeface="Calibri"/>
                        </a:rPr>
                        <a:t>CLIENT SERVER </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c>
                  <a:txBody>
                    <a:bodyPr anchor="t">
                      <a:noAutofit/>
                    </a:bodyPr>
                    <a:p>
                      <a:pPr defTabSz="914400">
                        <a:lnSpc>
                          <a:spcPct val="100000"/>
                        </a:lnSpc>
                        <a:tabLst>
                          <a:tab algn="l" pos="0"/>
                        </a:tabLst>
                      </a:pPr>
                      <a:r>
                        <a:rPr b="1" lang="en-IN" sz="2800" spc="-1" strike="noStrike">
                          <a:solidFill>
                            <a:schemeClr val="lt1"/>
                          </a:solidFill>
                          <a:latin typeface="Calibri"/>
                        </a:rPr>
                        <a:t>P2P</a:t>
                      </a:r>
                      <a:endParaRPr b="0" lang="en-IN" sz="2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0000"/>
                    </a:solidFill>
                  </a:tcPr>
                </a:tc>
              </a:tr>
              <a:tr h="1045800">
                <a:tc>
                  <a:txBody>
                    <a:bodyPr anchor="t">
                      <a:noAutofit/>
                    </a:bodyPr>
                    <a:p>
                      <a:pPr defTabSz="914400">
                        <a:lnSpc>
                          <a:spcPct val="100000"/>
                        </a:lnSpc>
                      </a:pPr>
                      <a:r>
                        <a:rPr b="1" lang="en-IN" sz="2800" spc="-1" strike="noStrike">
                          <a:solidFill>
                            <a:schemeClr val="dk1"/>
                          </a:solidFill>
                          <a:latin typeface="Calibri"/>
                        </a:rPr>
                        <a:t>PERFORMANCE</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defTabSz="914400">
                        <a:lnSpc>
                          <a:spcPct val="100000"/>
                        </a:lnSpc>
                      </a:pPr>
                      <a:r>
                        <a:rPr b="1" lang="en-IN" sz="2800" spc="-1" strike="noStrike">
                          <a:solidFill>
                            <a:schemeClr val="dk1"/>
                          </a:solidFill>
                          <a:latin typeface="Calibri"/>
                        </a:rPr>
                        <a:t>The server can be upgraded to be made more powerful to cope with high demand.</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c>
                  <a:txBody>
                    <a:bodyPr anchor="t">
                      <a:noAutofit/>
                    </a:bodyPr>
                    <a:p>
                      <a:pPr defTabSz="914400">
                        <a:lnSpc>
                          <a:spcPct val="100000"/>
                        </a:lnSpc>
                      </a:pPr>
                      <a:r>
                        <a:rPr b="1" lang="en-IN" sz="2800" spc="-1" strike="noStrike">
                          <a:solidFill>
                            <a:schemeClr val="dk1"/>
                          </a:solidFill>
                          <a:latin typeface="Calibri"/>
                        </a:rPr>
                        <a:t>If machines  on the network are slow they will slow down other machines. </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40000"/>
                      </a:schemeClr>
                    </a:solidFill>
                  </a:tcPr>
                </a:tc>
              </a:tr>
              <a:tr h="1045800">
                <a:tc>
                  <a:txBody>
                    <a:bodyPr anchor="t">
                      <a:noAutofit/>
                    </a:bodyPr>
                    <a:p>
                      <a:pPr defTabSz="914400">
                        <a:lnSpc>
                          <a:spcPct val="100000"/>
                        </a:lnSpc>
                      </a:pPr>
                      <a:r>
                        <a:rPr b="1" lang="en-IN" sz="2800" spc="-1" strike="noStrike">
                          <a:solidFill>
                            <a:schemeClr val="dk1"/>
                          </a:solidFill>
                          <a:latin typeface="Calibri"/>
                        </a:rPr>
                        <a:t>BACKUPS</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nchor="t">
                      <a:noAutofit/>
                    </a:bodyPr>
                    <a:p>
                      <a:pPr defTabSz="914400">
                        <a:lnSpc>
                          <a:spcPct val="100000"/>
                        </a:lnSpc>
                      </a:pPr>
                      <a:r>
                        <a:rPr b="1" lang="en-IN" sz="2800" spc="-1" strike="noStrike">
                          <a:solidFill>
                            <a:schemeClr val="dk1"/>
                          </a:solidFill>
                          <a:latin typeface="Calibri"/>
                        </a:rPr>
                        <a:t>Data is all  backed  up on the main server .</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c>
                  <a:txBody>
                    <a:bodyPr anchor="t">
                      <a:noAutofit/>
                    </a:bodyPr>
                    <a:p>
                      <a:pPr defTabSz="914400">
                        <a:lnSpc>
                          <a:spcPct val="100000"/>
                        </a:lnSpc>
                      </a:pPr>
                      <a:r>
                        <a:rPr b="1" lang="en-IN" sz="2800" spc="-1" strike="noStrike">
                          <a:solidFill>
                            <a:schemeClr val="dk1"/>
                          </a:solidFill>
                          <a:latin typeface="Calibri"/>
                        </a:rPr>
                        <a:t>Each computer has to be backed up Data can easily be deleted by users . </a:t>
                      </a:r>
                      <a:endParaRPr b="0" lang="en-IN" sz="2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tint val="20000"/>
                      </a:schemeClr>
                    </a:solidFill>
                  </a:tcPr>
                </a:tc>
              </a:tr>
            </a:tbl>
          </a:graphicData>
        </a:graphic>
      </p:graphicFrame>
      <p:cxnSp>
        <p:nvCxnSpPr>
          <p:cNvPr id="224" name="Straight Connector 7"/>
          <p:cNvCxnSpPr/>
          <p:nvPr/>
        </p:nvCxnSpPr>
        <p:spPr>
          <a:xfrm>
            <a:off x="5436000" y="1556640"/>
            <a:ext cx="720" cy="432720"/>
          </a:xfrm>
          <a:prstGeom prst="straightConnector1">
            <a:avLst/>
          </a:prstGeom>
          <a:ln w="0">
            <a:solidFill>
              <a:srgbClr val="4a7ebb"/>
            </a:solidFill>
          </a:ln>
        </p:spPr>
      </p:cxn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p:nvPr>
        </p:nvSpPr>
        <p:spPr>
          <a:xfrm>
            <a:off x="457200" y="1600200"/>
            <a:ext cx="8400240" cy="3042360"/>
          </a:xfrm>
          <a:prstGeom prst="rect">
            <a:avLst/>
          </a:prstGeom>
          <a:noFill/>
          <a:ln w="0">
            <a:noFill/>
          </a:ln>
        </p:spPr>
        <p:txBody>
          <a:bodyPr lIns="91440" rIns="91440" tIns="45720" bIns="45720" anchor="t">
            <a:normAutofit fontScale="96666"/>
          </a:bodyPr>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Computer networks are formed when computers are connected with one and other . The connections among the hosts are established using specific communication media.</a:t>
            </a:r>
            <a:endParaRPr b="0" lang="en-IN" sz="2800" spc="-1" strike="noStrike">
              <a:solidFill>
                <a:srgbClr val="000000"/>
              </a:solidFill>
              <a:latin typeface="Arial"/>
            </a:endParaRPr>
          </a:p>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The computer networks can be categorized as these:</a:t>
            </a:r>
            <a:endParaRPr b="0" lang="en-IN" sz="2800" spc="-1" strike="noStrike">
              <a:solidFill>
                <a:srgbClr val="000000"/>
              </a:solidFill>
              <a:latin typeface="Arial"/>
            </a:endParaRPr>
          </a:p>
        </p:txBody>
      </p:sp>
      <p:sp>
        <p:nvSpPr>
          <p:cNvPr id="226" name="Rectangle 3"/>
          <p:cNvSpPr/>
          <p:nvPr/>
        </p:nvSpPr>
        <p:spPr>
          <a:xfrm>
            <a:off x="285840" y="357120"/>
            <a:ext cx="8643240" cy="9079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ffffff"/>
              </a:solidFill>
              <a:latin typeface="Arial"/>
            </a:endParaRPr>
          </a:p>
        </p:txBody>
      </p:sp>
      <p:sp>
        <p:nvSpPr>
          <p:cNvPr id="227" name="Rectangle 4"/>
          <p:cNvSpPr/>
          <p:nvPr/>
        </p:nvSpPr>
        <p:spPr>
          <a:xfrm>
            <a:off x="928800" y="4500720"/>
            <a:ext cx="6714360" cy="9079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defTabSz="914400">
              <a:lnSpc>
                <a:spcPct val="100000"/>
              </a:lnSpc>
            </a:pPr>
            <a:r>
              <a:rPr b="1" lang="en-IN" sz="2800" spc="-1" strike="noStrike">
                <a:solidFill>
                  <a:schemeClr val="lt1"/>
                </a:solidFill>
                <a:latin typeface="Calibri"/>
              </a:rPr>
              <a:t>1.</a:t>
            </a:r>
            <a:r>
              <a:rPr b="1" lang="en-IN" sz="2800" spc="-1" strike="noStrike">
                <a:solidFill>
                  <a:schemeClr val="lt1"/>
                </a:solidFill>
                <a:latin typeface="Calibri"/>
              </a:rPr>
              <a:t>	</a:t>
            </a:r>
            <a:r>
              <a:rPr b="1" lang="en-IN" sz="2800" spc="-1" strike="noStrike">
                <a:solidFill>
                  <a:schemeClr val="lt1"/>
                </a:solidFill>
                <a:latin typeface="Calibri"/>
              </a:rPr>
              <a:t>WIRED COMPUTER NETWORKS</a:t>
            </a:r>
            <a:endParaRPr b="0" lang="en-IN" sz="2800" spc="-1" strike="noStrike">
              <a:solidFill>
                <a:srgbClr val="000000"/>
              </a:solidFill>
              <a:latin typeface="Arial"/>
            </a:endParaRPr>
          </a:p>
        </p:txBody>
      </p:sp>
      <p:sp>
        <p:nvSpPr>
          <p:cNvPr id="228" name="Rectangle 5"/>
          <p:cNvSpPr/>
          <p:nvPr/>
        </p:nvSpPr>
        <p:spPr>
          <a:xfrm>
            <a:off x="928800" y="5643720"/>
            <a:ext cx="6714360" cy="9079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defTabSz="914400">
              <a:lnSpc>
                <a:spcPct val="100000"/>
              </a:lnSpc>
            </a:pPr>
            <a:r>
              <a:rPr b="1" lang="en-IN" sz="2800" spc="-1" strike="noStrike">
                <a:solidFill>
                  <a:schemeClr val="lt1"/>
                </a:solidFill>
                <a:latin typeface="Calibri"/>
              </a:rPr>
              <a:t>2.</a:t>
            </a:r>
            <a:r>
              <a:rPr b="1" lang="en-IN" sz="2800" spc="-1" strike="noStrike">
                <a:solidFill>
                  <a:schemeClr val="lt1"/>
                </a:solidFill>
                <a:latin typeface="Calibri"/>
              </a:rPr>
              <a:t>	</a:t>
            </a:r>
            <a:r>
              <a:rPr b="1" lang="en-IN" sz="2800" spc="-1" strike="noStrike">
                <a:solidFill>
                  <a:schemeClr val="lt1"/>
                </a:solidFill>
                <a:latin typeface="Calibri"/>
              </a:rPr>
              <a:t>WIRELESS COMPUTER NETWORKS</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Rectangle 1"/>
          <p:cNvSpPr/>
          <p:nvPr/>
        </p:nvSpPr>
        <p:spPr>
          <a:xfrm>
            <a:off x="785880" y="3000240"/>
            <a:ext cx="7571880" cy="9352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1.</a:t>
            </a:r>
            <a:r>
              <a:rPr b="1" lang="en-IN" sz="3200" spc="-1" strike="noStrike">
                <a:solidFill>
                  <a:schemeClr val="lt1"/>
                </a:solidFill>
                <a:latin typeface="Calibri"/>
              </a:rPr>
              <a:t>	</a:t>
            </a:r>
            <a:r>
              <a:rPr b="1" lang="en-IN" sz="3200" spc="-1" strike="noStrike">
                <a:solidFill>
                  <a:schemeClr val="lt1"/>
                </a:solidFill>
                <a:latin typeface="Calibri"/>
              </a:rPr>
              <a:t>WIRED COMPUTER NETWORK </a:t>
            </a:r>
            <a:endParaRPr b="0" lang="en-IN" sz="3200" spc="-1" strike="noStrike">
              <a:solidFill>
                <a:srgbClr val="ffffff"/>
              </a:solidFill>
              <a:latin typeface="Arial"/>
            </a:endParaRPr>
          </a:p>
        </p:txBody>
      </p:sp>
      <p:sp>
        <p:nvSpPr>
          <p:cNvPr id="230" name="Rectangle 4"/>
          <p:cNvSpPr/>
          <p:nvPr/>
        </p:nvSpPr>
        <p:spPr>
          <a:xfrm>
            <a:off x="285840" y="1785960"/>
            <a:ext cx="8643240" cy="9079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p:nvPr>
        </p:nvSpPr>
        <p:spPr>
          <a:xfrm>
            <a:off x="285840" y="1857240"/>
            <a:ext cx="8571960" cy="428544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As clear by name in wired computer networks , the host and other devices are interconnected through wiring or cables. Most wired computer networks are of LAN type .</a:t>
            </a:r>
            <a:endParaRPr b="0" lang="en-IN" sz="2800" spc="-1" strike="noStrike">
              <a:solidFill>
                <a:srgbClr val="000000"/>
              </a:solidFill>
              <a:latin typeface="Arial"/>
            </a:endParaRPr>
          </a:p>
          <a:p>
            <a:pPr marL="343080" indent="-343080"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endParaRPr b="0" lang="en-IN" sz="2800" spc="-1" strike="noStrike">
              <a:solidFill>
                <a:srgbClr val="000000"/>
              </a:solidFill>
              <a:latin typeface="Arial"/>
            </a:endParaRPr>
          </a:p>
          <a:p>
            <a:pPr marL="343080" indent="-343080"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Although , there are wireless LAN’s too and there are bigger networks that used wireless medias too.</a:t>
            </a:r>
            <a:endParaRPr b="0" lang="en-IN" sz="2800" spc="-1" strike="noStrike">
              <a:solidFill>
                <a:srgbClr val="000000"/>
              </a:solidFill>
              <a:latin typeface="Arial"/>
            </a:endParaRPr>
          </a:p>
          <a:p>
            <a:pPr marL="343080" indent="-343080" algn="r" defTabSz="914400">
              <a:lnSpc>
                <a:spcPct val="100000"/>
              </a:lnSpc>
              <a:spcBef>
                <a:spcPts val="561"/>
              </a:spcBef>
              <a:buNone/>
              <a:tabLst>
                <a:tab algn="l" pos="0"/>
              </a:tabLst>
            </a:pPr>
            <a:endParaRPr b="0" lang="en-IN" sz="2800" spc="-1" strike="noStrike">
              <a:solidFill>
                <a:srgbClr val="000000"/>
              </a:solidFill>
              <a:latin typeface="Arial"/>
            </a:endParaRPr>
          </a:p>
          <a:p>
            <a:pPr marL="343080" indent="-343080" algn="r" defTabSz="914400">
              <a:lnSpc>
                <a:spcPct val="100000"/>
              </a:lnSpc>
              <a:spcBef>
                <a:spcPts val="561"/>
              </a:spcBef>
              <a:buNone/>
              <a:tabLst>
                <a:tab algn="l" pos="0"/>
              </a:tabLst>
            </a:pPr>
            <a:r>
              <a:rPr b="1" lang="en-IN" sz="2800" spc="-1" strike="noStrike">
                <a:solidFill>
                  <a:srgbClr val="ff0000"/>
                </a:solidFill>
                <a:latin typeface="Calibri"/>
              </a:rPr>
              <a:t>Contd..</a:t>
            </a:r>
            <a:endParaRPr b="0" lang="en-IN" sz="2800" spc="-1" strike="noStrike">
              <a:solidFill>
                <a:srgbClr val="000000"/>
              </a:solidFill>
              <a:latin typeface="Arial"/>
            </a:endParaRPr>
          </a:p>
        </p:txBody>
      </p:sp>
      <p:sp>
        <p:nvSpPr>
          <p:cNvPr id="232" name="Rectangle 1"/>
          <p:cNvSpPr/>
          <p:nvPr/>
        </p:nvSpPr>
        <p:spPr>
          <a:xfrm>
            <a:off x="857160" y="357120"/>
            <a:ext cx="7571880" cy="9352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WIRED COMPUTER NETWORK </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p:nvPr>
        </p:nvSpPr>
        <p:spPr>
          <a:xfrm>
            <a:off x="285840" y="1428840"/>
            <a:ext cx="8571960" cy="171396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endParaRPr b="0" lang="en-IN" sz="2800" spc="-1" strike="noStrike">
              <a:solidFill>
                <a:srgbClr val="000000"/>
              </a:solidFill>
              <a:latin typeface="Arial"/>
            </a:endParaRPr>
          </a:p>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Commonly used cables in wired networks are one of the following three types:</a:t>
            </a:r>
            <a:endParaRPr b="0" lang="en-IN" sz="2800" spc="-1" strike="noStrike">
              <a:solidFill>
                <a:srgbClr val="000000"/>
              </a:solidFill>
              <a:latin typeface="Arial"/>
            </a:endParaRPr>
          </a:p>
        </p:txBody>
      </p:sp>
      <p:sp>
        <p:nvSpPr>
          <p:cNvPr id="234" name="Rectangle 1"/>
          <p:cNvSpPr/>
          <p:nvPr/>
        </p:nvSpPr>
        <p:spPr>
          <a:xfrm>
            <a:off x="857160" y="357120"/>
            <a:ext cx="7571880" cy="9352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WIRED COMPUTER NETWORK </a:t>
            </a:r>
            <a:endParaRPr b="0" lang="en-IN" sz="3200" spc="-1" strike="noStrike">
              <a:solidFill>
                <a:srgbClr val="ffffff"/>
              </a:solidFill>
              <a:latin typeface="Arial"/>
            </a:endParaRPr>
          </a:p>
        </p:txBody>
      </p:sp>
      <p:sp>
        <p:nvSpPr>
          <p:cNvPr id="235" name="Rectangle 3"/>
          <p:cNvSpPr/>
          <p:nvPr/>
        </p:nvSpPr>
        <p:spPr>
          <a:xfrm>
            <a:off x="1071360" y="3429000"/>
            <a:ext cx="7428960" cy="64224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 </a:t>
            </a:r>
            <a:r>
              <a:rPr b="1" lang="en-IN" sz="3200" spc="-1" strike="noStrike">
                <a:solidFill>
                  <a:schemeClr val="lt1"/>
                </a:solidFill>
                <a:latin typeface="Calibri"/>
              </a:rPr>
              <a:t>A)</a:t>
            </a:r>
            <a:r>
              <a:rPr b="1" lang="en-IN" sz="3200" spc="-1" strike="noStrike">
                <a:solidFill>
                  <a:schemeClr val="lt1"/>
                </a:solidFill>
                <a:latin typeface="Calibri"/>
              </a:rPr>
              <a:t>	</a:t>
            </a:r>
            <a:r>
              <a:rPr b="1" lang="en-IN" sz="3200" spc="-1" strike="noStrike">
                <a:solidFill>
                  <a:schemeClr val="lt1"/>
                </a:solidFill>
                <a:latin typeface="Calibri"/>
              </a:rPr>
              <a:t>TWISTED PAIR CABLE</a:t>
            </a:r>
            <a:endParaRPr b="0" lang="en-IN" sz="3200" spc="-1" strike="noStrike">
              <a:solidFill>
                <a:srgbClr val="000000"/>
              </a:solidFill>
              <a:latin typeface="Arial"/>
            </a:endParaRPr>
          </a:p>
        </p:txBody>
      </p:sp>
      <p:sp>
        <p:nvSpPr>
          <p:cNvPr id="236" name="Rectangle 4"/>
          <p:cNvSpPr/>
          <p:nvPr/>
        </p:nvSpPr>
        <p:spPr>
          <a:xfrm>
            <a:off x="1143000" y="4286160"/>
            <a:ext cx="7428960" cy="64224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B)</a:t>
            </a:r>
            <a:r>
              <a:rPr b="1" lang="en-IN" sz="3200" spc="-1" strike="noStrike">
                <a:solidFill>
                  <a:schemeClr val="lt1"/>
                </a:solidFill>
                <a:latin typeface="Calibri"/>
              </a:rPr>
              <a:t>	</a:t>
            </a:r>
            <a:r>
              <a:rPr b="1" lang="en-IN" sz="3200" spc="-1" strike="noStrike">
                <a:solidFill>
                  <a:schemeClr val="lt1"/>
                </a:solidFill>
                <a:latin typeface="Calibri"/>
              </a:rPr>
              <a:t>COAXIAL CABLE (COAX)</a:t>
            </a:r>
            <a:endParaRPr b="0" lang="en-IN" sz="3200" spc="-1" strike="noStrike">
              <a:solidFill>
                <a:srgbClr val="ffffff"/>
              </a:solidFill>
              <a:latin typeface="Arial"/>
            </a:endParaRPr>
          </a:p>
        </p:txBody>
      </p:sp>
      <p:sp>
        <p:nvSpPr>
          <p:cNvPr id="237" name="Rectangle 5"/>
          <p:cNvSpPr/>
          <p:nvPr/>
        </p:nvSpPr>
        <p:spPr>
          <a:xfrm>
            <a:off x="1143000" y="5143680"/>
            <a:ext cx="7500240" cy="64224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C)FIBRE OPTIC CABLE (OPTIC FIBRE CABLE).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Rectangle 3"/>
          <p:cNvSpPr/>
          <p:nvPr/>
        </p:nvSpPr>
        <p:spPr>
          <a:xfrm>
            <a:off x="714240" y="2428920"/>
            <a:ext cx="7714440" cy="7851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000000"/>
              </a:solidFill>
              <a:latin typeface="Arial"/>
            </a:endParaRPr>
          </a:p>
        </p:txBody>
      </p:sp>
      <p:sp>
        <p:nvSpPr>
          <p:cNvPr id="239" name="Rectangle 4"/>
          <p:cNvSpPr/>
          <p:nvPr/>
        </p:nvSpPr>
        <p:spPr>
          <a:xfrm>
            <a:off x="1357200" y="3643200"/>
            <a:ext cx="6419160" cy="70416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A)</a:t>
            </a:r>
            <a:r>
              <a:rPr b="1" lang="en-IN" sz="3200" spc="-1" strike="noStrike">
                <a:solidFill>
                  <a:schemeClr val="lt1"/>
                </a:solidFill>
                <a:latin typeface="Calibri"/>
              </a:rPr>
              <a:t>	</a:t>
            </a:r>
            <a:r>
              <a:rPr b="1" lang="en-IN" sz="3200" spc="-1" strike="noStrike">
                <a:solidFill>
                  <a:schemeClr val="lt1"/>
                </a:solidFill>
                <a:latin typeface="Calibri"/>
              </a:rPr>
              <a:t>TWISTED PAIR CABLE: </a:t>
            </a:r>
            <a:endParaRPr b="0" lang="en-IN" sz="3200" spc="-1" strike="noStrike">
              <a:solidFill>
                <a:srgbClr val="ffffff"/>
              </a:solidFill>
              <a:latin typeface="Arial"/>
            </a:endParaRPr>
          </a:p>
        </p:txBody>
      </p:sp>
      <p:sp>
        <p:nvSpPr>
          <p:cNvPr id="240" name="Rectangle 6"/>
          <p:cNvSpPr/>
          <p:nvPr/>
        </p:nvSpPr>
        <p:spPr>
          <a:xfrm>
            <a:off x="357120" y="1143000"/>
            <a:ext cx="8643240" cy="9079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p:nvPr>
        </p:nvSpPr>
        <p:spPr>
          <a:xfrm>
            <a:off x="428760" y="2928960"/>
            <a:ext cx="8228880" cy="314244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A twisted pair cable is a pair of insulated wires that are twisted together to improve electromagnetic capability and to reduce from outside source these available in various forms such as  CAT1 , CAT2 , CAT3 , CAT4 , CAT5 , CAT6</a:t>
            </a:r>
            <a:endParaRPr b="0" lang="en-IN" sz="3200" spc="-1" strike="noStrike">
              <a:solidFill>
                <a:srgbClr val="000000"/>
              </a:solidFill>
              <a:latin typeface="Arial"/>
            </a:endParaRPr>
          </a:p>
        </p:txBody>
      </p:sp>
      <p:sp>
        <p:nvSpPr>
          <p:cNvPr id="242" name="Rectangle 3"/>
          <p:cNvSpPr/>
          <p:nvPr/>
        </p:nvSpPr>
        <p:spPr>
          <a:xfrm>
            <a:off x="500040" y="357120"/>
            <a:ext cx="7714440" cy="7851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000000"/>
              </a:solidFill>
              <a:latin typeface="Arial"/>
            </a:endParaRPr>
          </a:p>
        </p:txBody>
      </p:sp>
      <p:sp>
        <p:nvSpPr>
          <p:cNvPr id="243" name="Rectangle 4"/>
          <p:cNvSpPr/>
          <p:nvPr/>
        </p:nvSpPr>
        <p:spPr>
          <a:xfrm>
            <a:off x="500040" y="1714320"/>
            <a:ext cx="5428440" cy="70416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A)</a:t>
            </a:r>
            <a:r>
              <a:rPr b="1" lang="en-IN" sz="3200" spc="-1" strike="noStrike">
                <a:solidFill>
                  <a:schemeClr val="lt1"/>
                </a:solidFill>
                <a:latin typeface="Calibri"/>
              </a:rPr>
              <a:t>	</a:t>
            </a:r>
            <a:r>
              <a:rPr b="1" lang="en-IN" sz="3200" spc="-1" strike="noStrike">
                <a:solidFill>
                  <a:schemeClr val="lt1"/>
                </a:solidFill>
                <a:latin typeface="Calibri"/>
              </a:rPr>
              <a:t>TWISTED PAIR CABLE: </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Rectangle 3"/>
          <p:cNvSpPr/>
          <p:nvPr/>
        </p:nvSpPr>
        <p:spPr>
          <a:xfrm>
            <a:off x="928800" y="2500200"/>
            <a:ext cx="7500240" cy="64224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000000"/>
              </a:solidFill>
              <a:latin typeface="Arial"/>
            </a:endParaRPr>
          </a:p>
        </p:txBody>
      </p:sp>
      <p:sp>
        <p:nvSpPr>
          <p:cNvPr id="245" name="Rectangle 4"/>
          <p:cNvSpPr/>
          <p:nvPr/>
        </p:nvSpPr>
        <p:spPr>
          <a:xfrm>
            <a:off x="1643040" y="3571920"/>
            <a:ext cx="6071400" cy="64224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B)</a:t>
            </a:r>
            <a:r>
              <a:rPr b="1" lang="en-IN" sz="3200" spc="-1" strike="noStrike">
                <a:solidFill>
                  <a:schemeClr val="lt1"/>
                </a:solidFill>
                <a:latin typeface="Calibri"/>
              </a:rPr>
              <a:t>	</a:t>
            </a:r>
            <a:r>
              <a:rPr b="1" lang="en-IN" sz="3200" spc="-1" strike="noStrike">
                <a:solidFill>
                  <a:schemeClr val="lt1"/>
                </a:solidFill>
                <a:latin typeface="Calibri"/>
              </a:rPr>
              <a:t>COAXIAL CABLE (COAX)</a:t>
            </a:r>
            <a:endParaRPr b="0" lang="en-IN" sz="3200" spc="-1" strike="noStrike">
              <a:solidFill>
                <a:srgbClr val="ffffff"/>
              </a:solidFill>
              <a:latin typeface="Arial"/>
            </a:endParaRPr>
          </a:p>
        </p:txBody>
      </p:sp>
      <p:sp>
        <p:nvSpPr>
          <p:cNvPr id="246" name="Rectangle 6"/>
          <p:cNvSpPr/>
          <p:nvPr/>
        </p:nvSpPr>
        <p:spPr>
          <a:xfrm>
            <a:off x="357120" y="1143000"/>
            <a:ext cx="8643240" cy="9079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28760" y="428760"/>
            <a:ext cx="8286120" cy="907920"/>
          </a:xfrm>
          <a:prstGeom prst="rect">
            <a:avLst/>
          </a:prstGeom>
          <a:solidFill>
            <a:schemeClr val="accent4"/>
          </a:solidFill>
          <a:ln w="38160">
            <a:solidFill>
              <a:schemeClr val="lt1"/>
            </a:solidFill>
            <a:round/>
          </a:ln>
          <a:effectLst>
            <a:outerShdw dist="20160" dir="5400000" blurRad="39960" rotWithShape="0">
              <a:srgbClr val="000000">
                <a:alpha val="38000"/>
              </a:srgbClr>
            </a:outerShdw>
          </a:effectLst>
        </p:spPr>
        <p:txBody>
          <a:bodyPr lIns="91440" rIns="91440" tIns="45720" bIns="45720" anchor="ctr">
            <a:normAutofit/>
          </a:bodyPr>
          <a:p>
            <a:pPr marL="514440" indent="-514440" algn="ctr" defTabSz="914400">
              <a:lnSpc>
                <a:spcPct val="100000"/>
              </a:lnSpc>
              <a:buNone/>
              <a:tabLst>
                <a:tab algn="l" pos="0"/>
              </a:tabLst>
            </a:pPr>
            <a:r>
              <a:rPr b="1" lang="en-IN" sz="3200" spc="-1" strike="noStrike">
                <a:solidFill>
                  <a:schemeClr val="lt1"/>
                </a:solidFill>
                <a:latin typeface="Calibri"/>
              </a:rPr>
              <a:t>ADVANTAGES OF COMPUTER NETWORK</a:t>
            </a:r>
            <a:endParaRPr b="0" lang="en-IN" sz="3200" spc="-1" strike="noStrike">
              <a:solidFill>
                <a:srgbClr val="ffffff"/>
              </a:solidFill>
              <a:latin typeface="Arial"/>
            </a:endParaRPr>
          </a:p>
        </p:txBody>
      </p:sp>
      <p:sp>
        <p:nvSpPr>
          <p:cNvPr id="70" name="Title 1"/>
          <p:cNvSpPr/>
          <p:nvPr/>
        </p:nvSpPr>
        <p:spPr>
          <a:xfrm>
            <a:off x="785880" y="2000160"/>
            <a:ext cx="6857280" cy="9993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rmAutofit fontScale="83888"/>
          </a:bodyPr>
          <a:p>
            <a:pPr defTabSz="914400">
              <a:lnSpc>
                <a:spcPct val="100000"/>
              </a:lnSpc>
            </a:pPr>
            <a:r>
              <a:rPr b="1" lang="en-IN" sz="3200" spc="-1" strike="noStrike">
                <a:solidFill>
                  <a:schemeClr val="lt1"/>
                </a:solidFill>
                <a:latin typeface="Calibri"/>
              </a:rPr>
              <a:t>1. IT ENHANCES COMMUNICATION AND AVAILABILITY OF INFORMATION.</a:t>
            </a:r>
            <a:endParaRPr b="0" lang="en-IN" sz="3200" spc="-1" strike="noStrike">
              <a:solidFill>
                <a:srgbClr val="000000"/>
              </a:solidFill>
              <a:latin typeface="Arial"/>
            </a:endParaRPr>
          </a:p>
        </p:txBody>
      </p:sp>
      <p:sp>
        <p:nvSpPr>
          <p:cNvPr id="71" name="Title 1"/>
          <p:cNvSpPr/>
          <p:nvPr/>
        </p:nvSpPr>
        <p:spPr>
          <a:xfrm>
            <a:off x="785880" y="3429000"/>
            <a:ext cx="6857280" cy="9993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rmAutofit fontScale="93333"/>
          </a:bodyPr>
          <a:p>
            <a:pPr defTabSz="914400">
              <a:lnSpc>
                <a:spcPct val="100000"/>
              </a:lnSpc>
            </a:pPr>
            <a:r>
              <a:rPr b="1" lang="en-IN" sz="3200" spc="-1" strike="noStrike">
                <a:solidFill>
                  <a:schemeClr val="lt1"/>
                </a:solidFill>
                <a:latin typeface="Calibri"/>
              </a:rPr>
              <a:t>2. IT ALLOWS FOR MORE CONVENIENT RESOURCE SHARING.</a:t>
            </a:r>
            <a:endParaRPr b="0" lang="en-IN" sz="3200" spc="-1" strike="noStrike">
              <a:solidFill>
                <a:srgbClr val="ffffff"/>
              </a:solidFill>
              <a:latin typeface="Arial"/>
            </a:endParaRPr>
          </a:p>
        </p:txBody>
      </p:sp>
      <p:sp>
        <p:nvSpPr>
          <p:cNvPr id="72" name="Title 1"/>
          <p:cNvSpPr/>
          <p:nvPr/>
        </p:nvSpPr>
        <p:spPr>
          <a:xfrm>
            <a:off x="785880" y="5000760"/>
            <a:ext cx="6857280" cy="9993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rmAutofit fontScale="96666" lnSpcReduction="10000"/>
          </a:bodyPr>
          <a:p>
            <a:pPr defTabSz="914400">
              <a:lnSpc>
                <a:spcPct val="100000"/>
              </a:lnSpc>
            </a:pPr>
            <a:r>
              <a:rPr b="1" lang="en-IN" sz="3200" spc="-1" strike="noStrike">
                <a:solidFill>
                  <a:schemeClr val="lt1"/>
                </a:solidFill>
                <a:latin typeface="Calibri"/>
              </a:rPr>
              <a:t>3. IT MAKES FILE SHARING EASIER.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p:nvPr>
        </p:nvSpPr>
        <p:spPr>
          <a:xfrm>
            <a:off x="642960" y="3000240"/>
            <a:ext cx="8228880" cy="314244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This type cables consist of a solid wire core surrounded by one or more foil or wire shield each separated by some kind of plastic insulator </a:t>
            </a:r>
            <a:endParaRPr b="0" lang="en-IN" sz="3200" spc="-1" strike="noStrike">
              <a:solidFill>
                <a:srgbClr val="000000"/>
              </a:solidFill>
              <a:latin typeface="Arial"/>
            </a:endParaRPr>
          </a:p>
          <a:p>
            <a:pPr marL="343080" indent="0" algn="just" defTabSz="914400">
              <a:lnSpc>
                <a:spcPct val="100000"/>
              </a:lnSpc>
              <a:spcBef>
                <a:spcPts val="641"/>
              </a:spcBef>
              <a:buNone/>
              <a:tabLst>
                <a:tab algn="l" pos="0"/>
              </a:tabLst>
            </a:pPr>
            <a:r>
              <a:rPr b="1" lang="en-IN" sz="3200" spc="-1" strike="noStrike">
                <a:solidFill>
                  <a:schemeClr val="dk1"/>
                </a:solidFill>
                <a:latin typeface="Calibri"/>
              </a:rPr>
              <a:t>Ex : Thicknet and Thinnet .</a:t>
            </a:r>
            <a:endParaRPr b="0" lang="en-IN" sz="3200" spc="-1" strike="noStrike">
              <a:solidFill>
                <a:srgbClr val="000000"/>
              </a:solidFill>
              <a:latin typeface="Arial"/>
            </a:endParaRPr>
          </a:p>
        </p:txBody>
      </p:sp>
      <p:sp>
        <p:nvSpPr>
          <p:cNvPr id="248" name="Rectangle 3"/>
          <p:cNvSpPr/>
          <p:nvPr/>
        </p:nvSpPr>
        <p:spPr>
          <a:xfrm>
            <a:off x="714240" y="428760"/>
            <a:ext cx="7500240" cy="64224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000000"/>
              </a:solidFill>
              <a:latin typeface="Arial"/>
            </a:endParaRPr>
          </a:p>
        </p:txBody>
      </p:sp>
      <p:sp>
        <p:nvSpPr>
          <p:cNvPr id="249" name="Rectangle 4"/>
          <p:cNvSpPr/>
          <p:nvPr/>
        </p:nvSpPr>
        <p:spPr>
          <a:xfrm>
            <a:off x="714240" y="1714320"/>
            <a:ext cx="6143040" cy="64224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B)</a:t>
            </a:r>
            <a:r>
              <a:rPr b="1" lang="en-IN" sz="3200" spc="-1" strike="noStrike">
                <a:solidFill>
                  <a:schemeClr val="lt1"/>
                </a:solidFill>
                <a:latin typeface="Calibri"/>
              </a:rPr>
              <a:t>	</a:t>
            </a:r>
            <a:r>
              <a:rPr b="1" lang="en-IN" sz="3200" spc="-1" strike="noStrike">
                <a:solidFill>
                  <a:schemeClr val="lt1"/>
                </a:solidFill>
                <a:latin typeface="Calibri"/>
              </a:rPr>
              <a:t>COAXIAL CABLE (COAX)</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Rectangle 3"/>
          <p:cNvSpPr/>
          <p:nvPr/>
        </p:nvSpPr>
        <p:spPr>
          <a:xfrm>
            <a:off x="1071360" y="2357280"/>
            <a:ext cx="7214400" cy="713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ffffff"/>
              </a:solidFill>
              <a:latin typeface="Arial"/>
            </a:endParaRPr>
          </a:p>
        </p:txBody>
      </p:sp>
      <p:sp>
        <p:nvSpPr>
          <p:cNvPr id="251" name="Rectangle 4"/>
          <p:cNvSpPr/>
          <p:nvPr/>
        </p:nvSpPr>
        <p:spPr>
          <a:xfrm>
            <a:off x="2071800" y="3429000"/>
            <a:ext cx="5142960" cy="713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a:t>
            </a:r>
            <a:r>
              <a:rPr b="1" lang="en-IN" sz="3200" spc="-1" strike="noStrike">
                <a:solidFill>
                  <a:schemeClr val="lt1"/>
                </a:solidFill>
                <a:latin typeface="Calibri"/>
              </a:rPr>
              <a:t>	</a:t>
            </a:r>
            <a:r>
              <a:rPr b="1" lang="en-IN" sz="3200" spc="-1" strike="noStrike">
                <a:solidFill>
                  <a:schemeClr val="lt1"/>
                </a:solidFill>
                <a:latin typeface="Calibri"/>
              </a:rPr>
              <a:t>FIBRE OPTIC CABLE :</a:t>
            </a:r>
            <a:endParaRPr b="0" lang="en-IN" sz="3200" spc="-1" strike="noStrike">
              <a:solidFill>
                <a:srgbClr val="ffffff"/>
              </a:solidFill>
              <a:latin typeface="Arial"/>
            </a:endParaRPr>
          </a:p>
        </p:txBody>
      </p:sp>
      <p:sp>
        <p:nvSpPr>
          <p:cNvPr id="252" name="Rectangle 6"/>
          <p:cNvSpPr/>
          <p:nvPr/>
        </p:nvSpPr>
        <p:spPr>
          <a:xfrm>
            <a:off x="357120" y="1143000"/>
            <a:ext cx="8643240" cy="9079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p:nvPr>
        </p:nvSpPr>
        <p:spPr>
          <a:xfrm>
            <a:off x="428760" y="2643120"/>
            <a:ext cx="8228880" cy="375696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Consist of a bundle of glass threads each of which capable of transmitting messages modulated on to light waves .</a:t>
            </a:r>
            <a:endParaRPr b="0" lang="en-IN" sz="3200" spc="-1" strike="noStrike">
              <a:solidFill>
                <a:srgbClr val="000000"/>
              </a:solidFill>
              <a:latin typeface="Arial"/>
            </a:endParaRPr>
          </a:p>
          <a:p>
            <a:pPr marL="343080" indent="0" defTabSz="914400">
              <a:lnSpc>
                <a:spcPct val="100000"/>
              </a:lnSpc>
              <a:spcBef>
                <a:spcPts val="360"/>
              </a:spcBef>
              <a:buNone/>
              <a:tabLst>
                <a:tab algn="l" pos="0"/>
              </a:tabLst>
            </a:pPr>
            <a:endParaRPr b="0" lang="en-IN" sz="1800" spc="-1" strike="noStrike">
              <a:solidFill>
                <a:srgbClr val="000000"/>
              </a:solidFill>
              <a:latin typeface="Arial"/>
            </a:endParaRPr>
          </a:p>
          <a:p>
            <a:pPr marL="343080" indent="0"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Example:</a:t>
            </a:r>
            <a:endParaRPr b="0" lang="en-IN" sz="3200" spc="-1" strike="noStrike">
              <a:solidFill>
                <a:srgbClr val="000000"/>
              </a:solidFill>
              <a:latin typeface="Arial"/>
            </a:endParaRPr>
          </a:p>
          <a:p>
            <a:pPr lvl="3" marL="1600200" indent="-22860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Single node</a:t>
            </a:r>
            <a:endParaRPr b="0" lang="en-IN" sz="3200" spc="-1" strike="noStrike">
              <a:solidFill>
                <a:srgbClr val="000000"/>
              </a:solidFill>
              <a:latin typeface="Arial"/>
            </a:endParaRPr>
          </a:p>
          <a:p>
            <a:pPr lvl="3" marL="1600200" indent="-22860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Multi-node</a:t>
            </a:r>
            <a:endParaRPr b="0" lang="en-IN" sz="3200" spc="-1" strike="noStrike">
              <a:solidFill>
                <a:srgbClr val="000000"/>
              </a:solidFill>
              <a:latin typeface="Arial"/>
            </a:endParaRPr>
          </a:p>
        </p:txBody>
      </p:sp>
      <p:sp>
        <p:nvSpPr>
          <p:cNvPr id="254" name="Rectangle 3"/>
          <p:cNvSpPr/>
          <p:nvPr/>
        </p:nvSpPr>
        <p:spPr>
          <a:xfrm>
            <a:off x="500040" y="571320"/>
            <a:ext cx="7214400" cy="713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WIRED CABLES</a:t>
            </a:r>
            <a:endParaRPr b="0" lang="en-IN" sz="3200" spc="-1" strike="noStrike">
              <a:solidFill>
                <a:srgbClr val="ffffff"/>
              </a:solidFill>
              <a:latin typeface="Arial"/>
            </a:endParaRPr>
          </a:p>
        </p:txBody>
      </p:sp>
      <p:sp>
        <p:nvSpPr>
          <p:cNvPr id="255" name="Rectangle 4"/>
          <p:cNvSpPr/>
          <p:nvPr/>
        </p:nvSpPr>
        <p:spPr>
          <a:xfrm>
            <a:off x="571320" y="1714320"/>
            <a:ext cx="5142960" cy="713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C)</a:t>
            </a:r>
            <a:r>
              <a:rPr b="1" lang="en-IN" sz="3200" spc="-1" strike="noStrike">
                <a:solidFill>
                  <a:schemeClr val="lt1"/>
                </a:solidFill>
                <a:latin typeface="Calibri"/>
              </a:rPr>
              <a:t>	</a:t>
            </a:r>
            <a:r>
              <a:rPr b="1" lang="en-IN" sz="3200" spc="-1" strike="noStrike">
                <a:solidFill>
                  <a:schemeClr val="lt1"/>
                </a:solidFill>
                <a:latin typeface="Calibri"/>
              </a:rPr>
              <a:t>FIBRE OPTIC CABLE :</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Rectangle 3"/>
          <p:cNvSpPr/>
          <p:nvPr/>
        </p:nvSpPr>
        <p:spPr>
          <a:xfrm>
            <a:off x="1071360" y="2928960"/>
            <a:ext cx="7071480" cy="78516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WIRELESS COMPUTER NETWORKS</a:t>
            </a:r>
            <a:endParaRPr b="0" lang="en-IN" sz="3200" spc="-1" strike="noStrike">
              <a:solidFill>
                <a:srgbClr val="ffffff"/>
              </a:solidFill>
              <a:latin typeface="Arial"/>
            </a:endParaRPr>
          </a:p>
        </p:txBody>
      </p:sp>
      <p:sp>
        <p:nvSpPr>
          <p:cNvPr id="257" name="Rectangle 6"/>
          <p:cNvSpPr/>
          <p:nvPr/>
        </p:nvSpPr>
        <p:spPr>
          <a:xfrm>
            <a:off x="214200" y="1785960"/>
            <a:ext cx="8643240" cy="9079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2800" spc="-1" strike="noStrike">
                <a:solidFill>
                  <a:schemeClr val="lt1"/>
                </a:solidFill>
                <a:latin typeface="Calibri"/>
              </a:rPr>
              <a:t>TYPES OF NETWORK BASED ON COMMUNICATION CHANNEL</a:t>
            </a:r>
            <a:endParaRPr b="0" lang="en-IN"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3"/>
          <p:cNvSpPr/>
          <p:nvPr/>
        </p:nvSpPr>
        <p:spPr>
          <a:xfrm>
            <a:off x="1071360" y="285840"/>
            <a:ext cx="7071480" cy="78516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WIRELESS COMPUTER NETWORKS</a:t>
            </a:r>
            <a:endParaRPr b="0" lang="en-IN" sz="3200" spc="-1" strike="noStrike">
              <a:solidFill>
                <a:srgbClr val="ffffff"/>
              </a:solidFill>
              <a:latin typeface="Arial"/>
            </a:endParaRPr>
          </a:p>
        </p:txBody>
      </p:sp>
      <p:sp>
        <p:nvSpPr>
          <p:cNvPr id="259" name="PlaceHolder 1"/>
          <p:cNvSpPr>
            <a:spLocks noGrp="1"/>
          </p:cNvSpPr>
          <p:nvPr>
            <p:ph/>
          </p:nvPr>
        </p:nvSpPr>
        <p:spPr>
          <a:xfrm>
            <a:off x="357120" y="1268640"/>
            <a:ext cx="8571960" cy="537408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The computer networks that use environment or air as the media , through which information is transmitted without any cable or wires or the electronic conductor , rather by using electromagnetic waves like: IR(infrared) , RF(radio frequencies) , satellite , etc  are wireless computer networks</a:t>
            </a:r>
            <a:endParaRPr b="0" lang="en-IN" sz="3200" spc="-1" strike="noStrike">
              <a:solidFill>
                <a:srgbClr val="000000"/>
              </a:solidFill>
              <a:latin typeface="Arial"/>
            </a:endParaRPr>
          </a:p>
          <a:p>
            <a:pPr marL="343080" indent="-343080" defTabSz="914400">
              <a:lnSpc>
                <a:spcPct val="100000"/>
              </a:lnSpc>
              <a:spcBef>
                <a:spcPts val="641"/>
              </a:spcBef>
              <a:buNone/>
              <a:tabLst>
                <a:tab algn="l" pos="0"/>
              </a:tabLst>
            </a:pPr>
            <a:r>
              <a:rPr b="1" lang="en-IN" sz="3200" spc="-1" strike="noStrike">
                <a:solidFill>
                  <a:srgbClr val="ff0000"/>
                </a:solidFill>
                <a:latin typeface="Calibri"/>
              </a:rPr>
              <a:t>EXAMPLE: </a:t>
            </a:r>
            <a:r>
              <a:rPr b="1" lang="en-IN" sz="3200" spc="-1" strike="noStrike">
                <a:solidFill>
                  <a:schemeClr val="dk1"/>
                </a:solidFill>
                <a:latin typeface="Calibri"/>
              </a:rPr>
              <a:t>i) </a:t>
            </a:r>
            <a:r>
              <a:rPr b="1" lang="en-IN" sz="2800" spc="-1" strike="noStrike">
                <a:solidFill>
                  <a:schemeClr val="dk1"/>
                </a:solidFill>
                <a:latin typeface="Calibri"/>
              </a:rPr>
              <a:t>When you connect all smartphones to a common WIFI (a wireless LAN )</a:t>
            </a:r>
            <a:endParaRPr b="0" lang="en-IN" sz="2800" spc="-1" strike="noStrike">
              <a:solidFill>
                <a:srgbClr val="000000"/>
              </a:solidFill>
              <a:latin typeface="Arial"/>
            </a:endParaRPr>
          </a:p>
          <a:p>
            <a:pPr marL="343080" indent="-343080"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ii) WAN can also be formed using wireless media such as satellite.</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Rectangle 3"/>
          <p:cNvSpPr/>
          <p:nvPr/>
        </p:nvSpPr>
        <p:spPr>
          <a:xfrm>
            <a:off x="714240" y="2928960"/>
            <a:ext cx="7929000" cy="713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WIRELESS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3"/>
          <p:cNvSpPr/>
          <p:nvPr/>
        </p:nvSpPr>
        <p:spPr>
          <a:xfrm>
            <a:off x="571320" y="285840"/>
            <a:ext cx="7929000" cy="713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WIRELESS NETWORK</a:t>
            </a:r>
            <a:endParaRPr b="0" lang="en-IN" sz="3200" spc="-1" strike="noStrike">
              <a:solidFill>
                <a:srgbClr val="ffffff"/>
              </a:solidFill>
              <a:latin typeface="Arial"/>
            </a:endParaRPr>
          </a:p>
        </p:txBody>
      </p:sp>
      <p:sp>
        <p:nvSpPr>
          <p:cNvPr id="262" name="Rounded Rectangle 5"/>
          <p:cNvSpPr/>
          <p:nvPr/>
        </p:nvSpPr>
        <p:spPr>
          <a:xfrm>
            <a:off x="1071360" y="1500120"/>
            <a:ext cx="5000040" cy="642240"/>
          </a:xfrm>
          <a:prstGeom prst="roundRect">
            <a:avLst>
              <a:gd name="adj" fmla="val 16667"/>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1.</a:t>
            </a:r>
            <a:r>
              <a:rPr b="1" lang="en-IN" sz="3200" spc="-1" strike="noStrike">
                <a:solidFill>
                  <a:schemeClr val="lt1"/>
                </a:solidFill>
                <a:latin typeface="Calibri"/>
              </a:rPr>
              <a:t>	</a:t>
            </a:r>
            <a:r>
              <a:rPr b="1" lang="en-IN" sz="3200" spc="-1" strike="noStrike">
                <a:solidFill>
                  <a:schemeClr val="lt1"/>
                </a:solidFill>
                <a:latin typeface="Calibri"/>
              </a:rPr>
              <a:t>MICRO WAVE</a:t>
            </a:r>
            <a:endParaRPr b="0" lang="en-IN" sz="3200" spc="-1" strike="noStrike">
              <a:solidFill>
                <a:srgbClr val="000000"/>
              </a:solidFill>
              <a:latin typeface="Arial"/>
            </a:endParaRPr>
          </a:p>
        </p:txBody>
      </p:sp>
      <p:sp>
        <p:nvSpPr>
          <p:cNvPr id="263" name="Rounded Rectangle 7"/>
          <p:cNvSpPr/>
          <p:nvPr/>
        </p:nvSpPr>
        <p:spPr>
          <a:xfrm>
            <a:off x="1143000" y="3786120"/>
            <a:ext cx="5000040" cy="642240"/>
          </a:xfrm>
          <a:prstGeom prst="roundRect">
            <a:avLst>
              <a:gd name="adj" fmla="val 16667"/>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3.</a:t>
            </a:r>
            <a:r>
              <a:rPr b="1" lang="en-IN" sz="3200" spc="-1" strike="noStrike">
                <a:solidFill>
                  <a:schemeClr val="lt1"/>
                </a:solidFill>
                <a:latin typeface="Calibri"/>
              </a:rPr>
              <a:t>	</a:t>
            </a:r>
            <a:r>
              <a:rPr b="1" lang="en-IN" sz="3200" spc="-1" strike="noStrike">
                <a:solidFill>
                  <a:schemeClr val="lt1"/>
                </a:solidFill>
                <a:latin typeface="Calibri"/>
              </a:rPr>
              <a:t>SATELLITE</a:t>
            </a:r>
            <a:endParaRPr b="0" lang="en-IN" sz="3200" spc="-1" strike="noStrike">
              <a:solidFill>
                <a:srgbClr val="ffffff"/>
              </a:solidFill>
              <a:latin typeface="Arial"/>
            </a:endParaRPr>
          </a:p>
        </p:txBody>
      </p:sp>
      <p:sp>
        <p:nvSpPr>
          <p:cNvPr id="264" name="Rounded Rectangle 8"/>
          <p:cNvSpPr/>
          <p:nvPr/>
        </p:nvSpPr>
        <p:spPr>
          <a:xfrm>
            <a:off x="1143000" y="2571840"/>
            <a:ext cx="4928400" cy="642240"/>
          </a:xfrm>
          <a:prstGeom prst="roundRect">
            <a:avLst>
              <a:gd name="adj" fmla="val 16667"/>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defTabSz="914400">
              <a:lnSpc>
                <a:spcPct val="100000"/>
              </a:lnSpc>
            </a:pPr>
            <a:r>
              <a:rPr b="1" lang="en-IN" sz="3200" spc="-1" strike="noStrike">
                <a:solidFill>
                  <a:schemeClr val="lt1"/>
                </a:solidFill>
                <a:latin typeface="Calibri"/>
              </a:rPr>
              <a:t>2.</a:t>
            </a:r>
            <a:r>
              <a:rPr b="1" lang="en-IN" sz="3200" spc="-1" strike="noStrike">
                <a:solidFill>
                  <a:schemeClr val="lt1"/>
                </a:solidFill>
                <a:latin typeface="Calibri"/>
              </a:rPr>
              <a:t>	</a:t>
            </a:r>
            <a:r>
              <a:rPr b="1" lang="en-IN" sz="3200" spc="-1" strike="noStrike">
                <a:solidFill>
                  <a:schemeClr val="lt1"/>
                </a:solidFill>
                <a:latin typeface="Calibri"/>
              </a:rPr>
              <a:t>RADIO WAVE</a:t>
            </a:r>
            <a:endParaRPr b="0" lang="en-IN" sz="3200" spc="-1" strike="noStrike">
              <a:solidFill>
                <a:srgbClr val="ffffff"/>
              </a:solidFill>
              <a:latin typeface="Arial"/>
            </a:endParaRPr>
          </a:p>
        </p:txBody>
      </p:sp>
      <p:sp>
        <p:nvSpPr>
          <p:cNvPr id="265" name="TextBox 2"/>
          <p:cNvSpPr/>
          <p:nvPr/>
        </p:nvSpPr>
        <p:spPr>
          <a:xfrm>
            <a:off x="-203760" y="4786200"/>
            <a:ext cx="9950040" cy="15530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IN" sz="3200" spc="-1" strike="noStrike">
                <a:solidFill>
                  <a:schemeClr val="dk1"/>
                </a:solidFill>
                <a:latin typeface="Calibri"/>
              </a:rPr>
              <a:t>Some other wireless communication media are :</a:t>
            </a:r>
            <a:endParaRPr b="0" lang="en-IN" sz="3200" spc="-1" strike="noStrike">
              <a:solidFill>
                <a:srgbClr val="000000"/>
              </a:solidFill>
              <a:latin typeface="Arial"/>
            </a:endParaRPr>
          </a:p>
          <a:p>
            <a:pPr lvl="3" marL="1657440" indent="-285840" defTabSz="914400">
              <a:lnSpc>
                <a:spcPct val="100000"/>
              </a:lnSpc>
              <a:buClr>
                <a:srgbClr val="000000"/>
              </a:buClr>
              <a:buFont typeface="Wingdings" charset="2"/>
              <a:buChar char=""/>
            </a:pPr>
            <a:r>
              <a:rPr b="1" lang="en-IN" sz="3200" spc="-1" strike="noStrike">
                <a:solidFill>
                  <a:schemeClr val="dk1"/>
                </a:solidFill>
                <a:latin typeface="Calibri"/>
              </a:rPr>
              <a:t>Infrared waves</a:t>
            </a:r>
            <a:endParaRPr b="0" lang="en-IN" sz="3200" spc="-1" strike="noStrike">
              <a:solidFill>
                <a:srgbClr val="000000"/>
              </a:solidFill>
              <a:latin typeface="Arial"/>
            </a:endParaRPr>
          </a:p>
          <a:p>
            <a:pPr lvl="3" marL="1657440" indent="-285840" defTabSz="914400">
              <a:lnSpc>
                <a:spcPct val="100000"/>
              </a:lnSpc>
              <a:buClr>
                <a:srgbClr val="000000"/>
              </a:buClr>
              <a:buFont typeface="Wingdings" charset="2"/>
              <a:buChar char=""/>
            </a:pPr>
            <a:r>
              <a:rPr b="1" lang="en-IN" sz="3200" spc="-1" strike="noStrike">
                <a:solidFill>
                  <a:schemeClr val="dk1"/>
                </a:solidFill>
                <a:latin typeface="Calibri"/>
              </a:rPr>
              <a:t>Laser waves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Rectangle 3"/>
          <p:cNvSpPr/>
          <p:nvPr/>
        </p:nvSpPr>
        <p:spPr>
          <a:xfrm>
            <a:off x="1143000" y="3500280"/>
            <a:ext cx="7000200" cy="7639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MICRO WAVE</a:t>
            </a:r>
            <a:endParaRPr b="0" lang="en-IN" sz="3200" spc="-1" strike="noStrike">
              <a:solidFill>
                <a:srgbClr val="000000"/>
              </a:solidFill>
              <a:latin typeface="Arial"/>
            </a:endParaRPr>
          </a:p>
        </p:txBody>
      </p:sp>
      <p:sp>
        <p:nvSpPr>
          <p:cNvPr id="267" name="Rectangle 5"/>
          <p:cNvSpPr/>
          <p:nvPr/>
        </p:nvSpPr>
        <p:spPr>
          <a:xfrm>
            <a:off x="642960" y="2428920"/>
            <a:ext cx="7929000" cy="71352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WIRELESS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p:nvPr>
        </p:nvSpPr>
        <p:spPr>
          <a:xfrm>
            <a:off x="457200" y="1196640"/>
            <a:ext cx="8400240" cy="530352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chemeClr val="dk1"/>
                </a:solidFill>
                <a:latin typeface="Calibri"/>
              </a:rPr>
              <a:t>Micro waves are high frequency waves that used to transmit data wirelessly over a long distances. The microwave transmission consists of a transmitter , receiver and the atmosphere .</a:t>
            </a:r>
            <a:endParaRPr b="0" lang="en-IN" sz="3200" spc="-1" strike="noStrike">
              <a:solidFill>
                <a:srgbClr val="000000"/>
              </a:solidFill>
              <a:latin typeface="Arial"/>
            </a:endParaRPr>
          </a:p>
          <a:p>
            <a:pPr lvl="1" marL="743040" indent="-28584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Shorter wavelength than radio waves. </a:t>
            </a:r>
            <a:endParaRPr b="0" lang="en-IN" sz="3200" spc="-1" strike="noStrike">
              <a:solidFill>
                <a:srgbClr val="000000"/>
              </a:solidFill>
              <a:latin typeface="Arial"/>
            </a:endParaRPr>
          </a:p>
          <a:p>
            <a:pPr lvl="1" marL="743040" indent="-28584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Higher frequency than radio waves.</a:t>
            </a:r>
            <a:endParaRPr b="0" lang="en-IN" sz="3200" spc="-1" strike="noStrike">
              <a:solidFill>
                <a:srgbClr val="000000"/>
              </a:solidFill>
              <a:latin typeface="Arial"/>
            </a:endParaRPr>
          </a:p>
          <a:p>
            <a:pPr lvl="1" marL="743040" indent="-285840"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Higher energy than radio waves.</a:t>
            </a:r>
            <a:endParaRPr b="0" lang="en-IN" sz="3200" spc="-1" strike="noStrike">
              <a:solidFill>
                <a:srgbClr val="000000"/>
              </a:solidFill>
              <a:latin typeface="Arial"/>
            </a:endParaRPr>
          </a:p>
          <a:p>
            <a:pPr marL="743040" indent="-285840" defTabSz="914400">
              <a:lnSpc>
                <a:spcPct val="100000"/>
              </a:lnSpc>
              <a:spcBef>
                <a:spcPts val="641"/>
              </a:spcBef>
              <a:buNone/>
              <a:tabLst>
                <a:tab algn="l" pos="0"/>
              </a:tabLst>
            </a:pPr>
            <a:r>
              <a:rPr b="1" lang="en-IN" sz="3200" spc="-1" strike="noStrike">
                <a:solidFill>
                  <a:srgbClr val="ff0000"/>
                </a:solidFill>
                <a:latin typeface="Calibri"/>
              </a:rPr>
              <a:t>Examples: </a:t>
            </a:r>
            <a:r>
              <a:rPr b="1" lang="en-IN" sz="3200" spc="-1" strike="noStrike">
                <a:solidFill>
                  <a:schemeClr val="dk1"/>
                </a:solidFill>
                <a:latin typeface="Calibri"/>
              </a:rPr>
              <a:t>Cell Phones and Radar.</a:t>
            </a:r>
            <a:endParaRPr b="0" lang="en-IN" sz="3200" spc="-1" strike="noStrike">
              <a:solidFill>
                <a:srgbClr val="000000"/>
              </a:solidFill>
              <a:latin typeface="Arial"/>
            </a:endParaRPr>
          </a:p>
          <a:p>
            <a:pPr marL="743040" indent="0" defTabSz="914400">
              <a:lnSpc>
                <a:spcPct val="100000"/>
              </a:lnSpc>
              <a:spcBef>
                <a:spcPts val="641"/>
              </a:spcBef>
              <a:buNone/>
              <a:tabLst>
                <a:tab algn="l" pos="0"/>
              </a:tabLst>
            </a:pPr>
            <a:endParaRPr b="0" lang="en-IN" sz="3200" spc="-1" strike="noStrike">
              <a:solidFill>
                <a:srgbClr val="000000"/>
              </a:solidFill>
              <a:latin typeface="Arial"/>
            </a:endParaRPr>
          </a:p>
        </p:txBody>
      </p:sp>
      <p:sp>
        <p:nvSpPr>
          <p:cNvPr id="269" name="Rectangle 3"/>
          <p:cNvSpPr/>
          <p:nvPr/>
        </p:nvSpPr>
        <p:spPr>
          <a:xfrm>
            <a:off x="1357200" y="285840"/>
            <a:ext cx="7000200" cy="7639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MICRO WAVE</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Rectangle 3"/>
          <p:cNvSpPr/>
          <p:nvPr/>
        </p:nvSpPr>
        <p:spPr>
          <a:xfrm flipH="1">
            <a:off x="1285200" y="3071880"/>
            <a:ext cx="6714360" cy="7696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RADIO WAVE</a:t>
            </a:r>
            <a:endParaRPr b="0" lang="en-IN" sz="3200" spc="-1" strike="noStrike">
              <a:solidFill>
                <a:srgbClr val="ffffff"/>
              </a:solidFill>
              <a:latin typeface="Arial"/>
            </a:endParaRPr>
          </a:p>
        </p:txBody>
      </p:sp>
      <p:sp>
        <p:nvSpPr>
          <p:cNvPr id="271" name="Rectangle 5"/>
          <p:cNvSpPr/>
          <p:nvPr/>
        </p:nvSpPr>
        <p:spPr>
          <a:xfrm>
            <a:off x="642960" y="2000160"/>
            <a:ext cx="7929000" cy="71352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TYPES OF WIRELESS NETWORK</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itle 1"/>
          <p:cNvSpPr/>
          <p:nvPr/>
        </p:nvSpPr>
        <p:spPr>
          <a:xfrm>
            <a:off x="642960" y="1785960"/>
            <a:ext cx="6714360" cy="99936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4. IT IS HIGHLY FLEXIBLE. </a:t>
            </a:r>
            <a:endParaRPr b="0" lang="en-IN" sz="3200" spc="-1" strike="noStrike">
              <a:solidFill>
                <a:srgbClr val="ffffff"/>
              </a:solidFill>
              <a:latin typeface="Arial"/>
            </a:endParaRPr>
          </a:p>
        </p:txBody>
      </p:sp>
      <p:sp>
        <p:nvSpPr>
          <p:cNvPr id="74" name="Title 1"/>
          <p:cNvSpPr/>
          <p:nvPr/>
        </p:nvSpPr>
        <p:spPr>
          <a:xfrm>
            <a:off x="642960" y="3214800"/>
            <a:ext cx="6714360" cy="9993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rmAutofit fontScale="98888" lnSpcReduction="10000"/>
          </a:bodyPr>
          <a:p>
            <a:pPr defTabSz="914400">
              <a:lnSpc>
                <a:spcPct val="100000"/>
              </a:lnSpc>
            </a:pPr>
            <a:r>
              <a:rPr b="1" lang="en-IN" sz="3200" spc="-1" strike="noStrike">
                <a:solidFill>
                  <a:schemeClr val="lt1"/>
                </a:solidFill>
                <a:latin typeface="Calibri"/>
              </a:rPr>
              <a:t>5. IT IS AN INEXPENSIVE SYSTEM. </a:t>
            </a:r>
            <a:endParaRPr b="0" lang="en-IN" sz="3200" spc="-1" strike="noStrike">
              <a:solidFill>
                <a:srgbClr val="ffffff"/>
              </a:solidFill>
              <a:latin typeface="Arial"/>
            </a:endParaRPr>
          </a:p>
        </p:txBody>
      </p:sp>
      <p:sp>
        <p:nvSpPr>
          <p:cNvPr id="75" name="Title 1"/>
          <p:cNvSpPr/>
          <p:nvPr/>
        </p:nvSpPr>
        <p:spPr>
          <a:xfrm>
            <a:off x="642960" y="4786200"/>
            <a:ext cx="6714360" cy="9993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rmAutofit fontScale="98888" lnSpcReduction="10000"/>
          </a:bodyPr>
          <a:p>
            <a:pPr defTabSz="914400">
              <a:lnSpc>
                <a:spcPct val="100000"/>
              </a:lnSpc>
            </a:pPr>
            <a:r>
              <a:rPr b="1" lang="en-IN" sz="3200" spc="-1" strike="noStrike">
                <a:solidFill>
                  <a:schemeClr val="lt1"/>
                </a:solidFill>
                <a:latin typeface="Calibri"/>
              </a:rPr>
              <a:t>6. IT BOOSTS STORAGE CAPACITY. </a:t>
            </a:r>
            <a:endParaRPr b="0" lang="en-IN" sz="3200" spc="-1" strike="noStrike">
              <a:solidFill>
                <a:srgbClr val="000000"/>
              </a:solidFill>
              <a:latin typeface="Arial"/>
            </a:endParaRPr>
          </a:p>
        </p:txBody>
      </p:sp>
      <p:sp>
        <p:nvSpPr>
          <p:cNvPr id="76" name="PlaceHolder 1"/>
          <p:cNvSpPr>
            <a:spLocks noGrp="1"/>
          </p:cNvSpPr>
          <p:nvPr>
            <p:ph type="title"/>
          </p:nvPr>
        </p:nvSpPr>
        <p:spPr>
          <a:xfrm>
            <a:off x="428760" y="428760"/>
            <a:ext cx="8286120" cy="859680"/>
          </a:xfrm>
          <a:prstGeom prst="rect">
            <a:avLst/>
          </a:prstGeom>
          <a:solidFill>
            <a:schemeClr val="accent4"/>
          </a:solidFill>
          <a:ln w="38160">
            <a:solidFill>
              <a:schemeClr val="lt1"/>
            </a:solidFill>
            <a:round/>
          </a:ln>
          <a:effectLst>
            <a:outerShdw dist="20160" dir="5400000" blurRad="39960" rotWithShape="0">
              <a:srgbClr val="000000">
                <a:alpha val="38000"/>
              </a:srgbClr>
            </a:outerShdw>
          </a:effectLst>
        </p:spPr>
        <p:txBody>
          <a:bodyPr lIns="91440" rIns="91440" tIns="45720" bIns="45720" anchor="ctr">
            <a:normAutofit/>
          </a:bodyPr>
          <a:p>
            <a:pPr marL="514440" indent="-514440" algn="ctr" defTabSz="914400">
              <a:lnSpc>
                <a:spcPct val="100000"/>
              </a:lnSpc>
              <a:buNone/>
              <a:tabLst>
                <a:tab algn="l" pos="0"/>
              </a:tabLst>
            </a:pPr>
            <a:r>
              <a:rPr b="1" lang="en-IN" sz="3200" spc="-1" strike="noStrike">
                <a:solidFill>
                  <a:schemeClr val="lt1"/>
                </a:solidFill>
                <a:latin typeface="Calibri"/>
              </a:rPr>
              <a:t>ADVANTAGES OF COMPUTER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Longest wave Length.</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Lowest Frequency.</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Lowest Energy.</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WI-FI that has become common word today also use radio waves to transmit data among connected devices. </a:t>
            </a:r>
            <a:endParaRPr b="0" lang="en-IN" sz="3200" spc="-1" strike="noStrike">
              <a:solidFill>
                <a:srgbClr val="000000"/>
              </a:solidFill>
              <a:latin typeface="Arial"/>
            </a:endParaRPr>
          </a:p>
          <a:p>
            <a:pPr marL="343080" indent="-343080" algn="just" defTabSz="914400">
              <a:lnSpc>
                <a:spcPct val="100000"/>
              </a:lnSpc>
              <a:spcBef>
                <a:spcPts val="641"/>
              </a:spcBef>
              <a:buNone/>
              <a:tabLst>
                <a:tab algn="l" pos="0"/>
              </a:tabLst>
            </a:pPr>
            <a:r>
              <a:rPr b="1" lang="en-IN" sz="3200" spc="-1" strike="noStrike">
                <a:solidFill>
                  <a:srgbClr val="ff0000"/>
                </a:solidFill>
                <a:latin typeface="Calibri"/>
              </a:rPr>
              <a:t>Some More Examples: </a:t>
            </a:r>
            <a:r>
              <a:rPr b="1" lang="en-IN" sz="3200" spc="-1" strike="noStrike">
                <a:solidFill>
                  <a:schemeClr val="dk1"/>
                </a:solidFill>
                <a:latin typeface="Calibri"/>
              </a:rPr>
              <a:t>TV,AM,FM Radio Signals.</a:t>
            </a:r>
            <a:endParaRPr b="0" lang="en-IN" sz="3200" spc="-1" strike="noStrike">
              <a:solidFill>
                <a:srgbClr val="000000"/>
              </a:solidFill>
              <a:latin typeface="Arial"/>
            </a:endParaRPr>
          </a:p>
          <a:p>
            <a:pPr marL="343080" indent="-34308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	</a:t>
            </a:r>
            <a:r>
              <a:rPr b="1" lang="en-IN" sz="3200" spc="-1" strike="noStrike">
                <a:solidFill>
                  <a:srgbClr val="0000cc"/>
                </a:solidFill>
                <a:latin typeface="Calibri"/>
              </a:rPr>
              <a:t>Radio waves easily travel through the atmosphere and many materials.</a:t>
            </a:r>
            <a:endParaRPr b="0" lang="en-IN" sz="3200" spc="-1" strike="noStrike">
              <a:solidFill>
                <a:srgbClr val="000000"/>
              </a:solidFill>
              <a:latin typeface="Arial"/>
            </a:endParaRPr>
          </a:p>
        </p:txBody>
      </p:sp>
      <p:sp>
        <p:nvSpPr>
          <p:cNvPr id="273" name="Rectangle 3"/>
          <p:cNvSpPr/>
          <p:nvPr/>
        </p:nvSpPr>
        <p:spPr>
          <a:xfrm flipH="1">
            <a:off x="1070640" y="428760"/>
            <a:ext cx="6714360" cy="76968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RADIO WAVE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Rectangle 3"/>
          <p:cNvSpPr/>
          <p:nvPr/>
        </p:nvSpPr>
        <p:spPr>
          <a:xfrm>
            <a:off x="1071360" y="2786040"/>
            <a:ext cx="7214400" cy="7506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SATELLITE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p:nvPr>
        </p:nvSpPr>
        <p:spPr>
          <a:xfrm>
            <a:off x="457200" y="1571760"/>
            <a:ext cx="8400240" cy="501876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Satellite communication is a special case of a microwave relay system.</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Satellite communication use the synchronous satellite to relay the alien radio signal transmitted from ground station.</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satellite accept data / signals transmitted from an earth station , amplify them , and  retransmit them to another station.</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Using such as a setup data can be transmitted to other side of the earth in only one step.     </a:t>
            </a:r>
            <a:r>
              <a:rPr b="1" lang="en-IN" sz="2800" spc="-1" strike="noStrike">
                <a:solidFill>
                  <a:srgbClr val="ff0000"/>
                </a:solidFill>
                <a:latin typeface="Calibri"/>
              </a:rPr>
              <a:t> Contd…</a:t>
            </a:r>
            <a:endParaRPr b="0" lang="en-IN" sz="2800" spc="-1" strike="noStrike">
              <a:solidFill>
                <a:srgbClr val="000000"/>
              </a:solidFill>
              <a:latin typeface="Arial"/>
            </a:endParaRPr>
          </a:p>
        </p:txBody>
      </p:sp>
      <p:sp>
        <p:nvSpPr>
          <p:cNvPr id="276" name="Rectangle 3"/>
          <p:cNvSpPr/>
          <p:nvPr/>
        </p:nvSpPr>
        <p:spPr>
          <a:xfrm>
            <a:off x="1357200" y="428760"/>
            <a:ext cx="6571440" cy="7506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SATELLITE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Rectangle 3"/>
          <p:cNvSpPr/>
          <p:nvPr/>
        </p:nvSpPr>
        <p:spPr>
          <a:xfrm>
            <a:off x="1357200" y="428760"/>
            <a:ext cx="6571440" cy="75060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SATELLITE</a:t>
            </a:r>
            <a:endParaRPr b="0" lang="en-IN" sz="3200" spc="-1" strike="noStrike">
              <a:solidFill>
                <a:srgbClr val="ffffff"/>
              </a:solidFill>
              <a:latin typeface="Arial"/>
            </a:endParaRPr>
          </a:p>
        </p:txBody>
      </p:sp>
      <p:pic>
        <p:nvPicPr>
          <p:cNvPr id="278" name="Picture 2" descr="C:\Users\AdmOfficer\Desktop\sat1.jpg"/>
          <p:cNvPicPr/>
          <p:nvPr/>
        </p:nvPicPr>
        <p:blipFill>
          <a:blip r:embed="rId1"/>
          <a:stretch/>
        </p:blipFill>
        <p:spPr>
          <a:xfrm>
            <a:off x="428760" y="1428840"/>
            <a:ext cx="8470080" cy="4857120"/>
          </a:xfrm>
          <a:prstGeom prst="rect">
            <a:avLst/>
          </a:prstGeom>
          <a:ln w="0">
            <a:noFill/>
          </a:ln>
          <a:effectLst>
            <a:outerShdw algn="tl" blurRad="291960" dir="2700000" dist="13898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Rectangle 3"/>
          <p:cNvSpPr/>
          <p:nvPr/>
        </p:nvSpPr>
        <p:spPr>
          <a:xfrm>
            <a:off x="642960" y="2857320"/>
            <a:ext cx="7929000" cy="8632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NETWORK DEVICES AND HARDWARE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p:nvPr>
        </p:nvSpPr>
        <p:spPr>
          <a:xfrm>
            <a:off x="285840" y="2357280"/>
            <a:ext cx="8416080" cy="1656720"/>
          </a:xfrm>
          <a:prstGeom prst="rect">
            <a:avLst/>
          </a:prstGeom>
          <a:noFill/>
          <a:ln w="0">
            <a:noFill/>
          </a:ln>
        </p:spPr>
        <p:txBody>
          <a:bodyPr lIns="91440" rIns="91440" tIns="45720" bIns="45720" anchor="t">
            <a:normAutofit fontScale="93333" lnSpcReduction="10000"/>
          </a:bodyPr>
          <a:p>
            <a:pPr marL="343080" indent="-34308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In the smooth functioning of a computer , other than computers and wiring , many devices (or) specialized hardware play important roles .</a:t>
            </a:r>
            <a:endParaRPr b="0" lang="en-IN" sz="2800" spc="-1" strike="noStrike">
              <a:solidFill>
                <a:srgbClr val="000000"/>
              </a:solidFill>
              <a:latin typeface="Arial"/>
            </a:endParaRPr>
          </a:p>
        </p:txBody>
      </p:sp>
      <p:sp>
        <p:nvSpPr>
          <p:cNvPr id="281" name="Rectangle 3"/>
          <p:cNvSpPr/>
          <p:nvPr/>
        </p:nvSpPr>
        <p:spPr>
          <a:xfrm>
            <a:off x="571320" y="642960"/>
            <a:ext cx="7929000" cy="863280"/>
          </a:xfrm>
          <a:prstGeom prst="rect">
            <a:avLst/>
          </a:prstGeom>
          <a:solidFill>
            <a:srgbClr val="c0504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NETWORK DEVICES AND HARDWARE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Rectangle 5"/>
          <p:cNvSpPr/>
          <p:nvPr/>
        </p:nvSpPr>
        <p:spPr>
          <a:xfrm>
            <a:off x="785880" y="714240"/>
            <a:ext cx="7857360" cy="935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NETWORK INTERFACE CARD (NIC)</a:t>
            </a:r>
            <a:endParaRPr b="0" lang="en-IN" sz="3200" spc="-1" strike="noStrike">
              <a:solidFill>
                <a:srgbClr val="000000"/>
              </a:solidFill>
              <a:latin typeface="Arial"/>
            </a:endParaRPr>
          </a:p>
        </p:txBody>
      </p:sp>
      <p:pic>
        <p:nvPicPr>
          <p:cNvPr id="283" name="Picture 2" descr="C:\Users\AdmOfficer\Desktop\Network_card.jpg"/>
          <p:cNvPicPr/>
          <p:nvPr/>
        </p:nvPicPr>
        <p:blipFill>
          <a:blip r:embed="rId1"/>
          <a:stretch/>
        </p:blipFill>
        <p:spPr>
          <a:xfrm>
            <a:off x="428760" y="1928880"/>
            <a:ext cx="8429040" cy="4555800"/>
          </a:xfrm>
          <a:prstGeom prst="rect">
            <a:avLst/>
          </a:prstGeom>
          <a:ln w="0">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p:nvPr>
        </p:nvSpPr>
        <p:spPr>
          <a:xfrm>
            <a:off x="327960" y="1714320"/>
            <a:ext cx="8492040" cy="494028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a:t>
            </a:r>
            <a:r>
              <a:rPr b="1" lang="en-IN" sz="2800" spc="-1" strike="noStrike">
                <a:solidFill>
                  <a:schemeClr val="dk1"/>
                </a:solidFill>
                <a:latin typeface="Calibri"/>
              </a:rPr>
              <a:t>standalone computer (a computer that does not attached to a network) lives in its own world and carries out its tasks with its own inbuilt resources.</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(NIC) is a device that is attached to each of the workstations and the server &amp; helps the workstation to establish all the important connections with network.</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Each NIC that is attached to a workstation has a unique number identification which is known as note address</a:t>
            </a:r>
            <a:endParaRPr b="0" lang="en-IN" sz="2800" spc="-1" strike="noStrike">
              <a:solidFill>
                <a:srgbClr val="000000"/>
              </a:solidFill>
              <a:latin typeface="Arial"/>
            </a:endParaRPr>
          </a:p>
          <a:p>
            <a:pPr indent="0"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chemeClr val="dk1"/>
                </a:solidFill>
                <a:latin typeface="Calibri"/>
              </a:rPr>
              <a:t>      </a:t>
            </a:r>
            <a:r>
              <a:rPr b="1" lang="en-IN" sz="2800" spc="-1" strike="noStrike">
                <a:solidFill>
                  <a:srgbClr val="ff0000"/>
                </a:solidFill>
                <a:latin typeface="Calibri"/>
              </a:rPr>
              <a:t>Contd…</a:t>
            </a:r>
            <a:endParaRPr b="0" lang="en-IN" sz="2800" spc="-1" strike="noStrike">
              <a:solidFill>
                <a:srgbClr val="000000"/>
              </a:solidFill>
              <a:latin typeface="Arial"/>
            </a:endParaRPr>
          </a:p>
        </p:txBody>
      </p:sp>
      <p:sp>
        <p:nvSpPr>
          <p:cNvPr id="285" name="Rectangle 5"/>
          <p:cNvSpPr/>
          <p:nvPr/>
        </p:nvSpPr>
        <p:spPr>
          <a:xfrm>
            <a:off x="642960" y="500040"/>
            <a:ext cx="7857360" cy="935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NETWORK INTERFACE CARD (NIC)</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p:nvPr>
        </p:nvSpPr>
        <p:spPr>
          <a:xfrm>
            <a:off x="500040" y="2000160"/>
            <a:ext cx="8228880" cy="3928320"/>
          </a:xfrm>
          <a:prstGeom prst="rect">
            <a:avLst/>
          </a:prstGeom>
          <a:noFill/>
          <a:ln w="0">
            <a:noFill/>
          </a:ln>
        </p:spPr>
        <p:txBody>
          <a:bodyPr lIns="91440" rIns="91440" tIns="45720" bIns="45720" anchor="t">
            <a:normAutofit fontScale="96666"/>
          </a:bodyPr>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NIC is also called as Terminal Access Point (TAP) different manufacturers have different name for the interface .</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NIC is also called as </a:t>
            </a:r>
            <a:r>
              <a:rPr b="1" i="1" lang="en-IN" sz="2800" spc="-1" strike="noStrike">
                <a:solidFill>
                  <a:schemeClr val="dk1"/>
                </a:solidFill>
                <a:latin typeface="Calibri"/>
              </a:rPr>
              <a:t>NIU – </a:t>
            </a:r>
            <a:r>
              <a:rPr b="1" lang="en-IN" sz="2800" spc="-1" strike="noStrike">
                <a:solidFill>
                  <a:schemeClr val="dk1"/>
                </a:solidFill>
                <a:latin typeface="Calibri"/>
              </a:rPr>
              <a:t>(Network Interface Unit)</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(NIC) manufacturers assigns a unique physical address to each NIC-card , this physical address is know as MAC-address   ------ (Media Access Control)</a:t>
            </a:r>
            <a:endParaRPr b="0" lang="en-IN" sz="2800" spc="-1" strike="noStrike">
              <a:solidFill>
                <a:srgbClr val="000000"/>
              </a:solidFill>
              <a:latin typeface="Arial"/>
            </a:endParaRPr>
          </a:p>
        </p:txBody>
      </p:sp>
      <p:sp>
        <p:nvSpPr>
          <p:cNvPr id="287" name="Rectangle 3"/>
          <p:cNvSpPr/>
          <p:nvPr/>
        </p:nvSpPr>
        <p:spPr>
          <a:xfrm>
            <a:off x="642960" y="500040"/>
            <a:ext cx="7857360" cy="93528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NETWORK INTERFACE CARD (NIC)</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Rectangle 3"/>
          <p:cNvSpPr/>
          <p:nvPr/>
        </p:nvSpPr>
        <p:spPr>
          <a:xfrm>
            <a:off x="1571760" y="2786040"/>
            <a:ext cx="6928920" cy="7851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MAC ADDRESS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itle 1"/>
          <p:cNvSpPr/>
          <p:nvPr/>
        </p:nvSpPr>
        <p:spPr>
          <a:xfrm>
            <a:off x="642960" y="2786040"/>
            <a:ext cx="8071920" cy="78516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marL="514440" indent="-514440" algn="ctr" defTabSz="914400">
              <a:lnSpc>
                <a:spcPct val="100000"/>
              </a:lnSpc>
              <a:tabLst>
                <a:tab algn="l" pos="0"/>
              </a:tabLst>
            </a:pPr>
            <a:r>
              <a:rPr b="1" lang="en-IN" sz="3200" spc="-1" strike="noStrike">
                <a:solidFill>
                  <a:schemeClr val="lt1"/>
                </a:solidFill>
                <a:latin typeface="Calibri"/>
              </a:rPr>
              <a:t>DISADVANTAGES OF COMPUTER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The (NIC) manufacture assigns a unique physical address to each NIC-card , the physical address is know as (MAC-Address) .</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MAC-Address is a 6-bytes with each byte separated by an colon </a:t>
            </a:r>
            <a:endParaRPr b="0" lang="en-IN" sz="3200" spc="-1" strike="noStrike">
              <a:solidFill>
                <a:srgbClr val="000000"/>
              </a:solidFill>
              <a:latin typeface="Arial"/>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Eg;</a:t>
            </a:r>
            <a:endParaRPr b="0" lang="en-IN" sz="3200" spc="-1" strike="noStrike">
              <a:solidFill>
                <a:srgbClr val="000000"/>
              </a:solidFill>
              <a:latin typeface="Arial"/>
            </a:endParaRPr>
          </a:p>
          <a:p>
            <a:pPr indent="0" algn="just" defTabSz="914400">
              <a:lnSpc>
                <a:spcPct val="100000"/>
              </a:lnSpc>
              <a:spcBef>
                <a:spcPts val="641"/>
              </a:spcBef>
              <a:buNone/>
              <a:tabLst>
                <a:tab algn="l" pos="0"/>
              </a:tabLst>
            </a:pPr>
            <a:r>
              <a:rPr b="1" lang="en-IN" sz="3200" spc="-1" strike="noStrike">
                <a:solidFill>
                  <a:schemeClr val="dk1"/>
                </a:solidFill>
                <a:latin typeface="Calibri"/>
              </a:rPr>
              <a:t>                      </a:t>
            </a:r>
            <a:r>
              <a:rPr b="1" lang="en-IN" sz="3200" spc="-1" strike="noStrike">
                <a:solidFill>
                  <a:schemeClr val="dk1"/>
                </a:solidFill>
                <a:latin typeface="Calibri"/>
              </a:rPr>
              <a:t>10 : B5 : 03 : 63 : 2E : FC </a:t>
            </a:r>
            <a:endParaRPr b="0" lang="en-IN" sz="3200" spc="-1" strike="noStrike">
              <a:solidFill>
                <a:srgbClr val="000000"/>
              </a:solidFill>
              <a:latin typeface="Arial"/>
            </a:endParaRPr>
          </a:p>
          <a:p>
            <a:pPr indent="0" algn="r" defTabSz="914400">
              <a:lnSpc>
                <a:spcPct val="100000"/>
              </a:lnSpc>
              <a:spcBef>
                <a:spcPts val="641"/>
              </a:spcBef>
              <a:buNone/>
              <a:tabLst>
                <a:tab algn="l" pos="0"/>
              </a:tabLst>
            </a:pPr>
            <a:r>
              <a:rPr b="1" lang="en-IN" sz="3200" spc="-1" strike="noStrike">
                <a:solidFill>
                  <a:srgbClr val="ff0000"/>
                </a:solidFill>
                <a:latin typeface="Calibri"/>
              </a:rPr>
              <a:t>Contd..     </a:t>
            </a:r>
            <a:endParaRPr b="0" lang="en-IN" sz="3200" spc="-1" strike="noStrike">
              <a:solidFill>
                <a:srgbClr val="000000"/>
              </a:solidFill>
              <a:latin typeface="Arial"/>
            </a:endParaRPr>
          </a:p>
        </p:txBody>
      </p:sp>
      <p:sp>
        <p:nvSpPr>
          <p:cNvPr id="290" name="Rectangle 3"/>
          <p:cNvSpPr/>
          <p:nvPr/>
        </p:nvSpPr>
        <p:spPr>
          <a:xfrm>
            <a:off x="1000080" y="428760"/>
            <a:ext cx="6928920" cy="7851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MAC ADDRESS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p:nvPr>
        </p:nvSpPr>
        <p:spPr>
          <a:xfrm>
            <a:off x="467640" y="1596960"/>
            <a:ext cx="8228880" cy="4760280"/>
          </a:xfrm>
          <a:prstGeom prst="rect">
            <a:avLst/>
          </a:prstGeom>
          <a:noFill/>
          <a:ln w="0">
            <a:noFill/>
          </a:ln>
        </p:spPr>
        <p:txBody>
          <a:bodyPr lIns="91440" rIns="91440" tIns="45720" bIns="45720" anchor="t">
            <a:normAutofit fontScale="98333" lnSpcReduction="10000"/>
          </a:bodyPr>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MAC-address is actually an number assigned to the network card of your computer .</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The first three bytes are “</a:t>
            </a:r>
            <a:r>
              <a:rPr b="1" i="1" lang="en-IN" sz="2800" spc="-1" strike="noStrike">
                <a:solidFill>
                  <a:schemeClr val="dk1"/>
                </a:solidFill>
                <a:latin typeface="Calibri"/>
              </a:rPr>
              <a:t>manufacturer—ID”</a:t>
            </a:r>
            <a:r>
              <a:rPr b="1" lang="en-IN" sz="2800" spc="-1" strike="noStrike">
                <a:solidFill>
                  <a:schemeClr val="dk1"/>
                </a:solidFill>
                <a:latin typeface="Calibri"/>
              </a:rPr>
              <a:t> and the last three byte are  the </a:t>
            </a:r>
            <a:r>
              <a:rPr b="1" i="1" lang="en-IN" sz="2800" spc="-1" strike="noStrike">
                <a:solidFill>
                  <a:schemeClr val="dk1"/>
                </a:solidFill>
                <a:latin typeface="Calibri"/>
              </a:rPr>
              <a:t>card—no .</a:t>
            </a:r>
            <a:endParaRPr b="0" lang="en-IN" sz="2800" spc="-1" strike="noStrike">
              <a:solidFill>
                <a:srgbClr val="000000"/>
              </a:solidFill>
              <a:latin typeface="Arial"/>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Eg;                 </a:t>
            </a:r>
            <a:r>
              <a:rPr b="1" i="1" lang="en-IN" sz="2800" spc="-1" strike="noStrike">
                <a:solidFill>
                  <a:schemeClr val="dk1"/>
                </a:solidFill>
                <a:latin typeface="Calibri"/>
              </a:rPr>
              <a:t> </a:t>
            </a:r>
            <a:r>
              <a:rPr b="1" lang="en-IN" sz="2800" spc="-1" strike="noStrike">
                <a:solidFill>
                  <a:schemeClr val="dk1"/>
                </a:solidFill>
                <a:latin typeface="Calibri"/>
              </a:rPr>
              <a:t>Manufacturer--ID</a:t>
            </a:r>
            <a:endParaRPr b="0" lang="en-IN" sz="2800" spc="-1" strike="noStrike">
              <a:solidFill>
                <a:srgbClr val="000000"/>
              </a:solidFill>
              <a:latin typeface="Arial"/>
            </a:endParaRPr>
          </a:p>
          <a:p>
            <a:pPr indent="0" algn="just" defTabSz="914400">
              <a:lnSpc>
                <a:spcPct val="100000"/>
              </a:lnSpc>
              <a:spcBef>
                <a:spcPts val="561"/>
              </a:spcBef>
              <a:buNone/>
              <a:tabLst>
                <a:tab algn="l" pos="0"/>
              </a:tabLst>
            </a:pPr>
            <a:endParaRPr b="0" lang="en-IN" sz="2800" spc="-1" strike="noStrike">
              <a:solidFill>
                <a:srgbClr val="000000"/>
              </a:solidFill>
              <a:latin typeface="Arial"/>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10 : B5 : 03 : 63 : 2E : FC</a:t>
            </a:r>
            <a:endParaRPr b="0" lang="en-IN" sz="2800" spc="-1" strike="noStrike">
              <a:solidFill>
                <a:srgbClr val="000000"/>
              </a:solidFill>
              <a:latin typeface="Arial"/>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endParaRPr b="0" lang="en-IN" sz="2800" spc="-1" strike="noStrike">
              <a:solidFill>
                <a:srgbClr val="000000"/>
              </a:solidFill>
              <a:latin typeface="Arial"/>
            </a:endParaRPr>
          </a:p>
          <a:p>
            <a:pPr indent="0" algn="just" defTabSz="914400">
              <a:lnSpc>
                <a:spcPct val="100000"/>
              </a:lnSpc>
              <a:spcBef>
                <a:spcPts val="561"/>
              </a:spcBef>
              <a:buNone/>
              <a:tabLst>
                <a:tab algn="l" pos="0"/>
              </a:tabLst>
            </a:pPr>
            <a:r>
              <a:rPr b="1" lang="en-IN" sz="2800" spc="-1" strike="noStrike">
                <a:solidFill>
                  <a:schemeClr val="dk1"/>
                </a:solidFill>
                <a:latin typeface="Calibri"/>
              </a:rPr>
              <a:t>                                                  </a:t>
            </a:r>
            <a:r>
              <a:rPr b="1" lang="en-IN" sz="2800" spc="-1" strike="noStrike">
                <a:solidFill>
                  <a:schemeClr val="dk1"/>
                </a:solidFill>
                <a:latin typeface="Calibri"/>
              </a:rPr>
              <a:t>Card-no                                        </a:t>
            </a:r>
            <a:endParaRPr b="0" lang="en-IN" sz="2800" spc="-1" strike="noStrike">
              <a:solidFill>
                <a:srgbClr val="000000"/>
              </a:solidFill>
              <a:latin typeface="Arial"/>
            </a:endParaRPr>
          </a:p>
        </p:txBody>
      </p:sp>
      <p:sp>
        <p:nvSpPr>
          <p:cNvPr id="292" name="Double Brace 5"/>
          <p:cNvSpPr/>
          <p:nvPr/>
        </p:nvSpPr>
        <p:spPr>
          <a:xfrm rot="5400000">
            <a:off x="2314800" y="3829320"/>
            <a:ext cx="1871640" cy="1928160"/>
          </a:xfrm>
          <a:prstGeom prst="bracePair">
            <a:avLst>
              <a:gd name="adj" fmla="val 8333"/>
            </a:avLst>
          </a:prstGeom>
          <a:noFill/>
          <a:ln>
            <a:solidFill>
              <a:srgbClr val="000000"/>
            </a:solidFill>
            <a:round/>
          </a:ln>
          <a:effectLst>
            <a:outerShdw blurRad="39960" dir="5400000" dist="23040" rotWithShape="0">
              <a:srgbClr val="000000">
                <a:alpha val="35000"/>
              </a:srgbClr>
            </a:outerShdw>
          </a:effectLst>
        </p:spPr>
        <p:style>
          <a:lnRef idx="3">
            <a:schemeClr val="dk1"/>
          </a:lnRef>
          <a:fillRef idx="0">
            <a:schemeClr val="dk1"/>
          </a:fillRef>
          <a:effectRef idx="2">
            <a:schemeClr val="dk1"/>
          </a:effectRef>
          <a:fontRef idx="minor"/>
        </p:style>
        <p:txBody>
          <a:bodyPr lIns="90000" rIns="90000" tIns="45000" bIns="45000" anchor="ctr">
            <a:noAutofit/>
          </a:bodyPr>
          <a:p>
            <a:pPr algn="ctr" defTabSz="914400">
              <a:lnSpc>
                <a:spcPct val="100000"/>
              </a:lnSpc>
            </a:pPr>
            <a:endParaRPr b="0" lang="en-IN" sz="3200" spc="-1" strike="noStrike">
              <a:solidFill>
                <a:schemeClr val="dk1"/>
              </a:solidFill>
              <a:latin typeface="Calibri"/>
            </a:endParaRPr>
          </a:p>
        </p:txBody>
      </p:sp>
      <p:sp>
        <p:nvSpPr>
          <p:cNvPr id="293" name="Double Brace 6"/>
          <p:cNvSpPr/>
          <p:nvPr/>
        </p:nvSpPr>
        <p:spPr>
          <a:xfrm rot="5400000">
            <a:off x="4297680" y="3846960"/>
            <a:ext cx="1763640" cy="1785240"/>
          </a:xfrm>
          <a:prstGeom prst="bracePair">
            <a:avLst>
              <a:gd name="adj" fmla="val 8333"/>
            </a:avLst>
          </a:prstGeom>
          <a:noFill/>
          <a:ln>
            <a:solidFill>
              <a:srgbClr val="000000"/>
            </a:solidFill>
            <a:round/>
          </a:ln>
          <a:effectLst>
            <a:outerShdw blurRad="39960" dir="5400000" dist="23040" rotWithShape="0">
              <a:srgbClr val="000000">
                <a:alpha val="35000"/>
              </a:srgbClr>
            </a:outerShdw>
          </a:effectLst>
        </p:spPr>
        <p:style>
          <a:lnRef idx="3">
            <a:schemeClr val="dk1"/>
          </a:lnRef>
          <a:fillRef idx="0">
            <a:schemeClr val="dk1"/>
          </a:fillRef>
          <a:effectRef idx="2">
            <a:schemeClr val="dk1"/>
          </a:effectRef>
          <a:fontRef idx="minor"/>
        </p:style>
        <p:txBody>
          <a:bodyPr lIns="90000" rIns="90000" tIns="45000" bIns="45000" anchor="ctr">
            <a:noAutofit/>
          </a:bodyPr>
          <a:p>
            <a:pPr algn="ctr" defTabSz="914400">
              <a:lnSpc>
                <a:spcPct val="100000"/>
              </a:lnSpc>
            </a:pPr>
            <a:endParaRPr b="0" lang="en-IN" sz="3200" spc="-1" strike="noStrike">
              <a:solidFill>
                <a:schemeClr val="dk1"/>
              </a:solidFill>
              <a:latin typeface="Calibri"/>
            </a:endParaRPr>
          </a:p>
        </p:txBody>
      </p:sp>
      <p:sp>
        <p:nvSpPr>
          <p:cNvPr id="294" name="Rectangle 4"/>
          <p:cNvSpPr/>
          <p:nvPr/>
        </p:nvSpPr>
        <p:spPr>
          <a:xfrm>
            <a:off x="1000080" y="428760"/>
            <a:ext cx="6928920" cy="7851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MAC ADDRESS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Rectangle 3"/>
          <p:cNvSpPr/>
          <p:nvPr/>
        </p:nvSpPr>
        <p:spPr>
          <a:xfrm>
            <a:off x="928800" y="642960"/>
            <a:ext cx="7357320" cy="78516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WI-FI CARD</a:t>
            </a:r>
            <a:endParaRPr b="0" lang="en-IN" sz="3200" spc="-1" strike="noStrike">
              <a:solidFill>
                <a:srgbClr val="ffffff"/>
              </a:solidFill>
              <a:latin typeface="Arial"/>
            </a:endParaRPr>
          </a:p>
        </p:txBody>
      </p:sp>
      <p:pic>
        <p:nvPicPr>
          <p:cNvPr id="296" name="Picture 2" descr="C:\Users\AdmOfficer\Desktop\wireless card.jpg"/>
          <p:cNvPicPr/>
          <p:nvPr/>
        </p:nvPicPr>
        <p:blipFill>
          <a:blip r:embed="rId1"/>
          <a:srcRect l="14485" t="0" r="19521" b="13090"/>
          <a:stretch/>
        </p:blipFill>
        <p:spPr>
          <a:xfrm>
            <a:off x="357120" y="2143080"/>
            <a:ext cx="2928240" cy="3857040"/>
          </a:xfrm>
          <a:prstGeom prst="rect">
            <a:avLst/>
          </a:prstGeom>
          <a:ln w="0">
            <a:noFill/>
          </a:ln>
          <a:effectLst>
            <a:outerShdw algn="tl" blurRad="291960" dir="2700000" dist="138988" rotWithShape="0">
              <a:srgbClr val="333333">
                <a:alpha val="65000"/>
              </a:srgbClr>
            </a:outerShdw>
          </a:effectLst>
        </p:spPr>
      </p:pic>
      <p:pic>
        <p:nvPicPr>
          <p:cNvPr id="297" name="Picture 3" descr="C:\Users\AdmOfficer\Desktop\wireless card1.jpg"/>
          <p:cNvPicPr/>
          <p:nvPr/>
        </p:nvPicPr>
        <p:blipFill>
          <a:blip r:embed="rId2"/>
          <a:srcRect l="0" t="16502" r="0" b="11497"/>
          <a:stretch/>
        </p:blipFill>
        <p:spPr>
          <a:xfrm>
            <a:off x="3786120" y="2286000"/>
            <a:ext cx="4761720" cy="3428280"/>
          </a:xfrm>
          <a:prstGeom prst="rect">
            <a:avLst/>
          </a:prstGeom>
          <a:ln w="0">
            <a:noFill/>
          </a:ln>
          <a:effectLst>
            <a:outerShdw algn="tl" blurRad="291960" dir="2700000" dist="13898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p:nvPr>
        </p:nvSpPr>
        <p:spPr>
          <a:xfrm>
            <a:off x="457200" y="1600200"/>
            <a:ext cx="8228880" cy="489996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It’s either an internal (or) external </a:t>
            </a:r>
            <a:r>
              <a:rPr b="1" i="1" lang="en-IN" sz="2800" spc="-1" strike="noStrike">
                <a:solidFill>
                  <a:schemeClr val="dk1"/>
                </a:solidFill>
                <a:latin typeface="Calibri"/>
              </a:rPr>
              <a:t>local area network adapter </a:t>
            </a:r>
            <a:r>
              <a:rPr b="1" lang="en-IN" sz="2800" spc="-1" strike="noStrike">
                <a:solidFill>
                  <a:schemeClr val="dk1"/>
                </a:solidFill>
                <a:latin typeface="Calibri"/>
              </a:rPr>
              <a:t>with a built-in wireless radio and antenna.</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Most common WI-FI cards used in desktop computers are PCI express WI-FI cards made to fit the PCI express cards slots on the mother board .</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Wingdings" charset="2"/>
              <a:buChar char=""/>
            </a:pPr>
            <a:r>
              <a:rPr b="1" lang="en-IN" sz="2800" spc="-1" strike="noStrike">
                <a:solidFill>
                  <a:schemeClr val="dk1"/>
                </a:solidFill>
                <a:latin typeface="Calibri"/>
              </a:rPr>
              <a:t>The primary benefit of using a WI-FI card in desktop computer is that it allows you to set-up your workstation (or) home office without considering the proximity (or) availability of hard line network access</a:t>
            </a:r>
            <a:endParaRPr b="0" lang="en-IN" sz="2800" spc="-1" strike="noStrike">
              <a:solidFill>
                <a:srgbClr val="000000"/>
              </a:solidFill>
              <a:latin typeface="Arial"/>
            </a:endParaRPr>
          </a:p>
        </p:txBody>
      </p:sp>
      <p:sp>
        <p:nvSpPr>
          <p:cNvPr id="299" name="Rectangle 3"/>
          <p:cNvSpPr/>
          <p:nvPr/>
        </p:nvSpPr>
        <p:spPr>
          <a:xfrm>
            <a:off x="857160" y="428760"/>
            <a:ext cx="7357320" cy="78516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WI-FI CARD</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Rectangle 3"/>
          <p:cNvSpPr/>
          <p:nvPr/>
        </p:nvSpPr>
        <p:spPr>
          <a:xfrm>
            <a:off x="857160" y="1071720"/>
            <a:ext cx="7643160" cy="713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SWITCH</a:t>
            </a:r>
            <a:endParaRPr b="0" lang="en-IN" sz="3200" spc="-1" strike="noStrike">
              <a:solidFill>
                <a:srgbClr val="ffffff"/>
              </a:solidFill>
              <a:latin typeface="Arial"/>
            </a:endParaRPr>
          </a:p>
        </p:txBody>
      </p:sp>
      <p:pic>
        <p:nvPicPr>
          <p:cNvPr id="301" name="Picture 2" descr="C:\Users\AdmOfficer\Desktop\81GvIOGda0L._SL1500_.jpg"/>
          <p:cNvPicPr/>
          <p:nvPr/>
        </p:nvPicPr>
        <p:blipFill>
          <a:blip r:embed="rId1"/>
          <a:srcRect l="0" t="29991" r="0" b="25995"/>
          <a:stretch/>
        </p:blipFill>
        <p:spPr>
          <a:xfrm>
            <a:off x="571320" y="2428920"/>
            <a:ext cx="8117280" cy="3571200"/>
          </a:xfrm>
          <a:prstGeom prst="rect">
            <a:avLst/>
          </a:prstGeom>
          <a:ln w="0">
            <a:noFill/>
          </a:ln>
          <a:effectLst>
            <a:outerShdw algn="tl" blurRad="291960" dir="2700000" dist="13898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p:nvPr>
        </p:nvSpPr>
        <p:spPr>
          <a:xfrm>
            <a:off x="457200" y="1412640"/>
            <a:ext cx="8506440" cy="460764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switch is a device that is used to segment networks into different subnetworks</a:t>
            </a:r>
            <a:r>
              <a:rPr b="1" i="1" lang="en-IN" sz="3200" spc="-1" strike="noStrike">
                <a:solidFill>
                  <a:schemeClr val="dk1"/>
                </a:solidFill>
                <a:latin typeface="Calibri"/>
              </a:rPr>
              <a:t> </a:t>
            </a:r>
            <a:r>
              <a:rPr b="1" lang="en-IN" sz="3200" spc="-1" strike="noStrike">
                <a:solidFill>
                  <a:schemeClr val="dk1"/>
                </a:solidFill>
                <a:latin typeface="Calibri"/>
              </a:rPr>
              <a:t>called </a:t>
            </a:r>
            <a:r>
              <a:rPr b="1" i="1" lang="en-IN" sz="3200" spc="-1" strike="noStrike">
                <a:solidFill>
                  <a:schemeClr val="dk1"/>
                </a:solidFill>
                <a:latin typeface="Calibri"/>
              </a:rPr>
              <a:t>subnet </a:t>
            </a:r>
            <a:r>
              <a:rPr b="1" lang="en-IN" sz="3200" spc="-1" strike="noStrike">
                <a:solidFill>
                  <a:schemeClr val="dk1"/>
                </a:solidFill>
                <a:latin typeface="Calibri"/>
              </a:rPr>
              <a:t>or LAN Segment.</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Segmenting the network into smaller subnet, prevents traffic overload in a network.</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switch is responsible for filtering (or) transforming data in a specific way and forwarding packets between LAN segment.</a:t>
            </a:r>
            <a:endParaRPr b="0" lang="en-IN" sz="3200" spc="-1" strike="noStrike">
              <a:solidFill>
                <a:srgbClr val="000000"/>
              </a:solidFill>
              <a:latin typeface="Arial"/>
            </a:endParaRPr>
          </a:p>
          <a:p>
            <a:pPr indent="0" defTabSz="914400">
              <a:lnSpc>
                <a:spcPct val="100000"/>
              </a:lnSpc>
              <a:spcBef>
                <a:spcPts val="641"/>
              </a:spcBef>
              <a:buNone/>
              <a:tabLst>
                <a:tab algn="l" pos="0"/>
              </a:tabLst>
            </a:pPr>
            <a:endParaRPr b="0" lang="en-IN" sz="3200" spc="-1" strike="noStrike">
              <a:solidFill>
                <a:srgbClr val="000000"/>
              </a:solidFill>
              <a:latin typeface="Arial"/>
            </a:endParaRPr>
          </a:p>
          <a:p>
            <a:pPr indent="0" defTabSz="914400">
              <a:lnSpc>
                <a:spcPct val="100000"/>
              </a:lnSpc>
              <a:spcBef>
                <a:spcPts val="641"/>
              </a:spcBef>
              <a:buNone/>
              <a:tabLst>
                <a:tab algn="l" pos="0"/>
              </a:tabLst>
            </a:pPr>
            <a:endParaRPr b="0" lang="en-IN" sz="3200" spc="-1" strike="noStrike">
              <a:solidFill>
                <a:srgbClr val="000000"/>
              </a:solidFill>
              <a:latin typeface="Arial"/>
            </a:endParaRPr>
          </a:p>
        </p:txBody>
      </p:sp>
      <p:sp>
        <p:nvSpPr>
          <p:cNvPr id="303" name="Rectangle 3"/>
          <p:cNvSpPr/>
          <p:nvPr/>
        </p:nvSpPr>
        <p:spPr>
          <a:xfrm>
            <a:off x="571320" y="428760"/>
            <a:ext cx="7643160" cy="713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SWITCH</a:t>
            </a:r>
            <a:endParaRPr b="0" lang="en-IN" sz="3200" spc="-1" strike="noStrike">
              <a:solidFill>
                <a:srgbClr val="ffffff"/>
              </a:solidFill>
              <a:latin typeface="Arial"/>
            </a:endParaRPr>
          </a:p>
        </p:txBody>
      </p:sp>
      <p:sp>
        <p:nvSpPr>
          <p:cNvPr id="304" name="TextBox 1"/>
          <p:cNvSpPr/>
          <p:nvPr/>
        </p:nvSpPr>
        <p:spPr>
          <a:xfrm>
            <a:off x="6893280" y="5929200"/>
            <a:ext cx="1540440" cy="5166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IN" sz="2800" spc="-1" strike="noStrike">
                <a:solidFill>
                  <a:schemeClr val="dk1"/>
                </a:solidFill>
                <a:latin typeface="Calibri"/>
              </a:rPr>
              <a:t>Contd…</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p:nvPr>
        </p:nvSpPr>
        <p:spPr>
          <a:xfrm>
            <a:off x="571320" y="2143080"/>
            <a:ext cx="8228880" cy="242820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A switch can support any packet of protocol.</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LAN’s that are segmented through switches are called as switched LANs.</a:t>
            </a:r>
            <a:endParaRPr b="0" lang="en-IN" sz="3200" spc="-1" strike="noStrike">
              <a:solidFill>
                <a:srgbClr val="000000"/>
              </a:solidFill>
              <a:latin typeface="Arial"/>
            </a:endParaRPr>
          </a:p>
        </p:txBody>
      </p:sp>
      <p:sp>
        <p:nvSpPr>
          <p:cNvPr id="306" name="Rectangle 3"/>
          <p:cNvSpPr/>
          <p:nvPr/>
        </p:nvSpPr>
        <p:spPr>
          <a:xfrm>
            <a:off x="642960" y="428760"/>
            <a:ext cx="7643160" cy="713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SWITCH</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Rectangle 3"/>
          <p:cNvSpPr/>
          <p:nvPr/>
        </p:nvSpPr>
        <p:spPr>
          <a:xfrm>
            <a:off x="1143000" y="2714760"/>
            <a:ext cx="6857280" cy="71352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BRIDGE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p:nvPr>
        </p:nvSpPr>
        <p:spPr>
          <a:xfrm>
            <a:off x="457200" y="1628640"/>
            <a:ext cx="8362440" cy="4728600"/>
          </a:xfrm>
          <a:prstGeom prst="rect">
            <a:avLst/>
          </a:prstGeom>
          <a:noFill/>
          <a:ln w="0">
            <a:noFill/>
          </a:ln>
        </p:spPr>
        <p:txBody>
          <a:bodyPr lIns="91440" rIns="91440" tIns="45720" bIns="45720" anchor="t">
            <a:normAutofit fontScale="93333" lnSpcReduction="10000"/>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bridge is a device that let’s you link networks together.</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Bridges are smart enough to know which computers are on which side of the bridge, so they only allow those messages that need to get other side to cross the bridge.</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Bridges can handle networks that follow same protocol.</a:t>
            </a:r>
            <a:endParaRPr b="0" lang="en-IN" sz="3200" spc="-1" strike="noStrike">
              <a:solidFill>
                <a:srgbClr val="000000"/>
              </a:solidFill>
              <a:latin typeface="Arial"/>
            </a:endParaRPr>
          </a:p>
          <a:p>
            <a:pPr marL="343080" indent="-343080" algn="r" defTabSz="914400">
              <a:lnSpc>
                <a:spcPct val="100000"/>
              </a:lnSpc>
              <a:spcBef>
                <a:spcPts val="641"/>
              </a:spcBef>
              <a:buNone/>
              <a:tabLst>
                <a:tab algn="l" pos="0"/>
              </a:tabLst>
            </a:pPr>
            <a:r>
              <a:rPr b="1" lang="en-IN" sz="3200" spc="-1" strike="noStrike">
                <a:solidFill>
                  <a:srgbClr val="ff0000"/>
                </a:solidFill>
                <a:latin typeface="Calibri"/>
              </a:rPr>
              <a:t>Contd..</a:t>
            </a:r>
            <a:endParaRPr b="0" lang="en-IN" sz="3200" spc="-1" strike="noStrike">
              <a:solidFill>
                <a:srgbClr val="000000"/>
              </a:solidFill>
              <a:latin typeface="Arial"/>
            </a:endParaRPr>
          </a:p>
        </p:txBody>
      </p:sp>
      <p:sp>
        <p:nvSpPr>
          <p:cNvPr id="309" name="Rectangle 3"/>
          <p:cNvSpPr/>
          <p:nvPr/>
        </p:nvSpPr>
        <p:spPr>
          <a:xfrm>
            <a:off x="1071360" y="428760"/>
            <a:ext cx="6857280" cy="71352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BRIDGE</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Rectangle 3"/>
          <p:cNvSpPr/>
          <p:nvPr/>
        </p:nvSpPr>
        <p:spPr>
          <a:xfrm>
            <a:off x="1214280" y="571320"/>
            <a:ext cx="6857280" cy="71352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BRIDGE</a:t>
            </a:r>
            <a:endParaRPr b="0" lang="en-IN" sz="3200" spc="-1" strike="noStrike">
              <a:solidFill>
                <a:srgbClr val="ffffff"/>
              </a:solidFill>
              <a:latin typeface="Arial"/>
            </a:endParaRPr>
          </a:p>
        </p:txBody>
      </p:sp>
      <p:pic>
        <p:nvPicPr>
          <p:cNvPr id="311" name="Picture 3" descr="C:\Users\AdmOfficer\Desktop\bridge2.gif"/>
          <p:cNvPicPr/>
          <p:nvPr/>
        </p:nvPicPr>
        <p:blipFill>
          <a:blip r:embed="rId1"/>
          <a:stretch/>
        </p:blipFill>
        <p:spPr>
          <a:xfrm>
            <a:off x="571320" y="1714320"/>
            <a:ext cx="7921080" cy="4096080"/>
          </a:xfrm>
          <a:prstGeom prst="rect">
            <a:avLst/>
          </a:prstGeom>
          <a:ln w="0">
            <a:noFill/>
          </a:ln>
          <a:effectLst>
            <a:outerShdw algn="tl" blurRad="291960" dir="2700000" dist="13898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itle 1"/>
          <p:cNvSpPr/>
          <p:nvPr/>
        </p:nvSpPr>
        <p:spPr>
          <a:xfrm>
            <a:off x="928800" y="2000160"/>
            <a:ext cx="6928920" cy="99936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1. IT LACKS INDEPENDENCE. </a:t>
            </a:r>
            <a:endParaRPr b="0" lang="en-IN" sz="3200" spc="-1" strike="noStrike">
              <a:solidFill>
                <a:srgbClr val="ffffff"/>
              </a:solidFill>
              <a:latin typeface="Arial"/>
            </a:endParaRPr>
          </a:p>
        </p:txBody>
      </p:sp>
      <p:sp>
        <p:nvSpPr>
          <p:cNvPr id="79" name="Title 1"/>
          <p:cNvSpPr/>
          <p:nvPr/>
        </p:nvSpPr>
        <p:spPr>
          <a:xfrm>
            <a:off x="928800" y="3429000"/>
            <a:ext cx="6928920" cy="9993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rmAutofit fontScale="93333"/>
          </a:bodyPr>
          <a:p>
            <a:pPr defTabSz="914400">
              <a:lnSpc>
                <a:spcPct val="100000"/>
              </a:lnSpc>
            </a:pPr>
            <a:r>
              <a:rPr b="1" lang="en-IN" sz="3200" spc="-1" strike="noStrike">
                <a:solidFill>
                  <a:schemeClr val="lt1"/>
                </a:solidFill>
                <a:latin typeface="Calibri"/>
              </a:rPr>
              <a:t>2. IT POSES SECURITY DIFFICULTIES. </a:t>
            </a:r>
            <a:endParaRPr b="0" lang="en-IN" sz="3200" spc="-1" strike="noStrike">
              <a:solidFill>
                <a:srgbClr val="000000"/>
              </a:solidFill>
              <a:latin typeface="Arial"/>
            </a:endParaRPr>
          </a:p>
        </p:txBody>
      </p:sp>
      <p:sp>
        <p:nvSpPr>
          <p:cNvPr id="80" name="Title 1"/>
          <p:cNvSpPr/>
          <p:nvPr/>
        </p:nvSpPr>
        <p:spPr>
          <a:xfrm>
            <a:off x="928800" y="5000760"/>
            <a:ext cx="6928920" cy="9993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rmAutofit/>
          </a:bodyPr>
          <a:p>
            <a:pPr defTabSz="914400">
              <a:lnSpc>
                <a:spcPct val="100000"/>
              </a:lnSpc>
            </a:pPr>
            <a:r>
              <a:rPr b="1" lang="en-IN" sz="3200" spc="-1" strike="noStrike">
                <a:solidFill>
                  <a:schemeClr val="lt1"/>
                </a:solidFill>
                <a:latin typeface="Calibri"/>
              </a:rPr>
              <a:t>3. IT LACKS ROBUSTNESS.  </a:t>
            </a:r>
            <a:endParaRPr b="0" lang="en-IN" sz="3200" spc="-1" strike="noStrike">
              <a:solidFill>
                <a:srgbClr val="000000"/>
              </a:solidFill>
              <a:latin typeface="Arial"/>
            </a:endParaRPr>
          </a:p>
        </p:txBody>
      </p:sp>
      <p:sp>
        <p:nvSpPr>
          <p:cNvPr id="81" name="Title 1"/>
          <p:cNvSpPr/>
          <p:nvPr/>
        </p:nvSpPr>
        <p:spPr>
          <a:xfrm>
            <a:off x="714240" y="285840"/>
            <a:ext cx="8000280" cy="856440"/>
          </a:xfrm>
          <a:prstGeom prst="rect">
            <a:avLst/>
          </a:prstGeom>
          <a:solidFill>
            <a:srgbClr val="8064a2"/>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normAutofit fontScale="93333" lnSpcReduction="20000"/>
          </a:bodyPr>
          <a:p>
            <a:pPr marL="514440" indent="-514440" algn="ctr" defTabSz="914400">
              <a:lnSpc>
                <a:spcPct val="100000"/>
              </a:lnSpc>
              <a:tabLst>
                <a:tab algn="l" pos="0"/>
              </a:tabLst>
            </a:pPr>
            <a:r>
              <a:rPr b="1" lang="en-IN" sz="3200" spc="-1" strike="noStrike">
                <a:solidFill>
                  <a:schemeClr val="lt1"/>
                </a:solidFill>
                <a:latin typeface="Calibri"/>
              </a:rPr>
              <a:t>DISADVANTAGES OF COMPUTER NETWORK</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Rectangle 3"/>
          <p:cNvSpPr/>
          <p:nvPr/>
        </p:nvSpPr>
        <p:spPr>
          <a:xfrm>
            <a:off x="1071360" y="428760"/>
            <a:ext cx="6857280" cy="7851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ROUTER</a:t>
            </a:r>
            <a:endParaRPr b="0" lang="en-IN" sz="3200" spc="-1" strike="noStrike">
              <a:solidFill>
                <a:srgbClr val="000000"/>
              </a:solidFill>
              <a:latin typeface="Arial"/>
            </a:endParaRPr>
          </a:p>
        </p:txBody>
      </p:sp>
      <p:pic>
        <p:nvPicPr>
          <p:cNvPr id="313" name="Picture 2" descr="C:\Users\AdmOfficer\Desktop\router.jpg"/>
          <p:cNvPicPr/>
          <p:nvPr/>
        </p:nvPicPr>
        <p:blipFill>
          <a:blip r:embed="rId1"/>
          <a:stretch/>
        </p:blipFill>
        <p:spPr>
          <a:xfrm>
            <a:off x="428760" y="1357200"/>
            <a:ext cx="4318560" cy="2428200"/>
          </a:xfrm>
          <a:prstGeom prst="rect">
            <a:avLst/>
          </a:prstGeom>
          <a:ln w="0">
            <a:noFill/>
          </a:ln>
        </p:spPr>
      </p:pic>
      <p:pic>
        <p:nvPicPr>
          <p:cNvPr id="314" name="Picture 3" descr="C:\Users\AdmOfficer\Desktop\router1.jpg"/>
          <p:cNvPicPr/>
          <p:nvPr/>
        </p:nvPicPr>
        <p:blipFill>
          <a:blip r:embed="rId2"/>
          <a:stretch/>
        </p:blipFill>
        <p:spPr>
          <a:xfrm>
            <a:off x="5143680" y="2000160"/>
            <a:ext cx="3574080" cy="2999520"/>
          </a:xfrm>
          <a:prstGeom prst="rect">
            <a:avLst/>
          </a:prstGeom>
          <a:ln w="0">
            <a:noFill/>
          </a:ln>
        </p:spPr>
      </p:pic>
      <p:pic>
        <p:nvPicPr>
          <p:cNvPr id="315" name="Picture 4" descr="C:\Users\AdmOfficer\Desktop\router3.jpg"/>
          <p:cNvPicPr/>
          <p:nvPr/>
        </p:nvPicPr>
        <p:blipFill>
          <a:blip r:embed="rId3"/>
          <a:stretch/>
        </p:blipFill>
        <p:spPr>
          <a:xfrm>
            <a:off x="1214280" y="3786120"/>
            <a:ext cx="2642400" cy="2642400"/>
          </a:xfrm>
          <a:prstGeom prst="rect">
            <a:avLst/>
          </a:prstGeom>
          <a:ln w="0">
            <a:noFill/>
          </a:ln>
        </p:spPr>
      </p:pic>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p:nvPr>
        </p:nvSpPr>
        <p:spPr>
          <a:xfrm>
            <a:off x="428760" y="1500120"/>
            <a:ext cx="8228880" cy="480312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device that works like a bridge but can handle different protocol is know as Router.</a:t>
            </a:r>
            <a:endParaRPr b="0" lang="en-IN" sz="3200" spc="-1" strike="noStrike">
              <a:solidFill>
                <a:srgbClr val="000000"/>
              </a:solidFill>
              <a:latin typeface="Arial"/>
            </a:endParaRPr>
          </a:p>
          <a:p>
            <a:pPr indent="0" algn="just" defTabSz="914400">
              <a:lnSpc>
                <a:spcPct val="100000"/>
              </a:lnSpc>
              <a:spcBef>
                <a:spcPts val="641"/>
              </a:spcBef>
              <a:buNone/>
              <a:tabLst>
                <a:tab algn="l" pos="0"/>
              </a:tabLst>
            </a:pP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A Router is a network device that forwards data from one network to another network.</a:t>
            </a:r>
            <a:endParaRPr b="0" lang="en-IN" sz="3200" spc="-1" strike="noStrike">
              <a:solidFill>
                <a:srgbClr val="000000"/>
              </a:solidFill>
              <a:latin typeface="Arial"/>
            </a:endParaRPr>
          </a:p>
          <a:p>
            <a:pPr indent="0" algn="just" defTabSz="914400">
              <a:lnSpc>
                <a:spcPct val="100000"/>
              </a:lnSpc>
              <a:spcBef>
                <a:spcPts val="641"/>
              </a:spcBef>
              <a:buNone/>
              <a:tabLst>
                <a:tab algn="l" pos="0"/>
              </a:tabLst>
            </a:pP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tabLst>
                <a:tab algn="l" pos="0"/>
              </a:tabLst>
            </a:pPr>
            <a:r>
              <a:rPr b="1" lang="en-IN" sz="3200" spc="-1" strike="noStrike">
                <a:solidFill>
                  <a:schemeClr val="dk1"/>
                </a:solidFill>
                <a:latin typeface="Calibri"/>
              </a:rPr>
              <a:t>A router works like a bridge but can handle different protocols.</a:t>
            </a:r>
            <a:endParaRPr b="0" lang="en-IN" sz="3200" spc="-1" strike="noStrike">
              <a:solidFill>
                <a:srgbClr val="000000"/>
              </a:solidFill>
              <a:latin typeface="Arial"/>
            </a:endParaRPr>
          </a:p>
        </p:txBody>
      </p:sp>
      <p:sp>
        <p:nvSpPr>
          <p:cNvPr id="317" name="Rectangle 3"/>
          <p:cNvSpPr/>
          <p:nvPr/>
        </p:nvSpPr>
        <p:spPr>
          <a:xfrm>
            <a:off x="1071360" y="428760"/>
            <a:ext cx="6857280" cy="7851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ROUTER</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p:nvPr>
        </p:nvSpPr>
        <p:spPr>
          <a:xfrm>
            <a:off x="357120" y="1357200"/>
            <a:ext cx="8228880" cy="5112000"/>
          </a:xfrm>
          <a:prstGeom prst="rect">
            <a:avLst/>
          </a:prstGeom>
          <a:noFill/>
          <a:ln w="0">
            <a:noFill/>
          </a:ln>
        </p:spPr>
        <p:txBody>
          <a:bodyPr lIns="91440" rIns="91440" tIns="45720" bIns="45720" anchor="t">
            <a:noAutofit/>
          </a:bodyPr>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If the destination is unknow to a router it sends the traffic to another router (using logical address) which knows the destination, Based on a network road map called as (</a:t>
            </a:r>
            <a:r>
              <a:rPr b="1" i="1" lang="en-IN" sz="3200" spc="-1" strike="noStrike">
                <a:solidFill>
                  <a:schemeClr val="dk1"/>
                </a:solidFill>
                <a:latin typeface="Calibri"/>
              </a:rPr>
              <a:t>Routing Table).</a:t>
            </a:r>
            <a:endParaRPr b="0" lang="en-IN" sz="3200" spc="-1" strike="noStrike">
              <a:solidFill>
                <a:srgbClr val="000000"/>
              </a:solidFill>
              <a:latin typeface="Arial"/>
            </a:endParaRPr>
          </a:p>
          <a:p>
            <a:pPr indent="0" algn="just" defTabSz="914400">
              <a:lnSpc>
                <a:spcPct val="100000"/>
              </a:lnSpc>
              <a:spcBef>
                <a:spcPts val="641"/>
              </a:spcBef>
              <a:buNone/>
              <a:tabLst>
                <a:tab algn="l" pos="0"/>
              </a:tabLst>
            </a:pP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Arial"/>
              <a:buChar char="•"/>
              <a:tabLst>
                <a:tab algn="l" pos="0"/>
              </a:tabLst>
            </a:pPr>
            <a:r>
              <a:rPr b="1" lang="en-IN" sz="3200" spc="-1" strike="noStrike">
                <a:solidFill>
                  <a:schemeClr val="dk1"/>
                </a:solidFill>
                <a:latin typeface="Calibri"/>
              </a:rPr>
              <a:t>Routers can help to ensure that packets are travelling the most efficient paths to their destination.</a:t>
            </a:r>
            <a:endParaRPr b="0" lang="en-IN" sz="3200" spc="-1" strike="noStrike">
              <a:solidFill>
                <a:srgbClr val="000000"/>
              </a:solidFill>
              <a:latin typeface="Arial"/>
            </a:endParaRPr>
          </a:p>
          <a:p>
            <a:pPr indent="0" algn="just" defTabSz="914400">
              <a:lnSpc>
                <a:spcPct val="100000"/>
              </a:lnSpc>
              <a:spcBef>
                <a:spcPts val="641"/>
              </a:spcBef>
              <a:buNone/>
              <a:tabLst>
                <a:tab algn="l" pos="0"/>
              </a:tabLst>
            </a:pPr>
            <a:endParaRPr b="0" lang="en-IN" sz="3200" spc="-1" strike="noStrike">
              <a:solidFill>
                <a:srgbClr val="000000"/>
              </a:solidFill>
              <a:latin typeface="Arial"/>
            </a:endParaRPr>
          </a:p>
        </p:txBody>
      </p:sp>
      <p:sp>
        <p:nvSpPr>
          <p:cNvPr id="319" name="Rectangle 3"/>
          <p:cNvSpPr/>
          <p:nvPr/>
        </p:nvSpPr>
        <p:spPr>
          <a:xfrm>
            <a:off x="1071360" y="428760"/>
            <a:ext cx="6857280" cy="785160"/>
          </a:xfrm>
          <a:prstGeom prst="rect">
            <a:avLst/>
          </a:prstGeom>
          <a:solidFill>
            <a:srgbClr val="f7964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ROUTER</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Picture 2" descr="C:\Users\AdmOfficer\Desktop\gateway.jpg"/>
          <p:cNvPicPr/>
          <p:nvPr/>
        </p:nvPicPr>
        <p:blipFill>
          <a:blip r:embed="rId1"/>
          <a:stretch/>
        </p:blipFill>
        <p:spPr>
          <a:xfrm>
            <a:off x="642960" y="1000080"/>
            <a:ext cx="7619400" cy="3225240"/>
          </a:xfrm>
          <a:prstGeom prst="rect">
            <a:avLst/>
          </a:prstGeom>
          <a:ln w="0">
            <a:noFill/>
          </a:ln>
        </p:spPr>
      </p:pic>
      <p:sp>
        <p:nvSpPr>
          <p:cNvPr id="321" name="Rectangle 3"/>
          <p:cNvSpPr/>
          <p:nvPr/>
        </p:nvSpPr>
        <p:spPr>
          <a:xfrm>
            <a:off x="857160" y="500040"/>
            <a:ext cx="7143120" cy="78516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GATEWAY</a:t>
            </a:r>
            <a:endParaRPr b="0" lang="en-IN" sz="3200" spc="-1" strike="noStrike">
              <a:solidFill>
                <a:srgbClr val="000000"/>
              </a:solidFill>
              <a:latin typeface="Arial"/>
            </a:endParaRPr>
          </a:p>
        </p:txBody>
      </p:sp>
      <p:pic>
        <p:nvPicPr>
          <p:cNvPr id="322" name="Picture 3" descr="C:\Users\AdmOfficer\Desktop\gateway1.jpg"/>
          <p:cNvPicPr/>
          <p:nvPr/>
        </p:nvPicPr>
        <p:blipFill>
          <a:blip r:embed="rId2"/>
          <a:stretch/>
        </p:blipFill>
        <p:spPr>
          <a:xfrm>
            <a:off x="571320" y="4000680"/>
            <a:ext cx="8000280" cy="2532240"/>
          </a:xfrm>
          <a:prstGeom prst="rect">
            <a:avLst/>
          </a:prstGeom>
          <a:ln w="0">
            <a:noFill/>
          </a:ln>
        </p:spPr>
      </p:pic>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p:nvPr>
        </p:nvSpPr>
        <p:spPr>
          <a:xfrm>
            <a:off x="457200" y="1412640"/>
            <a:ext cx="8228880" cy="4968000"/>
          </a:xfrm>
          <a:prstGeom prst="rect">
            <a:avLst/>
          </a:prstGeom>
          <a:noFill/>
          <a:ln w="0">
            <a:noFill/>
          </a:ln>
        </p:spPr>
        <p:txBody>
          <a:bodyPr lIns="91440" rIns="91440" tIns="45720" bIns="45720" anchor="t">
            <a:normAutofit fontScale="87222" lnSpcReduction="20000"/>
          </a:bodyPr>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A gateway is a  network device that connects dissimilar networks.</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It establishes an intelligent connection between a local network and external network with completely different structures </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Gateway is actually a node on a network that server as an entrance to another network.</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Wingdings" charset="2"/>
              <a:buChar char=""/>
            </a:pPr>
            <a:r>
              <a:rPr b="1" lang="en-IN" sz="3200" spc="-1" strike="noStrike">
                <a:solidFill>
                  <a:schemeClr val="dk1"/>
                </a:solidFill>
                <a:latin typeface="Calibri"/>
              </a:rPr>
              <a:t>In enterprises the gateway is the computer that routes the traffic from workstation to a out side network that serving the web pages.</a:t>
            </a:r>
            <a:endParaRPr b="0" lang="en-IN" sz="3200" spc="-1" strike="noStrike">
              <a:solidFill>
                <a:srgbClr val="000000"/>
              </a:solidFill>
              <a:latin typeface="Arial"/>
            </a:endParaRPr>
          </a:p>
        </p:txBody>
      </p:sp>
      <p:sp>
        <p:nvSpPr>
          <p:cNvPr id="324" name="Rectangle 3"/>
          <p:cNvSpPr/>
          <p:nvPr/>
        </p:nvSpPr>
        <p:spPr>
          <a:xfrm>
            <a:off x="857160" y="428760"/>
            <a:ext cx="7143120" cy="785160"/>
          </a:xfrm>
          <a:prstGeom prst="rect">
            <a:avLst/>
          </a:prstGeom>
          <a:solidFill>
            <a:srgbClr val="4f81bd"/>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GATEWAY</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Rectangle 3"/>
          <p:cNvSpPr/>
          <p:nvPr/>
        </p:nvSpPr>
        <p:spPr>
          <a:xfrm>
            <a:off x="642960" y="714240"/>
            <a:ext cx="8071920" cy="7783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ACCESS POINT(AP) / WIRELESS ACCESS POINTS</a:t>
            </a:r>
            <a:endParaRPr b="0" lang="en-IN" sz="3200" spc="-1" strike="noStrike">
              <a:solidFill>
                <a:srgbClr val="000000"/>
              </a:solidFill>
              <a:latin typeface="Arial"/>
            </a:endParaRPr>
          </a:p>
        </p:txBody>
      </p:sp>
      <p:pic>
        <p:nvPicPr>
          <p:cNvPr id="326" name="Picture 2" descr="C:\Users\AdmOfficer\Desktop\accesspoints.jpg"/>
          <p:cNvPicPr/>
          <p:nvPr/>
        </p:nvPicPr>
        <p:blipFill>
          <a:blip r:embed="rId1"/>
          <a:stretch/>
        </p:blipFill>
        <p:spPr>
          <a:xfrm>
            <a:off x="357120" y="1928880"/>
            <a:ext cx="3714120" cy="3714120"/>
          </a:xfrm>
          <a:prstGeom prst="rect">
            <a:avLst/>
          </a:prstGeom>
          <a:ln w="0">
            <a:noFill/>
          </a:ln>
          <a:effectLst>
            <a:outerShdw algn="tl" blurRad="291960" dir="2700000" dist="138988" rotWithShape="0">
              <a:srgbClr val="333333">
                <a:alpha val="65000"/>
              </a:srgbClr>
            </a:outerShdw>
          </a:effectLst>
        </p:spPr>
      </p:pic>
      <p:pic>
        <p:nvPicPr>
          <p:cNvPr id="327" name="Picture 5" descr="C:\Users\AdmOfficer\Desktop\accesspoint2.jpg"/>
          <p:cNvPicPr/>
          <p:nvPr/>
        </p:nvPicPr>
        <p:blipFill>
          <a:blip r:embed="rId2"/>
          <a:stretch/>
        </p:blipFill>
        <p:spPr>
          <a:xfrm>
            <a:off x="4357800" y="2357280"/>
            <a:ext cx="4350240" cy="3118680"/>
          </a:xfrm>
          <a:prstGeom prst="rect">
            <a:avLst/>
          </a:prstGeom>
          <a:ln w="0">
            <a:noFill/>
          </a:ln>
          <a:effectLst>
            <a:outerShdw algn="tl" blurRad="291960" dir="2700000" dist="13898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p:nvPr>
        </p:nvSpPr>
        <p:spPr>
          <a:xfrm>
            <a:off x="457200" y="1600200"/>
            <a:ext cx="8228880" cy="4899960"/>
          </a:xfrm>
          <a:prstGeom prst="rect">
            <a:avLst/>
          </a:prstGeom>
          <a:noFill/>
          <a:ln w="0">
            <a:noFill/>
          </a:ln>
        </p:spPr>
        <p:txBody>
          <a:bodyPr lIns="91440" rIns="91440" tIns="45720" bIns="45720" anchor="t">
            <a:noAutofit/>
          </a:bodyPr>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An     ACCESS POINT-(AP) ,        also      called     as  (Wireless access point) WAP</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WAP is a hardware device that establishes connections of computer devices on wireless LAN with a fixed wire network.</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AP is a station that transmits and receives data</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AP has a range of (up to 150 feet for home based APs).</a:t>
            </a:r>
            <a:endParaRPr b="0" lang="en-IN" sz="2800" spc="-1" strike="noStrike">
              <a:solidFill>
                <a:srgbClr val="000000"/>
              </a:solidFill>
              <a:latin typeface="Arial"/>
            </a:endParaRPr>
          </a:p>
          <a:p>
            <a:pPr marL="343080" indent="-343080" algn="just" defTabSz="914400">
              <a:lnSpc>
                <a:spcPct val="100000"/>
              </a:lnSpc>
              <a:spcBef>
                <a:spcPts val="561"/>
              </a:spcBef>
              <a:buClr>
                <a:srgbClr val="000000"/>
              </a:buClr>
              <a:buFont typeface="Arial"/>
              <a:buChar char="•"/>
            </a:pPr>
            <a:r>
              <a:rPr b="1" lang="en-IN" sz="2800" spc="-1" strike="noStrike">
                <a:solidFill>
                  <a:schemeClr val="dk1"/>
                </a:solidFill>
                <a:latin typeface="Calibri"/>
              </a:rPr>
              <a:t>Wireless routers can function as(AP) , but not all (AP)can work as routers.</a:t>
            </a:r>
            <a:endParaRPr b="0" lang="en-IN" sz="2800" spc="-1" strike="noStrike">
              <a:solidFill>
                <a:srgbClr val="000000"/>
              </a:solidFill>
              <a:latin typeface="Arial"/>
            </a:endParaRPr>
          </a:p>
        </p:txBody>
      </p:sp>
      <p:sp>
        <p:nvSpPr>
          <p:cNvPr id="329" name="Rectangle 3"/>
          <p:cNvSpPr/>
          <p:nvPr/>
        </p:nvSpPr>
        <p:spPr>
          <a:xfrm>
            <a:off x="785880" y="428760"/>
            <a:ext cx="7571880" cy="778320"/>
          </a:xfrm>
          <a:prstGeom prst="rect">
            <a:avLst/>
          </a:prstGeom>
          <a:solidFill>
            <a:srgbClr val="9bbb59"/>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ACCESS POINT(AP)</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Rectangle 3"/>
          <p:cNvSpPr/>
          <p:nvPr/>
        </p:nvSpPr>
        <p:spPr>
          <a:xfrm>
            <a:off x="928800" y="2643120"/>
            <a:ext cx="7500240" cy="713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THE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p:nvPr>
        </p:nvSpPr>
        <p:spPr>
          <a:xfrm>
            <a:off x="457200" y="1600200"/>
            <a:ext cx="8228880" cy="4685760"/>
          </a:xfrm>
          <a:prstGeom prst="rect">
            <a:avLst/>
          </a:prstGeom>
          <a:noFill/>
          <a:ln w="0">
            <a:noFill/>
          </a:ln>
        </p:spPr>
        <p:txBody>
          <a:bodyPr lIns="91440" rIns="91440" tIns="45720" bIns="45720" anchor="t">
            <a:normAutofit fontScale="89999"/>
          </a:bodyPr>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A cloud is a generic term used for “INTERNET”.</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Cloud computing is internet-based computing whereby shared resources, software , and information are provided to computer and other devices are in demand, like electricity grid.</a:t>
            </a:r>
            <a:endParaRPr b="0" lang="en-IN" sz="3200" spc="-1" strike="noStrike">
              <a:solidFill>
                <a:srgbClr val="000000"/>
              </a:solidFill>
              <a:latin typeface="Arial"/>
            </a:endParaRPr>
          </a:p>
          <a:p>
            <a:pPr marL="343080" indent="-343080" algn="just" defTabSz="914400">
              <a:lnSpc>
                <a:spcPct val="100000"/>
              </a:lnSpc>
              <a:spcBef>
                <a:spcPts val="641"/>
              </a:spcBef>
              <a:buClr>
                <a:srgbClr val="000000"/>
              </a:buClr>
              <a:buFont typeface="Arial"/>
              <a:buChar char="•"/>
            </a:pPr>
            <a:r>
              <a:rPr b="1" lang="en-IN" sz="3200" spc="-1" strike="noStrike">
                <a:solidFill>
                  <a:schemeClr val="dk1"/>
                </a:solidFill>
                <a:latin typeface="Calibri"/>
              </a:rPr>
              <a:t>Cloud computing is a new name for an old concept :</a:t>
            </a:r>
            <a:r>
              <a:rPr b="1" i="1" lang="en-IN" sz="3200" spc="-1" strike="noStrike">
                <a:solidFill>
                  <a:schemeClr val="dk1"/>
                </a:solidFill>
                <a:latin typeface="Calibri"/>
              </a:rPr>
              <a:t>the delivery of computing services from a remote location .</a:t>
            </a:r>
            <a:endParaRPr b="0" lang="en-IN" sz="3200" spc="-1" strike="noStrike">
              <a:solidFill>
                <a:srgbClr val="000000"/>
              </a:solidFill>
              <a:latin typeface="Arial"/>
            </a:endParaRPr>
          </a:p>
        </p:txBody>
      </p:sp>
      <p:sp>
        <p:nvSpPr>
          <p:cNvPr id="332" name="Rectangle 3"/>
          <p:cNvSpPr/>
          <p:nvPr/>
        </p:nvSpPr>
        <p:spPr>
          <a:xfrm>
            <a:off x="928800" y="428760"/>
            <a:ext cx="7500240" cy="713520"/>
          </a:xfrm>
          <a:prstGeom prst="rect">
            <a:avLst/>
          </a:prstGeom>
          <a:solidFill>
            <a:srgbClr val="4bacc6"/>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3200" spc="-1" strike="noStrike">
                <a:solidFill>
                  <a:schemeClr val="lt1"/>
                </a:solidFill>
                <a:latin typeface="Calibri"/>
              </a:rPr>
              <a:t>THE CLOUDS</a:t>
            </a:r>
            <a:endParaRPr b="0" lang="en-IN"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loud 3"/>
          <p:cNvSpPr/>
          <p:nvPr/>
        </p:nvSpPr>
        <p:spPr>
          <a:xfrm>
            <a:off x="0" y="-27360"/>
            <a:ext cx="9143280" cy="3415320"/>
          </a:xfrm>
          <a:prstGeom prst="cloud">
            <a:avLst/>
          </a:prstGeom>
          <a:gradFill rotWithShape="0">
            <a:gsLst>
              <a:gs pos="0">
                <a:srgbClr val="ffd2bc"/>
              </a:gs>
              <a:gs pos="35000">
                <a:srgbClr val="ffded0"/>
              </a:gs>
              <a:gs pos="100000">
                <a:srgbClr val="fff1ec"/>
              </a:gs>
            </a:gsLst>
            <a:lin ang="16200000"/>
          </a:gradFill>
          <a:ln>
            <a:solidFill>
              <a:srgbClr val="f59240"/>
            </a:solidFill>
            <a:round/>
          </a:ln>
          <a:effectLst>
            <a:outerShdw blurRad="39960" dir="5400000" dist="20160" rotWithShape="0">
              <a:srgbClr val="000000">
                <a:alpha val="38000"/>
              </a:srgbClr>
            </a:outerShdw>
          </a:effectLst>
        </p:spPr>
        <p:style>
          <a:lnRef idx="1">
            <a:schemeClr val="accent6"/>
          </a:lnRef>
          <a:fillRef idx="2">
            <a:schemeClr val="accent6"/>
          </a:fillRef>
          <a:effectRef idx="1">
            <a:schemeClr val="accent6"/>
          </a:effectRef>
          <a:fontRef idx="minor"/>
        </p:style>
        <p:txBody>
          <a:bodyPr lIns="90000" rIns="90000" tIns="45000" bIns="45000" anchor="ctr">
            <a:noAutofit/>
          </a:bodyPr>
          <a:p>
            <a:pPr algn="ctr" defTabSz="914400">
              <a:lnSpc>
                <a:spcPct val="100000"/>
              </a:lnSpc>
            </a:pPr>
            <a:endParaRPr b="0" lang="en-IN" sz="1800" spc="-1" strike="noStrike">
              <a:solidFill>
                <a:schemeClr val="dk1"/>
              </a:solidFill>
              <a:latin typeface="Calibri"/>
            </a:endParaRPr>
          </a:p>
        </p:txBody>
      </p:sp>
      <p:sp>
        <p:nvSpPr>
          <p:cNvPr id="334" name="tower"/>
          <p:cNvSpPr/>
          <p:nvPr/>
        </p:nvSpPr>
        <p:spPr>
          <a:xfrm>
            <a:off x="1847160" y="1901880"/>
            <a:ext cx="462600" cy="904320"/>
          </a:xfrm>
          <a:custGeom>
            <a:avLst/>
            <a:gdLst>
              <a:gd name="textAreaLeft" fmla="*/ 9720 w 462600"/>
              <a:gd name="textAreaRight" fmla="*/ 460800 w 462600"/>
              <a:gd name="textAreaTop" fmla="*/ 944280 h 904320"/>
              <a:gd name="textAreaBottom" fmla="*/ 1131120 h 904320"/>
            </a:gdLst>
            <a:ah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fillRef idx="0"/>
          <a:effectRef idx="0"/>
          <a:fontRef idx="minor"/>
        </p:style>
        <p:txBody>
          <a:bodyPr numCol="1" spcCol="0" lIns="90000" rIns="90000" tIns="45000" bIns="45000" anchor="t">
            <a:noAutofit/>
          </a:bodyPr>
          <a:p>
            <a:pPr defTabSz="914400">
              <a:lnSpc>
                <a:spcPct val="100000"/>
              </a:lnSpc>
            </a:pPr>
            <a:endParaRPr b="0" lang="en-IN" sz="1800" spc="-1" strike="noStrike">
              <a:solidFill>
                <a:schemeClr val="dk1"/>
              </a:solidFill>
              <a:latin typeface="Calibri"/>
            </a:endParaRPr>
          </a:p>
        </p:txBody>
      </p:sp>
      <p:sp>
        <p:nvSpPr>
          <p:cNvPr id="335" name="tower"/>
          <p:cNvSpPr/>
          <p:nvPr/>
        </p:nvSpPr>
        <p:spPr>
          <a:xfrm>
            <a:off x="1394640" y="1942560"/>
            <a:ext cx="451800" cy="904320"/>
          </a:xfrm>
          <a:custGeom>
            <a:avLst/>
            <a:gdLst>
              <a:gd name="textAreaLeft" fmla="*/ 9360 w 451800"/>
              <a:gd name="textAreaRight" fmla="*/ 450000 w 451800"/>
              <a:gd name="textAreaTop" fmla="*/ 944280 h 904320"/>
              <a:gd name="textAreaBottom" fmla="*/ 1131120 h 904320"/>
            </a:gdLst>
            <a:ah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fillRef idx="0"/>
          <a:effectRef idx="0"/>
          <a:fontRef idx="minor"/>
        </p:style>
        <p:txBody>
          <a:bodyPr numCol="1" spcCol="0" lIns="90000" rIns="90000" tIns="45000" bIns="45000" anchor="t">
            <a:noAutofit/>
          </a:bodyPr>
          <a:p>
            <a:pPr defTabSz="914400">
              <a:lnSpc>
                <a:spcPct val="100000"/>
              </a:lnSpc>
            </a:pPr>
            <a:endParaRPr b="0" lang="en-IN" sz="1800" spc="-1" strike="noStrike">
              <a:solidFill>
                <a:schemeClr val="dk1"/>
              </a:solidFill>
              <a:latin typeface="Calibri"/>
            </a:endParaRPr>
          </a:p>
        </p:txBody>
      </p:sp>
      <p:sp>
        <p:nvSpPr>
          <p:cNvPr id="336" name="tower"/>
          <p:cNvSpPr/>
          <p:nvPr/>
        </p:nvSpPr>
        <p:spPr>
          <a:xfrm>
            <a:off x="942480" y="1928160"/>
            <a:ext cx="451800" cy="904320"/>
          </a:xfrm>
          <a:custGeom>
            <a:avLst/>
            <a:gdLst>
              <a:gd name="textAreaLeft" fmla="*/ 9360 w 451800"/>
              <a:gd name="textAreaRight" fmla="*/ 450000 w 451800"/>
              <a:gd name="textAreaTop" fmla="*/ 944280 h 904320"/>
              <a:gd name="textAreaBottom" fmla="*/ 1131120 h 904320"/>
            </a:gdLst>
            <a:ahLst/>
            <a:rect l="textAreaLeft" t="textAreaTop" r="textAreaRight" b="textAreaBottom"/>
            <a:pathLst>
              <a:path w="21600" h="2160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a:ln>
        </p:spPr>
        <p:style>
          <a:lnRef idx="0"/>
          <a:fillRef idx="0"/>
          <a:effectRef idx="0"/>
          <a:fontRef idx="minor"/>
        </p:style>
        <p:txBody>
          <a:bodyPr numCol="1" spcCol="0" lIns="90000" rIns="90000" tIns="45000" bIns="45000" anchor="t">
            <a:noAutofit/>
          </a:bodyPr>
          <a:p>
            <a:pPr defTabSz="914400">
              <a:lnSpc>
                <a:spcPct val="100000"/>
              </a:lnSpc>
            </a:pPr>
            <a:endParaRPr b="0" lang="en-IN" sz="1800" spc="-1" strike="noStrike">
              <a:solidFill>
                <a:schemeClr val="dk1"/>
              </a:solidFill>
              <a:latin typeface="Calibri"/>
            </a:endParaRPr>
          </a:p>
        </p:txBody>
      </p:sp>
      <p:sp>
        <p:nvSpPr>
          <p:cNvPr id="337" name="Rectangle 7"/>
          <p:cNvSpPr/>
          <p:nvPr/>
        </p:nvSpPr>
        <p:spPr>
          <a:xfrm>
            <a:off x="1081800" y="1330920"/>
            <a:ext cx="1530360" cy="431280"/>
          </a:xfrm>
          <a:prstGeom prst="rect">
            <a:avLst/>
          </a:prstGeom>
          <a:gradFill rotWithShape="0">
            <a:gsLst>
              <a:gs pos="0">
                <a:srgbClr val="9c2f2c"/>
              </a:gs>
              <a:gs pos="80000">
                <a:srgbClr val="cb3d39"/>
              </a:gs>
              <a:gs pos="100000">
                <a:srgbClr val="ce3a36"/>
              </a:gs>
            </a:gsLst>
            <a:lin ang="16200000"/>
          </a:gradFill>
          <a:ln w="0">
            <a:noFill/>
          </a:ln>
          <a:effectLst>
            <a:outerShdw blurRad="3996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SERVER</a:t>
            </a:r>
            <a:endParaRPr b="0" lang="en-IN" sz="1800" spc="-1" strike="noStrike">
              <a:solidFill>
                <a:srgbClr val="000000"/>
              </a:solidFill>
              <a:latin typeface="Arial"/>
            </a:endParaRPr>
          </a:p>
        </p:txBody>
      </p:sp>
      <p:sp>
        <p:nvSpPr>
          <p:cNvPr id="338" name="Rounded Rectangle 8"/>
          <p:cNvSpPr/>
          <p:nvPr/>
        </p:nvSpPr>
        <p:spPr>
          <a:xfrm>
            <a:off x="2900880" y="1959480"/>
            <a:ext cx="863280" cy="87300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r>
              <a:rPr b="1" lang="en-IN" sz="1800" spc="-1" strike="noStrike">
                <a:solidFill>
                  <a:schemeClr val="lt1"/>
                </a:solidFill>
                <a:latin typeface="Calibri"/>
              </a:rPr>
              <a:t>OS</a:t>
            </a:r>
            <a:endParaRPr b="0" lang="en-IN" sz="1800" spc="-1" strike="noStrike">
              <a:solidFill>
                <a:srgbClr val="000000"/>
              </a:solidFill>
              <a:latin typeface="Arial"/>
            </a:endParaRPr>
          </a:p>
        </p:txBody>
      </p:sp>
      <p:sp>
        <p:nvSpPr>
          <p:cNvPr id="339" name="Rectangle 9"/>
          <p:cNvSpPr/>
          <p:nvPr/>
        </p:nvSpPr>
        <p:spPr>
          <a:xfrm>
            <a:off x="2963880" y="1036440"/>
            <a:ext cx="1204200" cy="719280"/>
          </a:xfrm>
          <a:prstGeom prst="rect">
            <a:avLst/>
          </a:prstGeom>
          <a:gradFill rotWithShape="0">
            <a:gsLst>
              <a:gs pos="0">
                <a:srgbClr val="9c2f2c"/>
              </a:gs>
              <a:gs pos="80000">
                <a:srgbClr val="cb3d39"/>
              </a:gs>
              <a:gs pos="100000">
                <a:srgbClr val="ce3a36"/>
              </a:gs>
            </a:gsLst>
            <a:lin ang="16200000"/>
          </a:gradFill>
          <a:ln w="0">
            <a:noFill/>
          </a:ln>
          <a:effectLst>
            <a:outerShdw blurRad="3996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VISUAL</a:t>
            </a:r>
            <a:endParaRPr b="0" lang="en-IN" sz="1800" spc="-1" strike="noStrike">
              <a:solidFill>
                <a:srgbClr val="000000"/>
              </a:solidFill>
              <a:latin typeface="Arial"/>
            </a:endParaRPr>
          </a:p>
          <a:p>
            <a:pPr algn="ctr" defTabSz="914400">
              <a:lnSpc>
                <a:spcPct val="100000"/>
              </a:lnSpc>
            </a:pPr>
            <a:r>
              <a:rPr b="0" lang="en-IN" sz="1800" spc="-1" strike="noStrike">
                <a:solidFill>
                  <a:schemeClr val="lt1"/>
                </a:solidFill>
                <a:latin typeface="Calibri"/>
              </a:rPr>
              <a:t>DESKTOP </a:t>
            </a:r>
            <a:endParaRPr b="0" lang="en-IN" sz="1800" spc="-1" strike="noStrike">
              <a:solidFill>
                <a:srgbClr val="000000"/>
              </a:solidFill>
              <a:latin typeface="Arial"/>
            </a:endParaRPr>
          </a:p>
        </p:txBody>
      </p:sp>
      <p:sp>
        <p:nvSpPr>
          <p:cNvPr id="340" name="Rounded Rectangle 1"/>
          <p:cNvSpPr/>
          <p:nvPr/>
        </p:nvSpPr>
        <p:spPr>
          <a:xfrm>
            <a:off x="4553280" y="1959480"/>
            <a:ext cx="791280" cy="87300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41" name="Rectangle 2"/>
          <p:cNvSpPr/>
          <p:nvPr/>
        </p:nvSpPr>
        <p:spPr>
          <a:xfrm>
            <a:off x="4301640" y="982080"/>
            <a:ext cx="1314360" cy="719280"/>
          </a:xfrm>
          <a:prstGeom prst="rect">
            <a:avLst/>
          </a:prstGeom>
          <a:gradFill rotWithShape="0">
            <a:gsLst>
              <a:gs pos="0">
                <a:srgbClr val="9c2f2c"/>
              </a:gs>
              <a:gs pos="80000">
                <a:srgbClr val="cb3d39"/>
              </a:gs>
              <a:gs pos="100000">
                <a:srgbClr val="ce3a36"/>
              </a:gs>
            </a:gsLst>
            <a:lin ang="16200000"/>
          </a:gradFill>
          <a:ln w="0">
            <a:noFill/>
          </a:ln>
          <a:effectLst>
            <a:outerShdw blurRad="3996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SOFT WARE PLATFORM</a:t>
            </a:r>
            <a:endParaRPr b="0" lang="en-IN" sz="1800" spc="-1" strike="noStrike">
              <a:solidFill>
                <a:srgbClr val="000000"/>
              </a:solidFill>
              <a:latin typeface="Arial"/>
            </a:endParaRPr>
          </a:p>
        </p:txBody>
      </p:sp>
      <p:sp>
        <p:nvSpPr>
          <p:cNvPr id="342" name="Donut 11"/>
          <p:cNvSpPr/>
          <p:nvPr/>
        </p:nvSpPr>
        <p:spPr>
          <a:xfrm>
            <a:off x="5036760" y="2576520"/>
            <a:ext cx="308160" cy="287280"/>
          </a:xfrm>
          <a:prstGeom prst="donut">
            <a:avLst>
              <a:gd name="adj" fmla="val 25000"/>
            </a:avLst>
          </a:prstGeom>
          <a:gradFill rotWithShape="0">
            <a:gsLst>
              <a:gs pos="0">
                <a:srgbClr val="c8b3e9"/>
              </a:gs>
              <a:gs pos="35000">
                <a:srgbClr val="d9caee"/>
              </a:gs>
              <a:gs pos="100000">
                <a:srgbClr val="f1eaf8"/>
              </a:gs>
            </a:gsLst>
            <a:lin ang="16200000"/>
          </a:gradFill>
          <a:ln>
            <a:solidFill>
              <a:srgbClr val="7d5fa0"/>
            </a:solidFill>
            <a:round/>
          </a:ln>
          <a:effectLst>
            <a:outerShdw blurRad="39960" dir="5400000" dist="2016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dk1"/>
              </a:solidFill>
              <a:latin typeface="Calibri"/>
            </a:endParaRPr>
          </a:p>
        </p:txBody>
      </p:sp>
      <p:sp>
        <p:nvSpPr>
          <p:cNvPr id="343" name="Rectangle 12"/>
          <p:cNvSpPr/>
          <p:nvPr/>
        </p:nvSpPr>
        <p:spPr>
          <a:xfrm>
            <a:off x="5739840" y="1258920"/>
            <a:ext cx="1583280" cy="503280"/>
          </a:xfrm>
          <a:prstGeom prst="rect">
            <a:avLst/>
          </a:prstGeom>
          <a:gradFill rotWithShape="0">
            <a:gsLst>
              <a:gs pos="0">
                <a:srgbClr val="9c2f2c"/>
              </a:gs>
              <a:gs pos="80000">
                <a:srgbClr val="cb3d39"/>
              </a:gs>
              <a:gs pos="100000">
                <a:srgbClr val="ce3a36"/>
              </a:gs>
            </a:gsLst>
            <a:lin ang="16200000"/>
          </a:gradFill>
          <a:ln w="0">
            <a:noFill/>
          </a:ln>
          <a:effectLst>
            <a:outerShdw blurRad="3996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APPLACATION</a:t>
            </a:r>
            <a:endParaRPr b="0" lang="en-IN" sz="1800" spc="-1" strike="noStrike">
              <a:solidFill>
                <a:srgbClr val="000000"/>
              </a:solidFill>
              <a:latin typeface="Arial"/>
            </a:endParaRPr>
          </a:p>
        </p:txBody>
      </p:sp>
      <p:sp>
        <p:nvSpPr>
          <p:cNvPr id="344" name="Rounded Rectangle 13"/>
          <p:cNvSpPr/>
          <p:nvPr/>
        </p:nvSpPr>
        <p:spPr>
          <a:xfrm>
            <a:off x="6105600" y="21193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45" name="Rounded Rectangle 17"/>
          <p:cNvSpPr/>
          <p:nvPr/>
        </p:nvSpPr>
        <p:spPr>
          <a:xfrm>
            <a:off x="6105600" y="25765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46" name="Rounded Rectangle 18"/>
          <p:cNvSpPr/>
          <p:nvPr/>
        </p:nvSpPr>
        <p:spPr>
          <a:xfrm>
            <a:off x="6531840" y="25765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47" name="Rounded Rectangle 19"/>
          <p:cNvSpPr/>
          <p:nvPr/>
        </p:nvSpPr>
        <p:spPr>
          <a:xfrm>
            <a:off x="6531840" y="2110320"/>
            <a:ext cx="321840" cy="32904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48" name="Rectangle 20"/>
          <p:cNvSpPr/>
          <p:nvPr/>
        </p:nvSpPr>
        <p:spPr>
          <a:xfrm>
            <a:off x="7579440" y="1258920"/>
            <a:ext cx="1079280" cy="817920"/>
          </a:xfrm>
          <a:prstGeom prst="rect">
            <a:avLst/>
          </a:prstGeom>
          <a:gradFill rotWithShape="0">
            <a:gsLst>
              <a:gs pos="0">
                <a:srgbClr val="9c2f2c"/>
              </a:gs>
              <a:gs pos="80000">
                <a:srgbClr val="cb3d39"/>
              </a:gs>
              <a:gs pos="100000">
                <a:srgbClr val="ce3a36"/>
              </a:gs>
            </a:gsLst>
            <a:lin ang="16200000"/>
          </a:gradFill>
          <a:ln w="0">
            <a:noFill/>
          </a:ln>
          <a:effectLst>
            <a:outerShdw blurRad="39960" dir="5400000" dist="23040" rotWithShape="0">
              <a:srgbClr val="000000">
                <a:alpha val="35000"/>
              </a:srgbClr>
            </a:outerShdw>
          </a:effectLst>
        </p:spPr>
        <p:style>
          <a:lnRef idx="0">
            <a:schemeClr val="accent2"/>
          </a:lnRef>
          <a:fillRef idx="3">
            <a:schemeClr val="accent2"/>
          </a:fillRef>
          <a:effectRef idx="3">
            <a:schemeClr val="accent2"/>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STORAGE/DATA</a:t>
            </a:r>
            <a:endParaRPr b="0" lang="en-IN" sz="1800" spc="-1" strike="noStrike">
              <a:solidFill>
                <a:srgbClr val="000000"/>
              </a:solidFill>
              <a:latin typeface="Arial"/>
            </a:endParaRPr>
          </a:p>
        </p:txBody>
      </p:sp>
      <p:sp>
        <p:nvSpPr>
          <p:cNvPr id="349" name="Rounded Rectangle 21"/>
          <p:cNvSpPr/>
          <p:nvPr/>
        </p:nvSpPr>
        <p:spPr>
          <a:xfrm>
            <a:off x="7729200" y="225108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50" name="Rounded Rectangle 25"/>
          <p:cNvSpPr/>
          <p:nvPr/>
        </p:nvSpPr>
        <p:spPr>
          <a:xfrm>
            <a:off x="7729200" y="241596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51" name="Rounded Rectangle 26"/>
          <p:cNvSpPr/>
          <p:nvPr/>
        </p:nvSpPr>
        <p:spPr>
          <a:xfrm>
            <a:off x="7729200" y="254124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52" name="Rounded Rectangle 27"/>
          <p:cNvSpPr/>
          <p:nvPr/>
        </p:nvSpPr>
        <p:spPr>
          <a:xfrm>
            <a:off x="7729200" y="2689200"/>
            <a:ext cx="779760" cy="143280"/>
          </a:xfrm>
          <a:prstGeom prst="roundRect">
            <a:avLst>
              <a:gd name="adj" fmla="val 16667"/>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53" name="Down Arrow 28"/>
          <p:cNvSpPr/>
          <p:nvPr/>
        </p:nvSpPr>
        <p:spPr>
          <a:xfrm>
            <a:off x="4611600" y="3416040"/>
            <a:ext cx="408240" cy="976320"/>
          </a:xfrm>
          <a:prstGeom prst="downArrow">
            <a:avLst>
              <a:gd name="adj1" fmla="val 50000"/>
              <a:gd name="adj2" fmla="val 50000"/>
            </a:avLst>
          </a:prstGeom>
          <a:gradFill rotWithShape="0">
            <a:gsLst>
              <a:gs pos="0">
                <a:srgbClr val="2988a1"/>
              </a:gs>
              <a:gs pos="80000">
                <a:srgbClr val="36b0d1"/>
              </a:gs>
              <a:gs pos="100000">
                <a:srgbClr val="34b3d5"/>
              </a:gs>
            </a:gsLst>
            <a:lin ang="16200000"/>
          </a:gradFill>
          <a:ln w="0">
            <a:noFill/>
          </a:ln>
          <a:effectLst>
            <a:outerShdw blurRad="39960" dir="5400000" dist="2304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pic>
        <p:nvPicPr>
          <p:cNvPr id="354" name="Picture 2" descr="C:\Program Files (x86)\Microsoft Office\MEDIA\CAGCAT10\j0285750.wmf"/>
          <p:cNvPicPr/>
          <p:nvPr/>
        </p:nvPicPr>
        <p:blipFill>
          <a:blip r:embed="rId1"/>
          <a:stretch/>
        </p:blipFill>
        <p:spPr>
          <a:xfrm>
            <a:off x="7894080" y="5941080"/>
            <a:ext cx="1230480" cy="755640"/>
          </a:xfrm>
          <a:prstGeom prst="rect">
            <a:avLst/>
          </a:prstGeom>
          <a:ln w="0">
            <a:noFill/>
          </a:ln>
        </p:spPr>
      </p:pic>
      <p:pic>
        <p:nvPicPr>
          <p:cNvPr id="355" name="Picture 3" descr="C:\Program Files (x86)\Microsoft Office\MEDIA\CAGCAT10\j0285750.wmf"/>
          <p:cNvPicPr/>
          <p:nvPr/>
        </p:nvPicPr>
        <p:blipFill>
          <a:blip r:embed="rId2"/>
          <a:stretch/>
        </p:blipFill>
        <p:spPr>
          <a:xfrm>
            <a:off x="6483240" y="5969160"/>
            <a:ext cx="1274760" cy="783000"/>
          </a:xfrm>
          <a:prstGeom prst="rect">
            <a:avLst/>
          </a:prstGeom>
          <a:ln w="0">
            <a:noFill/>
          </a:ln>
        </p:spPr>
      </p:pic>
      <p:pic>
        <p:nvPicPr>
          <p:cNvPr id="356" name="Picture 4" descr="C:\Program Files (x86)\Microsoft Office\MEDIA\CAGCAT10\j0285750.wmf"/>
          <p:cNvPicPr/>
          <p:nvPr/>
        </p:nvPicPr>
        <p:blipFill>
          <a:blip r:embed="rId3"/>
          <a:stretch/>
        </p:blipFill>
        <p:spPr>
          <a:xfrm>
            <a:off x="5235840" y="5833800"/>
            <a:ext cx="1237680" cy="760320"/>
          </a:xfrm>
          <a:prstGeom prst="rect">
            <a:avLst/>
          </a:prstGeom>
          <a:ln w="0">
            <a:noFill/>
          </a:ln>
        </p:spPr>
      </p:pic>
      <p:sp>
        <p:nvSpPr>
          <p:cNvPr id="357" name="laptop"/>
          <p:cNvSpPr/>
          <p:nvPr/>
        </p:nvSpPr>
        <p:spPr>
          <a:xfrm>
            <a:off x="2310120" y="6012720"/>
            <a:ext cx="833400" cy="680400"/>
          </a:xfrm>
          <a:custGeom>
            <a:avLst/>
            <a:gdLst>
              <a:gd name="textAreaLeft" fmla="*/ 171360 w 833400"/>
              <a:gd name="textAreaRight" fmla="*/ 668160 w 833400"/>
              <a:gd name="textAreaTop" fmla="*/ 58320 h 680400"/>
              <a:gd name="textAreaBottom" fmla="*/ 388440 h 680400"/>
            </a:gdLst>
            <a:ahLst/>
            <a:rect l="textAreaLeft" t="textAreaTop" r="textAreaRight" b="textAreaBottom"/>
            <a:pathLst>
              <a:path w="21600" h="21600">
                <a:moveTo>
                  <a:pt x="3362" y="0"/>
                </a:moveTo>
                <a:lnTo>
                  <a:pt x="18327" y="0"/>
                </a:lnTo>
                <a:lnTo>
                  <a:pt x="18327" y="14347"/>
                </a:lnTo>
                <a:lnTo>
                  <a:pt x="3362" y="14347"/>
                </a:lnTo>
                <a:lnTo>
                  <a:pt x="3362" y="0"/>
                </a:lnTo>
                <a:close/>
              </a:path>
              <a:path w="21600" h="21600">
                <a:moveTo>
                  <a:pt x="3340" y="15068"/>
                </a:moveTo>
                <a:lnTo>
                  <a:pt x="0" y="19877"/>
                </a:lnTo>
                <a:lnTo>
                  <a:pt x="21600" y="19877"/>
                </a:lnTo>
                <a:lnTo>
                  <a:pt x="18327" y="15068"/>
                </a:lnTo>
                <a:lnTo>
                  <a:pt x="3340" y="15068"/>
                </a:lnTo>
                <a:close/>
              </a:path>
              <a:path w="21600" h="21600">
                <a:moveTo>
                  <a:pt x="0" y="19877"/>
                </a:moveTo>
                <a:lnTo>
                  <a:pt x="0" y="21600"/>
                </a:lnTo>
                <a:lnTo>
                  <a:pt x="21600" y="21600"/>
                </a:lnTo>
                <a:lnTo>
                  <a:pt x="21600" y="19877"/>
                </a:lnTo>
                <a:lnTo>
                  <a:pt x="0" y="19877"/>
                </a:lnTo>
                <a:close/>
              </a:path>
              <a:path w="21600" h="21600">
                <a:moveTo>
                  <a:pt x="4186" y="1523"/>
                </a:moveTo>
                <a:lnTo>
                  <a:pt x="17547" y="1523"/>
                </a:lnTo>
                <a:lnTo>
                  <a:pt x="17547" y="12744"/>
                </a:lnTo>
                <a:lnTo>
                  <a:pt x="4186" y="12744"/>
                </a:lnTo>
                <a:lnTo>
                  <a:pt x="4186" y="1523"/>
                </a:lnTo>
                <a:close/>
              </a:path>
              <a:path w="21600" h="21600">
                <a:moveTo>
                  <a:pt x="3318" y="15549"/>
                </a:moveTo>
                <a:lnTo>
                  <a:pt x="2917" y="16110"/>
                </a:lnTo>
                <a:lnTo>
                  <a:pt x="18727" y="16110"/>
                </a:lnTo>
                <a:lnTo>
                  <a:pt x="18327" y="15549"/>
                </a:lnTo>
                <a:lnTo>
                  <a:pt x="3318" y="15549"/>
                </a:lnTo>
                <a:close/>
              </a:path>
              <a:path w="21600" h="21600">
                <a:moveTo>
                  <a:pt x="6213" y="18314"/>
                </a:moveTo>
                <a:lnTo>
                  <a:pt x="5946" y="18875"/>
                </a:lnTo>
                <a:lnTo>
                  <a:pt x="15766" y="18875"/>
                </a:lnTo>
                <a:lnTo>
                  <a:pt x="15499" y="18314"/>
                </a:lnTo>
                <a:lnTo>
                  <a:pt x="6213" y="18314"/>
                </a:lnTo>
                <a:close/>
              </a:path>
              <a:path w="21600" h="21600">
                <a:moveTo>
                  <a:pt x="2828" y="16471"/>
                </a:moveTo>
                <a:lnTo>
                  <a:pt x="2405" y="17072"/>
                </a:lnTo>
                <a:lnTo>
                  <a:pt x="19284" y="17072"/>
                </a:lnTo>
                <a:lnTo>
                  <a:pt x="18839" y="16471"/>
                </a:lnTo>
                <a:lnTo>
                  <a:pt x="2828" y="16471"/>
                </a:lnTo>
                <a:close/>
              </a:path>
              <a:path w="21600" h="2160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a:ln>
        </p:spPr>
        <p:style>
          <a:lnRef idx="0"/>
          <a:fillRef idx="0"/>
          <a:effectRef idx="0"/>
          <a:fontRef idx="minor"/>
        </p:style>
        <p:txBody>
          <a:bodyPr numCol="1" spcCol="0" lIns="90000" rIns="90000" tIns="45000" bIns="45000" anchor="t">
            <a:noAutofit/>
          </a:bodyPr>
          <a:p>
            <a:pPr defTabSz="914400">
              <a:lnSpc>
                <a:spcPct val="100000"/>
              </a:lnSpc>
            </a:pPr>
            <a:endParaRPr b="0" lang="en-IN" sz="1800" spc="-1" strike="noStrike">
              <a:solidFill>
                <a:schemeClr val="dk1"/>
              </a:solidFill>
              <a:latin typeface="Calibri"/>
            </a:endParaRPr>
          </a:p>
        </p:txBody>
      </p:sp>
      <p:sp>
        <p:nvSpPr>
          <p:cNvPr id="358" name="modem"/>
          <p:cNvSpPr/>
          <p:nvPr/>
        </p:nvSpPr>
        <p:spPr>
          <a:xfrm>
            <a:off x="6842880" y="4393080"/>
            <a:ext cx="885600" cy="331200"/>
          </a:xfrm>
          <a:custGeom>
            <a:avLst/>
            <a:gdLst>
              <a:gd name="textAreaLeft" fmla="*/ 16200 w 885600"/>
              <a:gd name="textAreaRight" fmla="*/ 869760 w 885600"/>
              <a:gd name="textAreaTop" fmla="*/ 344160 h 331200"/>
              <a:gd name="textAreaBottom" fmla="*/ 460800 h 331200"/>
            </a:gdLst>
            <a:ahLst/>
            <a:rect l="textAreaLeft" t="textAreaTop" r="textAreaRight" b="textAreaBottom"/>
            <a:pathLst>
              <a:path w="21600" h="21600">
                <a:moveTo>
                  <a:pt x="0" y="5152"/>
                </a:moveTo>
                <a:lnTo>
                  <a:pt x="2941" y="0"/>
                </a:lnTo>
                <a:lnTo>
                  <a:pt x="18625" y="0"/>
                </a:lnTo>
                <a:lnTo>
                  <a:pt x="21600" y="5152"/>
                </a:lnTo>
                <a:lnTo>
                  <a:pt x="21600" y="21600"/>
                </a:lnTo>
                <a:lnTo>
                  <a:pt x="0" y="21600"/>
                </a:lnTo>
                <a:lnTo>
                  <a:pt x="0" y="5152"/>
                </a:lnTo>
                <a:close/>
              </a:path>
              <a:path w="21600" h="21600">
                <a:moveTo>
                  <a:pt x="0" y="5251"/>
                </a:moveTo>
                <a:lnTo>
                  <a:pt x="21600" y="5251"/>
                </a:lnTo>
                <a:moveTo>
                  <a:pt x="1961" y="11791"/>
                </a:moveTo>
                <a:lnTo>
                  <a:pt x="1961" y="14268"/>
                </a:lnTo>
                <a:lnTo>
                  <a:pt x="2806" y="14268"/>
                </a:lnTo>
                <a:lnTo>
                  <a:pt x="2806" y="11791"/>
                </a:lnTo>
                <a:lnTo>
                  <a:pt x="1961" y="11791"/>
                </a:lnTo>
                <a:close/>
              </a:path>
              <a:path w="21600" h="21600">
                <a:moveTo>
                  <a:pt x="3685" y="11791"/>
                </a:moveTo>
                <a:lnTo>
                  <a:pt x="3685" y="14268"/>
                </a:lnTo>
                <a:lnTo>
                  <a:pt x="4530" y="14268"/>
                </a:lnTo>
                <a:lnTo>
                  <a:pt x="4530" y="11791"/>
                </a:lnTo>
                <a:lnTo>
                  <a:pt x="3685" y="11791"/>
                </a:lnTo>
                <a:close/>
              </a:path>
              <a:path w="21600" h="21600">
                <a:moveTo>
                  <a:pt x="5408" y="11791"/>
                </a:moveTo>
                <a:lnTo>
                  <a:pt x="5408" y="14268"/>
                </a:lnTo>
                <a:lnTo>
                  <a:pt x="6254" y="14268"/>
                </a:lnTo>
                <a:lnTo>
                  <a:pt x="6254" y="11791"/>
                </a:lnTo>
                <a:lnTo>
                  <a:pt x="5408" y="11791"/>
                </a:lnTo>
                <a:close/>
              </a:path>
              <a:path w="21600" h="2160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a:ln>
        </p:spPr>
        <p:style>
          <a:lnRef idx="0"/>
          <a:fillRef idx="0"/>
          <a:effectRef idx="0"/>
          <a:fontRef idx="minor"/>
        </p:style>
        <p:txBody>
          <a:bodyPr numCol="1" spcCol="0" lIns="90000" rIns="90000" tIns="45000" bIns="45000" anchor="t">
            <a:noAutofit/>
          </a:bodyPr>
          <a:p>
            <a:pPr defTabSz="914400">
              <a:lnSpc>
                <a:spcPct val="100000"/>
              </a:lnSpc>
            </a:pPr>
            <a:endParaRPr b="0" lang="en-IN" sz="1800" spc="-1" strike="noStrike">
              <a:solidFill>
                <a:schemeClr val="dk1"/>
              </a:solidFill>
              <a:latin typeface="Calibri"/>
            </a:endParaRPr>
          </a:p>
        </p:txBody>
      </p:sp>
      <p:sp>
        <p:nvSpPr>
          <p:cNvPr id="359" name="Rectangle 1028"/>
          <p:cNvSpPr/>
          <p:nvPr/>
        </p:nvSpPr>
        <p:spPr>
          <a:xfrm>
            <a:off x="6105600" y="3760920"/>
            <a:ext cx="2858400" cy="430560"/>
          </a:xfrm>
          <a:prstGeom prst="rect">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NETWORK DIVECESC</a:t>
            </a:r>
            <a:endParaRPr b="0" lang="en-IN" sz="1800" spc="-1" strike="noStrike">
              <a:solidFill>
                <a:srgbClr val="000000"/>
              </a:solidFill>
              <a:latin typeface="Arial"/>
            </a:endParaRPr>
          </a:p>
        </p:txBody>
      </p:sp>
      <p:cxnSp>
        <p:nvCxnSpPr>
          <p:cNvPr id="360" name="Straight Arrow Connector 1031"/>
          <p:cNvCxnSpPr>
            <a:stCxn id="358" idx="1"/>
          </p:cNvCxnSpPr>
          <p:nvPr/>
        </p:nvCxnSpPr>
        <p:spPr>
          <a:xfrm>
            <a:off x="7728840" y="4724640"/>
            <a:ext cx="660240" cy="1076760"/>
          </a:xfrm>
          <a:prstGeom prst="straightConnector1">
            <a:avLst/>
          </a:prstGeom>
          <a:ln w="0">
            <a:solidFill>
              <a:srgbClr val="000000"/>
            </a:solidFill>
            <a:tailEnd len="med" type="arrow" w="med"/>
          </a:ln>
        </p:spPr>
      </p:cxnSp>
      <p:cxnSp>
        <p:nvCxnSpPr>
          <p:cNvPr id="361" name="Straight Arrow Connector 1034"/>
          <p:cNvCxnSpPr>
            <a:stCxn id="358" idx="1"/>
          </p:cNvCxnSpPr>
          <p:nvPr/>
        </p:nvCxnSpPr>
        <p:spPr>
          <a:xfrm flipH="1">
            <a:off x="6266520" y="4724640"/>
            <a:ext cx="577080" cy="927360"/>
          </a:xfrm>
          <a:prstGeom prst="straightConnector1">
            <a:avLst/>
          </a:prstGeom>
          <a:ln w="0">
            <a:solidFill>
              <a:srgbClr val="000000"/>
            </a:solidFill>
            <a:tailEnd len="med" type="arrow" w="med"/>
          </a:ln>
        </p:spPr>
      </p:cxnSp>
      <p:cxnSp>
        <p:nvCxnSpPr>
          <p:cNvPr id="362" name="Straight Arrow Connector 1036"/>
          <p:cNvCxnSpPr>
            <a:stCxn id="358" idx="1"/>
          </p:cNvCxnSpPr>
          <p:nvPr/>
        </p:nvCxnSpPr>
        <p:spPr>
          <a:xfrm>
            <a:off x="7286040" y="4724640"/>
            <a:ext cx="720" cy="1193400"/>
          </a:xfrm>
          <a:prstGeom prst="straightConnector1">
            <a:avLst/>
          </a:prstGeom>
          <a:ln w="0">
            <a:solidFill>
              <a:srgbClr val="000000"/>
            </a:solidFill>
            <a:tailEnd len="med" type="arrow" w="med"/>
          </a:ln>
        </p:spPr>
      </p:cxnSp>
      <p:sp>
        <p:nvSpPr>
          <p:cNvPr id="363" name="Rectangle 46"/>
          <p:cNvSpPr/>
          <p:nvPr/>
        </p:nvSpPr>
        <p:spPr>
          <a:xfrm>
            <a:off x="1178640" y="3760560"/>
            <a:ext cx="2858400" cy="430560"/>
          </a:xfrm>
          <a:prstGeom prst="rect">
            <a:avLst/>
          </a:prstGeom>
          <a:gradFill rotWithShape="0">
            <a:gsLst>
              <a:gs pos="0">
                <a:srgbClr val="5e437f"/>
              </a:gs>
              <a:gs pos="80000">
                <a:srgbClr val="7b57a5"/>
              </a:gs>
              <a:gs pos="100000">
                <a:srgbClr val="7b57a7"/>
              </a:gs>
            </a:gsLst>
            <a:lin ang="16200000"/>
          </a:gradFill>
          <a:ln w="0">
            <a:noFill/>
          </a:ln>
          <a:effectLst>
            <a:outerShdw blurRad="39960" dir="5400000" dist="23040" rotWithShape="0">
              <a:srgbClr val="000000">
                <a:alpha val="35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00000"/>
              </a:lnSpc>
            </a:pPr>
            <a:r>
              <a:rPr b="0" lang="en-IN" sz="1800" spc="-1" strike="noStrike">
                <a:solidFill>
                  <a:schemeClr val="lt1"/>
                </a:solidFill>
                <a:latin typeface="Calibri"/>
              </a:rPr>
              <a:t>NETWORK DIVECES</a:t>
            </a:r>
            <a:endParaRPr b="0" lang="en-IN" sz="1800" spc="-1" strike="noStrike">
              <a:solidFill>
                <a:srgbClr val="000000"/>
              </a:solidFill>
              <a:latin typeface="Arial"/>
            </a:endParaRPr>
          </a:p>
        </p:txBody>
      </p:sp>
      <p:sp>
        <p:nvSpPr>
          <p:cNvPr id="364" name="Left-Right Arrow 1037"/>
          <p:cNvSpPr/>
          <p:nvPr/>
        </p:nvSpPr>
        <p:spPr>
          <a:xfrm>
            <a:off x="3301200" y="4478760"/>
            <a:ext cx="3314880" cy="198720"/>
          </a:xfrm>
          <a:prstGeom prst="leftRightArrow">
            <a:avLst>
              <a:gd name="adj1" fmla="val 50000"/>
              <a:gd name="adj2" fmla="val 50000"/>
            </a:avLst>
          </a:prstGeom>
          <a:gradFill rotWithShape="0">
            <a:gsLst>
              <a:gs pos="0">
                <a:srgbClr val="2988a1"/>
              </a:gs>
              <a:gs pos="80000">
                <a:srgbClr val="36b0d1"/>
              </a:gs>
              <a:gs pos="100000">
                <a:srgbClr val="34b3d5"/>
              </a:gs>
            </a:gsLst>
            <a:lin ang="16200000"/>
          </a:gradFill>
          <a:ln w="0">
            <a:noFill/>
          </a:ln>
          <a:effectLst>
            <a:outerShdw blurRad="39960" dir="5400000" dist="23040" rotWithShape="0">
              <a:srgbClr val="000000">
                <a:alpha val="35000"/>
              </a:srgbClr>
            </a:outerShdw>
          </a:effectLst>
        </p:spPr>
        <p:style>
          <a:lnRef idx="0">
            <a:schemeClr val="accent5"/>
          </a:lnRef>
          <a:fillRef idx="3">
            <a:schemeClr val="accent5"/>
          </a:fillRef>
          <a:effectRef idx="3">
            <a:schemeClr val="accent5"/>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cxnSp>
        <p:nvCxnSpPr>
          <p:cNvPr id="365" name="Straight Arrow Connector 1041"/>
          <p:cNvCxnSpPr>
            <a:stCxn id="366" idx="1"/>
          </p:cNvCxnSpPr>
          <p:nvPr/>
        </p:nvCxnSpPr>
        <p:spPr>
          <a:xfrm flipH="1">
            <a:off x="2629080" y="4677840"/>
            <a:ext cx="136080" cy="1154520"/>
          </a:xfrm>
          <a:prstGeom prst="straightConnector1">
            <a:avLst/>
          </a:prstGeom>
          <a:ln w="0">
            <a:solidFill>
              <a:srgbClr val="000000"/>
            </a:solidFill>
            <a:tailEnd len="med" type="arrow" w="med"/>
          </a:ln>
        </p:spPr>
      </p:cxnSp>
      <p:cxnSp>
        <p:nvCxnSpPr>
          <p:cNvPr id="367" name="Straight Arrow Connector 1048"/>
          <p:cNvCxnSpPr>
            <a:stCxn id="366" idx="1"/>
          </p:cNvCxnSpPr>
          <p:nvPr/>
        </p:nvCxnSpPr>
        <p:spPr>
          <a:xfrm flipH="1">
            <a:off x="1620720" y="4677840"/>
            <a:ext cx="672120" cy="974160"/>
          </a:xfrm>
          <a:prstGeom prst="straightConnector1">
            <a:avLst/>
          </a:prstGeom>
          <a:ln w="0">
            <a:solidFill>
              <a:srgbClr val="000000"/>
            </a:solidFill>
            <a:tailEnd len="med" type="arrow" w="med"/>
          </a:ln>
        </p:spPr>
      </p:cxnSp>
      <p:sp>
        <p:nvSpPr>
          <p:cNvPr id="368" name="scanner1"/>
          <p:cNvSpPr/>
          <p:nvPr/>
        </p:nvSpPr>
        <p:spPr>
          <a:xfrm>
            <a:off x="0" y="4569480"/>
            <a:ext cx="1055880" cy="374760"/>
          </a:xfrm>
          <a:custGeom>
            <a:avLst/>
            <a:gdLst>
              <a:gd name="textAreaLeft" fmla="*/ 69480 w 1055880"/>
              <a:gd name="textAreaRight" fmla="*/ 993240 w 1055880"/>
              <a:gd name="textAreaTop" fmla="*/ 400680 h 374760"/>
              <a:gd name="textAreaBottom" fmla="*/ 537480 h 374760"/>
            </a:gdLst>
            <a:ahLst/>
            <a:rect l="textAreaLeft" t="textAreaTop" r="textAreaRight" b="textAreaBottom"/>
            <a:pathLst>
              <a:path w="21600" h="21600">
                <a:moveTo>
                  <a:pt x="15350" y="4547"/>
                </a:moveTo>
                <a:lnTo>
                  <a:pt x="21600" y="7200"/>
                </a:lnTo>
                <a:lnTo>
                  <a:pt x="21600" y="10800"/>
                </a:lnTo>
                <a:lnTo>
                  <a:pt x="21600" y="12695"/>
                </a:lnTo>
                <a:lnTo>
                  <a:pt x="13925" y="21600"/>
                </a:lnTo>
                <a:lnTo>
                  <a:pt x="10964" y="19326"/>
                </a:lnTo>
                <a:lnTo>
                  <a:pt x="0" y="11558"/>
                </a:lnTo>
                <a:lnTo>
                  <a:pt x="0" y="10800"/>
                </a:lnTo>
                <a:lnTo>
                  <a:pt x="0" y="6063"/>
                </a:lnTo>
                <a:lnTo>
                  <a:pt x="7456" y="0"/>
                </a:lnTo>
                <a:lnTo>
                  <a:pt x="8552" y="568"/>
                </a:lnTo>
                <a:lnTo>
                  <a:pt x="10964" y="568"/>
                </a:lnTo>
                <a:lnTo>
                  <a:pt x="18749" y="947"/>
                </a:lnTo>
                <a:lnTo>
                  <a:pt x="15350" y="4547"/>
                </a:lnTo>
                <a:close/>
              </a:path>
              <a:path w="21600" h="21600">
                <a:moveTo>
                  <a:pt x="15350" y="4547"/>
                </a:moveTo>
                <a:lnTo>
                  <a:pt x="21600" y="7200"/>
                </a:lnTo>
                <a:lnTo>
                  <a:pt x="13925" y="15347"/>
                </a:lnTo>
                <a:lnTo>
                  <a:pt x="0" y="6063"/>
                </a:lnTo>
                <a:moveTo>
                  <a:pt x="8552" y="568"/>
                </a:moveTo>
                <a:lnTo>
                  <a:pt x="2083" y="6063"/>
                </a:lnTo>
                <a:lnTo>
                  <a:pt x="11951" y="7579"/>
                </a:lnTo>
                <a:lnTo>
                  <a:pt x="15350" y="4547"/>
                </a:lnTo>
                <a:moveTo>
                  <a:pt x="14254" y="5684"/>
                </a:moveTo>
                <a:lnTo>
                  <a:pt x="19078" y="7768"/>
                </a:lnTo>
                <a:lnTo>
                  <a:pt x="13815" y="13074"/>
                </a:lnTo>
                <a:lnTo>
                  <a:pt x="2083" y="6063"/>
                </a:lnTo>
                <a:moveTo>
                  <a:pt x="13925" y="21600"/>
                </a:moveTo>
                <a:lnTo>
                  <a:pt x="13925" y="20463"/>
                </a:lnTo>
                <a:lnTo>
                  <a:pt x="13925" y="16674"/>
                </a:lnTo>
                <a:lnTo>
                  <a:pt x="13925" y="15347"/>
                </a:lnTo>
              </a:path>
            </a:pathLst>
          </a:custGeom>
          <a:solidFill>
            <a:srgbClr val="ffffcc"/>
          </a:solidFill>
          <a:ln w="9525">
            <a:solidFill>
              <a:srgbClr val="000000"/>
            </a:solidFill>
            <a:miter/>
          </a:ln>
        </p:spPr>
        <p:style>
          <a:lnRef idx="0"/>
          <a:fillRef idx="0"/>
          <a:effectRef idx="0"/>
          <a:fontRef idx="minor"/>
        </p:style>
        <p:txBody>
          <a:bodyPr numCol="1" spcCol="0" lIns="90000" rIns="90000" tIns="45000" bIns="45000" anchor="t">
            <a:noAutofit/>
          </a:bodyPr>
          <a:p>
            <a:pPr defTabSz="914400">
              <a:lnSpc>
                <a:spcPct val="100000"/>
              </a:lnSpc>
            </a:pPr>
            <a:endParaRPr b="0" lang="en-IN" sz="1800" spc="-1" strike="noStrike">
              <a:solidFill>
                <a:schemeClr val="dk1"/>
              </a:solidFill>
              <a:latin typeface="Calibri"/>
            </a:endParaRPr>
          </a:p>
        </p:txBody>
      </p:sp>
      <p:cxnSp>
        <p:nvCxnSpPr>
          <p:cNvPr id="369" name="Straight Arrow Connector 1053"/>
          <p:cNvCxnSpPr>
            <a:stCxn id="366" idx="1"/>
          </p:cNvCxnSpPr>
          <p:nvPr/>
        </p:nvCxnSpPr>
        <p:spPr>
          <a:xfrm flipH="1">
            <a:off x="1178280" y="4558680"/>
            <a:ext cx="1114560" cy="469440"/>
          </a:xfrm>
          <a:prstGeom prst="straightConnector1">
            <a:avLst/>
          </a:prstGeom>
          <a:ln w="0">
            <a:solidFill>
              <a:srgbClr val="000000"/>
            </a:solidFill>
            <a:tailEnd len="med" type="arrow" w="med"/>
          </a:ln>
        </p:spPr>
      </p:cxnSp>
      <p:sp>
        <p:nvSpPr>
          <p:cNvPr id="370" name="Rounded Rectangle 34"/>
          <p:cNvSpPr/>
          <p:nvPr/>
        </p:nvSpPr>
        <p:spPr>
          <a:xfrm>
            <a:off x="1168560" y="5965200"/>
            <a:ext cx="431280" cy="775440"/>
          </a:xfrm>
          <a:prstGeom prst="roundRect">
            <a:avLst>
              <a:gd name="adj" fmla="val 16667"/>
            </a:avLst>
          </a:prstGeom>
          <a:solidFill>
            <a:srgbClr val="000000"/>
          </a:solidFill>
          <a:ln>
            <a:solidFill>
              <a:srgbClr val="ffffff"/>
            </a:solidFill>
            <a:round/>
          </a:ln>
          <a:effectLst>
            <a:outerShdw blurRad="39960" dir="5400000" dist="20160" rotWithShape="0">
              <a:srgbClr val="000000">
                <a:alpha val="38000"/>
              </a:srgbClr>
            </a:outerShdw>
          </a:effectLst>
        </p:spPr>
        <p:style>
          <a:lnRef idx="3">
            <a:schemeClr val="lt1"/>
          </a:lnRef>
          <a:fillRef idx="1">
            <a:schemeClr val="dk1"/>
          </a:fillRef>
          <a:effectRef idx="1">
            <a:schemeClr val="dk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71" name="Rounded Rectangle 35"/>
          <p:cNvSpPr/>
          <p:nvPr/>
        </p:nvSpPr>
        <p:spPr>
          <a:xfrm>
            <a:off x="1246320" y="6102720"/>
            <a:ext cx="276120" cy="301320"/>
          </a:xfrm>
          <a:prstGeom prst="roundRect">
            <a:avLst>
              <a:gd name="adj" fmla="val 16667"/>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72" name="Oval 36"/>
          <p:cNvSpPr/>
          <p:nvPr/>
        </p:nvSpPr>
        <p:spPr>
          <a:xfrm>
            <a:off x="1246320" y="6489360"/>
            <a:ext cx="271800" cy="2008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IN" sz="1800" spc="-1" strike="noStrike">
              <a:solidFill>
                <a:schemeClr val="lt1"/>
              </a:solidFill>
              <a:latin typeface="Calibri"/>
            </a:endParaRPr>
          </a:p>
        </p:txBody>
      </p:sp>
      <p:sp>
        <p:nvSpPr>
          <p:cNvPr id="373" name="Rounded Rectangle 40"/>
          <p:cNvSpPr/>
          <p:nvPr/>
        </p:nvSpPr>
        <p:spPr>
          <a:xfrm>
            <a:off x="0" y="6111000"/>
            <a:ext cx="1055880" cy="555480"/>
          </a:xfrm>
          <a:prstGeom prst="roundRect">
            <a:avLst>
              <a:gd name="adj" fmla="val 16667"/>
            </a:avLst>
          </a:prstGeom>
          <a:gradFill rotWithShape="0">
            <a:gsLst>
              <a:gs pos="0">
                <a:srgbClr val="a6e6ff"/>
              </a:gs>
              <a:gs pos="35000">
                <a:srgbClr val="bfecff"/>
              </a:gs>
              <a:gs pos="100000">
                <a:srgbClr val="e6f7ff"/>
              </a:gs>
            </a:gsLst>
            <a:lin ang="16200000"/>
          </a:gradFill>
          <a:ln>
            <a:solidFill>
              <a:srgbClr val="46aac4"/>
            </a:solidFill>
            <a:round/>
          </a:ln>
          <a:effectLst>
            <a:outerShdw blurRad="39960" dir="5400000" dist="2016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noAutofit/>
          </a:bodyPr>
          <a:p>
            <a:pPr algn="ctr" defTabSz="914400">
              <a:lnSpc>
                <a:spcPct val="100000"/>
              </a:lnSpc>
            </a:pPr>
            <a:r>
              <a:rPr b="1" lang="en-IN" sz="1800" spc="-1" strike="noStrike">
                <a:solidFill>
                  <a:schemeClr val="dk1"/>
                </a:solidFill>
                <a:latin typeface="Calibri"/>
              </a:rPr>
              <a:t>END USERS</a:t>
            </a:r>
            <a:endParaRPr b="0" lang="en-IN" sz="1800" spc="-1" strike="noStrike">
              <a:solidFill>
                <a:srgbClr val="000000"/>
              </a:solidFill>
              <a:latin typeface="Arial"/>
            </a:endParaRPr>
          </a:p>
        </p:txBody>
      </p:sp>
      <p:sp>
        <p:nvSpPr>
          <p:cNvPr id="374" name="Rounded Rectangle 43"/>
          <p:cNvSpPr/>
          <p:nvPr/>
        </p:nvSpPr>
        <p:spPr>
          <a:xfrm>
            <a:off x="1735200" y="332640"/>
            <a:ext cx="5798880" cy="503280"/>
          </a:xfrm>
          <a:prstGeom prst="roundRect">
            <a:avLst>
              <a:gd name="adj" fmla="val 16667"/>
            </a:avLst>
          </a:prstGeom>
          <a:gradFill rotWithShape="0">
            <a:gsLst>
              <a:gs pos="0">
                <a:srgbClr val="ffd2bc"/>
              </a:gs>
              <a:gs pos="35000">
                <a:srgbClr val="ffded0"/>
              </a:gs>
              <a:gs pos="100000">
                <a:srgbClr val="fff1ec"/>
              </a:gs>
            </a:gsLst>
            <a:lin ang="16200000"/>
          </a:gradFill>
          <a:ln>
            <a:solidFill>
              <a:srgbClr val="f59240"/>
            </a:solidFill>
            <a:round/>
          </a:ln>
          <a:effectLst>
            <a:outerShdw blurRad="39960" dir="5400000" dist="20160" rotWithShape="0">
              <a:srgbClr val="000000">
                <a:alpha val="38000"/>
              </a:srgbClr>
            </a:outerShdw>
            <a:softEdge rad="635040"/>
          </a:effectLst>
        </p:spPr>
        <p:style>
          <a:lnRef idx="1">
            <a:schemeClr val="accent6"/>
          </a:lnRef>
          <a:fillRef idx="2">
            <a:schemeClr val="accent6"/>
          </a:fillRef>
          <a:effectRef idx="1">
            <a:schemeClr val="accent6"/>
          </a:effectRef>
          <a:fontRef idx="minor"/>
        </p:style>
        <p:txBody>
          <a:bodyPr lIns="90000" rIns="90000" tIns="45000" bIns="45000" anchor="ctr">
            <a:noAutofit/>
          </a:bodyPr>
          <a:p>
            <a:pPr algn="ctr" defTabSz="914400">
              <a:lnSpc>
                <a:spcPct val="100000"/>
              </a:lnSpc>
            </a:pPr>
            <a:r>
              <a:rPr b="1" lang="en-IN" sz="3200" spc="-1" strike="noStrike">
                <a:solidFill>
                  <a:schemeClr val="dk1"/>
                </a:solidFill>
                <a:latin typeface="Calibri"/>
              </a:rPr>
              <a:t>CLOUD COMPUTING</a:t>
            </a:r>
            <a:endParaRPr b="0" lang="en-IN" sz="3200" spc="-1" strike="noStrike">
              <a:solidFill>
                <a:srgbClr val="000000"/>
              </a:solidFill>
              <a:latin typeface="Arial"/>
            </a:endParaRPr>
          </a:p>
        </p:txBody>
      </p:sp>
      <p:sp>
        <p:nvSpPr>
          <p:cNvPr id="366" name="modem"/>
          <p:cNvSpPr/>
          <p:nvPr/>
        </p:nvSpPr>
        <p:spPr>
          <a:xfrm>
            <a:off x="2292120" y="4365000"/>
            <a:ext cx="943920" cy="312480"/>
          </a:xfrm>
          <a:custGeom>
            <a:avLst/>
            <a:gdLst>
              <a:gd name="textAreaLeft" fmla="*/ 17280 w 943920"/>
              <a:gd name="textAreaRight" fmla="*/ 927000 w 943920"/>
              <a:gd name="textAreaTop" fmla="*/ 324720 h 312480"/>
              <a:gd name="textAreaBottom" fmla="*/ 434880 h 312480"/>
            </a:gdLst>
            <a:ahLst/>
            <a:rect l="textAreaLeft" t="textAreaTop" r="textAreaRight" b="textAreaBottom"/>
            <a:pathLst>
              <a:path w="21600" h="21600">
                <a:moveTo>
                  <a:pt x="0" y="5152"/>
                </a:moveTo>
                <a:lnTo>
                  <a:pt x="2941" y="0"/>
                </a:lnTo>
                <a:lnTo>
                  <a:pt x="18625" y="0"/>
                </a:lnTo>
                <a:lnTo>
                  <a:pt x="21600" y="5152"/>
                </a:lnTo>
                <a:lnTo>
                  <a:pt x="21600" y="21600"/>
                </a:lnTo>
                <a:lnTo>
                  <a:pt x="0" y="21600"/>
                </a:lnTo>
                <a:lnTo>
                  <a:pt x="0" y="5152"/>
                </a:lnTo>
                <a:close/>
              </a:path>
              <a:path w="21600" h="21600">
                <a:moveTo>
                  <a:pt x="0" y="5251"/>
                </a:moveTo>
                <a:lnTo>
                  <a:pt x="21600" y="5251"/>
                </a:lnTo>
                <a:moveTo>
                  <a:pt x="1961" y="11791"/>
                </a:moveTo>
                <a:lnTo>
                  <a:pt x="1961" y="14268"/>
                </a:lnTo>
                <a:lnTo>
                  <a:pt x="2806" y="14268"/>
                </a:lnTo>
                <a:lnTo>
                  <a:pt x="2806" y="11791"/>
                </a:lnTo>
                <a:lnTo>
                  <a:pt x="1961" y="11791"/>
                </a:lnTo>
                <a:close/>
              </a:path>
              <a:path w="21600" h="21600">
                <a:moveTo>
                  <a:pt x="3685" y="11791"/>
                </a:moveTo>
                <a:lnTo>
                  <a:pt x="3685" y="14268"/>
                </a:lnTo>
                <a:lnTo>
                  <a:pt x="4530" y="14268"/>
                </a:lnTo>
                <a:lnTo>
                  <a:pt x="4530" y="11791"/>
                </a:lnTo>
                <a:lnTo>
                  <a:pt x="3685" y="11791"/>
                </a:lnTo>
                <a:close/>
              </a:path>
              <a:path w="21600" h="21600">
                <a:moveTo>
                  <a:pt x="5408" y="11791"/>
                </a:moveTo>
                <a:lnTo>
                  <a:pt x="5408" y="14268"/>
                </a:lnTo>
                <a:lnTo>
                  <a:pt x="6254" y="14268"/>
                </a:lnTo>
                <a:lnTo>
                  <a:pt x="6254" y="11791"/>
                </a:lnTo>
                <a:lnTo>
                  <a:pt x="5408" y="11791"/>
                </a:lnTo>
                <a:close/>
              </a:path>
              <a:path w="21600" h="2160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a:ln>
        </p:spPr>
        <p:style>
          <a:lnRef idx="0"/>
          <a:fillRef idx="0"/>
          <a:effectRef idx="0"/>
          <a:fontRef idx="minor"/>
        </p:style>
        <p:txBody>
          <a:bodyPr numCol="1" spcCol="0" lIns="90000" rIns="90000" tIns="45000" bIns="45000" anchor="t">
            <a:noAutofit/>
          </a:bodyPr>
          <a:p>
            <a:pPr defTabSz="914400">
              <a:lnSpc>
                <a:spcPct val="100000"/>
              </a:lnSpc>
            </a:pPr>
            <a:endParaRPr b="0" lang="en-IN"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855</TotalTime>
  <Application>LibreOffice/24.2.6.2$Linux_X86_64 LibreOffice_project/420$Build-2</Application>
  <AppVersion>15.0000</AppVersion>
  <Words>2323</Words>
  <Paragraphs>430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2019-07-01T13:06:09Z</dcterms:created>
  <dc:creator>Admin</dc:creator>
  <dc:description/>
  <dc:language>en-IN</dc:language>
  <cp:lastModifiedBy/>
  <dcterms:modified xsi:type="dcterms:W3CDTF">2024-10-14T12:11:05Z</dcterms:modified>
  <cp:revision>201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115</vt:i4>
  </property>
</Properties>
</file>