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1"/>
  </p:notesMasterIdLst>
  <p:sldIdLst>
    <p:sldId id="257" r:id="rId3"/>
    <p:sldId id="258" r:id="rId4"/>
    <p:sldId id="259" r:id="rId5"/>
    <p:sldId id="260" r:id="rId6"/>
    <p:sldId id="275" r:id="rId7"/>
    <p:sldId id="276" r:id="rId8"/>
    <p:sldId id="278" r:id="rId9"/>
    <p:sldId id="264" r:id="rId10"/>
    <p:sldId id="265" r:id="rId11"/>
    <p:sldId id="266" r:id="rId12"/>
    <p:sldId id="267" r:id="rId13"/>
    <p:sldId id="268" r:id="rId14"/>
    <p:sldId id="269" r:id="rId15"/>
    <p:sldId id="270" r:id="rId16"/>
    <p:sldId id="272" r:id="rId17"/>
    <p:sldId id="273" r:id="rId18"/>
    <p:sldId id="271" r:id="rId19"/>
    <p:sldId id="274" r:id="rId20"/>
  </p:sldIdLst>
  <p:sldSz cx="9144000" cy="5143500" type="screen16x9"/>
  <p:notesSz cx="6858000" cy="9144000"/>
  <p:embeddedFontLs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a7771621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g62a77716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4" name="Google Shape;234;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a7771621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g62a77716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ab51fd84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g62ab51fd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2ab51fd84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7" name="Google Shape;267;g62ab51fd8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a7771621_0_8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g62a77716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a7771621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g62a777162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515110cb_1_2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g57515110c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a7771621_0_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g62a777162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2a7771621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65" name="Google Shape;165;g62a7771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76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4" name="Google Shape;174;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573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a7771621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2" name="Google Shape;192;g62a77716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01" name="Google Shape;20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atista.com/statistics/1080850/market-share-grubhub-us/#:~:text=In%202018%2C%20food%20delivery%20company,to%2029%20percent%20by%202022"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hyperlink" Target="https://fortune.com/2019/03/11/doordash-tops-grubhub-on-demand-food/" TargetMode="External"/><Relationship Id="rId4" Type="http://schemas.openxmlformats.org/officeDocument/2006/relationships/hyperlink" Target="https://www.pymnts.com/news/delivery/2020/grubhub-mulls-sale-as-market-share-dip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ifted.eu/articles/uber-eats-future-of-food-delivery/"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hyperlink" Target="https://www.businessofapps.com/data/uber-eats-statistics/" TargetMode="External"/><Relationship Id="rId4" Type="http://schemas.openxmlformats.org/officeDocument/2006/relationships/hyperlink" Target="https://www.statista.com/statistics/1080844/market-share-uber-eats-us/#:~:text=In%202018%2C%20food%20delivery%20company,to%2027%20percent%20by%20202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sarahtavel/food-delivery-wars-3-takeaways-from-the-ubereats-postmates-grubhub-doordash-ecosystem-how-it-bda13a059430"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5" Type="http://schemas.openxmlformats.org/officeDocument/2006/relationships/hyperlink" Target="https://techcrunch.com/2018/03/28/scotty-labs-raises-6-million-for-remote-controlled-autonomous-car-platform/" TargetMode="External"/><Relationship Id="rId4" Type="http://schemas.openxmlformats.org/officeDocument/2006/relationships/hyperlink" Target="https://www.moneyunder30.com/food-delivery-comparis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www.futurebridge.com/industry/perspectives-mobility/future-outlook-of-autonomous-delivery-vehicles/"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hyperlink" Target="https://techcrunch.com/2018/03/28/scotty-labs-raises-6-million-for-remote-controlled-autonomous-car-platfor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nytimes.com/2019/07/24/nyregion/doordash-tip-policy.html"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hyperlink" Target="https://get.doordash.com/resources/industrygrowth#:~:text=Do%20over%20800%2C000%20deliveries%20per,3%2C000%20cities%20across%20the%20US" TargetMode="External"/><Relationship Id="rId5" Type="http://schemas.openxmlformats.org/officeDocument/2006/relationships/hyperlink" Target="https://techcrunch.com/2019/06/12/uber-will-start-testing-eats-drone-delivery/" TargetMode="External"/><Relationship Id="rId4" Type="http://schemas.openxmlformats.org/officeDocument/2006/relationships/hyperlink" Target="https://payup.wtf/doordash/no-free-lunch-report#:~:text=%E2%9E%A1%EF%B8%8F%20On%20average%2C%20DoorDash%20pays,from%20DoorDash%20of%20just%20%24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alculator.aws/#/createCalculator" TargetMode="External"/><Relationship Id="rId7" Type="http://schemas.openxmlformats.org/officeDocument/2006/relationships/hyperlink" Target="https://buildfire.com/hidden-app-development-costs/" TargetMode="External"/><Relationship Id="rId2" Type="http://schemas.openxmlformats.org/officeDocument/2006/relationships/hyperlink" Target="https://payup.wtf/doordash/no-free-lunch-report#:~:text=%E2%9E%A1%EF%B8%8F%20On%20average%2C%20DoorDash%20pays,from%20DoorDash%20of%20just%20%242" TargetMode="External"/><Relationship Id="rId1" Type="http://schemas.openxmlformats.org/officeDocument/2006/relationships/slideLayout" Target="../slideLayouts/slideLayout20.xml"/><Relationship Id="rId6" Type="http://schemas.openxmlformats.org/officeDocument/2006/relationships/hyperlink" Target="https://money.usnews.com/careers/best-jobs/software-developer/salary" TargetMode="External"/><Relationship Id="rId5" Type="http://schemas.openxmlformats.org/officeDocument/2006/relationships/hyperlink" Target="https://mlsdev.com/blog/app-development-cost" TargetMode="External"/><Relationship Id="rId4" Type="http://schemas.openxmlformats.org/officeDocument/2006/relationships/hyperlink" Target="https://www.jetbrains.com/idea/buy/#commercial?billing=yearl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t>DOORDASH: Operations Tool </a:t>
            </a:r>
            <a:endParaRPr sz="500" dirty="0"/>
          </a:p>
        </p:txBody>
      </p:sp>
      <p:sp>
        <p:nvSpPr>
          <p:cNvPr id="137" name="Google Shape;137;p3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US" dirty="0"/>
              <a:t>For autonomous vehicle deliveries</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Tanmay Murugkar</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8" name="Google Shape;138;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40"/>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Grubhub</a:t>
            </a:r>
            <a:endParaRPr sz="500" dirty="0"/>
          </a:p>
        </p:txBody>
      </p:sp>
      <p:sp>
        <p:nvSpPr>
          <p:cNvPr id="211" name="Google Shape;211;p4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10</a:t>
            </a:fld>
            <a:endParaRPr>
              <a:solidFill>
                <a:srgbClr val="929292"/>
              </a:solidFill>
            </a:endParaRPr>
          </a:p>
        </p:txBody>
      </p:sp>
      <p:sp>
        <p:nvSpPr>
          <p:cNvPr id="212" name="Google Shape;212;p40"/>
          <p:cNvSpPr txBox="1">
            <a:spLocks noGrp="1"/>
          </p:cNvSpPr>
          <p:nvPr>
            <p:ph type="body" idx="3"/>
          </p:nvPr>
        </p:nvSpPr>
        <p:spPr>
          <a:xfrm>
            <a:off x="204300" y="1066850"/>
            <a:ext cx="8482500" cy="3462250"/>
          </a:xfrm>
          <a:prstGeom prst="rect">
            <a:avLst/>
          </a:prstGeom>
          <a:noFill/>
          <a:ln>
            <a:noFill/>
          </a:ln>
        </p:spPr>
        <p:txBody>
          <a:bodyPr spcFirstLastPara="1" wrap="square" lIns="0" tIns="0" rIns="0" bIns="0" anchor="ctr" anchorCtr="0">
            <a:noAutofit/>
          </a:bodyPr>
          <a:lstStyle/>
          <a:p>
            <a:pPr marL="285750" indent="-285750"/>
            <a:r>
              <a:rPr lang="en-US" sz="1400" dirty="0" err="1">
                <a:latin typeface="Times New Roman" panose="02020603050405020304" pitchFamily="18" charset="0"/>
                <a:cs typeface="Times New Roman" panose="02020603050405020304" pitchFamily="18" charset="0"/>
              </a:rPr>
              <a:t>Grubhub</a:t>
            </a:r>
            <a:r>
              <a:rPr lang="en-US" sz="1400" dirty="0">
                <a:latin typeface="Times New Roman" panose="02020603050405020304" pitchFamily="18" charset="0"/>
                <a:cs typeface="Times New Roman" panose="02020603050405020304" pitchFamily="18" charset="0"/>
              </a:rPr>
              <a:t> is a customer acquisition company where they focus on getting restaurants and customers on their platform. Its an online food delivery platform that connects diners with local restaurants.</a:t>
            </a:r>
          </a:p>
          <a:p>
            <a:pPr marL="285750" indent="-285750"/>
            <a:endParaRPr lang="en-US" sz="1400" dirty="0">
              <a:latin typeface="Times New Roman" panose="02020603050405020304" pitchFamily="18" charset="0"/>
              <a:cs typeface="Times New Roman" panose="02020603050405020304" pitchFamily="18" charset="0"/>
            </a:endParaRPr>
          </a:p>
          <a:p>
            <a:pPr marL="285750" indent="-285750"/>
            <a:r>
              <a:rPr lang="en-US" sz="1400" dirty="0" err="1">
                <a:latin typeface="Times New Roman" panose="02020603050405020304" pitchFamily="18" charset="0"/>
                <a:cs typeface="Times New Roman" panose="02020603050405020304" pitchFamily="18" charset="0"/>
              </a:rPr>
              <a:t>Grubhub</a:t>
            </a:r>
            <a:r>
              <a:rPr lang="en-US" sz="1400" dirty="0">
                <a:latin typeface="Times New Roman" panose="02020603050405020304" pitchFamily="18" charset="0"/>
                <a:cs typeface="Times New Roman" panose="02020603050405020304" pitchFamily="18" charset="0"/>
              </a:rPr>
              <a:t> has less complex and more intuitive </a:t>
            </a:r>
            <a:r>
              <a:rPr lang="en-US" sz="1400" dirty="0" err="1">
                <a:latin typeface="Times New Roman" panose="02020603050405020304" pitchFamily="18" charset="0"/>
                <a:cs typeface="Times New Roman" panose="02020603050405020304" pitchFamily="18" charset="0"/>
              </a:rPr>
              <a:t>Grubhub</a:t>
            </a:r>
            <a:r>
              <a:rPr lang="en-US" sz="1400" dirty="0">
                <a:latin typeface="Times New Roman" panose="02020603050405020304" pitchFamily="18" charset="0"/>
                <a:cs typeface="Times New Roman" panose="02020603050405020304" pitchFamily="18" charset="0"/>
              </a:rPr>
              <a:t> central app where you can manage menu, process order, review operations and finances. </a:t>
            </a:r>
            <a:r>
              <a:rPr lang="en-US" sz="1400" dirty="0" err="1">
                <a:latin typeface="Times New Roman" panose="02020603050405020304" pitchFamily="18" charset="0"/>
                <a:cs typeface="Times New Roman" panose="02020603050405020304" pitchFamily="18" charset="0"/>
              </a:rPr>
              <a:t>Grubhub</a:t>
            </a:r>
            <a:r>
              <a:rPr lang="en-US" sz="1400" dirty="0">
                <a:latin typeface="Times New Roman" panose="02020603050405020304" pitchFamily="18" charset="0"/>
                <a:cs typeface="Times New Roman" panose="02020603050405020304" pitchFamily="18" charset="0"/>
              </a:rPr>
              <a:t> is pilot testing both drone and robot deliveries in urban environment.</a:t>
            </a:r>
          </a:p>
          <a:p>
            <a:pPr marL="285750" indent="-285750"/>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The market share of </a:t>
            </a:r>
            <a:r>
              <a:rPr lang="en-US" sz="1400" dirty="0" err="1">
                <a:latin typeface="Times New Roman" panose="02020603050405020304" pitchFamily="18" charset="0"/>
                <a:cs typeface="Times New Roman" panose="02020603050405020304" pitchFamily="18" charset="0"/>
              </a:rPr>
              <a:t>grubhub</a:t>
            </a:r>
            <a:r>
              <a:rPr lang="en-US" sz="1400" dirty="0">
                <a:latin typeface="Times New Roman" panose="02020603050405020304" pitchFamily="18" charset="0"/>
                <a:cs typeface="Times New Roman" panose="02020603050405020304" pitchFamily="18" charset="0"/>
              </a:rPr>
              <a:t> was 34% in 2018 and has decreased to 30% in 2019. It is been predicted that the market share will be decreasing moving forward with increasing competition. </a:t>
            </a:r>
            <a:r>
              <a:rPr lang="en-US" sz="1400" dirty="0" err="1">
                <a:latin typeface="Times New Roman" panose="02020603050405020304" pitchFamily="18" charset="0"/>
                <a:cs typeface="Times New Roman" panose="02020603050405020304" pitchFamily="18" charset="0"/>
              </a:rPr>
              <a:t>Grubhub</a:t>
            </a:r>
            <a:r>
              <a:rPr lang="en-US" sz="1400" dirty="0">
                <a:latin typeface="Times New Roman" panose="02020603050405020304" pitchFamily="18" charset="0"/>
                <a:cs typeface="Times New Roman" panose="02020603050405020304" pitchFamily="18" charset="0"/>
              </a:rPr>
              <a:t> has been acquiring smaller outfits and growing its logistics capabilities. Just take away may buy </a:t>
            </a:r>
            <a:r>
              <a:rPr lang="en-US" sz="1400" dirty="0" err="1">
                <a:latin typeface="Times New Roman" panose="02020603050405020304" pitchFamily="18" charset="0"/>
                <a:cs typeface="Times New Roman" panose="02020603050405020304" pitchFamily="18" charset="0"/>
              </a:rPr>
              <a:t>gruhub</a:t>
            </a:r>
            <a:r>
              <a:rPr lang="en-US" sz="1400" dirty="0">
                <a:latin typeface="Times New Roman" panose="02020603050405020304" pitchFamily="18" charset="0"/>
                <a:cs typeface="Times New Roman" panose="02020603050405020304" pitchFamily="18" charset="0"/>
              </a:rPr>
              <a:t> for $7.5 billion.</a:t>
            </a:r>
          </a:p>
          <a:p>
            <a:pPr marL="0" indent="0">
              <a:buNone/>
            </a:pPr>
            <a:endParaRPr lang="en-US" sz="1400" dirty="0">
              <a:latin typeface="Times New Roman" panose="02020603050405020304" pitchFamily="18" charset="0"/>
              <a:cs typeface="Times New Roman" panose="02020603050405020304" pitchFamily="18" charset="0"/>
            </a:endParaRPr>
          </a:p>
          <a:p>
            <a:pPr marL="285750" indent="-285750"/>
            <a:r>
              <a:rPr lang="en-US" sz="700" dirty="0">
                <a:latin typeface="Times New Roman" panose="02020603050405020304" pitchFamily="18" charset="0"/>
                <a:cs typeface="Times New Roman" panose="02020603050405020304" pitchFamily="18" charset="0"/>
              </a:rPr>
              <a:t>Sources: </a:t>
            </a:r>
            <a:r>
              <a:rPr lang="en-US" sz="700" dirty="0">
                <a:latin typeface="Times New Roman" panose="02020603050405020304" pitchFamily="18" charset="0"/>
                <a:cs typeface="Times New Roman" panose="02020603050405020304" pitchFamily="18" charset="0"/>
                <a:hlinkClick r:id="rId3"/>
              </a:rPr>
              <a:t>https://www.statista.com/statistics/1080850/market-share-grubhub-us/#:~:text=In%202018%2C%20food%20delivery%20company,to%2029%20percent%20by%202022</a:t>
            </a:r>
            <a:r>
              <a:rPr lang="en-US" sz="700" dirty="0">
                <a:latin typeface="Times New Roman" panose="02020603050405020304" pitchFamily="18" charset="0"/>
                <a:cs typeface="Times New Roman" panose="02020603050405020304" pitchFamily="18" charset="0"/>
              </a:rPr>
              <a:t>., </a:t>
            </a:r>
            <a:r>
              <a:rPr lang="en-US" sz="700" dirty="0">
                <a:latin typeface="Times New Roman" panose="02020603050405020304" pitchFamily="18" charset="0"/>
                <a:cs typeface="Times New Roman" panose="02020603050405020304" pitchFamily="18" charset="0"/>
                <a:hlinkClick r:id="rId4"/>
              </a:rPr>
              <a:t>https://www.pymnts.com/news/delivery/2020/grubhub-mulls-sale-as-market-share-dips/</a:t>
            </a:r>
            <a:r>
              <a:rPr lang="en-US" sz="700" dirty="0">
                <a:latin typeface="Times New Roman" panose="02020603050405020304" pitchFamily="18" charset="0"/>
                <a:cs typeface="Times New Roman" panose="02020603050405020304" pitchFamily="18" charset="0"/>
              </a:rPr>
              <a:t>, </a:t>
            </a:r>
            <a:r>
              <a:rPr lang="en-US" sz="700" dirty="0">
                <a:latin typeface="Times New Roman" panose="02020603050405020304" pitchFamily="18" charset="0"/>
                <a:cs typeface="Times New Roman" panose="02020603050405020304" pitchFamily="18" charset="0"/>
                <a:hlinkClick r:id="rId5"/>
              </a:rPr>
              <a:t>https://fortune.com/2019/03/11/doordash-tops-grubhub-on-demand-food/</a:t>
            </a:r>
            <a:r>
              <a:rPr lang="en-US" sz="700" dirty="0">
                <a:latin typeface="Times New Roman" panose="02020603050405020304" pitchFamily="18" charset="0"/>
                <a:cs typeface="Times New Roman" panose="02020603050405020304" pitchFamily="18" charset="0"/>
              </a:rPr>
              <a:t>, </a:t>
            </a:r>
          </a:p>
          <a:p>
            <a:pPr marL="0" marR="0" lvl="0" indent="0" algn="l" rtl="0">
              <a:lnSpc>
                <a:spcPct val="100000"/>
              </a:lnSpc>
              <a:spcBef>
                <a:spcPts val="700"/>
              </a:spcBef>
              <a:spcAft>
                <a:spcPts val="0"/>
              </a:spcAft>
              <a:buNone/>
            </a:pPr>
            <a:endParaRPr sz="1400" dirty="0">
              <a:latin typeface="Times New Roman" panose="02020603050405020304" pitchFamily="18" charset="0"/>
              <a:cs typeface="Times New Roman" panose="02020603050405020304" pitchFamily="18" charset="0"/>
            </a:endParaRPr>
          </a:p>
        </p:txBody>
      </p:sp>
      <p:sp>
        <p:nvSpPr>
          <p:cNvPr id="213" name="Google Shape;213;p4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Uber eats</a:t>
            </a:r>
            <a:endParaRPr sz="500" dirty="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11</a:t>
            </a:fld>
            <a:endParaRPr>
              <a:solidFill>
                <a:srgbClr val="929292"/>
              </a:solidFill>
            </a:endParaRPr>
          </a:p>
        </p:txBody>
      </p:sp>
      <p:sp>
        <p:nvSpPr>
          <p:cNvPr id="221" name="Google Shape;221;p41"/>
          <p:cNvSpPr txBox="1">
            <a:spLocks noGrp="1"/>
          </p:cNvSpPr>
          <p:nvPr>
            <p:ph type="body" idx="3"/>
          </p:nvPr>
        </p:nvSpPr>
        <p:spPr>
          <a:xfrm>
            <a:off x="204300" y="1666926"/>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endParaRPr sz="500" dirty="0"/>
          </a:p>
          <a:p>
            <a:pPr marL="114300" marR="0" lvl="0" indent="-114300" algn="l" rtl="0">
              <a:lnSpc>
                <a:spcPct val="100000"/>
              </a:lnSpc>
              <a:spcBef>
                <a:spcPts val="700"/>
              </a:spcBef>
              <a:spcAft>
                <a:spcPts val="0"/>
              </a:spcAft>
              <a:buClr>
                <a:srgbClr val="2D3D4A"/>
              </a:buClr>
              <a:buSzPts val="1400"/>
              <a:buFont typeface="Open Sans"/>
              <a:buChar char="•"/>
            </a:pPr>
            <a:r>
              <a:rPr lang="en" sz="1400" dirty="0">
                <a:latin typeface="Times New Roman" panose="02020603050405020304" pitchFamily="18" charset="0"/>
                <a:cs typeface="Times New Roman" panose="02020603050405020304" pitchFamily="18" charset="0"/>
              </a:rPr>
              <a:t>Uber eats is an online food oredering and delivery platform launched by Uber.</a:t>
            </a:r>
          </a:p>
          <a:p>
            <a:pPr marL="0" marR="0" lvl="0" indent="0" algn="l" rtl="0">
              <a:lnSpc>
                <a:spcPct val="100000"/>
              </a:lnSpc>
              <a:spcBef>
                <a:spcPts val="700"/>
              </a:spcBef>
              <a:spcAft>
                <a:spcPts val="0"/>
              </a:spcAft>
              <a:buClr>
                <a:srgbClr val="2D3D4A"/>
              </a:buClr>
              <a:buSzPts val="1400"/>
              <a:buNone/>
            </a:pPr>
            <a:endParaRPr lang="en" sz="14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Open Sans"/>
              <a:buChar char="•"/>
            </a:pPr>
            <a:r>
              <a:rPr lang="en" sz="1400" dirty="0">
                <a:latin typeface="Times New Roman" panose="02020603050405020304" pitchFamily="18" charset="0"/>
                <a:cs typeface="Times New Roman" panose="02020603050405020304" pitchFamily="18" charset="0"/>
              </a:rPr>
              <a:t>Some features of uber eats include smart curation, ordering food in advance with pre order option, an analytics app which helps in data driven decision to fintune food quality, delivery strategy and optimize user satisfaction, realtime gps tracking. </a:t>
            </a:r>
          </a:p>
          <a:p>
            <a:pPr marL="0" marR="0" lvl="0" indent="0" algn="l" rtl="0">
              <a:lnSpc>
                <a:spcPct val="100000"/>
              </a:lnSpc>
              <a:spcBef>
                <a:spcPts val="700"/>
              </a:spcBef>
              <a:spcAft>
                <a:spcPts val="0"/>
              </a:spcAft>
              <a:buClr>
                <a:srgbClr val="2D3D4A"/>
              </a:buClr>
              <a:buSzPts val="1400"/>
              <a:buNone/>
            </a:pPr>
            <a:endParaRPr lang="en" sz="14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Open Sans"/>
              <a:buChar char="•"/>
            </a:pPr>
            <a:r>
              <a:rPr lang="en" sz="1400" dirty="0">
                <a:latin typeface="Times New Roman" panose="02020603050405020304" pitchFamily="18" charset="0"/>
                <a:cs typeface="Times New Roman" panose="02020603050405020304" pitchFamily="18" charset="0"/>
              </a:rPr>
              <a:t>Uber eats has been experimenting robot delivery with help of Kiwi and drone delivery with VOXL. They are using cloude services and 4G to communicate between drone and Uber. </a:t>
            </a:r>
          </a:p>
          <a:p>
            <a:pPr marL="0" marR="0" lvl="0" indent="0" algn="l" rtl="0">
              <a:lnSpc>
                <a:spcPct val="100000"/>
              </a:lnSpc>
              <a:spcBef>
                <a:spcPts val="700"/>
              </a:spcBef>
              <a:spcAft>
                <a:spcPts val="0"/>
              </a:spcAft>
              <a:buClr>
                <a:srgbClr val="2D3D4A"/>
              </a:buClr>
              <a:buSzPts val="1400"/>
              <a:buNone/>
            </a:pPr>
            <a:endParaRPr lang="en" sz="14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Open Sans"/>
              <a:buChar char="•"/>
            </a:pPr>
            <a:r>
              <a:rPr lang="en" sz="1400" dirty="0">
                <a:latin typeface="Times New Roman" panose="02020603050405020304" pitchFamily="18" charset="0"/>
                <a:cs typeface="Times New Roman" panose="02020603050405020304" pitchFamily="18" charset="0"/>
              </a:rPr>
              <a:t>The market share of Uber eats is 24% asof 2018 and is predicted to increse by 3% to 27% by 2022. The revenue of Uber eats in 2019 was $1.9 billion. Although its revenue is incresing, it projected losses of  $1.1 billion. Altjough uber eats has sold its operations in India, its still standing strong in Europe and USA and has been scaling its operation by moving to smaller cities.</a:t>
            </a:r>
          </a:p>
          <a:p>
            <a:pPr marL="0" marR="0" lvl="0" indent="0" algn="l" rtl="0">
              <a:lnSpc>
                <a:spcPct val="100000"/>
              </a:lnSpc>
              <a:spcBef>
                <a:spcPts val="700"/>
              </a:spcBef>
              <a:spcAft>
                <a:spcPts val="0"/>
              </a:spcAft>
              <a:buClr>
                <a:srgbClr val="2D3D4A"/>
              </a:buClr>
              <a:buSzPts val="1400"/>
              <a:buNone/>
            </a:pPr>
            <a:endParaRPr lang="en" sz="14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Open Sans"/>
              <a:buChar char="•"/>
            </a:pPr>
            <a:r>
              <a:rPr lang="en" sz="1000" dirty="0">
                <a:latin typeface="Times New Roman" panose="02020603050405020304" pitchFamily="18" charset="0"/>
                <a:cs typeface="Times New Roman" panose="02020603050405020304" pitchFamily="18" charset="0"/>
              </a:rPr>
              <a:t>Sources: </a:t>
            </a:r>
            <a:r>
              <a:rPr lang="en-US" sz="600" dirty="0">
                <a:latin typeface="Times New Roman" panose="02020603050405020304" pitchFamily="18" charset="0"/>
                <a:cs typeface="Times New Roman" panose="02020603050405020304" pitchFamily="18" charset="0"/>
                <a:hlinkClick r:id="rId3"/>
              </a:rPr>
              <a:t>https://sifted.eu/articles/uber-eats-future-of-food-delivery/</a:t>
            </a:r>
            <a:r>
              <a:rPr lang="en-US" sz="600"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hlinkClick r:id="rId4"/>
              </a:rPr>
              <a:t>https://www.statista.com/statistics/1080844/market-share-uber-eats-us/#:~:text=In%202018%2C%20food%20delivery%20company,to%2027%20percent%20by%202022</a:t>
            </a:r>
            <a:r>
              <a:rPr lang="en-US" sz="600" dirty="0">
                <a:latin typeface="Times New Roman" panose="02020603050405020304" pitchFamily="18" charset="0"/>
                <a:cs typeface="Times New Roman" panose="02020603050405020304" pitchFamily="18" charset="0"/>
              </a:rPr>
              <a:t>., </a:t>
            </a:r>
            <a:r>
              <a:rPr lang="en-US" sz="600" dirty="0">
                <a:latin typeface="Times New Roman" panose="02020603050405020304" pitchFamily="18" charset="0"/>
                <a:cs typeface="Times New Roman" panose="02020603050405020304" pitchFamily="18" charset="0"/>
                <a:hlinkClick r:id="rId5"/>
              </a:rPr>
              <a:t>https://www.businessofapps.com/data/uber-eats-statistics/</a:t>
            </a:r>
            <a:r>
              <a:rPr lang="en-US" sz="600" dirty="0">
                <a:latin typeface="Times New Roman" panose="02020603050405020304" pitchFamily="18" charset="0"/>
                <a:cs typeface="Times New Roman" panose="02020603050405020304" pitchFamily="18" charset="0"/>
              </a:rPr>
              <a:t>, https://techcrunch.com/2020/05/07/uber-eats-grew-like-hell-in-q1-but-ubers-still-lost-nearly-3b/?guccounter=1&amp;guce_referrer=aHR0cHM6Ly93d3cuZ29vZ2xlLmNvbS8&amp;guce_referrer_sig=AQAAABGCuB0If-HO2hqWMsl4usdyaKzUrf2b90ieYKXh6Us9KLdsXIvFbcd2neTskgU8y6oLMBUcUR4qSwIDj-cIrA-XaNobyok5LC2v_7usmQKcM_eL_dzRskj-yIeZPQJEe7Yvx53drC6WndVeTgjXfZzSj-ko2V2RaKjb94pr0KO6.   </a:t>
            </a:r>
            <a:endParaRPr lang="en" sz="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Open Sans"/>
              <a:buChar char="•"/>
            </a:pPr>
            <a:endParaRPr sz="1400" dirty="0">
              <a:latin typeface="Times New Roman" panose="02020603050405020304" pitchFamily="18" charset="0"/>
              <a:cs typeface="Times New Roman" panose="02020603050405020304" pitchFamily="18" charset="0"/>
            </a:endParaRPr>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9" name="Google Shape;229;p42"/>
          <p:cNvSpPr txBox="1">
            <a:spLocks noGrp="1"/>
          </p:cNvSpPr>
          <p:nvPr>
            <p:ph type="title"/>
          </p:nvPr>
        </p:nvSpPr>
        <p:spPr>
          <a:xfrm>
            <a:off x="457200" y="3345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Our Advantages</a:t>
            </a:r>
            <a:endParaRPr sz="500" dirty="0"/>
          </a:p>
        </p:txBody>
      </p:sp>
      <p:sp>
        <p:nvSpPr>
          <p:cNvPr id="230" name="Google Shape;230;p42"/>
          <p:cNvSpPr txBox="1">
            <a:spLocks noGrp="1"/>
          </p:cNvSpPr>
          <p:nvPr>
            <p:ph type="body" idx="3"/>
          </p:nvPr>
        </p:nvSpPr>
        <p:spPr>
          <a:xfrm>
            <a:off x="405697" y="211455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Doordash has a highest market share of 34% amongst the delivery apps in USA.</a:t>
            </a: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With acquisiton of companies such as lvl5 and scotty labs we have advantage in the autonomous vehicle delivery sector.</a:t>
            </a: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Door dash services around 4000 cities when compared to 500 cities of Uber eats and 3200 cities of Grubhub.</a:t>
            </a: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Alonside alcohol which is being delivered by both uber eats and grubhub , Doordash also delivers grocery.</a:t>
            </a: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Doordash has an extensive search option for food when compared to Uber eats and grubhub thus oferring and fullfiling all types of cravings.</a:t>
            </a:r>
          </a:p>
          <a:p>
            <a:pPr marL="114300" marR="0" lvl="0" indent="-114300" algn="l" rtl="0">
              <a:lnSpc>
                <a:spcPct val="100000"/>
              </a:lnSpc>
              <a:spcBef>
                <a:spcPts val="700"/>
              </a:spcBef>
              <a:spcAft>
                <a:spcPts val="0"/>
              </a:spcAft>
              <a:buClr>
                <a:srgbClr val="2D3D4A"/>
              </a:buClr>
              <a:buSzPts val="1400"/>
              <a:buFont typeface="Cabin"/>
              <a:buChar char="•"/>
            </a:pPr>
            <a:r>
              <a:rPr lang="en" sz="700" dirty="0">
                <a:latin typeface="Times New Roman" panose="02020603050405020304" pitchFamily="18" charset="0"/>
                <a:cs typeface="Times New Roman" panose="02020603050405020304" pitchFamily="18" charset="0"/>
              </a:rPr>
              <a:t>Sources: </a:t>
            </a:r>
            <a:r>
              <a:rPr lang="en-US" sz="700" dirty="0">
                <a:latin typeface="Times New Roman" panose="02020603050405020304" pitchFamily="18" charset="0"/>
                <a:cs typeface="Times New Roman" panose="02020603050405020304" pitchFamily="18" charset="0"/>
                <a:hlinkClick r:id="rId3"/>
              </a:rPr>
              <a:t>https://medium.com/@sarahtavel/food-delivery-wars-3-takeaways-from-the-ubereats-postmates-grubhub-doordash-ecosystem-how-it-bda13a059430</a:t>
            </a:r>
            <a:r>
              <a:rPr lang="en" sz="700" dirty="0">
                <a:latin typeface="Times New Roman" panose="02020603050405020304" pitchFamily="18" charset="0"/>
                <a:cs typeface="Times New Roman" panose="02020603050405020304" pitchFamily="18" charset="0"/>
              </a:rPr>
              <a:t>, ; </a:t>
            </a:r>
            <a:r>
              <a:rPr lang="en-US" sz="700" dirty="0">
                <a:latin typeface="Times New Roman" panose="02020603050405020304" pitchFamily="18" charset="0"/>
                <a:cs typeface="Times New Roman" panose="02020603050405020304" pitchFamily="18" charset="0"/>
                <a:hlinkClick r:id="rId4"/>
              </a:rPr>
              <a:t>https://www.moneyunder30.com/food-delivery-comparison</a:t>
            </a:r>
            <a:r>
              <a:rPr lang="en" sz="700" dirty="0">
                <a:latin typeface="Times New Roman" panose="02020603050405020304" pitchFamily="18" charset="0"/>
                <a:cs typeface="Times New Roman" panose="02020603050405020304" pitchFamily="18" charset="0"/>
              </a:rPr>
              <a:t>,; </a:t>
            </a:r>
            <a:r>
              <a:rPr lang="en-US" sz="700" dirty="0">
                <a:latin typeface="Times New Roman" panose="02020603050405020304" pitchFamily="18" charset="0"/>
                <a:cs typeface="Times New Roman" panose="02020603050405020304" pitchFamily="18" charset="0"/>
                <a:hlinkClick r:id="rId5"/>
              </a:rPr>
              <a:t>https://techcrunch.com/2018/03/28/scotty-labs-raises-6-million-for-remote-controlled-autonomous-car-platform/</a:t>
            </a:r>
            <a:r>
              <a:rPr lang="en" sz="700" dirty="0">
                <a:latin typeface="Times New Roman" panose="02020603050405020304" pitchFamily="18" charset="0"/>
                <a:cs typeface="Times New Roman" panose="02020603050405020304" pitchFamily="18" charset="0"/>
              </a:rPr>
              <a:t>, </a:t>
            </a: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endParaRPr sz="1600" dirty="0">
              <a:latin typeface="Times New Roman" panose="02020603050405020304" pitchFamily="18" charset="0"/>
              <a:cs typeface="Times New Roman" panose="02020603050405020304" pitchFamily="18" charset="0"/>
            </a:endParaRPr>
          </a:p>
        </p:txBody>
      </p:sp>
      <p:sp>
        <p:nvSpPr>
          <p:cNvPr id="231" name="Google Shape;231;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12</a:t>
            </a:fld>
            <a:endParaRPr>
              <a:solidFill>
                <a:srgbClr val="929292"/>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Roadmap and Vision</a:t>
            </a:r>
            <a:endParaRPr sz="500"/>
          </a:p>
        </p:txBody>
      </p:sp>
      <p:sp>
        <p:nvSpPr>
          <p:cNvPr id="237" name="Google Shape;237;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4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44" name="Google Shape;244;p44"/>
          <p:cNvSpPr txBox="1">
            <a:spLocks noGrp="1"/>
          </p:cNvSpPr>
          <p:nvPr>
            <p:ph type="title"/>
          </p:nvPr>
        </p:nvSpPr>
        <p:spPr>
          <a:xfrm>
            <a:off x="457253" y="6024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Roadmap Pillars</a:t>
            </a:r>
            <a:endParaRPr sz="500" dirty="0"/>
          </a:p>
        </p:txBody>
      </p:sp>
      <p:sp>
        <p:nvSpPr>
          <p:cNvPr id="245" name="Google Shape;245;p44"/>
          <p:cNvSpPr txBox="1">
            <a:spLocks noGrp="1"/>
          </p:cNvSpPr>
          <p:nvPr>
            <p:ph type="body" idx="3"/>
          </p:nvPr>
        </p:nvSpPr>
        <p:spPr>
          <a:xfrm>
            <a:off x="405803" y="11976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To create an efficient eco system for robots to deliver food and grocery and eliminate last mile delivery problem. The operation tool will collect data which will help us understand the impact of external environment on autonomus deliveries.</a:t>
            </a:r>
          </a:p>
          <a:p>
            <a:pPr marL="0" marR="0" lvl="0" indent="0" algn="l" rtl="0">
              <a:lnSpc>
                <a:spcPct val="100000"/>
              </a:lnSpc>
              <a:spcBef>
                <a:spcPts val="700"/>
              </a:spcBef>
              <a:spcAft>
                <a:spcPts val="0"/>
              </a:spcAft>
              <a:buClr>
                <a:srgbClr val="2D3D4A"/>
              </a:buClr>
              <a:buSzPts val="1400"/>
              <a:buNone/>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Themes for the road map are Tele-operations, Delivery status and Real-time communication.</a:t>
            </a:r>
            <a:endParaRPr sz="1600" dirty="0">
              <a:latin typeface="Times New Roman" panose="02020603050405020304" pitchFamily="18" charset="0"/>
              <a:cs typeface="Times New Roman" panose="02020603050405020304" pitchFamily="18" charset="0"/>
            </a:endParaRPr>
          </a:p>
        </p:txBody>
      </p:sp>
      <p:sp>
        <p:nvSpPr>
          <p:cNvPr id="246" name="Google Shape;246;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14</a:t>
            </a:fld>
            <a:endParaRPr>
              <a:solidFill>
                <a:srgbClr val="929292"/>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a:t>
            </a:r>
            <a:r>
              <a:rPr lang="en" dirty="0"/>
              <a:t>9</a:t>
            </a:r>
            <a:r>
              <a:rPr lang="en" sz="700" b="0" i="0" u="none" strike="noStrike" cap="none" dirty="0">
                <a:solidFill>
                  <a:srgbClr val="7D97AD"/>
                </a:solidFill>
                <a:latin typeface="Open Sans"/>
                <a:ea typeface="Open Sans"/>
                <a:cs typeface="Open Sans"/>
                <a:sym typeface="Open Sans"/>
              </a:rPr>
              <a:t> Udacity.  All rights reserved.</a:t>
            </a:r>
            <a:endParaRPr sz="500" dirty="0"/>
          </a:p>
        </p:txBody>
      </p:sp>
      <p:sp>
        <p:nvSpPr>
          <p:cNvPr id="262" name="Google Shape;262;p46"/>
          <p:cNvSpPr txBox="1">
            <a:spLocks noGrp="1"/>
          </p:cNvSpPr>
          <p:nvPr>
            <p:ph type="title"/>
          </p:nvPr>
        </p:nvSpPr>
        <p:spPr>
          <a:xfrm>
            <a:off x="300000" y="366444"/>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Tele-operations</a:t>
            </a:r>
            <a:endParaRPr sz="500" dirty="0"/>
          </a:p>
        </p:txBody>
      </p:sp>
      <p:sp>
        <p:nvSpPr>
          <p:cNvPr id="263" name="Google Shape;263;p46"/>
          <p:cNvSpPr txBox="1">
            <a:spLocks noGrp="1"/>
          </p:cNvSpPr>
          <p:nvPr>
            <p:ph type="body" idx="3"/>
          </p:nvPr>
        </p:nvSpPr>
        <p:spPr>
          <a:xfrm>
            <a:off x="300000" y="104394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b="1" dirty="0">
                <a:solidFill>
                  <a:srgbClr val="292929"/>
                </a:solidFill>
                <a:latin typeface="Times New Roman" panose="02020603050405020304" pitchFamily="18" charset="0"/>
                <a:cs typeface="Times New Roman" panose="02020603050405020304" pitchFamily="18" charset="0"/>
              </a:rPr>
              <a:t>Take control of the robot </a:t>
            </a:r>
            <a:r>
              <a:rPr lang="en-US" sz="2400" b="1" dirty="0">
                <a:solidFill>
                  <a:srgbClr val="292929"/>
                </a:solidFill>
                <a:latin typeface="Times New Roman" panose="02020603050405020304" pitchFamily="18" charset="0"/>
                <a:cs typeface="Times New Roman" panose="02020603050405020304" pitchFamily="18" charset="0"/>
              </a:rPr>
              <a:t>: </a:t>
            </a:r>
            <a:r>
              <a:rPr lang="en-US" sz="1600" dirty="0">
                <a:solidFill>
                  <a:srgbClr val="292929"/>
                </a:solidFill>
                <a:latin typeface="Times New Roman" panose="02020603050405020304" pitchFamily="18" charset="0"/>
                <a:cs typeface="Times New Roman" panose="02020603050405020304" pitchFamily="18" charset="0"/>
              </a:rPr>
              <a:t>At times the robot may find difficulty in crossing road or pathway or any technical problem arises which makes it unable to move on the path designated, controlling the robot will help with it. AI technology from scotty labs which </a:t>
            </a:r>
            <a:r>
              <a:rPr lang="en-US" sz="1600" dirty="0" err="1">
                <a:solidFill>
                  <a:srgbClr val="292929"/>
                </a:solidFill>
                <a:latin typeface="Times New Roman" panose="02020603050405020304" pitchFamily="18" charset="0"/>
                <a:cs typeface="Times New Roman" panose="02020603050405020304" pitchFamily="18" charset="0"/>
              </a:rPr>
              <a:t>Doordash</a:t>
            </a:r>
            <a:r>
              <a:rPr lang="en-US" sz="1600" dirty="0">
                <a:solidFill>
                  <a:srgbClr val="292929"/>
                </a:solidFill>
                <a:latin typeface="Times New Roman" panose="02020603050405020304" pitchFamily="18" charset="0"/>
                <a:cs typeface="Times New Roman" panose="02020603050405020304" pitchFamily="18" charset="0"/>
              </a:rPr>
              <a:t> has acquired will help us access the robot remotely.</a:t>
            </a:r>
          </a:p>
          <a:p>
            <a:pPr marL="0" marR="0" lvl="0" indent="0" algn="l" rtl="0">
              <a:lnSpc>
                <a:spcPct val="100000"/>
              </a:lnSpc>
              <a:spcBef>
                <a:spcPts val="700"/>
              </a:spcBef>
              <a:spcAft>
                <a:spcPts val="0"/>
              </a:spcAft>
              <a:buClr>
                <a:srgbClr val="2D3D4A"/>
              </a:buClr>
              <a:buSzPts val="1400"/>
              <a:buNone/>
            </a:pPr>
            <a:endParaRPr lang="en-US" sz="1400" dirty="0">
              <a:solidFill>
                <a:srgbClr val="292929"/>
              </a:solidFill>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b="1" dirty="0">
                <a:solidFill>
                  <a:srgbClr val="292929"/>
                </a:solidFill>
                <a:latin typeface="Times New Roman" panose="02020603050405020304" pitchFamily="18" charset="0"/>
                <a:cs typeface="Times New Roman" panose="02020603050405020304" pitchFamily="18" charset="0"/>
              </a:rPr>
              <a:t>Re-route the robot </a:t>
            </a:r>
            <a:r>
              <a:rPr lang="en-US" dirty="0">
                <a:solidFill>
                  <a:srgbClr val="292929"/>
                </a:solidFill>
                <a:latin typeface="Times New Roman" panose="02020603050405020304" pitchFamily="18" charset="0"/>
                <a:cs typeface="Times New Roman" panose="02020603050405020304" pitchFamily="18" charset="0"/>
              </a:rPr>
              <a:t>: </a:t>
            </a:r>
            <a:r>
              <a:rPr lang="en-US" sz="1600" dirty="0">
                <a:solidFill>
                  <a:srgbClr val="292929"/>
                </a:solidFill>
                <a:latin typeface="Times New Roman" panose="02020603050405020304" pitchFamily="18" charset="0"/>
                <a:cs typeface="Times New Roman" panose="02020603050405020304" pitchFamily="18" charset="0"/>
              </a:rPr>
              <a:t>If any real time obstruction arises on the path of the robot, this feature will help in re-routing the robot and helping it find easiest and quickest route to its destination. Technology from lvl5 such as HD mapping will helps us create the real time map and help us in re routing.</a:t>
            </a:r>
            <a:endParaRPr sz="1600" dirty="0">
              <a:latin typeface="Times New Roman" panose="02020603050405020304" pitchFamily="18" charset="0"/>
              <a:cs typeface="Times New Roman" panose="02020603050405020304" pitchFamily="18" charset="0"/>
            </a:endParaRPr>
          </a:p>
        </p:txBody>
      </p:sp>
      <p:sp>
        <p:nvSpPr>
          <p:cNvPr id="264" name="Google Shape;264;p4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15</a:t>
            </a:fld>
            <a:endParaRPr>
              <a:solidFill>
                <a:srgbClr val="92929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71" name="Google Shape;271;p47"/>
          <p:cNvSpPr txBox="1">
            <a:spLocks noGrp="1"/>
          </p:cNvSpPr>
          <p:nvPr>
            <p:ph type="title"/>
          </p:nvPr>
        </p:nvSpPr>
        <p:spPr>
          <a:xfrm>
            <a:off x="405803" y="298704"/>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Delivery Status</a:t>
            </a:r>
            <a:endParaRPr sz="500" dirty="0"/>
          </a:p>
        </p:txBody>
      </p:sp>
      <p:sp>
        <p:nvSpPr>
          <p:cNvPr id="272" name="Google Shape;272;p47"/>
          <p:cNvSpPr txBox="1">
            <a:spLocks noGrp="1"/>
          </p:cNvSpPr>
          <p:nvPr>
            <p:ph type="body" idx="3"/>
          </p:nvPr>
        </p:nvSpPr>
        <p:spPr>
          <a:xfrm>
            <a:off x="300000" y="211455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b="1" dirty="0">
                <a:latin typeface="Times New Roman" panose="02020603050405020304" pitchFamily="18" charset="0"/>
                <a:cs typeface="Times New Roman" panose="02020603050405020304" pitchFamily="18" charset="0"/>
              </a:rPr>
              <a:t>Late Deliveries: </a:t>
            </a:r>
            <a:r>
              <a:rPr lang="en" sz="1600" dirty="0">
                <a:latin typeface="Times New Roman" panose="02020603050405020304" pitchFamily="18" charset="0"/>
                <a:cs typeface="Times New Roman" panose="02020603050405020304" pitchFamily="18" charset="0"/>
              </a:rPr>
              <a:t>This will help us in accessing the late deliveries and understand reason behind them and take action accordingly</a:t>
            </a:r>
            <a:r>
              <a:rPr lang="en" sz="2000" dirty="0"/>
              <a:t>.</a:t>
            </a:r>
          </a:p>
          <a:p>
            <a:pPr marL="0" marR="0" lvl="0" indent="0" algn="l" rtl="0">
              <a:lnSpc>
                <a:spcPct val="100000"/>
              </a:lnSpc>
              <a:spcBef>
                <a:spcPts val="700"/>
              </a:spcBef>
              <a:spcAft>
                <a:spcPts val="0"/>
              </a:spcAft>
              <a:buClr>
                <a:srgbClr val="2D3D4A"/>
              </a:buClr>
              <a:buSzPts val="1400"/>
              <a:buNone/>
            </a:pPr>
            <a:endParaRPr lang="en" dirty="0"/>
          </a:p>
          <a:p>
            <a:pPr marL="114300" marR="0" lvl="0" indent="-114300" algn="l" rtl="0">
              <a:lnSpc>
                <a:spcPct val="100000"/>
              </a:lnSpc>
              <a:spcBef>
                <a:spcPts val="700"/>
              </a:spcBef>
              <a:spcAft>
                <a:spcPts val="0"/>
              </a:spcAft>
              <a:buClr>
                <a:srgbClr val="2D3D4A"/>
              </a:buClr>
              <a:buSzPts val="1400"/>
              <a:buFont typeface="Cabin"/>
              <a:buChar char="•"/>
            </a:pPr>
            <a:r>
              <a:rPr lang="en" b="1" dirty="0">
                <a:latin typeface="Times New Roman" panose="02020603050405020304" pitchFamily="18" charset="0"/>
                <a:cs typeface="Times New Roman" panose="02020603050405020304" pitchFamily="18" charset="0"/>
              </a:rPr>
              <a:t>In process Deliveries</a:t>
            </a:r>
            <a:r>
              <a:rPr lang="en" sz="1600" b="1" dirty="0">
                <a:latin typeface="Times New Roman" panose="02020603050405020304" pitchFamily="18" charset="0"/>
                <a:cs typeface="Times New Roman" panose="02020603050405020304" pitchFamily="18" charset="0"/>
              </a:rPr>
              <a:t>: </a:t>
            </a:r>
            <a:r>
              <a:rPr lang="en" sz="1600" dirty="0">
                <a:latin typeface="Times New Roman" panose="02020603050405020304" pitchFamily="18" charset="0"/>
                <a:cs typeface="Times New Roman" panose="02020603050405020304" pitchFamily="18" charset="0"/>
              </a:rPr>
              <a:t>This will help us keeping track of ongoing deliveries, their delivery time and help us process their location and intervene when necessary</a:t>
            </a:r>
            <a:r>
              <a:rPr lang="en" sz="1600" dirty="0"/>
              <a:t>.</a:t>
            </a:r>
          </a:p>
          <a:p>
            <a:pPr marL="0" marR="0" lvl="0" indent="0" algn="l" rtl="0">
              <a:lnSpc>
                <a:spcPct val="100000"/>
              </a:lnSpc>
              <a:spcBef>
                <a:spcPts val="700"/>
              </a:spcBef>
              <a:spcAft>
                <a:spcPts val="0"/>
              </a:spcAft>
              <a:buClr>
                <a:srgbClr val="2D3D4A"/>
              </a:buClr>
              <a:buSzPts val="1400"/>
              <a:buNone/>
            </a:pPr>
            <a:endParaRPr lang="en" sz="1600" dirty="0"/>
          </a:p>
          <a:p>
            <a:pPr marL="114300" indent="-114300"/>
            <a:r>
              <a:rPr lang="en" b="1" dirty="0">
                <a:latin typeface="Times New Roman" panose="02020603050405020304" pitchFamily="18" charset="0"/>
                <a:cs typeface="Times New Roman" panose="02020603050405020304" pitchFamily="18" charset="0"/>
              </a:rPr>
              <a:t>Delivery Queue: </a:t>
            </a:r>
            <a:r>
              <a:rPr lang="en" sz="1600" dirty="0">
                <a:latin typeface="Times New Roman" panose="02020603050405020304" pitchFamily="18" charset="0"/>
                <a:cs typeface="Times New Roman" panose="02020603050405020304" pitchFamily="18" charset="0"/>
              </a:rPr>
              <a:t>This will keep track of the last mile deliveries assigned to the robots and help us divert robots to nearest location for pickup upon completion of first deliver</a:t>
            </a:r>
            <a:r>
              <a:rPr lang="en" sz="1600" dirty="0"/>
              <a:t>.</a:t>
            </a:r>
          </a:p>
          <a:p>
            <a:pPr marL="114300" marR="0" lvl="0" indent="-114300" algn="l" rtl="0">
              <a:lnSpc>
                <a:spcPct val="100000"/>
              </a:lnSpc>
              <a:spcBef>
                <a:spcPts val="700"/>
              </a:spcBef>
              <a:spcAft>
                <a:spcPts val="0"/>
              </a:spcAft>
              <a:buClr>
                <a:srgbClr val="2D3D4A"/>
              </a:buClr>
              <a:buSzPts val="1400"/>
              <a:buFont typeface="Cabin"/>
              <a:buChar char="•"/>
            </a:pPr>
            <a:endParaRPr lang="en" dirty="0"/>
          </a:p>
          <a:p>
            <a:pPr marL="114300" marR="0" lvl="0" indent="-114300" algn="l" rtl="0">
              <a:lnSpc>
                <a:spcPct val="100000"/>
              </a:lnSpc>
              <a:spcBef>
                <a:spcPts val="700"/>
              </a:spcBef>
              <a:spcAft>
                <a:spcPts val="0"/>
              </a:spcAft>
              <a:buClr>
                <a:srgbClr val="2D3D4A"/>
              </a:buClr>
              <a:buSzPts val="1400"/>
              <a:buFont typeface="Cabin"/>
              <a:buChar char="•"/>
            </a:pPr>
            <a:endParaRPr lang="en" dirty="0"/>
          </a:p>
          <a:p>
            <a:pPr marL="285750" indent="-285750"/>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73" name="Google Shape;273;p4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16</a:t>
            </a:fld>
            <a:endParaRPr>
              <a:solidFill>
                <a:srgbClr val="92929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4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a:t>
            </a:r>
            <a:r>
              <a:rPr lang="en" dirty="0"/>
              <a:t>9</a:t>
            </a:r>
            <a:r>
              <a:rPr lang="en" sz="700" b="0" i="0" u="none" strike="noStrike" cap="none" dirty="0">
                <a:solidFill>
                  <a:srgbClr val="7D97AD"/>
                </a:solidFill>
                <a:latin typeface="Open Sans"/>
                <a:ea typeface="Open Sans"/>
                <a:cs typeface="Open Sans"/>
                <a:sym typeface="Open Sans"/>
              </a:rPr>
              <a:t> Udacity.  All rights reserved.</a:t>
            </a:r>
            <a:endParaRPr sz="500" dirty="0"/>
          </a:p>
        </p:txBody>
      </p:sp>
      <p:sp>
        <p:nvSpPr>
          <p:cNvPr id="253" name="Google Shape;253;p45"/>
          <p:cNvSpPr txBox="1">
            <a:spLocks noGrp="1"/>
          </p:cNvSpPr>
          <p:nvPr>
            <p:ph type="title"/>
          </p:nvPr>
        </p:nvSpPr>
        <p:spPr>
          <a:xfrm>
            <a:off x="405803" y="3882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Real Time Communication</a:t>
            </a:r>
            <a:endParaRPr sz="500" dirty="0"/>
          </a:p>
        </p:txBody>
      </p:sp>
      <p:sp>
        <p:nvSpPr>
          <p:cNvPr id="254" name="Google Shape;254;p45"/>
          <p:cNvSpPr txBox="1">
            <a:spLocks noGrp="1"/>
          </p:cNvSpPr>
          <p:nvPr>
            <p:ph type="body" idx="3"/>
          </p:nvPr>
        </p:nvSpPr>
        <p:spPr>
          <a:xfrm>
            <a:off x="405803" y="1088136"/>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b="1" dirty="0">
                <a:solidFill>
                  <a:srgbClr val="333333"/>
                </a:solidFill>
                <a:latin typeface="Times New Roman" panose="02020603050405020304" pitchFamily="18" charset="0"/>
                <a:cs typeface="Times New Roman" panose="02020603050405020304" pitchFamily="18" charset="0"/>
              </a:rPr>
              <a:t>Communicate: </a:t>
            </a:r>
            <a:r>
              <a:rPr lang="en-US" sz="1600" dirty="0">
                <a:solidFill>
                  <a:srgbClr val="333333"/>
                </a:solidFill>
                <a:latin typeface="Times New Roman" panose="02020603050405020304" pitchFamily="18" charset="0"/>
                <a:cs typeface="Times New Roman" panose="02020603050405020304" pitchFamily="18" charset="0"/>
              </a:rPr>
              <a:t>This feature will help us talk to customer directly and understand their problems.</a:t>
            </a:r>
          </a:p>
          <a:p>
            <a:pPr marL="0" marR="0" lvl="0" indent="0" algn="l" rtl="0">
              <a:lnSpc>
                <a:spcPct val="100000"/>
              </a:lnSpc>
              <a:spcBef>
                <a:spcPts val="700"/>
              </a:spcBef>
              <a:spcAft>
                <a:spcPts val="0"/>
              </a:spcAft>
              <a:buClr>
                <a:srgbClr val="2D3D4A"/>
              </a:buClr>
              <a:buSzPts val="1400"/>
              <a:buNone/>
            </a:pPr>
            <a:endParaRPr lang="en-US" dirty="0">
              <a:solidFill>
                <a:srgbClr val="333333"/>
              </a:solidFill>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b="1" i="0" dirty="0">
                <a:solidFill>
                  <a:srgbClr val="333333"/>
                </a:solidFill>
                <a:effectLst/>
                <a:latin typeface="Times New Roman" panose="02020603050405020304" pitchFamily="18" charset="0"/>
                <a:cs typeface="Times New Roman" panose="02020603050405020304" pitchFamily="18" charset="0"/>
              </a:rPr>
              <a:t>Auto communicate</a:t>
            </a:r>
            <a:r>
              <a:rPr lang="en-US" b="1" dirty="0">
                <a:solidFill>
                  <a:srgbClr val="333333"/>
                </a:solidFill>
                <a:latin typeface="Times New Roman" panose="02020603050405020304" pitchFamily="18" charset="0"/>
                <a:cs typeface="Times New Roman" panose="02020603050405020304" pitchFamily="18" charset="0"/>
              </a:rPr>
              <a:t>: </a:t>
            </a:r>
            <a:r>
              <a:rPr lang="en-US" sz="1600" dirty="0">
                <a:solidFill>
                  <a:srgbClr val="333333"/>
                </a:solidFill>
                <a:latin typeface="Times New Roman" panose="02020603050405020304" pitchFamily="18" charset="0"/>
                <a:cs typeface="Times New Roman" panose="02020603050405020304" pitchFamily="18" charset="0"/>
              </a:rPr>
              <a:t>This feature will help in communicating with pedestrians and unpredictable human beings. This will have an option for us to put forth the regularly used phrases.</a:t>
            </a:r>
            <a:endParaRPr lang="en-US" sz="1600" b="0" i="0" dirty="0">
              <a:solidFill>
                <a:srgbClr val="333333"/>
              </a:solidFill>
              <a:effectLst/>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55" name="Google Shape;255;p4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80" name="Google Shape;280;p4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The long term goal is to create an ecosystem where last mile </a:t>
            </a:r>
            <a:r>
              <a:rPr lang="en-US" sz="1600" b="0" i="0" dirty="0">
                <a:solidFill>
                  <a:srgbClr val="4F4F4F"/>
                </a:solidFill>
                <a:effectLst/>
                <a:latin typeface="Times New Roman" panose="02020603050405020304" pitchFamily="18" charset="0"/>
                <a:cs typeface="Times New Roman" panose="02020603050405020304" pitchFamily="18" charset="0"/>
              </a:rPr>
              <a:t> delivery robots will navigate sidewalks fully autonomously</a:t>
            </a:r>
            <a:r>
              <a:rPr lang="en" sz="1600" b="0" i="0" dirty="0">
                <a:solidFill>
                  <a:srgbClr val="4F4F4F"/>
                </a:solidFill>
                <a:effectLst/>
                <a:latin typeface="Times New Roman" panose="02020603050405020304" pitchFamily="18" charset="0"/>
                <a:cs typeface="Times New Roman" panose="02020603050405020304" pitchFamily="18" charset="0"/>
              </a:rPr>
              <a:t>. </a:t>
            </a:r>
            <a:r>
              <a:rPr lang="en-US" sz="1600" b="0" i="0" dirty="0">
                <a:solidFill>
                  <a:srgbClr val="4F4F4F"/>
                </a:solidFill>
                <a:effectLst/>
                <a:latin typeface="Times New Roman" panose="02020603050405020304" pitchFamily="18" charset="0"/>
                <a:cs typeface="Times New Roman" panose="02020603050405020304" pitchFamily="18" charset="0"/>
              </a:rPr>
              <a:t>T</a:t>
            </a:r>
            <a:r>
              <a:rPr lang="en" sz="1600" b="0" i="0" dirty="0">
                <a:solidFill>
                  <a:srgbClr val="4F4F4F"/>
                </a:solidFill>
                <a:effectLst/>
                <a:latin typeface="Times New Roman" panose="02020603050405020304" pitchFamily="18" charset="0"/>
                <a:cs typeface="Times New Roman" panose="02020603050405020304" pitchFamily="18" charset="0"/>
              </a:rPr>
              <a:t>he ecosystem comprises of robots that can do  one delivery and assign itself to another closeby delivery for grocery or food.</a:t>
            </a:r>
          </a:p>
          <a:p>
            <a:pPr marL="114300" marR="0" lvl="0" indent="-114300" algn="l" rtl="0">
              <a:lnSpc>
                <a:spcPct val="100000"/>
              </a:lnSpc>
              <a:spcBef>
                <a:spcPts val="700"/>
              </a:spcBef>
              <a:spcAft>
                <a:spcPts val="0"/>
              </a:spcAft>
              <a:buClr>
                <a:srgbClr val="2D3D4A"/>
              </a:buClr>
              <a:buSzPts val="1400"/>
              <a:buFont typeface="Cabin"/>
              <a:buChar char="•"/>
            </a:pPr>
            <a:endParaRPr lang="en" sz="1600" b="0" i="0" dirty="0">
              <a:solidFill>
                <a:srgbClr val="4F4F4F"/>
              </a:solidFill>
              <a:effectLst/>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solidFill>
                  <a:srgbClr val="4F4F4F"/>
                </a:solidFill>
                <a:latin typeface="Times New Roman" panose="02020603050405020304" pitchFamily="18" charset="0"/>
                <a:cs typeface="Times New Roman" panose="02020603050405020304" pitchFamily="18" charset="0"/>
              </a:rPr>
              <a:t>Next on the product map will be enhance the the teleoperating fuction by creating </a:t>
            </a:r>
            <a:r>
              <a:rPr lang="en-US" sz="1600" b="0" i="0" dirty="0">
                <a:solidFill>
                  <a:srgbClr val="333333"/>
                </a:solidFill>
                <a:effectLst/>
                <a:latin typeface="Times New Roman" panose="02020603050405020304" pitchFamily="18" charset="0"/>
                <a:cs typeface="Times New Roman" panose="02020603050405020304" pitchFamily="18" charset="0"/>
              </a:rPr>
              <a:t>high-resolution maps for autonomous driving using crowdsourced imagery and computer vision to merge and process the images.</a:t>
            </a:r>
          </a:p>
          <a:p>
            <a:pPr marL="114300" marR="0" lvl="0" indent="-114300" algn="l" rtl="0">
              <a:lnSpc>
                <a:spcPct val="100000"/>
              </a:lnSpc>
              <a:spcBef>
                <a:spcPts val="700"/>
              </a:spcBef>
              <a:spcAft>
                <a:spcPts val="0"/>
              </a:spcAft>
              <a:buClr>
                <a:srgbClr val="2D3D4A"/>
              </a:buClr>
              <a:buSzPts val="1400"/>
              <a:buFont typeface="Cabin"/>
              <a:buChar char="•"/>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solidFill>
                  <a:srgbClr val="333333"/>
                </a:solidFill>
                <a:latin typeface="Times New Roman" panose="02020603050405020304" pitchFamily="18" charset="0"/>
                <a:cs typeface="Times New Roman" panose="02020603050405020304" pitchFamily="18" charset="0"/>
              </a:rPr>
              <a:t>Data processing and localization will also be an important theme in future of product road map where localization will help in processing accuracy of </a:t>
            </a:r>
            <a:r>
              <a:rPr lang="en-US" sz="1600" dirty="0" err="1">
                <a:solidFill>
                  <a:srgbClr val="333333"/>
                </a:solidFill>
                <a:latin typeface="Times New Roman" panose="02020603050405020304" pitchFamily="18" charset="0"/>
                <a:cs typeface="Times New Roman" panose="02020603050405020304" pitchFamily="18" charset="0"/>
              </a:rPr>
              <a:t>gps</a:t>
            </a:r>
            <a:r>
              <a:rPr lang="en-US" sz="1600" dirty="0">
                <a:solidFill>
                  <a:srgbClr val="333333"/>
                </a:solidFill>
                <a:latin typeface="Times New Roman" panose="02020603050405020304" pitchFamily="18" charset="0"/>
                <a:cs typeface="Times New Roman" panose="02020603050405020304" pitchFamily="18" charset="0"/>
              </a:rPr>
              <a:t> measurement and where the external items in environment as pedestrian cars are located thus helping robot to navigate more properly.</a:t>
            </a:r>
            <a:endParaRPr sz="1600" dirty="0">
              <a:latin typeface="Times New Roman" panose="02020603050405020304" pitchFamily="18" charset="0"/>
              <a:cs typeface="Times New Roman" panose="02020603050405020304" pitchFamily="18" charset="0"/>
            </a:endParaRPr>
          </a:p>
        </p:txBody>
      </p:sp>
      <p:sp>
        <p:nvSpPr>
          <p:cNvPr id="282" name="Google Shape;28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18</a:t>
            </a:fld>
            <a:endParaRPr>
              <a:solidFill>
                <a:srgbClr val="929292"/>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5" name="Google Shape;145;p3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Background</a:t>
            </a:r>
            <a:endParaRPr sz="500" dirty="0"/>
          </a:p>
        </p:txBody>
      </p:sp>
      <p:sp>
        <p:nvSpPr>
          <p:cNvPr id="146" name="Google Shape;146;p32"/>
          <p:cNvSpPr txBox="1">
            <a:spLocks noGrp="1"/>
          </p:cNvSpPr>
          <p:nvPr>
            <p:ph type="body" idx="3"/>
          </p:nvPr>
        </p:nvSpPr>
        <p:spPr>
          <a:xfrm>
            <a:off x="457200" y="1478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Autonomous delivery is one of the important emerging technology for food delivery, e-commerce and retail companies.</a:t>
            </a:r>
          </a:p>
          <a:p>
            <a:pPr marL="114300" marR="0" lvl="0" indent="-114300" algn="l" rtl="0">
              <a:lnSpc>
                <a:spcPct val="100000"/>
              </a:lnSpc>
              <a:spcBef>
                <a:spcPts val="700"/>
              </a:spcBef>
              <a:spcAft>
                <a:spcPts val="0"/>
              </a:spcAft>
              <a:buClr>
                <a:srgbClr val="2D3D4A"/>
              </a:buClr>
              <a:buSzPts val="1400"/>
              <a:buFont typeface="Cabin"/>
              <a:buChar char="•"/>
            </a:pPr>
            <a:endParaRPr lang="en-US"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It is stated that automated delivery can reduce the delivery cost by 80% to 90%.</a:t>
            </a:r>
          </a:p>
          <a:p>
            <a:pPr marL="114300" marR="0" lvl="0" indent="-114300" algn="l" rtl="0">
              <a:lnSpc>
                <a:spcPct val="100000"/>
              </a:lnSpc>
              <a:spcBef>
                <a:spcPts val="700"/>
              </a:spcBef>
              <a:spcAft>
                <a:spcPts val="0"/>
              </a:spcAft>
              <a:buClr>
                <a:srgbClr val="2D3D4A"/>
              </a:buClr>
              <a:buSzPts val="1400"/>
              <a:buFont typeface="Cabin"/>
              <a:buChar char="•"/>
            </a:pPr>
            <a:endParaRPr lang="en-US"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Companies are developing different type of ADV from sidewalk robot to autonomous truck with focus on solving the last mile delivery problem as it is considered to be 50% of the overall cost.</a:t>
            </a:r>
          </a:p>
          <a:p>
            <a:pPr marL="114300" marR="0" lvl="0" indent="-114300" algn="l" rtl="0">
              <a:lnSpc>
                <a:spcPct val="100000"/>
              </a:lnSpc>
              <a:spcBef>
                <a:spcPts val="700"/>
              </a:spcBef>
              <a:spcAft>
                <a:spcPts val="0"/>
              </a:spcAft>
              <a:buClr>
                <a:srgbClr val="2D3D4A"/>
              </a:buClr>
              <a:buSzPts val="1400"/>
              <a:buFont typeface="Cabin"/>
              <a:buChar char="•"/>
            </a:pPr>
            <a:endParaRPr lang="en-US"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Along with ADV companies lot of tech companies are emerging with focus on control of autonomous vehicle and HD mapping using AI.</a:t>
            </a:r>
          </a:p>
          <a:p>
            <a:pPr marL="114300" marR="0" lvl="0" indent="-114300" algn="l" rtl="0">
              <a:lnSpc>
                <a:spcPct val="100000"/>
              </a:lnSpc>
              <a:spcBef>
                <a:spcPts val="700"/>
              </a:spcBef>
              <a:spcAft>
                <a:spcPts val="0"/>
              </a:spcAft>
              <a:buClr>
                <a:srgbClr val="2D3D4A"/>
              </a:buClr>
              <a:buSzPts val="1400"/>
              <a:buFont typeface="Cabin"/>
              <a:buChar char="•"/>
            </a:pPr>
            <a:endParaRPr lang="en-US"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700" dirty="0">
                <a:latin typeface="Times New Roman" panose="02020603050405020304" pitchFamily="18" charset="0"/>
                <a:cs typeface="Times New Roman" panose="02020603050405020304" pitchFamily="18" charset="0"/>
              </a:rPr>
              <a:t>Sources: </a:t>
            </a:r>
            <a:r>
              <a:rPr lang="en-US" sz="700" dirty="0">
                <a:latin typeface="Times New Roman" panose="02020603050405020304" pitchFamily="18" charset="0"/>
                <a:cs typeface="Times New Roman" panose="02020603050405020304" pitchFamily="18" charset="0"/>
                <a:hlinkClick r:id="rId3"/>
              </a:rPr>
              <a:t>https://www.futurebridge.com/industry/perspectives-mobility/future-outlook-of-autonomous-delivery-vehicles/</a:t>
            </a:r>
            <a:r>
              <a:rPr lang="en-US" sz="700" dirty="0">
                <a:latin typeface="Times New Roman" panose="02020603050405020304" pitchFamily="18" charset="0"/>
                <a:cs typeface="Times New Roman" panose="02020603050405020304" pitchFamily="18" charset="0"/>
              </a:rPr>
              <a:t>, </a:t>
            </a:r>
            <a:r>
              <a:rPr lang="en-US" sz="700" dirty="0">
                <a:latin typeface="Times New Roman" panose="02020603050405020304" pitchFamily="18" charset="0"/>
                <a:cs typeface="Times New Roman" panose="02020603050405020304" pitchFamily="18" charset="0"/>
                <a:hlinkClick r:id="rId4"/>
              </a:rPr>
              <a:t>https://techcrunch.com/2018/03/28/scotty-labs-raises-6-million-for-remote-controlled-autonomous-car-platform/</a:t>
            </a:r>
            <a:r>
              <a:rPr lang="en-US" sz="700" dirty="0">
                <a:latin typeface="Times New Roman" panose="02020603050405020304" pitchFamily="18" charset="0"/>
                <a:cs typeface="Times New Roman" panose="02020603050405020304" pitchFamily="18" charset="0"/>
              </a:rPr>
              <a:t>. </a:t>
            </a:r>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a:t>
            </a:fld>
            <a:endParaRPr>
              <a:solidFill>
                <a:srgbClr val="929292"/>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0" name="Google Shape;160;p3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Initial Focus</a:t>
            </a:r>
            <a:endParaRPr sz="500" dirty="0"/>
          </a:p>
        </p:txBody>
      </p:sp>
      <p:sp>
        <p:nvSpPr>
          <p:cNvPr id="161" name="Google Shape;161;p34"/>
          <p:cNvSpPr txBox="1">
            <a:spLocks noGrp="1"/>
          </p:cNvSpPr>
          <p:nvPr>
            <p:ph type="body" idx="3"/>
          </p:nvPr>
        </p:nvSpPr>
        <p:spPr>
          <a:xfrm>
            <a:off x="405803" y="190542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The operational cost for last mile delivery is considered to be very costly. Salary of delivery person, fuel expenses and late deliveries all afect the last mile delivery.</a:t>
            </a:r>
          </a:p>
          <a:p>
            <a:pPr marL="0" marR="0" lvl="0" indent="0" algn="l" rtl="0">
              <a:lnSpc>
                <a:spcPct val="100000"/>
              </a:lnSpc>
              <a:spcBef>
                <a:spcPts val="700"/>
              </a:spcBef>
              <a:spcAft>
                <a:spcPts val="0"/>
              </a:spcAft>
              <a:buClr>
                <a:srgbClr val="2D3D4A"/>
              </a:buClr>
              <a:buSzPts val="1400"/>
              <a:buNone/>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This operating cost can be reduced by using automated vehicles such as robots for last mile deliveries.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Nóbl</a:t>
            </a:r>
            <a:r>
              <a:rPr lang="en-US" sz="1600" dirty="0">
                <a:latin typeface="Times New Roman" panose="02020603050405020304" pitchFamily="18" charset="0"/>
                <a:cs typeface="Times New Roman" panose="02020603050405020304" pitchFamily="18" charset="0"/>
              </a:rPr>
              <a:t> </a:t>
            </a:r>
            <a:endParaRPr lang="en"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700"/>
              </a:spcBef>
              <a:spcAft>
                <a:spcPts val="0"/>
              </a:spcAft>
              <a:buClr>
                <a:srgbClr val="2D3D4A"/>
              </a:buClr>
              <a:buSzPts val="1400"/>
              <a:buNone/>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These robots can walk along side walk, cross streets, stop at crossings and can even walk up or down the steps.</a:t>
            </a:r>
          </a:p>
          <a:p>
            <a:pPr marL="0" marR="0" lvl="0" indent="0" algn="l" rtl="0">
              <a:lnSpc>
                <a:spcPct val="100000"/>
              </a:lnSpc>
              <a:spcBef>
                <a:spcPts val="700"/>
              </a:spcBef>
              <a:spcAft>
                <a:spcPts val="0"/>
              </a:spcAft>
              <a:buClr>
                <a:srgbClr val="2D3D4A"/>
              </a:buClr>
              <a:buSzPts val="1400"/>
              <a:buNone/>
            </a:pPr>
            <a:endParaRPr lang="en" sz="1600" dirty="0">
              <a:latin typeface="Times New Roman" panose="02020603050405020304" pitchFamily="18" charset="0"/>
              <a:cs typeface="Times New Roman" panose="02020603050405020304" pitchFamily="18" charset="0"/>
            </a:endParaRPr>
          </a:p>
          <a:p>
            <a:pPr marL="114300" indent="-114300"/>
            <a:r>
              <a:rPr lang="en-US" sz="1600" dirty="0">
                <a:latin typeface="Times New Roman" panose="02020603050405020304" pitchFamily="18" charset="0"/>
                <a:cs typeface="Times New Roman" panose="02020603050405020304" pitchFamily="18" charset="0"/>
              </a:rPr>
              <a:t>As </a:t>
            </a:r>
            <a:r>
              <a:rPr lang="en-US" sz="1600" dirty="0" err="1">
                <a:latin typeface="Times New Roman" panose="02020603050405020304" pitchFamily="18" charset="0"/>
                <a:cs typeface="Times New Roman" panose="02020603050405020304" pitchFamily="18" charset="0"/>
              </a:rPr>
              <a:t>Doordash</a:t>
            </a:r>
            <a:r>
              <a:rPr lang="en-US" sz="1600" dirty="0">
                <a:latin typeface="Times New Roman" panose="02020603050405020304" pitchFamily="18" charset="0"/>
                <a:cs typeface="Times New Roman" panose="02020603050405020304" pitchFamily="18" charset="0"/>
              </a:rPr>
              <a:t> ventures into robot deliveries we need a tool to operate them in a increasingly complex environment make deliveries safely , efficiently and on time.</a:t>
            </a:r>
          </a:p>
          <a:p>
            <a:pPr marL="114300" marR="0" lvl="0" indent="-114300" algn="l" rtl="0">
              <a:lnSpc>
                <a:spcPct val="100000"/>
              </a:lnSpc>
              <a:spcBef>
                <a:spcPts val="700"/>
              </a:spcBef>
              <a:spcAft>
                <a:spcPts val="0"/>
              </a:spcAft>
              <a:buClr>
                <a:srgbClr val="2D3D4A"/>
              </a:buClr>
              <a:buSzPts val="1400"/>
              <a:buFont typeface="Cabin"/>
              <a:buChar char="•"/>
            </a:pPr>
            <a:endParaRPr lang="en-US" sz="1600" dirty="0">
              <a:latin typeface="Times New Roman" panose="02020603050405020304" pitchFamily="18" charset="0"/>
              <a:cs typeface="Times New Roman" panose="02020603050405020304" pitchFamily="18" charset="0"/>
            </a:endParaRPr>
          </a:p>
          <a:p>
            <a:pPr marL="114300" marR="0" lvl="0" indent="0" algn="l" rtl="0">
              <a:lnSpc>
                <a:spcPct val="100000"/>
              </a:lnSpc>
              <a:spcBef>
                <a:spcPts val="700"/>
              </a:spcBef>
              <a:spcAft>
                <a:spcPts val="0"/>
              </a:spcAft>
              <a:buNone/>
            </a:pPr>
            <a:endParaRPr sz="1600" dirty="0">
              <a:latin typeface="Times New Roman" panose="02020603050405020304" pitchFamily="18" charset="0"/>
              <a:cs typeface="Times New Roman" panose="02020603050405020304" pitchFamily="18" charset="0"/>
            </a:endParaRPr>
          </a:p>
          <a:p>
            <a:pPr marL="114300" lvl="0" indent="0" algn="ctr" rtl="0">
              <a:spcBef>
                <a:spcPts val="0"/>
              </a:spcBef>
              <a:spcAft>
                <a:spcPts val="0"/>
              </a:spcAft>
              <a:buNone/>
            </a:pPr>
            <a:endParaRPr sz="1600" b="1" dirty="0">
              <a:latin typeface="Times New Roman" panose="02020603050405020304" pitchFamily="18" charset="0"/>
              <a:cs typeface="Times New Roman" panose="02020603050405020304" pitchFamily="18" charset="0"/>
            </a:endParaRPr>
          </a:p>
        </p:txBody>
      </p:sp>
      <p:sp>
        <p:nvSpPr>
          <p:cNvPr id="162" name="Google Shape;162;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4</a:t>
            </a:fld>
            <a:endParaRPr>
              <a:solidFill>
                <a:srgbClr val="929292"/>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3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9" name="Google Shape;169;p35"/>
          <p:cNvSpPr txBox="1">
            <a:spLocks noGrp="1"/>
          </p:cNvSpPr>
          <p:nvPr>
            <p:ph type="title"/>
          </p:nvPr>
        </p:nvSpPr>
        <p:spPr>
          <a:xfrm>
            <a:off x="457200" y="1143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Opportunity</a:t>
            </a:r>
            <a:endParaRPr sz="500" dirty="0"/>
          </a:p>
        </p:txBody>
      </p:sp>
      <p:sp>
        <p:nvSpPr>
          <p:cNvPr id="170" name="Google Shape;170;p35"/>
          <p:cNvSpPr txBox="1">
            <a:spLocks noGrp="1"/>
          </p:cNvSpPr>
          <p:nvPr>
            <p:ph type="body" idx="3"/>
          </p:nvPr>
        </p:nvSpPr>
        <p:spPr>
          <a:xfrm>
            <a:off x="405803" y="958864"/>
            <a:ext cx="8738197" cy="3706671"/>
          </a:xfrm>
          <a:prstGeom prst="rect">
            <a:avLst/>
          </a:prstGeom>
          <a:noFill/>
          <a:ln>
            <a:noFill/>
          </a:ln>
        </p:spPr>
        <p:txBody>
          <a:bodyPr spcFirstLastPara="1" wrap="square" lIns="0" tIns="0" rIns="0" bIns="0" anchor="ctr" anchorCtr="0">
            <a:noAutofit/>
          </a:bodyPr>
          <a:lstStyle/>
          <a:p>
            <a:pPr marL="285750" indent="-285750"/>
            <a:r>
              <a:rPr lang="en-US" sz="1400" dirty="0">
                <a:solidFill>
                  <a:schemeClr val="tx1"/>
                </a:solidFill>
                <a:latin typeface="Times New Roman" panose="02020603050405020304" pitchFamily="18" charset="0"/>
                <a:cs typeface="Times New Roman" panose="02020603050405020304" pitchFamily="18" charset="0"/>
              </a:rPr>
              <a:t>People living in cities expect immediate or schedule delivery of their food. There are bottlenecks as traffic is increasing daily. And with increasing orders we have to </a:t>
            </a:r>
            <a:r>
              <a:rPr lang="en-US" sz="1400" b="1" dirty="0">
                <a:solidFill>
                  <a:schemeClr val="tx1"/>
                </a:solidFill>
                <a:latin typeface="Times New Roman" panose="02020603050405020304" pitchFamily="18" charset="0"/>
                <a:cs typeface="Times New Roman" panose="02020603050405020304" pitchFamily="18" charset="0"/>
              </a:rPr>
              <a:t>increase delivery staff </a:t>
            </a:r>
            <a:r>
              <a:rPr lang="en-US" sz="1400" dirty="0">
                <a:solidFill>
                  <a:schemeClr val="tx1"/>
                </a:solidFill>
                <a:latin typeface="Times New Roman" panose="02020603050405020304" pitchFamily="18" charset="0"/>
                <a:cs typeface="Times New Roman" panose="02020603050405020304" pitchFamily="18" charset="0"/>
              </a:rPr>
              <a:t>as well, thus leading to </a:t>
            </a:r>
            <a:r>
              <a:rPr lang="en-US" sz="1400" b="1" dirty="0">
                <a:solidFill>
                  <a:schemeClr val="tx1"/>
                </a:solidFill>
                <a:latin typeface="Times New Roman" panose="02020603050405020304" pitchFamily="18" charset="0"/>
                <a:cs typeface="Times New Roman" panose="02020603050405020304" pitchFamily="18" charset="0"/>
              </a:rPr>
              <a:t>high operating cost </a:t>
            </a:r>
            <a:r>
              <a:rPr lang="en-US" sz="1400" dirty="0">
                <a:solidFill>
                  <a:schemeClr val="tx1"/>
                </a:solidFill>
                <a:latin typeface="Times New Roman" panose="02020603050405020304" pitchFamily="18" charset="0"/>
                <a:cs typeface="Times New Roman" panose="02020603050405020304" pitchFamily="18" charset="0"/>
              </a:rPr>
              <a:t>and increase in delivery time.</a:t>
            </a:r>
          </a:p>
          <a:p>
            <a:pPr marL="285750" indent="-285750"/>
            <a:r>
              <a:rPr lang="en-US" sz="1400" dirty="0">
                <a:solidFill>
                  <a:schemeClr val="tx1"/>
                </a:solidFill>
                <a:latin typeface="Times New Roman" panose="02020603050405020304" pitchFamily="18" charset="0"/>
                <a:cs typeface="Times New Roman" panose="02020603050405020304" pitchFamily="18" charset="0"/>
              </a:rPr>
              <a:t>One of the ways to reduce operating cost is to embrace technology and innovate in terms to reduce delivery times as well. Using delivery robots instead of human personal we can save huge operating cost in terms of their wages and can also save in last mile delivery costs.</a:t>
            </a:r>
          </a:p>
          <a:p>
            <a:pPr marL="285750" indent="-285750"/>
            <a:r>
              <a:rPr lang="en-US" sz="1400" dirty="0">
                <a:solidFill>
                  <a:schemeClr val="tx1"/>
                </a:solidFill>
                <a:latin typeface="Times New Roman" panose="02020603050405020304" pitchFamily="18" charset="0"/>
                <a:cs typeface="Times New Roman" panose="02020603050405020304" pitchFamily="18" charset="0"/>
              </a:rPr>
              <a:t>With companies like uber which have already started testing of drone delivery and </a:t>
            </a:r>
            <a:r>
              <a:rPr lang="en-US" sz="1400" dirty="0" err="1">
                <a:solidFill>
                  <a:schemeClr val="tx1"/>
                </a:solidFill>
                <a:latin typeface="Times New Roman" panose="02020603050405020304" pitchFamily="18" charset="0"/>
                <a:cs typeface="Times New Roman" panose="02020603050405020304" pitchFamily="18" charset="0"/>
              </a:rPr>
              <a:t>Grubhub</a:t>
            </a:r>
            <a:r>
              <a:rPr lang="en-US" sz="1400" dirty="0">
                <a:solidFill>
                  <a:schemeClr val="tx1"/>
                </a:solidFill>
                <a:latin typeface="Times New Roman" panose="02020603050405020304" pitchFamily="18" charset="0"/>
                <a:cs typeface="Times New Roman" panose="02020603050405020304" pitchFamily="18" charset="0"/>
              </a:rPr>
              <a:t> in testing phase of delivery robots, its about time we innovate and get into tech delivery space.</a:t>
            </a:r>
          </a:p>
          <a:p>
            <a:pPr marL="285750" indent="-285750"/>
            <a:r>
              <a:rPr lang="en-US" sz="1400" dirty="0">
                <a:solidFill>
                  <a:schemeClr val="tx1"/>
                </a:solidFill>
                <a:latin typeface="Times New Roman" panose="02020603050405020304" pitchFamily="18" charset="0"/>
                <a:cs typeface="Times New Roman" panose="02020603050405020304" pitchFamily="18" charset="0"/>
              </a:rPr>
              <a:t>Total Addressable Market: Here TAM is of salary money spent on dashers by </a:t>
            </a:r>
            <a:r>
              <a:rPr lang="en-US" sz="1400" dirty="0" err="1">
                <a:solidFill>
                  <a:schemeClr val="tx1"/>
                </a:solidFill>
                <a:latin typeface="Times New Roman" panose="02020603050405020304" pitchFamily="18" charset="0"/>
                <a:cs typeface="Times New Roman" panose="02020603050405020304" pitchFamily="18" charset="0"/>
              </a:rPr>
              <a:t>Doordash</a:t>
            </a:r>
            <a:r>
              <a:rPr lang="en-US" sz="1400" dirty="0">
                <a:solidFill>
                  <a:schemeClr val="tx1"/>
                </a:solidFill>
                <a:latin typeface="Times New Roman" panose="02020603050405020304" pitchFamily="18" charset="0"/>
                <a:cs typeface="Times New Roman" panose="02020603050405020304" pitchFamily="18" charset="0"/>
              </a:rPr>
              <a:t> per year.</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No. of dashers working in 2019 : 400,000 with an average pay(after expenses including cost of mileage) of $5.39.</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If a dasher works for 100 hours per month then,</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TAM = 400000 x 100 x $5.39 x 12 = $2.5bn.</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Amount spend on salary of dashers per year is $2.5bn which can be reduced by automating food delivery using robot.</a:t>
            </a:r>
          </a:p>
          <a:p>
            <a:pPr marL="0" indent="0">
              <a:buNone/>
            </a:pPr>
            <a:r>
              <a:rPr lang="en-US" sz="800" dirty="0">
                <a:solidFill>
                  <a:schemeClr val="tx1"/>
                </a:solidFill>
                <a:latin typeface="Times New Roman" panose="02020603050405020304" pitchFamily="18" charset="0"/>
                <a:cs typeface="Times New Roman" panose="02020603050405020304" pitchFamily="18" charset="0"/>
              </a:rPr>
              <a:t>Sources: </a:t>
            </a:r>
            <a:r>
              <a:rPr lang="en-US" sz="800" dirty="0">
                <a:solidFill>
                  <a:schemeClr val="tx1"/>
                </a:solidFill>
                <a:latin typeface="Times New Roman" panose="02020603050405020304" pitchFamily="18" charset="0"/>
                <a:cs typeface="Times New Roman" panose="02020603050405020304" pitchFamily="18" charset="0"/>
                <a:hlinkClick r:id="rId3"/>
              </a:rPr>
              <a:t>https://www.nytimes.com/2019/07/24/nyregion/doordash-tip-policy.html</a:t>
            </a:r>
            <a:r>
              <a:rPr lang="en-US" sz="800" dirty="0">
                <a:solidFill>
                  <a:schemeClr val="tx1"/>
                </a:solidFill>
                <a:latin typeface="Times New Roman" panose="02020603050405020304" pitchFamily="18" charset="0"/>
                <a:cs typeface="Times New Roman" panose="02020603050405020304" pitchFamily="18" charset="0"/>
              </a:rPr>
              <a:t> </a:t>
            </a:r>
            <a:r>
              <a:rPr lang="en-US" sz="800" b="1" dirty="0">
                <a:solidFill>
                  <a:schemeClr val="tx1"/>
                </a:solidFill>
                <a:latin typeface="Times New Roman" panose="02020603050405020304" pitchFamily="18" charset="0"/>
                <a:cs typeface="Times New Roman" panose="02020603050405020304" pitchFamily="18" charset="0"/>
              </a:rPr>
              <a:t>; </a:t>
            </a:r>
            <a:r>
              <a:rPr lang="en-US" sz="800" dirty="0">
                <a:solidFill>
                  <a:schemeClr val="tx1"/>
                </a:solidFill>
                <a:latin typeface="Times New Roman" panose="02020603050405020304" pitchFamily="18" charset="0"/>
                <a:cs typeface="Times New Roman" panose="02020603050405020304" pitchFamily="18" charset="0"/>
                <a:hlinkClick r:id="rId4"/>
              </a:rPr>
              <a:t>https://payup.wtf/doordash/no-free-lunch-report#:~:text=%E2%9E%A1%EF%B8%8F%20On%20average%2C%20DoorDash%20pays,from%20DoorDash%20of%20just%20%242</a:t>
            </a:r>
            <a:r>
              <a:rPr lang="en-US" sz="800" dirty="0">
                <a:solidFill>
                  <a:schemeClr val="tx1"/>
                </a:solidFill>
                <a:latin typeface="Times New Roman" panose="02020603050405020304" pitchFamily="18" charset="0"/>
                <a:cs typeface="Times New Roman" panose="02020603050405020304" pitchFamily="18" charset="0"/>
              </a:rPr>
              <a:t> </a:t>
            </a:r>
            <a:r>
              <a:rPr lang="en-US" sz="800" b="1" dirty="0">
                <a:solidFill>
                  <a:schemeClr val="tx1"/>
                </a:solidFill>
                <a:latin typeface="Times New Roman" panose="02020603050405020304" pitchFamily="18" charset="0"/>
                <a:cs typeface="Times New Roman" panose="02020603050405020304" pitchFamily="18" charset="0"/>
              </a:rPr>
              <a:t>;</a:t>
            </a:r>
            <a:r>
              <a:rPr lang="en-US" sz="800" dirty="0">
                <a:solidFill>
                  <a:schemeClr val="tx1"/>
                </a:solidFill>
                <a:latin typeface="Times New Roman" panose="02020603050405020304" pitchFamily="18" charset="0"/>
                <a:cs typeface="Times New Roman" panose="02020603050405020304" pitchFamily="18" charset="0"/>
              </a:rPr>
              <a:t> </a:t>
            </a:r>
            <a:r>
              <a:rPr lang="en-US" sz="800" dirty="0">
                <a:solidFill>
                  <a:schemeClr val="tx1"/>
                </a:solidFill>
                <a:latin typeface="Times New Roman" panose="02020603050405020304" pitchFamily="18" charset="0"/>
                <a:cs typeface="Times New Roman" panose="02020603050405020304" pitchFamily="18" charset="0"/>
                <a:hlinkClick r:id="rId5"/>
              </a:rPr>
              <a:t>https://techcrunch.com/2019/06/12/uber-will-start-testing-eats-drone-delivery/</a:t>
            </a:r>
            <a:r>
              <a:rPr lang="en-US" sz="800" dirty="0">
                <a:solidFill>
                  <a:schemeClr val="tx1"/>
                </a:solidFill>
                <a:latin typeface="Times New Roman" panose="02020603050405020304" pitchFamily="18" charset="0"/>
                <a:cs typeface="Times New Roman" panose="02020603050405020304" pitchFamily="18" charset="0"/>
              </a:rPr>
              <a:t> ;  </a:t>
            </a:r>
            <a:r>
              <a:rPr lang="en-US" sz="800" dirty="0">
                <a:solidFill>
                  <a:schemeClr val="tx1"/>
                </a:solidFill>
                <a:latin typeface="Times New Roman" panose="02020603050405020304" pitchFamily="18" charset="0"/>
                <a:cs typeface="Times New Roman" panose="02020603050405020304" pitchFamily="18" charset="0"/>
                <a:hlinkClick r:id="rId6"/>
              </a:rPr>
              <a:t>https://get.doordash.com/resources/industrygrowth#:~:text=Do%20over%20800%2C000%20deliveries%20per,3%2C000%20cities%20across%20the%20US</a:t>
            </a:r>
            <a:r>
              <a:rPr lang="en-US" sz="800" dirty="0">
                <a:solidFill>
                  <a:schemeClr val="tx1"/>
                </a:solidFill>
                <a:latin typeface="Times New Roman" panose="02020603050405020304" pitchFamily="18" charset="0"/>
                <a:cs typeface="Times New Roman" panose="02020603050405020304" pitchFamily="18" charset="0"/>
              </a:rPr>
              <a:t> ; </a:t>
            </a:r>
          </a:p>
          <a:p>
            <a:pPr marL="285750" indent="-285750"/>
            <a:endParaRPr sz="1400" b="1" dirty="0"/>
          </a:p>
        </p:txBody>
      </p:sp>
      <p:sp>
        <p:nvSpPr>
          <p:cNvPr id="171" name="Google Shape;171;p3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5</a:t>
            </a:fld>
            <a:endParaRPr>
              <a:solidFill>
                <a:srgbClr val="929292"/>
              </a:solidFill>
            </a:endParaRPr>
          </a:p>
        </p:txBody>
      </p:sp>
    </p:spTree>
    <p:extLst>
      <p:ext uri="{BB962C8B-B14F-4D97-AF65-F5344CB8AC3E}">
        <p14:creationId xmlns:p14="http://schemas.microsoft.com/office/powerpoint/2010/main" val="19408803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dirty="0">
                <a:solidFill>
                  <a:srgbClr val="7D97AD"/>
                </a:solidFill>
                <a:latin typeface="Open Sans"/>
                <a:ea typeface="Open Sans"/>
                <a:cs typeface="Open Sans"/>
                <a:sym typeface="Open Sans"/>
              </a:rPr>
              <a:t>© 201</a:t>
            </a:r>
            <a:r>
              <a:rPr lang="en" dirty="0"/>
              <a:t>9</a:t>
            </a:r>
            <a:r>
              <a:rPr lang="en" sz="700" b="0" i="0" u="none" strike="noStrike" cap="none" dirty="0">
                <a:solidFill>
                  <a:srgbClr val="7D97AD"/>
                </a:solidFill>
                <a:latin typeface="Open Sans"/>
                <a:ea typeface="Open Sans"/>
                <a:cs typeface="Open Sans"/>
                <a:sym typeface="Open Sans"/>
              </a:rPr>
              <a:t> Udacity.  All rights reserved.</a:t>
            </a:r>
            <a:endParaRPr sz="500" dirty="0"/>
          </a:p>
        </p:txBody>
      </p:sp>
      <p:sp>
        <p:nvSpPr>
          <p:cNvPr id="178" name="Google Shape;178;p3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a:spLocks noGrp="1"/>
          </p:cNvSpPr>
          <p:nvPr>
            <p:ph type="body" idx="3"/>
          </p:nvPr>
        </p:nvSpPr>
        <p:spPr>
          <a:xfrm>
            <a:off x="232038" y="1390135"/>
            <a:ext cx="8229600" cy="2857500"/>
          </a:xfrm>
          <a:prstGeom prst="rect">
            <a:avLst/>
          </a:prstGeom>
          <a:noFill/>
          <a:ln>
            <a:noFill/>
          </a:ln>
        </p:spPr>
        <p:txBody>
          <a:bodyPr spcFirstLastPara="1" wrap="square" lIns="0" tIns="0" rIns="0" bIns="0" anchor="ctr" anchorCtr="0">
            <a:noAutofit/>
          </a:bodyPr>
          <a:lstStyle/>
          <a:p>
            <a:pPr marL="285750" indent="-285750"/>
            <a:r>
              <a:rPr lang="en-US" sz="1400" dirty="0">
                <a:latin typeface="Times New Roman" panose="02020603050405020304" pitchFamily="18" charset="0"/>
                <a:cs typeface="Times New Roman" panose="02020603050405020304" pitchFamily="18" charset="0"/>
              </a:rPr>
              <a:t>The robots for the delivery can be acquired from the third party. We will be focusing on creating an operation tool which will help us in functionality and monitoring of robot.</a:t>
            </a:r>
          </a:p>
          <a:p>
            <a:pPr marL="0" indent="0">
              <a:buNone/>
            </a:pPr>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The operations tool for the team will help them keep track of robot and status of deliveries.</a:t>
            </a:r>
          </a:p>
          <a:p>
            <a:pPr marL="0" indent="0">
              <a:buNone/>
            </a:pPr>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It will also contain feature to remotely take control of the robot when needed intervention such as rerouting.</a:t>
            </a:r>
          </a:p>
          <a:p>
            <a:pPr marL="0" indent="0">
              <a:buNone/>
            </a:pPr>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The operation tool will also help in keeping internal checks of robot such as Battery function, security function in case of theft, servicing time and keep check if any part needs repair or replacement. </a:t>
            </a:r>
          </a:p>
          <a:p>
            <a:pPr marL="0" indent="0">
              <a:buNone/>
            </a:pPr>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This will help in decreasing the operations cost as robots will help with last mile deliveries.</a:t>
            </a:r>
          </a:p>
          <a:p>
            <a:pPr marL="285750" indent="-285750"/>
            <a:endParaRPr lang="en-US" sz="1400" dirty="0">
              <a:latin typeface="Times New Roman" panose="02020603050405020304" pitchFamily="18" charset="0"/>
              <a:cs typeface="Times New Roman" panose="02020603050405020304" pitchFamily="18" charset="0"/>
            </a:endParaRPr>
          </a:p>
          <a:p>
            <a:pPr marL="285750" indent="-285750"/>
            <a:r>
              <a:rPr lang="en-US" sz="1400" dirty="0">
                <a:latin typeface="Times New Roman" panose="02020603050405020304" pitchFamily="18" charset="0"/>
                <a:cs typeface="Times New Roman" panose="02020603050405020304" pitchFamily="18" charset="0"/>
              </a:rPr>
              <a:t>If 30% of overall orders of </a:t>
            </a:r>
            <a:r>
              <a:rPr lang="en-US" sz="1400" dirty="0" err="1">
                <a:latin typeface="Times New Roman" panose="02020603050405020304" pitchFamily="18" charset="0"/>
                <a:cs typeface="Times New Roman" panose="02020603050405020304" pitchFamily="18" charset="0"/>
              </a:rPr>
              <a:t>Doordash</a:t>
            </a:r>
            <a:r>
              <a:rPr lang="en-US" sz="1400" dirty="0">
                <a:latin typeface="Times New Roman" panose="02020603050405020304" pitchFamily="18" charset="0"/>
                <a:cs typeface="Times New Roman" panose="02020603050405020304" pitchFamily="18" charset="0"/>
              </a:rPr>
              <a:t> are under 2 miles, considering salary money of 2.5 bn$ of dashers we will be able to save 750mn$. </a:t>
            </a:r>
            <a:endParaRPr sz="1400" dirty="0">
              <a:latin typeface="Times New Roman" panose="02020603050405020304" pitchFamily="18" charset="0"/>
              <a:cs typeface="Times New Roman" panose="02020603050405020304" pitchFamily="18" charset="0"/>
            </a:endParaRPr>
          </a:p>
        </p:txBody>
      </p:sp>
      <p:sp>
        <p:nvSpPr>
          <p:cNvPr id="180" name="Google Shape;180;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spTree>
    <p:extLst>
      <p:ext uri="{BB962C8B-B14F-4D97-AF65-F5344CB8AC3E}">
        <p14:creationId xmlns:p14="http://schemas.microsoft.com/office/powerpoint/2010/main" val="198056005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C68D64-A433-4CA2-A602-9115EC7DB4B3}"/>
              </a:ext>
            </a:extLst>
          </p:cNvPr>
          <p:cNvSpPr>
            <a:spLocks noGrp="1"/>
          </p:cNvSpPr>
          <p:nvPr>
            <p:ph type="body" idx="2"/>
          </p:nvPr>
        </p:nvSpPr>
        <p:spPr>
          <a:xfrm>
            <a:off x="423450" y="4914900"/>
            <a:ext cx="3957600" cy="114300"/>
          </a:xfrm>
        </p:spPr>
        <p:txBody>
          <a:bodyPr/>
          <a:lstStyle/>
          <a:p>
            <a:r>
              <a:rPr lang="en-US" dirty="0"/>
              <a:t>© 2019 Udacity.  All rights reserved.</a:t>
            </a:r>
          </a:p>
          <a:p>
            <a:endParaRPr lang="en-US" dirty="0"/>
          </a:p>
        </p:txBody>
      </p:sp>
      <p:sp>
        <p:nvSpPr>
          <p:cNvPr id="4" name="Title 3">
            <a:extLst>
              <a:ext uri="{FF2B5EF4-FFF2-40B4-BE49-F238E27FC236}">
                <a16:creationId xmlns:a16="http://schemas.microsoft.com/office/drawing/2014/main" id="{024A11DB-66CA-4723-B789-CC4C0517D359}"/>
              </a:ext>
            </a:extLst>
          </p:cNvPr>
          <p:cNvSpPr>
            <a:spLocks noGrp="1"/>
          </p:cNvSpPr>
          <p:nvPr>
            <p:ph type="title"/>
          </p:nvPr>
        </p:nvSpPr>
        <p:spPr/>
        <p:txBody>
          <a:bodyPr/>
          <a:lstStyle/>
          <a:p>
            <a:r>
              <a:rPr lang="en-US" dirty="0"/>
              <a:t>Return On Investment</a:t>
            </a:r>
          </a:p>
        </p:txBody>
      </p:sp>
      <p:sp>
        <p:nvSpPr>
          <p:cNvPr id="5" name="Text Placeholder 4">
            <a:extLst>
              <a:ext uri="{FF2B5EF4-FFF2-40B4-BE49-F238E27FC236}">
                <a16:creationId xmlns:a16="http://schemas.microsoft.com/office/drawing/2014/main" id="{9E7F8334-C0A5-47D5-B49F-3E111358E4B8}"/>
              </a:ext>
            </a:extLst>
          </p:cNvPr>
          <p:cNvSpPr>
            <a:spLocks noGrp="1"/>
          </p:cNvSpPr>
          <p:nvPr>
            <p:ph type="body" idx="3"/>
          </p:nvPr>
        </p:nvSpPr>
        <p:spPr>
          <a:xfrm>
            <a:off x="389700" y="772264"/>
            <a:ext cx="4025100" cy="2857500"/>
          </a:xfrm>
        </p:spPr>
        <p:txBody>
          <a:bodyPr anchor="t"/>
          <a:lstStyle/>
          <a:p>
            <a:pPr marL="139700" indent="0">
              <a:buNone/>
            </a:pPr>
            <a:r>
              <a:rPr lang="en-US" sz="1400" dirty="0">
                <a:latin typeface="Times New Roman" panose="02020603050405020304" pitchFamily="18" charset="0"/>
                <a:cs typeface="Times New Roman" panose="02020603050405020304" pitchFamily="18" charset="0"/>
              </a:rPr>
              <a:t>Cost of Development:</a:t>
            </a:r>
          </a:p>
          <a:p>
            <a:pPr marL="139700" indent="0">
              <a:buNone/>
            </a:pPr>
            <a:r>
              <a:rPr lang="en-US" sz="1400" dirty="0">
                <a:latin typeface="Times New Roman" panose="02020603050405020304" pitchFamily="18" charset="0"/>
                <a:cs typeface="Times New Roman" panose="02020603050405020304" pitchFamily="18" charset="0"/>
              </a:rPr>
              <a:t>Developer = 12 x $130k/yr.</a:t>
            </a:r>
          </a:p>
          <a:p>
            <a:pPr marL="139700" indent="0">
              <a:buNone/>
            </a:pPr>
            <a:r>
              <a:rPr lang="en-US" sz="1400" dirty="0">
                <a:latin typeface="Times New Roman" panose="02020603050405020304" pitchFamily="18" charset="0"/>
                <a:cs typeface="Times New Roman" panose="02020603050405020304" pitchFamily="18" charset="0"/>
              </a:rPr>
              <a:t>Development cost = $500000</a:t>
            </a:r>
          </a:p>
          <a:p>
            <a:pPr marL="139700" indent="0">
              <a:buNone/>
            </a:pPr>
            <a:r>
              <a:rPr lang="en-US" sz="1400" dirty="0">
                <a:latin typeface="Times New Roman" panose="02020603050405020304" pitchFamily="18" charset="0"/>
                <a:cs typeface="Times New Roman" panose="02020603050405020304" pitchFamily="18" charset="0"/>
              </a:rPr>
              <a:t>Support and maintenance = $11k x 12</a:t>
            </a:r>
          </a:p>
          <a:p>
            <a:pPr marL="139700" indent="0">
              <a:buNone/>
            </a:pPr>
            <a:r>
              <a:rPr lang="en-US" sz="1400" dirty="0">
                <a:latin typeface="Times New Roman" panose="02020603050405020304" pitchFamily="18" charset="0"/>
                <a:cs typeface="Times New Roman" panose="02020603050405020304" pitchFamily="18" charset="0"/>
              </a:rPr>
              <a:t>Resources cost:</a:t>
            </a:r>
          </a:p>
          <a:p>
            <a:pPr marL="139700" indent="0">
              <a:buNone/>
            </a:pPr>
            <a:r>
              <a:rPr lang="en-US" sz="1400" dirty="0">
                <a:latin typeface="Times New Roman" panose="02020603050405020304" pitchFamily="18" charset="0"/>
                <a:cs typeface="Times New Roman" panose="02020603050405020304" pitchFamily="18" charset="0"/>
              </a:rPr>
              <a:t>AWS server = $78.84 x 12</a:t>
            </a:r>
          </a:p>
          <a:p>
            <a:pPr marL="139700" indent="0">
              <a:buNone/>
            </a:pPr>
            <a:r>
              <a:rPr lang="en-US" sz="1400" dirty="0">
                <a:latin typeface="Times New Roman" panose="02020603050405020304" pitchFamily="18" charset="0"/>
                <a:cs typeface="Times New Roman" panose="02020603050405020304" pitchFamily="18" charset="0"/>
              </a:rPr>
              <a:t>AWS storage and monitoring = $5000 x 12</a:t>
            </a:r>
          </a:p>
          <a:p>
            <a:pPr marL="139700" indent="0">
              <a:buNone/>
            </a:pPr>
            <a:r>
              <a:rPr lang="en-US" sz="1400" dirty="0">
                <a:latin typeface="Times New Roman" panose="02020603050405020304" pitchFamily="18" charset="0"/>
                <a:cs typeface="Times New Roman" panose="02020603050405020304" pitchFamily="18" charset="0"/>
              </a:rPr>
              <a:t>IDE </a:t>
            </a:r>
            <a:r>
              <a:rPr lang="en-US" sz="1400" dirty="0" err="1">
                <a:latin typeface="Times New Roman" panose="02020603050405020304" pitchFamily="18" charset="0"/>
                <a:cs typeface="Times New Roman" panose="02020603050405020304" pitchFamily="18" charset="0"/>
              </a:rPr>
              <a:t>Intelliji</a:t>
            </a:r>
            <a:r>
              <a:rPr lang="en-US" sz="1400" dirty="0">
                <a:latin typeface="Times New Roman" panose="02020603050405020304" pitchFamily="18" charset="0"/>
                <a:cs typeface="Times New Roman" panose="02020603050405020304" pitchFamily="18" charset="0"/>
              </a:rPr>
              <a:t> tool pack : $650 x 12</a:t>
            </a:r>
          </a:p>
          <a:p>
            <a:pPr marL="139700" indent="0">
              <a:buNone/>
            </a:pPr>
            <a:r>
              <a:rPr lang="en-US" sz="1400" dirty="0">
                <a:latin typeface="Times New Roman" panose="02020603050405020304" pitchFamily="18" charset="0"/>
                <a:cs typeface="Times New Roman" panose="02020603050405020304" pitchFamily="18" charset="0"/>
              </a:rPr>
              <a:t>Machine cost for dev = 15 x $ 2000</a:t>
            </a:r>
          </a:p>
          <a:p>
            <a:pPr marL="139700" indent="0">
              <a:buNone/>
            </a:pPr>
            <a:r>
              <a:rPr lang="en-US" sz="1400" dirty="0">
                <a:latin typeface="Times New Roman" panose="02020603050405020304" pitchFamily="18" charset="0"/>
                <a:cs typeface="Times New Roman" panose="02020603050405020304" pitchFamily="18" charset="0"/>
              </a:rPr>
              <a:t>Total cost of development </a:t>
            </a:r>
            <a:r>
              <a:rPr lang="en-US" sz="1400" b="1" dirty="0">
                <a:latin typeface="Times New Roman" panose="02020603050405020304" pitchFamily="18" charset="0"/>
                <a:cs typeface="Times New Roman" panose="02020603050405020304" pitchFamily="18" charset="0"/>
              </a:rPr>
              <a:t>: $ 2,291,706.08</a:t>
            </a:r>
          </a:p>
        </p:txBody>
      </p:sp>
      <p:sp>
        <p:nvSpPr>
          <p:cNvPr id="7" name="Text Placeholder 4">
            <a:extLst>
              <a:ext uri="{FF2B5EF4-FFF2-40B4-BE49-F238E27FC236}">
                <a16:creationId xmlns:a16="http://schemas.microsoft.com/office/drawing/2014/main" id="{C0061829-E927-4A6A-BA5F-2B119C9AF2A2}"/>
              </a:ext>
            </a:extLst>
          </p:cNvPr>
          <p:cNvSpPr txBox="1">
            <a:spLocks/>
          </p:cNvSpPr>
          <p:nvPr/>
        </p:nvSpPr>
        <p:spPr>
          <a:xfrm>
            <a:off x="4572000" y="772264"/>
            <a:ext cx="4158965" cy="2857500"/>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139700" indent="0">
              <a:buFont typeface="Open Sans"/>
              <a:buNone/>
            </a:pPr>
            <a:r>
              <a:rPr lang="en-US" sz="1400" dirty="0">
                <a:latin typeface="Times New Roman" panose="02020603050405020304" pitchFamily="18" charset="0"/>
                <a:cs typeface="Times New Roman" panose="02020603050405020304" pitchFamily="18" charset="0"/>
              </a:rPr>
              <a:t>Revenue:</a:t>
            </a:r>
          </a:p>
          <a:p>
            <a:pPr marL="139700" indent="0">
              <a:buFont typeface="Open Sans"/>
              <a:buNone/>
            </a:pPr>
            <a:r>
              <a:rPr lang="en-US" sz="1400" dirty="0" err="1">
                <a:latin typeface="Times New Roman" panose="02020603050405020304" pitchFamily="18" charset="0"/>
                <a:cs typeface="Times New Roman" panose="02020603050405020304" pitchFamily="18" charset="0"/>
              </a:rPr>
              <a:t>Doordash</a:t>
            </a:r>
            <a:r>
              <a:rPr lang="en-US" sz="1400" dirty="0">
                <a:latin typeface="Times New Roman" panose="02020603050405020304" pitchFamily="18" charset="0"/>
                <a:cs typeface="Times New Roman" panose="02020603050405020304" pitchFamily="18" charset="0"/>
              </a:rPr>
              <a:t> per day delivery: 800000</a:t>
            </a:r>
          </a:p>
          <a:p>
            <a:pPr marL="139700" indent="0">
              <a:buFont typeface="Open Sans"/>
              <a:buNone/>
            </a:pPr>
            <a:r>
              <a:rPr lang="en-US" sz="1400" dirty="0">
                <a:latin typeface="Times New Roman" panose="02020603050405020304" pitchFamily="18" charset="0"/>
                <a:cs typeface="Times New Roman" panose="02020603050405020304" pitchFamily="18" charset="0"/>
              </a:rPr>
              <a:t>Per year delivery: 800000 x 30 x 12 = 288000000</a:t>
            </a:r>
          </a:p>
          <a:p>
            <a:pPr marL="139700" indent="0">
              <a:buFont typeface="Open Sans"/>
              <a:buNone/>
            </a:pPr>
            <a:r>
              <a:rPr lang="en-US" sz="1400" dirty="0">
                <a:latin typeface="Times New Roman" panose="02020603050405020304" pitchFamily="18" charset="0"/>
                <a:cs typeface="Times New Roman" panose="02020603050405020304" pitchFamily="18" charset="0"/>
              </a:rPr>
              <a:t>Dasher average pay (without expenses) = $4.23</a:t>
            </a:r>
          </a:p>
          <a:p>
            <a:pPr marL="139700" indent="0">
              <a:buFont typeface="Open Sans"/>
              <a:buNone/>
            </a:pPr>
            <a:r>
              <a:rPr lang="en-US" sz="1400" dirty="0">
                <a:latin typeface="Times New Roman" panose="02020603050405020304" pitchFamily="18" charset="0"/>
                <a:cs typeface="Times New Roman" panose="02020603050405020304" pitchFamily="18" charset="0"/>
              </a:rPr>
              <a:t>Considering 2 mile radius and 58c/mile = $1.16</a:t>
            </a:r>
          </a:p>
          <a:p>
            <a:pPr marL="139700" indent="0">
              <a:buFont typeface="Open Sans"/>
              <a:buNone/>
            </a:pPr>
            <a:r>
              <a:rPr lang="en-US" sz="1400" dirty="0">
                <a:latin typeface="Times New Roman" panose="02020603050405020304" pitchFamily="18" charset="0"/>
                <a:cs typeface="Times New Roman" panose="02020603050405020304" pitchFamily="18" charset="0"/>
              </a:rPr>
              <a:t>Total pay including expense: 4.23+1.16 = $5.39</a:t>
            </a:r>
          </a:p>
          <a:p>
            <a:pPr marL="139700" indent="0">
              <a:buFont typeface="Open Sans"/>
              <a:buNone/>
            </a:pPr>
            <a:r>
              <a:rPr lang="en-US" sz="1400" dirty="0">
                <a:latin typeface="Times New Roman" panose="02020603050405020304" pitchFamily="18" charset="0"/>
                <a:cs typeface="Times New Roman" panose="02020603050405020304" pitchFamily="18" charset="0"/>
              </a:rPr>
              <a:t>Considering we make 2% of annual deliveries in first year via robot under 2 miles, the cost we save on deliveries is:</a:t>
            </a:r>
          </a:p>
          <a:p>
            <a:pPr marL="139700" indent="0">
              <a:buFont typeface="Open Sans"/>
              <a:buNone/>
            </a:pPr>
            <a:r>
              <a:rPr lang="en-US" sz="1400" dirty="0">
                <a:latin typeface="Times New Roman" panose="02020603050405020304" pitchFamily="18" charset="0"/>
                <a:cs typeface="Times New Roman" panose="02020603050405020304" pitchFamily="18" charset="0"/>
              </a:rPr>
              <a:t>288,000,000 x 2% x $5.39 = </a:t>
            </a:r>
            <a:r>
              <a:rPr lang="en-US" sz="1400" b="1" dirty="0">
                <a:latin typeface="Times New Roman" panose="02020603050405020304" pitchFamily="18" charset="0"/>
                <a:cs typeface="Times New Roman" panose="02020603050405020304" pitchFamily="18" charset="0"/>
              </a:rPr>
              <a:t>$31,046,400</a:t>
            </a:r>
          </a:p>
        </p:txBody>
      </p:sp>
      <p:sp>
        <p:nvSpPr>
          <p:cNvPr id="9" name="Text Placeholder 4">
            <a:extLst>
              <a:ext uri="{FF2B5EF4-FFF2-40B4-BE49-F238E27FC236}">
                <a16:creationId xmlns:a16="http://schemas.microsoft.com/office/drawing/2014/main" id="{F43E05E6-17DB-4AF8-8ACF-6BC9CBECD3C3}"/>
              </a:ext>
            </a:extLst>
          </p:cNvPr>
          <p:cNvSpPr txBox="1">
            <a:spLocks/>
          </p:cNvSpPr>
          <p:nvPr/>
        </p:nvSpPr>
        <p:spPr>
          <a:xfrm>
            <a:off x="2883478" y="3814166"/>
            <a:ext cx="5847487" cy="1114140"/>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pPr marL="139700" indent="0">
              <a:buFont typeface="Open Sans"/>
              <a:buNone/>
            </a:pPr>
            <a:r>
              <a:rPr lang="en-US" sz="1400" b="1" dirty="0">
                <a:latin typeface="Times New Roman" panose="02020603050405020304" pitchFamily="18" charset="0"/>
                <a:cs typeface="Times New Roman" panose="02020603050405020304" pitchFamily="18" charset="0"/>
              </a:rPr>
              <a:t>ROI =</a:t>
            </a:r>
            <a:r>
              <a:rPr lang="en-US" sz="1400" dirty="0">
                <a:latin typeface="Times New Roman" panose="02020603050405020304" pitchFamily="18" charset="0"/>
                <a:cs typeface="Times New Roman" panose="02020603050405020304" pitchFamily="18" charset="0"/>
              </a:rPr>
              <a:t> (24,364,800 – 2,291,706.08/ 2,291,706.08) X 100</a:t>
            </a:r>
          </a:p>
          <a:p>
            <a:pPr marL="139700" indent="0">
              <a:buFont typeface="Open Sans"/>
              <a:buNone/>
            </a:pPr>
            <a:r>
              <a:rPr lang="en-US" sz="1400" b="1" dirty="0">
                <a:latin typeface="Times New Roman" panose="02020603050405020304" pitchFamily="18" charset="0"/>
                <a:cs typeface="Times New Roman" panose="02020603050405020304" pitchFamily="18" charset="0"/>
              </a:rPr>
              <a:t>         = 1254%</a:t>
            </a:r>
          </a:p>
        </p:txBody>
      </p:sp>
      <p:sp>
        <p:nvSpPr>
          <p:cNvPr id="11" name="TextBox 10">
            <a:extLst>
              <a:ext uri="{FF2B5EF4-FFF2-40B4-BE49-F238E27FC236}">
                <a16:creationId xmlns:a16="http://schemas.microsoft.com/office/drawing/2014/main" id="{29E3D81D-7B6A-408A-BC29-6C34403178FD}"/>
              </a:ext>
            </a:extLst>
          </p:cNvPr>
          <p:cNvSpPr txBox="1"/>
          <p:nvPr/>
        </p:nvSpPr>
        <p:spPr>
          <a:xfrm>
            <a:off x="389700" y="4448125"/>
            <a:ext cx="8649268" cy="461665"/>
          </a:xfrm>
          <a:prstGeom prst="rect">
            <a:avLst/>
          </a:prstGeom>
          <a:noFill/>
        </p:spPr>
        <p:txBody>
          <a:bodyPr wrap="square">
            <a:spAutoFit/>
          </a:bodyPr>
          <a:lstStyle/>
          <a:p>
            <a:r>
              <a:rPr lang="en-US" sz="80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sz="8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Sources: </a:t>
            </a:r>
            <a:r>
              <a:rPr lang="en-US" sz="800"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https://payup.wtf/doordash/no-free-lunch-report#:~:text=%E2%9E%A1%EF%B8%8F%20On%20average%2C%20DoorDash%20pays,from%20DoorDash%20of%20just%20%242</a:t>
            </a:r>
            <a:r>
              <a:rPr lang="en-US" sz="800" dirty="0">
                <a:latin typeface="Times New Roman" panose="02020603050405020304" pitchFamily="18" charset="0"/>
                <a:cs typeface="Times New Roman" panose="02020603050405020304" pitchFamily="18" charset="0"/>
              </a:rPr>
              <a:t>. ; </a:t>
            </a:r>
            <a:r>
              <a:rPr lang="en-US" sz="800" dirty="0">
                <a:latin typeface="Times New Roman" panose="02020603050405020304" pitchFamily="18" charset="0"/>
                <a:cs typeface="Times New Roman" panose="02020603050405020304" pitchFamily="18" charset="0"/>
                <a:hlinkClick r:id="rId3"/>
              </a:rPr>
              <a:t>https://calculator.aws/#/createCalculator</a:t>
            </a:r>
            <a:r>
              <a:rPr lang="en-US" sz="800" dirty="0">
                <a:latin typeface="Times New Roman" panose="02020603050405020304" pitchFamily="18" charset="0"/>
                <a:cs typeface="Times New Roman" panose="02020603050405020304" pitchFamily="18" charset="0"/>
              </a:rPr>
              <a:t> ; </a:t>
            </a:r>
            <a:r>
              <a:rPr lang="en-US" sz="800" dirty="0">
                <a:latin typeface="Times New Roman" panose="02020603050405020304" pitchFamily="18" charset="0"/>
                <a:cs typeface="Times New Roman" panose="02020603050405020304" pitchFamily="18" charset="0"/>
                <a:hlinkClick r:id="rId4"/>
              </a:rPr>
              <a:t>https://www.jetbrains.com/idea/buy/#commercial?billing=yearly</a:t>
            </a:r>
            <a:r>
              <a:rPr lang="en-US" sz="800" dirty="0">
                <a:latin typeface="Times New Roman" panose="02020603050405020304" pitchFamily="18" charset="0"/>
                <a:cs typeface="Times New Roman" panose="02020603050405020304" pitchFamily="18" charset="0"/>
              </a:rPr>
              <a:t> ; </a:t>
            </a:r>
            <a:r>
              <a:rPr lang="en-US" sz="800" dirty="0">
                <a:latin typeface="Times New Roman" panose="02020603050405020304" pitchFamily="18" charset="0"/>
                <a:cs typeface="Times New Roman" panose="02020603050405020304" pitchFamily="18" charset="0"/>
                <a:hlinkClick r:id="rId5"/>
              </a:rPr>
              <a:t>https://mlsdev.com/blog/app-development-cost</a:t>
            </a:r>
            <a:r>
              <a:rPr lang="en-US" sz="800" dirty="0">
                <a:latin typeface="Times New Roman" panose="02020603050405020304" pitchFamily="18" charset="0"/>
                <a:cs typeface="Times New Roman" panose="02020603050405020304" pitchFamily="18" charset="0"/>
              </a:rPr>
              <a:t> ; </a:t>
            </a:r>
            <a:r>
              <a:rPr lang="en-US" sz="800" dirty="0">
                <a:latin typeface="Times New Roman" panose="02020603050405020304" pitchFamily="18" charset="0"/>
                <a:cs typeface="Times New Roman" panose="02020603050405020304" pitchFamily="18" charset="0"/>
                <a:hlinkClick r:id="rId6"/>
              </a:rPr>
              <a:t>https://money.usnews.com/careers/best-jobs/software-developer/salary</a:t>
            </a:r>
            <a:r>
              <a:rPr lang="en-US" sz="800" dirty="0">
                <a:latin typeface="Times New Roman" panose="02020603050405020304" pitchFamily="18" charset="0"/>
                <a:cs typeface="Times New Roman" panose="02020603050405020304" pitchFamily="18" charset="0"/>
              </a:rPr>
              <a:t> ; </a:t>
            </a:r>
            <a:r>
              <a:rPr lang="en-US" sz="800" dirty="0">
                <a:latin typeface="Times New Roman" panose="02020603050405020304" pitchFamily="18" charset="0"/>
                <a:cs typeface="Times New Roman" panose="02020603050405020304" pitchFamily="18" charset="0"/>
                <a:hlinkClick r:id="rId7"/>
              </a:rPr>
              <a:t>https://buildfire.com/hidden-app-development-costs/</a:t>
            </a:r>
            <a:r>
              <a:rPr lang="en-US" sz="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32245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96" name="Google Shape;196;p3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Measurement</a:t>
            </a:r>
            <a:endParaRPr sz="500" dirty="0"/>
          </a:p>
        </p:txBody>
      </p:sp>
      <p:sp>
        <p:nvSpPr>
          <p:cNvPr id="197" name="Google Shape;197;p38"/>
          <p:cNvSpPr txBox="1">
            <a:spLocks noGrp="1"/>
          </p:cNvSpPr>
          <p:nvPr>
            <p:ph type="body" idx="3"/>
          </p:nvPr>
        </p:nvSpPr>
        <p:spPr>
          <a:xfrm>
            <a:off x="405803" y="1375488"/>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The measurement of success will be dependent on factors such as:</a:t>
            </a:r>
          </a:p>
          <a:p>
            <a:pPr marL="0" marR="0" lvl="0" indent="0" algn="l" rtl="0">
              <a:lnSpc>
                <a:spcPct val="100000"/>
              </a:lnSpc>
              <a:spcBef>
                <a:spcPts val="700"/>
              </a:spcBef>
              <a:spcAft>
                <a:spcPts val="0"/>
              </a:spcAft>
              <a:buClr>
                <a:srgbClr val="2D3D4A"/>
              </a:buClr>
              <a:buSzPts val="1400"/>
              <a:buNone/>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 sz="1600" dirty="0">
                <a:latin typeface="Times New Roman" panose="02020603050405020304" pitchFamily="18" charset="0"/>
                <a:cs typeface="Times New Roman" panose="02020603050405020304" pitchFamily="18" charset="0"/>
              </a:rPr>
              <a:t>Comparison of time taken by the robot and person in last mile delivery segment.</a:t>
            </a:r>
          </a:p>
          <a:p>
            <a:pPr marL="0" marR="0" lvl="0" indent="0" algn="l" rtl="0">
              <a:lnSpc>
                <a:spcPct val="100000"/>
              </a:lnSpc>
              <a:spcBef>
                <a:spcPts val="700"/>
              </a:spcBef>
              <a:spcAft>
                <a:spcPts val="0"/>
              </a:spcAft>
              <a:buClr>
                <a:srgbClr val="2D3D4A"/>
              </a:buClr>
              <a:buSzPts val="1400"/>
              <a:buNone/>
            </a:pPr>
            <a:endParaRPr lang="en"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Comparison of No. of deliveries by the robot and person in a month in last mile delivery segment.</a:t>
            </a:r>
          </a:p>
          <a:p>
            <a:pPr marL="0" marR="0" lvl="0" indent="0" algn="l" rtl="0">
              <a:lnSpc>
                <a:spcPct val="100000"/>
              </a:lnSpc>
              <a:spcBef>
                <a:spcPts val="700"/>
              </a:spcBef>
              <a:spcAft>
                <a:spcPts val="0"/>
              </a:spcAft>
              <a:buClr>
                <a:srgbClr val="2D3D4A"/>
              </a:buClr>
              <a:buSzPts val="1400"/>
              <a:buNone/>
            </a:pPr>
            <a:endParaRPr lang="en-US"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No. of times intervention needed to re-route robot.</a:t>
            </a:r>
          </a:p>
          <a:p>
            <a:pPr marL="0" marR="0" lvl="0" indent="0" algn="l" rtl="0">
              <a:lnSpc>
                <a:spcPct val="100000"/>
              </a:lnSpc>
              <a:spcBef>
                <a:spcPts val="700"/>
              </a:spcBef>
              <a:spcAft>
                <a:spcPts val="0"/>
              </a:spcAft>
              <a:buClr>
                <a:srgbClr val="2D3D4A"/>
              </a:buClr>
              <a:buSzPts val="1400"/>
              <a:buNone/>
            </a:pPr>
            <a:endParaRPr lang="en-US" sz="1600" dirty="0">
              <a:latin typeface="Times New Roman" panose="02020603050405020304" pitchFamily="18" charset="0"/>
              <a:cs typeface="Times New Roman" panose="02020603050405020304" pitchFamily="18" charset="0"/>
            </a:endParaRPr>
          </a:p>
          <a:p>
            <a:pPr marL="114300" marR="0" lvl="0" indent="-114300" algn="l" rtl="0">
              <a:lnSpc>
                <a:spcPct val="100000"/>
              </a:lnSpc>
              <a:spcBef>
                <a:spcPts val="700"/>
              </a:spcBef>
              <a:spcAft>
                <a:spcPts val="0"/>
              </a:spcAft>
              <a:buClr>
                <a:srgbClr val="2D3D4A"/>
              </a:buClr>
              <a:buSzPts val="1400"/>
              <a:buFont typeface="Cabin"/>
              <a:buChar char="•"/>
            </a:pPr>
            <a:r>
              <a:rPr lang="en-US" sz="1600" dirty="0">
                <a:latin typeface="Times New Roman" panose="02020603050405020304" pitchFamily="18" charset="0"/>
                <a:cs typeface="Times New Roman" panose="02020603050405020304" pitchFamily="18" charset="0"/>
              </a:rPr>
              <a:t>Feedback of customers.</a:t>
            </a:r>
            <a:endParaRPr sz="1600" dirty="0">
              <a:latin typeface="Times New Roman" panose="02020603050405020304" pitchFamily="18" charset="0"/>
              <a:cs typeface="Times New Roman" panose="02020603050405020304" pitchFamily="18" charset="0"/>
            </a:endParaRPr>
          </a:p>
        </p:txBody>
      </p:sp>
      <p:sp>
        <p:nvSpPr>
          <p:cNvPr id="198" name="Google Shape;198;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Competitors</a:t>
            </a:r>
            <a:endParaRPr sz="500"/>
          </a:p>
        </p:txBody>
      </p:sp>
      <p:sp>
        <p:nvSpPr>
          <p:cNvPr id="204" name="Google Shape;204;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40587</TotalTime>
  <Words>2253</Words>
  <Application>Microsoft Office PowerPoint</Application>
  <PresentationFormat>On-screen Show (16:9)</PresentationFormat>
  <Paragraphs>175</Paragraphs>
  <Slides>18</Slides>
  <Notes>17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Open Sans</vt:lpstr>
      <vt:lpstr>Times New Roman</vt:lpstr>
      <vt:lpstr>Arial</vt:lpstr>
      <vt:lpstr>Cabin</vt:lpstr>
      <vt:lpstr>Simple Light</vt:lpstr>
      <vt:lpstr>Udacity Template 16x9</vt:lpstr>
      <vt:lpstr>DOORDASH: Operations Tool </vt:lpstr>
      <vt:lpstr>Background</vt:lpstr>
      <vt:lpstr>Business Case</vt:lpstr>
      <vt:lpstr>Initial Focus</vt:lpstr>
      <vt:lpstr>Opportunity</vt:lpstr>
      <vt:lpstr>Proposal</vt:lpstr>
      <vt:lpstr>Return On Investment</vt:lpstr>
      <vt:lpstr>Measurement</vt:lpstr>
      <vt:lpstr>Competitors</vt:lpstr>
      <vt:lpstr>Grubhub</vt:lpstr>
      <vt:lpstr>Uber eats</vt:lpstr>
      <vt:lpstr>Our Advantages</vt:lpstr>
      <vt:lpstr>Roadmap and Vision</vt:lpstr>
      <vt:lpstr>Roadmap Pillars</vt:lpstr>
      <vt:lpstr>Tele-operations</vt:lpstr>
      <vt:lpstr>Delivery Status</vt:lpstr>
      <vt:lpstr>Real Time Communication</vt:lpstr>
      <vt:lpstr>Where do we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Tanmay Murugkar</dc:creator>
  <cp:lastModifiedBy>Tanmay Murugkar</cp:lastModifiedBy>
  <cp:revision>62</cp:revision>
  <dcterms:modified xsi:type="dcterms:W3CDTF">2020-10-02T19:14:21Z</dcterms:modified>
</cp:coreProperties>
</file>