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296" r:id="rId6"/>
    <p:sldId id="297" r:id="rId7"/>
    <p:sldId id="298" r:id="rId8"/>
    <p:sldId id="29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5/17/2025</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5/17/2025</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5/17/2025</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5/17/2025</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5/17/2025</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STARBUCKS  SALES DATA  ANALYSIS</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TANMAY NAGDEVE</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4364C-7D06-ADD2-9530-69AC39757A64}"/>
              </a:ext>
            </a:extLst>
          </p:cNvPr>
          <p:cNvSpPr>
            <a:spLocks noGrp="1"/>
          </p:cNvSpPr>
          <p:nvPr>
            <p:ph type="title"/>
          </p:nvPr>
        </p:nvSpPr>
        <p:spPr>
          <a:xfrm>
            <a:off x="1066799" y="642594"/>
            <a:ext cx="10487025" cy="786156"/>
          </a:xfrm>
        </p:spPr>
        <p:txBody>
          <a:bodyPr/>
          <a:lstStyle/>
          <a:p>
            <a:pPr algn="ctr"/>
            <a:r>
              <a:rPr lang="en-IN" b="1" dirty="0"/>
              <a:t>ABOUT THE DATA SET</a:t>
            </a:r>
          </a:p>
        </p:txBody>
      </p:sp>
      <p:sp>
        <p:nvSpPr>
          <p:cNvPr id="3" name="TextBox 2">
            <a:extLst>
              <a:ext uri="{FF2B5EF4-FFF2-40B4-BE49-F238E27FC236}">
                <a16:creationId xmlns:a16="http://schemas.microsoft.com/office/drawing/2014/main" id="{D34D097E-D4CE-CA8F-CB84-91D1281DC660}"/>
              </a:ext>
            </a:extLst>
          </p:cNvPr>
          <p:cNvSpPr txBox="1"/>
          <p:nvPr/>
        </p:nvSpPr>
        <p:spPr>
          <a:xfrm>
            <a:off x="1181100" y="2038350"/>
            <a:ext cx="9782175" cy="2308324"/>
          </a:xfrm>
          <a:prstGeom prst="rect">
            <a:avLst/>
          </a:prstGeom>
          <a:noFill/>
        </p:spPr>
        <p:txBody>
          <a:bodyPr wrap="square" rtlCol="0">
            <a:spAutoFit/>
          </a:bodyPr>
          <a:lstStyle/>
          <a:p>
            <a:r>
              <a:rPr lang="en-IN" dirty="0"/>
              <a:t>The Starbucks sales dataset has been obtained from Kaggle. It includes two csv files Orders_Table &amp; Products_Table.</a:t>
            </a:r>
          </a:p>
          <a:p>
            <a:endParaRPr lang="en-IN" dirty="0"/>
          </a:p>
          <a:p>
            <a:r>
              <a:rPr lang="en-IN" dirty="0"/>
              <a:t>The csv files have been transformed using the power query editor in </a:t>
            </a:r>
            <a:r>
              <a:rPr lang="en-IN" dirty="0" err="1"/>
              <a:t>PowerBI</a:t>
            </a:r>
            <a:r>
              <a:rPr lang="en-IN" dirty="0"/>
              <a:t> and later the data model was created.</a:t>
            </a:r>
          </a:p>
          <a:p>
            <a:endParaRPr lang="en-IN" dirty="0"/>
          </a:p>
          <a:p>
            <a:r>
              <a:rPr lang="en-IN" dirty="0"/>
              <a:t>An interactive dashboard is then created with all the important data necessary to draw business insights.</a:t>
            </a:r>
          </a:p>
        </p:txBody>
      </p:sp>
    </p:spTree>
    <p:extLst>
      <p:ext uri="{BB962C8B-B14F-4D97-AF65-F5344CB8AC3E}">
        <p14:creationId xmlns:p14="http://schemas.microsoft.com/office/powerpoint/2010/main" val="430810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53FD86-3FEE-985B-F974-6AAF3C0891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51656E-A104-0378-064E-C38A7CF37CE9}"/>
              </a:ext>
            </a:extLst>
          </p:cNvPr>
          <p:cNvSpPr>
            <a:spLocks noGrp="1"/>
          </p:cNvSpPr>
          <p:nvPr>
            <p:ph type="title"/>
          </p:nvPr>
        </p:nvSpPr>
        <p:spPr>
          <a:xfrm>
            <a:off x="852487" y="433044"/>
            <a:ext cx="10487025" cy="786156"/>
          </a:xfrm>
        </p:spPr>
        <p:txBody>
          <a:bodyPr/>
          <a:lstStyle/>
          <a:p>
            <a:pPr algn="ctr"/>
            <a:r>
              <a:rPr lang="en-IN" b="1" dirty="0"/>
              <a:t>POWER BI DASHBOARD</a:t>
            </a:r>
          </a:p>
        </p:txBody>
      </p:sp>
      <p:pic>
        <p:nvPicPr>
          <p:cNvPr id="5" name="Picture 4">
            <a:extLst>
              <a:ext uri="{FF2B5EF4-FFF2-40B4-BE49-F238E27FC236}">
                <a16:creationId xmlns:a16="http://schemas.microsoft.com/office/drawing/2014/main" id="{B84E8ED2-667F-E70D-2520-AE98C38DD38D}"/>
              </a:ext>
            </a:extLst>
          </p:cNvPr>
          <p:cNvPicPr>
            <a:picLocks noChangeAspect="1"/>
          </p:cNvPicPr>
          <p:nvPr/>
        </p:nvPicPr>
        <p:blipFill>
          <a:blip r:embed="rId2"/>
          <a:stretch>
            <a:fillRect/>
          </a:stretch>
        </p:blipFill>
        <p:spPr>
          <a:xfrm>
            <a:off x="1741714" y="1285875"/>
            <a:ext cx="8708570" cy="4905374"/>
          </a:xfrm>
          <a:prstGeom prst="rect">
            <a:avLst/>
          </a:prstGeom>
        </p:spPr>
      </p:pic>
    </p:spTree>
    <p:extLst>
      <p:ext uri="{BB962C8B-B14F-4D97-AF65-F5344CB8AC3E}">
        <p14:creationId xmlns:p14="http://schemas.microsoft.com/office/powerpoint/2010/main" val="3937363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8205E-8F60-6613-0137-1279958AA4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9D17BB-8B92-3F0D-D43D-DA16D3CBC4CC}"/>
              </a:ext>
            </a:extLst>
          </p:cNvPr>
          <p:cNvSpPr>
            <a:spLocks noGrp="1"/>
          </p:cNvSpPr>
          <p:nvPr>
            <p:ph type="title"/>
          </p:nvPr>
        </p:nvSpPr>
        <p:spPr>
          <a:xfrm>
            <a:off x="852487" y="433044"/>
            <a:ext cx="10487025" cy="786156"/>
          </a:xfrm>
        </p:spPr>
        <p:txBody>
          <a:bodyPr/>
          <a:lstStyle/>
          <a:p>
            <a:pPr algn="ctr"/>
            <a:r>
              <a:rPr lang="en-IN" b="1" dirty="0"/>
              <a:t>INSIGHTS DRAWN</a:t>
            </a:r>
          </a:p>
        </p:txBody>
      </p:sp>
      <p:sp>
        <p:nvSpPr>
          <p:cNvPr id="6" name="TextBox 5">
            <a:extLst>
              <a:ext uri="{FF2B5EF4-FFF2-40B4-BE49-F238E27FC236}">
                <a16:creationId xmlns:a16="http://schemas.microsoft.com/office/drawing/2014/main" id="{EF13E5DF-FD25-E7FF-5F10-5B70C6B5DE29}"/>
              </a:ext>
            </a:extLst>
          </p:cNvPr>
          <p:cNvSpPr txBox="1"/>
          <p:nvPr/>
        </p:nvSpPr>
        <p:spPr>
          <a:xfrm>
            <a:off x="852487" y="1476375"/>
            <a:ext cx="10487025" cy="4801314"/>
          </a:xfrm>
          <a:prstGeom prst="rect">
            <a:avLst/>
          </a:prstGeom>
          <a:noFill/>
        </p:spPr>
        <p:txBody>
          <a:bodyPr wrap="square" rtlCol="0">
            <a:spAutoFit/>
          </a:bodyPr>
          <a:lstStyle/>
          <a:p>
            <a:r>
              <a:rPr lang="en-US" dirty="0"/>
              <a:t>The business has generated a total revenue of </a:t>
            </a:r>
            <a:r>
              <a:rPr lang="en-US" b="1" dirty="0"/>
              <a:t>123.3 Million</a:t>
            </a:r>
            <a:r>
              <a:rPr lang="en-US" dirty="0"/>
              <a:t> and processed a total of </a:t>
            </a:r>
            <a:r>
              <a:rPr lang="en-US" b="1" dirty="0"/>
              <a:t>149.1K orders</a:t>
            </a:r>
            <a:r>
              <a:rPr lang="en-US" dirty="0"/>
              <a:t> up to June 2023.</a:t>
            </a:r>
          </a:p>
          <a:p>
            <a:endParaRPr lang="en-US" dirty="0"/>
          </a:p>
          <a:p>
            <a:r>
              <a:rPr lang="en-US" dirty="0"/>
              <a:t>The "Revenue Trending" line chart shows a clear upward trend in revenue from January 2023 to June 2023, indicating consistent growth over the first seven months of the year. There appears to be some seasonality, with dips in revenue followed by recovery and growth. The projected trend line suggests continued growth into the near future.</a:t>
            </a:r>
          </a:p>
          <a:p>
            <a:endParaRPr lang="en-US" dirty="0"/>
          </a:p>
          <a:p>
            <a:r>
              <a:rPr lang="en-US" b="1" dirty="0"/>
              <a:t>"Coffee" is the Top Order Category:</a:t>
            </a:r>
            <a:r>
              <a:rPr lang="en-US" dirty="0"/>
              <a:t> "Coffee" leads significantly in terms of the number of orders, with </a:t>
            </a:r>
            <a:r>
              <a:rPr lang="en-US" b="1" dirty="0"/>
              <a:t>35K orders</a:t>
            </a:r>
            <a:r>
              <a:rPr lang="en-US" dirty="0"/>
              <a:t>. "Tea" and "Bakery" also have substantial order volumes at </a:t>
            </a:r>
            <a:r>
              <a:rPr lang="en-US" b="1" dirty="0"/>
              <a:t>26K orders</a:t>
            </a:r>
            <a:r>
              <a:rPr lang="en-US" dirty="0"/>
              <a:t> each.</a:t>
            </a:r>
          </a:p>
          <a:p>
            <a:endParaRPr lang="en-US" dirty="0"/>
          </a:p>
          <a:p>
            <a:r>
              <a:rPr lang="en-US" dirty="0"/>
              <a:t>The table on the right confirms that the top order categories also contribute significantly to total revenue. "Coffee" generated </a:t>
            </a:r>
            <a:r>
              <a:rPr lang="en-US" b="1" dirty="0"/>
              <a:t>13.29M</a:t>
            </a:r>
            <a:r>
              <a:rPr lang="en-US" dirty="0"/>
              <a:t>, "Bakery" </a:t>
            </a:r>
            <a:r>
              <a:rPr lang="en-US" b="1" dirty="0"/>
              <a:t>11.08M</a:t>
            </a:r>
            <a:r>
              <a:rPr lang="en-US" dirty="0"/>
              <a:t>, and "Tea" </a:t>
            </a:r>
            <a:r>
              <a:rPr lang="en-US" b="1" dirty="0"/>
              <a:t>9.16M</a:t>
            </a:r>
            <a:r>
              <a:rPr lang="en-US" dirty="0"/>
              <a:t> in revenue.</a:t>
            </a:r>
          </a:p>
          <a:p>
            <a:endParaRPr lang="en-US" dirty="0"/>
          </a:p>
          <a:p>
            <a:r>
              <a:rPr lang="en-US" dirty="0"/>
              <a:t>The pie chart for "Total Orders by stores" indicates that </a:t>
            </a:r>
            <a:r>
              <a:rPr lang="en-US" b="1" dirty="0"/>
              <a:t>Store 3</a:t>
            </a:r>
            <a:r>
              <a:rPr lang="en-US" dirty="0"/>
              <a:t> has the highest share of total orders at </a:t>
            </a:r>
            <a:r>
              <a:rPr lang="en-US" b="1" dirty="0"/>
              <a:t>51K (33.93%)</a:t>
            </a:r>
            <a:r>
              <a:rPr lang="en-US" dirty="0"/>
              <a:t>. Store 5 is the next largest contributor with </a:t>
            </a:r>
            <a:r>
              <a:rPr lang="en-US" b="1" dirty="0"/>
              <a:t>51K (34.02%)</a:t>
            </a:r>
            <a:r>
              <a:rPr lang="en-US" dirty="0"/>
              <a:t>, followed by Store 8 with </a:t>
            </a:r>
            <a:r>
              <a:rPr lang="en-US" b="1" dirty="0"/>
              <a:t>48K (32.04%)</a:t>
            </a:r>
            <a:r>
              <a:rPr lang="en-US" dirty="0"/>
              <a:t>. The distribution across these top three stores is relatively even.</a:t>
            </a:r>
            <a:endParaRPr lang="en-IN" dirty="0"/>
          </a:p>
        </p:txBody>
      </p:sp>
    </p:spTree>
    <p:extLst>
      <p:ext uri="{BB962C8B-B14F-4D97-AF65-F5344CB8AC3E}">
        <p14:creationId xmlns:p14="http://schemas.microsoft.com/office/powerpoint/2010/main" val="1801665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3ABF6-28C8-3655-1D9F-C81DD40BFC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6F27C5-9ABF-16B6-DBE7-B9D42D2AEF11}"/>
              </a:ext>
            </a:extLst>
          </p:cNvPr>
          <p:cNvSpPr>
            <a:spLocks noGrp="1"/>
          </p:cNvSpPr>
          <p:nvPr>
            <p:ph type="title"/>
          </p:nvPr>
        </p:nvSpPr>
        <p:spPr>
          <a:xfrm>
            <a:off x="852487" y="433044"/>
            <a:ext cx="10487025" cy="786156"/>
          </a:xfrm>
        </p:spPr>
        <p:txBody>
          <a:bodyPr/>
          <a:lstStyle/>
          <a:p>
            <a:pPr algn="ctr"/>
            <a:r>
              <a:rPr lang="en-IN" b="1" dirty="0"/>
              <a:t>INSIGHTS DRAWN</a:t>
            </a:r>
          </a:p>
        </p:txBody>
      </p:sp>
      <p:sp>
        <p:nvSpPr>
          <p:cNvPr id="6" name="TextBox 5">
            <a:extLst>
              <a:ext uri="{FF2B5EF4-FFF2-40B4-BE49-F238E27FC236}">
                <a16:creationId xmlns:a16="http://schemas.microsoft.com/office/drawing/2014/main" id="{ED36ED23-0F10-A6FE-19D0-EF517DC59120}"/>
              </a:ext>
            </a:extLst>
          </p:cNvPr>
          <p:cNvSpPr txBox="1"/>
          <p:nvPr/>
        </p:nvSpPr>
        <p:spPr>
          <a:xfrm>
            <a:off x="852487" y="1476375"/>
            <a:ext cx="10487025" cy="923330"/>
          </a:xfrm>
          <a:prstGeom prst="rect">
            <a:avLst/>
          </a:prstGeom>
          <a:noFill/>
        </p:spPr>
        <p:txBody>
          <a:bodyPr wrap="square" rtlCol="0">
            <a:spAutoFit/>
          </a:bodyPr>
          <a:lstStyle/>
          <a:p>
            <a:r>
              <a:rPr lang="en-US" dirty="0"/>
              <a:t>The "Total Orders by Payment Modes" pie chart shows that </a:t>
            </a:r>
            <a:r>
              <a:rPr lang="en-US" b="1" dirty="0"/>
              <a:t>UPI</a:t>
            </a:r>
            <a:r>
              <a:rPr lang="en-US" dirty="0"/>
              <a:t> and </a:t>
            </a:r>
            <a:r>
              <a:rPr lang="en-US" b="1" dirty="0"/>
              <a:t>Cash</a:t>
            </a:r>
            <a:r>
              <a:rPr lang="en-US" dirty="0"/>
              <a:t> are the most popular payment methods, each accounting for </a:t>
            </a:r>
            <a:r>
              <a:rPr lang="en-US" b="1" dirty="0"/>
              <a:t>50K (33.26%)</a:t>
            </a:r>
            <a:r>
              <a:rPr lang="en-US" dirty="0"/>
              <a:t> of the total orders. Card payments also contribute significantly with </a:t>
            </a:r>
            <a:r>
              <a:rPr lang="en-US" b="1" dirty="0"/>
              <a:t>50K (33.45%)</a:t>
            </a:r>
            <a:r>
              <a:rPr lang="en-US" dirty="0"/>
              <a:t>. The "Other" payment mode has a negligible share.</a:t>
            </a:r>
            <a:endParaRPr lang="en-IN" dirty="0"/>
          </a:p>
        </p:txBody>
      </p:sp>
    </p:spTree>
    <p:extLst>
      <p:ext uri="{BB962C8B-B14F-4D97-AF65-F5344CB8AC3E}">
        <p14:creationId xmlns:p14="http://schemas.microsoft.com/office/powerpoint/2010/main" val="14265569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{683F529A-D5BB-423D-BBE4-E45CAF7FFA0B}tf56219246_win32</Template>
  <TotalTime>26</TotalTime>
  <Words>355</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Avenir Next LT Pro</vt:lpstr>
      <vt:lpstr>Avenir Next LT Pro Light</vt:lpstr>
      <vt:lpstr>Garamond</vt:lpstr>
      <vt:lpstr>SavonVTI</vt:lpstr>
      <vt:lpstr>STARBUCKS  SALES DATA  ANALYSIS</vt:lpstr>
      <vt:lpstr>ABOUT THE DATA SET</vt:lpstr>
      <vt:lpstr>POWER BI DASHBOARD</vt:lpstr>
      <vt:lpstr>INSIGHTS DRAWN</vt:lpstr>
      <vt:lpstr>INSIGHTS DRAWN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Tanmay Nagdeve</dc:creator>
  <cp:lastModifiedBy>Tanmay Nagdeve</cp:lastModifiedBy>
  <cp:revision>4</cp:revision>
  <dcterms:created xsi:type="dcterms:W3CDTF">2025-05-16T19:42:33Z</dcterms:created>
  <dcterms:modified xsi:type="dcterms:W3CDTF">2025-05-16T20:09:01Z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