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 Bold" panose="020B0604020202020204" charset="0"/>
      <p:regular r:id="rId15"/>
    </p:embeddedFont>
    <p:embeddedFont>
      <p:font typeface="TT Norms" panose="020B0604020202020204" charset="0"/>
      <p:regular r:id="rId16"/>
    </p:embeddedFont>
    <p:embeddedFont>
      <p:font typeface="TT Norm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8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4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5.svg"/><Relationship Id="rId5" Type="http://schemas.openxmlformats.org/officeDocument/2006/relationships/image" Target="../media/image4.sv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5.jpeg"/><Relationship Id="rId3" Type="http://schemas.openxmlformats.org/officeDocument/2006/relationships/image" Target="../media/image2.svg"/><Relationship Id="rId7" Type="http://schemas.openxmlformats.org/officeDocument/2006/relationships/image" Target="../media/image24.png"/><Relationship Id="rId12" Type="http://schemas.openxmlformats.org/officeDocument/2006/relationships/image" Target="../media/image3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11" Type="http://schemas.openxmlformats.org/officeDocument/2006/relationships/image" Target="../media/image33.png"/><Relationship Id="rId5" Type="http://schemas.openxmlformats.org/officeDocument/2006/relationships/image" Target="../media/image4.svg"/><Relationship Id="rId10" Type="http://schemas.openxmlformats.org/officeDocument/2006/relationships/image" Target="../media/image21.sv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7.svg"/><Relationship Id="rId5" Type="http://schemas.openxmlformats.org/officeDocument/2006/relationships/image" Target="../media/image4.sv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4748564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8972830" y="6162781"/>
            <a:ext cx="8082589" cy="0"/>
          </a:xfrm>
          <a:prstGeom prst="line">
            <a:avLst/>
          </a:prstGeom>
          <a:ln w="38100" cap="flat">
            <a:gradFill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959452" y="491540"/>
            <a:ext cx="1760722" cy="17607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1779804" y="403835"/>
            <a:ext cx="10497278" cy="9479330"/>
            <a:chOff x="0" y="0"/>
            <a:chExt cx="1116669" cy="100838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16669" cy="1008382"/>
            </a:xfrm>
            <a:custGeom>
              <a:avLst/>
              <a:gdLst/>
              <a:ahLst/>
              <a:cxnLst/>
              <a:rect l="l" t="t" r="r" b="b"/>
              <a:pathLst>
                <a:path w="1116669" h="1008382">
                  <a:moveTo>
                    <a:pt x="913469" y="0"/>
                  </a:moveTo>
                  <a:lnTo>
                    <a:pt x="0" y="0"/>
                  </a:lnTo>
                  <a:lnTo>
                    <a:pt x="203200" y="1008382"/>
                  </a:lnTo>
                  <a:lnTo>
                    <a:pt x="1116669" y="1008382"/>
                  </a:lnTo>
                  <a:lnTo>
                    <a:pt x="913469" y="0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0"/>
              <a:ext cx="913469" cy="100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444587">
            <a:off x="-5917894" y="-3928750"/>
            <a:ext cx="7937819" cy="9236735"/>
            <a:chOff x="0" y="0"/>
            <a:chExt cx="6985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23922"/>
                </a:srgbClr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 flipH="1">
            <a:off x="757145" y="2017883"/>
            <a:ext cx="6054352" cy="5691091"/>
          </a:xfrm>
          <a:custGeom>
            <a:avLst/>
            <a:gdLst/>
            <a:ahLst/>
            <a:cxnLst/>
            <a:rect l="l" t="t" r="r" b="b"/>
            <a:pathLst>
              <a:path w="6054352" h="5691091">
                <a:moveTo>
                  <a:pt x="6054353" y="0"/>
                </a:moveTo>
                <a:lnTo>
                  <a:pt x="0" y="0"/>
                </a:lnTo>
                <a:lnTo>
                  <a:pt x="0" y="5691091"/>
                </a:lnTo>
                <a:lnTo>
                  <a:pt x="6054353" y="5691091"/>
                </a:lnTo>
                <a:lnTo>
                  <a:pt x="60543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189889" y="1038002"/>
            <a:ext cx="1299848" cy="667797"/>
          </a:xfrm>
          <a:custGeom>
            <a:avLst/>
            <a:gdLst/>
            <a:ahLst/>
            <a:cxnLst/>
            <a:rect l="l" t="t" r="r" b="b"/>
            <a:pathLst>
              <a:path w="1299848" h="667797">
                <a:moveTo>
                  <a:pt x="0" y="0"/>
                </a:moveTo>
                <a:lnTo>
                  <a:pt x="1299848" y="0"/>
                </a:lnTo>
                <a:lnTo>
                  <a:pt x="1299848" y="667797"/>
                </a:lnTo>
                <a:lnTo>
                  <a:pt x="0" y="6677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351861" y="491540"/>
            <a:ext cx="1848427" cy="1848427"/>
          </a:xfrm>
          <a:custGeom>
            <a:avLst/>
            <a:gdLst/>
            <a:ahLst/>
            <a:cxnLst/>
            <a:rect l="l" t="t" r="r" b="b"/>
            <a:pathLst>
              <a:path w="1848427" h="1848427">
                <a:moveTo>
                  <a:pt x="0" y="0"/>
                </a:moveTo>
                <a:lnTo>
                  <a:pt x="1848427" y="0"/>
                </a:lnTo>
                <a:lnTo>
                  <a:pt x="1848427" y="1848426"/>
                </a:lnTo>
                <a:lnTo>
                  <a:pt x="0" y="18484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8973006" y="3139542"/>
            <a:ext cx="8087916" cy="120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40"/>
              </a:lnSpc>
            </a:pPr>
            <a:r>
              <a:rPr lang="en-US" sz="8000">
                <a:solidFill>
                  <a:srgbClr val="010118"/>
                </a:solidFill>
                <a:latin typeface="TT Norms Bold"/>
              </a:rPr>
              <a:t>Rajasthan police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973006" y="6553817"/>
            <a:ext cx="3177646" cy="533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8"/>
              </a:lnSpc>
            </a:pPr>
            <a:r>
              <a:rPr lang="en-US" sz="3600">
                <a:solidFill>
                  <a:srgbClr val="010118"/>
                </a:solidFill>
                <a:latin typeface="TT Norms"/>
              </a:rPr>
              <a:t>-RookieTechies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373121" y="4547552"/>
            <a:ext cx="8886179" cy="120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40"/>
              </a:lnSpc>
            </a:pPr>
            <a:r>
              <a:rPr lang="en-US" sz="8000">
                <a:solidFill>
                  <a:srgbClr val="010118"/>
                </a:solidFill>
                <a:latin typeface="TT Norms Bold"/>
              </a:rPr>
              <a:t> HACKATHON 1.0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3687056" y="3027171"/>
            <a:ext cx="44296" cy="4232658"/>
          </a:xfrm>
          <a:prstGeom prst="line">
            <a:avLst/>
          </a:prstGeom>
          <a:ln w="38100" cap="flat">
            <a:gradFill>
              <a:gsLst>
                <a:gs pos="0">
                  <a:srgbClr val="FE41D0">
                    <a:alpha val="24000"/>
                  </a:srgbClr>
                </a:gs>
                <a:gs pos="100000">
                  <a:srgbClr val="FF6F38">
                    <a:alpha val="24000"/>
                  </a:srgbClr>
                </a:gs>
              </a:gsLst>
              <a:lin ang="5400000"/>
            </a:gra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728781" y="3853333"/>
            <a:ext cx="3002571" cy="2580334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10893" y="0"/>
              <a:ext cx="791015" cy="698500"/>
            </a:xfrm>
            <a:custGeom>
              <a:avLst/>
              <a:gdLst/>
              <a:ahLst/>
              <a:cxnLst/>
              <a:rect l="l" t="t" r="r" b="b"/>
              <a:pathLst>
                <a:path w="791015" h="698500">
                  <a:moveTo>
                    <a:pt x="773380" y="398281"/>
                  </a:moveTo>
                  <a:lnTo>
                    <a:pt x="627234" y="649469"/>
                  </a:lnTo>
                  <a:cubicBezTo>
                    <a:pt x="609572" y="679825"/>
                    <a:pt x="577101" y="698500"/>
                    <a:pt x="541982" y="698500"/>
                  </a:cubicBezTo>
                  <a:lnTo>
                    <a:pt x="249032" y="698500"/>
                  </a:lnTo>
                  <a:cubicBezTo>
                    <a:pt x="213912" y="698500"/>
                    <a:pt x="181442" y="679825"/>
                    <a:pt x="163780" y="649469"/>
                  </a:cubicBezTo>
                  <a:lnTo>
                    <a:pt x="17634" y="398281"/>
                  </a:lnTo>
                  <a:cubicBezTo>
                    <a:pt x="0" y="367972"/>
                    <a:pt x="0" y="330528"/>
                    <a:pt x="17634" y="300219"/>
                  </a:cubicBezTo>
                  <a:lnTo>
                    <a:pt x="163780" y="49031"/>
                  </a:lnTo>
                  <a:cubicBezTo>
                    <a:pt x="181442" y="18675"/>
                    <a:pt x="213912" y="0"/>
                    <a:pt x="249032" y="0"/>
                  </a:cubicBezTo>
                  <a:lnTo>
                    <a:pt x="541982" y="0"/>
                  </a:lnTo>
                  <a:cubicBezTo>
                    <a:pt x="577101" y="0"/>
                    <a:pt x="609572" y="18675"/>
                    <a:pt x="627234" y="49031"/>
                  </a:cubicBezTo>
                  <a:lnTo>
                    <a:pt x="773380" y="300219"/>
                  </a:lnTo>
                  <a:cubicBezTo>
                    <a:pt x="791014" y="330528"/>
                    <a:pt x="791014" y="367972"/>
                    <a:pt x="773380" y="398281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10118"/>
                  </a:solidFill>
                  <a:latin typeface="TT Norms Bold"/>
                </a:rPr>
                <a:t>PhishTank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933676" y="1599093"/>
            <a:ext cx="3002571" cy="2580334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10893" y="0"/>
              <a:ext cx="791015" cy="698500"/>
            </a:xfrm>
            <a:custGeom>
              <a:avLst/>
              <a:gdLst/>
              <a:ahLst/>
              <a:cxnLst/>
              <a:rect l="l" t="t" r="r" b="b"/>
              <a:pathLst>
                <a:path w="791015" h="698500">
                  <a:moveTo>
                    <a:pt x="773380" y="398281"/>
                  </a:moveTo>
                  <a:lnTo>
                    <a:pt x="627234" y="649469"/>
                  </a:lnTo>
                  <a:cubicBezTo>
                    <a:pt x="609572" y="679825"/>
                    <a:pt x="577101" y="698500"/>
                    <a:pt x="541982" y="698500"/>
                  </a:cubicBezTo>
                  <a:lnTo>
                    <a:pt x="249032" y="698500"/>
                  </a:lnTo>
                  <a:cubicBezTo>
                    <a:pt x="213912" y="698500"/>
                    <a:pt x="181442" y="679825"/>
                    <a:pt x="163780" y="649469"/>
                  </a:cubicBezTo>
                  <a:lnTo>
                    <a:pt x="17634" y="398281"/>
                  </a:lnTo>
                  <a:cubicBezTo>
                    <a:pt x="0" y="367972"/>
                    <a:pt x="0" y="330528"/>
                    <a:pt x="17634" y="300219"/>
                  </a:cubicBezTo>
                  <a:lnTo>
                    <a:pt x="163780" y="49031"/>
                  </a:lnTo>
                  <a:cubicBezTo>
                    <a:pt x="181442" y="18675"/>
                    <a:pt x="213912" y="0"/>
                    <a:pt x="249032" y="0"/>
                  </a:cubicBezTo>
                  <a:lnTo>
                    <a:pt x="541982" y="0"/>
                  </a:lnTo>
                  <a:cubicBezTo>
                    <a:pt x="577101" y="0"/>
                    <a:pt x="609572" y="18675"/>
                    <a:pt x="627234" y="49031"/>
                  </a:cubicBezTo>
                  <a:lnTo>
                    <a:pt x="773380" y="300219"/>
                  </a:lnTo>
                  <a:cubicBezTo>
                    <a:pt x="791014" y="330528"/>
                    <a:pt x="791014" y="367972"/>
                    <a:pt x="773380" y="398281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20"/>
                </a:lnSpc>
              </a:pPr>
              <a:r>
                <a:rPr lang="en-US" sz="2400">
                  <a:solidFill>
                    <a:srgbClr val="010118"/>
                  </a:solidFill>
                  <a:latin typeface="TT Norms Bold"/>
                </a:rPr>
                <a:t>VirusTotal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35273" y="6107572"/>
            <a:ext cx="3002571" cy="2580334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10893" y="0"/>
              <a:ext cx="791015" cy="698500"/>
            </a:xfrm>
            <a:custGeom>
              <a:avLst/>
              <a:gdLst/>
              <a:ahLst/>
              <a:cxnLst/>
              <a:rect l="l" t="t" r="r" b="b"/>
              <a:pathLst>
                <a:path w="791015" h="698500">
                  <a:moveTo>
                    <a:pt x="773380" y="398281"/>
                  </a:moveTo>
                  <a:lnTo>
                    <a:pt x="627234" y="649469"/>
                  </a:lnTo>
                  <a:cubicBezTo>
                    <a:pt x="609572" y="679825"/>
                    <a:pt x="577101" y="698500"/>
                    <a:pt x="541982" y="698500"/>
                  </a:cubicBezTo>
                  <a:lnTo>
                    <a:pt x="249032" y="698500"/>
                  </a:lnTo>
                  <a:cubicBezTo>
                    <a:pt x="213912" y="698500"/>
                    <a:pt x="181442" y="679825"/>
                    <a:pt x="163780" y="649469"/>
                  </a:cubicBezTo>
                  <a:lnTo>
                    <a:pt x="17634" y="398281"/>
                  </a:lnTo>
                  <a:cubicBezTo>
                    <a:pt x="0" y="367972"/>
                    <a:pt x="0" y="330528"/>
                    <a:pt x="17634" y="300219"/>
                  </a:cubicBezTo>
                  <a:lnTo>
                    <a:pt x="163780" y="49031"/>
                  </a:lnTo>
                  <a:cubicBezTo>
                    <a:pt x="181442" y="18675"/>
                    <a:pt x="213912" y="0"/>
                    <a:pt x="249032" y="0"/>
                  </a:cubicBezTo>
                  <a:lnTo>
                    <a:pt x="541982" y="0"/>
                  </a:lnTo>
                  <a:cubicBezTo>
                    <a:pt x="577101" y="0"/>
                    <a:pt x="609572" y="18675"/>
                    <a:pt x="627234" y="49031"/>
                  </a:cubicBezTo>
                  <a:lnTo>
                    <a:pt x="773380" y="300219"/>
                  </a:lnTo>
                  <a:cubicBezTo>
                    <a:pt x="791014" y="330528"/>
                    <a:pt x="791014" y="367972"/>
                    <a:pt x="773380" y="398281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10118"/>
                  </a:solidFill>
                  <a:latin typeface="TT Norms Bold"/>
                </a:rPr>
                <a:t>Truecaller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644943" y="3871173"/>
            <a:ext cx="6763911" cy="1830152"/>
            <a:chOff x="0" y="0"/>
            <a:chExt cx="9018548" cy="2440203"/>
          </a:xfrm>
        </p:grpSpPr>
        <p:grpSp>
          <p:nvGrpSpPr>
            <p:cNvPr id="18" name="Group 18"/>
            <p:cNvGrpSpPr/>
            <p:nvPr/>
          </p:nvGrpSpPr>
          <p:grpSpPr>
            <a:xfrm>
              <a:off x="334498" y="0"/>
              <a:ext cx="8349552" cy="2440203"/>
              <a:chOff x="0" y="0"/>
              <a:chExt cx="2390031" cy="6985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5223" y="0"/>
                <a:ext cx="2379586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2379586" h="698500">
                    <a:moveTo>
                      <a:pt x="2371130" y="372759"/>
                    </a:moveTo>
                    <a:lnTo>
                      <a:pt x="2195286" y="674991"/>
                    </a:lnTo>
                    <a:cubicBezTo>
                      <a:pt x="2186818" y="689546"/>
                      <a:pt x="2171249" y="698500"/>
                      <a:pt x="2154410" y="698500"/>
                    </a:cubicBezTo>
                    <a:lnTo>
                      <a:pt x="225176" y="698500"/>
                    </a:lnTo>
                    <a:cubicBezTo>
                      <a:pt x="208336" y="698500"/>
                      <a:pt x="192767" y="689546"/>
                      <a:pt x="184299" y="674991"/>
                    </a:cubicBezTo>
                    <a:lnTo>
                      <a:pt x="8455" y="372759"/>
                    </a:lnTo>
                    <a:cubicBezTo>
                      <a:pt x="0" y="358227"/>
                      <a:pt x="0" y="340273"/>
                      <a:pt x="8455" y="325741"/>
                    </a:cubicBezTo>
                    <a:lnTo>
                      <a:pt x="184299" y="23509"/>
                    </a:lnTo>
                    <a:cubicBezTo>
                      <a:pt x="192767" y="8954"/>
                      <a:pt x="208336" y="0"/>
                      <a:pt x="225176" y="0"/>
                    </a:cubicBezTo>
                    <a:lnTo>
                      <a:pt x="2154410" y="0"/>
                    </a:lnTo>
                    <a:cubicBezTo>
                      <a:pt x="2171249" y="0"/>
                      <a:pt x="2186818" y="8954"/>
                      <a:pt x="2195286" y="23509"/>
                    </a:cubicBezTo>
                    <a:lnTo>
                      <a:pt x="2371130" y="325741"/>
                    </a:lnTo>
                    <a:cubicBezTo>
                      <a:pt x="2379586" y="340273"/>
                      <a:pt x="2379586" y="358227"/>
                      <a:pt x="2371130" y="37275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114300" y="-38100"/>
                <a:ext cx="2161431" cy="736600"/>
              </a:xfrm>
              <a:prstGeom prst="rect">
                <a:avLst/>
              </a:prstGeom>
            </p:spPr>
            <p:txBody>
              <a:bodyPr lIns="41243" tIns="41243" rIns="41243" bIns="41243" rtlCol="0" anchor="ctr"/>
              <a:lstStyle/>
              <a:p>
                <a:pPr marL="0" lvl="0" indent="0" algn="ctr">
                  <a:lnSpc>
                    <a:spcPts val="294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583789"/>
              <a:ext cx="9018548" cy="128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551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010118"/>
                  </a:solidFill>
                  <a:latin typeface="TT Norms Bold"/>
                </a:rPr>
                <a:t>HackSuraksha</a:t>
              </a:r>
            </a:p>
          </p:txBody>
        </p:sp>
      </p:grpSp>
      <p:sp>
        <p:nvSpPr>
          <p:cNvPr id="22" name="Freeform 22"/>
          <p:cNvSpPr/>
          <p:nvPr/>
        </p:nvSpPr>
        <p:spPr>
          <a:xfrm rot="-10800000">
            <a:off x="7180810" y="4394984"/>
            <a:ext cx="1000671" cy="1377861"/>
          </a:xfrm>
          <a:custGeom>
            <a:avLst/>
            <a:gdLst/>
            <a:ahLst/>
            <a:cxnLst/>
            <a:rect l="l" t="t" r="r" b="b"/>
            <a:pathLst>
              <a:path w="1000671" h="1377861">
                <a:moveTo>
                  <a:pt x="0" y="0"/>
                </a:moveTo>
                <a:lnTo>
                  <a:pt x="1000671" y="0"/>
                </a:lnTo>
                <a:lnTo>
                  <a:pt x="1000671" y="1377861"/>
                </a:lnTo>
                <a:lnTo>
                  <a:pt x="0" y="13778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9979503" y="1160374"/>
            <a:ext cx="6094793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7F59B0"/>
                </a:solidFill>
                <a:latin typeface="TT Norms Bold"/>
              </a:rPr>
              <a:t>Competition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530295" y="5943310"/>
            <a:ext cx="6878559" cy="61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4"/>
              </a:lnSpc>
            </a:pPr>
            <a:r>
              <a:rPr lang="en-US" sz="3603">
                <a:solidFill>
                  <a:srgbClr val="010118"/>
                </a:solidFill>
                <a:latin typeface="TT Norms"/>
              </a:rPr>
              <a:t>All services at a Single platform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100396" y="1569305"/>
            <a:ext cx="2510216" cy="1057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4"/>
              </a:lnSpc>
            </a:pPr>
            <a:r>
              <a:rPr lang="en-US" sz="3003">
                <a:solidFill>
                  <a:srgbClr val="010118"/>
                </a:solidFill>
                <a:latin typeface="TT Norms"/>
              </a:rPr>
              <a:t>Works on URL analysis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25174" y="4521978"/>
            <a:ext cx="2510216" cy="1057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4"/>
              </a:lnSpc>
            </a:pPr>
            <a:r>
              <a:rPr lang="en-US" sz="3003">
                <a:solidFill>
                  <a:srgbClr val="010118"/>
                </a:solidFill>
                <a:latin typeface="TT Norms"/>
              </a:rPr>
              <a:t>check Phishing sites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100396" y="7472228"/>
            <a:ext cx="2736631" cy="212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4"/>
              </a:lnSpc>
            </a:pPr>
            <a:r>
              <a:rPr lang="en-US" sz="3003">
                <a:solidFill>
                  <a:srgbClr val="010118"/>
                </a:solidFill>
                <a:latin typeface="TT Norms"/>
              </a:rPr>
              <a:t>Depends on user feedback for number verification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66500" y="731807"/>
            <a:ext cx="12721395" cy="8823387"/>
            <a:chOff x="0" y="0"/>
            <a:chExt cx="16961861" cy="11764516"/>
          </a:xfrm>
        </p:grpSpPr>
        <p:sp>
          <p:nvSpPr>
            <p:cNvPr id="8" name="AutoShape 8"/>
            <p:cNvSpPr/>
            <p:nvPr/>
          </p:nvSpPr>
          <p:spPr>
            <a:xfrm flipH="1" flipV="1">
              <a:off x="14266616" y="3516030"/>
              <a:ext cx="2669845" cy="4837670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8879880" y="0"/>
              <a:ext cx="1693646" cy="1693646"/>
              <a:chOff x="0" y="0"/>
              <a:chExt cx="609600" cy="6096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CB6CE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  <a:spcBef>
                    <a:spcPct val="0"/>
                  </a:spcBef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Website</a:t>
                </a: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8879880" y="2698810"/>
              <a:ext cx="1693646" cy="1693646"/>
              <a:chOff x="0" y="0"/>
              <a:chExt cx="609600" cy="6096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  <a:spcBef>
                    <a:spcPct val="0"/>
                  </a:spcBef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Enter the URL </a:t>
                </a: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879880" y="4872317"/>
              <a:ext cx="1693646" cy="1693646"/>
              <a:chOff x="0" y="0"/>
              <a:chExt cx="609600" cy="6096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 ML-Based Website Authentication </a:t>
                </a:r>
              </a:p>
            </p:txBody>
          </p:sp>
        </p:grpSp>
        <p:sp>
          <p:nvSpPr>
            <p:cNvPr id="18" name="AutoShape 18"/>
            <p:cNvSpPr/>
            <p:nvPr/>
          </p:nvSpPr>
          <p:spPr>
            <a:xfrm flipH="1">
              <a:off x="9726703" y="4392456"/>
              <a:ext cx="0" cy="479861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19" name="Group 19"/>
            <p:cNvGrpSpPr/>
            <p:nvPr/>
          </p:nvGrpSpPr>
          <p:grpSpPr>
            <a:xfrm>
              <a:off x="10726425" y="2698810"/>
              <a:ext cx="1693646" cy="1693646"/>
              <a:chOff x="0" y="0"/>
              <a:chExt cx="609600" cy="6096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  <a:spcBef>
                    <a:spcPct val="0"/>
                  </a:spcBef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Ads analysis </a:t>
                </a:r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7033336" y="2744735"/>
              <a:ext cx="1693646" cy="1693646"/>
              <a:chOff x="0" y="0"/>
              <a:chExt cx="609600" cy="6096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  <a:spcBef>
                    <a:spcPct val="0"/>
                  </a:spcBef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Enter the Customer Care Number</a:t>
                </a: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7880159" y="7506877"/>
              <a:ext cx="1693646" cy="1693646"/>
              <a:chOff x="0" y="0"/>
              <a:chExt cx="609600" cy="6096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Malicious</a:t>
                </a:r>
              </a:p>
            </p:txBody>
          </p:sp>
        </p:grpSp>
        <p:sp>
          <p:nvSpPr>
            <p:cNvPr id="28" name="AutoShape 28"/>
            <p:cNvSpPr/>
            <p:nvPr/>
          </p:nvSpPr>
          <p:spPr>
            <a:xfrm flipH="1">
              <a:off x="8726982" y="6565963"/>
              <a:ext cx="999722" cy="940914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29" name="Group 29"/>
            <p:cNvGrpSpPr/>
            <p:nvPr/>
          </p:nvGrpSpPr>
          <p:grpSpPr>
            <a:xfrm>
              <a:off x="9879602" y="7506877"/>
              <a:ext cx="1693646" cy="1693646"/>
              <a:chOff x="0" y="0"/>
              <a:chExt cx="609600" cy="6096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Safe</a:t>
                </a:r>
              </a:p>
            </p:txBody>
          </p:sp>
        </p:grpSp>
        <p:sp>
          <p:nvSpPr>
            <p:cNvPr id="32" name="AutoShape 32"/>
            <p:cNvSpPr/>
            <p:nvPr/>
          </p:nvSpPr>
          <p:spPr>
            <a:xfrm>
              <a:off x="9726703" y="6565963"/>
              <a:ext cx="999722" cy="940914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33" name="Group 33"/>
            <p:cNvGrpSpPr/>
            <p:nvPr/>
          </p:nvGrpSpPr>
          <p:grpSpPr>
            <a:xfrm>
              <a:off x="10726425" y="4872317"/>
              <a:ext cx="1693646" cy="1693646"/>
              <a:chOff x="0" y="0"/>
              <a:chExt cx="609600" cy="6096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Web Scrapping</a:t>
                </a:r>
              </a:p>
            </p:txBody>
          </p:sp>
        </p:grpSp>
        <p:sp>
          <p:nvSpPr>
            <p:cNvPr id="36" name="AutoShape 36"/>
            <p:cNvSpPr/>
            <p:nvPr/>
          </p:nvSpPr>
          <p:spPr>
            <a:xfrm>
              <a:off x="11573248" y="4392456"/>
              <a:ext cx="0" cy="479861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37" name="Group 37"/>
            <p:cNvGrpSpPr/>
            <p:nvPr/>
          </p:nvGrpSpPr>
          <p:grpSpPr>
            <a:xfrm>
              <a:off x="12608254" y="7506877"/>
              <a:ext cx="1693646" cy="1693646"/>
              <a:chOff x="0" y="0"/>
              <a:chExt cx="609600" cy="6096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ML Model</a:t>
                </a:r>
              </a:p>
            </p:txBody>
          </p:sp>
        </p:grpSp>
        <p:sp>
          <p:nvSpPr>
            <p:cNvPr id="40" name="AutoShape 40"/>
            <p:cNvSpPr/>
            <p:nvPr/>
          </p:nvSpPr>
          <p:spPr>
            <a:xfrm>
              <a:off x="11573248" y="6565963"/>
              <a:ext cx="1881829" cy="940914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41" name="Group 41"/>
            <p:cNvGrpSpPr/>
            <p:nvPr/>
          </p:nvGrpSpPr>
          <p:grpSpPr>
            <a:xfrm>
              <a:off x="13925534" y="10070869"/>
              <a:ext cx="1693646" cy="1693646"/>
              <a:chOff x="0" y="0"/>
              <a:chExt cx="609600" cy="6096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Ham</a:t>
                </a:r>
              </a:p>
            </p:txBody>
          </p:sp>
        </p:grpSp>
        <p:sp>
          <p:nvSpPr>
            <p:cNvPr id="44" name="AutoShape 44"/>
            <p:cNvSpPr/>
            <p:nvPr/>
          </p:nvSpPr>
          <p:spPr>
            <a:xfrm>
              <a:off x="13455077" y="9200524"/>
              <a:ext cx="1317280" cy="870346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45" name="Group 45"/>
            <p:cNvGrpSpPr/>
            <p:nvPr/>
          </p:nvGrpSpPr>
          <p:grpSpPr>
            <a:xfrm>
              <a:off x="11385065" y="10070869"/>
              <a:ext cx="1693646" cy="1693646"/>
              <a:chOff x="0" y="0"/>
              <a:chExt cx="609600" cy="6096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  <p:sp>
            <p:nvSpPr>
              <p:cNvPr id="47" name="TextBox 47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Spam</a:t>
                </a:r>
              </a:p>
            </p:txBody>
          </p:sp>
        </p:grpSp>
        <p:sp>
          <p:nvSpPr>
            <p:cNvPr id="48" name="AutoShape 48"/>
            <p:cNvSpPr/>
            <p:nvPr/>
          </p:nvSpPr>
          <p:spPr>
            <a:xfrm flipH="1">
              <a:off x="12231888" y="9200524"/>
              <a:ext cx="1223189" cy="870346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49" name="Group 49"/>
            <p:cNvGrpSpPr/>
            <p:nvPr/>
          </p:nvGrpSpPr>
          <p:grpSpPr>
            <a:xfrm>
              <a:off x="3951841" y="5247894"/>
              <a:ext cx="1693646" cy="1693646"/>
              <a:chOff x="0" y="0"/>
              <a:chExt cx="609600" cy="6096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Check in Database</a:t>
                </a:r>
              </a:p>
            </p:txBody>
          </p:sp>
        </p:grpSp>
        <p:sp>
          <p:nvSpPr>
            <p:cNvPr id="52" name="AutoShape 52"/>
            <p:cNvSpPr/>
            <p:nvPr/>
          </p:nvSpPr>
          <p:spPr>
            <a:xfrm flipH="1">
              <a:off x="4798664" y="4438381"/>
              <a:ext cx="3081495" cy="809513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53" name="Group 53"/>
            <p:cNvGrpSpPr/>
            <p:nvPr/>
          </p:nvGrpSpPr>
          <p:grpSpPr>
            <a:xfrm>
              <a:off x="5269121" y="7506877"/>
              <a:ext cx="1693646" cy="1693646"/>
              <a:chOff x="0" y="0"/>
              <a:chExt cx="609600" cy="6096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found (Verified)</a:t>
                </a:r>
              </a:p>
            </p:txBody>
          </p:sp>
        </p:grpSp>
        <p:sp>
          <p:nvSpPr>
            <p:cNvPr id="56" name="AutoShape 56"/>
            <p:cNvSpPr/>
            <p:nvPr/>
          </p:nvSpPr>
          <p:spPr>
            <a:xfrm>
              <a:off x="4798664" y="6941540"/>
              <a:ext cx="1317280" cy="565338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57" name="Group 57"/>
            <p:cNvGrpSpPr/>
            <p:nvPr/>
          </p:nvGrpSpPr>
          <p:grpSpPr>
            <a:xfrm>
              <a:off x="2634561" y="7506877"/>
              <a:ext cx="1693646" cy="1693646"/>
              <a:chOff x="0" y="0"/>
              <a:chExt cx="609600" cy="6096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  <p:sp>
            <p:nvSpPr>
              <p:cNvPr id="59" name="TextBox 59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Not found (Not Verified )</a:t>
                </a:r>
              </a:p>
            </p:txBody>
          </p:sp>
        </p:grpSp>
        <p:sp>
          <p:nvSpPr>
            <p:cNvPr id="60" name="AutoShape 60"/>
            <p:cNvSpPr/>
            <p:nvPr/>
          </p:nvSpPr>
          <p:spPr>
            <a:xfrm flipH="1">
              <a:off x="3481384" y="6941540"/>
              <a:ext cx="1317280" cy="565338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61" name="Group 61"/>
            <p:cNvGrpSpPr/>
            <p:nvPr/>
          </p:nvGrpSpPr>
          <p:grpSpPr>
            <a:xfrm>
              <a:off x="12572970" y="2669207"/>
              <a:ext cx="1693646" cy="1693646"/>
              <a:chOff x="0" y="0"/>
              <a:chExt cx="609600" cy="6096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  <a:spcBef>
                    <a:spcPct val="0"/>
                  </a:spcBef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User Feedback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14219570" y="4872317"/>
              <a:ext cx="1693646" cy="1693646"/>
              <a:chOff x="0" y="0"/>
              <a:chExt cx="609600" cy="6096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Verifying the Report</a:t>
                </a:r>
              </a:p>
            </p:txBody>
          </p:sp>
        </p:grpSp>
        <p:sp>
          <p:nvSpPr>
            <p:cNvPr id="67" name="AutoShape 67"/>
            <p:cNvSpPr/>
            <p:nvPr/>
          </p:nvSpPr>
          <p:spPr>
            <a:xfrm>
              <a:off x="13419793" y="3931402"/>
              <a:ext cx="1646600" cy="940914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68" name="Group 68"/>
            <p:cNvGrpSpPr/>
            <p:nvPr/>
          </p:nvGrpSpPr>
          <p:grpSpPr>
            <a:xfrm>
              <a:off x="15242815" y="7506877"/>
              <a:ext cx="1693646" cy="1693646"/>
              <a:chOff x="0" y="0"/>
              <a:chExt cx="609600" cy="60960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70" name="TextBox 70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Implementing changes</a:t>
                </a:r>
              </a:p>
            </p:txBody>
          </p:sp>
        </p:grpSp>
        <p:sp>
          <p:nvSpPr>
            <p:cNvPr id="71" name="AutoShape 71"/>
            <p:cNvSpPr/>
            <p:nvPr/>
          </p:nvSpPr>
          <p:spPr>
            <a:xfrm>
              <a:off x="15066393" y="6565963"/>
              <a:ext cx="1023244" cy="940914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72" name="Group 72"/>
            <p:cNvGrpSpPr/>
            <p:nvPr/>
          </p:nvGrpSpPr>
          <p:grpSpPr>
            <a:xfrm>
              <a:off x="5186791" y="2776822"/>
              <a:ext cx="1693646" cy="1693646"/>
              <a:chOff x="0" y="0"/>
              <a:chExt cx="609600" cy="609600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74" name="TextBox 74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  <a:spcBef>
                    <a:spcPct val="0"/>
                  </a:spcBef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Customer awareness</a:t>
                </a:r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1505463" y="5247894"/>
              <a:ext cx="1693646" cy="1693646"/>
              <a:chOff x="0" y="0"/>
              <a:chExt cx="609600" cy="6096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id="77" name="TextBox 77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Volunteers uploading Memes</a:t>
                </a:r>
              </a:p>
            </p:txBody>
          </p:sp>
        </p:grpSp>
        <p:sp>
          <p:nvSpPr>
            <p:cNvPr id="78" name="AutoShape 78"/>
            <p:cNvSpPr/>
            <p:nvPr/>
          </p:nvSpPr>
          <p:spPr>
            <a:xfrm flipH="1">
              <a:off x="2352286" y="4470468"/>
              <a:ext cx="3681328" cy="777426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79" name="Group 79"/>
            <p:cNvGrpSpPr/>
            <p:nvPr/>
          </p:nvGrpSpPr>
          <p:grpSpPr>
            <a:xfrm>
              <a:off x="0" y="7506877"/>
              <a:ext cx="1693646" cy="1693646"/>
              <a:chOff x="0" y="0"/>
              <a:chExt cx="609600" cy="6096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6096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09600">
                    <a:moveTo>
                      <a:pt x="182846" y="0"/>
                    </a:moveTo>
                    <a:lnTo>
                      <a:pt x="426754" y="0"/>
                    </a:lnTo>
                    <a:cubicBezTo>
                      <a:pt x="527737" y="0"/>
                      <a:pt x="609600" y="81863"/>
                      <a:pt x="609600" y="182846"/>
                    </a:cubicBezTo>
                    <a:lnTo>
                      <a:pt x="609600" y="426754"/>
                    </a:lnTo>
                    <a:cubicBezTo>
                      <a:pt x="609600" y="527737"/>
                      <a:pt x="527737" y="609600"/>
                      <a:pt x="426754" y="609600"/>
                    </a:cubicBezTo>
                    <a:lnTo>
                      <a:pt x="182846" y="609600"/>
                    </a:lnTo>
                    <a:cubicBezTo>
                      <a:pt x="81863" y="609600"/>
                      <a:pt x="0" y="527737"/>
                      <a:pt x="0" y="426754"/>
                    </a:cubicBezTo>
                    <a:lnTo>
                      <a:pt x="0" y="182846"/>
                    </a:lnTo>
                    <a:cubicBezTo>
                      <a:pt x="0" y="81863"/>
                      <a:pt x="81863" y="0"/>
                      <a:pt x="182846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81" name="TextBox 81"/>
              <p:cNvSpPr txBox="1"/>
              <p:nvPr/>
            </p:nvSpPr>
            <p:spPr>
              <a:xfrm>
                <a:off x="0" y="-19050"/>
                <a:ext cx="609600" cy="628650"/>
              </a:xfrm>
              <a:prstGeom prst="rect">
                <a:avLst/>
              </a:prstGeom>
            </p:spPr>
            <p:txBody>
              <a:bodyPr lIns="47046" tIns="47046" rIns="47046" bIns="47046" rtlCol="0" anchor="ctr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Canva Sans Bold"/>
                  </a:rPr>
                  <a:t>Sharing Memes to GenZ</a:t>
                </a:r>
              </a:p>
            </p:txBody>
          </p:sp>
        </p:grpSp>
        <p:sp>
          <p:nvSpPr>
            <p:cNvPr id="82" name="AutoShape 82"/>
            <p:cNvSpPr/>
            <p:nvPr/>
          </p:nvSpPr>
          <p:spPr>
            <a:xfrm flipH="1">
              <a:off x="846823" y="6941540"/>
              <a:ext cx="1505463" cy="565338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83" name="AutoShape 83"/>
            <p:cNvSpPr/>
            <p:nvPr/>
          </p:nvSpPr>
          <p:spPr>
            <a:xfrm>
              <a:off x="9726703" y="1693646"/>
              <a:ext cx="0" cy="1005164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84" name="AutoShape 84"/>
            <p:cNvSpPr/>
            <p:nvPr/>
          </p:nvSpPr>
          <p:spPr>
            <a:xfrm>
              <a:off x="9726703" y="1693646"/>
              <a:ext cx="1846545" cy="1005164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85" name="AutoShape 85"/>
            <p:cNvSpPr/>
            <p:nvPr/>
          </p:nvSpPr>
          <p:spPr>
            <a:xfrm>
              <a:off x="9726703" y="1693646"/>
              <a:ext cx="3895584" cy="1083176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86" name="AutoShape 86"/>
            <p:cNvSpPr/>
            <p:nvPr/>
          </p:nvSpPr>
          <p:spPr>
            <a:xfrm flipH="1">
              <a:off x="7880159" y="1693646"/>
              <a:ext cx="1846545" cy="1051089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87" name="AutoShape 87"/>
            <p:cNvSpPr/>
            <p:nvPr/>
          </p:nvSpPr>
          <p:spPr>
            <a:xfrm flipH="1">
              <a:off x="6033614" y="1693646"/>
              <a:ext cx="3693089" cy="1083176"/>
            </a:xfrm>
            <a:prstGeom prst="line">
              <a:avLst/>
            </a:prstGeom>
            <a:ln w="50800" cap="rnd">
              <a:solidFill>
                <a:srgbClr val="ACB8C0"/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88" name="TextBox 88"/>
          <p:cNvSpPr txBox="1"/>
          <p:nvPr/>
        </p:nvSpPr>
        <p:spPr>
          <a:xfrm>
            <a:off x="1028700" y="1047750"/>
            <a:ext cx="3033182" cy="68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80"/>
              </a:lnSpc>
              <a:spcBef>
                <a:spcPct val="0"/>
              </a:spcBef>
            </a:pPr>
            <a:r>
              <a:rPr lang="en-US" sz="4644">
                <a:solidFill>
                  <a:srgbClr val="7F59B0"/>
                </a:solidFill>
                <a:latin typeface="TT Norms Bold"/>
              </a:rPr>
              <a:t>Website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4226118" y="1047750"/>
            <a:ext cx="3033182" cy="68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80"/>
              </a:lnSpc>
              <a:spcBef>
                <a:spcPct val="0"/>
              </a:spcBef>
            </a:pPr>
            <a:r>
              <a:rPr lang="en-US" sz="4644">
                <a:solidFill>
                  <a:srgbClr val="7F59B0"/>
                </a:solidFill>
                <a:latin typeface="TT Norms Bold"/>
              </a:rPr>
              <a:t>Workflow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047750"/>
            <a:ext cx="3033182" cy="68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80"/>
              </a:lnSpc>
              <a:spcBef>
                <a:spcPct val="0"/>
              </a:spcBef>
            </a:pPr>
            <a:r>
              <a:rPr lang="en-US" sz="4644">
                <a:solidFill>
                  <a:srgbClr val="7F59B0"/>
                </a:solidFill>
                <a:latin typeface="TT Norms Bold"/>
              </a:rPr>
              <a:t>Extention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26118" y="1047750"/>
            <a:ext cx="3033182" cy="68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80"/>
              </a:lnSpc>
              <a:spcBef>
                <a:spcPct val="0"/>
              </a:spcBef>
            </a:pPr>
            <a:r>
              <a:rPr lang="en-US" sz="4644">
                <a:solidFill>
                  <a:srgbClr val="7F59B0"/>
                </a:solidFill>
                <a:latin typeface="TT Norms Bold"/>
              </a:rPr>
              <a:t>Workflow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995160" y="813594"/>
            <a:ext cx="1283522" cy="1283522"/>
            <a:chOff x="0" y="0"/>
            <a:chExt cx="609600" cy="6096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  <a:spcBef>
                  <a:spcPct val="0"/>
                </a:spcBef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Browser Extension Interaction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378941" y="2588355"/>
            <a:ext cx="1283522" cy="1283522"/>
            <a:chOff x="0" y="0"/>
            <a:chExt cx="609600" cy="609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  <a:spcBef>
                  <a:spcPct val="0"/>
                </a:spcBef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User Feedback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072090" y="2619791"/>
            <a:ext cx="1283522" cy="1283522"/>
            <a:chOff x="0" y="0"/>
            <a:chExt cx="609600" cy="609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  <a:spcBef>
                  <a:spcPct val="0"/>
                </a:spcBef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Webite Authentication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378941" y="4183284"/>
            <a:ext cx="1283522" cy="1283522"/>
            <a:chOff x="0" y="0"/>
            <a:chExt cx="609600" cy="60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Verifying the Report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574982" y="5743119"/>
            <a:ext cx="1283522" cy="1283522"/>
            <a:chOff x="0" y="0"/>
            <a:chExt cx="609600" cy="609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Implementing changes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11020702" y="3871877"/>
            <a:ext cx="0" cy="311407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5" name="AutoShape 25"/>
          <p:cNvSpPr/>
          <p:nvPr/>
        </p:nvSpPr>
        <p:spPr>
          <a:xfrm>
            <a:off x="11574982" y="5143500"/>
            <a:ext cx="641761" cy="599619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AutoShape 26"/>
          <p:cNvSpPr/>
          <p:nvPr/>
        </p:nvSpPr>
        <p:spPr>
          <a:xfrm flipH="1" flipV="1">
            <a:off x="11574982" y="3230116"/>
            <a:ext cx="1055692" cy="3154764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27" name="Group 27"/>
          <p:cNvGrpSpPr/>
          <p:nvPr/>
        </p:nvGrpSpPr>
        <p:grpSpPr>
          <a:xfrm>
            <a:off x="7072090" y="4301809"/>
            <a:ext cx="1283522" cy="1283522"/>
            <a:chOff x="0" y="0"/>
            <a:chExt cx="609600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 ML-Based Website Authentication </a:t>
              </a:r>
            </a:p>
          </p:txBody>
        </p:sp>
      </p:grpSp>
      <p:sp>
        <p:nvSpPr>
          <p:cNvPr id="30" name="AutoShape 30"/>
          <p:cNvSpPr/>
          <p:nvPr/>
        </p:nvSpPr>
        <p:spPr>
          <a:xfrm>
            <a:off x="7713851" y="3903312"/>
            <a:ext cx="0" cy="398497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31" name="Group 31"/>
          <p:cNvGrpSpPr/>
          <p:nvPr/>
        </p:nvGrpSpPr>
        <p:grpSpPr>
          <a:xfrm>
            <a:off x="6399671" y="6322748"/>
            <a:ext cx="1283522" cy="1283522"/>
            <a:chOff x="0" y="0"/>
            <a:chExt cx="609600" cy="6096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Malicious</a:t>
              </a:r>
            </a:p>
          </p:txBody>
        </p:sp>
      </p:grpSp>
      <p:sp>
        <p:nvSpPr>
          <p:cNvPr id="34" name="AutoShape 34"/>
          <p:cNvSpPr/>
          <p:nvPr/>
        </p:nvSpPr>
        <p:spPr>
          <a:xfrm flipH="1">
            <a:off x="7041432" y="5585331"/>
            <a:ext cx="672419" cy="737417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35" name="Group 35"/>
          <p:cNvGrpSpPr/>
          <p:nvPr/>
        </p:nvGrpSpPr>
        <p:grpSpPr>
          <a:xfrm>
            <a:off x="7914940" y="6322748"/>
            <a:ext cx="1283522" cy="1283522"/>
            <a:chOff x="0" y="0"/>
            <a:chExt cx="609600" cy="6096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Safe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>
            <a:off x="7713851" y="5449676"/>
            <a:ext cx="842850" cy="1235937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39" name="Group 39"/>
          <p:cNvGrpSpPr/>
          <p:nvPr/>
        </p:nvGrpSpPr>
        <p:grpSpPr>
          <a:xfrm>
            <a:off x="8680877" y="2588355"/>
            <a:ext cx="1283522" cy="1283522"/>
            <a:chOff x="0" y="0"/>
            <a:chExt cx="609600" cy="6096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  <a:spcBef>
                  <a:spcPct val="0"/>
                </a:spcBef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Ads Analysis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8680877" y="4166154"/>
            <a:ext cx="1283522" cy="1283522"/>
            <a:chOff x="0" y="0"/>
            <a:chExt cx="609600" cy="6096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Web Scrapping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095776" y="6219795"/>
            <a:ext cx="1283522" cy="1283522"/>
            <a:chOff x="0" y="0"/>
            <a:chExt cx="609600" cy="6096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ML Model</a:t>
              </a:r>
            </a:p>
          </p:txBody>
        </p:sp>
      </p:grpSp>
      <p:sp>
        <p:nvSpPr>
          <p:cNvPr id="48" name="AutoShape 48"/>
          <p:cNvSpPr/>
          <p:nvPr/>
        </p:nvSpPr>
        <p:spPr>
          <a:xfrm>
            <a:off x="9810549" y="5466806"/>
            <a:ext cx="1084233" cy="1045017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49" name="Group 49"/>
          <p:cNvGrpSpPr/>
          <p:nvPr/>
        </p:nvGrpSpPr>
        <p:grpSpPr>
          <a:xfrm>
            <a:off x="11094071" y="8162905"/>
            <a:ext cx="1283522" cy="1283522"/>
            <a:chOff x="0" y="0"/>
            <a:chExt cx="609600" cy="6096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Ham</a:t>
              </a:r>
            </a:p>
          </p:txBody>
        </p:sp>
      </p:grpSp>
      <p:sp>
        <p:nvSpPr>
          <p:cNvPr id="52" name="AutoShape 52"/>
          <p:cNvSpPr/>
          <p:nvPr/>
        </p:nvSpPr>
        <p:spPr>
          <a:xfrm>
            <a:off x="10737537" y="7287142"/>
            <a:ext cx="998295" cy="1005754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53" name="Group 53"/>
          <p:cNvGrpSpPr/>
          <p:nvPr/>
        </p:nvGrpSpPr>
        <p:grpSpPr>
          <a:xfrm>
            <a:off x="9168788" y="8162905"/>
            <a:ext cx="1283522" cy="1283522"/>
            <a:chOff x="0" y="0"/>
            <a:chExt cx="609600" cy="6096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Spam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H="1">
            <a:off x="9810549" y="7503317"/>
            <a:ext cx="926988" cy="789580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7" name="AutoShape 57"/>
          <p:cNvSpPr/>
          <p:nvPr/>
        </p:nvSpPr>
        <p:spPr>
          <a:xfrm>
            <a:off x="9322638" y="3871877"/>
            <a:ext cx="0" cy="294277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58" name="Group 58"/>
          <p:cNvGrpSpPr/>
          <p:nvPr/>
        </p:nvGrpSpPr>
        <p:grpSpPr>
          <a:xfrm>
            <a:off x="5552903" y="2588355"/>
            <a:ext cx="1283522" cy="1283522"/>
            <a:chOff x="0" y="0"/>
            <a:chExt cx="609600" cy="6096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id="60" name="TextBox 60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  <a:spcBef>
                  <a:spcPct val="0"/>
                </a:spcBef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Enter the Customer Care Number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5552903" y="4255661"/>
            <a:ext cx="1283522" cy="1283522"/>
            <a:chOff x="0" y="0"/>
            <a:chExt cx="609600" cy="6096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63" name="TextBox 63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Check in Database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5552903" y="8189884"/>
            <a:ext cx="1283522" cy="1283522"/>
            <a:chOff x="0" y="0"/>
            <a:chExt cx="609600" cy="6096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found (Verified)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4269381" y="6252251"/>
            <a:ext cx="1283522" cy="1283522"/>
            <a:chOff x="0" y="0"/>
            <a:chExt cx="609600" cy="6096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180953" y="0"/>
                  </a:moveTo>
                  <a:lnTo>
                    <a:pt x="428647" y="0"/>
                  </a:lnTo>
                  <a:cubicBezTo>
                    <a:pt x="476638" y="0"/>
                    <a:pt x="522665" y="19065"/>
                    <a:pt x="556600" y="53000"/>
                  </a:cubicBezTo>
                  <a:cubicBezTo>
                    <a:pt x="590535" y="86935"/>
                    <a:pt x="609600" y="132962"/>
                    <a:pt x="609600" y="180953"/>
                  </a:cubicBezTo>
                  <a:lnTo>
                    <a:pt x="609600" y="428647"/>
                  </a:lnTo>
                  <a:cubicBezTo>
                    <a:pt x="609600" y="476638"/>
                    <a:pt x="590535" y="522665"/>
                    <a:pt x="556600" y="556600"/>
                  </a:cubicBezTo>
                  <a:cubicBezTo>
                    <a:pt x="522665" y="590535"/>
                    <a:pt x="476638" y="609600"/>
                    <a:pt x="428647" y="609600"/>
                  </a:cubicBezTo>
                  <a:lnTo>
                    <a:pt x="180953" y="609600"/>
                  </a:lnTo>
                  <a:cubicBezTo>
                    <a:pt x="132962" y="609600"/>
                    <a:pt x="86935" y="590535"/>
                    <a:pt x="53000" y="556600"/>
                  </a:cubicBezTo>
                  <a:cubicBezTo>
                    <a:pt x="19065" y="522665"/>
                    <a:pt x="0" y="476638"/>
                    <a:pt x="0" y="428647"/>
                  </a:cubicBezTo>
                  <a:lnTo>
                    <a:pt x="0" y="180953"/>
                  </a:lnTo>
                  <a:cubicBezTo>
                    <a:pt x="0" y="132962"/>
                    <a:pt x="19065" y="86935"/>
                    <a:pt x="53000" y="53000"/>
                  </a:cubicBezTo>
                  <a:cubicBezTo>
                    <a:pt x="86935" y="19065"/>
                    <a:pt x="132962" y="0"/>
                    <a:pt x="180953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0" y="-19050"/>
              <a:ext cx="609600" cy="628650"/>
            </a:xfrm>
            <a:prstGeom prst="rect">
              <a:avLst/>
            </a:prstGeom>
          </p:spPr>
          <p:txBody>
            <a:bodyPr lIns="47538" tIns="47538" rIns="47538" bIns="47538" rtlCol="0" anchor="ctr"/>
            <a:lstStyle/>
            <a:p>
              <a:pPr algn="ctr">
                <a:lnSpc>
                  <a:spcPts val="1679"/>
                </a:lnSpc>
              </a:pPr>
              <a:r>
                <a:rPr lang="en-US" sz="1199">
                  <a:solidFill>
                    <a:srgbClr val="000000"/>
                  </a:solidFill>
                  <a:latin typeface="Canva Sans Bold"/>
                </a:rPr>
                <a:t>Not found (Not Verified )</a:t>
              </a:r>
            </a:p>
          </p:txBody>
        </p:sp>
      </p:grpSp>
      <p:sp>
        <p:nvSpPr>
          <p:cNvPr id="70" name="AutoShape 70"/>
          <p:cNvSpPr/>
          <p:nvPr/>
        </p:nvSpPr>
        <p:spPr>
          <a:xfrm>
            <a:off x="8556701" y="1954846"/>
            <a:ext cx="765938" cy="704816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1" name="AutoShape 71"/>
          <p:cNvSpPr/>
          <p:nvPr/>
        </p:nvSpPr>
        <p:spPr>
          <a:xfrm flipH="1">
            <a:off x="7683193" y="2246873"/>
            <a:ext cx="997685" cy="412789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2" name="AutoShape 72"/>
          <p:cNvSpPr/>
          <p:nvPr/>
        </p:nvSpPr>
        <p:spPr>
          <a:xfrm flipH="1">
            <a:off x="6194664" y="1932358"/>
            <a:ext cx="2442257" cy="727305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3" name="AutoShape 73"/>
          <p:cNvSpPr/>
          <p:nvPr/>
        </p:nvSpPr>
        <p:spPr>
          <a:xfrm>
            <a:off x="8556701" y="1827552"/>
            <a:ext cx="2537370" cy="1079210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4" name="AutoShape 74"/>
          <p:cNvSpPr/>
          <p:nvPr/>
        </p:nvSpPr>
        <p:spPr>
          <a:xfrm flipH="1">
            <a:off x="6194664" y="3871877"/>
            <a:ext cx="0" cy="294277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5" name="AutoShape 75"/>
          <p:cNvSpPr/>
          <p:nvPr/>
        </p:nvSpPr>
        <p:spPr>
          <a:xfrm>
            <a:off x="6194664" y="5539183"/>
            <a:ext cx="0" cy="2650701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6" name="AutoShape 76"/>
          <p:cNvSpPr/>
          <p:nvPr/>
        </p:nvSpPr>
        <p:spPr>
          <a:xfrm flipH="1">
            <a:off x="4796294" y="5449676"/>
            <a:ext cx="1550770" cy="873073"/>
          </a:xfrm>
          <a:prstGeom prst="line">
            <a:avLst/>
          </a:prstGeom>
          <a:ln w="3810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77" name="Group 10">
            <a:extLst>
              <a:ext uri="{FF2B5EF4-FFF2-40B4-BE49-F238E27FC236}">
                <a16:creationId xmlns:a16="http://schemas.microsoft.com/office/drawing/2014/main" id="{7892B5DC-F7E0-27FC-05D6-76F7180580D7}"/>
              </a:ext>
            </a:extLst>
          </p:cNvPr>
          <p:cNvGrpSpPr/>
          <p:nvPr/>
        </p:nvGrpSpPr>
        <p:grpSpPr>
          <a:xfrm>
            <a:off x="4796294" y="10736590"/>
            <a:ext cx="10497278" cy="9479330"/>
            <a:chOff x="0" y="0"/>
            <a:chExt cx="1116669" cy="1008382"/>
          </a:xfrm>
        </p:grpSpPr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18BA8E73-42A4-FE8F-F1FA-7324BC81084D}"/>
                </a:ext>
              </a:extLst>
            </p:cNvPr>
            <p:cNvSpPr/>
            <p:nvPr/>
          </p:nvSpPr>
          <p:spPr>
            <a:xfrm>
              <a:off x="0" y="0"/>
              <a:ext cx="1116669" cy="1008382"/>
            </a:xfrm>
            <a:custGeom>
              <a:avLst/>
              <a:gdLst/>
              <a:ahLst/>
              <a:cxnLst/>
              <a:rect l="l" t="t" r="r" b="b"/>
              <a:pathLst>
                <a:path w="1116669" h="1008382">
                  <a:moveTo>
                    <a:pt x="913469" y="0"/>
                  </a:moveTo>
                  <a:lnTo>
                    <a:pt x="0" y="0"/>
                  </a:lnTo>
                  <a:lnTo>
                    <a:pt x="203200" y="1008382"/>
                  </a:lnTo>
                  <a:lnTo>
                    <a:pt x="1116669" y="1008382"/>
                  </a:lnTo>
                  <a:lnTo>
                    <a:pt x="913469" y="0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9" name="TextBox 12">
              <a:extLst>
                <a:ext uri="{FF2B5EF4-FFF2-40B4-BE49-F238E27FC236}">
                  <a16:creationId xmlns:a16="http://schemas.microsoft.com/office/drawing/2014/main" id="{38A8DB0E-4AEE-12D3-4A38-6BC40F2A6401}"/>
                </a:ext>
              </a:extLst>
            </p:cNvPr>
            <p:cNvSpPr txBox="1"/>
            <p:nvPr/>
          </p:nvSpPr>
          <p:spPr>
            <a:xfrm>
              <a:off x="101600" y="0"/>
              <a:ext cx="913469" cy="100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06387" y="403835"/>
            <a:ext cx="10497278" cy="9479330"/>
            <a:chOff x="0" y="0"/>
            <a:chExt cx="1116669" cy="100838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16669" cy="1008382"/>
            </a:xfrm>
            <a:custGeom>
              <a:avLst/>
              <a:gdLst/>
              <a:ahLst/>
              <a:cxnLst/>
              <a:rect l="l" t="t" r="r" b="b"/>
              <a:pathLst>
                <a:path w="1116669" h="1008382">
                  <a:moveTo>
                    <a:pt x="913469" y="0"/>
                  </a:moveTo>
                  <a:lnTo>
                    <a:pt x="0" y="0"/>
                  </a:lnTo>
                  <a:lnTo>
                    <a:pt x="203200" y="1008382"/>
                  </a:lnTo>
                  <a:lnTo>
                    <a:pt x="1116669" y="1008382"/>
                  </a:lnTo>
                  <a:lnTo>
                    <a:pt x="913469" y="0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101600" y="0"/>
              <a:ext cx="913469" cy="100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3674823"/>
            <a:ext cx="6824223" cy="533039"/>
            <a:chOff x="0" y="0"/>
            <a:chExt cx="9098964" cy="710718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710718" cy="710718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919886" y="15422"/>
              <a:ext cx="8179078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TT Norms"/>
                </a:rPr>
                <a:t>Global Collaboration for Datasets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8700" y="4476500"/>
            <a:ext cx="6824223" cy="919480"/>
            <a:chOff x="0" y="0"/>
            <a:chExt cx="9098964" cy="1225973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257628"/>
              <a:ext cx="710718" cy="710718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919886" y="-57150"/>
              <a:ext cx="8179078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TT Norms"/>
                </a:rPr>
                <a:t>Blockchain Integration for Data Integrity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28700" y="5664618"/>
            <a:ext cx="6824223" cy="533039"/>
            <a:chOff x="0" y="0"/>
            <a:chExt cx="9098964" cy="710718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710718" cy="710718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919886" y="15422"/>
              <a:ext cx="8179078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TT Norms"/>
                </a:rPr>
                <a:t>IoT Security Integration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464357"/>
            <a:ext cx="6824223" cy="919480"/>
            <a:chOff x="0" y="0"/>
            <a:chExt cx="9098964" cy="1225973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257628"/>
              <a:ext cx="710718" cy="71071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919886" y="-57150"/>
              <a:ext cx="8179078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TT Norms"/>
                </a:rPr>
                <a:t>Enhanced User Feedback Mechanisms</a:t>
              </a:r>
            </a:p>
          </p:txBody>
        </p:sp>
      </p:grpSp>
      <p:sp>
        <p:nvSpPr>
          <p:cNvPr id="39" name="Freeform 39"/>
          <p:cNvSpPr/>
          <p:nvPr/>
        </p:nvSpPr>
        <p:spPr>
          <a:xfrm>
            <a:off x="11991599" y="2485021"/>
            <a:ext cx="5263788" cy="5316958"/>
          </a:xfrm>
          <a:custGeom>
            <a:avLst/>
            <a:gdLst/>
            <a:ahLst/>
            <a:cxnLst/>
            <a:rect l="l" t="t" r="r" b="b"/>
            <a:pathLst>
              <a:path w="5263788" h="5316958">
                <a:moveTo>
                  <a:pt x="0" y="0"/>
                </a:moveTo>
                <a:lnTo>
                  <a:pt x="5263788" y="0"/>
                </a:lnTo>
                <a:lnTo>
                  <a:pt x="5263788" y="5316958"/>
                </a:lnTo>
                <a:lnTo>
                  <a:pt x="0" y="531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0" name="TextBox 40"/>
          <p:cNvSpPr txBox="1"/>
          <p:nvPr/>
        </p:nvSpPr>
        <p:spPr>
          <a:xfrm>
            <a:off x="972662" y="1038225"/>
            <a:ext cx="7853835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CB6CE6"/>
                </a:solidFill>
                <a:latin typeface="TT Norms Bold"/>
              </a:rPr>
              <a:t>Future Vission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603698" y="-12124821"/>
            <a:ext cx="15115834" cy="1758933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367"/>
              <a:ext cx="698500" cy="796065"/>
            </a:xfrm>
            <a:custGeom>
              <a:avLst/>
              <a:gdLst/>
              <a:ahLst/>
              <a:cxnLst/>
              <a:rect l="l" t="t" r="r" b="b"/>
              <a:pathLst>
                <a:path w="698500" h="796065">
                  <a:moveTo>
                    <a:pt x="386914" y="13546"/>
                  </a:moveTo>
                  <a:lnTo>
                    <a:pt x="660836" y="172920"/>
                  </a:lnTo>
                  <a:cubicBezTo>
                    <a:pt x="684155" y="186487"/>
                    <a:pt x="698500" y="211430"/>
                    <a:pt x="698500" y="238408"/>
                  </a:cubicBezTo>
                  <a:lnTo>
                    <a:pt x="698500" y="557658"/>
                  </a:lnTo>
                  <a:cubicBezTo>
                    <a:pt x="698500" y="584636"/>
                    <a:pt x="684155" y="609579"/>
                    <a:pt x="660836" y="623146"/>
                  </a:cubicBezTo>
                  <a:lnTo>
                    <a:pt x="386914" y="782520"/>
                  </a:lnTo>
                  <a:cubicBezTo>
                    <a:pt x="363632" y="796066"/>
                    <a:pt x="334868" y="796066"/>
                    <a:pt x="311586" y="782520"/>
                  </a:cubicBezTo>
                  <a:lnTo>
                    <a:pt x="37664" y="623146"/>
                  </a:lnTo>
                  <a:cubicBezTo>
                    <a:pt x="14345" y="609579"/>
                    <a:pt x="0" y="584636"/>
                    <a:pt x="0" y="557658"/>
                  </a:cubicBezTo>
                  <a:lnTo>
                    <a:pt x="0" y="238408"/>
                  </a:lnTo>
                  <a:cubicBezTo>
                    <a:pt x="0" y="211430"/>
                    <a:pt x="14345" y="186487"/>
                    <a:pt x="37664" y="172920"/>
                  </a:cubicBezTo>
                  <a:lnTo>
                    <a:pt x="311586" y="13546"/>
                  </a:lnTo>
                  <a:cubicBezTo>
                    <a:pt x="334868" y="0"/>
                    <a:pt x="363632" y="0"/>
                    <a:pt x="386914" y="1354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9940783" y="1028700"/>
            <a:ext cx="7318517" cy="7816840"/>
          </a:xfrm>
          <a:custGeom>
            <a:avLst/>
            <a:gdLst/>
            <a:ahLst/>
            <a:cxnLst/>
            <a:rect l="l" t="t" r="r" b="b"/>
            <a:pathLst>
              <a:path w="7318517" h="7816840">
                <a:moveTo>
                  <a:pt x="0" y="0"/>
                </a:moveTo>
                <a:lnTo>
                  <a:pt x="7318517" y="0"/>
                </a:lnTo>
                <a:lnTo>
                  <a:pt x="7318517" y="7816840"/>
                </a:lnTo>
                <a:lnTo>
                  <a:pt x="0" y="7816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1028700" y="1038225"/>
            <a:ext cx="8780172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7F59B0"/>
                </a:solidFill>
                <a:latin typeface="TT Norms Bold"/>
              </a:rPr>
              <a:t>Probelm Statement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51816" y="7362548"/>
            <a:ext cx="2052388" cy="1895752"/>
            <a:chOff x="0" y="0"/>
            <a:chExt cx="2736518" cy="252767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0"/>
              <a:ext cx="2736518" cy="771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32"/>
                </a:lnSpc>
                <a:spcBef>
                  <a:spcPct val="0"/>
                </a:spcBef>
              </a:pPr>
              <a:r>
                <a:rPr lang="en-US" sz="3840">
                  <a:solidFill>
                    <a:srgbClr val="FE41D0"/>
                  </a:solidFill>
                  <a:latin typeface="TT Norms Bold"/>
                </a:rPr>
                <a:t>69%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904364"/>
              <a:ext cx="2736518" cy="16233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00"/>
                </a:lnSpc>
                <a:spcBef>
                  <a:spcPct val="0"/>
                </a:spcBef>
              </a:pPr>
              <a:r>
                <a:rPr lang="en-US" sz="2560">
                  <a:solidFill>
                    <a:srgbClr val="010118"/>
                  </a:solidFill>
                  <a:latin typeface="TT Norms"/>
                </a:rPr>
                <a:t> increase in cybercrime victims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739470" y="7362548"/>
            <a:ext cx="3105804" cy="1489269"/>
            <a:chOff x="0" y="0"/>
            <a:chExt cx="4141072" cy="1985692"/>
          </a:xfrm>
        </p:grpSpPr>
        <p:sp>
          <p:nvSpPr>
            <p:cNvPr id="22" name="TextBox 22"/>
            <p:cNvSpPr txBox="1"/>
            <p:nvPr/>
          </p:nvSpPr>
          <p:spPr>
            <a:xfrm>
              <a:off x="0" y="0"/>
              <a:ext cx="4141072" cy="771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32"/>
                </a:lnSpc>
                <a:spcBef>
                  <a:spcPct val="0"/>
                </a:spcBef>
              </a:pPr>
              <a:r>
                <a:rPr lang="en-US" sz="3840">
                  <a:solidFill>
                    <a:srgbClr val="FE41D0"/>
                  </a:solidFill>
                  <a:latin typeface="TT Norms Bold"/>
                </a:rPr>
                <a:t>65,983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904364"/>
              <a:ext cx="4141072" cy="1081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00"/>
                </a:lnSpc>
                <a:spcBef>
                  <a:spcPct val="0"/>
                </a:spcBef>
              </a:pPr>
              <a:r>
                <a:rPr lang="en-US" sz="2560">
                  <a:solidFill>
                    <a:srgbClr val="010118"/>
                  </a:solidFill>
                  <a:latin typeface="TT Norms"/>
                </a:rPr>
                <a:t> cybercrime cases registered (2022)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759810" y="7362548"/>
            <a:ext cx="3513567" cy="1895752"/>
            <a:chOff x="0" y="0"/>
            <a:chExt cx="4684756" cy="252767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0"/>
              <a:ext cx="4684756" cy="771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32"/>
                </a:lnSpc>
                <a:spcBef>
                  <a:spcPct val="0"/>
                </a:spcBef>
              </a:pPr>
              <a:r>
                <a:rPr lang="en-US" sz="3840">
                  <a:solidFill>
                    <a:srgbClr val="FF6F38"/>
                  </a:solidFill>
                  <a:latin typeface="TT Norms Bold"/>
                </a:rPr>
                <a:t> 18%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904364"/>
              <a:ext cx="4684756" cy="16233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00"/>
                </a:lnSpc>
                <a:spcBef>
                  <a:spcPct val="0"/>
                </a:spcBef>
              </a:pPr>
              <a:r>
                <a:rPr lang="en-US" sz="2560">
                  <a:solidFill>
                    <a:srgbClr val="010118"/>
                  </a:solidFill>
                  <a:latin typeface="TT Norms"/>
                </a:rPr>
                <a:t> weekly increase in cyberattacks including spam calls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051816" y="2417347"/>
            <a:ext cx="8323499" cy="394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With the rapid growth of online platforms, there's a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rise in fake websites, misleading ads, and scam customer care numbers</a:t>
            </a:r>
            <a:r>
              <a:rPr lang="en-US" sz="2799">
                <a:solidFill>
                  <a:srgbClr val="010118"/>
                </a:solidFill>
                <a:latin typeface="TT Norms"/>
              </a:rPr>
              <a:t>. These activities can lead to financial losses and put user data at risk, making people lose trust in online services. 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10118"/>
              </a:solidFill>
              <a:latin typeface="TT Norms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To fix this, we need an Automated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AI/ML</a:t>
            </a:r>
            <a:r>
              <a:rPr lang="en-US" sz="2799">
                <a:solidFill>
                  <a:srgbClr val="010118"/>
                </a:solidFill>
                <a:latin typeface="TT Norms"/>
              </a:rPr>
              <a:t> System for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Detecting </a:t>
            </a:r>
            <a:r>
              <a:rPr lang="en-US" sz="2799">
                <a:solidFill>
                  <a:srgbClr val="010118"/>
                </a:solidFill>
                <a:latin typeface="TT Norms"/>
              </a:rPr>
              <a:t>and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Mitigating Online Fraud</a:t>
            </a:r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1368BD94-6839-0C78-236B-1B853DEEF619}"/>
              </a:ext>
            </a:extLst>
          </p:cNvPr>
          <p:cNvGrpSpPr/>
          <p:nvPr/>
        </p:nvGrpSpPr>
        <p:grpSpPr>
          <a:xfrm>
            <a:off x="18126609" y="774119"/>
            <a:ext cx="10497278" cy="9479330"/>
            <a:chOff x="0" y="0"/>
            <a:chExt cx="1116669" cy="1008382"/>
          </a:xfrm>
        </p:grpSpPr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8E9B0D6-DC78-60B9-1114-412867F29971}"/>
                </a:ext>
              </a:extLst>
            </p:cNvPr>
            <p:cNvSpPr/>
            <p:nvPr/>
          </p:nvSpPr>
          <p:spPr>
            <a:xfrm>
              <a:off x="0" y="0"/>
              <a:ext cx="1116669" cy="1008382"/>
            </a:xfrm>
            <a:custGeom>
              <a:avLst/>
              <a:gdLst/>
              <a:ahLst/>
              <a:cxnLst/>
              <a:rect l="l" t="t" r="r" b="b"/>
              <a:pathLst>
                <a:path w="1116669" h="1008382">
                  <a:moveTo>
                    <a:pt x="913469" y="0"/>
                  </a:moveTo>
                  <a:lnTo>
                    <a:pt x="0" y="0"/>
                  </a:lnTo>
                  <a:lnTo>
                    <a:pt x="203200" y="1008382"/>
                  </a:lnTo>
                  <a:lnTo>
                    <a:pt x="1116669" y="1008382"/>
                  </a:lnTo>
                  <a:lnTo>
                    <a:pt x="913469" y="0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4154EB9B-84B9-3138-1602-19C6BE01E020}"/>
                </a:ext>
              </a:extLst>
            </p:cNvPr>
            <p:cNvSpPr txBox="1"/>
            <p:nvPr/>
          </p:nvSpPr>
          <p:spPr>
            <a:xfrm>
              <a:off x="101600" y="0"/>
              <a:ext cx="913469" cy="100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grpSp>
        <p:nvGrpSpPr>
          <p:cNvPr id="31" name="Group 28">
            <a:extLst>
              <a:ext uri="{FF2B5EF4-FFF2-40B4-BE49-F238E27FC236}">
                <a16:creationId xmlns:a16="http://schemas.microsoft.com/office/drawing/2014/main" id="{D630FD08-939E-1F90-C58A-B5E37F3CCDC0}"/>
              </a:ext>
            </a:extLst>
          </p:cNvPr>
          <p:cNvGrpSpPr/>
          <p:nvPr/>
        </p:nvGrpSpPr>
        <p:grpSpPr>
          <a:xfrm>
            <a:off x="-2364813" y="-1277100"/>
            <a:ext cx="2554199" cy="2554199"/>
            <a:chOff x="0" y="0"/>
            <a:chExt cx="812800" cy="812800"/>
          </a:xfrm>
        </p:grpSpPr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3CECE56E-ACCC-8846-54DE-26CF6A19993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3" name="TextBox 30">
              <a:extLst>
                <a:ext uri="{FF2B5EF4-FFF2-40B4-BE49-F238E27FC236}">
                  <a16:creationId xmlns:a16="http://schemas.microsoft.com/office/drawing/2014/main" id="{B5236F38-B535-ADA8-FE6B-B69FD14B0DB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28">
            <a:extLst>
              <a:ext uri="{FF2B5EF4-FFF2-40B4-BE49-F238E27FC236}">
                <a16:creationId xmlns:a16="http://schemas.microsoft.com/office/drawing/2014/main" id="{7361C6B7-024C-4039-C13F-8B1C1AFC2732}"/>
              </a:ext>
            </a:extLst>
          </p:cNvPr>
          <p:cNvGrpSpPr/>
          <p:nvPr/>
        </p:nvGrpSpPr>
        <p:grpSpPr>
          <a:xfrm>
            <a:off x="-2852425" y="9220234"/>
            <a:ext cx="2554199" cy="2554199"/>
            <a:chOff x="0" y="0"/>
            <a:chExt cx="812800" cy="812800"/>
          </a:xfrm>
        </p:grpSpPr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FC5D73A9-8B4A-A914-99E9-84924E0FA19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6" name="TextBox 30">
              <a:extLst>
                <a:ext uri="{FF2B5EF4-FFF2-40B4-BE49-F238E27FC236}">
                  <a16:creationId xmlns:a16="http://schemas.microsoft.com/office/drawing/2014/main" id="{6106C133-E666-6D61-69E4-3AB8EF0BBE1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28">
            <a:extLst>
              <a:ext uri="{FF2B5EF4-FFF2-40B4-BE49-F238E27FC236}">
                <a16:creationId xmlns:a16="http://schemas.microsoft.com/office/drawing/2014/main" id="{CF488746-4C41-84C5-076B-3961D6BE049B}"/>
              </a:ext>
            </a:extLst>
          </p:cNvPr>
          <p:cNvGrpSpPr/>
          <p:nvPr/>
        </p:nvGrpSpPr>
        <p:grpSpPr>
          <a:xfrm>
            <a:off x="6568357" y="-2836723"/>
            <a:ext cx="2554199" cy="2554199"/>
            <a:chOff x="0" y="0"/>
            <a:chExt cx="812800" cy="812800"/>
          </a:xfrm>
        </p:grpSpPr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F910A101-4A46-1FFF-894A-419AEFE5B5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9" name="TextBox 30">
              <a:extLst>
                <a:ext uri="{FF2B5EF4-FFF2-40B4-BE49-F238E27FC236}">
                  <a16:creationId xmlns:a16="http://schemas.microsoft.com/office/drawing/2014/main" id="{DEDB4119-732C-D2EB-2E05-9B9B173837F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28">
            <a:extLst>
              <a:ext uri="{FF2B5EF4-FFF2-40B4-BE49-F238E27FC236}">
                <a16:creationId xmlns:a16="http://schemas.microsoft.com/office/drawing/2014/main" id="{B1029AF7-0CDA-5618-DE7B-462AE02A6FAC}"/>
              </a:ext>
            </a:extLst>
          </p:cNvPr>
          <p:cNvGrpSpPr/>
          <p:nvPr/>
        </p:nvGrpSpPr>
        <p:grpSpPr>
          <a:xfrm>
            <a:off x="7468712" y="10759621"/>
            <a:ext cx="2554199" cy="2554199"/>
            <a:chOff x="0" y="0"/>
            <a:chExt cx="812800" cy="812800"/>
          </a:xfrm>
        </p:grpSpPr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6CF9CD12-8C63-C21D-C09F-CD734B2084B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2" name="TextBox 30">
              <a:extLst>
                <a:ext uri="{FF2B5EF4-FFF2-40B4-BE49-F238E27FC236}">
                  <a16:creationId xmlns:a16="http://schemas.microsoft.com/office/drawing/2014/main" id="{3FE8B8F2-1AF4-4AE5-F927-EE21A525EFD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28">
            <a:extLst>
              <a:ext uri="{FF2B5EF4-FFF2-40B4-BE49-F238E27FC236}">
                <a16:creationId xmlns:a16="http://schemas.microsoft.com/office/drawing/2014/main" id="{E18411FB-8C99-E4D1-810B-9AB15F5F63CB}"/>
              </a:ext>
            </a:extLst>
          </p:cNvPr>
          <p:cNvGrpSpPr/>
          <p:nvPr/>
        </p:nvGrpSpPr>
        <p:grpSpPr>
          <a:xfrm>
            <a:off x="17194166" y="-1998120"/>
            <a:ext cx="2554199" cy="2554199"/>
            <a:chOff x="0" y="0"/>
            <a:chExt cx="812800" cy="812800"/>
          </a:xfrm>
        </p:grpSpPr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9FFA4616-6C39-0E83-7A60-045AF057C71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5" name="TextBox 30">
              <a:extLst>
                <a:ext uri="{FF2B5EF4-FFF2-40B4-BE49-F238E27FC236}">
                  <a16:creationId xmlns:a16="http://schemas.microsoft.com/office/drawing/2014/main" id="{D7823EB7-3DB0-0D3E-8500-C58A95B2E01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6" name="Group 28">
            <a:extLst>
              <a:ext uri="{FF2B5EF4-FFF2-40B4-BE49-F238E27FC236}">
                <a16:creationId xmlns:a16="http://schemas.microsoft.com/office/drawing/2014/main" id="{87A8D9A1-8AD1-92D6-8C2A-4EC8E1F9BDCA}"/>
              </a:ext>
            </a:extLst>
          </p:cNvPr>
          <p:cNvGrpSpPr/>
          <p:nvPr/>
        </p:nvGrpSpPr>
        <p:grpSpPr>
          <a:xfrm>
            <a:off x="17406309" y="10659421"/>
            <a:ext cx="2554199" cy="2554199"/>
            <a:chOff x="0" y="0"/>
            <a:chExt cx="812800" cy="812800"/>
          </a:xfrm>
        </p:grpSpPr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18FB6320-2E61-F88C-110C-095EC6B9CB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8" name="TextBox 30">
              <a:extLst>
                <a:ext uri="{FF2B5EF4-FFF2-40B4-BE49-F238E27FC236}">
                  <a16:creationId xmlns:a16="http://schemas.microsoft.com/office/drawing/2014/main" id="{0EDE117F-C2BE-1307-D46D-75B0CEB5F18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-1847532" y="8428517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256353" y="1028700"/>
            <a:ext cx="2554199" cy="255419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789305" y="2226504"/>
            <a:ext cx="2554199" cy="255419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17169" y="2454508"/>
            <a:ext cx="2554199" cy="255419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866900" y="5816955"/>
            <a:ext cx="2554199" cy="255419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252443" y="7094055"/>
            <a:ext cx="2554199" cy="255419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645806" y="5797905"/>
            <a:ext cx="2554199" cy="2554199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540" tIns="39540" rIns="39540" bIns="3954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1100064" y="3078788"/>
            <a:ext cx="1788410" cy="1379311"/>
          </a:xfrm>
          <a:custGeom>
            <a:avLst/>
            <a:gdLst/>
            <a:ahLst/>
            <a:cxnLst/>
            <a:rect l="l" t="t" r="r" b="b"/>
            <a:pathLst>
              <a:path w="1788410" h="1379311">
                <a:moveTo>
                  <a:pt x="0" y="0"/>
                </a:moveTo>
                <a:lnTo>
                  <a:pt x="1788410" y="0"/>
                </a:lnTo>
                <a:lnTo>
                  <a:pt x="1788410" y="1379312"/>
                </a:lnTo>
                <a:lnTo>
                  <a:pt x="0" y="13793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8241976" y="2530058"/>
            <a:ext cx="1670166" cy="1928042"/>
          </a:xfrm>
          <a:custGeom>
            <a:avLst/>
            <a:gdLst/>
            <a:ahLst/>
            <a:cxnLst/>
            <a:rect l="l" t="t" r="r" b="b"/>
            <a:pathLst>
              <a:path w="1670166" h="1928042">
                <a:moveTo>
                  <a:pt x="0" y="0"/>
                </a:moveTo>
                <a:lnTo>
                  <a:pt x="1670166" y="0"/>
                </a:lnTo>
                <a:lnTo>
                  <a:pt x="1670166" y="1928042"/>
                </a:lnTo>
                <a:lnTo>
                  <a:pt x="0" y="1928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4698369" y="7577825"/>
            <a:ext cx="1670166" cy="1586658"/>
          </a:xfrm>
          <a:custGeom>
            <a:avLst/>
            <a:gdLst/>
            <a:ahLst/>
            <a:cxnLst/>
            <a:rect l="l" t="t" r="r" b="b"/>
            <a:pathLst>
              <a:path w="1670166" h="1586658">
                <a:moveTo>
                  <a:pt x="0" y="0"/>
                </a:moveTo>
                <a:lnTo>
                  <a:pt x="1670167" y="0"/>
                </a:lnTo>
                <a:lnTo>
                  <a:pt x="1670167" y="1586658"/>
                </a:lnTo>
                <a:lnTo>
                  <a:pt x="0" y="15866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8241976" y="6141922"/>
            <a:ext cx="1670166" cy="1582103"/>
          </a:xfrm>
          <a:custGeom>
            <a:avLst/>
            <a:gdLst/>
            <a:ahLst/>
            <a:cxnLst/>
            <a:rect l="l" t="t" r="r" b="b"/>
            <a:pathLst>
              <a:path w="1670166" h="1582103">
                <a:moveTo>
                  <a:pt x="0" y="0"/>
                </a:moveTo>
                <a:lnTo>
                  <a:pt x="1670166" y="0"/>
                </a:lnTo>
                <a:lnTo>
                  <a:pt x="1670166" y="1582103"/>
                </a:lnTo>
                <a:lnTo>
                  <a:pt x="0" y="15821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1063977" y="6287972"/>
            <a:ext cx="1744116" cy="1574065"/>
          </a:xfrm>
          <a:custGeom>
            <a:avLst/>
            <a:gdLst/>
            <a:ahLst/>
            <a:cxnLst/>
            <a:rect l="l" t="t" r="r" b="b"/>
            <a:pathLst>
              <a:path w="1744116" h="1574065">
                <a:moveTo>
                  <a:pt x="0" y="0"/>
                </a:moveTo>
                <a:lnTo>
                  <a:pt x="1744117" y="0"/>
                </a:lnTo>
                <a:lnTo>
                  <a:pt x="1744117" y="1574065"/>
                </a:lnTo>
                <a:lnTo>
                  <a:pt x="0" y="15740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4698369" y="1242534"/>
            <a:ext cx="1670166" cy="1893716"/>
          </a:xfrm>
          <a:custGeom>
            <a:avLst/>
            <a:gdLst/>
            <a:ahLst/>
            <a:cxnLst/>
            <a:rect l="l" t="t" r="r" b="b"/>
            <a:pathLst>
              <a:path w="1670166" h="1893716">
                <a:moveTo>
                  <a:pt x="0" y="0"/>
                </a:moveTo>
                <a:lnTo>
                  <a:pt x="1670167" y="0"/>
                </a:lnTo>
                <a:lnTo>
                  <a:pt x="1670167" y="1893716"/>
                </a:lnTo>
                <a:lnTo>
                  <a:pt x="0" y="189371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3272886" y="4314911"/>
            <a:ext cx="4513315" cy="1973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93"/>
              </a:lnSpc>
              <a:spcBef>
                <a:spcPct val="0"/>
              </a:spcBef>
            </a:pPr>
            <a:r>
              <a:rPr lang="en-US" sz="6604" u="none" strike="noStrike">
                <a:solidFill>
                  <a:srgbClr val="010118"/>
                </a:solidFill>
                <a:latin typeface="TT Norms Bold"/>
              </a:rPr>
              <a:t>Our Solutions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215779" y="2833370"/>
            <a:ext cx="6043521" cy="642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In our pursuit to establish a safer online environment, we are developing a comprehensive solution that goes beyond traditional cybersecurity measures. 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010118"/>
              </a:solidFill>
              <a:latin typeface="TT Norms"/>
            </a:endParaR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Our vision is to create a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user-friendly</a:t>
            </a:r>
            <a:r>
              <a:rPr lang="en-US" sz="2799">
                <a:solidFill>
                  <a:srgbClr val="010118"/>
                </a:solidFill>
                <a:latin typeface="TT Norms"/>
              </a:rPr>
              <a:t> website, equipped with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browser extension</a:t>
            </a:r>
            <a:r>
              <a:rPr lang="en-US" sz="2799">
                <a:solidFill>
                  <a:srgbClr val="010118"/>
                </a:solidFill>
                <a:latin typeface="TT Norms"/>
              </a:rPr>
              <a:t> capabilities, that empowers users to actively participate in the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identification and prevention of online fraud. </a:t>
            </a:r>
          </a:p>
          <a:p>
            <a:pPr marL="0" lvl="0" indent="0"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10118"/>
              </a:solidFill>
              <a:latin typeface="TT Norms Bold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0980109" y="1038225"/>
            <a:ext cx="6279191" cy="990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93"/>
              </a:lnSpc>
              <a:spcBef>
                <a:spcPct val="0"/>
              </a:spcBef>
            </a:pPr>
            <a:r>
              <a:rPr lang="en-US" sz="6604">
                <a:solidFill>
                  <a:srgbClr val="7F59B0"/>
                </a:solidFill>
                <a:latin typeface="TT Norms Bold"/>
              </a:rPr>
              <a:t>HackSurakhsha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10773" y="-2817354"/>
            <a:ext cx="15356599" cy="15356599"/>
          </a:xfrm>
          <a:custGeom>
            <a:avLst/>
            <a:gdLst/>
            <a:ahLst/>
            <a:cxnLst/>
            <a:rect l="l" t="t" r="r" b="b"/>
            <a:pathLst>
              <a:path w="15356599" h="15356599">
                <a:moveTo>
                  <a:pt x="0" y="0"/>
                </a:moveTo>
                <a:lnTo>
                  <a:pt x="15356599" y="0"/>
                </a:lnTo>
                <a:lnTo>
                  <a:pt x="15356599" y="15356599"/>
                </a:lnTo>
                <a:lnTo>
                  <a:pt x="0" y="15356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580866" y="6438207"/>
            <a:ext cx="6824223" cy="919480"/>
            <a:chOff x="0" y="0"/>
            <a:chExt cx="9098964" cy="122597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257628"/>
              <a:ext cx="710718" cy="71071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919886" y="-57150"/>
              <a:ext cx="8179078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Using authentication metheds used by browser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580866" y="7547006"/>
            <a:ext cx="6824223" cy="533039"/>
            <a:chOff x="0" y="0"/>
            <a:chExt cx="9098964" cy="710718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710718" cy="710718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919886" y="15422"/>
              <a:ext cx="8179078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ML model 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2084533"/>
            <a:ext cx="4302683" cy="7108535"/>
            <a:chOff x="0" y="0"/>
            <a:chExt cx="5736911" cy="947804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736911" cy="4424593"/>
            </a:xfrm>
            <a:custGeom>
              <a:avLst/>
              <a:gdLst/>
              <a:ahLst/>
              <a:cxnLst/>
              <a:rect l="l" t="t" r="r" b="b"/>
              <a:pathLst>
                <a:path w="5736911" h="4424593">
                  <a:moveTo>
                    <a:pt x="0" y="0"/>
                  </a:moveTo>
                  <a:lnTo>
                    <a:pt x="5736911" y="0"/>
                  </a:lnTo>
                  <a:lnTo>
                    <a:pt x="5736911" y="4424593"/>
                  </a:lnTo>
                  <a:lnTo>
                    <a:pt x="0" y="44245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0" y="4379366"/>
              <a:ext cx="5736911" cy="5098680"/>
            </a:xfrm>
            <a:custGeom>
              <a:avLst/>
              <a:gdLst/>
              <a:ahLst/>
              <a:cxnLst/>
              <a:rect l="l" t="t" r="r" b="b"/>
              <a:pathLst>
                <a:path w="5736911" h="5098680">
                  <a:moveTo>
                    <a:pt x="0" y="0"/>
                  </a:moveTo>
                  <a:lnTo>
                    <a:pt x="5736911" y="0"/>
                  </a:lnTo>
                  <a:lnTo>
                    <a:pt x="5736911" y="5098680"/>
                  </a:lnTo>
                  <a:lnTo>
                    <a:pt x="0" y="50986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5" name="TextBox 25"/>
          <p:cNvSpPr txBox="1"/>
          <p:nvPr/>
        </p:nvSpPr>
        <p:spPr>
          <a:xfrm>
            <a:off x="7468712" y="1038225"/>
            <a:ext cx="9247879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 u="none" strike="noStrike">
                <a:solidFill>
                  <a:srgbClr val="7F59B0"/>
                </a:solidFill>
                <a:latin typeface="TT Norms Bold"/>
              </a:rPr>
              <a:t>Website Authentication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580866" y="2680970"/>
            <a:ext cx="9678434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We are leveraging advanced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 XG boost, Random Forest algorithms</a:t>
            </a:r>
            <a:r>
              <a:rPr lang="en-US" sz="2799">
                <a:solidFill>
                  <a:srgbClr val="010118"/>
                </a:solidFill>
                <a:latin typeface="TT Norms"/>
              </a:rPr>
              <a:t> to scrutinise websites thoroughly. Our model considers multiple factors, including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domain authenticity,</a:t>
            </a:r>
            <a:r>
              <a:rPr lang="en-US" sz="2799">
                <a:solidFill>
                  <a:srgbClr val="010118"/>
                </a:solidFill>
                <a:latin typeface="TT Norms"/>
              </a:rPr>
              <a:t>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SSL certificates</a:t>
            </a:r>
            <a:r>
              <a:rPr lang="en-US" sz="2799">
                <a:solidFill>
                  <a:srgbClr val="010118"/>
                </a:solidFill>
                <a:latin typeface="TT Norms"/>
              </a:rPr>
              <a:t>, and a range of indicators such as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 URL red flags</a:t>
            </a:r>
            <a:r>
              <a:rPr lang="en-US" sz="2799">
                <a:solidFill>
                  <a:srgbClr val="010118"/>
                </a:solidFill>
                <a:latin typeface="TT Norms"/>
              </a:rPr>
              <a:t>,, This holistic approach ensures a robust verification process.</a:t>
            </a:r>
          </a:p>
        </p:txBody>
      </p:sp>
      <p:sp>
        <p:nvSpPr>
          <p:cNvPr id="27" name="Freeform 27"/>
          <p:cNvSpPr/>
          <p:nvPr/>
        </p:nvSpPr>
        <p:spPr>
          <a:xfrm>
            <a:off x="6921167" y="8880145"/>
            <a:ext cx="1095091" cy="1095091"/>
          </a:xfrm>
          <a:custGeom>
            <a:avLst/>
            <a:gdLst/>
            <a:ahLst/>
            <a:cxnLst/>
            <a:rect l="l" t="t" r="r" b="b"/>
            <a:pathLst>
              <a:path w="1095091" h="1095091">
                <a:moveTo>
                  <a:pt x="0" y="0"/>
                </a:moveTo>
                <a:lnTo>
                  <a:pt x="1095090" y="0"/>
                </a:lnTo>
                <a:lnTo>
                  <a:pt x="1095090" y="1095090"/>
                </a:lnTo>
                <a:lnTo>
                  <a:pt x="0" y="1095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6356005" y="301862"/>
            <a:ext cx="593492" cy="593492"/>
          </a:xfrm>
          <a:custGeom>
            <a:avLst/>
            <a:gdLst/>
            <a:ahLst/>
            <a:cxnLst/>
            <a:rect l="l" t="t" r="r" b="b"/>
            <a:pathLst>
              <a:path w="593492" h="593492">
                <a:moveTo>
                  <a:pt x="0" y="0"/>
                </a:moveTo>
                <a:lnTo>
                  <a:pt x="593492" y="0"/>
                </a:lnTo>
                <a:lnTo>
                  <a:pt x="593492" y="593492"/>
                </a:lnTo>
                <a:lnTo>
                  <a:pt x="0" y="59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8224590" y="9562474"/>
            <a:ext cx="412762" cy="412762"/>
          </a:xfrm>
          <a:custGeom>
            <a:avLst/>
            <a:gdLst/>
            <a:ahLst/>
            <a:cxnLst/>
            <a:rect l="l" t="t" r="r" b="b"/>
            <a:pathLst>
              <a:path w="412762" h="412762">
                <a:moveTo>
                  <a:pt x="0" y="0"/>
                </a:moveTo>
                <a:lnTo>
                  <a:pt x="412761" y="0"/>
                </a:lnTo>
                <a:lnTo>
                  <a:pt x="412761" y="412761"/>
                </a:lnTo>
                <a:lnTo>
                  <a:pt x="0" y="412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2">
            <a:extLst>
              <a:ext uri="{FF2B5EF4-FFF2-40B4-BE49-F238E27FC236}">
                <a16:creationId xmlns:a16="http://schemas.microsoft.com/office/drawing/2014/main" id="{0D68C299-CCE4-263D-48C3-2B24EAE26E7A}"/>
              </a:ext>
            </a:extLst>
          </p:cNvPr>
          <p:cNvGrpSpPr/>
          <p:nvPr/>
        </p:nvGrpSpPr>
        <p:grpSpPr>
          <a:xfrm rot="5914739">
            <a:off x="18115280" y="3575969"/>
            <a:ext cx="10497278" cy="9479330"/>
            <a:chOff x="0" y="0"/>
            <a:chExt cx="1116669" cy="1008382"/>
          </a:xfrm>
        </p:grpSpPr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BF7E27ED-7C59-04A1-08F8-BBD961D92802}"/>
                </a:ext>
              </a:extLst>
            </p:cNvPr>
            <p:cNvSpPr/>
            <p:nvPr/>
          </p:nvSpPr>
          <p:spPr>
            <a:xfrm>
              <a:off x="0" y="0"/>
              <a:ext cx="1116669" cy="1008382"/>
            </a:xfrm>
            <a:custGeom>
              <a:avLst/>
              <a:gdLst/>
              <a:ahLst/>
              <a:cxnLst/>
              <a:rect l="l" t="t" r="r" b="b"/>
              <a:pathLst>
                <a:path w="1116669" h="1008382">
                  <a:moveTo>
                    <a:pt x="913469" y="0"/>
                  </a:moveTo>
                  <a:lnTo>
                    <a:pt x="0" y="0"/>
                  </a:lnTo>
                  <a:lnTo>
                    <a:pt x="203200" y="1008382"/>
                  </a:lnTo>
                  <a:lnTo>
                    <a:pt x="1116669" y="1008382"/>
                  </a:lnTo>
                  <a:lnTo>
                    <a:pt x="913469" y="0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2" name="TextBox 34">
              <a:extLst>
                <a:ext uri="{FF2B5EF4-FFF2-40B4-BE49-F238E27FC236}">
                  <a16:creationId xmlns:a16="http://schemas.microsoft.com/office/drawing/2014/main" id="{DD600D87-BA90-D0A8-74AC-5942E22067B5}"/>
                </a:ext>
              </a:extLst>
            </p:cNvPr>
            <p:cNvSpPr txBox="1"/>
            <p:nvPr/>
          </p:nvSpPr>
          <p:spPr>
            <a:xfrm>
              <a:off x="101600" y="0"/>
              <a:ext cx="913469" cy="100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5143500"/>
            <a:ext cx="6824223" cy="919480"/>
            <a:chOff x="0" y="0"/>
            <a:chExt cx="9098964" cy="1225973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257628"/>
              <a:ext cx="710718" cy="71071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9886" y="-57150"/>
              <a:ext cx="8179078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Webscrapping external links of website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6427792"/>
            <a:ext cx="6824223" cy="919480"/>
            <a:chOff x="0" y="0"/>
            <a:chExt cx="9098964" cy="122597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257628"/>
              <a:ext cx="710718" cy="71071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919886" y="-57150"/>
              <a:ext cx="8179078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authenticating all external links using ML model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028700" y="7861622"/>
            <a:ext cx="6824223" cy="919480"/>
            <a:chOff x="0" y="0"/>
            <a:chExt cx="9098964" cy="122597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257628"/>
              <a:ext cx="710718" cy="710718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919886" y="-57150"/>
              <a:ext cx="8179078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creating a dashboard for field - phising, spam , authenticated  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217082" y="1038225"/>
            <a:ext cx="7853835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7F59B0"/>
                </a:solidFill>
                <a:latin typeface="TT Norms Bold"/>
              </a:rPr>
              <a:t>Ad Cont</a:t>
            </a:r>
            <a:r>
              <a:rPr lang="en-US" sz="6399" u="none" strike="noStrike">
                <a:solidFill>
                  <a:srgbClr val="7F59B0"/>
                </a:solidFill>
                <a:latin typeface="TT Norms Bold"/>
              </a:rPr>
              <a:t>ent Analysis</a:t>
            </a:r>
          </a:p>
        </p:txBody>
      </p:sp>
      <p:grpSp>
        <p:nvGrpSpPr>
          <p:cNvPr id="32" name="Group 32"/>
          <p:cNvGrpSpPr/>
          <p:nvPr/>
        </p:nvGrpSpPr>
        <p:grpSpPr>
          <a:xfrm rot="5914739">
            <a:off x="10213820" y="3795969"/>
            <a:ext cx="10497278" cy="9479330"/>
            <a:chOff x="0" y="0"/>
            <a:chExt cx="1116669" cy="100838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16669" cy="1008382"/>
            </a:xfrm>
            <a:custGeom>
              <a:avLst/>
              <a:gdLst/>
              <a:ahLst/>
              <a:cxnLst/>
              <a:rect l="l" t="t" r="r" b="b"/>
              <a:pathLst>
                <a:path w="1116669" h="1008382">
                  <a:moveTo>
                    <a:pt x="913469" y="0"/>
                  </a:moveTo>
                  <a:lnTo>
                    <a:pt x="0" y="0"/>
                  </a:lnTo>
                  <a:lnTo>
                    <a:pt x="203200" y="1008382"/>
                  </a:lnTo>
                  <a:lnTo>
                    <a:pt x="1116669" y="1008382"/>
                  </a:lnTo>
                  <a:lnTo>
                    <a:pt x="913469" y="0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0"/>
              <a:ext cx="913469" cy="100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028700" y="2319020"/>
            <a:ext cx="16230600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Employing cutting-edge Natural Language Processing . we are committed to assessing the authenticity and accuracy of online ad content. By analysing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redirecting links</a:t>
            </a:r>
            <a:r>
              <a:rPr lang="en-US" sz="2799">
                <a:solidFill>
                  <a:srgbClr val="010118"/>
                </a:solidFill>
                <a:latin typeface="TT Norms"/>
              </a:rPr>
              <a:t> , our system aims to provide users with insights into the legitimacy of advertisements they encounter during their online activities.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10118"/>
              </a:solidFill>
              <a:latin typeface="TT Norms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13070918" y="4624550"/>
            <a:ext cx="4086745" cy="4633750"/>
          </a:xfrm>
          <a:custGeom>
            <a:avLst/>
            <a:gdLst/>
            <a:ahLst/>
            <a:cxnLst/>
            <a:rect l="l" t="t" r="r" b="b"/>
            <a:pathLst>
              <a:path w="4086745" h="4633750">
                <a:moveTo>
                  <a:pt x="0" y="0"/>
                </a:moveTo>
                <a:lnTo>
                  <a:pt x="4086745" y="0"/>
                </a:lnTo>
                <a:lnTo>
                  <a:pt x="4086745" y="4633750"/>
                </a:lnTo>
                <a:lnTo>
                  <a:pt x="0" y="4633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35B795A-7C20-9AC8-87FA-4A10EE3F9E97}"/>
              </a:ext>
            </a:extLst>
          </p:cNvPr>
          <p:cNvSpPr/>
          <p:nvPr/>
        </p:nvSpPr>
        <p:spPr>
          <a:xfrm>
            <a:off x="-7777897" y="-7456739"/>
            <a:ext cx="8979330" cy="8979330"/>
          </a:xfrm>
          <a:custGeom>
            <a:avLst/>
            <a:gdLst/>
            <a:ahLst/>
            <a:cxnLst/>
            <a:rect l="l" t="t" r="r" b="b"/>
            <a:pathLst>
              <a:path w="8979330" h="8979330">
                <a:moveTo>
                  <a:pt x="0" y="0"/>
                </a:moveTo>
                <a:lnTo>
                  <a:pt x="8979331" y="0"/>
                </a:lnTo>
                <a:lnTo>
                  <a:pt x="8979331" y="8979330"/>
                </a:lnTo>
                <a:lnTo>
                  <a:pt x="0" y="89793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75316" y="1028700"/>
            <a:ext cx="6824223" cy="1414780"/>
            <a:chOff x="0" y="0"/>
            <a:chExt cx="9098964" cy="1886373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587828"/>
              <a:ext cx="710718" cy="71071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9886" y="-57150"/>
              <a:ext cx="8179078" cy="1943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"/>
                </a:rPr>
                <a:t>Companies are invited to </a:t>
              </a: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submit their customer care numbers </a:t>
              </a:r>
              <a:r>
                <a:rPr lang="en-US" sz="2799">
                  <a:solidFill>
                    <a:srgbClr val="010118"/>
                  </a:solidFill>
                  <a:latin typeface="TT Norms"/>
                </a:rPr>
                <a:t>for inclusion in our </a:t>
              </a: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verified database.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375316" y="2914104"/>
            <a:ext cx="6824223" cy="1910080"/>
            <a:chOff x="0" y="0"/>
            <a:chExt cx="9098964" cy="254677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918028"/>
              <a:ext cx="710718" cy="71071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919886" y="-57150"/>
              <a:ext cx="8179078" cy="2603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"/>
                </a:rPr>
                <a:t>Verification is conducted based on</a:t>
              </a: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 authenticated government-issued documents </a:t>
              </a:r>
              <a:r>
                <a:rPr lang="en-US" sz="2799">
                  <a:solidFill>
                    <a:srgbClr val="010118"/>
                  </a:solidFill>
                  <a:latin typeface="TT Norms"/>
                </a:rPr>
                <a:t>provided by the submitting companie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461503" y="5143500"/>
            <a:ext cx="6824223" cy="2405380"/>
            <a:chOff x="0" y="0"/>
            <a:chExt cx="9098964" cy="320717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1248228"/>
              <a:ext cx="710718" cy="710718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919886" y="-57150"/>
              <a:ext cx="8179078" cy="3264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"/>
                </a:rPr>
                <a:t>The database aims to ensure</a:t>
              </a: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 authenticity by accepting submissions only from verified companies</a:t>
              </a:r>
              <a:r>
                <a:rPr lang="en-US" sz="2799">
                  <a:solidFill>
                    <a:srgbClr val="010118"/>
                  </a:solidFill>
                  <a:latin typeface="TT Norms"/>
                </a:rPr>
                <a:t> with valid government documentation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461503" y="7890235"/>
            <a:ext cx="7797797" cy="1910080"/>
            <a:chOff x="0" y="0"/>
            <a:chExt cx="10397063" cy="254677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918028"/>
              <a:ext cx="710718" cy="710718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919886" y="-57150"/>
              <a:ext cx="9477177" cy="2603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"/>
                </a:rPr>
                <a:t>Users can rely on our database for</a:t>
              </a: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 authenticated and trustworthy customer care numbers, enhancing overall service reliability</a:t>
              </a:r>
            </a:p>
          </p:txBody>
        </p:sp>
      </p:grpSp>
      <p:sp>
        <p:nvSpPr>
          <p:cNvPr id="36" name="Freeform 36"/>
          <p:cNvSpPr/>
          <p:nvPr/>
        </p:nvSpPr>
        <p:spPr>
          <a:xfrm>
            <a:off x="-496124" y="3059215"/>
            <a:ext cx="8979330" cy="8979330"/>
          </a:xfrm>
          <a:custGeom>
            <a:avLst/>
            <a:gdLst/>
            <a:ahLst/>
            <a:cxnLst/>
            <a:rect l="l" t="t" r="r" b="b"/>
            <a:pathLst>
              <a:path w="8979330" h="8979330">
                <a:moveTo>
                  <a:pt x="0" y="0"/>
                </a:moveTo>
                <a:lnTo>
                  <a:pt x="8979331" y="0"/>
                </a:lnTo>
                <a:lnTo>
                  <a:pt x="8979331" y="8979330"/>
                </a:lnTo>
                <a:lnTo>
                  <a:pt x="0" y="8979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458348" y="4683155"/>
            <a:ext cx="3385593" cy="3207080"/>
          </a:xfrm>
          <a:custGeom>
            <a:avLst/>
            <a:gdLst/>
            <a:ahLst/>
            <a:cxnLst/>
            <a:rect l="l" t="t" r="r" b="b"/>
            <a:pathLst>
              <a:path w="3385593" h="3207080">
                <a:moveTo>
                  <a:pt x="0" y="0"/>
                </a:moveTo>
                <a:lnTo>
                  <a:pt x="3385594" y="0"/>
                </a:lnTo>
                <a:lnTo>
                  <a:pt x="3385594" y="3207080"/>
                </a:lnTo>
                <a:lnTo>
                  <a:pt x="0" y="32070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4955618" y="6132028"/>
            <a:ext cx="2695561" cy="2833704"/>
          </a:xfrm>
          <a:custGeom>
            <a:avLst/>
            <a:gdLst/>
            <a:ahLst/>
            <a:cxnLst/>
            <a:rect l="l" t="t" r="r" b="b"/>
            <a:pathLst>
              <a:path w="2695561" h="2833704">
                <a:moveTo>
                  <a:pt x="0" y="0"/>
                </a:moveTo>
                <a:lnTo>
                  <a:pt x="2695561" y="0"/>
                </a:lnTo>
                <a:lnTo>
                  <a:pt x="2695561" y="2833704"/>
                </a:lnTo>
                <a:lnTo>
                  <a:pt x="0" y="28337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1028700" y="1038225"/>
            <a:ext cx="7853835" cy="1911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7F59B0"/>
                </a:solidFill>
                <a:latin typeface="TT Norms Bold"/>
              </a:rPr>
              <a:t>Customer Care Number Verification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06387" y="403835"/>
            <a:ext cx="10497278" cy="9479330"/>
            <a:chOff x="0" y="0"/>
            <a:chExt cx="1116669" cy="100838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16669" cy="1008382"/>
            </a:xfrm>
            <a:custGeom>
              <a:avLst/>
              <a:gdLst/>
              <a:ahLst/>
              <a:cxnLst/>
              <a:rect l="l" t="t" r="r" b="b"/>
              <a:pathLst>
                <a:path w="1116669" h="1008382">
                  <a:moveTo>
                    <a:pt x="913469" y="0"/>
                  </a:moveTo>
                  <a:lnTo>
                    <a:pt x="0" y="0"/>
                  </a:lnTo>
                  <a:lnTo>
                    <a:pt x="203200" y="1008382"/>
                  </a:lnTo>
                  <a:lnTo>
                    <a:pt x="1116669" y="1008382"/>
                  </a:lnTo>
                  <a:lnTo>
                    <a:pt x="913469" y="0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101600" y="0"/>
              <a:ext cx="913469" cy="100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2984226" y="1460001"/>
            <a:ext cx="3336481" cy="3851638"/>
          </a:xfrm>
          <a:custGeom>
            <a:avLst/>
            <a:gdLst/>
            <a:ahLst/>
            <a:cxnLst/>
            <a:rect l="l" t="t" r="r" b="b"/>
            <a:pathLst>
              <a:path w="3336481" h="3851638">
                <a:moveTo>
                  <a:pt x="0" y="0"/>
                </a:moveTo>
                <a:lnTo>
                  <a:pt x="3336481" y="0"/>
                </a:lnTo>
                <a:lnTo>
                  <a:pt x="3336481" y="3851638"/>
                </a:lnTo>
                <a:lnTo>
                  <a:pt x="0" y="38516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2746741" y="575884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972662" y="1038225"/>
            <a:ext cx="7853835" cy="1911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CB6CE6"/>
                </a:solidFill>
                <a:latin typeface="TT Norms Bold"/>
              </a:rPr>
              <a:t>User Feedback Integration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3328670"/>
            <a:ext cx="7797797" cy="5929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T Norms"/>
              </a:rPr>
              <a:t>To continuously enhance the </a:t>
            </a:r>
            <a:r>
              <a:rPr lang="en-US" sz="2799">
                <a:solidFill>
                  <a:srgbClr val="FFFFFF"/>
                </a:solidFill>
                <a:latin typeface="TT Norms Bold"/>
              </a:rPr>
              <a:t>system's accuracy</a:t>
            </a:r>
            <a:r>
              <a:rPr lang="en-US" sz="2799">
                <a:solidFill>
                  <a:srgbClr val="FFFFFF"/>
                </a:solidFill>
                <a:latin typeface="TT Norms"/>
              </a:rPr>
              <a:t>, we encourage user participation through feedback mechanisms. 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TT Norms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T Norms"/>
              </a:rPr>
              <a:t>Users can actively report suspicious websites, ads, or spams. </a:t>
            </a:r>
            <a:r>
              <a:rPr lang="en-US" sz="2799">
                <a:solidFill>
                  <a:srgbClr val="FFFFFF"/>
                </a:solidFill>
                <a:latin typeface="TT Norms Bold"/>
              </a:rPr>
              <a:t>As a token of appreciation, cybersecurity officials will issue badges to users</a:t>
            </a:r>
            <a:r>
              <a:rPr lang="en-US" sz="2799">
                <a:solidFill>
                  <a:srgbClr val="FFFFFF"/>
                </a:solidFill>
                <a:latin typeface="TT Norms"/>
              </a:rPr>
              <a:t> who contribute significantly to the identification and reporting of fraudulent activities, fostering a collaborative approach to online security.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TT Norms"/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FBA1F45E-6071-521B-5EA0-9971A0636AB3}"/>
              </a:ext>
            </a:extLst>
          </p:cNvPr>
          <p:cNvSpPr/>
          <p:nvPr/>
        </p:nvSpPr>
        <p:spPr>
          <a:xfrm>
            <a:off x="17593330" y="-1709428"/>
            <a:ext cx="12308828" cy="12308828"/>
          </a:xfrm>
          <a:custGeom>
            <a:avLst/>
            <a:gdLst/>
            <a:ahLst/>
            <a:cxnLst/>
            <a:rect l="l" t="t" r="r" b="b"/>
            <a:pathLst>
              <a:path w="12308828" h="12308828">
                <a:moveTo>
                  <a:pt x="0" y="0"/>
                </a:moveTo>
                <a:lnTo>
                  <a:pt x="12308828" y="0"/>
                </a:lnTo>
                <a:lnTo>
                  <a:pt x="12308828" y="12308829"/>
                </a:lnTo>
                <a:lnTo>
                  <a:pt x="0" y="123088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6091413" y="5575307"/>
            <a:ext cx="6105174" cy="4066231"/>
          </a:xfrm>
          <a:custGeom>
            <a:avLst/>
            <a:gdLst/>
            <a:ahLst/>
            <a:cxnLst/>
            <a:rect l="l" t="t" r="r" b="b"/>
            <a:pathLst>
              <a:path w="6105174" h="4066231">
                <a:moveTo>
                  <a:pt x="0" y="0"/>
                </a:moveTo>
                <a:lnTo>
                  <a:pt x="6105174" y="0"/>
                </a:lnTo>
                <a:lnTo>
                  <a:pt x="6105174" y="4066232"/>
                </a:lnTo>
                <a:lnTo>
                  <a:pt x="0" y="40662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0581" t="-29009" r="-41679" b="-25917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-8050639" y="-784059"/>
            <a:ext cx="12308828" cy="12308828"/>
          </a:xfrm>
          <a:custGeom>
            <a:avLst/>
            <a:gdLst/>
            <a:ahLst/>
            <a:cxnLst/>
            <a:rect l="l" t="t" r="r" b="b"/>
            <a:pathLst>
              <a:path w="12308828" h="12308828">
                <a:moveTo>
                  <a:pt x="0" y="0"/>
                </a:moveTo>
                <a:lnTo>
                  <a:pt x="12308828" y="0"/>
                </a:lnTo>
                <a:lnTo>
                  <a:pt x="12308828" y="12308829"/>
                </a:lnTo>
                <a:lnTo>
                  <a:pt x="0" y="123088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325212" y="3097117"/>
            <a:ext cx="3570418" cy="3222302"/>
          </a:xfrm>
          <a:custGeom>
            <a:avLst/>
            <a:gdLst/>
            <a:ahLst/>
            <a:cxnLst/>
            <a:rect l="l" t="t" r="r" b="b"/>
            <a:pathLst>
              <a:path w="3570418" h="3222302">
                <a:moveTo>
                  <a:pt x="0" y="0"/>
                </a:moveTo>
                <a:lnTo>
                  <a:pt x="3570418" y="0"/>
                </a:lnTo>
                <a:lnTo>
                  <a:pt x="3570418" y="3222302"/>
                </a:lnTo>
                <a:lnTo>
                  <a:pt x="0" y="32223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97384" y="6319419"/>
            <a:ext cx="4332197" cy="3628215"/>
          </a:xfrm>
          <a:custGeom>
            <a:avLst/>
            <a:gdLst/>
            <a:ahLst/>
            <a:cxnLst/>
            <a:rect l="l" t="t" r="r" b="b"/>
            <a:pathLst>
              <a:path w="4332197" h="3628215">
                <a:moveTo>
                  <a:pt x="0" y="0"/>
                </a:moveTo>
                <a:lnTo>
                  <a:pt x="4332198" y="0"/>
                </a:lnTo>
                <a:lnTo>
                  <a:pt x="4332198" y="3628216"/>
                </a:lnTo>
                <a:lnTo>
                  <a:pt x="0" y="362821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2576961" y="5575307"/>
            <a:ext cx="4942842" cy="3832580"/>
          </a:xfrm>
          <a:custGeom>
            <a:avLst/>
            <a:gdLst/>
            <a:ahLst/>
            <a:cxnLst/>
            <a:rect l="l" t="t" r="r" b="b"/>
            <a:pathLst>
              <a:path w="4942842" h="3832580">
                <a:moveTo>
                  <a:pt x="0" y="0"/>
                </a:moveTo>
                <a:lnTo>
                  <a:pt x="4942842" y="0"/>
                </a:lnTo>
                <a:lnTo>
                  <a:pt x="4942842" y="3832580"/>
                </a:lnTo>
                <a:lnTo>
                  <a:pt x="0" y="38325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71203" t="-38943" r="-72005" b="-38636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963483" y="1067696"/>
            <a:ext cx="13980832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7F59B0"/>
                </a:solidFill>
                <a:latin typeface="TT Norms Bold"/>
              </a:rPr>
              <a:t>Consumer Awareness &amp; Legal Rights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93693" y="2541277"/>
            <a:ext cx="11395813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Recognizing the importance of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consumer awareness</a:t>
            </a:r>
            <a:r>
              <a:rPr lang="en-US" sz="2799">
                <a:solidFill>
                  <a:srgbClr val="010118"/>
                </a:solidFill>
                <a:latin typeface="TT Norms"/>
              </a:rPr>
              <a:t>, we aim to deliver information in an engaging manner. Through the creation of </a:t>
            </a:r>
            <a:r>
              <a:rPr lang="en-US" sz="2799">
                <a:solidFill>
                  <a:srgbClr val="010118"/>
                </a:solidFill>
                <a:latin typeface="TT Norms Bold"/>
              </a:rPr>
              <a:t>awareness memes</a:t>
            </a:r>
            <a:r>
              <a:rPr lang="en-US" sz="2799">
                <a:solidFill>
                  <a:srgbClr val="010118"/>
                </a:solidFill>
                <a:latin typeface="TT Norms"/>
              </a:rPr>
              <a:t>, we intend to educate users on cybersecurity best practices and legal rights in a way that is both informative and entertaining.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10118"/>
              </a:solidFill>
              <a:latin typeface="TT Nor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61086" y="1859684"/>
            <a:ext cx="17765828" cy="17765828"/>
          </a:xfrm>
          <a:custGeom>
            <a:avLst/>
            <a:gdLst/>
            <a:ahLst/>
            <a:cxnLst/>
            <a:rect l="l" t="t" r="r" b="b"/>
            <a:pathLst>
              <a:path w="17765828" h="17765828">
                <a:moveTo>
                  <a:pt x="0" y="0"/>
                </a:moveTo>
                <a:lnTo>
                  <a:pt x="17765828" y="0"/>
                </a:lnTo>
                <a:lnTo>
                  <a:pt x="17765828" y="17765827"/>
                </a:lnTo>
                <a:lnTo>
                  <a:pt x="0" y="177658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573168" y="5134650"/>
            <a:ext cx="4065315" cy="3862049"/>
          </a:xfrm>
          <a:custGeom>
            <a:avLst/>
            <a:gdLst/>
            <a:ahLst/>
            <a:cxnLst/>
            <a:rect l="l" t="t" r="r" b="b"/>
            <a:pathLst>
              <a:path w="4065315" h="3862049">
                <a:moveTo>
                  <a:pt x="0" y="0"/>
                </a:moveTo>
                <a:lnTo>
                  <a:pt x="4065314" y="0"/>
                </a:lnTo>
                <a:lnTo>
                  <a:pt x="4065314" y="3862049"/>
                </a:lnTo>
                <a:lnTo>
                  <a:pt x="0" y="38620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068361">
            <a:off x="14377032" y="5008274"/>
            <a:ext cx="2288858" cy="4114800"/>
          </a:xfrm>
          <a:custGeom>
            <a:avLst/>
            <a:gdLst/>
            <a:ahLst/>
            <a:cxnLst/>
            <a:rect l="l" t="t" r="r" b="b"/>
            <a:pathLst>
              <a:path w="2288858" h="4114800">
                <a:moveTo>
                  <a:pt x="0" y="0"/>
                </a:moveTo>
                <a:lnTo>
                  <a:pt x="2288858" y="0"/>
                </a:lnTo>
                <a:lnTo>
                  <a:pt x="22888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217082" y="900453"/>
            <a:ext cx="7853835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7F59B0"/>
                </a:solidFill>
                <a:latin typeface="TT Norms Bold"/>
              </a:rPr>
              <a:t>Real-time Detection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28700" y="2222727"/>
            <a:ext cx="6824223" cy="1414780"/>
            <a:chOff x="0" y="0"/>
            <a:chExt cx="9098964" cy="188637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587828"/>
              <a:ext cx="710718" cy="710718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919886" y="-57150"/>
              <a:ext cx="8179078" cy="1943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"/>
                </a:rPr>
                <a:t>Companies are invited to submit their customer care numbers for inclusion in our verified database.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509218"/>
            <a:ext cx="6824223" cy="1910080"/>
            <a:chOff x="0" y="0"/>
            <a:chExt cx="9098964" cy="254677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918028"/>
              <a:ext cx="710718" cy="71071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919886" y="-57150"/>
              <a:ext cx="8179078" cy="2603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"/>
                </a:rPr>
                <a:t>The browser extension performs real-time analysis of online content, providing users with instant feedback on the legitimacy of websites.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7043360"/>
            <a:ext cx="6824223" cy="1910080"/>
            <a:chOff x="0" y="0"/>
            <a:chExt cx="9098964" cy="254677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918028"/>
              <a:ext cx="710718" cy="710718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l="l" t="t" r="r" b="b"/>
                <a:pathLst>
                  <a:path w="738803" h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919886" y="-57150"/>
              <a:ext cx="8179078" cy="2603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"/>
                </a:rPr>
                <a:t>By identifying and blocking potential threats in real-time, the extension efficiently mitigates security risks before they can impact the user.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670</Words>
  <Application>Microsoft Office PowerPoint</Application>
  <PresentationFormat>Custom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TT Norms</vt:lpstr>
      <vt:lpstr>Arial</vt:lpstr>
      <vt:lpstr>TT Norms Bold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HackSuraksha_RookieTechies</dc:title>
  <cp:lastModifiedBy>Harsh Dhiman</cp:lastModifiedBy>
  <cp:revision>2</cp:revision>
  <dcterms:created xsi:type="dcterms:W3CDTF">2006-08-16T00:00:00Z</dcterms:created>
  <dcterms:modified xsi:type="dcterms:W3CDTF">2024-01-17T23:19:13Z</dcterms:modified>
  <dc:identifier>DAF6BEIhCYw</dc:identifier>
</cp:coreProperties>
</file>