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0172B2-9CA9-4983-ADDA-F6E5409F7D68}">
          <p14:sldIdLst>
            <p14:sldId id="256"/>
            <p14:sldId id="257"/>
          </p14:sldIdLst>
        </p14:section>
        <p14:section name="Petroleum" id="{304E7E0E-4C65-404E-8F93-A6A23F5FB29B}">
          <p14:sldIdLst>
            <p14:sldId id="258"/>
            <p14:sldId id="259"/>
            <p14:sldId id="260"/>
            <p14:sldId id="261"/>
          </p14:sldIdLst>
        </p14:section>
        <p14:section name="Fossil Fuel" id="{562C0EA7-5051-4DB8-A35D-B5F7F8DA2F90}">
          <p14:sldIdLst>
            <p14:sldId id="262"/>
            <p14:sldId id="263"/>
          </p14:sldIdLst>
        </p14:section>
        <p14:section name="EndPresentation" id="{00807091-5E62-414A-B116-D519131A1B94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5C6E1-F5BE-669B-1EDC-35E89198E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DF9D4-B2F4-B94A-8488-03A668B1F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0080F-1B0B-41EC-C39A-624EBEB6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FBB7-4A9D-4E2B-A5DB-EE7B07A91359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B2D42-6144-E8A9-47BC-E9C79900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896AB-BBA5-CA41-ECB4-A5990270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08EB-CCE0-48B2-AF45-76D48835C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26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8065E-2EB8-9ED5-476A-2195C00D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EA1B4-1136-BA04-EECF-BA506FD9A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5BFEF-0502-B62B-2DF5-938B835A7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FBB7-4A9D-4E2B-A5DB-EE7B07A91359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B22B8-CFB6-3CB3-6228-E2AC90E6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2AFD7-D489-055A-C612-89DFD2A1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08EB-CCE0-48B2-AF45-76D48835C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78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741234-C161-8D2B-3FE6-5B4C8AAA1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35987-EA87-C99D-325D-CB2B041F9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31162-738E-0D9C-0210-090DF54B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FBB7-4A9D-4E2B-A5DB-EE7B07A91359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736DF-6F72-EDB3-094A-DB535705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2A97C-8683-D4F3-9838-873082CE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08EB-CCE0-48B2-AF45-76D48835C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80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C9998-37D4-275D-1F66-11DCA72C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5CD3D-2B43-119C-6670-FC08E29B5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4F4C6-6CD7-B238-5BB9-569F30AD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FBB7-4A9D-4E2B-A5DB-EE7B07A91359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AC9F1-77E0-100A-9906-50F9E0023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FB466-108F-2D16-2749-2D94684E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08EB-CCE0-48B2-AF45-76D48835C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11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55FE-E11F-8971-D476-46CBA9D7C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99870-7DE5-DE3B-B8A3-EB3F36F4F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E30FC-DCBF-4B88-CE53-F84CFE1BB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FBB7-4A9D-4E2B-A5DB-EE7B07A91359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7C5E6-3649-325B-3A02-942A6C51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DA3A3-9B97-70F4-7B51-52FDA978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08EB-CCE0-48B2-AF45-76D48835C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35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D6E31-F593-BD3F-F318-787BA277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16B58-5549-752D-B7BD-BF8420CCB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3E02C-C2F6-690C-78C1-0537652A5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8D869-5CD7-83E4-83DC-E1614776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FBB7-4A9D-4E2B-A5DB-EE7B07A91359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481B4-6B6E-9995-3741-6DB32BD5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712B8-8D22-77F9-B615-337CDA71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08EB-CCE0-48B2-AF45-76D48835C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52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45B3-1C8F-1E05-8AA9-8A6BEBCA6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0033F-E27B-C61A-C0DB-CA0484128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F5AE2-EBE9-6F9A-C322-44271E169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61A15-97FF-C28E-E3E3-3DAE126A9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46CE2-BBE0-DC0E-8D55-AC32D4AAE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19C48-69B6-5F6B-B56F-BE902697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FBB7-4A9D-4E2B-A5DB-EE7B07A91359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1D0BB-027B-5978-7333-12F3818A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B2EC8-BAC0-8166-A5A7-FF87291C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08EB-CCE0-48B2-AF45-76D48835C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44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A0A8-4957-6EB8-AEF6-4737E54A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F5DF83-924B-4935-5E12-684D08421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FBB7-4A9D-4E2B-A5DB-EE7B07A91359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1C844-1EF4-C9DD-33B6-1DFC10F5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70FEC-0DB3-6DA0-6507-D5A27197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08EB-CCE0-48B2-AF45-76D48835C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33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27DAE-724C-A61D-8EF0-88FC8266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FBB7-4A9D-4E2B-A5DB-EE7B07A91359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C956A8-B32C-2181-B5D9-C83C033A4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1ECF0-AA9D-5C12-F3A4-3C8EF4B9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08EB-CCE0-48B2-AF45-76D48835C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B201D-CA4F-4B78-311D-2AFED1A7C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F5633-6F74-BEC2-FC80-94384CE63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C93DA-1B02-F338-6C37-80207D9B5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8CD9D-7FFE-8F68-CAA6-02E426E8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FBB7-4A9D-4E2B-A5DB-EE7B07A91359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14D63-3772-61E2-559C-2DD35646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EC4C7-BD9C-B9E3-05DD-382AC4F3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08EB-CCE0-48B2-AF45-76D48835C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07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27C1-EE52-BEA4-2D5E-38EB2B9A9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835EA-1995-F5AC-0490-932175D33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CCE12-BDD6-960B-3D3F-60DF87729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DB770-513F-D9C6-35F2-E1228FD0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FBB7-4A9D-4E2B-A5DB-EE7B07A91359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669C8-6AD8-2512-C4DC-6544EE9B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5E5DD-716A-2D22-6266-106D0ADE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08EB-CCE0-48B2-AF45-76D48835C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48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97AE5B-74E0-D190-C266-4C552E605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BF646-C259-3225-3D3B-3F45D7307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5D1B7-A89F-0A97-541C-ACA46EC6D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4AFBB7-4A9D-4E2B-A5DB-EE7B07A91359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2A01C-6D28-95ED-1993-A3CCDB25E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3A3BE-4D4D-2178-AEBC-1CE0DFBB8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9208EB-CCE0-48B2-AF45-76D48835C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34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7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1.wdp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0746A-A63B-B229-C955-89138B52D1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Refining Of Petroleum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2DEC5-01EF-4C0B-917A-13952317FB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– Tanmay Pawar </a:t>
            </a:r>
          </a:p>
          <a:p>
            <a:r>
              <a:rPr lang="en-US" dirty="0"/>
              <a:t>Class – 8</a:t>
            </a:r>
            <a:r>
              <a:rPr lang="en-US" baseline="30000" dirty="0"/>
              <a:t>th</a:t>
            </a:r>
            <a:r>
              <a:rPr lang="en-US" dirty="0"/>
              <a:t> </a:t>
            </a:r>
            <a:endParaRPr lang="en-US" baseline="30000" dirty="0"/>
          </a:p>
          <a:p>
            <a:endParaRPr lang="en-US" baseline="30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3EF8A-D653-3896-E2EA-0D81B83B1C21}"/>
              </a:ext>
            </a:extLst>
          </p:cNvPr>
          <p:cNvSpPr txBox="1"/>
          <p:nvPr/>
        </p:nvSpPr>
        <p:spPr>
          <a:xfrm>
            <a:off x="47469" y="383957"/>
            <a:ext cx="2953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Science </a:t>
            </a:r>
          </a:p>
          <a:p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392AAD-CD94-A70B-6B86-8CA6189E4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02836" y="4290678"/>
            <a:ext cx="4161880" cy="281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9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690B-110D-F4CD-E958-1C8BFF2E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1B01D5-A8AD-8A41-126D-7532BF727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39219" y="4370523"/>
            <a:ext cx="2229161" cy="2629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07847D-4DC4-A195-DB05-A916D61D7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76380" y="4246680"/>
            <a:ext cx="3191320" cy="287695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2083E-47BB-D58D-31AA-9410EAAF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571500" indent="-57150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14D74-19D4-8B35-903C-FB673657AD9C}"/>
              </a:ext>
            </a:extLst>
          </p:cNvPr>
          <p:cNvSpPr txBox="1"/>
          <p:nvPr/>
        </p:nvSpPr>
        <p:spPr>
          <a:xfrm>
            <a:off x="1556084" y="2240220"/>
            <a:ext cx="84541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Topics Covered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What is petroleum?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Introduction to fossil fuel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How petroleum has obtained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56026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5000">
              <a:schemeClr val="accent1">
                <a:lumMod val="45000"/>
                <a:lumOff val="55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77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14B4-0EAC-D9A5-30E0-C36676EC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petroleum?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39ECD1-6101-8EE0-4193-C8A3D16AE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37557" y="-217779"/>
            <a:ext cx="2739143" cy="281892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F7B68-8748-054A-211C-178B92BDB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1D35"/>
                </a:solidFill>
                <a:latin typeface="Arial" panose="020B0604020202020204" pitchFamily="34" charset="0"/>
              </a:rPr>
              <a:t>a naturally occurring, yellowish-black liquid fossil fuel primarily composed of hydrocarbons.</a:t>
            </a:r>
          </a:p>
          <a:p>
            <a:r>
              <a:rPr lang="en-US" b="1" dirty="0">
                <a:solidFill>
                  <a:srgbClr val="001D35"/>
                </a:solidFill>
                <a:latin typeface="Arial" panose="020B0604020202020204" pitchFamily="34" charset="0"/>
              </a:rPr>
              <a:t>It was obtained by drilling into the ground straight.</a:t>
            </a:r>
          </a:p>
          <a:p>
            <a:r>
              <a:rPr lang="en-US" b="1" dirty="0">
                <a:solidFill>
                  <a:srgbClr val="001D35"/>
                </a:solidFill>
                <a:latin typeface="Arial" panose="020B0604020202020204" pitchFamily="34" charset="0"/>
              </a:rPr>
              <a:t>It was refined through Oil Refinery’s to refine the petroleum.</a:t>
            </a:r>
            <a:endParaRPr lang="en-I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AB2FFC-38E8-F784-0720-621FF3C25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92505" y="3669631"/>
            <a:ext cx="3717711" cy="35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22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5000">
              <a:schemeClr val="accent1">
                <a:lumMod val="45000"/>
                <a:lumOff val="55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77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0ADAB-AF1D-A3E8-0C5C-6A0F81BB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refining of Petroleum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CEB4DC-5DDB-0D33-22DC-36DC2E1D8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63" b="89509" l="6433" r="89474">
                        <a14:foregroundMark x1="48830" y1="9152" x2="48830" y2="9152"/>
                        <a14:foregroundMark x1="46491" y1="7813" x2="46491" y2="7813"/>
                        <a14:foregroundMark x1="48538" y1="4688" x2="48538" y2="4688"/>
                        <a14:foregroundMark x1="53216" y1="1563" x2="53216" y2="1563"/>
                        <a14:foregroundMark x1="13743" y1="75670" x2="13743" y2="75670"/>
                        <a14:foregroundMark x1="17251" y1="83259" x2="17251" y2="83259"/>
                        <a14:foregroundMark x1="16082" y1="84598" x2="16082" y2="84598"/>
                        <a14:foregroundMark x1="6433" y1="85714" x2="6433" y2="85714"/>
                        <a14:foregroundMark x1="24269" y1="66071" x2="24269" y2="66071"/>
                        <a14:foregroundMark x1="33626" y1="66295" x2="33626" y2="66295"/>
                        <a14:foregroundMark x1="38304" y1="66964" x2="38304" y2="66964"/>
                        <a14:foregroundMark x1="33626" y1="66741" x2="33626" y2="66741"/>
                        <a14:foregroundMark x1="37135" y1="66741" x2="37135" y2="667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06455" y="1825625"/>
            <a:ext cx="4113491" cy="53884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887BC-DDBD-2DA6-DC60-2932977D8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Crude oil is heated and fed into a tall distillation tower.</a:t>
            </a:r>
          </a:p>
          <a:p>
            <a:r>
              <a:rPr lang="en-US" b="1" dirty="0"/>
              <a:t>Inside, oil components (</a:t>
            </a:r>
            <a:r>
              <a:rPr lang="en-US" b="1" i="1" u="sng" dirty="0"/>
              <a:t>fractions</a:t>
            </a:r>
            <a:r>
              <a:rPr lang="en-US" b="1" dirty="0"/>
              <a:t>) separate based on their boiling points.</a:t>
            </a:r>
          </a:p>
          <a:p>
            <a:r>
              <a:rPr lang="en-US" b="1" dirty="0"/>
              <a:t>Lighter fractions, like gases and gasoline, vaporize and rise to the top, where they condense.</a:t>
            </a:r>
          </a:p>
          <a:p>
            <a:r>
              <a:rPr lang="en-US" b="1" dirty="0"/>
              <a:t>Medium-weight liquids, such as kerosene and diesel, collect in the tower's middle.</a:t>
            </a:r>
          </a:p>
          <a:p>
            <a:r>
              <a:rPr lang="en-US" b="1" dirty="0"/>
              <a:t>Heavier fractions, like gas oils and residue (used for asphalt), settle at the bottom.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7039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5000">
              <a:schemeClr val="accent1">
                <a:lumMod val="45000"/>
                <a:lumOff val="55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77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AB9A4-8314-7C2A-D463-1085CC52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refining is important?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D8728-2BD5-0C26-B45A-07DC41D1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1D35"/>
                </a:solidFill>
                <a:latin typeface="Google Sans"/>
              </a:rPr>
              <a:t>because crude oil, as it comes from the ground, is a complex mixture of various hydrocarbons and impurities that are not directly usable.</a:t>
            </a:r>
          </a:p>
          <a:p>
            <a:r>
              <a:rPr lang="en-US" b="1" dirty="0">
                <a:solidFill>
                  <a:srgbClr val="001D35"/>
                </a:solidFill>
                <a:latin typeface="Google Sans"/>
              </a:rPr>
              <a:t>Refining is same as filtering the water, but in that case we have many products to produce.</a:t>
            </a:r>
          </a:p>
          <a:p>
            <a:r>
              <a:rPr lang="en-US" b="1" dirty="0">
                <a:solidFill>
                  <a:srgbClr val="001D35"/>
                </a:solidFill>
                <a:latin typeface="Google Sans"/>
              </a:rPr>
              <a:t>Refining makes possible to generate many others fuels like (gases and </a:t>
            </a:r>
            <a:r>
              <a:rPr lang="en-US" b="1" dirty="0" err="1">
                <a:solidFill>
                  <a:srgbClr val="001D35"/>
                </a:solidFill>
                <a:latin typeface="Google Sans"/>
              </a:rPr>
              <a:t>gasolins</a:t>
            </a:r>
            <a:r>
              <a:rPr lang="en-US" b="1" dirty="0">
                <a:solidFill>
                  <a:srgbClr val="001D35"/>
                </a:solidFill>
                <a:latin typeface="Google Sans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74530C-D564-1AD6-F1D1-8B4762D24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25" b="91295" l="1462" r="89474">
                        <a14:foregroundMark x1="19883" y1="68973" x2="19883" y2="68973"/>
                        <a14:foregroundMark x1="15205" y1="84598" x2="15205" y2="84598"/>
                        <a14:foregroundMark x1="9942" y1="91295" x2="9942" y2="91295"/>
                        <a14:foregroundMark x1="1754" y1="84375" x2="1754" y2="84375"/>
                        <a14:foregroundMark x1="88596" y1="31696" x2="88337" y2="31689"/>
                        <a14:foregroundMark x1="48538" y1="8482" x2="48538" y2="8482"/>
                        <a14:foregroundMark x1="49123" y1="4688" x2="49123" y2="4688"/>
                        <a14:foregroundMark x1="50000" y1="3125" x2="50000" y2="3125"/>
                        <a14:backgroundMark x1="20760" y1="46429" x2="24854" y2="46429"/>
                        <a14:backgroundMark x1="86257" y1="30134" x2="81871" y2="31027"/>
                        <a14:backgroundMark x1="10819" y1="45089" x2="28070" y2="49330"/>
                        <a14:backgroundMark x1="78070" y1="29241" x2="75439" y2="29911"/>
                        <a14:backgroundMark x1="75439" y1="29911" x2="78947" y2="32813"/>
                        <a14:backgroundMark x1="75439" y1="31027" x2="75439" y2="31027"/>
                        <a14:backgroundMark x1="81871" y1="32143" x2="84211" y2="32366"/>
                        <a14:backgroundMark x1="85965" y1="32366" x2="85965" y2="32366"/>
                        <a14:backgroundMark x1="84211" y1="32366" x2="84211" y2="32366"/>
                        <a14:backgroundMark x1="83626" y1="32366" x2="83626" y2="32366"/>
                        <a14:backgroundMark x1="90351" y1="32366" x2="90351" y2="32366"/>
                        <a14:backgroundMark x1="88596" y1="32366" x2="88596" y2="32366"/>
                        <a14:backgroundMark x1="83626" y1="31473" x2="82164" y2="31473"/>
                        <a14:backgroundMark x1="78655" y1="31473" x2="78655" y2="31473"/>
                        <a14:backgroundMark x1="87135" y1="32366" x2="87135" y2="32366"/>
                        <a14:backgroundMark x1="87719" y1="32366" x2="87719" y2="32366"/>
                        <a14:backgroundMark x1="87719" y1="32366" x2="87719" y2="32366"/>
                        <a14:backgroundMark x1="88304" y1="32143" x2="88304" y2="32143"/>
                        <a14:backgroundMark x1="88304" y1="32143" x2="85965" y2="32143"/>
                        <a14:backgroundMark x1="77778" y1="32143" x2="77778" y2="32143"/>
                        <a14:backgroundMark x1="83626" y1="32143" x2="87135" y2="32143"/>
                        <a14:backgroundMark x1="87135" y1="31696" x2="85088" y2="33036"/>
                        <a14:backgroundMark x1="87135" y1="30580" x2="80994" y2="32366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57143" y="2205036"/>
            <a:ext cx="3521423" cy="502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64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5000">
              <a:schemeClr val="accent1">
                <a:lumMod val="45000"/>
                <a:lumOff val="55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77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2A42-75C4-8712-2244-94AA4750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 obtained by refining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1E71A8-B3CA-26AE-2D6C-4DDF1CE77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941569">
            <a:off x="10213145" y="140368"/>
            <a:ext cx="2281311" cy="20640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6D16A-FF09-AC24-E725-50EEDC8C3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0D0D0D"/>
                </a:solidFill>
                <a:latin typeface="ui-sans-serif"/>
              </a:rPr>
              <a:t>Petrol</a:t>
            </a:r>
            <a:r>
              <a:rPr lang="en-IN" dirty="0">
                <a:solidFill>
                  <a:srgbClr val="0D0D0D"/>
                </a:solidFill>
                <a:latin typeface="ui-sans-serif"/>
              </a:rPr>
              <a:t> – Fuel for vehicles</a:t>
            </a:r>
          </a:p>
          <a:p>
            <a:r>
              <a:rPr lang="en-IN" b="1" dirty="0">
                <a:solidFill>
                  <a:srgbClr val="0D0D0D"/>
                </a:solidFill>
                <a:latin typeface="ui-sans-serif"/>
              </a:rPr>
              <a:t>Diesel</a:t>
            </a:r>
            <a:r>
              <a:rPr lang="en-IN" dirty="0">
                <a:solidFill>
                  <a:srgbClr val="0D0D0D"/>
                </a:solidFill>
                <a:latin typeface="ui-sans-serif"/>
              </a:rPr>
              <a:t> – Fuel for trucks, buses</a:t>
            </a:r>
          </a:p>
          <a:p>
            <a:r>
              <a:rPr lang="en-IN" b="1" dirty="0">
                <a:solidFill>
                  <a:srgbClr val="0D0D0D"/>
                </a:solidFill>
                <a:latin typeface="ui-sans-serif"/>
              </a:rPr>
              <a:t>Kerosene</a:t>
            </a:r>
            <a:r>
              <a:rPr lang="en-IN" dirty="0">
                <a:solidFill>
                  <a:srgbClr val="0D0D0D"/>
                </a:solidFill>
                <a:latin typeface="ui-sans-serif"/>
              </a:rPr>
              <a:t> – Fuel for cooking, lamps</a:t>
            </a:r>
          </a:p>
          <a:p>
            <a:r>
              <a:rPr lang="en-IN" b="1" dirty="0">
                <a:solidFill>
                  <a:srgbClr val="0D0D0D"/>
                </a:solidFill>
                <a:latin typeface="ui-sans-serif"/>
              </a:rPr>
              <a:t>Paraffin wax</a:t>
            </a:r>
            <a:r>
              <a:rPr lang="en-IN" dirty="0">
                <a:solidFill>
                  <a:srgbClr val="0D0D0D"/>
                </a:solidFill>
                <a:latin typeface="ui-sans-serif"/>
              </a:rPr>
              <a:t> – Candles, ointments</a:t>
            </a:r>
          </a:p>
          <a:p>
            <a:r>
              <a:rPr lang="en-IN" b="1" dirty="0">
                <a:solidFill>
                  <a:srgbClr val="0D0D0D"/>
                </a:solidFill>
                <a:latin typeface="ui-sans-serif"/>
              </a:rPr>
              <a:t>Lubricating oil</a:t>
            </a:r>
            <a:r>
              <a:rPr lang="en-IN" dirty="0">
                <a:solidFill>
                  <a:srgbClr val="0D0D0D"/>
                </a:solidFill>
                <a:latin typeface="ui-sans-serif"/>
              </a:rPr>
              <a:t> – For machines</a:t>
            </a:r>
          </a:p>
          <a:p>
            <a:r>
              <a:rPr lang="en-IN" b="1" dirty="0">
                <a:solidFill>
                  <a:srgbClr val="0D0D0D"/>
                </a:solidFill>
                <a:latin typeface="ui-sans-serif"/>
              </a:rPr>
              <a:t>Bitumen</a:t>
            </a:r>
            <a:r>
              <a:rPr lang="en-IN" dirty="0">
                <a:solidFill>
                  <a:srgbClr val="0D0D0D"/>
                </a:solidFill>
                <a:latin typeface="ui-sans-serif"/>
              </a:rPr>
              <a:t> – Road surfacing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C8A92A-0406-64FE-E8DD-1CE494492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62" b="89855" l="5229" r="89869">
                        <a14:foregroundMark x1="32680" y1="26570" x2="32680" y2="26570"/>
                        <a14:foregroundMark x1="5229" y1="27053" x2="5229" y2="2705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50962" y="4383532"/>
            <a:ext cx="4161880" cy="28153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EE6E07-5D65-7CE7-DCDA-F6C306DEA2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76380" y="4246680"/>
            <a:ext cx="3191320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66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5000">
              <a:schemeClr val="accent1">
                <a:lumMod val="45000"/>
                <a:lumOff val="55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77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A4AC2-FA87-6865-C313-4323E3FB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Fossil Fuel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45F4A-8D21-6EDE-8293-748B40A3B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1D35"/>
                </a:solidFill>
                <a:latin typeface="Google Sans"/>
              </a:rPr>
              <a:t>non-renewable energy sources formed from the remains of ancient plants and animals over millions of years.</a:t>
            </a:r>
          </a:p>
          <a:p>
            <a:r>
              <a:rPr lang="en-US" dirty="0">
                <a:solidFill>
                  <a:srgbClr val="001D35"/>
                </a:solidFill>
                <a:latin typeface="Google Sans"/>
              </a:rPr>
              <a:t>Remain of these ancient plants are there fossil.</a:t>
            </a:r>
          </a:p>
          <a:p>
            <a:r>
              <a:rPr lang="en-US" dirty="0">
                <a:solidFill>
                  <a:srgbClr val="001D35"/>
                </a:solidFill>
                <a:latin typeface="Google Sans"/>
              </a:rPr>
              <a:t>They get converted into fuel by natural activities.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D17E2-F47D-84B8-2F07-B9A40178E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90746" y="4314470"/>
            <a:ext cx="2724530" cy="2543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6C158E-ADAA-7B50-6E1D-CB5854EF46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23276" y="4001294"/>
            <a:ext cx="2886265" cy="298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4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5000">
              <a:schemeClr val="accent1">
                <a:lumMod val="45000"/>
                <a:lumOff val="55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77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3A5F-3A1B-767D-B388-4C6AC402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fossil fuel is generated?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BCFBE-AA3B-C63D-E5B2-13ACB7DFA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1D35"/>
                </a:solidFill>
                <a:latin typeface="Google Sans"/>
              </a:rPr>
              <a:t>formed from the remains of ancient organisms, primarily plants and animals, that lived millions of years ago.</a:t>
            </a:r>
          </a:p>
          <a:p>
            <a:r>
              <a:rPr lang="en-US" dirty="0">
                <a:solidFill>
                  <a:srgbClr val="001D35"/>
                </a:solidFill>
                <a:latin typeface="Arial" panose="020B0604020202020204" pitchFamily="34" charset="0"/>
              </a:rPr>
              <a:t> anaerobic decomposition of organic matter.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6352B-0B58-A390-C1D0-0B44E14F5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55792" y="3653590"/>
            <a:ext cx="3671333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10EE42-FC30-31AB-EA26-68EBFD16D9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24" b="93511" l="6604" r="94654">
                        <a14:foregroundMark x1="29560" y1="37405" x2="26101" y2="83588"/>
                        <a14:foregroundMark x1="26101" y1="83588" x2="26101" y2="83588"/>
                        <a14:foregroundMark x1="6918" y1="87405" x2="59434" y2="87405"/>
                        <a14:foregroundMark x1="40881" y1="19847" x2="47170" y2="13740"/>
                        <a14:foregroundMark x1="67296" y1="89313" x2="77358" y2="89313"/>
                        <a14:foregroundMark x1="60377" y1="93130" x2="71384" y2="93893"/>
                        <a14:foregroundMark x1="75786" y1="45802" x2="85849" y2="45802"/>
                        <a14:foregroundMark x1="94654" y1="30916" x2="94654" y2="30916"/>
                        <a14:foregroundMark x1="89937" y1="32824" x2="89937" y2="328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362102"/>
            <a:ext cx="3029373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2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77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61CA0C-8FD0-984A-B34B-1891F93F11D2}"/>
              </a:ext>
            </a:extLst>
          </p:cNvPr>
          <p:cNvSpPr txBox="1"/>
          <p:nvPr/>
        </p:nvSpPr>
        <p:spPr>
          <a:xfrm>
            <a:off x="1042737" y="5117431"/>
            <a:ext cx="5197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Tanmay Pawar</a:t>
            </a:r>
          </a:p>
          <a:p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STD</a:t>
            </a:r>
          </a:p>
          <a:p>
            <a:r>
              <a:rPr lang="en-US" dirty="0"/>
              <a:t>Raosaheb Dada Pawar English Medium School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B26CC9-4C06-EA56-E73E-0A460C78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The End</a:t>
            </a:r>
            <a:endParaRPr lang="en-IN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2746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333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Aptos</vt:lpstr>
      <vt:lpstr>Aptos Display</vt:lpstr>
      <vt:lpstr>Arial</vt:lpstr>
      <vt:lpstr>Google Sans</vt:lpstr>
      <vt:lpstr>ui-sans-serif</vt:lpstr>
      <vt:lpstr>Office Theme</vt:lpstr>
      <vt:lpstr>Refining Of Petroleum</vt:lpstr>
      <vt:lpstr>Introduction</vt:lpstr>
      <vt:lpstr>What is petroleum?</vt:lpstr>
      <vt:lpstr>Process of refining of Petroleum</vt:lpstr>
      <vt:lpstr>Why refining is important?</vt:lpstr>
      <vt:lpstr>Products obtained by refining </vt:lpstr>
      <vt:lpstr>Fossil Fuel</vt:lpstr>
      <vt:lpstr>How the fossil fuel is generated?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Sunita Pawar</dc:creator>
  <cp:lastModifiedBy>Sunita Pawar</cp:lastModifiedBy>
  <cp:revision>2</cp:revision>
  <dcterms:created xsi:type="dcterms:W3CDTF">2025-08-02T12:37:50Z</dcterms:created>
  <dcterms:modified xsi:type="dcterms:W3CDTF">2025-08-04T18:14:25Z</dcterms:modified>
</cp:coreProperties>
</file>