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65" r:id="rId3"/>
    <p:sldId id="257" r:id="rId4"/>
    <p:sldId id="266" r:id="rId5"/>
    <p:sldId id="258" r:id="rId6"/>
    <p:sldId id="264" r:id="rId7"/>
    <p:sldId id="263" r:id="rId8"/>
    <p:sldId id="262" r:id="rId9"/>
    <p:sldId id="261" r:id="rId10"/>
    <p:sldId id="260" r:id="rId11"/>
    <p:sldId id="269" r:id="rId12"/>
    <p:sldId id="268" r:id="rId13"/>
    <p:sldId id="271" r:id="rId14"/>
    <p:sldId id="259" r:id="rId15"/>
    <p:sldId id="267" r:id="rId16"/>
    <p:sldId id="270"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F1F0B-BED3-48D6-B51B-067427275F4F}" v="16" dt="2023-11-30T23:39:59.312"/>
    <p1510:client id="{3CF8AF8E-2065-9885-4BE6-4FF2D134BE55}" v="5" dt="2023-11-30T22:57:28.337"/>
    <p1510:client id="{89A5C849-F79D-2084-80AE-07B84B5EBA0F}" v="117" dt="2023-11-30T23:21:58.163"/>
    <p1510:client id="{BDB6390A-A7FE-4541-9293-2397ECEAB1C6}" v="58" dt="2023-11-30T23:54:44.617"/>
    <p1510:client id="{D507F70D-E235-1544-F6F5-0D3B38C0AD28}" v="1578" dt="2023-11-30T23:31:26.887"/>
    <p1510:client id="{E88D42F6-CA09-8CA2-ACF1-03F1688BC4F4}" v="632" dt="2023-11-29T05:45:49.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AE31B-42E2-4BD3-A04A-9BE7C5788C60}"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C75E7042-65AD-4BFF-8A76-74DC9A0F8E35}">
      <dgm:prSet/>
      <dgm:spPr/>
      <dgm:t>
        <a:bodyPr/>
        <a:lstStyle/>
        <a:p>
          <a:r>
            <a:rPr lang="en-US"/>
            <a:t>Respond</a:t>
          </a:r>
        </a:p>
      </dgm:t>
    </dgm:pt>
    <dgm:pt modelId="{0F5EB585-39E5-45EC-B417-D727F42E5840}" type="parTrans" cxnId="{55E18D8B-C462-4886-81DC-EF74F889EB3E}">
      <dgm:prSet/>
      <dgm:spPr/>
      <dgm:t>
        <a:bodyPr/>
        <a:lstStyle/>
        <a:p>
          <a:endParaRPr lang="en-US"/>
        </a:p>
      </dgm:t>
    </dgm:pt>
    <dgm:pt modelId="{2CA59316-43BF-4907-9D7F-9535ECA85033}" type="sibTrans" cxnId="{55E18D8B-C462-4886-81DC-EF74F889EB3E}">
      <dgm:prSet/>
      <dgm:spPr/>
      <dgm:t>
        <a:bodyPr/>
        <a:lstStyle/>
        <a:p>
          <a:endParaRPr lang="en-US"/>
        </a:p>
      </dgm:t>
    </dgm:pt>
    <dgm:pt modelId="{5376A0F8-88E6-4F13-8383-725ECBEBEB7C}">
      <dgm:prSet/>
      <dgm:spPr/>
      <dgm:t>
        <a:bodyPr/>
        <a:lstStyle/>
        <a:p>
          <a:r>
            <a:rPr lang="en-US"/>
            <a:t>Respond to the alarming rise in global terrorism, exemplified by conflicts like Russia-Ukraine and Israel-Palestine.</a:t>
          </a:r>
        </a:p>
      </dgm:t>
    </dgm:pt>
    <dgm:pt modelId="{EDF433FF-134E-465F-B58D-B9E486905EBF}" type="parTrans" cxnId="{DFFBA1A2-8F2A-4247-8FE0-6A0F8C5A2A7C}">
      <dgm:prSet/>
      <dgm:spPr/>
      <dgm:t>
        <a:bodyPr/>
        <a:lstStyle/>
        <a:p>
          <a:endParaRPr lang="en-US"/>
        </a:p>
      </dgm:t>
    </dgm:pt>
    <dgm:pt modelId="{ADF60C4F-6C60-432D-85CA-389BCE4E3A8B}" type="sibTrans" cxnId="{DFFBA1A2-8F2A-4247-8FE0-6A0F8C5A2A7C}">
      <dgm:prSet/>
      <dgm:spPr/>
      <dgm:t>
        <a:bodyPr/>
        <a:lstStyle/>
        <a:p>
          <a:endParaRPr lang="en-US"/>
        </a:p>
      </dgm:t>
    </dgm:pt>
    <dgm:pt modelId="{E0015807-492F-467B-B393-9BE322CFD750}">
      <dgm:prSet/>
      <dgm:spPr/>
      <dgm:t>
        <a:bodyPr/>
        <a:lstStyle/>
        <a:p>
          <a:r>
            <a:rPr lang="en-US"/>
            <a:t>Address</a:t>
          </a:r>
        </a:p>
      </dgm:t>
    </dgm:pt>
    <dgm:pt modelId="{54B27353-2B63-4DAF-BC3C-6637D382D6F1}" type="parTrans" cxnId="{72163F39-8A0B-41E9-BE90-813EF80AFEB4}">
      <dgm:prSet/>
      <dgm:spPr/>
      <dgm:t>
        <a:bodyPr/>
        <a:lstStyle/>
        <a:p>
          <a:endParaRPr lang="en-US"/>
        </a:p>
      </dgm:t>
    </dgm:pt>
    <dgm:pt modelId="{5669C4F6-E51B-4054-80A8-88CEE69E9308}" type="sibTrans" cxnId="{72163F39-8A0B-41E9-BE90-813EF80AFEB4}">
      <dgm:prSet/>
      <dgm:spPr/>
      <dgm:t>
        <a:bodyPr/>
        <a:lstStyle/>
        <a:p>
          <a:endParaRPr lang="en-US"/>
        </a:p>
      </dgm:t>
    </dgm:pt>
    <dgm:pt modelId="{DDB08A78-7A34-4FFB-9CD4-204FE1A615C3}">
      <dgm:prSet/>
      <dgm:spPr/>
      <dgm:t>
        <a:bodyPr/>
        <a:lstStyle/>
        <a:p>
          <a:r>
            <a:rPr lang="en-US"/>
            <a:t>Address the tragic loss of human lives and the significant threat to global stability posed by these conflicts.</a:t>
          </a:r>
        </a:p>
      </dgm:t>
    </dgm:pt>
    <dgm:pt modelId="{9048962F-0754-47A9-B9BF-DCDF4DF69BA2}" type="parTrans" cxnId="{A8B40DAB-870E-43DE-AEE0-309E42BABE61}">
      <dgm:prSet/>
      <dgm:spPr/>
      <dgm:t>
        <a:bodyPr/>
        <a:lstStyle/>
        <a:p>
          <a:endParaRPr lang="en-US"/>
        </a:p>
      </dgm:t>
    </dgm:pt>
    <dgm:pt modelId="{F84A9AED-A360-4625-8972-6CCDEF74F41F}" type="sibTrans" cxnId="{A8B40DAB-870E-43DE-AEE0-309E42BABE61}">
      <dgm:prSet/>
      <dgm:spPr/>
      <dgm:t>
        <a:bodyPr/>
        <a:lstStyle/>
        <a:p>
          <a:endParaRPr lang="en-US"/>
        </a:p>
      </dgm:t>
    </dgm:pt>
    <dgm:pt modelId="{E5E2E5A5-E5C7-424D-BB5A-3799A58C12D6}">
      <dgm:prSet/>
      <dgm:spPr/>
      <dgm:t>
        <a:bodyPr/>
        <a:lstStyle/>
        <a:p>
          <a:r>
            <a:rPr lang="en-US"/>
            <a:t>Harness</a:t>
          </a:r>
        </a:p>
      </dgm:t>
    </dgm:pt>
    <dgm:pt modelId="{BD53BF24-733A-4EC7-84CC-5845BB6BBE05}" type="parTrans" cxnId="{90DE2183-F82F-4107-8B44-2FFD22C58072}">
      <dgm:prSet/>
      <dgm:spPr/>
      <dgm:t>
        <a:bodyPr/>
        <a:lstStyle/>
        <a:p>
          <a:endParaRPr lang="en-US"/>
        </a:p>
      </dgm:t>
    </dgm:pt>
    <dgm:pt modelId="{70D3C413-1B62-41D9-B5AC-792B43CD3505}" type="sibTrans" cxnId="{90DE2183-F82F-4107-8B44-2FFD22C58072}">
      <dgm:prSet/>
      <dgm:spPr/>
      <dgm:t>
        <a:bodyPr/>
        <a:lstStyle/>
        <a:p>
          <a:endParaRPr lang="en-US"/>
        </a:p>
      </dgm:t>
    </dgm:pt>
    <dgm:pt modelId="{A710A6B0-DCE8-491B-AD04-72FB3CF65C43}">
      <dgm:prSet/>
      <dgm:spPr/>
      <dgm:t>
        <a:bodyPr/>
        <a:lstStyle/>
        <a:p>
          <a:r>
            <a:rPr lang="en-US"/>
            <a:t>Harness data-driven insights and machine learning to contribute meaningfully to counterterrorism efforts.</a:t>
          </a:r>
        </a:p>
      </dgm:t>
    </dgm:pt>
    <dgm:pt modelId="{5C64390D-36F9-428A-9355-2E4DE1379D85}" type="parTrans" cxnId="{747D5D84-A78F-4427-8552-B37D67D9D7A6}">
      <dgm:prSet/>
      <dgm:spPr/>
      <dgm:t>
        <a:bodyPr/>
        <a:lstStyle/>
        <a:p>
          <a:endParaRPr lang="en-US"/>
        </a:p>
      </dgm:t>
    </dgm:pt>
    <dgm:pt modelId="{29875999-786A-4F67-8C99-80EE26D8C8F4}" type="sibTrans" cxnId="{747D5D84-A78F-4427-8552-B37D67D9D7A6}">
      <dgm:prSet/>
      <dgm:spPr/>
      <dgm:t>
        <a:bodyPr/>
        <a:lstStyle/>
        <a:p>
          <a:endParaRPr lang="en-US"/>
        </a:p>
      </dgm:t>
    </dgm:pt>
    <dgm:pt modelId="{0D9867D1-56D9-43F2-B606-5217454F774D}">
      <dgm:prSet/>
      <dgm:spPr/>
      <dgm:t>
        <a:bodyPr/>
        <a:lstStyle/>
        <a:p>
          <a:r>
            <a:rPr lang="en-US"/>
            <a:t>Empower</a:t>
          </a:r>
        </a:p>
      </dgm:t>
    </dgm:pt>
    <dgm:pt modelId="{ECAE8F98-FD1A-4C62-8BB3-53422AD27203}" type="parTrans" cxnId="{7F120374-63E6-470C-800B-77EC84E3A3C3}">
      <dgm:prSet/>
      <dgm:spPr/>
      <dgm:t>
        <a:bodyPr/>
        <a:lstStyle/>
        <a:p>
          <a:endParaRPr lang="en-US"/>
        </a:p>
      </dgm:t>
    </dgm:pt>
    <dgm:pt modelId="{1955E3D4-DCE3-4C00-A3D3-D76EE7683BCA}" type="sibTrans" cxnId="{7F120374-63E6-470C-800B-77EC84E3A3C3}">
      <dgm:prSet/>
      <dgm:spPr/>
      <dgm:t>
        <a:bodyPr/>
        <a:lstStyle/>
        <a:p>
          <a:endParaRPr lang="en-US"/>
        </a:p>
      </dgm:t>
    </dgm:pt>
    <dgm:pt modelId="{D2B87192-BAFF-4793-AFB7-FB2B581E74DB}">
      <dgm:prSet/>
      <dgm:spPr/>
      <dgm:t>
        <a:bodyPr/>
        <a:lstStyle/>
        <a:p>
          <a:r>
            <a:rPr lang="en-US"/>
            <a:t>Empower decision-makers with timely information for enhanced preparedness and response.</a:t>
          </a:r>
        </a:p>
      </dgm:t>
    </dgm:pt>
    <dgm:pt modelId="{BB69D5D0-71EE-427E-802F-6B8E91E4A62F}" type="parTrans" cxnId="{3EF8B0B3-B1E6-4216-889B-CE6A25D13651}">
      <dgm:prSet/>
      <dgm:spPr/>
      <dgm:t>
        <a:bodyPr/>
        <a:lstStyle/>
        <a:p>
          <a:endParaRPr lang="en-US"/>
        </a:p>
      </dgm:t>
    </dgm:pt>
    <dgm:pt modelId="{6B0078E6-5B1D-46FC-9767-08F1930B4CD1}" type="sibTrans" cxnId="{3EF8B0B3-B1E6-4216-889B-CE6A25D13651}">
      <dgm:prSet/>
      <dgm:spPr/>
      <dgm:t>
        <a:bodyPr/>
        <a:lstStyle/>
        <a:p>
          <a:endParaRPr lang="en-US"/>
        </a:p>
      </dgm:t>
    </dgm:pt>
    <dgm:pt modelId="{56923CF2-BBC6-4259-BC01-FC6851E2B012}">
      <dgm:prSet/>
      <dgm:spPr/>
      <dgm:t>
        <a:bodyPr/>
        <a:lstStyle/>
        <a:p>
          <a:r>
            <a:rPr lang="en-US"/>
            <a:t>Work</a:t>
          </a:r>
        </a:p>
      </dgm:t>
    </dgm:pt>
    <dgm:pt modelId="{C934164E-4DF2-431F-95D1-4EF3580ED62D}" type="parTrans" cxnId="{D4C1310A-8295-4A7F-9522-17B7489287FF}">
      <dgm:prSet/>
      <dgm:spPr/>
      <dgm:t>
        <a:bodyPr/>
        <a:lstStyle/>
        <a:p>
          <a:endParaRPr lang="en-US"/>
        </a:p>
      </dgm:t>
    </dgm:pt>
    <dgm:pt modelId="{86B36D2D-9F6E-42AD-AEFE-E9C6EDDEE518}" type="sibTrans" cxnId="{D4C1310A-8295-4A7F-9522-17B7489287FF}">
      <dgm:prSet/>
      <dgm:spPr/>
      <dgm:t>
        <a:bodyPr/>
        <a:lstStyle/>
        <a:p>
          <a:endParaRPr lang="en-US"/>
        </a:p>
      </dgm:t>
    </dgm:pt>
    <dgm:pt modelId="{5F9A3F55-B678-4B65-BA95-21501B571A27}">
      <dgm:prSet/>
      <dgm:spPr/>
      <dgm:t>
        <a:bodyPr/>
        <a:lstStyle/>
        <a:p>
          <a:r>
            <a:rPr lang="en-US"/>
            <a:t>Work towards a safer and more secure global environment through accurate predictive models.</a:t>
          </a:r>
        </a:p>
      </dgm:t>
    </dgm:pt>
    <dgm:pt modelId="{B7751833-18B0-4021-8C33-CBE7069758CB}" type="parTrans" cxnId="{4580A2C9-B0FB-4EE6-8C91-53C6762FCBAC}">
      <dgm:prSet/>
      <dgm:spPr/>
      <dgm:t>
        <a:bodyPr/>
        <a:lstStyle/>
        <a:p>
          <a:endParaRPr lang="en-US"/>
        </a:p>
      </dgm:t>
    </dgm:pt>
    <dgm:pt modelId="{AAEC936F-FA42-4531-8D03-C721098E8715}" type="sibTrans" cxnId="{4580A2C9-B0FB-4EE6-8C91-53C6762FCBAC}">
      <dgm:prSet/>
      <dgm:spPr/>
      <dgm:t>
        <a:bodyPr/>
        <a:lstStyle/>
        <a:p>
          <a:endParaRPr lang="en-US"/>
        </a:p>
      </dgm:t>
    </dgm:pt>
    <dgm:pt modelId="{0311E4A2-534B-4A3B-AD22-C3B71A8647D3}" type="pres">
      <dgm:prSet presAssocID="{C4EAE31B-42E2-4BD3-A04A-9BE7C5788C60}" presName="Name0" presStyleCnt="0">
        <dgm:presLayoutVars>
          <dgm:dir/>
          <dgm:animLvl val="lvl"/>
          <dgm:resizeHandles val="exact"/>
        </dgm:presLayoutVars>
      </dgm:prSet>
      <dgm:spPr/>
    </dgm:pt>
    <dgm:pt modelId="{E727BD24-4D4E-439A-8865-27B82B051110}" type="pres">
      <dgm:prSet presAssocID="{C75E7042-65AD-4BFF-8A76-74DC9A0F8E35}" presName="linNode" presStyleCnt="0"/>
      <dgm:spPr/>
    </dgm:pt>
    <dgm:pt modelId="{1C23ED49-E922-4EE8-AF65-6D44F49D57DD}" type="pres">
      <dgm:prSet presAssocID="{C75E7042-65AD-4BFF-8A76-74DC9A0F8E35}" presName="parentText" presStyleLbl="alignNode1" presStyleIdx="0" presStyleCnt="5">
        <dgm:presLayoutVars>
          <dgm:chMax val="1"/>
          <dgm:bulletEnabled/>
        </dgm:presLayoutVars>
      </dgm:prSet>
      <dgm:spPr/>
    </dgm:pt>
    <dgm:pt modelId="{4D26EFCC-9B93-422A-92BD-48D83575B769}" type="pres">
      <dgm:prSet presAssocID="{C75E7042-65AD-4BFF-8A76-74DC9A0F8E35}" presName="descendantText" presStyleLbl="alignAccFollowNode1" presStyleIdx="0" presStyleCnt="5">
        <dgm:presLayoutVars>
          <dgm:bulletEnabled/>
        </dgm:presLayoutVars>
      </dgm:prSet>
      <dgm:spPr/>
    </dgm:pt>
    <dgm:pt modelId="{38F86FCF-290C-46DC-B855-92D1544A7AD0}" type="pres">
      <dgm:prSet presAssocID="{2CA59316-43BF-4907-9D7F-9535ECA85033}" presName="sp" presStyleCnt="0"/>
      <dgm:spPr/>
    </dgm:pt>
    <dgm:pt modelId="{34261CB0-AF9C-4E22-9BBD-5842D678059D}" type="pres">
      <dgm:prSet presAssocID="{E0015807-492F-467B-B393-9BE322CFD750}" presName="linNode" presStyleCnt="0"/>
      <dgm:spPr/>
    </dgm:pt>
    <dgm:pt modelId="{2BA82368-3666-4420-9A00-0B4DA7219A29}" type="pres">
      <dgm:prSet presAssocID="{E0015807-492F-467B-B393-9BE322CFD750}" presName="parentText" presStyleLbl="alignNode1" presStyleIdx="1" presStyleCnt="5">
        <dgm:presLayoutVars>
          <dgm:chMax val="1"/>
          <dgm:bulletEnabled/>
        </dgm:presLayoutVars>
      </dgm:prSet>
      <dgm:spPr/>
    </dgm:pt>
    <dgm:pt modelId="{9169CD9D-D9D2-408F-A44D-3D569565C2FB}" type="pres">
      <dgm:prSet presAssocID="{E0015807-492F-467B-B393-9BE322CFD750}" presName="descendantText" presStyleLbl="alignAccFollowNode1" presStyleIdx="1" presStyleCnt="5">
        <dgm:presLayoutVars>
          <dgm:bulletEnabled/>
        </dgm:presLayoutVars>
      </dgm:prSet>
      <dgm:spPr/>
    </dgm:pt>
    <dgm:pt modelId="{6B230F7D-EF99-4E4D-926D-449C3121FE83}" type="pres">
      <dgm:prSet presAssocID="{5669C4F6-E51B-4054-80A8-88CEE69E9308}" presName="sp" presStyleCnt="0"/>
      <dgm:spPr/>
    </dgm:pt>
    <dgm:pt modelId="{35037CAC-E108-451A-BEE3-3107A95BF5CA}" type="pres">
      <dgm:prSet presAssocID="{E5E2E5A5-E5C7-424D-BB5A-3799A58C12D6}" presName="linNode" presStyleCnt="0"/>
      <dgm:spPr/>
    </dgm:pt>
    <dgm:pt modelId="{41A3C238-B555-4CC4-8E96-399FA4DF38E8}" type="pres">
      <dgm:prSet presAssocID="{E5E2E5A5-E5C7-424D-BB5A-3799A58C12D6}" presName="parentText" presStyleLbl="alignNode1" presStyleIdx="2" presStyleCnt="5">
        <dgm:presLayoutVars>
          <dgm:chMax val="1"/>
          <dgm:bulletEnabled/>
        </dgm:presLayoutVars>
      </dgm:prSet>
      <dgm:spPr/>
    </dgm:pt>
    <dgm:pt modelId="{95D5A12F-D9D9-45AD-8E4E-56FF281CDFA6}" type="pres">
      <dgm:prSet presAssocID="{E5E2E5A5-E5C7-424D-BB5A-3799A58C12D6}" presName="descendantText" presStyleLbl="alignAccFollowNode1" presStyleIdx="2" presStyleCnt="5">
        <dgm:presLayoutVars>
          <dgm:bulletEnabled/>
        </dgm:presLayoutVars>
      </dgm:prSet>
      <dgm:spPr/>
    </dgm:pt>
    <dgm:pt modelId="{2FA71829-BB4B-4EB0-B6AB-E890279C8F38}" type="pres">
      <dgm:prSet presAssocID="{70D3C413-1B62-41D9-B5AC-792B43CD3505}" presName="sp" presStyleCnt="0"/>
      <dgm:spPr/>
    </dgm:pt>
    <dgm:pt modelId="{C17AC7F6-B0D4-4E3E-9C74-94E07186647B}" type="pres">
      <dgm:prSet presAssocID="{0D9867D1-56D9-43F2-B606-5217454F774D}" presName="linNode" presStyleCnt="0"/>
      <dgm:spPr/>
    </dgm:pt>
    <dgm:pt modelId="{C3A272F6-598D-4473-95A4-BB986226B1F8}" type="pres">
      <dgm:prSet presAssocID="{0D9867D1-56D9-43F2-B606-5217454F774D}" presName="parentText" presStyleLbl="alignNode1" presStyleIdx="3" presStyleCnt="5">
        <dgm:presLayoutVars>
          <dgm:chMax val="1"/>
          <dgm:bulletEnabled/>
        </dgm:presLayoutVars>
      </dgm:prSet>
      <dgm:spPr/>
    </dgm:pt>
    <dgm:pt modelId="{62ADEC44-330F-4D26-BAF0-645AF0CECE0B}" type="pres">
      <dgm:prSet presAssocID="{0D9867D1-56D9-43F2-B606-5217454F774D}" presName="descendantText" presStyleLbl="alignAccFollowNode1" presStyleIdx="3" presStyleCnt="5">
        <dgm:presLayoutVars>
          <dgm:bulletEnabled/>
        </dgm:presLayoutVars>
      </dgm:prSet>
      <dgm:spPr/>
    </dgm:pt>
    <dgm:pt modelId="{897F4132-463F-4F6D-945F-6B410162DB25}" type="pres">
      <dgm:prSet presAssocID="{1955E3D4-DCE3-4C00-A3D3-D76EE7683BCA}" presName="sp" presStyleCnt="0"/>
      <dgm:spPr/>
    </dgm:pt>
    <dgm:pt modelId="{DCA4F6CE-BD0D-4692-8207-797A1E346B9C}" type="pres">
      <dgm:prSet presAssocID="{56923CF2-BBC6-4259-BC01-FC6851E2B012}" presName="linNode" presStyleCnt="0"/>
      <dgm:spPr/>
    </dgm:pt>
    <dgm:pt modelId="{1173A83C-90D4-4927-8DAF-2A91EE6BC393}" type="pres">
      <dgm:prSet presAssocID="{56923CF2-BBC6-4259-BC01-FC6851E2B012}" presName="parentText" presStyleLbl="alignNode1" presStyleIdx="4" presStyleCnt="5">
        <dgm:presLayoutVars>
          <dgm:chMax val="1"/>
          <dgm:bulletEnabled/>
        </dgm:presLayoutVars>
      </dgm:prSet>
      <dgm:spPr/>
    </dgm:pt>
    <dgm:pt modelId="{22A336DA-E891-4230-B11C-49DB4907CCCC}" type="pres">
      <dgm:prSet presAssocID="{56923CF2-BBC6-4259-BC01-FC6851E2B012}" presName="descendantText" presStyleLbl="alignAccFollowNode1" presStyleIdx="4" presStyleCnt="5">
        <dgm:presLayoutVars>
          <dgm:bulletEnabled/>
        </dgm:presLayoutVars>
      </dgm:prSet>
      <dgm:spPr/>
    </dgm:pt>
  </dgm:ptLst>
  <dgm:cxnLst>
    <dgm:cxn modelId="{DB484808-FBF6-44D1-9090-6DE9A307CB62}" type="presOf" srcId="{DDB08A78-7A34-4FFB-9CD4-204FE1A615C3}" destId="{9169CD9D-D9D2-408F-A44D-3D569565C2FB}" srcOrd="0" destOrd="0" presId="urn:microsoft.com/office/officeart/2016/7/layout/VerticalSolidActionList"/>
    <dgm:cxn modelId="{D4C1310A-8295-4A7F-9522-17B7489287FF}" srcId="{C4EAE31B-42E2-4BD3-A04A-9BE7C5788C60}" destId="{56923CF2-BBC6-4259-BC01-FC6851E2B012}" srcOrd="4" destOrd="0" parTransId="{C934164E-4DF2-431F-95D1-4EF3580ED62D}" sibTransId="{86B36D2D-9F6E-42AD-AEFE-E9C6EDDEE518}"/>
    <dgm:cxn modelId="{FA85981C-28CD-463B-AF65-84F6887001A2}" type="presOf" srcId="{C75E7042-65AD-4BFF-8A76-74DC9A0F8E35}" destId="{1C23ED49-E922-4EE8-AF65-6D44F49D57DD}" srcOrd="0" destOrd="0" presId="urn:microsoft.com/office/officeart/2016/7/layout/VerticalSolidActionList"/>
    <dgm:cxn modelId="{72163F39-8A0B-41E9-BE90-813EF80AFEB4}" srcId="{C4EAE31B-42E2-4BD3-A04A-9BE7C5788C60}" destId="{E0015807-492F-467B-B393-9BE322CFD750}" srcOrd="1" destOrd="0" parTransId="{54B27353-2B63-4DAF-BC3C-6637D382D6F1}" sibTransId="{5669C4F6-E51B-4054-80A8-88CEE69E9308}"/>
    <dgm:cxn modelId="{A6F88F67-B8AE-4201-99F9-D86646FCBB70}" type="presOf" srcId="{E0015807-492F-467B-B393-9BE322CFD750}" destId="{2BA82368-3666-4420-9A00-0B4DA7219A29}" srcOrd="0" destOrd="0" presId="urn:microsoft.com/office/officeart/2016/7/layout/VerticalSolidActionList"/>
    <dgm:cxn modelId="{2E3A476B-4EEE-46E1-B76A-531669A388F9}" type="presOf" srcId="{5F9A3F55-B678-4B65-BA95-21501B571A27}" destId="{22A336DA-E891-4230-B11C-49DB4907CCCC}" srcOrd="0" destOrd="0" presId="urn:microsoft.com/office/officeart/2016/7/layout/VerticalSolidActionList"/>
    <dgm:cxn modelId="{7F120374-63E6-470C-800B-77EC84E3A3C3}" srcId="{C4EAE31B-42E2-4BD3-A04A-9BE7C5788C60}" destId="{0D9867D1-56D9-43F2-B606-5217454F774D}" srcOrd="3" destOrd="0" parTransId="{ECAE8F98-FD1A-4C62-8BB3-53422AD27203}" sibTransId="{1955E3D4-DCE3-4C00-A3D3-D76EE7683BCA}"/>
    <dgm:cxn modelId="{9B361581-D13E-4620-BF53-0DC4138C54BC}" type="presOf" srcId="{A710A6B0-DCE8-491B-AD04-72FB3CF65C43}" destId="{95D5A12F-D9D9-45AD-8E4E-56FF281CDFA6}" srcOrd="0" destOrd="0" presId="urn:microsoft.com/office/officeart/2016/7/layout/VerticalSolidActionList"/>
    <dgm:cxn modelId="{90DE2183-F82F-4107-8B44-2FFD22C58072}" srcId="{C4EAE31B-42E2-4BD3-A04A-9BE7C5788C60}" destId="{E5E2E5A5-E5C7-424D-BB5A-3799A58C12D6}" srcOrd="2" destOrd="0" parTransId="{BD53BF24-733A-4EC7-84CC-5845BB6BBE05}" sibTransId="{70D3C413-1B62-41D9-B5AC-792B43CD3505}"/>
    <dgm:cxn modelId="{747D5D84-A78F-4427-8552-B37D67D9D7A6}" srcId="{E5E2E5A5-E5C7-424D-BB5A-3799A58C12D6}" destId="{A710A6B0-DCE8-491B-AD04-72FB3CF65C43}" srcOrd="0" destOrd="0" parTransId="{5C64390D-36F9-428A-9355-2E4DE1379D85}" sibTransId="{29875999-786A-4F67-8C99-80EE26D8C8F4}"/>
    <dgm:cxn modelId="{55E18D8B-C462-4886-81DC-EF74F889EB3E}" srcId="{C4EAE31B-42E2-4BD3-A04A-9BE7C5788C60}" destId="{C75E7042-65AD-4BFF-8A76-74DC9A0F8E35}" srcOrd="0" destOrd="0" parTransId="{0F5EB585-39E5-45EC-B417-D727F42E5840}" sibTransId="{2CA59316-43BF-4907-9D7F-9535ECA85033}"/>
    <dgm:cxn modelId="{0AF9958F-CA9E-4041-8B45-9B25131EDE62}" type="presOf" srcId="{C4EAE31B-42E2-4BD3-A04A-9BE7C5788C60}" destId="{0311E4A2-534B-4A3B-AD22-C3B71A8647D3}" srcOrd="0" destOrd="0" presId="urn:microsoft.com/office/officeart/2016/7/layout/VerticalSolidActionList"/>
    <dgm:cxn modelId="{31FD8B90-2D78-4848-9642-468C7419E3C3}" type="presOf" srcId="{5376A0F8-88E6-4F13-8383-725ECBEBEB7C}" destId="{4D26EFCC-9B93-422A-92BD-48D83575B769}" srcOrd="0" destOrd="0" presId="urn:microsoft.com/office/officeart/2016/7/layout/VerticalSolidActionList"/>
    <dgm:cxn modelId="{DFFBA1A2-8F2A-4247-8FE0-6A0F8C5A2A7C}" srcId="{C75E7042-65AD-4BFF-8A76-74DC9A0F8E35}" destId="{5376A0F8-88E6-4F13-8383-725ECBEBEB7C}" srcOrd="0" destOrd="0" parTransId="{EDF433FF-134E-465F-B58D-B9E486905EBF}" sibTransId="{ADF60C4F-6C60-432D-85CA-389BCE4E3A8B}"/>
    <dgm:cxn modelId="{A8B40DAB-870E-43DE-AEE0-309E42BABE61}" srcId="{E0015807-492F-467B-B393-9BE322CFD750}" destId="{DDB08A78-7A34-4FFB-9CD4-204FE1A615C3}" srcOrd="0" destOrd="0" parTransId="{9048962F-0754-47A9-B9BF-DCDF4DF69BA2}" sibTransId="{F84A9AED-A360-4625-8972-6CCDEF74F41F}"/>
    <dgm:cxn modelId="{3EF8B0B3-B1E6-4216-889B-CE6A25D13651}" srcId="{0D9867D1-56D9-43F2-B606-5217454F774D}" destId="{D2B87192-BAFF-4793-AFB7-FB2B581E74DB}" srcOrd="0" destOrd="0" parTransId="{BB69D5D0-71EE-427E-802F-6B8E91E4A62F}" sibTransId="{6B0078E6-5B1D-46FC-9767-08F1930B4CD1}"/>
    <dgm:cxn modelId="{4BD0CEC7-C4E6-4B9F-800F-15AE3D38DCE3}" type="presOf" srcId="{D2B87192-BAFF-4793-AFB7-FB2B581E74DB}" destId="{62ADEC44-330F-4D26-BAF0-645AF0CECE0B}" srcOrd="0" destOrd="0" presId="urn:microsoft.com/office/officeart/2016/7/layout/VerticalSolidActionList"/>
    <dgm:cxn modelId="{4580A2C9-B0FB-4EE6-8C91-53C6762FCBAC}" srcId="{56923CF2-BBC6-4259-BC01-FC6851E2B012}" destId="{5F9A3F55-B678-4B65-BA95-21501B571A27}" srcOrd="0" destOrd="0" parTransId="{B7751833-18B0-4021-8C33-CBE7069758CB}" sibTransId="{AAEC936F-FA42-4531-8D03-C721098E8715}"/>
    <dgm:cxn modelId="{EAB994CE-4AF8-4BA2-B4E9-A30A5B6D4B27}" type="presOf" srcId="{0D9867D1-56D9-43F2-B606-5217454F774D}" destId="{C3A272F6-598D-4473-95A4-BB986226B1F8}" srcOrd="0" destOrd="0" presId="urn:microsoft.com/office/officeart/2016/7/layout/VerticalSolidActionList"/>
    <dgm:cxn modelId="{C81797EB-13C2-4F58-BB7E-329E75C69073}" type="presOf" srcId="{E5E2E5A5-E5C7-424D-BB5A-3799A58C12D6}" destId="{41A3C238-B555-4CC4-8E96-399FA4DF38E8}" srcOrd="0" destOrd="0" presId="urn:microsoft.com/office/officeart/2016/7/layout/VerticalSolidActionList"/>
    <dgm:cxn modelId="{6D9EB0FF-476B-417D-A3D5-765EF8C8FD3C}" type="presOf" srcId="{56923CF2-BBC6-4259-BC01-FC6851E2B012}" destId="{1173A83C-90D4-4927-8DAF-2A91EE6BC393}" srcOrd="0" destOrd="0" presId="urn:microsoft.com/office/officeart/2016/7/layout/VerticalSolidActionList"/>
    <dgm:cxn modelId="{5E373D88-C015-46B2-AAC0-BFEECA370EE6}" type="presParOf" srcId="{0311E4A2-534B-4A3B-AD22-C3B71A8647D3}" destId="{E727BD24-4D4E-439A-8865-27B82B051110}" srcOrd="0" destOrd="0" presId="urn:microsoft.com/office/officeart/2016/7/layout/VerticalSolidActionList"/>
    <dgm:cxn modelId="{FDC25B49-63EA-46AF-8D08-A1F1FD131C4E}" type="presParOf" srcId="{E727BD24-4D4E-439A-8865-27B82B051110}" destId="{1C23ED49-E922-4EE8-AF65-6D44F49D57DD}" srcOrd="0" destOrd="0" presId="urn:microsoft.com/office/officeart/2016/7/layout/VerticalSolidActionList"/>
    <dgm:cxn modelId="{A9B2B58C-9787-49B4-A10F-B613B70F8B68}" type="presParOf" srcId="{E727BD24-4D4E-439A-8865-27B82B051110}" destId="{4D26EFCC-9B93-422A-92BD-48D83575B769}" srcOrd="1" destOrd="0" presId="urn:microsoft.com/office/officeart/2016/7/layout/VerticalSolidActionList"/>
    <dgm:cxn modelId="{75CE8A3E-28B8-472C-B1D9-90C660D1BADB}" type="presParOf" srcId="{0311E4A2-534B-4A3B-AD22-C3B71A8647D3}" destId="{38F86FCF-290C-46DC-B855-92D1544A7AD0}" srcOrd="1" destOrd="0" presId="urn:microsoft.com/office/officeart/2016/7/layout/VerticalSolidActionList"/>
    <dgm:cxn modelId="{CBDD97FF-CEA4-479A-AF7D-1DC597FD2F0B}" type="presParOf" srcId="{0311E4A2-534B-4A3B-AD22-C3B71A8647D3}" destId="{34261CB0-AF9C-4E22-9BBD-5842D678059D}" srcOrd="2" destOrd="0" presId="urn:microsoft.com/office/officeart/2016/7/layout/VerticalSolidActionList"/>
    <dgm:cxn modelId="{28F57295-D22F-461C-804A-BE8D34E60248}" type="presParOf" srcId="{34261CB0-AF9C-4E22-9BBD-5842D678059D}" destId="{2BA82368-3666-4420-9A00-0B4DA7219A29}" srcOrd="0" destOrd="0" presId="urn:microsoft.com/office/officeart/2016/7/layout/VerticalSolidActionList"/>
    <dgm:cxn modelId="{558A4B4B-DEFA-4297-AB78-0FD3690B3A67}" type="presParOf" srcId="{34261CB0-AF9C-4E22-9BBD-5842D678059D}" destId="{9169CD9D-D9D2-408F-A44D-3D569565C2FB}" srcOrd="1" destOrd="0" presId="urn:microsoft.com/office/officeart/2016/7/layout/VerticalSolidActionList"/>
    <dgm:cxn modelId="{7994BBA7-6CA4-4BB5-9158-119C6FD0A295}" type="presParOf" srcId="{0311E4A2-534B-4A3B-AD22-C3B71A8647D3}" destId="{6B230F7D-EF99-4E4D-926D-449C3121FE83}" srcOrd="3" destOrd="0" presId="urn:microsoft.com/office/officeart/2016/7/layout/VerticalSolidActionList"/>
    <dgm:cxn modelId="{EC00F2B9-6320-4DAC-91DC-B44A896234FF}" type="presParOf" srcId="{0311E4A2-534B-4A3B-AD22-C3B71A8647D3}" destId="{35037CAC-E108-451A-BEE3-3107A95BF5CA}" srcOrd="4" destOrd="0" presId="urn:microsoft.com/office/officeart/2016/7/layout/VerticalSolidActionList"/>
    <dgm:cxn modelId="{99B90B1C-3233-42ED-89C2-AD3240023C10}" type="presParOf" srcId="{35037CAC-E108-451A-BEE3-3107A95BF5CA}" destId="{41A3C238-B555-4CC4-8E96-399FA4DF38E8}" srcOrd="0" destOrd="0" presId="urn:microsoft.com/office/officeart/2016/7/layout/VerticalSolidActionList"/>
    <dgm:cxn modelId="{188E3FE8-9969-4844-B37C-F3321C6251A1}" type="presParOf" srcId="{35037CAC-E108-451A-BEE3-3107A95BF5CA}" destId="{95D5A12F-D9D9-45AD-8E4E-56FF281CDFA6}" srcOrd="1" destOrd="0" presId="urn:microsoft.com/office/officeart/2016/7/layout/VerticalSolidActionList"/>
    <dgm:cxn modelId="{B55C7E97-DB52-4151-832A-FEDF6624374F}" type="presParOf" srcId="{0311E4A2-534B-4A3B-AD22-C3B71A8647D3}" destId="{2FA71829-BB4B-4EB0-B6AB-E890279C8F38}" srcOrd="5" destOrd="0" presId="urn:microsoft.com/office/officeart/2016/7/layout/VerticalSolidActionList"/>
    <dgm:cxn modelId="{9E6277BC-38F3-4A7F-BFAC-72404573DE81}" type="presParOf" srcId="{0311E4A2-534B-4A3B-AD22-C3B71A8647D3}" destId="{C17AC7F6-B0D4-4E3E-9C74-94E07186647B}" srcOrd="6" destOrd="0" presId="urn:microsoft.com/office/officeart/2016/7/layout/VerticalSolidActionList"/>
    <dgm:cxn modelId="{9CA4A298-F7A2-4286-9AB7-F66181BEEB4E}" type="presParOf" srcId="{C17AC7F6-B0D4-4E3E-9C74-94E07186647B}" destId="{C3A272F6-598D-4473-95A4-BB986226B1F8}" srcOrd="0" destOrd="0" presId="urn:microsoft.com/office/officeart/2016/7/layout/VerticalSolidActionList"/>
    <dgm:cxn modelId="{816AFE61-5D46-4B65-8FD2-49B966DEE7C6}" type="presParOf" srcId="{C17AC7F6-B0D4-4E3E-9C74-94E07186647B}" destId="{62ADEC44-330F-4D26-BAF0-645AF0CECE0B}" srcOrd="1" destOrd="0" presId="urn:microsoft.com/office/officeart/2016/7/layout/VerticalSolidActionList"/>
    <dgm:cxn modelId="{F1D7AF2E-4AA5-47DF-BEB6-8A8312CF1944}" type="presParOf" srcId="{0311E4A2-534B-4A3B-AD22-C3B71A8647D3}" destId="{897F4132-463F-4F6D-945F-6B410162DB25}" srcOrd="7" destOrd="0" presId="urn:microsoft.com/office/officeart/2016/7/layout/VerticalSolidActionList"/>
    <dgm:cxn modelId="{E53CAAE1-6898-4EA1-80D3-BBD0D4C10172}" type="presParOf" srcId="{0311E4A2-534B-4A3B-AD22-C3B71A8647D3}" destId="{DCA4F6CE-BD0D-4692-8207-797A1E346B9C}" srcOrd="8" destOrd="0" presId="urn:microsoft.com/office/officeart/2016/7/layout/VerticalSolidActionList"/>
    <dgm:cxn modelId="{C3E87CA2-385A-400B-9985-E98063ABA80E}" type="presParOf" srcId="{DCA4F6CE-BD0D-4692-8207-797A1E346B9C}" destId="{1173A83C-90D4-4927-8DAF-2A91EE6BC393}" srcOrd="0" destOrd="0" presId="urn:microsoft.com/office/officeart/2016/7/layout/VerticalSolidActionList"/>
    <dgm:cxn modelId="{E4F3014D-D795-4475-836D-A246481EB595}" type="presParOf" srcId="{DCA4F6CE-BD0D-4692-8207-797A1E346B9C}" destId="{22A336DA-E891-4230-B11C-49DB4907CCCC}"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B81197-BCE6-46B2-AEE5-5FFC451731D1}"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3219FC79-3AA4-49F5-8471-F6073DF7FCA9}">
      <dgm:prSet/>
      <dgm:spPr/>
      <dgm:t>
        <a:bodyPr/>
        <a:lstStyle/>
        <a:p>
          <a:r>
            <a:rPr lang="en-US"/>
            <a:t>Develop a robust predictive model for forecasting global terrorist attacks.</a:t>
          </a:r>
        </a:p>
      </dgm:t>
    </dgm:pt>
    <dgm:pt modelId="{173CF34E-E413-43E9-8675-3F6EF95B0338}" type="parTrans" cxnId="{C11937F3-C2D4-45EB-BBFE-9D7A3F933DDF}">
      <dgm:prSet/>
      <dgm:spPr/>
      <dgm:t>
        <a:bodyPr/>
        <a:lstStyle/>
        <a:p>
          <a:endParaRPr lang="en-US"/>
        </a:p>
      </dgm:t>
    </dgm:pt>
    <dgm:pt modelId="{799BF831-0D7F-453D-9E7F-941BD92A647A}" type="sibTrans" cxnId="{C11937F3-C2D4-45EB-BBFE-9D7A3F933DDF}">
      <dgm:prSet phldrT="1" phldr="0"/>
      <dgm:spPr/>
      <dgm:t>
        <a:bodyPr/>
        <a:lstStyle/>
        <a:p>
          <a:r>
            <a:rPr lang="en-US"/>
            <a:t>1</a:t>
          </a:r>
        </a:p>
      </dgm:t>
    </dgm:pt>
    <dgm:pt modelId="{B7317E24-ECF6-4B35-B0E3-A6B7FA39DE31}">
      <dgm:prSet/>
      <dgm:spPr/>
      <dgm:t>
        <a:bodyPr/>
        <a:lstStyle/>
        <a:p>
          <a:r>
            <a:rPr lang="en-US"/>
            <a:t>Utilize the extensive Global Terrorism Database (GTD) with over 220,000 observations and 135 features.</a:t>
          </a:r>
        </a:p>
      </dgm:t>
    </dgm:pt>
    <dgm:pt modelId="{6BD3AB16-6176-469E-8FC0-04CD041F67C6}" type="parTrans" cxnId="{204A1516-06CC-4BE2-8FCD-6AE5CC7DF73D}">
      <dgm:prSet/>
      <dgm:spPr/>
      <dgm:t>
        <a:bodyPr/>
        <a:lstStyle/>
        <a:p>
          <a:endParaRPr lang="en-US"/>
        </a:p>
      </dgm:t>
    </dgm:pt>
    <dgm:pt modelId="{CF1D4F6E-0733-4790-B370-D830AE73ACA6}" type="sibTrans" cxnId="{204A1516-06CC-4BE2-8FCD-6AE5CC7DF73D}">
      <dgm:prSet phldrT="2" phldr="0"/>
      <dgm:spPr/>
      <dgm:t>
        <a:bodyPr/>
        <a:lstStyle/>
        <a:p>
          <a:r>
            <a:rPr lang="en-US"/>
            <a:t>2</a:t>
          </a:r>
        </a:p>
      </dgm:t>
    </dgm:pt>
    <dgm:pt modelId="{32A1FB6C-1569-4737-8A52-2E967BE6FD90}">
      <dgm:prSet/>
      <dgm:spPr/>
      <dgm:t>
        <a:bodyPr/>
        <a:lstStyle/>
        <a:p>
          <a:pPr rtl="0"/>
          <a:r>
            <a:rPr lang="en-US"/>
            <a:t>Conduct thorough data cleaning</a:t>
          </a:r>
          <a:r>
            <a:rPr lang="en-US">
              <a:latin typeface="Calibri Light" panose="020F0302020204030204"/>
            </a:rPr>
            <a:t>,</a:t>
          </a:r>
          <a:r>
            <a:rPr lang="en-US"/>
            <a:t> </a:t>
          </a:r>
          <a:r>
            <a:rPr lang="en-US">
              <a:latin typeface="Calibri Light" panose="020F0302020204030204"/>
            </a:rPr>
            <a:t>selection of features </a:t>
          </a:r>
          <a:r>
            <a:rPr lang="en-US"/>
            <a:t>and exploratory data analysis (EDA) to enhance dataset quality.</a:t>
          </a:r>
        </a:p>
      </dgm:t>
    </dgm:pt>
    <dgm:pt modelId="{899CE5BE-F236-4AA5-8712-2E3A2A6941A1}" type="parTrans" cxnId="{BFCC2ACE-A8D0-47D0-8922-69D87EA31116}">
      <dgm:prSet/>
      <dgm:spPr/>
      <dgm:t>
        <a:bodyPr/>
        <a:lstStyle/>
        <a:p>
          <a:endParaRPr lang="en-US"/>
        </a:p>
      </dgm:t>
    </dgm:pt>
    <dgm:pt modelId="{9965AC81-9F17-4B96-96AE-FF6F242D6451}" type="sibTrans" cxnId="{BFCC2ACE-A8D0-47D0-8922-69D87EA31116}">
      <dgm:prSet phldrT="3" phldr="0"/>
      <dgm:spPr/>
      <dgm:t>
        <a:bodyPr/>
        <a:lstStyle/>
        <a:p>
          <a:r>
            <a:rPr lang="en-US"/>
            <a:t>3</a:t>
          </a:r>
        </a:p>
      </dgm:t>
    </dgm:pt>
    <dgm:pt modelId="{7136F42E-CD9C-45B9-80A2-49314D280E1D}">
      <dgm:prSet/>
      <dgm:spPr/>
      <dgm:t>
        <a:bodyPr/>
        <a:lstStyle/>
        <a:p>
          <a:r>
            <a:rPr lang="en-US"/>
            <a:t>Create a reliable system for early identification and understanding of potential global terrorism threats.</a:t>
          </a:r>
        </a:p>
      </dgm:t>
    </dgm:pt>
    <dgm:pt modelId="{BE2DC8EF-BCCE-489E-A54D-51474FCFB7E7}" type="parTrans" cxnId="{DA1B388E-4040-4FDD-8EBD-848BB6CDB6A6}">
      <dgm:prSet/>
      <dgm:spPr/>
      <dgm:t>
        <a:bodyPr/>
        <a:lstStyle/>
        <a:p>
          <a:endParaRPr lang="en-US"/>
        </a:p>
      </dgm:t>
    </dgm:pt>
    <dgm:pt modelId="{145BB70F-4A87-48E5-805B-B0C164E6F94F}" type="sibTrans" cxnId="{DA1B388E-4040-4FDD-8EBD-848BB6CDB6A6}">
      <dgm:prSet phldrT="5" phldr="0"/>
      <dgm:spPr/>
      <dgm:t>
        <a:bodyPr/>
        <a:lstStyle/>
        <a:p>
          <a:r>
            <a:rPr lang="en-US"/>
            <a:t>5</a:t>
          </a:r>
        </a:p>
      </dgm:t>
    </dgm:pt>
    <dgm:pt modelId="{8BA21CFC-A653-44C3-9585-D407CC688378}">
      <dgm:prSet/>
      <dgm:spPr/>
      <dgm:t>
        <a:bodyPr/>
        <a:lstStyle/>
        <a:p>
          <a:r>
            <a:rPr lang="en-US"/>
            <a:t>Empower intelligence agencies and security forces with proactive capabilities for threat mitigation.</a:t>
          </a:r>
        </a:p>
      </dgm:t>
    </dgm:pt>
    <dgm:pt modelId="{21E4996A-5EC0-473E-80D9-923261005A1A}" type="parTrans" cxnId="{D4816C73-39CE-407C-BEA2-2B4A14065AA0}">
      <dgm:prSet/>
      <dgm:spPr/>
      <dgm:t>
        <a:bodyPr/>
        <a:lstStyle/>
        <a:p>
          <a:endParaRPr lang="en-US"/>
        </a:p>
      </dgm:t>
    </dgm:pt>
    <dgm:pt modelId="{96450FAE-8003-4120-920E-2C8406A2F574}" type="sibTrans" cxnId="{D4816C73-39CE-407C-BEA2-2B4A14065AA0}">
      <dgm:prSet phldrT="6" phldr="0"/>
      <dgm:spPr/>
      <dgm:t>
        <a:bodyPr/>
        <a:lstStyle/>
        <a:p>
          <a:r>
            <a:rPr lang="en-US"/>
            <a:t>6</a:t>
          </a:r>
        </a:p>
      </dgm:t>
    </dgm:pt>
    <dgm:pt modelId="{FEBEF7E5-6E8F-44F0-AEE0-42D7F45A85EA}">
      <dgm:prSet phldr="0"/>
      <dgm:spPr/>
      <dgm:t>
        <a:bodyPr/>
        <a:lstStyle/>
        <a:p>
          <a:pPr rtl="0"/>
          <a:r>
            <a:rPr lang="en-US">
              <a:solidFill>
                <a:srgbClr val="000000"/>
              </a:solidFill>
              <a:latin typeface="Calibri"/>
              <a:cs typeface="Calibri"/>
            </a:rPr>
            <a:t>Apply advanced machine learning techniques, including KNN, SVM, and PCA.</a:t>
          </a:r>
          <a:endParaRPr lang="en-US">
            <a:latin typeface="Calibri Light" panose="020F0302020204030204"/>
          </a:endParaRPr>
        </a:p>
      </dgm:t>
    </dgm:pt>
    <dgm:pt modelId="{943854CA-B9AE-4DC6-9509-3140214AA60D}" type="parTrans" cxnId="{86A28288-91CE-47CC-8C7A-1827D4862524}">
      <dgm:prSet/>
      <dgm:spPr/>
    </dgm:pt>
    <dgm:pt modelId="{AE122204-8054-4C80-AEB9-6E8985F66203}" type="sibTrans" cxnId="{86A28288-91CE-47CC-8C7A-1827D4862524}">
      <dgm:prSet phldrT="4" phldr="0"/>
      <dgm:spPr/>
      <dgm:t>
        <a:bodyPr/>
        <a:lstStyle/>
        <a:p>
          <a:r>
            <a:rPr lang="en-US"/>
            <a:t>4</a:t>
          </a:r>
        </a:p>
      </dgm:t>
    </dgm:pt>
    <dgm:pt modelId="{BD34F5CF-5F50-4C88-99EC-9806E2243DE3}" type="pres">
      <dgm:prSet presAssocID="{47B81197-BCE6-46B2-AEE5-5FFC451731D1}" presName="linearFlow" presStyleCnt="0">
        <dgm:presLayoutVars>
          <dgm:dir/>
          <dgm:animLvl val="lvl"/>
          <dgm:resizeHandles val="exact"/>
        </dgm:presLayoutVars>
      </dgm:prSet>
      <dgm:spPr/>
    </dgm:pt>
    <dgm:pt modelId="{4E499FDD-37DF-4C40-92CF-59B3DDB20968}" type="pres">
      <dgm:prSet presAssocID="{3219FC79-3AA4-49F5-8471-F6073DF7FCA9}" presName="compositeNode" presStyleCnt="0"/>
      <dgm:spPr/>
    </dgm:pt>
    <dgm:pt modelId="{1CDECC83-678C-4B51-9FCD-297E52FB0B40}" type="pres">
      <dgm:prSet presAssocID="{3219FC79-3AA4-49F5-8471-F6073DF7FCA9}" presName="parTx" presStyleLbl="node1" presStyleIdx="0" presStyleCnt="0">
        <dgm:presLayoutVars>
          <dgm:chMax val="0"/>
          <dgm:chPref val="0"/>
          <dgm:bulletEnabled val="1"/>
        </dgm:presLayoutVars>
      </dgm:prSet>
      <dgm:spPr/>
    </dgm:pt>
    <dgm:pt modelId="{C06C39E2-961E-485E-9A6B-7EAEA145CF75}" type="pres">
      <dgm:prSet presAssocID="{3219FC79-3AA4-49F5-8471-F6073DF7FCA9}" presName="parSh" presStyleCnt="0"/>
      <dgm:spPr/>
    </dgm:pt>
    <dgm:pt modelId="{31C056CF-535B-448E-9408-B7E5367ED20C}" type="pres">
      <dgm:prSet presAssocID="{3219FC79-3AA4-49F5-8471-F6073DF7FCA9}" presName="lineNode" presStyleLbl="alignAccFollowNode1" presStyleIdx="0" presStyleCnt="18"/>
      <dgm:spPr/>
    </dgm:pt>
    <dgm:pt modelId="{58451E01-9165-443E-A648-B89FDF9991A0}" type="pres">
      <dgm:prSet presAssocID="{3219FC79-3AA4-49F5-8471-F6073DF7FCA9}" presName="lineArrowNode" presStyleLbl="alignAccFollowNode1" presStyleIdx="1" presStyleCnt="18"/>
      <dgm:spPr/>
    </dgm:pt>
    <dgm:pt modelId="{525EA9EE-827B-4519-9628-8639C4DF7D2D}" type="pres">
      <dgm:prSet presAssocID="{799BF831-0D7F-453D-9E7F-941BD92A647A}" presName="sibTransNodeCircle" presStyleLbl="alignNode1" presStyleIdx="0" presStyleCnt="6">
        <dgm:presLayoutVars>
          <dgm:chMax val="0"/>
          <dgm:bulletEnabled/>
        </dgm:presLayoutVars>
      </dgm:prSet>
      <dgm:spPr/>
    </dgm:pt>
    <dgm:pt modelId="{85DCFC1A-FC7F-4DCC-ACB5-F19CF301F676}" type="pres">
      <dgm:prSet presAssocID="{799BF831-0D7F-453D-9E7F-941BD92A647A}" presName="spacerBetweenCircleAndCallout" presStyleCnt="0">
        <dgm:presLayoutVars/>
      </dgm:prSet>
      <dgm:spPr/>
    </dgm:pt>
    <dgm:pt modelId="{EE757CB7-E103-47D4-80FB-52F9D1E3CC5B}" type="pres">
      <dgm:prSet presAssocID="{3219FC79-3AA4-49F5-8471-F6073DF7FCA9}" presName="nodeText" presStyleLbl="alignAccFollowNode1" presStyleIdx="2" presStyleCnt="18">
        <dgm:presLayoutVars>
          <dgm:bulletEnabled val="1"/>
        </dgm:presLayoutVars>
      </dgm:prSet>
      <dgm:spPr/>
    </dgm:pt>
    <dgm:pt modelId="{F0CC3584-C12B-47DB-934E-3B8969877DE1}" type="pres">
      <dgm:prSet presAssocID="{799BF831-0D7F-453D-9E7F-941BD92A647A}" presName="sibTransComposite" presStyleCnt="0"/>
      <dgm:spPr/>
    </dgm:pt>
    <dgm:pt modelId="{41B2FF2A-AF83-44AE-80EA-BD1754EE566B}" type="pres">
      <dgm:prSet presAssocID="{B7317E24-ECF6-4B35-B0E3-A6B7FA39DE31}" presName="compositeNode" presStyleCnt="0"/>
      <dgm:spPr/>
    </dgm:pt>
    <dgm:pt modelId="{E8AE3672-318B-4BA3-908B-E260E154359E}" type="pres">
      <dgm:prSet presAssocID="{B7317E24-ECF6-4B35-B0E3-A6B7FA39DE31}" presName="parTx" presStyleLbl="node1" presStyleIdx="0" presStyleCnt="0">
        <dgm:presLayoutVars>
          <dgm:chMax val="0"/>
          <dgm:chPref val="0"/>
          <dgm:bulletEnabled val="1"/>
        </dgm:presLayoutVars>
      </dgm:prSet>
      <dgm:spPr/>
    </dgm:pt>
    <dgm:pt modelId="{2D021349-43B9-444F-9626-730B981D3F0F}" type="pres">
      <dgm:prSet presAssocID="{B7317E24-ECF6-4B35-B0E3-A6B7FA39DE31}" presName="parSh" presStyleCnt="0"/>
      <dgm:spPr/>
    </dgm:pt>
    <dgm:pt modelId="{153A25C4-9474-4C2F-AD13-73F50B8EC620}" type="pres">
      <dgm:prSet presAssocID="{B7317E24-ECF6-4B35-B0E3-A6B7FA39DE31}" presName="lineNode" presStyleLbl="alignAccFollowNode1" presStyleIdx="3" presStyleCnt="18"/>
      <dgm:spPr/>
    </dgm:pt>
    <dgm:pt modelId="{58F51F0A-5980-4748-9FD3-2B01AC8AD0EB}" type="pres">
      <dgm:prSet presAssocID="{B7317E24-ECF6-4B35-B0E3-A6B7FA39DE31}" presName="lineArrowNode" presStyleLbl="alignAccFollowNode1" presStyleIdx="4" presStyleCnt="18"/>
      <dgm:spPr/>
    </dgm:pt>
    <dgm:pt modelId="{515C65B2-C7C1-4B4F-8F23-2357E1AD7225}" type="pres">
      <dgm:prSet presAssocID="{CF1D4F6E-0733-4790-B370-D830AE73ACA6}" presName="sibTransNodeCircle" presStyleLbl="alignNode1" presStyleIdx="1" presStyleCnt="6">
        <dgm:presLayoutVars>
          <dgm:chMax val="0"/>
          <dgm:bulletEnabled/>
        </dgm:presLayoutVars>
      </dgm:prSet>
      <dgm:spPr/>
    </dgm:pt>
    <dgm:pt modelId="{5E7199B1-153B-436E-A0DB-BD85C0388745}" type="pres">
      <dgm:prSet presAssocID="{CF1D4F6E-0733-4790-B370-D830AE73ACA6}" presName="spacerBetweenCircleAndCallout" presStyleCnt="0">
        <dgm:presLayoutVars/>
      </dgm:prSet>
      <dgm:spPr/>
    </dgm:pt>
    <dgm:pt modelId="{4E862310-9867-45B6-8324-9AF5D7523E4F}" type="pres">
      <dgm:prSet presAssocID="{B7317E24-ECF6-4B35-B0E3-A6B7FA39DE31}" presName="nodeText" presStyleLbl="alignAccFollowNode1" presStyleIdx="5" presStyleCnt="18">
        <dgm:presLayoutVars>
          <dgm:bulletEnabled val="1"/>
        </dgm:presLayoutVars>
      </dgm:prSet>
      <dgm:spPr/>
    </dgm:pt>
    <dgm:pt modelId="{2A4DE991-982E-41D9-AD51-0475E1476294}" type="pres">
      <dgm:prSet presAssocID="{CF1D4F6E-0733-4790-B370-D830AE73ACA6}" presName="sibTransComposite" presStyleCnt="0"/>
      <dgm:spPr/>
    </dgm:pt>
    <dgm:pt modelId="{CADA3798-4A8C-4566-A4E7-F881C0B686A0}" type="pres">
      <dgm:prSet presAssocID="{32A1FB6C-1569-4737-8A52-2E967BE6FD90}" presName="compositeNode" presStyleCnt="0"/>
      <dgm:spPr/>
    </dgm:pt>
    <dgm:pt modelId="{4877CABC-B761-466B-9B2F-117D20C10A31}" type="pres">
      <dgm:prSet presAssocID="{32A1FB6C-1569-4737-8A52-2E967BE6FD90}" presName="parTx" presStyleLbl="node1" presStyleIdx="0" presStyleCnt="0">
        <dgm:presLayoutVars>
          <dgm:chMax val="0"/>
          <dgm:chPref val="0"/>
          <dgm:bulletEnabled val="1"/>
        </dgm:presLayoutVars>
      </dgm:prSet>
      <dgm:spPr/>
    </dgm:pt>
    <dgm:pt modelId="{4ECCBE76-C1A9-4D54-9A01-8A29F74BB8B7}" type="pres">
      <dgm:prSet presAssocID="{32A1FB6C-1569-4737-8A52-2E967BE6FD90}" presName="parSh" presStyleCnt="0"/>
      <dgm:spPr/>
    </dgm:pt>
    <dgm:pt modelId="{703651A2-5946-4ABE-B373-BB14732B6EBD}" type="pres">
      <dgm:prSet presAssocID="{32A1FB6C-1569-4737-8A52-2E967BE6FD90}" presName="lineNode" presStyleLbl="alignAccFollowNode1" presStyleIdx="6" presStyleCnt="18"/>
      <dgm:spPr/>
    </dgm:pt>
    <dgm:pt modelId="{616FA127-3DC1-4261-9E79-8B3A49F08083}" type="pres">
      <dgm:prSet presAssocID="{32A1FB6C-1569-4737-8A52-2E967BE6FD90}" presName="lineArrowNode" presStyleLbl="alignAccFollowNode1" presStyleIdx="7" presStyleCnt="18"/>
      <dgm:spPr/>
    </dgm:pt>
    <dgm:pt modelId="{A2B2E953-95BA-445C-9CB3-FCE017171A48}" type="pres">
      <dgm:prSet presAssocID="{9965AC81-9F17-4B96-96AE-FF6F242D6451}" presName="sibTransNodeCircle" presStyleLbl="alignNode1" presStyleIdx="2" presStyleCnt="6">
        <dgm:presLayoutVars>
          <dgm:chMax val="0"/>
          <dgm:bulletEnabled/>
        </dgm:presLayoutVars>
      </dgm:prSet>
      <dgm:spPr/>
    </dgm:pt>
    <dgm:pt modelId="{8FCF1732-EC2F-4CD1-AECF-50F97951BB73}" type="pres">
      <dgm:prSet presAssocID="{9965AC81-9F17-4B96-96AE-FF6F242D6451}" presName="spacerBetweenCircleAndCallout" presStyleCnt="0">
        <dgm:presLayoutVars/>
      </dgm:prSet>
      <dgm:spPr/>
    </dgm:pt>
    <dgm:pt modelId="{DAB52C0D-A16A-4E20-A42B-EB23424A79C8}" type="pres">
      <dgm:prSet presAssocID="{32A1FB6C-1569-4737-8A52-2E967BE6FD90}" presName="nodeText" presStyleLbl="alignAccFollowNode1" presStyleIdx="8" presStyleCnt="18">
        <dgm:presLayoutVars>
          <dgm:bulletEnabled val="1"/>
        </dgm:presLayoutVars>
      </dgm:prSet>
      <dgm:spPr/>
    </dgm:pt>
    <dgm:pt modelId="{3AEBB07C-4E77-4715-B48B-3CB03F5BA56D}" type="pres">
      <dgm:prSet presAssocID="{9965AC81-9F17-4B96-96AE-FF6F242D6451}" presName="sibTransComposite" presStyleCnt="0"/>
      <dgm:spPr/>
    </dgm:pt>
    <dgm:pt modelId="{12E204F0-5350-415E-8FAF-C3068F612017}" type="pres">
      <dgm:prSet presAssocID="{FEBEF7E5-6E8F-44F0-AEE0-42D7F45A85EA}" presName="compositeNode" presStyleCnt="0"/>
      <dgm:spPr/>
    </dgm:pt>
    <dgm:pt modelId="{78ECDD76-E88E-4111-8379-0CA2F560D3C1}" type="pres">
      <dgm:prSet presAssocID="{FEBEF7E5-6E8F-44F0-AEE0-42D7F45A85EA}" presName="parTx" presStyleLbl="node1" presStyleIdx="0" presStyleCnt="0">
        <dgm:presLayoutVars>
          <dgm:chMax val="0"/>
          <dgm:chPref val="0"/>
          <dgm:bulletEnabled val="1"/>
        </dgm:presLayoutVars>
      </dgm:prSet>
      <dgm:spPr/>
    </dgm:pt>
    <dgm:pt modelId="{7A0CD229-865B-458B-B945-0B5C6E14E6CF}" type="pres">
      <dgm:prSet presAssocID="{FEBEF7E5-6E8F-44F0-AEE0-42D7F45A85EA}" presName="parSh" presStyleCnt="0"/>
      <dgm:spPr/>
    </dgm:pt>
    <dgm:pt modelId="{8D44797C-88A0-4E3E-9B8D-4F35757D9019}" type="pres">
      <dgm:prSet presAssocID="{FEBEF7E5-6E8F-44F0-AEE0-42D7F45A85EA}" presName="lineNode" presStyleLbl="alignAccFollowNode1" presStyleIdx="9" presStyleCnt="18"/>
      <dgm:spPr/>
    </dgm:pt>
    <dgm:pt modelId="{0EE15EBD-0B42-497E-8F55-A1AECF615344}" type="pres">
      <dgm:prSet presAssocID="{FEBEF7E5-6E8F-44F0-AEE0-42D7F45A85EA}" presName="lineArrowNode" presStyleLbl="alignAccFollowNode1" presStyleIdx="10" presStyleCnt="18"/>
      <dgm:spPr/>
    </dgm:pt>
    <dgm:pt modelId="{D8977C1C-85A0-4AAE-B2F4-4CEDFD66D5B8}" type="pres">
      <dgm:prSet presAssocID="{AE122204-8054-4C80-AEB9-6E8985F66203}" presName="sibTransNodeCircle" presStyleLbl="alignNode1" presStyleIdx="3" presStyleCnt="6">
        <dgm:presLayoutVars>
          <dgm:chMax val="0"/>
          <dgm:bulletEnabled/>
        </dgm:presLayoutVars>
      </dgm:prSet>
      <dgm:spPr/>
    </dgm:pt>
    <dgm:pt modelId="{4F4725F3-281F-4E8E-8CE7-5A673FEA798C}" type="pres">
      <dgm:prSet presAssocID="{AE122204-8054-4C80-AEB9-6E8985F66203}" presName="spacerBetweenCircleAndCallout" presStyleCnt="0">
        <dgm:presLayoutVars/>
      </dgm:prSet>
      <dgm:spPr/>
    </dgm:pt>
    <dgm:pt modelId="{C34D93B7-D806-4F40-A330-0BA91440FC3F}" type="pres">
      <dgm:prSet presAssocID="{FEBEF7E5-6E8F-44F0-AEE0-42D7F45A85EA}" presName="nodeText" presStyleLbl="alignAccFollowNode1" presStyleIdx="11" presStyleCnt="18">
        <dgm:presLayoutVars>
          <dgm:bulletEnabled val="1"/>
        </dgm:presLayoutVars>
      </dgm:prSet>
      <dgm:spPr/>
    </dgm:pt>
    <dgm:pt modelId="{02F442EE-ABB6-4863-912B-DB3DC1905CD2}" type="pres">
      <dgm:prSet presAssocID="{AE122204-8054-4C80-AEB9-6E8985F66203}" presName="sibTransComposite" presStyleCnt="0"/>
      <dgm:spPr/>
    </dgm:pt>
    <dgm:pt modelId="{1F6A1804-8F2D-49AC-AF54-9DD2284C82B6}" type="pres">
      <dgm:prSet presAssocID="{7136F42E-CD9C-45B9-80A2-49314D280E1D}" presName="compositeNode" presStyleCnt="0"/>
      <dgm:spPr/>
    </dgm:pt>
    <dgm:pt modelId="{8AE0E837-7C8D-402F-BDE0-EE1063AA1642}" type="pres">
      <dgm:prSet presAssocID="{7136F42E-CD9C-45B9-80A2-49314D280E1D}" presName="parTx" presStyleLbl="node1" presStyleIdx="0" presStyleCnt="0">
        <dgm:presLayoutVars>
          <dgm:chMax val="0"/>
          <dgm:chPref val="0"/>
          <dgm:bulletEnabled val="1"/>
        </dgm:presLayoutVars>
      </dgm:prSet>
      <dgm:spPr/>
    </dgm:pt>
    <dgm:pt modelId="{FCDA374B-88C8-4BF5-B520-BE266EDDA0A0}" type="pres">
      <dgm:prSet presAssocID="{7136F42E-CD9C-45B9-80A2-49314D280E1D}" presName="parSh" presStyleCnt="0"/>
      <dgm:spPr/>
    </dgm:pt>
    <dgm:pt modelId="{FF38AA95-E70D-467B-8EC0-5B0BFFF861A2}" type="pres">
      <dgm:prSet presAssocID="{7136F42E-CD9C-45B9-80A2-49314D280E1D}" presName="lineNode" presStyleLbl="alignAccFollowNode1" presStyleIdx="12" presStyleCnt="18"/>
      <dgm:spPr/>
    </dgm:pt>
    <dgm:pt modelId="{14CF6FFC-9F5A-4317-AD6F-58FCBFF8251A}" type="pres">
      <dgm:prSet presAssocID="{7136F42E-CD9C-45B9-80A2-49314D280E1D}" presName="lineArrowNode" presStyleLbl="alignAccFollowNode1" presStyleIdx="13" presStyleCnt="18"/>
      <dgm:spPr/>
    </dgm:pt>
    <dgm:pt modelId="{74FFB163-05F1-423E-8048-5428DC30EB3B}" type="pres">
      <dgm:prSet presAssocID="{145BB70F-4A87-48E5-805B-B0C164E6F94F}" presName="sibTransNodeCircle" presStyleLbl="alignNode1" presStyleIdx="4" presStyleCnt="6">
        <dgm:presLayoutVars>
          <dgm:chMax val="0"/>
          <dgm:bulletEnabled/>
        </dgm:presLayoutVars>
      </dgm:prSet>
      <dgm:spPr/>
    </dgm:pt>
    <dgm:pt modelId="{5724A66F-3DD2-4772-A72F-A8CCA83D9FBC}" type="pres">
      <dgm:prSet presAssocID="{145BB70F-4A87-48E5-805B-B0C164E6F94F}" presName="spacerBetweenCircleAndCallout" presStyleCnt="0">
        <dgm:presLayoutVars/>
      </dgm:prSet>
      <dgm:spPr/>
    </dgm:pt>
    <dgm:pt modelId="{70E54EA6-7D5A-4852-B4E7-B48D32E1C896}" type="pres">
      <dgm:prSet presAssocID="{7136F42E-CD9C-45B9-80A2-49314D280E1D}" presName="nodeText" presStyleLbl="alignAccFollowNode1" presStyleIdx="14" presStyleCnt="18">
        <dgm:presLayoutVars>
          <dgm:bulletEnabled val="1"/>
        </dgm:presLayoutVars>
      </dgm:prSet>
      <dgm:spPr/>
    </dgm:pt>
    <dgm:pt modelId="{546762D5-F5E4-4BFC-9357-4EB1BAB06C57}" type="pres">
      <dgm:prSet presAssocID="{145BB70F-4A87-48E5-805B-B0C164E6F94F}" presName="sibTransComposite" presStyleCnt="0"/>
      <dgm:spPr/>
    </dgm:pt>
    <dgm:pt modelId="{F2EB19A4-2088-4F3B-9AB0-6291ED4A9D5A}" type="pres">
      <dgm:prSet presAssocID="{8BA21CFC-A653-44C3-9585-D407CC688378}" presName="compositeNode" presStyleCnt="0"/>
      <dgm:spPr/>
    </dgm:pt>
    <dgm:pt modelId="{E87E4BDE-6874-484C-AC5F-EDD637ACE19F}" type="pres">
      <dgm:prSet presAssocID="{8BA21CFC-A653-44C3-9585-D407CC688378}" presName="parTx" presStyleLbl="node1" presStyleIdx="0" presStyleCnt="0">
        <dgm:presLayoutVars>
          <dgm:chMax val="0"/>
          <dgm:chPref val="0"/>
          <dgm:bulletEnabled val="1"/>
        </dgm:presLayoutVars>
      </dgm:prSet>
      <dgm:spPr/>
    </dgm:pt>
    <dgm:pt modelId="{6A6CD528-9F3E-45A8-BB22-D9D533AA89AA}" type="pres">
      <dgm:prSet presAssocID="{8BA21CFC-A653-44C3-9585-D407CC688378}" presName="parSh" presStyleCnt="0"/>
      <dgm:spPr/>
    </dgm:pt>
    <dgm:pt modelId="{F3DE9BBA-B43D-4A62-90D7-C12FD5C6E011}" type="pres">
      <dgm:prSet presAssocID="{8BA21CFC-A653-44C3-9585-D407CC688378}" presName="lineNode" presStyleLbl="alignAccFollowNode1" presStyleIdx="15" presStyleCnt="18"/>
      <dgm:spPr/>
    </dgm:pt>
    <dgm:pt modelId="{B83A49E9-B88B-440F-9602-41F6A9598D2C}" type="pres">
      <dgm:prSet presAssocID="{8BA21CFC-A653-44C3-9585-D407CC688378}" presName="lineArrowNode" presStyleLbl="alignAccFollowNode1" presStyleIdx="16" presStyleCnt="18"/>
      <dgm:spPr/>
    </dgm:pt>
    <dgm:pt modelId="{421C836E-3420-489D-8B21-724E1B4A5528}" type="pres">
      <dgm:prSet presAssocID="{96450FAE-8003-4120-920E-2C8406A2F574}" presName="sibTransNodeCircle" presStyleLbl="alignNode1" presStyleIdx="5" presStyleCnt="6">
        <dgm:presLayoutVars>
          <dgm:chMax val="0"/>
          <dgm:bulletEnabled/>
        </dgm:presLayoutVars>
      </dgm:prSet>
      <dgm:spPr/>
    </dgm:pt>
    <dgm:pt modelId="{558309EA-5450-4ED3-B772-A8181CE65F1D}" type="pres">
      <dgm:prSet presAssocID="{96450FAE-8003-4120-920E-2C8406A2F574}" presName="spacerBetweenCircleAndCallout" presStyleCnt="0">
        <dgm:presLayoutVars/>
      </dgm:prSet>
      <dgm:spPr/>
    </dgm:pt>
    <dgm:pt modelId="{B0CEA30E-9AD8-4CAF-9837-521F5B6EA451}" type="pres">
      <dgm:prSet presAssocID="{8BA21CFC-A653-44C3-9585-D407CC688378}" presName="nodeText" presStyleLbl="alignAccFollowNode1" presStyleIdx="17" presStyleCnt="18">
        <dgm:presLayoutVars>
          <dgm:bulletEnabled val="1"/>
        </dgm:presLayoutVars>
      </dgm:prSet>
      <dgm:spPr/>
    </dgm:pt>
  </dgm:ptLst>
  <dgm:cxnLst>
    <dgm:cxn modelId="{204A1516-06CC-4BE2-8FCD-6AE5CC7DF73D}" srcId="{47B81197-BCE6-46B2-AEE5-5FFC451731D1}" destId="{B7317E24-ECF6-4B35-B0E3-A6B7FA39DE31}" srcOrd="1" destOrd="0" parTransId="{6BD3AB16-6176-469E-8FC0-04CD041F67C6}" sibTransId="{CF1D4F6E-0733-4790-B370-D830AE73ACA6}"/>
    <dgm:cxn modelId="{3DD77E1D-0229-4D71-AD46-D3213526B086}" type="presOf" srcId="{47B81197-BCE6-46B2-AEE5-5FFC451731D1}" destId="{BD34F5CF-5F50-4C88-99EC-9806E2243DE3}" srcOrd="0" destOrd="0" presId="urn:microsoft.com/office/officeart/2016/7/layout/LinearArrowProcessNumbered"/>
    <dgm:cxn modelId="{ADBDFF62-883E-4ABC-9022-1A650B60D1CF}" type="presOf" srcId="{CF1D4F6E-0733-4790-B370-D830AE73ACA6}" destId="{515C65B2-C7C1-4B4F-8F23-2357E1AD7225}" srcOrd="0" destOrd="0" presId="urn:microsoft.com/office/officeart/2016/7/layout/LinearArrowProcessNumbered"/>
    <dgm:cxn modelId="{D4816C73-39CE-407C-BEA2-2B4A14065AA0}" srcId="{47B81197-BCE6-46B2-AEE5-5FFC451731D1}" destId="{8BA21CFC-A653-44C3-9585-D407CC688378}" srcOrd="5" destOrd="0" parTransId="{21E4996A-5EC0-473E-80D9-923261005A1A}" sibTransId="{96450FAE-8003-4120-920E-2C8406A2F574}"/>
    <dgm:cxn modelId="{587BFF85-CAE8-4350-8DEF-8408B9DDC08E}" type="presOf" srcId="{B7317E24-ECF6-4B35-B0E3-A6B7FA39DE31}" destId="{4E862310-9867-45B6-8324-9AF5D7523E4F}" srcOrd="0" destOrd="0" presId="urn:microsoft.com/office/officeart/2016/7/layout/LinearArrowProcessNumbered"/>
    <dgm:cxn modelId="{7FB71788-6B87-4400-8148-BDDE892B8B49}" type="presOf" srcId="{145BB70F-4A87-48E5-805B-B0C164E6F94F}" destId="{74FFB163-05F1-423E-8048-5428DC30EB3B}" srcOrd="0" destOrd="0" presId="urn:microsoft.com/office/officeart/2016/7/layout/LinearArrowProcessNumbered"/>
    <dgm:cxn modelId="{86A28288-91CE-47CC-8C7A-1827D4862524}" srcId="{47B81197-BCE6-46B2-AEE5-5FFC451731D1}" destId="{FEBEF7E5-6E8F-44F0-AEE0-42D7F45A85EA}" srcOrd="3" destOrd="0" parTransId="{943854CA-B9AE-4DC6-9509-3140214AA60D}" sibTransId="{AE122204-8054-4C80-AEB9-6E8985F66203}"/>
    <dgm:cxn modelId="{DA1B388E-4040-4FDD-8EBD-848BB6CDB6A6}" srcId="{47B81197-BCE6-46B2-AEE5-5FFC451731D1}" destId="{7136F42E-CD9C-45B9-80A2-49314D280E1D}" srcOrd="4" destOrd="0" parTransId="{BE2DC8EF-BCCE-489E-A54D-51474FCFB7E7}" sibTransId="{145BB70F-4A87-48E5-805B-B0C164E6F94F}"/>
    <dgm:cxn modelId="{A53CD69B-9D14-438C-A6EB-A8369406388B}" type="presOf" srcId="{96450FAE-8003-4120-920E-2C8406A2F574}" destId="{421C836E-3420-489D-8B21-724E1B4A5528}" srcOrd="0" destOrd="0" presId="urn:microsoft.com/office/officeart/2016/7/layout/LinearArrowProcessNumbered"/>
    <dgm:cxn modelId="{DC44FAAF-414D-4248-9CC1-F05042C4FE0A}" type="presOf" srcId="{32A1FB6C-1569-4737-8A52-2E967BE6FD90}" destId="{DAB52C0D-A16A-4E20-A42B-EB23424A79C8}" srcOrd="0" destOrd="0" presId="urn:microsoft.com/office/officeart/2016/7/layout/LinearArrowProcessNumbered"/>
    <dgm:cxn modelId="{3AD7D9C3-5D7A-42F9-BC1F-5647B1834B88}" type="presOf" srcId="{3219FC79-3AA4-49F5-8471-F6073DF7FCA9}" destId="{EE757CB7-E103-47D4-80FB-52F9D1E3CC5B}" srcOrd="0" destOrd="0" presId="urn:microsoft.com/office/officeart/2016/7/layout/LinearArrowProcessNumbered"/>
    <dgm:cxn modelId="{BFCC2ACE-A8D0-47D0-8922-69D87EA31116}" srcId="{47B81197-BCE6-46B2-AEE5-5FFC451731D1}" destId="{32A1FB6C-1569-4737-8A52-2E967BE6FD90}" srcOrd="2" destOrd="0" parTransId="{899CE5BE-F236-4AA5-8712-2E3A2A6941A1}" sibTransId="{9965AC81-9F17-4B96-96AE-FF6F242D6451}"/>
    <dgm:cxn modelId="{1D38B6D0-ED57-4F91-BE9F-768173D0AB97}" type="presOf" srcId="{8BA21CFC-A653-44C3-9585-D407CC688378}" destId="{B0CEA30E-9AD8-4CAF-9837-521F5B6EA451}" srcOrd="0" destOrd="0" presId="urn:microsoft.com/office/officeart/2016/7/layout/LinearArrowProcessNumbered"/>
    <dgm:cxn modelId="{8FD303E5-48E1-441A-BF67-F500F8EA3D7C}" type="presOf" srcId="{9965AC81-9F17-4B96-96AE-FF6F242D6451}" destId="{A2B2E953-95BA-445C-9CB3-FCE017171A48}" srcOrd="0" destOrd="0" presId="urn:microsoft.com/office/officeart/2016/7/layout/LinearArrowProcessNumbered"/>
    <dgm:cxn modelId="{C3F816E7-5D99-4F19-BBBF-ED2480DBBE96}" type="presOf" srcId="{7136F42E-CD9C-45B9-80A2-49314D280E1D}" destId="{70E54EA6-7D5A-4852-B4E7-B48D32E1C896}" srcOrd="0" destOrd="0" presId="urn:microsoft.com/office/officeart/2016/7/layout/LinearArrowProcessNumbered"/>
    <dgm:cxn modelId="{D9E373F2-4874-475C-8FF4-AB999DCD8C87}" type="presOf" srcId="{799BF831-0D7F-453D-9E7F-941BD92A647A}" destId="{525EA9EE-827B-4519-9628-8639C4DF7D2D}" srcOrd="0" destOrd="0" presId="urn:microsoft.com/office/officeart/2016/7/layout/LinearArrowProcessNumbered"/>
    <dgm:cxn modelId="{C11937F3-C2D4-45EB-BBFE-9D7A3F933DDF}" srcId="{47B81197-BCE6-46B2-AEE5-5FFC451731D1}" destId="{3219FC79-3AA4-49F5-8471-F6073DF7FCA9}" srcOrd="0" destOrd="0" parTransId="{173CF34E-E413-43E9-8675-3F6EF95B0338}" sibTransId="{799BF831-0D7F-453D-9E7F-941BD92A647A}"/>
    <dgm:cxn modelId="{6A6DFFFA-AC8E-4DD2-BF50-DDAACDCEF1AF}" type="presOf" srcId="{AE122204-8054-4C80-AEB9-6E8985F66203}" destId="{D8977C1C-85A0-4AAE-B2F4-4CEDFD66D5B8}" srcOrd="0" destOrd="0" presId="urn:microsoft.com/office/officeart/2016/7/layout/LinearArrowProcessNumbered"/>
    <dgm:cxn modelId="{057354FC-47ED-4278-A209-6F627F9A7F9A}" type="presOf" srcId="{FEBEF7E5-6E8F-44F0-AEE0-42D7F45A85EA}" destId="{C34D93B7-D806-4F40-A330-0BA91440FC3F}" srcOrd="0" destOrd="0" presId="urn:microsoft.com/office/officeart/2016/7/layout/LinearArrowProcessNumbered"/>
    <dgm:cxn modelId="{AF319797-897F-46DC-9EEF-B7C54707028C}" type="presParOf" srcId="{BD34F5CF-5F50-4C88-99EC-9806E2243DE3}" destId="{4E499FDD-37DF-4C40-92CF-59B3DDB20968}" srcOrd="0" destOrd="0" presId="urn:microsoft.com/office/officeart/2016/7/layout/LinearArrowProcessNumbered"/>
    <dgm:cxn modelId="{57428A71-3E55-4E2D-BDB2-D0ACF0271F43}" type="presParOf" srcId="{4E499FDD-37DF-4C40-92CF-59B3DDB20968}" destId="{1CDECC83-678C-4B51-9FCD-297E52FB0B40}" srcOrd="0" destOrd="0" presId="urn:microsoft.com/office/officeart/2016/7/layout/LinearArrowProcessNumbered"/>
    <dgm:cxn modelId="{F30B905B-B4C5-421C-A1CC-3419E1349D12}" type="presParOf" srcId="{4E499FDD-37DF-4C40-92CF-59B3DDB20968}" destId="{C06C39E2-961E-485E-9A6B-7EAEA145CF75}" srcOrd="1" destOrd="0" presId="urn:microsoft.com/office/officeart/2016/7/layout/LinearArrowProcessNumbered"/>
    <dgm:cxn modelId="{1502DE00-9620-4484-BB08-1CD1560FD462}" type="presParOf" srcId="{C06C39E2-961E-485E-9A6B-7EAEA145CF75}" destId="{31C056CF-535B-448E-9408-B7E5367ED20C}" srcOrd="0" destOrd="0" presId="urn:microsoft.com/office/officeart/2016/7/layout/LinearArrowProcessNumbered"/>
    <dgm:cxn modelId="{28287A1F-4D2B-4485-A60D-75F58F759B35}" type="presParOf" srcId="{C06C39E2-961E-485E-9A6B-7EAEA145CF75}" destId="{58451E01-9165-443E-A648-B89FDF9991A0}" srcOrd="1" destOrd="0" presId="urn:microsoft.com/office/officeart/2016/7/layout/LinearArrowProcessNumbered"/>
    <dgm:cxn modelId="{1B043005-94B0-44C6-8FFA-37D3F4C7BE09}" type="presParOf" srcId="{C06C39E2-961E-485E-9A6B-7EAEA145CF75}" destId="{525EA9EE-827B-4519-9628-8639C4DF7D2D}" srcOrd="2" destOrd="0" presId="urn:microsoft.com/office/officeart/2016/7/layout/LinearArrowProcessNumbered"/>
    <dgm:cxn modelId="{B9B2A4BE-FF16-49E5-B335-4BA80A1814A7}" type="presParOf" srcId="{C06C39E2-961E-485E-9A6B-7EAEA145CF75}" destId="{85DCFC1A-FC7F-4DCC-ACB5-F19CF301F676}" srcOrd="3" destOrd="0" presId="urn:microsoft.com/office/officeart/2016/7/layout/LinearArrowProcessNumbered"/>
    <dgm:cxn modelId="{341D015A-07C3-4867-84F5-06519E5F39B6}" type="presParOf" srcId="{4E499FDD-37DF-4C40-92CF-59B3DDB20968}" destId="{EE757CB7-E103-47D4-80FB-52F9D1E3CC5B}" srcOrd="2" destOrd="0" presId="urn:microsoft.com/office/officeart/2016/7/layout/LinearArrowProcessNumbered"/>
    <dgm:cxn modelId="{B5C65A8F-4FF3-4CFA-B316-E95F8314B3E3}" type="presParOf" srcId="{BD34F5CF-5F50-4C88-99EC-9806E2243DE3}" destId="{F0CC3584-C12B-47DB-934E-3B8969877DE1}" srcOrd="1" destOrd="0" presId="urn:microsoft.com/office/officeart/2016/7/layout/LinearArrowProcessNumbered"/>
    <dgm:cxn modelId="{AE69DEAD-FD87-4D1E-A636-E19754ADCE68}" type="presParOf" srcId="{BD34F5CF-5F50-4C88-99EC-9806E2243DE3}" destId="{41B2FF2A-AF83-44AE-80EA-BD1754EE566B}" srcOrd="2" destOrd="0" presId="urn:microsoft.com/office/officeart/2016/7/layout/LinearArrowProcessNumbered"/>
    <dgm:cxn modelId="{C9F30688-2BCB-41EB-B544-CBFA08FD1EB6}" type="presParOf" srcId="{41B2FF2A-AF83-44AE-80EA-BD1754EE566B}" destId="{E8AE3672-318B-4BA3-908B-E260E154359E}" srcOrd="0" destOrd="0" presId="urn:microsoft.com/office/officeart/2016/7/layout/LinearArrowProcessNumbered"/>
    <dgm:cxn modelId="{6C02D2CD-533A-42D8-BAD6-37D51D4969EF}" type="presParOf" srcId="{41B2FF2A-AF83-44AE-80EA-BD1754EE566B}" destId="{2D021349-43B9-444F-9626-730B981D3F0F}" srcOrd="1" destOrd="0" presId="urn:microsoft.com/office/officeart/2016/7/layout/LinearArrowProcessNumbered"/>
    <dgm:cxn modelId="{E2BB2D92-8791-4726-94FA-EBC1D293FB5F}" type="presParOf" srcId="{2D021349-43B9-444F-9626-730B981D3F0F}" destId="{153A25C4-9474-4C2F-AD13-73F50B8EC620}" srcOrd="0" destOrd="0" presId="urn:microsoft.com/office/officeart/2016/7/layout/LinearArrowProcessNumbered"/>
    <dgm:cxn modelId="{2131AD75-FE4B-462C-A76E-37CF9CE85A15}" type="presParOf" srcId="{2D021349-43B9-444F-9626-730B981D3F0F}" destId="{58F51F0A-5980-4748-9FD3-2B01AC8AD0EB}" srcOrd="1" destOrd="0" presId="urn:microsoft.com/office/officeart/2016/7/layout/LinearArrowProcessNumbered"/>
    <dgm:cxn modelId="{6F1BC989-717E-4F08-B5DD-7324BCAD28C4}" type="presParOf" srcId="{2D021349-43B9-444F-9626-730B981D3F0F}" destId="{515C65B2-C7C1-4B4F-8F23-2357E1AD7225}" srcOrd="2" destOrd="0" presId="urn:microsoft.com/office/officeart/2016/7/layout/LinearArrowProcessNumbered"/>
    <dgm:cxn modelId="{9C506B45-6974-4865-9CE4-ECB4A18D95F7}" type="presParOf" srcId="{2D021349-43B9-444F-9626-730B981D3F0F}" destId="{5E7199B1-153B-436E-A0DB-BD85C0388745}" srcOrd="3" destOrd="0" presId="urn:microsoft.com/office/officeart/2016/7/layout/LinearArrowProcessNumbered"/>
    <dgm:cxn modelId="{EB0BF5FD-1F17-417B-84C0-1AB57F363832}" type="presParOf" srcId="{41B2FF2A-AF83-44AE-80EA-BD1754EE566B}" destId="{4E862310-9867-45B6-8324-9AF5D7523E4F}" srcOrd="2" destOrd="0" presId="urn:microsoft.com/office/officeart/2016/7/layout/LinearArrowProcessNumbered"/>
    <dgm:cxn modelId="{3155EF3D-6FB8-463C-9BF9-2FBE786B8070}" type="presParOf" srcId="{BD34F5CF-5F50-4C88-99EC-9806E2243DE3}" destId="{2A4DE991-982E-41D9-AD51-0475E1476294}" srcOrd="3" destOrd="0" presId="urn:microsoft.com/office/officeart/2016/7/layout/LinearArrowProcessNumbered"/>
    <dgm:cxn modelId="{5662A8F0-4228-4FD4-90D7-40AF181C460F}" type="presParOf" srcId="{BD34F5CF-5F50-4C88-99EC-9806E2243DE3}" destId="{CADA3798-4A8C-4566-A4E7-F881C0B686A0}" srcOrd="4" destOrd="0" presId="urn:microsoft.com/office/officeart/2016/7/layout/LinearArrowProcessNumbered"/>
    <dgm:cxn modelId="{E24AC358-D5B3-4499-8D6B-21FD64527570}" type="presParOf" srcId="{CADA3798-4A8C-4566-A4E7-F881C0B686A0}" destId="{4877CABC-B761-466B-9B2F-117D20C10A31}" srcOrd="0" destOrd="0" presId="urn:microsoft.com/office/officeart/2016/7/layout/LinearArrowProcessNumbered"/>
    <dgm:cxn modelId="{94E6C323-C32A-4729-AA9C-97C51D05F499}" type="presParOf" srcId="{CADA3798-4A8C-4566-A4E7-F881C0B686A0}" destId="{4ECCBE76-C1A9-4D54-9A01-8A29F74BB8B7}" srcOrd="1" destOrd="0" presId="urn:microsoft.com/office/officeart/2016/7/layout/LinearArrowProcessNumbered"/>
    <dgm:cxn modelId="{A8B4852E-8198-42D8-977D-62884114A2E4}" type="presParOf" srcId="{4ECCBE76-C1A9-4D54-9A01-8A29F74BB8B7}" destId="{703651A2-5946-4ABE-B373-BB14732B6EBD}" srcOrd="0" destOrd="0" presId="urn:microsoft.com/office/officeart/2016/7/layout/LinearArrowProcessNumbered"/>
    <dgm:cxn modelId="{AAA8CD27-CAF1-4FE5-B3D2-AFFB0D89EE72}" type="presParOf" srcId="{4ECCBE76-C1A9-4D54-9A01-8A29F74BB8B7}" destId="{616FA127-3DC1-4261-9E79-8B3A49F08083}" srcOrd="1" destOrd="0" presId="urn:microsoft.com/office/officeart/2016/7/layout/LinearArrowProcessNumbered"/>
    <dgm:cxn modelId="{7481297A-DCBE-4B84-8FEE-7E43204BB563}" type="presParOf" srcId="{4ECCBE76-C1A9-4D54-9A01-8A29F74BB8B7}" destId="{A2B2E953-95BA-445C-9CB3-FCE017171A48}" srcOrd="2" destOrd="0" presId="urn:microsoft.com/office/officeart/2016/7/layout/LinearArrowProcessNumbered"/>
    <dgm:cxn modelId="{6813DAF2-8E87-4564-9E02-EA6E55DEE0B5}" type="presParOf" srcId="{4ECCBE76-C1A9-4D54-9A01-8A29F74BB8B7}" destId="{8FCF1732-EC2F-4CD1-AECF-50F97951BB73}" srcOrd="3" destOrd="0" presId="urn:microsoft.com/office/officeart/2016/7/layout/LinearArrowProcessNumbered"/>
    <dgm:cxn modelId="{41C5906A-19A2-4ED7-9B9B-0C276E66DEB4}" type="presParOf" srcId="{CADA3798-4A8C-4566-A4E7-F881C0B686A0}" destId="{DAB52C0D-A16A-4E20-A42B-EB23424A79C8}" srcOrd="2" destOrd="0" presId="urn:microsoft.com/office/officeart/2016/7/layout/LinearArrowProcessNumbered"/>
    <dgm:cxn modelId="{075284D1-99D7-4EDA-B917-984DC2F75EC8}" type="presParOf" srcId="{BD34F5CF-5F50-4C88-99EC-9806E2243DE3}" destId="{3AEBB07C-4E77-4715-B48B-3CB03F5BA56D}" srcOrd="5" destOrd="0" presId="urn:microsoft.com/office/officeart/2016/7/layout/LinearArrowProcessNumbered"/>
    <dgm:cxn modelId="{3A8532C5-E0DC-4946-B87B-8F311D695593}" type="presParOf" srcId="{BD34F5CF-5F50-4C88-99EC-9806E2243DE3}" destId="{12E204F0-5350-415E-8FAF-C3068F612017}" srcOrd="6" destOrd="0" presId="urn:microsoft.com/office/officeart/2016/7/layout/LinearArrowProcessNumbered"/>
    <dgm:cxn modelId="{C8F5DCA1-7857-4D5F-9FB3-FA91BB6949D6}" type="presParOf" srcId="{12E204F0-5350-415E-8FAF-C3068F612017}" destId="{78ECDD76-E88E-4111-8379-0CA2F560D3C1}" srcOrd="0" destOrd="0" presId="urn:microsoft.com/office/officeart/2016/7/layout/LinearArrowProcessNumbered"/>
    <dgm:cxn modelId="{FD5292AB-5A11-4BF4-ACC9-72E2CD78658E}" type="presParOf" srcId="{12E204F0-5350-415E-8FAF-C3068F612017}" destId="{7A0CD229-865B-458B-B945-0B5C6E14E6CF}" srcOrd="1" destOrd="0" presId="urn:microsoft.com/office/officeart/2016/7/layout/LinearArrowProcessNumbered"/>
    <dgm:cxn modelId="{338A7CC1-1621-4266-892B-51715EDD8A12}" type="presParOf" srcId="{7A0CD229-865B-458B-B945-0B5C6E14E6CF}" destId="{8D44797C-88A0-4E3E-9B8D-4F35757D9019}" srcOrd="0" destOrd="0" presId="urn:microsoft.com/office/officeart/2016/7/layout/LinearArrowProcessNumbered"/>
    <dgm:cxn modelId="{3F496BAC-4753-4FE7-B9A8-E1B5552C12EE}" type="presParOf" srcId="{7A0CD229-865B-458B-B945-0B5C6E14E6CF}" destId="{0EE15EBD-0B42-497E-8F55-A1AECF615344}" srcOrd="1" destOrd="0" presId="urn:microsoft.com/office/officeart/2016/7/layout/LinearArrowProcessNumbered"/>
    <dgm:cxn modelId="{908604BE-79EA-42BF-A4DA-2058E0A4FA94}" type="presParOf" srcId="{7A0CD229-865B-458B-B945-0B5C6E14E6CF}" destId="{D8977C1C-85A0-4AAE-B2F4-4CEDFD66D5B8}" srcOrd="2" destOrd="0" presId="urn:microsoft.com/office/officeart/2016/7/layout/LinearArrowProcessNumbered"/>
    <dgm:cxn modelId="{6C300DFE-AAEE-4800-A3CA-983E1D941E5A}" type="presParOf" srcId="{7A0CD229-865B-458B-B945-0B5C6E14E6CF}" destId="{4F4725F3-281F-4E8E-8CE7-5A673FEA798C}" srcOrd="3" destOrd="0" presId="urn:microsoft.com/office/officeart/2016/7/layout/LinearArrowProcessNumbered"/>
    <dgm:cxn modelId="{A094482E-CB02-44B3-9692-3661D9D15EFD}" type="presParOf" srcId="{12E204F0-5350-415E-8FAF-C3068F612017}" destId="{C34D93B7-D806-4F40-A330-0BA91440FC3F}" srcOrd="2" destOrd="0" presId="urn:microsoft.com/office/officeart/2016/7/layout/LinearArrowProcessNumbered"/>
    <dgm:cxn modelId="{87F93751-645F-4AA9-A9C4-D08B35C0EEAA}" type="presParOf" srcId="{BD34F5CF-5F50-4C88-99EC-9806E2243DE3}" destId="{02F442EE-ABB6-4863-912B-DB3DC1905CD2}" srcOrd="7" destOrd="0" presId="urn:microsoft.com/office/officeart/2016/7/layout/LinearArrowProcessNumbered"/>
    <dgm:cxn modelId="{4095569E-D60E-45F0-8220-E11F9BA68D5B}" type="presParOf" srcId="{BD34F5CF-5F50-4C88-99EC-9806E2243DE3}" destId="{1F6A1804-8F2D-49AC-AF54-9DD2284C82B6}" srcOrd="8" destOrd="0" presId="urn:microsoft.com/office/officeart/2016/7/layout/LinearArrowProcessNumbered"/>
    <dgm:cxn modelId="{6B9C1BD0-86ED-43C9-AE5A-DFF29135A31F}" type="presParOf" srcId="{1F6A1804-8F2D-49AC-AF54-9DD2284C82B6}" destId="{8AE0E837-7C8D-402F-BDE0-EE1063AA1642}" srcOrd="0" destOrd="0" presId="urn:microsoft.com/office/officeart/2016/7/layout/LinearArrowProcessNumbered"/>
    <dgm:cxn modelId="{01B05893-80E2-4E1B-A403-22F049AF61E8}" type="presParOf" srcId="{1F6A1804-8F2D-49AC-AF54-9DD2284C82B6}" destId="{FCDA374B-88C8-4BF5-B520-BE266EDDA0A0}" srcOrd="1" destOrd="0" presId="urn:microsoft.com/office/officeart/2016/7/layout/LinearArrowProcessNumbered"/>
    <dgm:cxn modelId="{36F7A02E-CC47-4506-A01A-3A77A670E26B}" type="presParOf" srcId="{FCDA374B-88C8-4BF5-B520-BE266EDDA0A0}" destId="{FF38AA95-E70D-467B-8EC0-5B0BFFF861A2}" srcOrd="0" destOrd="0" presId="urn:microsoft.com/office/officeart/2016/7/layout/LinearArrowProcessNumbered"/>
    <dgm:cxn modelId="{3C93B414-3D4F-4BFB-8C71-747C993D244C}" type="presParOf" srcId="{FCDA374B-88C8-4BF5-B520-BE266EDDA0A0}" destId="{14CF6FFC-9F5A-4317-AD6F-58FCBFF8251A}" srcOrd="1" destOrd="0" presId="urn:microsoft.com/office/officeart/2016/7/layout/LinearArrowProcessNumbered"/>
    <dgm:cxn modelId="{B972A602-771A-49D0-A30A-D6702CB533D8}" type="presParOf" srcId="{FCDA374B-88C8-4BF5-B520-BE266EDDA0A0}" destId="{74FFB163-05F1-423E-8048-5428DC30EB3B}" srcOrd="2" destOrd="0" presId="urn:microsoft.com/office/officeart/2016/7/layout/LinearArrowProcessNumbered"/>
    <dgm:cxn modelId="{5ED806EE-A46F-454D-9FBB-F751E5B475B1}" type="presParOf" srcId="{FCDA374B-88C8-4BF5-B520-BE266EDDA0A0}" destId="{5724A66F-3DD2-4772-A72F-A8CCA83D9FBC}" srcOrd="3" destOrd="0" presId="urn:microsoft.com/office/officeart/2016/7/layout/LinearArrowProcessNumbered"/>
    <dgm:cxn modelId="{DDBCEF1C-D990-4D72-A187-24C5BE245561}" type="presParOf" srcId="{1F6A1804-8F2D-49AC-AF54-9DD2284C82B6}" destId="{70E54EA6-7D5A-4852-B4E7-B48D32E1C896}" srcOrd="2" destOrd="0" presId="urn:microsoft.com/office/officeart/2016/7/layout/LinearArrowProcessNumbered"/>
    <dgm:cxn modelId="{7F360A5A-7F59-4D78-A6A6-12062C3E5F4A}" type="presParOf" srcId="{BD34F5CF-5F50-4C88-99EC-9806E2243DE3}" destId="{546762D5-F5E4-4BFC-9357-4EB1BAB06C57}" srcOrd="9" destOrd="0" presId="urn:microsoft.com/office/officeart/2016/7/layout/LinearArrowProcessNumbered"/>
    <dgm:cxn modelId="{E4642538-F100-4450-855A-847315013E53}" type="presParOf" srcId="{BD34F5CF-5F50-4C88-99EC-9806E2243DE3}" destId="{F2EB19A4-2088-4F3B-9AB0-6291ED4A9D5A}" srcOrd="10" destOrd="0" presId="urn:microsoft.com/office/officeart/2016/7/layout/LinearArrowProcessNumbered"/>
    <dgm:cxn modelId="{2C62C3BE-2A81-440C-80A5-81CAFFD04799}" type="presParOf" srcId="{F2EB19A4-2088-4F3B-9AB0-6291ED4A9D5A}" destId="{E87E4BDE-6874-484C-AC5F-EDD637ACE19F}" srcOrd="0" destOrd="0" presId="urn:microsoft.com/office/officeart/2016/7/layout/LinearArrowProcessNumbered"/>
    <dgm:cxn modelId="{E0BFAE8E-5A71-4E60-9769-27588D9436A8}" type="presParOf" srcId="{F2EB19A4-2088-4F3B-9AB0-6291ED4A9D5A}" destId="{6A6CD528-9F3E-45A8-BB22-D9D533AA89AA}" srcOrd="1" destOrd="0" presId="urn:microsoft.com/office/officeart/2016/7/layout/LinearArrowProcessNumbered"/>
    <dgm:cxn modelId="{DBE47173-5980-486A-BFFC-CD73E1E898E1}" type="presParOf" srcId="{6A6CD528-9F3E-45A8-BB22-D9D533AA89AA}" destId="{F3DE9BBA-B43D-4A62-90D7-C12FD5C6E011}" srcOrd="0" destOrd="0" presId="urn:microsoft.com/office/officeart/2016/7/layout/LinearArrowProcessNumbered"/>
    <dgm:cxn modelId="{BB5A078E-31F5-4BAA-8B14-E7AEC8599D13}" type="presParOf" srcId="{6A6CD528-9F3E-45A8-BB22-D9D533AA89AA}" destId="{B83A49E9-B88B-440F-9602-41F6A9598D2C}" srcOrd="1" destOrd="0" presId="urn:microsoft.com/office/officeart/2016/7/layout/LinearArrowProcessNumbered"/>
    <dgm:cxn modelId="{4C5AFE47-6E57-4307-92F0-9F6694BF0AF9}" type="presParOf" srcId="{6A6CD528-9F3E-45A8-BB22-D9D533AA89AA}" destId="{421C836E-3420-489D-8B21-724E1B4A5528}" srcOrd="2" destOrd="0" presId="urn:microsoft.com/office/officeart/2016/7/layout/LinearArrowProcessNumbered"/>
    <dgm:cxn modelId="{8E9B475C-693D-49C3-BCA3-88799F2272B1}" type="presParOf" srcId="{6A6CD528-9F3E-45A8-BB22-D9D533AA89AA}" destId="{558309EA-5450-4ED3-B772-A8181CE65F1D}" srcOrd="3" destOrd="0" presId="urn:microsoft.com/office/officeart/2016/7/layout/LinearArrowProcessNumbered"/>
    <dgm:cxn modelId="{C908A197-46DE-4915-B07A-C92840A9BD74}" type="presParOf" srcId="{F2EB19A4-2088-4F3B-9AB0-6291ED4A9D5A}" destId="{B0CEA30E-9AD8-4CAF-9837-521F5B6EA451}"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6EFCC-9B93-422A-92BD-48D83575B769}">
      <dsp:nvSpPr>
        <dsp:cNvPr id="0" name=""/>
        <dsp:cNvSpPr/>
      </dsp:nvSpPr>
      <dsp:spPr>
        <a:xfrm>
          <a:off x="1966709" y="1680"/>
          <a:ext cx="7866838" cy="73734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639" tIns="187286" rIns="152639" bIns="187286" numCol="1" spcCol="1270" anchor="ctr" anchorCtr="0">
          <a:noAutofit/>
        </a:bodyPr>
        <a:lstStyle/>
        <a:p>
          <a:pPr marL="0" lvl="0" indent="0" algn="l" defTabSz="577850">
            <a:lnSpc>
              <a:spcPct val="90000"/>
            </a:lnSpc>
            <a:spcBef>
              <a:spcPct val="0"/>
            </a:spcBef>
            <a:spcAft>
              <a:spcPct val="35000"/>
            </a:spcAft>
            <a:buNone/>
          </a:pPr>
          <a:r>
            <a:rPr lang="en-US" sz="1300" kern="1200"/>
            <a:t>Respond to the alarming rise in global terrorism, exemplified by conflicts like Russia-Ukraine and Israel-Palestine.</a:t>
          </a:r>
        </a:p>
      </dsp:txBody>
      <dsp:txXfrm>
        <a:off x="1966709" y="1680"/>
        <a:ext cx="7866838" cy="737345"/>
      </dsp:txXfrm>
    </dsp:sp>
    <dsp:sp modelId="{1C23ED49-E922-4EE8-AF65-6D44F49D57DD}">
      <dsp:nvSpPr>
        <dsp:cNvPr id="0" name=""/>
        <dsp:cNvSpPr/>
      </dsp:nvSpPr>
      <dsp:spPr>
        <a:xfrm>
          <a:off x="0" y="1680"/>
          <a:ext cx="1966709" cy="7373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72" tIns="72833" rIns="104072" bIns="72833" numCol="1" spcCol="1270" anchor="ctr" anchorCtr="0">
          <a:noAutofit/>
        </a:bodyPr>
        <a:lstStyle/>
        <a:p>
          <a:pPr marL="0" lvl="0" indent="0" algn="ctr" defTabSz="755650">
            <a:lnSpc>
              <a:spcPct val="90000"/>
            </a:lnSpc>
            <a:spcBef>
              <a:spcPct val="0"/>
            </a:spcBef>
            <a:spcAft>
              <a:spcPct val="35000"/>
            </a:spcAft>
            <a:buNone/>
          </a:pPr>
          <a:r>
            <a:rPr lang="en-US" sz="1700" kern="1200"/>
            <a:t>Respond</a:t>
          </a:r>
        </a:p>
      </dsp:txBody>
      <dsp:txXfrm>
        <a:off x="0" y="1680"/>
        <a:ext cx="1966709" cy="737345"/>
      </dsp:txXfrm>
    </dsp:sp>
    <dsp:sp modelId="{9169CD9D-D9D2-408F-A44D-3D569565C2FB}">
      <dsp:nvSpPr>
        <dsp:cNvPr id="0" name=""/>
        <dsp:cNvSpPr/>
      </dsp:nvSpPr>
      <dsp:spPr>
        <a:xfrm>
          <a:off x="1966709" y="783267"/>
          <a:ext cx="7866838" cy="73734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639" tIns="187286" rIns="152639" bIns="187286" numCol="1" spcCol="1270" anchor="ctr" anchorCtr="0">
          <a:noAutofit/>
        </a:bodyPr>
        <a:lstStyle/>
        <a:p>
          <a:pPr marL="0" lvl="0" indent="0" algn="l" defTabSz="577850">
            <a:lnSpc>
              <a:spcPct val="90000"/>
            </a:lnSpc>
            <a:spcBef>
              <a:spcPct val="0"/>
            </a:spcBef>
            <a:spcAft>
              <a:spcPct val="35000"/>
            </a:spcAft>
            <a:buNone/>
          </a:pPr>
          <a:r>
            <a:rPr lang="en-US" sz="1300" kern="1200"/>
            <a:t>Address the tragic loss of human lives and the significant threat to global stability posed by these conflicts.</a:t>
          </a:r>
        </a:p>
      </dsp:txBody>
      <dsp:txXfrm>
        <a:off x="1966709" y="783267"/>
        <a:ext cx="7866838" cy="737345"/>
      </dsp:txXfrm>
    </dsp:sp>
    <dsp:sp modelId="{2BA82368-3666-4420-9A00-0B4DA7219A29}">
      <dsp:nvSpPr>
        <dsp:cNvPr id="0" name=""/>
        <dsp:cNvSpPr/>
      </dsp:nvSpPr>
      <dsp:spPr>
        <a:xfrm>
          <a:off x="0" y="783267"/>
          <a:ext cx="1966709" cy="7373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72" tIns="72833" rIns="104072" bIns="72833" numCol="1" spcCol="1270" anchor="ctr" anchorCtr="0">
          <a:noAutofit/>
        </a:bodyPr>
        <a:lstStyle/>
        <a:p>
          <a:pPr marL="0" lvl="0" indent="0" algn="ctr" defTabSz="755650">
            <a:lnSpc>
              <a:spcPct val="90000"/>
            </a:lnSpc>
            <a:spcBef>
              <a:spcPct val="0"/>
            </a:spcBef>
            <a:spcAft>
              <a:spcPct val="35000"/>
            </a:spcAft>
            <a:buNone/>
          </a:pPr>
          <a:r>
            <a:rPr lang="en-US" sz="1700" kern="1200"/>
            <a:t>Address</a:t>
          </a:r>
        </a:p>
      </dsp:txBody>
      <dsp:txXfrm>
        <a:off x="0" y="783267"/>
        <a:ext cx="1966709" cy="737345"/>
      </dsp:txXfrm>
    </dsp:sp>
    <dsp:sp modelId="{95D5A12F-D9D9-45AD-8E4E-56FF281CDFA6}">
      <dsp:nvSpPr>
        <dsp:cNvPr id="0" name=""/>
        <dsp:cNvSpPr/>
      </dsp:nvSpPr>
      <dsp:spPr>
        <a:xfrm>
          <a:off x="1966709" y="1564854"/>
          <a:ext cx="7866838" cy="73734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639" tIns="187286" rIns="152639" bIns="187286" numCol="1" spcCol="1270" anchor="ctr" anchorCtr="0">
          <a:noAutofit/>
        </a:bodyPr>
        <a:lstStyle/>
        <a:p>
          <a:pPr marL="0" lvl="0" indent="0" algn="l" defTabSz="577850">
            <a:lnSpc>
              <a:spcPct val="90000"/>
            </a:lnSpc>
            <a:spcBef>
              <a:spcPct val="0"/>
            </a:spcBef>
            <a:spcAft>
              <a:spcPct val="35000"/>
            </a:spcAft>
            <a:buNone/>
          </a:pPr>
          <a:r>
            <a:rPr lang="en-US" sz="1300" kern="1200"/>
            <a:t>Harness data-driven insights and machine learning to contribute meaningfully to counterterrorism efforts.</a:t>
          </a:r>
        </a:p>
      </dsp:txBody>
      <dsp:txXfrm>
        <a:off x="1966709" y="1564854"/>
        <a:ext cx="7866838" cy="737345"/>
      </dsp:txXfrm>
    </dsp:sp>
    <dsp:sp modelId="{41A3C238-B555-4CC4-8E96-399FA4DF38E8}">
      <dsp:nvSpPr>
        <dsp:cNvPr id="0" name=""/>
        <dsp:cNvSpPr/>
      </dsp:nvSpPr>
      <dsp:spPr>
        <a:xfrm>
          <a:off x="0" y="1564854"/>
          <a:ext cx="1966709" cy="7373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72" tIns="72833" rIns="104072" bIns="72833" numCol="1" spcCol="1270" anchor="ctr" anchorCtr="0">
          <a:noAutofit/>
        </a:bodyPr>
        <a:lstStyle/>
        <a:p>
          <a:pPr marL="0" lvl="0" indent="0" algn="ctr" defTabSz="755650">
            <a:lnSpc>
              <a:spcPct val="90000"/>
            </a:lnSpc>
            <a:spcBef>
              <a:spcPct val="0"/>
            </a:spcBef>
            <a:spcAft>
              <a:spcPct val="35000"/>
            </a:spcAft>
            <a:buNone/>
          </a:pPr>
          <a:r>
            <a:rPr lang="en-US" sz="1700" kern="1200"/>
            <a:t>Harness</a:t>
          </a:r>
        </a:p>
      </dsp:txBody>
      <dsp:txXfrm>
        <a:off x="0" y="1564854"/>
        <a:ext cx="1966709" cy="737345"/>
      </dsp:txXfrm>
    </dsp:sp>
    <dsp:sp modelId="{62ADEC44-330F-4D26-BAF0-645AF0CECE0B}">
      <dsp:nvSpPr>
        <dsp:cNvPr id="0" name=""/>
        <dsp:cNvSpPr/>
      </dsp:nvSpPr>
      <dsp:spPr>
        <a:xfrm>
          <a:off x="1966709" y="2346440"/>
          <a:ext cx="7866838" cy="73734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639" tIns="187286" rIns="152639" bIns="187286" numCol="1" spcCol="1270" anchor="ctr" anchorCtr="0">
          <a:noAutofit/>
        </a:bodyPr>
        <a:lstStyle/>
        <a:p>
          <a:pPr marL="0" lvl="0" indent="0" algn="l" defTabSz="577850">
            <a:lnSpc>
              <a:spcPct val="90000"/>
            </a:lnSpc>
            <a:spcBef>
              <a:spcPct val="0"/>
            </a:spcBef>
            <a:spcAft>
              <a:spcPct val="35000"/>
            </a:spcAft>
            <a:buNone/>
          </a:pPr>
          <a:r>
            <a:rPr lang="en-US" sz="1300" kern="1200"/>
            <a:t>Empower decision-makers with timely information for enhanced preparedness and response.</a:t>
          </a:r>
        </a:p>
      </dsp:txBody>
      <dsp:txXfrm>
        <a:off x="1966709" y="2346440"/>
        <a:ext cx="7866838" cy="737345"/>
      </dsp:txXfrm>
    </dsp:sp>
    <dsp:sp modelId="{C3A272F6-598D-4473-95A4-BB986226B1F8}">
      <dsp:nvSpPr>
        <dsp:cNvPr id="0" name=""/>
        <dsp:cNvSpPr/>
      </dsp:nvSpPr>
      <dsp:spPr>
        <a:xfrm>
          <a:off x="0" y="2346440"/>
          <a:ext cx="1966709" cy="7373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72" tIns="72833" rIns="104072" bIns="72833" numCol="1" spcCol="1270" anchor="ctr" anchorCtr="0">
          <a:noAutofit/>
        </a:bodyPr>
        <a:lstStyle/>
        <a:p>
          <a:pPr marL="0" lvl="0" indent="0" algn="ctr" defTabSz="755650">
            <a:lnSpc>
              <a:spcPct val="90000"/>
            </a:lnSpc>
            <a:spcBef>
              <a:spcPct val="0"/>
            </a:spcBef>
            <a:spcAft>
              <a:spcPct val="35000"/>
            </a:spcAft>
            <a:buNone/>
          </a:pPr>
          <a:r>
            <a:rPr lang="en-US" sz="1700" kern="1200"/>
            <a:t>Empower</a:t>
          </a:r>
        </a:p>
      </dsp:txBody>
      <dsp:txXfrm>
        <a:off x="0" y="2346440"/>
        <a:ext cx="1966709" cy="737345"/>
      </dsp:txXfrm>
    </dsp:sp>
    <dsp:sp modelId="{22A336DA-E891-4230-B11C-49DB4907CCCC}">
      <dsp:nvSpPr>
        <dsp:cNvPr id="0" name=""/>
        <dsp:cNvSpPr/>
      </dsp:nvSpPr>
      <dsp:spPr>
        <a:xfrm>
          <a:off x="1966709" y="3128027"/>
          <a:ext cx="7866838" cy="73734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639" tIns="187286" rIns="152639" bIns="187286" numCol="1" spcCol="1270" anchor="ctr" anchorCtr="0">
          <a:noAutofit/>
        </a:bodyPr>
        <a:lstStyle/>
        <a:p>
          <a:pPr marL="0" lvl="0" indent="0" algn="l" defTabSz="577850">
            <a:lnSpc>
              <a:spcPct val="90000"/>
            </a:lnSpc>
            <a:spcBef>
              <a:spcPct val="0"/>
            </a:spcBef>
            <a:spcAft>
              <a:spcPct val="35000"/>
            </a:spcAft>
            <a:buNone/>
          </a:pPr>
          <a:r>
            <a:rPr lang="en-US" sz="1300" kern="1200"/>
            <a:t>Work towards a safer and more secure global environment through accurate predictive models.</a:t>
          </a:r>
        </a:p>
      </dsp:txBody>
      <dsp:txXfrm>
        <a:off x="1966709" y="3128027"/>
        <a:ext cx="7866838" cy="737345"/>
      </dsp:txXfrm>
    </dsp:sp>
    <dsp:sp modelId="{1173A83C-90D4-4927-8DAF-2A91EE6BC393}">
      <dsp:nvSpPr>
        <dsp:cNvPr id="0" name=""/>
        <dsp:cNvSpPr/>
      </dsp:nvSpPr>
      <dsp:spPr>
        <a:xfrm>
          <a:off x="0" y="3128027"/>
          <a:ext cx="1966709" cy="7373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72" tIns="72833" rIns="104072" bIns="72833" numCol="1" spcCol="1270" anchor="ctr" anchorCtr="0">
          <a:noAutofit/>
        </a:bodyPr>
        <a:lstStyle/>
        <a:p>
          <a:pPr marL="0" lvl="0" indent="0" algn="ctr" defTabSz="755650">
            <a:lnSpc>
              <a:spcPct val="90000"/>
            </a:lnSpc>
            <a:spcBef>
              <a:spcPct val="0"/>
            </a:spcBef>
            <a:spcAft>
              <a:spcPct val="35000"/>
            </a:spcAft>
            <a:buNone/>
          </a:pPr>
          <a:r>
            <a:rPr lang="en-US" sz="1700" kern="1200"/>
            <a:t>Work</a:t>
          </a:r>
        </a:p>
      </dsp:txBody>
      <dsp:txXfrm>
        <a:off x="0" y="3128027"/>
        <a:ext cx="1966709" cy="737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056CF-535B-448E-9408-B7E5367ED20C}">
      <dsp:nvSpPr>
        <dsp:cNvPr id="0" name=""/>
        <dsp:cNvSpPr/>
      </dsp:nvSpPr>
      <dsp:spPr>
        <a:xfrm>
          <a:off x="860311" y="958128"/>
          <a:ext cx="684236"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451E01-9165-443E-A648-B89FDF9991A0}">
      <dsp:nvSpPr>
        <dsp:cNvPr id="0" name=""/>
        <dsp:cNvSpPr/>
      </dsp:nvSpPr>
      <dsp:spPr>
        <a:xfrm>
          <a:off x="1585602" y="900688"/>
          <a:ext cx="78687" cy="147794"/>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5EA9EE-827B-4519-9628-8639C4DF7D2D}">
      <dsp:nvSpPr>
        <dsp:cNvPr id="0" name=""/>
        <dsp:cNvSpPr/>
      </dsp:nvSpPr>
      <dsp:spPr>
        <a:xfrm>
          <a:off x="447040" y="630422"/>
          <a:ext cx="655483" cy="65548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36" tIns="25436" rIns="25436" bIns="25436" numCol="1" spcCol="1270" anchor="ctr" anchorCtr="0">
          <a:noAutofit/>
        </a:bodyPr>
        <a:lstStyle/>
        <a:p>
          <a:pPr marL="0" lvl="0" indent="0" algn="ctr" defTabSz="1289050">
            <a:lnSpc>
              <a:spcPct val="90000"/>
            </a:lnSpc>
            <a:spcBef>
              <a:spcPct val="0"/>
            </a:spcBef>
            <a:spcAft>
              <a:spcPct val="35000"/>
            </a:spcAft>
            <a:buNone/>
          </a:pPr>
          <a:r>
            <a:rPr lang="en-US" sz="2900" kern="1200"/>
            <a:t>1</a:t>
          </a:r>
        </a:p>
      </dsp:txBody>
      <dsp:txXfrm>
        <a:off x="543033" y="726415"/>
        <a:ext cx="463497" cy="463497"/>
      </dsp:txXfrm>
    </dsp:sp>
    <dsp:sp modelId="{EE757CB7-E103-47D4-80FB-52F9D1E3CC5B}">
      <dsp:nvSpPr>
        <dsp:cNvPr id="0" name=""/>
        <dsp:cNvSpPr/>
      </dsp:nvSpPr>
      <dsp:spPr>
        <a:xfrm>
          <a:off x="5016" y="1451505"/>
          <a:ext cx="153953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440" tIns="165100" rIns="121440" bIns="165100" numCol="1" spcCol="1270" anchor="t" anchorCtr="0">
          <a:noAutofit/>
        </a:bodyPr>
        <a:lstStyle/>
        <a:p>
          <a:pPr marL="0" lvl="0" indent="0" algn="l" defTabSz="488950">
            <a:lnSpc>
              <a:spcPct val="90000"/>
            </a:lnSpc>
            <a:spcBef>
              <a:spcPct val="0"/>
            </a:spcBef>
            <a:spcAft>
              <a:spcPct val="35000"/>
            </a:spcAft>
            <a:buNone/>
          </a:pPr>
          <a:r>
            <a:rPr lang="en-US" sz="1100" kern="1200"/>
            <a:t>Develop a robust predictive model for forecasting global terrorist attacks.</a:t>
          </a:r>
        </a:p>
      </dsp:txBody>
      <dsp:txXfrm>
        <a:off x="5016" y="1759411"/>
        <a:ext cx="1539531" cy="1657694"/>
      </dsp:txXfrm>
    </dsp:sp>
    <dsp:sp modelId="{153A25C4-9474-4C2F-AD13-73F50B8EC620}">
      <dsp:nvSpPr>
        <dsp:cNvPr id="0" name=""/>
        <dsp:cNvSpPr/>
      </dsp:nvSpPr>
      <dsp:spPr>
        <a:xfrm>
          <a:off x="1715606" y="958128"/>
          <a:ext cx="1539531"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F51F0A-5980-4748-9FD3-2B01AC8AD0EB}">
      <dsp:nvSpPr>
        <dsp:cNvPr id="0" name=""/>
        <dsp:cNvSpPr/>
      </dsp:nvSpPr>
      <dsp:spPr>
        <a:xfrm>
          <a:off x="3296192" y="900688"/>
          <a:ext cx="78687" cy="147794"/>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5C65B2-C7C1-4B4F-8F23-2357E1AD7225}">
      <dsp:nvSpPr>
        <dsp:cNvPr id="0" name=""/>
        <dsp:cNvSpPr/>
      </dsp:nvSpPr>
      <dsp:spPr>
        <a:xfrm>
          <a:off x="2157630" y="630422"/>
          <a:ext cx="655483" cy="65548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36" tIns="25436" rIns="25436" bIns="25436" numCol="1" spcCol="1270" anchor="ctr" anchorCtr="0">
          <a:noAutofit/>
        </a:bodyPr>
        <a:lstStyle/>
        <a:p>
          <a:pPr marL="0" lvl="0" indent="0" algn="ctr" defTabSz="1289050">
            <a:lnSpc>
              <a:spcPct val="90000"/>
            </a:lnSpc>
            <a:spcBef>
              <a:spcPct val="0"/>
            </a:spcBef>
            <a:spcAft>
              <a:spcPct val="35000"/>
            </a:spcAft>
            <a:buNone/>
          </a:pPr>
          <a:r>
            <a:rPr lang="en-US" sz="2900" kern="1200"/>
            <a:t>2</a:t>
          </a:r>
        </a:p>
      </dsp:txBody>
      <dsp:txXfrm>
        <a:off x="2253623" y="726415"/>
        <a:ext cx="463497" cy="463497"/>
      </dsp:txXfrm>
    </dsp:sp>
    <dsp:sp modelId="{4E862310-9867-45B6-8324-9AF5D7523E4F}">
      <dsp:nvSpPr>
        <dsp:cNvPr id="0" name=""/>
        <dsp:cNvSpPr/>
      </dsp:nvSpPr>
      <dsp:spPr>
        <a:xfrm>
          <a:off x="1715606" y="1451505"/>
          <a:ext cx="153953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440" tIns="165100" rIns="121440" bIns="165100" numCol="1" spcCol="1270" anchor="t" anchorCtr="0">
          <a:noAutofit/>
        </a:bodyPr>
        <a:lstStyle/>
        <a:p>
          <a:pPr marL="0" lvl="0" indent="0" algn="l" defTabSz="488950">
            <a:lnSpc>
              <a:spcPct val="90000"/>
            </a:lnSpc>
            <a:spcBef>
              <a:spcPct val="0"/>
            </a:spcBef>
            <a:spcAft>
              <a:spcPct val="35000"/>
            </a:spcAft>
            <a:buNone/>
          </a:pPr>
          <a:r>
            <a:rPr lang="en-US" sz="1100" kern="1200"/>
            <a:t>Utilize the extensive Global Terrorism Database (GTD) with over 220,000 observations and 135 features.</a:t>
          </a:r>
        </a:p>
      </dsp:txBody>
      <dsp:txXfrm>
        <a:off x="1715606" y="1759411"/>
        <a:ext cx="1539531" cy="1657694"/>
      </dsp:txXfrm>
    </dsp:sp>
    <dsp:sp modelId="{703651A2-5946-4ABE-B373-BB14732B6EBD}">
      <dsp:nvSpPr>
        <dsp:cNvPr id="0" name=""/>
        <dsp:cNvSpPr/>
      </dsp:nvSpPr>
      <dsp:spPr>
        <a:xfrm>
          <a:off x="3426197" y="958128"/>
          <a:ext cx="1539531"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6FA127-3DC1-4261-9E79-8B3A49F08083}">
      <dsp:nvSpPr>
        <dsp:cNvPr id="0" name=""/>
        <dsp:cNvSpPr/>
      </dsp:nvSpPr>
      <dsp:spPr>
        <a:xfrm>
          <a:off x="5006783" y="900688"/>
          <a:ext cx="78687" cy="14779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B2E953-95BA-445C-9CB3-FCE017171A48}">
      <dsp:nvSpPr>
        <dsp:cNvPr id="0" name=""/>
        <dsp:cNvSpPr/>
      </dsp:nvSpPr>
      <dsp:spPr>
        <a:xfrm>
          <a:off x="3868221" y="630422"/>
          <a:ext cx="655483" cy="65548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36" tIns="25436" rIns="25436" bIns="25436" numCol="1" spcCol="1270" anchor="ctr" anchorCtr="0">
          <a:noAutofit/>
        </a:bodyPr>
        <a:lstStyle/>
        <a:p>
          <a:pPr marL="0" lvl="0" indent="0" algn="ctr" defTabSz="1289050">
            <a:lnSpc>
              <a:spcPct val="90000"/>
            </a:lnSpc>
            <a:spcBef>
              <a:spcPct val="0"/>
            </a:spcBef>
            <a:spcAft>
              <a:spcPct val="35000"/>
            </a:spcAft>
            <a:buNone/>
          </a:pPr>
          <a:r>
            <a:rPr lang="en-US" sz="2900" kern="1200"/>
            <a:t>3</a:t>
          </a:r>
        </a:p>
      </dsp:txBody>
      <dsp:txXfrm>
        <a:off x="3964214" y="726415"/>
        <a:ext cx="463497" cy="463497"/>
      </dsp:txXfrm>
    </dsp:sp>
    <dsp:sp modelId="{DAB52C0D-A16A-4E20-A42B-EB23424A79C8}">
      <dsp:nvSpPr>
        <dsp:cNvPr id="0" name=""/>
        <dsp:cNvSpPr/>
      </dsp:nvSpPr>
      <dsp:spPr>
        <a:xfrm>
          <a:off x="3426197" y="1451505"/>
          <a:ext cx="153953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440" tIns="165100" rIns="121440" bIns="165100" numCol="1" spcCol="1270" anchor="t" anchorCtr="0">
          <a:noAutofit/>
        </a:bodyPr>
        <a:lstStyle/>
        <a:p>
          <a:pPr marL="0" lvl="0" indent="0" algn="l" defTabSz="488950" rtl="0">
            <a:lnSpc>
              <a:spcPct val="90000"/>
            </a:lnSpc>
            <a:spcBef>
              <a:spcPct val="0"/>
            </a:spcBef>
            <a:spcAft>
              <a:spcPct val="35000"/>
            </a:spcAft>
            <a:buNone/>
          </a:pPr>
          <a:r>
            <a:rPr lang="en-US" sz="1100" kern="1200"/>
            <a:t>Conduct thorough data cleaning</a:t>
          </a:r>
          <a:r>
            <a:rPr lang="en-US" sz="1100" kern="1200">
              <a:latin typeface="Calibri Light" panose="020F0302020204030204"/>
            </a:rPr>
            <a:t>,</a:t>
          </a:r>
          <a:r>
            <a:rPr lang="en-US" sz="1100" kern="1200"/>
            <a:t> </a:t>
          </a:r>
          <a:r>
            <a:rPr lang="en-US" sz="1100" kern="1200">
              <a:latin typeface="Calibri Light" panose="020F0302020204030204"/>
            </a:rPr>
            <a:t>selection of features </a:t>
          </a:r>
          <a:r>
            <a:rPr lang="en-US" sz="1100" kern="1200"/>
            <a:t>and exploratory data analysis (EDA) to enhance dataset quality.</a:t>
          </a:r>
        </a:p>
      </dsp:txBody>
      <dsp:txXfrm>
        <a:off x="3426197" y="1759411"/>
        <a:ext cx="1539531" cy="1657694"/>
      </dsp:txXfrm>
    </dsp:sp>
    <dsp:sp modelId="{8D44797C-88A0-4E3E-9B8D-4F35757D9019}">
      <dsp:nvSpPr>
        <dsp:cNvPr id="0" name=""/>
        <dsp:cNvSpPr/>
      </dsp:nvSpPr>
      <dsp:spPr>
        <a:xfrm>
          <a:off x="5136788" y="958128"/>
          <a:ext cx="1539531"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E15EBD-0B42-497E-8F55-A1AECF615344}">
      <dsp:nvSpPr>
        <dsp:cNvPr id="0" name=""/>
        <dsp:cNvSpPr/>
      </dsp:nvSpPr>
      <dsp:spPr>
        <a:xfrm>
          <a:off x="6717373" y="900688"/>
          <a:ext cx="78687" cy="14779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977C1C-85A0-4AAE-B2F4-4CEDFD66D5B8}">
      <dsp:nvSpPr>
        <dsp:cNvPr id="0" name=""/>
        <dsp:cNvSpPr/>
      </dsp:nvSpPr>
      <dsp:spPr>
        <a:xfrm>
          <a:off x="5578812" y="630422"/>
          <a:ext cx="655483" cy="65548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36" tIns="25436" rIns="25436" bIns="25436" numCol="1" spcCol="1270" anchor="ctr" anchorCtr="0">
          <a:noAutofit/>
        </a:bodyPr>
        <a:lstStyle/>
        <a:p>
          <a:pPr marL="0" lvl="0" indent="0" algn="ctr" defTabSz="1289050">
            <a:lnSpc>
              <a:spcPct val="90000"/>
            </a:lnSpc>
            <a:spcBef>
              <a:spcPct val="0"/>
            </a:spcBef>
            <a:spcAft>
              <a:spcPct val="35000"/>
            </a:spcAft>
            <a:buNone/>
          </a:pPr>
          <a:r>
            <a:rPr lang="en-US" sz="2900" kern="1200"/>
            <a:t>4</a:t>
          </a:r>
        </a:p>
      </dsp:txBody>
      <dsp:txXfrm>
        <a:off x="5674805" y="726415"/>
        <a:ext cx="463497" cy="463497"/>
      </dsp:txXfrm>
    </dsp:sp>
    <dsp:sp modelId="{C34D93B7-D806-4F40-A330-0BA91440FC3F}">
      <dsp:nvSpPr>
        <dsp:cNvPr id="0" name=""/>
        <dsp:cNvSpPr/>
      </dsp:nvSpPr>
      <dsp:spPr>
        <a:xfrm>
          <a:off x="5136788" y="1451505"/>
          <a:ext cx="153953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440" tIns="165100" rIns="121440" bIns="165100" numCol="1" spcCol="1270" anchor="t" anchorCtr="0">
          <a:noAutofit/>
        </a:bodyPr>
        <a:lstStyle/>
        <a:p>
          <a:pPr marL="0" lvl="0" indent="0" algn="l" defTabSz="488950" rtl="0">
            <a:lnSpc>
              <a:spcPct val="90000"/>
            </a:lnSpc>
            <a:spcBef>
              <a:spcPct val="0"/>
            </a:spcBef>
            <a:spcAft>
              <a:spcPct val="35000"/>
            </a:spcAft>
            <a:buNone/>
          </a:pPr>
          <a:r>
            <a:rPr lang="en-US" sz="1100" kern="1200">
              <a:solidFill>
                <a:srgbClr val="000000"/>
              </a:solidFill>
              <a:latin typeface="Calibri"/>
              <a:cs typeface="Calibri"/>
            </a:rPr>
            <a:t>Apply advanced machine learning techniques, including KNN, SVM, and PCA.</a:t>
          </a:r>
          <a:endParaRPr lang="en-US" sz="1100" kern="1200">
            <a:latin typeface="Calibri Light" panose="020F0302020204030204"/>
          </a:endParaRPr>
        </a:p>
      </dsp:txBody>
      <dsp:txXfrm>
        <a:off x="5136788" y="1759411"/>
        <a:ext cx="1539531" cy="1657694"/>
      </dsp:txXfrm>
    </dsp:sp>
    <dsp:sp modelId="{FF38AA95-E70D-467B-8EC0-5B0BFFF861A2}">
      <dsp:nvSpPr>
        <dsp:cNvPr id="0" name=""/>
        <dsp:cNvSpPr/>
      </dsp:nvSpPr>
      <dsp:spPr>
        <a:xfrm>
          <a:off x="6847378" y="958127"/>
          <a:ext cx="1539531"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CF6FFC-9F5A-4317-AD6F-58FCBFF8251A}">
      <dsp:nvSpPr>
        <dsp:cNvPr id="0" name=""/>
        <dsp:cNvSpPr/>
      </dsp:nvSpPr>
      <dsp:spPr>
        <a:xfrm>
          <a:off x="8427964" y="900688"/>
          <a:ext cx="78687" cy="14779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FFB163-05F1-423E-8048-5428DC30EB3B}">
      <dsp:nvSpPr>
        <dsp:cNvPr id="0" name=""/>
        <dsp:cNvSpPr/>
      </dsp:nvSpPr>
      <dsp:spPr>
        <a:xfrm>
          <a:off x="7289402" y="630422"/>
          <a:ext cx="655483" cy="65548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36" tIns="25436" rIns="25436" bIns="25436" numCol="1" spcCol="1270" anchor="ctr" anchorCtr="0">
          <a:noAutofit/>
        </a:bodyPr>
        <a:lstStyle/>
        <a:p>
          <a:pPr marL="0" lvl="0" indent="0" algn="ctr" defTabSz="1289050">
            <a:lnSpc>
              <a:spcPct val="90000"/>
            </a:lnSpc>
            <a:spcBef>
              <a:spcPct val="0"/>
            </a:spcBef>
            <a:spcAft>
              <a:spcPct val="35000"/>
            </a:spcAft>
            <a:buNone/>
          </a:pPr>
          <a:r>
            <a:rPr lang="en-US" sz="2900" kern="1200"/>
            <a:t>5</a:t>
          </a:r>
        </a:p>
      </dsp:txBody>
      <dsp:txXfrm>
        <a:off x="7385395" y="726415"/>
        <a:ext cx="463497" cy="463497"/>
      </dsp:txXfrm>
    </dsp:sp>
    <dsp:sp modelId="{70E54EA6-7D5A-4852-B4E7-B48D32E1C896}">
      <dsp:nvSpPr>
        <dsp:cNvPr id="0" name=""/>
        <dsp:cNvSpPr/>
      </dsp:nvSpPr>
      <dsp:spPr>
        <a:xfrm>
          <a:off x="6847378" y="1451505"/>
          <a:ext cx="153953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440" tIns="165100" rIns="121440" bIns="165100" numCol="1" spcCol="1270" anchor="t" anchorCtr="0">
          <a:noAutofit/>
        </a:bodyPr>
        <a:lstStyle/>
        <a:p>
          <a:pPr marL="0" lvl="0" indent="0" algn="l" defTabSz="488950">
            <a:lnSpc>
              <a:spcPct val="90000"/>
            </a:lnSpc>
            <a:spcBef>
              <a:spcPct val="0"/>
            </a:spcBef>
            <a:spcAft>
              <a:spcPct val="35000"/>
            </a:spcAft>
            <a:buNone/>
          </a:pPr>
          <a:r>
            <a:rPr lang="en-US" sz="1100" kern="1200"/>
            <a:t>Create a reliable system for early identification and understanding of potential global terrorism threats.</a:t>
          </a:r>
        </a:p>
      </dsp:txBody>
      <dsp:txXfrm>
        <a:off x="6847378" y="1759411"/>
        <a:ext cx="1539531" cy="1657694"/>
      </dsp:txXfrm>
    </dsp:sp>
    <dsp:sp modelId="{F3DE9BBA-B43D-4A62-90D7-C12FD5C6E011}">
      <dsp:nvSpPr>
        <dsp:cNvPr id="0" name=""/>
        <dsp:cNvSpPr/>
      </dsp:nvSpPr>
      <dsp:spPr>
        <a:xfrm>
          <a:off x="8557969" y="958127"/>
          <a:ext cx="76976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1C836E-3420-489D-8B21-724E1B4A5528}">
      <dsp:nvSpPr>
        <dsp:cNvPr id="0" name=""/>
        <dsp:cNvSpPr/>
      </dsp:nvSpPr>
      <dsp:spPr>
        <a:xfrm>
          <a:off x="8999993" y="630422"/>
          <a:ext cx="655483" cy="65548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36" tIns="25436" rIns="25436" bIns="25436" numCol="1" spcCol="1270" anchor="ctr" anchorCtr="0">
          <a:noAutofit/>
        </a:bodyPr>
        <a:lstStyle/>
        <a:p>
          <a:pPr marL="0" lvl="0" indent="0" algn="ctr" defTabSz="1289050">
            <a:lnSpc>
              <a:spcPct val="90000"/>
            </a:lnSpc>
            <a:spcBef>
              <a:spcPct val="0"/>
            </a:spcBef>
            <a:spcAft>
              <a:spcPct val="35000"/>
            </a:spcAft>
            <a:buNone/>
          </a:pPr>
          <a:r>
            <a:rPr lang="en-US" sz="2900" kern="1200"/>
            <a:t>6</a:t>
          </a:r>
        </a:p>
      </dsp:txBody>
      <dsp:txXfrm>
        <a:off x="9095986" y="726415"/>
        <a:ext cx="463497" cy="463497"/>
      </dsp:txXfrm>
    </dsp:sp>
    <dsp:sp modelId="{B0CEA30E-9AD8-4CAF-9837-521F5B6EA451}">
      <dsp:nvSpPr>
        <dsp:cNvPr id="0" name=""/>
        <dsp:cNvSpPr/>
      </dsp:nvSpPr>
      <dsp:spPr>
        <a:xfrm>
          <a:off x="8557969" y="1451505"/>
          <a:ext cx="153953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440" tIns="165100" rIns="121440" bIns="165100" numCol="1" spcCol="1270" anchor="t" anchorCtr="0">
          <a:noAutofit/>
        </a:bodyPr>
        <a:lstStyle/>
        <a:p>
          <a:pPr marL="0" lvl="0" indent="0" algn="l" defTabSz="488950">
            <a:lnSpc>
              <a:spcPct val="90000"/>
            </a:lnSpc>
            <a:spcBef>
              <a:spcPct val="0"/>
            </a:spcBef>
            <a:spcAft>
              <a:spcPct val="35000"/>
            </a:spcAft>
            <a:buNone/>
          </a:pPr>
          <a:r>
            <a:rPr lang="en-US" sz="1100" kern="1200"/>
            <a:t>Empower intelligence agencies and security forces with proactive capabilities for threat mitigation.</a:t>
          </a:r>
        </a:p>
      </dsp:txBody>
      <dsp:txXfrm>
        <a:off x="8557969" y="1759411"/>
        <a:ext cx="1539531" cy="165769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97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707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205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27314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9292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187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7498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361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7849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24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62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11534482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dri.org/open-letter-on-the-terrorism-databas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art.umd.edu/gtd/%5d(https:/www.start.umd.edu/gt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9543" y="478676"/>
            <a:ext cx="6273369" cy="3435357"/>
          </a:xfrm>
        </p:spPr>
        <p:txBody>
          <a:bodyPr>
            <a:normAutofit/>
          </a:bodyPr>
          <a:lstStyle/>
          <a:p>
            <a:r>
              <a:rPr lang="en-US" sz="3000">
                <a:ea typeface="Calibri Light"/>
                <a:cs typeface="Calibri Light"/>
              </a:rPr>
              <a:t>IDS 575 Machine Learning &amp; Statistics</a:t>
            </a:r>
            <a:br>
              <a:rPr lang="en-US" sz="3800">
                <a:ea typeface="Calibri Light"/>
                <a:cs typeface="Calibri Light"/>
              </a:rPr>
            </a:br>
            <a:br>
              <a:rPr lang="en-US" sz="3800">
                <a:ea typeface="Calibri Light"/>
                <a:cs typeface="Calibri Light"/>
              </a:rPr>
            </a:br>
            <a:br>
              <a:rPr lang="en-US" sz="3800">
                <a:ea typeface="Calibri Light"/>
                <a:cs typeface="Calibri Light"/>
              </a:rPr>
            </a:br>
            <a:br>
              <a:rPr lang="en-US" sz="3800">
                <a:ea typeface="Calibri Light"/>
                <a:cs typeface="Calibri Light"/>
              </a:rPr>
            </a:br>
            <a:r>
              <a:rPr lang="en-US" sz="4400" b="1">
                <a:solidFill>
                  <a:schemeClr val="accent5">
                    <a:lumMod val="50000"/>
                  </a:schemeClr>
                </a:solidFill>
                <a:ea typeface="Calibri Light"/>
                <a:cs typeface="Calibri Light"/>
              </a:rPr>
              <a:t>Threat-Matrix Global Terrorism Prediction</a:t>
            </a:r>
            <a:endParaRPr lang="en-US" sz="4400" b="1">
              <a:solidFill>
                <a:schemeClr val="accent5">
                  <a:lumMod val="50000"/>
                </a:schemeClr>
              </a:solidFill>
              <a:cs typeface="Calibri Light"/>
            </a:endParaRPr>
          </a:p>
        </p:txBody>
      </p:sp>
      <p:sp>
        <p:nvSpPr>
          <p:cNvPr id="3" name="Subtitle 2"/>
          <p:cNvSpPr>
            <a:spLocks noGrp="1"/>
          </p:cNvSpPr>
          <p:nvPr>
            <p:ph type="subTitle" idx="1"/>
          </p:nvPr>
        </p:nvSpPr>
        <p:spPr>
          <a:xfrm>
            <a:off x="5289753" y="4672739"/>
            <a:ext cx="6269347" cy="1021498"/>
          </a:xfrm>
        </p:spPr>
        <p:txBody>
          <a:bodyPr vert="horz" lIns="91440" tIns="45720" rIns="91440" bIns="45720" rtlCol="0" anchor="t">
            <a:normAutofit lnSpcReduction="10000"/>
          </a:bodyPr>
          <a:lstStyle/>
          <a:p>
            <a:pPr>
              <a:lnSpc>
                <a:spcPct val="110000"/>
              </a:lnSpc>
            </a:pPr>
            <a:r>
              <a:rPr lang="en-US" sz="1700" b="1">
                <a:ea typeface="Calibri"/>
                <a:cs typeface="Calibri"/>
              </a:rPr>
              <a:t>Group 10</a:t>
            </a:r>
          </a:p>
          <a:p>
            <a:pPr>
              <a:lnSpc>
                <a:spcPct val="110000"/>
              </a:lnSpc>
            </a:pPr>
            <a:endParaRPr lang="en-US" sz="1000" b="1">
              <a:ea typeface="Calibri"/>
              <a:cs typeface="Calibri"/>
            </a:endParaRPr>
          </a:p>
          <a:p>
            <a:pPr>
              <a:lnSpc>
                <a:spcPct val="110000"/>
              </a:lnSpc>
            </a:pPr>
            <a:r>
              <a:rPr lang="en-US" sz="1700" b="1">
                <a:ea typeface="Calibri"/>
                <a:cs typeface="Calibri"/>
              </a:rPr>
              <a:t>Tanmay Rewari| Vinay Khandelwal| Kapil Singla| Pavithra Shetty</a:t>
            </a:r>
          </a:p>
        </p:txBody>
      </p:sp>
      <p:pic>
        <p:nvPicPr>
          <p:cNvPr id="4" name="Picture 3" descr="A wireframe of a wireframe with lines and dots&#10;&#10;Description automatically generated">
            <a:extLst>
              <a:ext uri="{FF2B5EF4-FFF2-40B4-BE49-F238E27FC236}">
                <a16:creationId xmlns:a16="http://schemas.microsoft.com/office/drawing/2014/main" id="{CD0CDEBF-434B-6B2E-2113-2E9A0EC78DE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302" r="48017" b="-1"/>
          <a:stretch/>
        </p:blipFill>
        <p:spPr>
          <a:xfrm>
            <a:off x="-1" y="1"/>
            <a:ext cx="4635315" cy="6857999"/>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400"/>
                                        <p:tgtEl>
                                          <p:spTgt spid="3">
                                            <p:txEl>
                                              <p:pRg st="2" end="2"/>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1280679"/>
            <a:ext cx="9833548" cy="1325563"/>
          </a:xfrm>
        </p:spPr>
        <p:txBody>
          <a:bodyPr anchor="b">
            <a:normAutofit/>
          </a:bodyPr>
          <a:lstStyle/>
          <a:p>
            <a:pPr algn="ctr"/>
            <a:r>
              <a:rPr lang="en-US" sz="3600" b="1">
                <a:solidFill>
                  <a:schemeClr val="tx2"/>
                </a:solidFill>
                <a:ea typeface="Calibri Light"/>
                <a:cs typeface="Calibri Light"/>
              </a:rPr>
              <a:t>Splitting the Data Set</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2890979"/>
            <a:ext cx="4945247" cy="2693976"/>
          </a:xfrm>
        </p:spPr>
        <p:txBody>
          <a:bodyPr vert="horz" lIns="91440" tIns="45720" rIns="91440" bIns="45720" rtlCol="0" anchor="t">
            <a:normAutofit/>
          </a:bodyPr>
          <a:lstStyle/>
          <a:p>
            <a:r>
              <a:rPr lang="en-US" sz="1800">
                <a:solidFill>
                  <a:schemeClr val="tx2"/>
                </a:solidFill>
                <a:ea typeface="Calibri"/>
                <a:cs typeface="Calibri"/>
              </a:rPr>
              <a:t>2 Data set is created namely X and Y</a:t>
            </a:r>
          </a:p>
          <a:p>
            <a:r>
              <a:rPr lang="en-US" sz="1800">
                <a:solidFill>
                  <a:schemeClr val="tx2"/>
                </a:solidFill>
                <a:ea typeface="Calibri"/>
                <a:cs typeface="Calibri"/>
              </a:rPr>
              <a:t>X has 20 variables except Success variable</a:t>
            </a:r>
          </a:p>
          <a:p>
            <a:r>
              <a:rPr lang="en-US" sz="1800">
                <a:solidFill>
                  <a:schemeClr val="tx2"/>
                </a:solidFill>
                <a:ea typeface="Calibri"/>
                <a:cs typeface="Calibri"/>
              </a:rPr>
              <a:t>Y has 1  variable: Success</a:t>
            </a:r>
            <a:endParaRPr lang="en-US"/>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06E95293-DAA8-C3AF-6BB4-2AC560A64C82}"/>
              </a:ext>
            </a:extLst>
          </p:cNvPr>
          <p:cNvSpPr txBox="1"/>
          <p:nvPr/>
        </p:nvSpPr>
        <p:spPr>
          <a:xfrm>
            <a:off x="6240161" y="2872946"/>
            <a:ext cx="5313405" cy="10967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a:solidFill>
                  <a:schemeClr val="tx2"/>
                </a:solidFill>
                <a:ea typeface="Calibri"/>
                <a:cs typeface="Calibri"/>
              </a:rPr>
              <a:t> X and Y are divided in Train and Test (Split 4:1)</a:t>
            </a:r>
          </a:p>
          <a:p>
            <a:pPr marL="285750" indent="-285750">
              <a:lnSpc>
                <a:spcPct val="90000"/>
              </a:lnSpc>
              <a:spcBef>
                <a:spcPts val="1000"/>
              </a:spcBef>
              <a:buFont typeface="Arial"/>
              <a:buChar char="•"/>
            </a:pPr>
            <a:r>
              <a:rPr lang="en-US">
                <a:solidFill>
                  <a:schemeClr val="tx2"/>
                </a:solidFill>
                <a:ea typeface="Calibri"/>
                <a:cs typeface="Calibri"/>
              </a:rPr>
              <a:t>X  and Y Training dataset has 72796 observations</a:t>
            </a:r>
          </a:p>
          <a:p>
            <a:pPr marL="285750" indent="-285750">
              <a:lnSpc>
                <a:spcPct val="90000"/>
              </a:lnSpc>
              <a:spcBef>
                <a:spcPts val="1000"/>
              </a:spcBef>
              <a:buFont typeface="Arial"/>
              <a:buChar char="•"/>
            </a:pPr>
            <a:r>
              <a:rPr lang="en-US">
                <a:solidFill>
                  <a:schemeClr val="tx2"/>
                </a:solidFill>
                <a:ea typeface="Calibri"/>
                <a:cs typeface="Calibri"/>
              </a:rPr>
              <a:t>X  and Y Test dataset has 18199 observations</a:t>
            </a:r>
            <a:endParaRPr lang="en-US">
              <a:solidFill>
                <a:schemeClr val="tx2"/>
              </a:solidFill>
            </a:endParaRPr>
          </a:p>
        </p:txBody>
      </p:sp>
      <p:pic>
        <p:nvPicPr>
          <p:cNvPr id="5" name="Picture 4" descr="A black and red text&#10;&#10;Description automatically generated">
            <a:extLst>
              <a:ext uri="{FF2B5EF4-FFF2-40B4-BE49-F238E27FC236}">
                <a16:creationId xmlns:a16="http://schemas.microsoft.com/office/drawing/2014/main" id="{7E48B7EE-CE56-ACF1-9B03-47CE76074F10}"/>
              </a:ext>
            </a:extLst>
          </p:cNvPr>
          <p:cNvPicPr>
            <a:picLocks noChangeAspect="1"/>
          </p:cNvPicPr>
          <p:nvPr/>
        </p:nvPicPr>
        <p:blipFill>
          <a:blip r:embed="rId2"/>
          <a:stretch>
            <a:fillRect/>
          </a:stretch>
        </p:blipFill>
        <p:spPr>
          <a:xfrm>
            <a:off x="1173192" y="4517371"/>
            <a:ext cx="4224067" cy="799370"/>
          </a:xfrm>
          <a:prstGeom prst="rect">
            <a:avLst/>
          </a:prstGeom>
        </p:spPr>
      </p:pic>
      <p:pic>
        <p:nvPicPr>
          <p:cNvPr id="6" name="Picture 5" descr="A number and text on a white background&#10;&#10;Description automatically generated">
            <a:extLst>
              <a:ext uri="{FF2B5EF4-FFF2-40B4-BE49-F238E27FC236}">
                <a16:creationId xmlns:a16="http://schemas.microsoft.com/office/drawing/2014/main" id="{E3FDB141-F147-4DCB-29D6-B5397E28EFFF}"/>
              </a:ext>
            </a:extLst>
          </p:cNvPr>
          <p:cNvPicPr>
            <a:picLocks noChangeAspect="1"/>
          </p:cNvPicPr>
          <p:nvPr/>
        </p:nvPicPr>
        <p:blipFill>
          <a:blip r:embed="rId3"/>
          <a:stretch>
            <a:fillRect/>
          </a:stretch>
        </p:blipFill>
        <p:spPr>
          <a:xfrm>
            <a:off x="6435306" y="4441863"/>
            <a:ext cx="4583501" cy="1511105"/>
          </a:xfrm>
          <a:prstGeom prst="rect">
            <a:avLst/>
          </a:prstGeom>
        </p:spPr>
      </p:pic>
    </p:spTree>
    <p:extLst>
      <p:ext uri="{BB962C8B-B14F-4D97-AF65-F5344CB8AC3E}">
        <p14:creationId xmlns:p14="http://schemas.microsoft.com/office/powerpoint/2010/main" val="344011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598291"/>
            <a:ext cx="9833548" cy="1325563"/>
          </a:xfrm>
        </p:spPr>
        <p:txBody>
          <a:bodyPr anchor="b">
            <a:normAutofit/>
          </a:bodyPr>
          <a:lstStyle/>
          <a:p>
            <a:pPr algn="ctr"/>
            <a:r>
              <a:rPr lang="en-US" sz="3600" b="1">
                <a:solidFill>
                  <a:schemeClr val="tx2"/>
                </a:solidFill>
                <a:ea typeface="Calibri Light"/>
                <a:cs typeface="Calibri Light"/>
              </a:rPr>
              <a:t>KNN Model (Base Model)</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2538412"/>
            <a:ext cx="9833548" cy="2693976"/>
          </a:xfrm>
        </p:spPr>
        <p:txBody>
          <a:bodyPr vert="horz" lIns="91440" tIns="45720" rIns="91440" bIns="45720" rtlCol="0" anchor="t">
            <a:normAutofit/>
          </a:bodyPr>
          <a:lstStyle/>
          <a:p>
            <a:r>
              <a:rPr lang="en-US" sz="1800">
                <a:solidFill>
                  <a:schemeClr val="tx2"/>
                </a:solidFill>
                <a:ea typeface="Calibri"/>
                <a:cs typeface="Calibri"/>
              </a:rPr>
              <a:t>Using K =5 Training the model</a:t>
            </a:r>
          </a:p>
          <a:p>
            <a:endParaRPr lang="en-US" sz="1800">
              <a:solidFill>
                <a:schemeClr val="tx2"/>
              </a:solidFill>
              <a:ea typeface="Calibri"/>
              <a:cs typeface="Calibri"/>
            </a:endParaRPr>
          </a:p>
          <a:p>
            <a:endParaRPr lang="en-US" sz="1800">
              <a:solidFill>
                <a:schemeClr val="tx2"/>
              </a:solidFill>
              <a:ea typeface="Calibri"/>
              <a:cs typeface="Calibri"/>
            </a:endParaRPr>
          </a:p>
          <a:p>
            <a:endParaRPr lang="en-US" sz="1800">
              <a:solidFill>
                <a:schemeClr val="tx2"/>
              </a:solidFill>
              <a:ea typeface="Calibri"/>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 code&#10;&#10;Description automatically generated">
            <a:extLst>
              <a:ext uri="{FF2B5EF4-FFF2-40B4-BE49-F238E27FC236}">
                <a16:creationId xmlns:a16="http://schemas.microsoft.com/office/drawing/2014/main" id="{287B9F16-6529-3808-0F1D-71706EF77836}"/>
              </a:ext>
            </a:extLst>
          </p:cNvPr>
          <p:cNvPicPr>
            <a:picLocks noChangeAspect="1"/>
          </p:cNvPicPr>
          <p:nvPr/>
        </p:nvPicPr>
        <p:blipFill>
          <a:blip r:embed="rId2"/>
          <a:stretch>
            <a:fillRect/>
          </a:stretch>
        </p:blipFill>
        <p:spPr>
          <a:xfrm>
            <a:off x="1248957" y="3083421"/>
            <a:ext cx="4639128" cy="1975303"/>
          </a:xfrm>
          <a:prstGeom prst="rect">
            <a:avLst/>
          </a:prstGeom>
        </p:spPr>
      </p:pic>
      <p:sp>
        <p:nvSpPr>
          <p:cNvPr id="6" name="TextBox 5">
            <a:extLst>
              <a:ext uri="{FF2B5EF4-FFF2-40B4-BE49-F238E27FC236}">
                <a16:creationId xmlns:a16="http://schemas.microsoft.com/office/drawing/2014/main" id="{7D74248E-144D-8D06-9A62-AE1857EB1948}"/>
              </a:ext>
            </a:extLst>
          </p:cNvPr>
          <p:cNvSpPr txBox="1"/>
          <p:nvPr/>
        </p:nvSpPr>
        <p:spPr>
          <a:xfrm>
            <a:off x="6291822" y="2506309"/>
            <a:ext cx="422913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tx2"/>
                </a:solidFill>
                <a:ea typeface="Calibri"/>
                <a:cs typeface="Calibri"/>
              </a:rPr>
              <a:t>Making Prediction and finding Accuracy</a:t>
            </a:r>
            <a:endParaRPr lang="en-US"/>
          </a:p>
          <a:p>
            <a:endParaRPr lang="en-US">
              <a:solidFill>
                <a:schemeClr val="tx2"/>
              </a:solidFill>
              <a:ea typeface="Calibri"/>
              <a:cs typeface="Calibri"/>
            </a:endParaRPr>
          </a:p>
          <a:p>
            <a:endParaRPr lang="en-US">
              <a:solidFill>
                <a:schemeClr val="tx2"/>
              </a:solidFill>
              <a:ea typeface="Calibri"/>
              <a:cs typeface="Calibri"/>
            </a:endParaRPr>
          </a:p>
          <a:p>
            <a:endParaRPr lang="en-US">
              <a:solidFill>
                <a:schemeClr val="tx2"/>
              </a:solidFill>
              <a:ea typeface="Calibri"/>
              <a:cs typeface="Calibri"/>
            </a:endParaRPr>
          </a:p>
          <a:p>
            <a:endParaRPr lang="en-US">
              <a:solidFill>
                <a:schemeClr val="tx2"/>
              </a:solidFill>
              <a:ea typeface="Calibri"/>
              <a:cs typeface="Calibri"/>
            </a:endParaRPr>
          </a:p>
          <a:p>
            <a:endParaRPr lang="en-US">
              <a:solidFill>
                <a:schemeClr val="tx2"/>
              </a:solidFill>
              <a:ea typeface="Calibri"/>
              <a:cs typeface="Calibri"/>
            </a:endParaRPr>
          </a:p>
          <a:p>
            <a:endParaRPr lang="en-US">
              <a:solidFill>
                <a:schemeClr val="tx2"/>
              </a:solidFill>
              <a:ea typeface="Calibri"/>
              <a:cs typeface="Calibri"/>
            </a:endParaRPr>
          </a:p>
          <a:p>
            <a:pPr marL="285750" indent="-285750">
              <a:buFont typeface="Arial"/>
              <a:buChar char="•"/>
            </a:pPr>
            <a:endParaRPr lang="en-US">
              <a:solidFill>
                <a:schemeClr val="tx2"/>
              </a:solidFill>
              <a:ea typeface="Calibri"/>
              <a:cs typeface="Calibri"/>
            </a:endParaRPr>
          </a:p>
          <a:p>
            <a:pPr marL="285750" indent="-285750">
              <a:buFont typeface="Arial"/>
              <a:buChar char="•"/>
            </a:pPr>
            <a:r>
              <a:rPr lang="en-US">
                <a:solidFill>
                  <a:schemeClr val="tx2"/>
                </a:solidFill>
                <a:ea typeface="Calibri"/>
                <a:cs typeface="Calibri"/>
              </a:rPr>
              <a:t>Accuracy: 90.48%</a:t>
            </a:r>
            <a:endParaRPr lang="en-US">
              <a:solidFill>
                <a:schemeClr val="tx2"/>
              </a:solidFill>
            </a:endParaRPr>
          </a:p>
          <a:p>
            <a:endParaRPr lang="en-US">
              <a:solidFill>
                <a:schemeClr val="tx2"/>
              </a:solidFill>
              <a:ea typeface="Calibri"/>
              <a:cs typeface="Calibri"/>
            </a:endParaRPr>
          </a:p>
          <a:p>
            <a:endParaRPr lang="en-US">
              <a:solidFill>
                <a:schemeClr val="tx2"/>
              </a:solidFill>
              <a:ea typeface="Calibri"/>
              <a:cs typeface="Calibri"/>
            </a:endParaRPr>
          </a:p>
        </p:txBody>
      </p:sp>
      <p:pic>
        <p:nvPicPr>
          <p:cNvPr id="7" name="Picture 6" descr="A screenshot of a computer program&#10;&#10;Description automatically generated">
            <a:extLst>
              <a:ext uri="{FF2B5EF4-FFF2-40B4-BE49-F238E27FC236}">
                <a16:creationId xmlns:a16="http://schemas.microsoft.com/office/drawing/2014/main" id="{489C1A6B-91BA-C57A-BD9F-E2180B7C47EB}"/>
              </a:ext>
            </a:extLst>
          </p:cNvPr>
          <p:cNvPicPr>
            <a:picLocks noChangeAspect="1"/>
          </p:cNvPicPr>
          <p:nvPr/>
        </p:nvPicPr>
        <p:blipFill>
          <a:blip r:embed="rId3"/>
          <a:stretch>
            <a:fillRect/>
          </a:stretch>
        </p:blipFill>
        <p:spPr>
          <a:xfrm>
            <a:off x="6621721" y="3014784"/>
            <a:ext cx="4076699" cy="1506642"/>
          </a:xfrm>
          <a:prstGeom prst="rect">
            <a:avLst/>
          </a:prstGeom>
        </p:spPr>
      </p:pic>
      <p:pic>
        <p:nvPicPr>
          <p:cNvPr id="8" name="Picture 7">
            <a:extLst>
              <a:ext uri="{FF2B5EF4-FFF2-40B4-BE49-F238E27FC236}">
                <a16:creationId xmlns:a16="http://schemas.microsoft.com/office/drawing/2014/main" id="{5324FC73-728D-6EF5-5944-52AA8D192FE9}"/>
              </a:ext>
            </a:extLst>
          </p:cNvPr>
          <p:cNvPicPr>
            <a:picLocks noChangeAspect="1"/>
          </p:cNvPicPr>
          <p:nvPr/>
        </p:nvPicPr>
        <p:blipFill>
          <a:blip r:embed="rId4"/>
          <a:stretch>
            <a:fillRect/>
          </a:stretch>
        </p:blipFill>
        <p:spPr>
          <a:xfrm>
            <a:off x="6620329" y="5169877"/>
            <a:ext cx="3840842" cy="380589"/>
          </a:xfrm>
          <a:prstGeom prst="rect">
            <a:avLst/>
          </a:prstGeom>
        </p:spPr>
      </p:pic>
    </p:spTree>
    <p:extLst>
      <p:ext uri="{BB962C8B-B14F-4D97-AF65-F5344CB8AC3E}">
        <p14:creationId xmlns:p14="http://schemas.microsoft.com/office/powerpoint/2010/main" val="156438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89523" y="1188003"/>
            <a:ext cx="9833548" cy="687131"/>
          </a:xfrm>
        </p:spPr>
        <p:txBody>
          <a:bodyPr anchor="b">
            <a:normAutofit/>
          </a:bodyPr>
          <a:lstStyle/>
          <a:p>
            <a:pPr algn="ctr"/>
            <a:r>
              <a:rPr lang="en-US" sz="3600" b="1">
                <a:solidFill>
                  <a:schemeClr val="tx2"/>
                </a:solidFill>
                <a:ea typeface="Calibri Light"/>
                <a:cs typeface="Calibri Light"/>
              </a:rPr>
              <a:t>KNN Confusion Matrix</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90599" y="2333695"/>
            <a:ext cx="9833548" cy="2693976"/>
          </a:xfrm>
        </p:spPr>
        <p:txBody>
          <a:bodyPr vert="horz" lIns="91440" tIns="45720" rIns="91440" bIns="45720" rtlCol="0" anchor="t">
            <a:normAutofit/>
          </a:bodyPr>
          <a:lstStyle/>
          <a:p>
            <a:r>
              <a:rPr lang="en-US" sz="1800">
                <a:solidFill>
                  <a:schemeClr val="tx2"/>
                </a:solidFill>
                <a:ea typeface="Calibri"/>
                <a:cs typeface="Calibri"/>
              </a:rPr>
              <a:t>With the help of Y Testing dataset and Predicted Dataset we have created confusion matrix</a:t>
            </a:r>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creen shot of a computer code&#10;&#10;Description automatically generated">
            <a:extLst>
              <a:ext uri="{FF2B5EF4-FFF2-40B4-BE49-F238E27FC236}">
                <a16:creationId xmlns:a16="http://schemas.microsoft.com/office/drawing/2014/main" id="{02199394-95B1-32A7-95E6-5F05651B5FBF}"/>
              </a:ext>
            </a:extLst>
          </p:cNvPr>
          <p:cNvPicPr>
            <a:picLocks noChangeAspect="1"/>
          </p:cNvPicPr>
          <p:nvPr/>
        </p:nvPicPr>
        <p:blipFill>
          <a:blip r:embed="rId2"/>
          <a:stretch>
            <a:fillRect/>
          </a:stretch>
        </p:blipFill>
        <p:spPr>
          <a:xfrm>
            <a:off x="1177471" y="2803060"/>
            <a:ext cx="3713842" cy="1244296"/>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20CE34F8-B2CF-8D36-BDEF-FDD5F4AFA676}"/>
              </a:ext>
            </a:extLst>
          </p:cNvPr>
          <p:cNvPicPr>
            <a:picLocks noChangeAspect="1"/>
          </p:cNvPicPr>
          <p:nvPr/>
        </p:nvPicPr>
        <p:blipFill>
          <a:blip r:embed="rId3"/>
          <a:stretch>
            <a:fillRect/>
          </a:stretch>
        </p:blipFill>
        <p:spPr>
          <a:xfrm>
            <a:off x="1177471" y="4270732"/>
            <a:ext cx="3713842" cy="1815669"/>
          </a:xfrm>
          <a:prstGeom prst="rect">
            <a:avLst/>
          </a:prstGeom>
        </p:spPr>
      </p:pic>
      <p:pic>
        <p:nvPicPr>
          <p:cNvPr id="6" name="Picture 5">
            <a:extLst>
              <a:ext uri="{FF2B5EF4-FFF2-40B4-BE49-F238E27FC236}">
                <a16:creationId xmlns:a16="http://schemas.microsoft.com/office/drawing/2014/main" id="{F4833363-45A9-6EFE-18DE-4FFF16963E4C}"/>
              </a:ext>
            </a:extLst>
          </p:cNvPr>
          <p:cNvPicPr>
            <a:picLocks noChangeAspect="1"/>
          </p:cNvPicPr>
          <p:nvPr/>
        </p:nvPicPr>
        <p:blipFill>
          <a:blip r:embed="rId4"/>
          <a:stretch>
            <a:fillRect/>
          </a:stretch>
        </p:blipFill>
        <p:spPr>
          <a:xfrm>
            <a:off x="5986411" y="3201070"/>
            <a:ext cx="3931557" cy="3140327"/>
          </a:xfrm>
          <a:prstGeom prst="rect">
            <a:avLst/>
          </a:prstGeom>
        </p:spPr>
      </p:pic>
    </p:spTree>
    <p:extLst>
      <p:ext uri="{BB962C8B-B14F-4D97-AF65-F5344CB8AC3E}">
        <p14:creationId xmlns:p14="http://schemas.microsoft.com/office/powerpoint/2010/main" val="161155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393574"/>
            <a:ext cx="9833548" cy="1325563"/>
          </a:xfrm>
        </p:spPr>
        <p:txBody>
          <a:bodyPr anchor="b">
            <a:normAutofit/>
          </a:bodyPr>
          <a:lstStyle/>
          <a:p>
            <a:pPr algn="ctr"/>
            <a:r>
              <a:rPr lang="en-US" sz="3600" b="1">
                <a:solidFill>
                  <a:schemeClr val="tx2"/>
                </a:solidFill>
                <a:cs typeface="Calibri Light"/>
              </a:rPr>
              <a:t>KNN ROC Curve</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1992501"/>
            <a:ext cx="9833548" cy="2693976"/>
          </a:xfrm>
        </p:spPr>
        <p:txBody>
          <a:bodyPr vert="horz" lIns="91440" tIns="45720" rIns="91440" bIns="45720" rtlCol="0" anchor="t">
            <a:normAutofit/>
          </a:bodyPr>
          <a:lstStyle/>
          <a:p>
            <a:r>
              <a:rPr lang="en-US" sz="1800">
                <a:solidFill>
                  <a:schemeClr val="tx2"/>
                </a:solidFill>
                <a:cs typeface="Calibri"/>
              </a:rPr>
              <a:t>Finding out </a:t>
            </a:r>
            <a:r>
              <a:rPr lang="en-US" sz="1800">
                <a:solidFill>
                  <a:schemeClr val="tx2"/>
                </a:solidFill>
                <a:ea typeface="+mn-lt"/>
                <a:cs typeface="+mn-lt"/>
              </a:rPr>
              <a:t>Area Under the Curve of the Receiver Operating Characteristic curve</a:t>
            </a:r>
          </a:p>
          <a:p>
            <a:endParaRPr lang="en-US" sz="1800">
              <a:solidFill>
                <a:schemeClr val="tx2"/>
              </a:solidFill>
              <a:ea typeface="+mn-lt"/>
              <a:cs typeface="+mn-lt"/>
            </a:endParaRPr>
          </a:p>
          <a:p>
            <a:endParaRPr lang="en-US" sz="1800">
              <a:solidFill>
                <a:schemeClr val="tx2"/>
              </a:solidFill>
              <a:ea typeface="+mn-lt"/>
              <a:cs typeface="+mn-lt"/>
            </a:endParaRPr>
          </a:p>
          <a:p>
            <a:endParaRPr lang="en-US" sz="1800">
              <a:solidFill>
                <a:schemeClr val="tx2"/>
              </a:solidFill>
              <a:ea typeface="+mn-lt"/>
              <a:cs typeface="+mn-lt"/>
            </a:endParaRPr>
          </a:p>
          <a:p>
            <a:endParaRPr lang="en-US" sz="1800">
              <a:solidFill>
                <a:schemeClr val="tx2"/>
              </a:solidFill>
              <a:ea typeface="+mn-lt"/>
              <a:cs typeface="+mn-lt"/>
            </a:endParaRPr>
          </a:p>
          <a:p>
            <a:r>
              <a:rPr lang="en-US" sz="1800">
                <a:solidFill>
                  <a:schemeClr val="tx2"/>
                </a:solidFill>
                <a:ea typeface="+mn-lt"/>
                <a:cs typeface="+mn-lt"/>
              </a:rPr>
              <a:t>Creating ROC plot</a:t>
            </a:r>
          </a:p>
          <a:p>
            <a:endParaRPr lang="en-US" sz="1800">
              <a:solidFill>
                <a:schemeClr val="tx2"/>
              </a:solidFill>
              <a:ea typeface="+mn-lt"/>
              <a:cs typeface="+mn-lt"/>
            </a:endParaRPr>
          </a:p>
          <a:p>
            <a:endParaRPr lang="en-US" sz="1800">
              <a:solidFill>
                <a:schemeClr val="tx2"/>
              </a:solidFill>
              <a:ea typeface="+mn-lt"/>
              <a:cs typeface="+mn-lt"/>
            </a:endParaRPr>
          </a:p>
          <a:p>
            <a:endParaRPr lang="en-US" sz="1800">
              <a:solidFill>
                <a:schemeClr val="tx2"/>
              </a:solidFill>
              <a:ea typeface="+mn-lt"/>
              <a:cs typeface="+mn-lt"/>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black and white text&#10;&#10;Description automatically generated">
            <a:extLst>
              <a:ext uri="{FF2B5EF4-FFF2-40B4-BE49-F238E27FC236}">
                <a16:creationId xmlns:a16="http://schemas.microsoft.com/office/drawing/2014/main" id="{BF115A8A-5F80-671B-8E4F-ED28C5D5BCE9}"/>
              </a:ext>
            </a:extLst>
          </p:cNvPr>
          <p:cNvPicPr>
            <a:picLocks noChangeAspect="1"/>
          </p:cNvPicPr>
          <p:nvPr/>
        </p:nvPicPr>
        <p:blipFill>
          <a:blip r:embed="rId2"/>
          <a:stretch>
            <a:fillRect/>
          </a:stretch>
        </p:blipFill>
        <p:spPr>
          <a:xfrm>
            <a:off x="1451645" y="2543329"/>
            <a:ext cx="3450771" cy="805167"/>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0A64604C-967E-274C-DABB-5FEE4152C764}"/>
              </a:ext>
            </a:extLst>
          </p:cNvPr>
          <p:cNvPicPr>
            <a:picLocks noChangeAspect="1"/>
          </p:cNvPicPr>
          <p:nvPr/>
        </p:nvPicPr>
        <p:blipFill>
          <a:blip r:embed="rId3"/>
          <a:stretch>
            <a:fillRect/>
          </a:stretch>
        </p:blipFill>
        <p:spPr>
          <a:xfrm>
            <a:off x="1449208" y="4408903"/>
            <a:ext cx="4031342" cy="424082"/>
          </a:xfrm>
          <a:prstGeom prst="rect">
            <a:avLst/>
          </a:prstGeom>
        </p:spPr>
      </p:pic>
      <p:pic>
        <p:nvPicPr>
          <p:cNvPr id="6" name="Picture 5" descr="A graph with a line&#10;&#10;Description automatically generated">
            <a:extLst>
              <a:ext uri="{FF2B5EF4-FFF2-40B4-BE49-F238E27FC236}">
                <a16:creationId xmlns:a16="http://schemas.microsoft.com/office/drawing/2014/main" id="{040F191F-4148-1053-2837-4BDC3F9D6C30}"/>
              </a:ext>
            </a:extLst>
          </p:cNvPr>
          <p:cNvPicPr>
            <a:picLocks noChangeAspect="1"/>
          </p:cNvPicPr>
          <p:nvPr/>
        </p:nvPicPr>
        <p:blipFill>
          <a:blip r:embed="rId4"/>
          <a:stretch>
            <a:fillRect/>
          </a:stretch>
        </p:blipFill>
        <p:spPr>
          <a:xfrm>
            <a:off x="6188151" y="2670749"/>
            <a:ext cx="4504816" cy="3487034"/>
          </a:xfrm>
          <a:prstGeom prst="rect">
            <a:avLst/>
          </a:prstGeom>
        </p:spPr>
      </p:pic>
    </p:spTree>
    <p:extLst>
      <p:ext uri="{BB962C8B-B14F-4D97-AF65-F5344CB8AC3E}">
        <p14:creationId xmlns:p14="http://schemas.microsoft.com/office/powerpoint/2010/main" val="378852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1280679"/>
            <a:ext cx="9833548" cy="1325563"/>
          </a:xfrm>
        </p:spPr>
        <p:txBody>
          <a:bodyPr anchor="b">
            <a:normAutofit/>
          </a:bodyPr>
          <a:lstStyle/>
          <a:p>
            <a:pPr algn="ctr"/>
            <a:r>
              <a:rPr lang="en-US" sz="3600" b="1">
                <a:solidFill>
                  <a:schemeClr val="tx2"/>
                </a:solidFill>
                <a:cs typeface="Calibri Light"/>
              </a:rPr>
              <a:t>SVM Model (Second Model)</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2890979"/>
            <a:ext cx="4254620" cy="2693976"/>
          </a:xfrm>
        </p:spPr>
        <p:txBody>
          <a:bodyPr vert="horz" lIns="91440" tIns="45720" rIns="91440" bIns="45720" rtlCol="0" anchor="t">
            <a:normAutofit/>
          </a:bodyPr>
          <a:lstStyle/>
          <a:p>
            <a:r>
              <a:rPr lang="en-US" sz="1800">
                <a:solidFill>
                  <a:schemeClr val="tx2"/>
                </a:solidFill>
                <a:cs typeface="Calibri"/>
              </a:rPr>
              <a:t>Creating Model and Getting Accuracy</a:t>
            </a:r>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creenshot of a computer code&#10;&#10;Description automatically generated">
            <a:extLst>
              <a:ext uri="{FF2B5EF4-FFF2-40B4-BE49-F238E27FC236}">
                <a16:creationId xmlns:a16="http://schemas.microsoft.com/office/drawing/2014/main" id="{97F80D75-C95B-D9F2-EDF1-A0A6D0C641C5}"/>
              </a:ext>
            </a:extLst>
          </p:cNvPr>
          <p:cNvPicPr>
            <a:picLocks noChangeAspect="1"/>
          </p:cNvPicPr>
          <p:nvPr/>
        </p:nvPicPr>
        <p:blipFill>
          <a:blip r:embed="rId2"/>
          <a:stretch>
            <a:fillRect/>
          </a:stretch>
        </p:blipFill>
        <p:spPr>
          <a:xfrm>
            <a:off x="1531257" y="3203958"/>
            <a:ext cx="2743200" cy="1248370"/>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5258C3FF-9AF7-CDD2-D347-2F96D9987D86}"/>
              </a:ext>
            </a:extLst>
          </p:cNvPr>
          <p:cNvPicPr>
            <a:picLocks noChangeAspect="1"/>
          </p:cNvPicPr>
          <p:nvPr/>
        </p:nvPicPr>
        <p:blipFill>
          <a:blip r:embed="rId3"/>
          <a:stretch>
            <a:fillRect/>
          </a:stretch>
        </p:blipFill>
        <p:spPr>
          <a:xfrm>
            <a:off x="1531257" y="4538119"/>
            <a:ext cx="2743200" cy="503191"/>
          </a:xfrm>
          <a:prstGeom prst="rect">
            <a:avLst/>
          </a:prstGeom>
        </p:spPr>
      </p:pic>
      <p:pic>
        <p:nvPicPr>
          <p:cNvPr id="7" name="Picture 6">
            <a:extLst>
              <a:ext uri="{FF2B5EF4-FFF2-40B4-BE49-F238E27FC236}">
                <a16:creationId xmlns:a16="http://schemas.microsoft.com/office/drawing/2014/main" id="{4577C42B-B658-E681-6F59-A0B94403C210}"/>
              </a:ext>
            </a:extLst>
          </p:cNvPr>
          <p:cNvPicPr>
            <a:picLocks noChangeAspect="1"/>
          </p:cNvPicPr>
          <p:nvPr/>
        </p:nvPicPr>
        <p:blipFill>
          <a:blip r:embed="rId4"/>
          <a:stretch>
            <a:fillRect/>
          </a:stretch>
        </p:blipFill>
        <p:spPr>
          <a:xfrm>
            <a:off x="1531257" y="5156492"/>
            <a:ext cx="2743200" cy="191729"/>
          </a:xfrm>
          <a:prstGeom prst="rect">
            <a:avLst/>
          </a:prstGeom>
        </p:spPr>
      </p:pic>
      <p:sp>
        <p:nvSpPr>
          <p:cNvPr id="8" name="TextBox 7">
            <a:extLst>
              <a:ext uri="{FF2B5EF4-FFF2-40B4-BE49-F238E27FC236}">
                <a16:creationId xmlns:a16="http://schemas.microsoft.com/office/drawing/2014/main" id="{4BD11ACA-E30C-1F18-3F15-9BA36B4A9514}"/>
              </a:ext>
            </a:extLst>
          </p:cNvPr>
          <p:cNvSpPr txBox="1"/>
          <p:nvPr/>
        </p:nvSpPr>
        <p:spPr>
          <a:xfrm>
            <a:off x="5429249" y="2893785"/>
            <a:ext cx="5270499" cy="6186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a:solidFill>
                  <a:schemeClr val="tx2"/>
                </a:solidFill>
                <a:cs typeface="Calibri"/>
              </a:rPr>
              <a:t>Created Confusion Report, Matrix and ROC curve</a:t>
            </a:r>
          </a:p>
          <a:p>
            <a:pPr algn="l"/>
            <a:endParaRPr lang="en-US">
              <a:cs typeface="Calibri"/>
            </a:endParaRPr>
          </a:p>
        </p:txBody>
      </p:sp>
      <p:pic>
        <p:nvPicPr>
          <p:cNvPr id="9" name="Picture 8" descr="A screenshot of a graph&#10;&#10;Description automatically generated">
            <a:extLst>
              <a:ext uri="{FF2B5EF4-FFF2-40B4-BE49-F238E27FC236}">
                <a16:creationId xmlns:a16="http://schemas.microsoft.com/office/drawing/2014/main" id="{302F9C9D-D5B0-7579-2CBD-AC0473BA70D9}"/>
              </a:ext>
            </a:extLst>
          </p:cNvPr>
          <p:cNvPicPr>
            <a:picLocks noChangeAspect="1"/>
          </p:cNvPicPr>
          <p:nvPr/>
        </p:nvPicPr>
        <p:blipFill>
          <a:blip r:embed="rId5"/>
          <a:stretch>
            <a:fillRect/>
          </a:stretch>
        </p:blipFill>
        <p:spPr>
          <a:xfrm>
            <a:off x="5477329" y="3375312"/>
            <a:ext cx="2743200" cy="1068946"/>
          </a:xfrm>
          <a:prstGeom prst="rect">
            <a:avLst/>
          </a:prstGeom>
        </p:spPr>
      </p:pic>
      <p:pic>
        <p:nvPicPr>
          <p:cNvPr id="6" name="Picture 5">
            <a:extLst>
              <a:ext uri="{FF2B5EF4-FFF2-40B4-BE49-F238E27FC236}">
                <a16:creationId xmlns:a16="http://schemas.microsoft.com/office/drawing/2014/main" id="{05E6FB8B-B04E-15A9-3CED-460DA906D4E3}"/>
              </a:ext>
            </a:extLst>
          </p:cNvPr>
          <p:cNvPicPr>
            <a:picLocks noChangeAspect="1"/>
          </p:cNvPicPr>
          <p:nvPr/>
        </p:nvPicPr>
        <p:blipFill>
          <a:blip r:embed="rId6"/>
          <a:stretch>
            <a:fillRect/>
          </a:stretch>
        </p:blipFill>
        <p:spPr>
          <a:xfrm>
            <a:off x="5435029" y="4495556"/>
            <a:ext cx="2743200" cy="1959429"/>
          </a:xfrm>
          <a:prstGeom prst="rect">
            <a:avLst/>
          </a:prstGeom>
        </p:spPr>
      </p:pic>
      <p:pic>
        <p:nvPicPr>
          <p:cNvPr id="12" name="Picture 11" descr="A graph with a line&#10;&#10;Description automatically generated">
            <a:extLst>
              <a:ext uri="{FF2B5EF4-FFF2-40B4-BE49-F238E27FC236}">
                <a16:creationId xmlns:a16="http://schemas.microsoft.com/office/drawing/2014/main" id="{F3479FD1-A4B8-486A-BE92-7E81919E2CEC}"/>
              </a:ext>
            </a:extLst>
          </p:cNvPr>
          <p:cNvPicPr>
            <a:picLocks noChangeAspect="1"/>
          </p:cNvPicPr>
          <p:nvPr/>
        </p:nvPicPr>
        <p:blipFill>
          <a:blip r:embed="rId7"/>
          <a:stretch>
            <a:fillRect/>
          </a:stretch>
        </p:blipFill>
        <p:spPr>
          <a:xfrm>
            <a:off x="8748445" y="3512768"/>
            <a:ext cx="2743200" cy="1698936"/>
          </a:xfrm>
          <a:prstGeom prst="rect">
            <a:avLst/>
          </a:prstGeom>
        </p:spPr>
      </p:pic>
    </p:spTree>
    <p:extLst>
      <p:ext uri="{BB962C8B-B14F-4D97-AF65-F5344CB8AC3E}">
        <p14:creationId xmlns:p14="http://schemas.microsoft.com/office/powerpoint/2010/main" val="400108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1280679"/>
            <a:ext cx="9833548" cy="1325563"/>
          </a:xfrm>
        </p:spPr>
        <p:txBody>
          <a:bodyPr anchor="b">
            <a:normAutofit/>
          </a:bodyPr>
          <a:lstStyle/>
          <a:p>
            <a:pPr algn="ctr"/>
            <a:r>
              <a:rPr lang="en-US" sz="3600" b="1">
                <a:solidFill>
                  <a:schemeClr val="tx2"/>
                </a:solidFill>
                <a:cs typeface="Calibri Light"/>
              </a:rPr>
              <a:t>Applying PCA in SVM Model</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2890979"/>
            <a:ext cx="9833548" cy="2693976"/>
          </a:xfrm>
        </p:spPr>
        <p:txBody>
          <a:bodyPr vert="horz" lIns="91440" tIns="45720" rIns="91440" bIns="45720" rtlCol="0" anchor="t">
            <a:normAutofit/>
          </a:bodyPr>
          <a:lstStyle/>
          <a:p>
            <a:r>
              <a:rPr lang="en-US" sz="1800">
                <a:solidFill>
                  <a:schemeClr val="tx2"/>
                </a:solidFill>
                <a:cs typeface="Calibri"/>
              </a:rPr>
              <a:t>After applying </a:t>
            </a:r>
            <a:r>
              <a:rPr lang="en-US" sz="1800">
                <a:solidFill>
                  <a:schemeClr val="tx2"/>
                </a:solidFill>
                <a:ea typeface="+mn-lt"/>
                <a:cs typeface="+mn-lt"/>
              </a:rPr>
              <a:t>Principal Component Analysis with </a:t>
            </a:r>
            <a:r>
              <a:rPr lang="en-US" sz="1800" b="1">
                <a:solidFill>
                  <a:schemeClr val="tx2"/>
                </a:solidFill>
                <a:ea typeface="+mn-lt"/>
                <a:cs typeface="+mn-lt"/>
              </a:rPr>
              <a:t>number of components as 2 </a:t>
            </a:r>
            <a:r>
              <a:rPr lang="en-US" sz="1800">
                <a:solidFill>
                  <a:schemeClr val="tx2"/>
                </a:solidFill>
                <a:ea typeface="+mn-lt"/>
                <a:cs typeface="+mn-lt"/>
              </a:rPr>
              <a:t>into SVM Model (RBF Kernal) we created Confusion Report, Matrix and ROC curve</a:t>
            </a:r>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graph with a line&#10;&#10;Description automatically generated">
            <a:extLst>
              <a:ext uri="{FF2B5EF4-FFF2-40B4-BE49-F238E27FC236}">
                <a16:creationId xmlns:a16="http://schemas.microsoft.com/office/drawing/2014/main" id="{3785A68B-E06C-5DA7-0B6D-4E1F1B4DE10E}"/>
              </a:ext>
            </a:extLst>
          </p:cNvPr>
          <p:cNvPicPr>
            <a:picLocks noChangeAspect="1"/>
          </p:cNvPicPr>
          <p:nvPr/>
        </p:nvPicPr>
        <p:blipFill>
          <a:blip r:embed="rId2"/>
          <a:stretch>
            <a:fillRect/>
          </a:stretch>
        </p:blipFill>
        <p:spPr>
          <a:xfrm>
            <a:off x="7999186" y="3436726"/>
            <a:ext cx="3124199" cy="2343119"/>
          </a:xfrm>
          <a:prstGeom prst="rect">
            <a:avLst/>
          </a:prstGeom>
        </p:spPr>
      </p:pic>
      <p:pic>
        <p:nvPicPr>
          <p:cNvPr id="7" name="Picture 6" descr="A close-up of a number&#10;&#10;Description automatically generated">
            <a:extLst>
              <a:ext uri="{FF2B5EF4-FFF2-40B4-BE49-F238E27FC236}">
                <a16:creationId xmlns:a16="http://schemas.microsoft.com/office/drawing/2014/main" id="{FA409C74-0639-A69A-B436-09B7903D9551}"/>
              </a:ext>
            </a:extLst>
          </p:cNvPr>
          <p:cNvPicPr>
            <a:picLocks noChangeAspect="1"/>
          </p:cNvPicPr>
          <p:nvPr/>
        </p:nvPicPr>
        <p:blipFill>
          <a:blip r:embed="rId3"/>
          <a:stretch>
            <a:fillRect/>
          </a:stretch>
        </p:blipFill>
        <p:spPr>
          <a:xfrm>
            <a:off x="1177807" y="3741046"/>
            <a:ext cx="3251200" cy="1295018"/>
          </a:xfrm>
          <a:prstGeom prst="rect">
            <a:avLst/>
          </a:prstGeom>
        </p:spPr>
      </p:pic>
      <p:pic>
        <p:nvPicPr>
          <p:cNvPr id="8" name="Picture 7">
            <a:extLst>
              <a:ext uri="{FF2B5EF4-FFF2-40B4-BE49-F238E27FC236}">
                <a16:creationId xmlns:a16="http://schemas.microsoft.com/office/drawing/2014/main" id="{D90F1362-FF32-C05A-1D44-032B08ECD6AB}"/>
              </a:ext>
            </a:extLst>
          </p:cNvPr>
          <p:cNvPicPr>
            <a:picLocks noChangeAspect="1"/>
          </p:cNvPicPr>
          <p:nvPr/>
        </p:nvPicPr>
        <p:blipFill>
          <a:blip r:embed="rId4"/>
          <a:stretch>
            <a:fillRect/>
          </a:stretch>
        </p:blipFill>
        <p:spPr>
          <a:xfrm>
            <a:off x="4244623" y="3658869"/>
            <a:ext cx="3674532" cy="2513003"/>
          </a:xfrm>
          <a:prstGeom prst="rect">
            <a:avLst/>
          </a:prstGeom>
        </p:spPr>
      </p:pic>
    </p:spTree>
    <p:extLst>
      <p:ext uri="{BB962C8B-B14F-4D97-AF65-F5344CB8AC3E}">
        <p14:creationId xmlns:p14="http://schemas.microsoft.com/office/powerpoint/2010/main" val="224136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1280679"/>
            <a:ext cx="9833548" cy="1325563"/>
          </a:xfrm>
        </p:spPr>
        <p:txBody>
          <a:bodyPr anchor="b">
            <a:normAutofit/>
          </a:bodyPr>
          <a:lstStyle/>
          <a:p>
            <a:pPr algn="ctr"/>
            <a:r>
              <a:rPr lang="en-US" sz="3600" b="1">
                <a:solidFill>
                  <a:schemeClr val="tx2"/>
                </a:solidFill>
                <a:cs typeface="Calibri Light"/>
              </a:rPr>
              <a:t>Applying PCA in SVM Model</a:t>
            </a:r>
            <a:endParaRPr lang="en-US"/>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2890979"/>
            <a:ext cx="9833548" cy="2693976"/>
          </a:xfrm>
        </p:spPr>
        <p:txBody>
          <a:bodyPr vert="horz" lIns="91440" tIns="45720" rIns="91440" bIns="45720" rtlCol="0" anchor="t">
            <a:normAutofit/>
          </a:bodyPr>
          <a:lstStyle/>
          <a:p>
            <a:r>
              <a:rPr lang="en-US" sz="1800">
                <a:solidFill>
                  <a:schemeClr val="tx2"/>
                </a:solidFill>
                <a:cs typeface="Calibri"/>
              </a:rPr>
              <a:t>After applying Principal Component Analysis with </a:t>
            </a:r>
            <a:r>
              <a:rPr lang="en-US" sz="1800" b="1">
                <a:solidFill>
                  <a:schemeClr val="tx2"/>
                </a:solidFill>
                <a:cs typeface="Calibri"/>
              </a:rPr>
              <a:t>number of components as 3 </a:t>
            </a:r>
            <a:r>
              <a:rPr lang="en-US" sz="1800">
                <a:solidFill>
                  <a:schemeClr val="tx2"/>
                </a:solidFill>
                <a:cs typeface="Calibri"/>
              </a:rPr>
              <a:t>into SVM Model we created Confusion Report, Matrix and ROC curve</a:t>
            </a:r>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9BDB4D3A-11D1-35EA-CC61-1AF1F0E7986A}"/>
              </a:ext>
            </a:extLst>
          </p:cNvPr>
          <p:cNvPicPr>
            <a:picLocks noChangeAspect="1"/>
          </p:cNvPicPr>
          <p:nvPr/>
        </p:nvPicPr>
        <p:blipFill>
          <a:blip r:embed="rId2"/>
          <a:stretch>
            <a:fillRect/>
          </a:stretch>
        </p:blipFill>
        <p:spPr>
          <a:xfrm>
            <a:off x="1347141" y="3604834"/>
            <a:ext cx="3721570" cy="1360479"/>
          </a:xfrm>
          <a:prstGeom prst="rect">
            <a:avLst/>
          </a:prstGeom>
        </p:spPr>
      </p:pic>
      <p:pic>
        <p:nvPicPr>
          <p:cNvPr id="8" name="Picture 7">
            <a:extLst>
              <a:ext uri="{FF2B5EF4-FFF2-40B4-BE49-F238E27FC236}">
                <a16:creationId xmlns:a16="http://schemas.microsoft.com/office/drawing/2014/main" id="{28F97421-B2B3-8B4B-E49A-8D3C4255BDE6}"/>
              </a:ext>
            </a:extLst>
          </p:cNvPr>
          <p:cNvPicPr>
            <a:picLocks noChangeAspect="1"/>
          </p:cNvPicPr>
          <p:nvPr/>
        </p:nvPicPr>
        <p:blipFill>
          <a:blip r:embed="rId3"/>
          <a:stretch>
            <a:fillRect/>
          </a:stretch>
        </p:blipFill>
        <p:spPr>
          <a:xfrm>
            <a:off x="4921956" y="3433676"/>
            <a:ext cx="3194755" cy="2191981"/>
          </a:xfrm>
          <a:prstGeom prst="rect">
            <a:avLst/>
          </a:prstGeom>
        </p:spPr>
      </p:pic>
      <p:pic>
        <p:nvPicPr>
          <p:cNvPr id="9" name="Picture 8" descr="A graph with a line&#10;&#10;Description automatically generated">
            <a:extLst>
              <a:ext uri="{FF2B5EF4-FFF2-40B4-BE49-F238E27FC236}">
                <a16:creationId xmlns:a16="http://schemas.microsoft.com/office/drawing/2014/main" id="{E6B5DFD0-DA79-D17D-3BCE-F958B61EBA75}"/>
              </a:ext>
            </a:extLst>
          </p:cNvPr>
          <p:cNvPicPr>
            <a:picLocks noChangeAspect="1"/>
          </p:cNvPicPr>
          <p:nvPr/>
        </p:nvPicPr>
        <p:blipFill>
          <a:blip r:embed="rId4"/>
          <a:stretch>
            <a:fillRect/>
          </a:stretch>
        </p:blipFill>
        <p:spPr>
          <a:xfrm>
            <a:off x="8449733" y="3644684"/>
            <a:ext cx="2743200" cy="1882853"/>
          </a:xfrm>
          <a:prstGeom prst="rect">
            <a:avLst/>
          </a:prstGeom>
        </p:spPr>
      </p:pic>
    </p:spTree>
    <p:extLst>
      <p:ext uri="{BB962C8B-B14F-4D97-AF65-F5344CB8AC3E}">
        <p14:creationId xmlns:p14="http://schemas.microsoft.com/office/powerpoint/2010/main" val="3431708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1280679"/>
            <a:ext cx="9833548" cy="1325563"/>
          </a:xfrm>
        </p:spPr>
        <p:txBody>
          <a:bodyPr anchor="b">
            <a:normAutofit/>
          </a:bodyPr>
          <a:lstStyle/>
          <a:p>
            <a:pPr algn="ctr"/>
            <a:r>
              <a:rPr lang="en-US" sz="3600" b="1">
                <a:solidFill>
                  <a:schemeClr val="tx2"/>
                </a:solidFill>
                <a:cs typeface="Calibri Light"/>
              </a:rPr>
              <a:t>Conclusion of KNN Model</a:t>
            </a:r>
            <a:endParaRPr lang="en-US"/>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2890979"/>
            <a:ext cx="9833548" cy="2875404"/>
          </a:xfrm>
        </p:spPr>
        <p:txBody>
          <a:bodyPr vert="horz" lIns="91440" tIns="45720" rIns="91440" bIns="45720" rtlCol="0" anchor="t">
            <a:normAutofit lnSpcReduction="10000"/>
          </a:bodyPr>
          <a:lstStyle/>
          <a:p>
            <a:r>
              <a:rPr lang="en-US" sz="1800">
                <a:solidFill>
                  <a:schemeClr val="tx2"/>
                </a:solidFill>
                <a:ea typeface="+mn-lt"/>
                <a:cs typeface="+mn-lt"/>
              </a:rPr>
              <a:t>Model Evaluation: The obtained accuracy stands at 90.48%, indicating overall good performance of the model. </a:t>
            </a:r>
            <a:endParaRPr lang="en-US"/>
          </a:p>
          <a:p>
            <a:endParaRPr lang="en-US" sz="1800">
              <a:solidFill>
                <a:schemeClr val="tx2"/>
              </a:solidFill>
              <a:ea typeface="+mn-lt"/>
              <a:cs typeface="+mn-lt"/>
            </a:endParaRPr>
          </a:p>
          <a:p>
            <a:r>
              <a:rPr lang="en-US" sz="1800">
                <a:solidFill>
                  <a:schemeClr val="tx2"/>
                </a:solidFill>
                <a:ea typeface="+mn-lt"/>
                <a:cs typeface="+mn-lt"/>
              </a:rPr>
              <a:t>Imbalance in Confusion Matrix: Notably, when classifying failures (label: 0), the model exhibits lower recall, precision, f-score, and support. Conversely, for successes (label: 1), all metrics demonstrate high values, suggesting that the model struggles particularly with predicting failures. </a:t>
            </a:r>
            <a:endParaRPr lang="en-US"/>
          </a:p>
          <a:p>
            <a:endParaRPr lang="en-US" sz="1800">
              <a:solidFill>
                <a:schemeClr val="tx2"/>
              </a:solidFill>
              <a:ea typeface="+mn-lt"/>
              <a:cs typeface="+mn-lt"/>
            </a:endParaRPr>
          </a:p>
          <a:p>
            <a:r>
              <a:rPr lang="en-US" sz="1800">
                <a:solidFill>
                  <a:schemeClr val="tx2"/>
                </a:solidFill>
                <a:ea typeface="+mn-lt"/>
                <a:cs typeface="+mn-lt"/>
              </a:rPr>
              <a:t>ROC Score Insights: The ROC score for the KNN model is approximately 0.7, surpassing the threshold of 0.5. This signifies that for every seven true positive predictions, only one false positive is encountered, indicating a relatively acceptable trade-off between true and false positives.</a:t>
            </a:r>
            <a:endParaRPr lang="en-US"/>
          </a:p>
          <a:p>
            <a:endParaRPr lang="en-US" sz="1800">
              <a:solidFill>
                <a:schemeClr val="tx2"/>
              </a:solidFill>
              <a:ea typeface="+mn-lt"/>
              <a:cs typeface="+mn-lt"/>
            </a:endParaRPr>
          </a:p>
          <a:p>
            <a:endParaRPr lang="en-US" sz="1800">
              <a:solidFill>
                <a:schemeClr val="tx2"/>
              </a:solidFill>
              <a:ea typeface="+mn-lt"/>
              <a:cs typeface="+mn-lt"/>
            </a:endParaRPr>
          </a:p>
          <a:p>
            <a:endParaRPr lang="en-US" sz="1800">
              <a:solidFill>
                <a:schemeClr val="tx2"/>
              </a:solidFill>
              <a:ea typeface="+mn-lt"/>
              <a:cs typeface="+mn-lt"/>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158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088512" y="3330821"/>
            <a:ext cx="9833548" cy="1180420"/>
          </a:xfrm>
        </p:spPr>
        <p:txBody>
          <a:bodyPr vert="horz" lIns="91440" tIns="45720" rIns="91440" bIns="45720" rtlCol="0" anchor="b">
            <a:noAutofit/>
          </a:bodyPr>
          <a:lstStyle/>
          <a:p>
            <a:pPr algn="ctr"/>
            <a:r>
              <a:rPr lang="en-US" sz="6000" b="1">
                <a:solidFill>
                  <a:schemeClr val="tx2"/>
                </a:solidFill>
                <a:ea typeface="+mj-lt"/>
                <a:cs typeface="+mj-lt"/>
              </a:rPr>
              <a:t>Thank you.</a:t>
            </a:r>
            <a:endParaRPr lang="en-US" sz="6000" b="1">
              <a:solidFill>
                <a:schemeClr val="tx2"/>
              </a:solidFill>
              <a:cs typeface="Calibri Light"/>
            </a:endParaRPr>
          </a:p>
          <a:p>
            <a:pPr algn="ctr"/>
            <a:r>
              <a:rPr lang="en-US" sz="6000" b="1">
                <a:solidFill>
                  <a:schemeClr val="tx2"/>
                </a:solidFill>
                <a:ea typeface="+mj-lt"/>
                <a:cs typeface="+mj-lt"/>
              </a:rPr>
              <a:t>Questions?</a:t>
            </a:r>
            <a:endParaRPr lang="en-US" sz="6000" b="1">
              <a:solidFill>
                <a:schemeClr val="tx2"/>
              </a:solidFill>
            </a:endParaRP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031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D2E0A40-49F4-2CD0-CC8C-A3E09FA5680C}"/>
              </a:ext>
            </a:extLst>
          </p:cNvPr>
          <p:cNvSpPr>
            <a:spLocks noGrp="1"/>
          </p:cNvSpPr>
          <p:nvPr>
            <p:ph type="title"/>
          </p:nvPr>
        </p:nvSpPr>
        <p:spPr>
          <a:xfrm>
            <a:off x="1129094" y="167757"/>
            <a:ext cx="9833548" cy="1084932"/>
          </a:xfrm>
        </p:spPr>
        <p:txBody>
          <a:bodyPr anchor="b">
            <a:normAutofit/>
          </a:bodyPr>
          <a:lstStyle/>
          <a:p>
            <a:pPr algn="ctr"/>
            <a:r>
              <a:rPr lang="en-US" sz="3600" b="1">
                <a:solidFill>
                  <a:schemeClr val="tx2"/>
                </a:solidFill>
                <a:ea typeface="Calibri Light"/>
                <a:cs typeface="Calibri Light"/>
              </a:rPr>
              <a:t>MOTIVATION</a:t>
            </a:r>
            <a:endParaRPr lang="en-US" sz="3600" b="1">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4" name="Content Placeholder 2">
            <a:extLst>
              <a:ext uri="{FF2B5EF4-FFF2-40B4-BE49-F238E27FC236}">
                <a16:creationId xmlns:a16="http://schemas.microsoft.com/office/drawing/2014/main" id="{E2979E80-C58E-A9A3-BC54-BFBA8BE2EA69}"/>
              </a:ext>
            </a:extLst>
          </p:cNvPr>
          <p:cNvGraphicFramePr>
            <a:graphicFrameLocks noGrp="1"/>
          </p:cNvGraphicFramePr>
          <p:nvPr>
            <p:ph idx="1"/>
          </p:nvPr>
        </p:nvGraphicFramePr>
        <p:xfrm>
          <a:off x="1179226" y="1717901"/>
          <a:ext cx="9833548" cy="3867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295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D2E0A40-49F4-2CD0-CC8C-A3E09FA5680C}"/>
              </a:ext>
            </a:extLst>
          </p:cNvPr>
          <p:cNvSpPr>
            <a:spLocks noGrp="1"/>
          </p:cNvSpPr>
          <p:nvPr>
            <p:ph type="title"/>
          </p:nvPr>
        </p:nvSpPr>
        <p:spPr>
          <a:xfrm>
            <a:off x="1018805" y="237941"/>
            <a:ext cx="9833548" cy="884406"/>
          </a:xfrm>
        </p:spPr>
        <p:txBody>
          <a:bodyPr anchor="b">
            <a:normAutofit/>
          </a:bodyPr>
          <a:lstStyle/>
          <a:p>
            <a:pPr algn="ctr"/>
            <a:r>
              <a:rPr lang="en-US" sz="3600" b="1">
                <a:solidFill>
                  <a:schemeClr val="accent5">
                    <a:lumMod val="50000"/>
                  </a:schemeClr>
                </a:solidFill>
                <a:ea typeface="Calibri Light"/>
                <a:cs typeface="Calibri Light"/>
              </a:rPr>
              <a:t>OBJECTIVE</a:t>
            </a:r>
            <a:endParaRPr lang="en-US" sz="3600" b="1">
              <a:solidFill>
                <a:schemeClr val="accent5">
                  <a:lumMod val="50000"/>
                </a:schemeClr>
              </a:solidFill>
              <a:cs typeface="Calibri Light"/>
            </a:endParaRPr>
          </a:p>
        </p:txBody>
      </p:sp>
      <p:grpSp>
        <p:nvGrpSpPr>
          <p:cNvPr id="39" name="Group 38">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0" name="Content Placeholder 2">
            <a:extLst>
              <a:ext uri="{FF2B5EF4-FFF2-40B4-BE49-F238E27FC236}">
                <a16:creationId xmlns:a16="http://schemas.microsoft.com/office/drawing/2014/main" id="{87F7A4DD-D3AA-4885-602A-7B4B3E4C343A}"/>
              </a:ext>
            </a:extLst>
          </p:cNvPr>
          <p:cNvGraphicFramePr>
            <a:graphicFrameLocks noGrp="1"/>
          </p:cNvGraphicFramePr>
          <p:nvPr>
            <p:ph idx="1"/>
            <p:extLst>
              <p:ext uri="{D42A27DB-BD31-4B8C-83A1-F6EECF244321}">
                <p14:modId xmlns:p14="http://schemas.microsoft.com/office/powerpoint/2010/main" val="369844026"/>
              </p:ext>
            </p:extLst>
          </p:nvPr>
        </p:nvGraphicFramePr>
        <p:xfrm>
          <a:off x="958082" y="1500286"/>
          <a:ext cx="10273576" cy="4047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1" name="Group 4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7"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003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E0A40-49F4-2CD0-CC8C-A3E09FA5680C}"/>
              </a:ext>
            </a:extLst>
          </p:cNvPr>
          <p:cNvSpPr>
            <a:spLocks noGrp="1"/>
          </p:cNvSpPr>
          <p:nvPr>
            <p:ph type="title"/>
          </p:nvPr>
        </p:nvSpPr>
        <p:spPr>
          <a:xfrm>
            <a:off x="1115182" y="746268"/>
            <a:ext cx="9829800" cy="832190"/>
          </a:xfrm>
        </p:spPr>
        <p:txBody>
          <a:bodyPr anchor="b">
            <a:normAutofit/>
          </a:bodyPr>
          <a:lstStyle/>
          <a:p>
            <a:pPr algn="ctr"/>
            <a:r>
              <a:rPr lang="en-US" sz="3600" b="1">
                <a:solidFill>
                  <a:schemeClr val="tx2"/>
                </a:solidFill>
                <a:latin typeface="Calibri Light"/>
                <a:cs typeface="Calibri Light"/>
              </a:rPr>
              <a:t>Dataset Overview: Global Terrorism Database (GTD)</a:t>
            </a:r>
            <a:endParaRPr lang="en-US" sz="3600" b="1">
              <a:solidFill>
                <a:schemeClr val="tx2"/>
              </a:solidFill>
            </a:endParaRPr>
          </a:p>
        </p:txBody>
      </p:sp>
      <p:grpSp>
        <p:nvGrpSpPr>
          <p:cNvPr id="31" name="Group 30">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2" name="Freeform: Shape 31">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F111963-E0EC-9EFC-3EED-06EC5290A449}"/>
              </a:ext>
            </a:extLst>
          </p:cNvPr>
          <p:cNvSpPr>
            <a:spLocks noGrp="1"/>
          </p:cNvSpPr>
          <p:nvPr>
            <p:ph idx="1"/>
          </p:nvPr>
        </p:nvSpPr>
        <p:spPr>
          <a:xfrm>
            <a:off x="804672" y="1754180"/>
            <a:ext cx="7294837" cy="4300865"/>
          </a:xfrm>
        </p:spPr>
        <p:txBody>
          <a:bodyPr vert="horz" lIns="91440" tIns="45720" rIns="91440" bIns="45720" rtlCol="0" anchor="ctr">
            <a:noAutofit/>
          </a:bodyPr>
          <a:lstStyle/>
          <a:p>
            <a:pPr marL="0" indent="0">
              <a:buNone/>
            </a:pPr>
            <a:endParaRPr lang="en-US" sz="700">
              <a:solidFill>
                <a:schemeClr val="tx2"/>
              </a:solidFill>
              <a:cs typeface="Calibri" panose="020F0502020204030204"/>
            </a:endParaRPr>
          </a:p>
          <a:p>
            <a:r>
              <a:rPr lang="en-US" sz="1200" b="1">
                <a:solidFill>
                  <a:schemeClr val="tx2"/>
                </a:solidFill>
                <a:ea typeface="+mn-lt"/>
                <a:cs typeface="+mn-lt"/>
              </a:rPr>
              <a:t>Source</a:t>
            </a:r>
            <a:r>
              <a:rPr lang="en-US" sz="1200">
                <a:solidFill>
                  <a:schemeClr val="tx2"/>
                </a:solidFill>
                <a:ea typeface="+mn-lt"/>
                <a:cs typeface="+mn-lt"/>
              </a:rPr>
              <a:t>: The dataset utilized is sourced from the Global Terrorism Database™ (GTD), an open-source database managed by the University of Maryland, a Department of Homeland Security Emeritus Center of Excellence, led by the national consortium for the study of terrorism and responses to terrorism (START).</a:t>
            </a:r>
            <a:endParaRPr lang="en-US" sz="1200">
              <a:solidFill>
                <a:schemeClr val="tx2"/>
              </a:solidFill>
              <a:cs typeface="Calibri"/>
            </a:endParaRPr>
          </a:p>
          <a:p>
            <a:pPr marL="0" indent="0">
              <a:buNone/>
            </a:pPr>
            <a:endParaRPr lang="en-US" sz="1200">
              <a:solidFill>
                <a:schemeClr val="tx2"/>
              </a:solidFill>
              <a:ea typeface="+mn-lt"/>
              <a:cs typeface="+mn-lt"/>
            </a:endParaRPr>
          </a:p>
          <a:p>
            <a:r>
              <a:rPr lang="en-US" sz="1200" b="1">
                <a:solidFill>
                  <a:schemeClr val="tx2"/>
                </a:solidFill>
                <a:ea typeface="+mn-lt"/>
                <a:cs typeface="+mn-lt"/>
              </a:rPr>
              <a:t>Accessibility</a:t>
            </a:r>
            <a:r>
              <a:rPr lang="en-US" sz="1200">
                <a:solidFill>
                  <a:schemeClr val="tx2"/>
                </a:solidFill>
                <a:ea typeface="+mn-lt"/>
                <a:cs typeface="+mn-lt"/>
              </a:rPr>
              <a:t>: The GTD is accessible at </a:t>
            </a:r>
            <a:r>
              <a:rPr lang="en-US" sz="1200" b="1">
                <a:solidFill>
                  <a:schemeClr val="tx2"/>
                </a:solidFill>
                <a:ea typeface="+mn-lt"/>
                <a:cs typeface="+mn-lt"/>
              </a:rPr>
              <a:t>[</a:t>
            </a:r>
            <a:r>
              <a:rPr lang="en-US" sz="1200" b="1">
                <a:solidFill>
                  <a:schemeClr val="tx2"/>
                </a:solidFill>
                <a:ea typeface="+mn-lt"/>
                <a:cs typeface="+mn-lt"/>
                <a:hlinkClick r:id="rId2">
                  <a:extLst>
                    <a:ext uri="{A12FA001-AC4F-418D-AE19-62706E023703}">
                      <ahyp:hlinkClr xmlns:ahyp="http://schemas.microsoft.com/office/drawing/2018/hyperlinkcolor" val="tx"/>
                    </a:ext>
                  </a:extLst>
                </a:hlinkClick>
              </a:rPr>
              <a:t>https://www.start.umd.edu/gtd/](https://www.start.umd.edu/gtd/</a:t>
            </a:r>
            <a:r>
              <a:rPr lang="en-US" sz="1200" b="1">
                <a:solidFill>
                  <a:schemeClr val="tx2"/>
                </a:solidFill>
                <a:ea typeface="+mn-lt"/>
                <a:cs typeface="+mn-lt"/>
              </a:rPr>
              <a:t>]</a:t>
            </a:r>
            <a:r>
              <a:rPr lang="en-US" sz="1200">
                <a:solidFill>
                  <a:schemeClr val="tx2"/>
                </a:solidFill>
                <a:ea typeface="+mn-lt"/>
                <a:cs typeface="+mn-lt"/>
              </a:rPr>
              <a:t> and provides information on terrorist events globally from 1970 through June 2021, with planned annual updates for the future.</a:t>
            </a:r>
            <a:endParaRPr lang="en-US" sz="1200">
              <a:solidFill>
                <a:schemeClr val="tx2"/>
              </a:solidFill>
              <a:cs typeface="Calibri" panose="020F0502020204030204"/>
            </a:endParaRPr>
          </a:p>
          <a:p>
            <a:endParaRPr lang="en-US" sz="1200">
              <a:solidFill>
                <a:schemeClr val="tx2"/>
              </a:solidFill>
              <a:ea typeface="+mn-lt"/>
              <a:cs typeface="+mn-lt"/>
            </a:endParaRPr>
          </a:p>
          <a:p>
            <a:r>
              <a:rPr lang="en-US" sz="1200" b="1">
                <a:solidFill>
                  <a:schemeClr val="tx2"/>
                </a:solidFill>
                <a:ea typeface="+mn-lt"/>
                <a:cs typeface="+mn-lt"/>
              </a:rPr>
              <a:t>Scope</a:t>
            </a:r>
            <a:r>
              <a:rPr lang="en-US" sz="1200">
                <a:solidFill>
                  <a:schemeClr val="tx2"/>
                </a:solidFill>
                <a:ea typeface="+mn-lt"/>
                <a:cs typeface="+mn-lt"/>
              </a:rPr>
              <a:t>: Unlike many other event databases, the GTD systematically records data on domestic, transnational, and international terrorist incidents. The database spans over 200,000 cases and includes details on the date, location, weapons used, target nature, casualties, and responsible groups or individuals for each incident.</a:t>
            </a:r>
            <a:endParaRPr lang="en-US" sz="1200">
              <a:solidFill>
                <a:schemeClr val="tx2"/>
              </a:solidFill>
              <a:cs typeface="Calibri"/>
            </a:endParaRPr>
          </a:p>
          <a:p>
            <a:endParaRPr lang="en-US" sz="1200">
              <a:solidFill>
                <a:schemeClr val="tx2"/>
              </a:solidFill>
              <a:ea typeface="+mn-lt"/>
              <a:cs typeface="+mn-lt"/>
            </a:endParaRPr>
          </a:p>
          <a:p>
            <a:r>
              <a:rPr lang="en-US" sz="1200" b="1">
                <a:solidFill>
                  <a:schemeClr val="tx2"/>
                </a:solidFill>
                <a:ea typeface="+mn-lt"/>
                <a:cs typeface="+mn-lt"/>
              </a:rPr>
              <a:t>Data Verification</a:t>
            </a:r>
            <a:r>
              <a:rPr lang="en-US" sz="1200">
                <a:solidFill>
                  <a:schemeClr val="tx2"/>
                </a:solidFill>
                <a:ea typeface="+mn-lt"/>
                <a:cs typeface="+mn-lt"/>
              </a:rPr>
              <a:t>: The statistical information in the GTD is based on reports from diverse open media sources. Entries are added only after the credibility of sources is determined. Users are cautioned not to infer actions or results beyond what is presented, and updates may occur based on new documentation.</a:t>
            </a:r>
            <a:endParaRPr lang="en-US" sz="1200">
              <a:solidFill>
                <a:schemeClr val="tx2"/>
              </a:solidFill>
              <a:cs typeface="Calibri" panose="020F0502020204030204"/>
            </a:endParaRPr>
          </a:p>
          <a:p>
            <a:endParaRPr lang="en-US" sz="1200">
              <a:solidFill>
                <a:schemeClr val="tx2"/>
              </a:solidFill>
              <a:ea typeface="+mn-lt"/>
              <a:cs typeface="+mn-lt"/>
            </a:endParaRPr>
          </a:p>
          <a:p>
            <a:r>
              <a:rPr lang="en-US" sz="1200" b="1">
                <a:solidFill>
                  <a:schemeClr val="tx2"/>
                </a:solidFill>
                <a:ea typeface="+mn-lt"/>
                <a:cs typeface="+mn-lt"/>
              </a:rPr>
              <a:t>Purpose</a:t>
            </a:r>
            <a:r>
              <a:rPr lang="en-US" sz="1200">
                <a:solidFill>
                  <a:schemeClr val="tx2"/>
                </a:solidFill>
                <a:ea typeface="+mn-lt"/>
                <a:cs typeface="+mn-lt"/>
              </a:rPr>
              <a:t>: The GTD is made available by the National Consortium for the Study of Terrorism and Responses to Terrorism (START) to enhance the understanding of terrorist violence for study and strategic efforts.</a:t>
            </a:r>
            <a:endParaRPr lang="en-US" sz="1200">
              <a:solidFill>
                <a:schemeClr val="tx2"/>
              </a:solidFill>
              <a:cs typeface="Calibri"/>
            </a:endParaRPr>
          </a:p>
          <a:p>
            <a:endParaRPr lang="en-US" sz="1200">
              <a:solidFill>
                <a:schemeClr val="tx2"/>
              </a:solidFill>
              <a:cs typeface="Calibri"/>
            </a:endParaRPr>
          </a:p>
        </p:txBody>
      </p:sp>
      <p:grpSp>
        <p:nvGrpSpPr>
          <p:cNvPr id="37" name="Group 36">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8" name="Freeform: Shape 37">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 code&#10;&#10;Description automatically generated">
            <a:extLst>
              <a:ext uri="{FF2B5EF4-FFF2-40B4-BE49-F238E27FC236}">
                <a16:creationId xmlns:a16="http://schemas.microsoft.com/office/drawing/2014/main" id="{4EEBA52E-2745-77EC-0419-3FE8BBC304E7}"/>
              </a:ext>
            </a:extLst>
          </p:cNvPr>
          <p:cNvPicPr>
            <a:picLocks noChangeAspect="1"/>
          </p:cNvPicPr>
          <p:nvPr/>
        </p:nvPicPr>
        <p:blipFill>
          <a:blip r:embed="rId3"/>
          <a:stretch>
            <a:fillRect/>
          </a:stretch>
        </p:blipFill>
        <p:spPr>
          <a:xfrm>
            <a:off x="7974887" y="2217874"/>
            <a:ext cx="3968679" cy="1896801"/>
          </a:xfrm>
          <a:prstGeom prst="rect">
            <a:avLst/>
          </a:prstGeom>
        </p:spPr>
      </p:pic>
    </p:spTree>
    <p:extLst>
      <p:ext uri="{BB962C8B-B14F-4D97-AF65-F5344CB8AC3E}">
        <p14:creationId xmlns:p14="http://schemas.microsoft.com/office/powerpoint/2010/main" val="17666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475749"/>
            <a:ext cx="9833548" cy="960662"/>
          </a:xfrm>
        </p:spPr>
        <p:txBody>
          <a:bodyPr anchor="b">
            <a:normAutofit/>
          </a:bodyPr>
          <a:lstStyle/>
          <a:p>
            <a:pPr algn="ctr"/>
            <a:r>
              <a:rPr lang="en-US" sz="3600" b="1">
                <a:solidFill>
                  <a:schemeClr val="tx2"/>
                </a:solidFill>
                <a:cs typeface="Calibri Light"/>
              </a:rPr>
              <a:t>PRE-PROCESSING DATA</a:t>
            </a:r>
            <a:endParaRPr lang="en-US" sz="3600" b="1">
              <a:solidFill>
                <a:schemeClr val="tx2"/>
              </a:solidFill>
            </a:endParaRP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1627664"/>
            <a:ext cx="6302592" cy="4644163"/>
          </a:xfrm>
        </p:spPr>
        <p:txBody>
          <a:bodyPr vert="horz" lIns="91440" tIns="45720" rIns="91440" bIns="45720" rtlCol="0" anchor="t">
            <a:normAutofit fontScale="92500" lnSpcReduction="20000"/>
          </a:bodyPr>
          <a:lstStyle/>
          <a:p>
            <a:pPr marL="0" indent="0">
              <a:buNone/>
            </a:pPr>
            <a:endParaRPr lang="en-US">
              <a:cs typeface="Calibri" panose="020F0502020204030204"/>
            </a:endParaRPr>
          </a:p>
          <a:p>
            <a:pPr marL="0" indent="0">
              <a:buNone/>
            </a:pPr>
            <a:r>
              <a:rPr lang="en-US" sz="1800" b="1">
                <a:solidFill>
                  <a:schemeClr val="tx2"/>
                </a:solidFill>
                <a:ea typeface="+mn-lt"/>
                <a:cs typeface="+mn-lt"/>
              </a:rPr>
              <a:t>1. Missing Values:</a:t>
            </a:r>
            <a:endParaRPr lang="en-US" sz="1800" b="1">
              <a:solidFill>
                <a:schemeClr val="tx2"/>
              </a:solidFill>
              <a:cs typeface="Calibri"/>
            </a:endParaRPr>
          </a:p>
          <a:p>
            <a:r>
              <a:rPr lang="en-US" sz="1800">
                <a:solidFill>
                  <a:schemeClr val="tx2"/>
                </a:solidFill>
                <a:ea typeface="+mn-lt"/>
                <a:cs typeface="+mn-lt"/>
              </a:rPr>
              <a:t>   - Identified features with missing values.</a:t>
            </a:r>
            <a:endParaRPr lang="en-US">
              <a:solidFill>
                <a:schemeClr val="tx2"/>
              </a:solidFill>
            </a:endParaRPr>
          </a:p>
          <a:p>
            <a:r>
              <a:rPr lang="en-US" sz="1800">
                <a:solidFill>
                  <a:schemeClr val="tx2"/>
                </a:solidFill>
                <a:ea typeface="+mn-lt"/>
                <a:cs typeface="+mn-lt"/>
              </a:rPr>
              <a:t>   - Determined a threshold to guide the removal or imputation of missing values.</a:t>
            </a:r>
            <a:endParaRPr lang="en-US">
              <a:solidFill>
                <a:schemeClr val="tx2"/>
              </a:solidFill>
            </a:endParaRPr>
          </a:p>
          <a:p>
            <a:r>
              <a:rPr lang="en-US" sz="1800">
                <a:solidFill>
                  <a:schemeClr val="tx2"/>
                </a:solidFill>
                <a:ea typeface="+mn-lt"/>
                <a:cs typeface="+mn-lt"/>
              </a:rPr>
              <a:t>   - Utilized appropriate imputation techniques for handling missing data.</a:t>
            </a:r>
            <a:endParaRPr lang="en-US">
              <a:solidFill>
                <a:schemeClr val="tx2"/>
              </a:solidFill>
            </a:endParaRPr>
          </a:p>
          <a:p>
            <a:endParaRPr lang="en-US"/>
          </a:p>
          <a:p>
            <a:pPr marL="0" indent="0">
              <a:buNone/>
            </a:pPr>
            <a:r>
              <a:rPr lang="en-US" sz="1800" b="1">
                <a:solidFill>
                  <a:schemeClr val="tx2"/>
                </a:solidFill>
                <a:ea typeface="+mn-lt"/>
                <a:cs typeface="+mn-lt"/>
              </a:rPr>
              <a:t>2. Renaming Columns:</a:t>
            </a:r>
            <a:endParaRPr lang="en-US" sz="1800" b="1">
              <a:solidFill>
                <a:schemeClr val="tx2"/>
              </a:solidFill>
              <a:cs typeface="Calibri" panose="020F0502020204030204"/>
            </a:endParaRPr>
          </a:p>
          <a:p>
            <a:r>
              <a:rPr lang="en-US" sz="1800">
                <a:solidFill>
                  <a:schemeClr val="tx2"/>
                </a:solidFill>
                <a:ea typeface="+mn-lt"/>
                <a:cs typeface="+mn-lt"/>
              </a:rPr>
              <a:t>   - Renamed columns for enhanced clarity and interpretation.</a:t>
            </a:r>
            <a:endParaRPr lang="en-US">
              <a:solidFill>
                <a:schemeClr val="tx2"/>
              </a:solidFill>
            </a:endParaRPr>
          </a:p>
          <a:p>
            <a:r>
              <a:rPr lang="en-US" sz="1800">
                <a:solidFill>
                  <a:schemeClr val="tx2"/>
                </a:solidFill>
                <a:ea typeface="+mn-lt"/>
                <a:cs typeface="+mn-lt"/>
              </a:rPr>
              <a:t>   - Ensured that column names are descriptive, concise, and follow a consistent naming convention.</a:t>
            </a:r>
            <a:endParaRPr lang="en-US">
              <a:solidFill>
                <a:schemeClr val="tx2"/>
              </a:solidFill>
            </a:endParaRPr>
          </a:p>
          <a:p>
            <a:r>
              <a:rPr lang="en-US" sz="1800">
                <a:solidFill>
                  <a:schemeClr val="tx2"/>
                </a:solidFill>
                <a:ea typeface="+mn-lt"/>
                <a:cs typeface="+mn-lt"/>
              </a:rPr>
              <a:t>   - Improved overall dataset documentation through meaningful column names.</a:t>
            </a:r>
            <a:endParaRPr lang="en-US">
              <a:solidFill>
                <a:schemeClr val="tx2"/>
              </a:solidFill>
            </a:endParaRPr>
          </a:p>
          <a:p>
            <a:pPr marL="0" indent="0">
              <a:buNone/>
            </a:pPr>
            <a:r>
              <a:rPr lang="en-US" sz="1800">
                <a:solidFill>
                  <a:schemeClr val="tx2"/>
                </a:solidFill>
                <a:ea typeface="+mn-lt"/>
                <a:cs typeface="+mn-lt"/>
              </a:rPr>
              <a:t>.</a:t>
            </a:r>
            <a:endParaRPr lang="en-US">
              <a:solidFill>
                <a:schemeClr val="tx2"/>
              </a:solidFill>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B2F8360-D076-F122-A15C-8BE45187D9FC}"/>
              </a:ext>
            </a:extLst>
          </p:cNvPr>
          <p:cNvPicPr>
            <a:picLocks noChangeAspect="1"/>
          </p:cNvPicPr>
          <p:nvPr/>
        </p:nvPicPr>
        <p:blipFill>
          <a:blip r:embed="rId2"/>
          <a:stretch>
            <a:fillRect/>
          </a:stretch>
        </p:blipFill>
        <p:spPr>
          <a:xfrm>
            <a:off x="8158766" y="1992673"/>
            <a:ext cx="3376410" cy="148817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7FD6F37-7F3D-F4A0-604C-9ABA4630732F}"/>
              </a:ext>
            </a:extLst>
          </p:cNvPr>
          <p:cNvPicPr>
            <a:picLocks noChangeAspect="1"/>
          </p:cNvPicPr>
          <p:nvPr/>
        </p:nvPicPr>
        <p:blipFill>
          <a:blip r:embed="rId3"/>
          <a:stretch>
            <a:fillRect/>
          </a:stretch>
        </p:blipFill>
        <p:spPr>
          <a:xfrm>
            <a:off x="7944119" y="4205556"/>
            <a:ext cx="3709115" cy="657761"/>
          </a:xfrm>
          <a:prstGeom prst="rect">
            <a:avLst/>
          </a:prstGeom>
        </p:spPr>
      </p:pic>
    </p:spTree>
    <p:extLst>
      <p:ext uri="{BB962C8B-B14F-4D97-AF65-F5344CB8AC3E}">
        <p14:creationId xmlns:p14="http://schemas.microsoft.com/office/powerpoint/2010/main" val="275665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983360" y="-4668"/>
            <a:ext cx="9833548" cy="563565"/>
          </a:xfrm>
        </p:spPr>
        <p:txBody>
          <a:bodyPr anchor="b">
            <a:normAutofit fontScale="90000"/>
          </a:bodyPr>
          <a:lstStyle/>
          <a:p>
            <a:pPr algn="ctr"/>
            <a:endParaRPr lang="en-US" sz="3600">
              <a:solidFill>
                <a:schemeClr val="tx2"/>
              </a:solidFill>
              <a:cs typeface="Calibri Light"/>
            </a:endParaRPr>
          </a:p>
          <a:p>
            <a:pPr algn="ctr"/>
            <a:r>
              <a:rPr lang="en-US" sz="3600" b="1">
                <a:solidFill>
                  <a:schemeClr val="tx2"/>
                </a:solidFill>
                <a:cs typeface="Calibri Light"/>
              </a:rPr>
              <a:t>PRE-PROCESSING DATA</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915796"/>
            <a:ext cx="6364443" cy="5080237"/>
          </a:xfrm>
        </p:spPr>
        <p:txBody>
          <a:bodyPr vert="horz" lIns="91440" tIns="45720" rIns="91440" bIns="45720" rtlCol="0" anchor="t">
            <a:normAutofit fontScale="92500" lnSpcReduction="20000"/>
          </a:bodyPr>
          <a:lstStyle/>
          <a:p>
            <a:endParaRPr lang="en-US" sz="1800">
              <a:solidFill>
                <a:schemeClr val="tx2"/>
              </a:solidFill>
              <a:cs typeface="Calibri"/>
            </a:endParaRPr>
          </a:p>
          <a:p>
            <a:pPr marL="0" indent="0">
              <a:buNone/>
            </a:pPr>
            <a:r>
              <a:rPr lang="en-US" sz="1800" b="1">
                <a:solidFill>
                  <a:schemeClr val="tx2"/>
                </a:solidFill>
                <a:ea typeface="+mn-lt"/>
                <a:cs typeface="+mn-lt"/>
              </a:rPr>
              <a:t>3. Class Imbalance:</a:t>
            </a:r>
            <a:endParaRPr lang="en-US" sz="1800" b="1">
              <a:solidFill>
                <a:schemeClr val="tx2"/>
              </a:solidFill>
              <a:cs typeface="Calibri"/>
            </a:endParaRPr>
          </a:p>
          <a:p>
            <a:r>
              <a:rPr lang="en-US" sz="1800">
                <a:solidFill>
                  <a:schemeClr val="tx2"/>
                </a:solidFill>
                <a:ea typeface="+mn-lt"/>
                <a:cs typeface="+mn-lt"/>
              </a:rPr>
              <a:t>   - Identified an imbalance in the target variable ('</a:t>
            </a:r>
            <a:r>
              <a:rPr lang="en-US" sz="1800" err="1">
                <a:solidFill>
                  <a:schemeClr val="tx2"/>
                </a:solidFill>
                <a:ea typeface="+mn-lt"/>
                <a:cs typeface="+mn-lt"/>
              </a:rPr>
              <a:t>Success_rate</a:t>
            </a:r>
            <a:r>
              <a:rPr lang="en-US" sz="1800">
                <a:solidFill>
                  <a:schemeClr val="tx2"/>
                </a:solidFill>
                <a:ea typeface="+mn-lt"/>
                <a:cs typeface="+mn-lt"/>
              </a:rPr>
              <a:t>').</a:t>
            </a:r>
            <a:endParaRPr lang="en-US">
              <a:solidFill>
                <a:schemeClr val="tx2"/>
              </a:solidFill>
            </a:endParaRPr>
          </a:p>
          <a:p>
            <a:r>
              <a:rPr lang="en-US" sz="1800">
                <a:solidFill>
                  <a:schemeClr val="tx2"/>
                </a:solidFill>
                <a:ea typeface="+mn-lt"/>
                <a:cs typeface="+mn-lt"/>
              </a:rPr>
              <a:t>   - Explored techniques to address class imbalance for more robust model training.</a:t>
            </a:r>
            <a:endParaRPr lang="en-US">
              <a:solidFill>
                <a:schemeClr val="tx2"/>
              </a:solidFill>
            </a:endParaRPr>
          </a:p>
          <a:p>
            <a:endParaRPr lang="en-US"/>
          </a:p>
          <a:p>
            <a:pPr marL="0" indent="0">
              <a:buNone/>
            </a:pPr>
            <a:r>
              <a:rPr lang="en-US" sz="1800" b="1">
                <a:solidFill>
                  <a:schemeClr val="tx2"/>
                </a:solidFill>
                <a:ea typeface="+mn-lt"/>
                <a:cs typeface="+mn-lt"/>
              </a:rPr>
              <a:t>4. SMOTE for Oversampling:</a:t>
            </a:r>
            <a:endParaRPr lang="en-US" b="1">
              <a:solidFill>
                <a:schemeClr val="tx2"/>
              </a:solidFill>
              <a:cs typeface="Calibri" panose="020F0502020204030204"/>
            </a:endParaRPr>
          </a:p>
          <a:p>
            <a:r>
              <a:rPr lang="en-US" sz="1800">
                <a:solidFill>
                  <a:schemeClr val="tx2"/>
                </a:solidFill>
                <a:ea typeface="+mn-lt"/>
                <a:cs typeface="+mn-lt"/>
              </a:rPr>
              <a:t>   - Applied Synthetic Minority Over-sampling Technique (SMOTE) to oversample the minority class.</a:t>
            </a:r>
            <a:endParaRPr lang="en-US">
              <a:solidFill>
                <a:schemeClr val="tx2"/>
              </a:solidFill>
            </a:endParaRPr>
          </a:p>
          <a:p>
            <a:r>
              <a:rPr lang="en-US" sz="1800">
                <a:solidFill>
                  <a:schemeClr val="tx2"/>
                </a:solidFill>
                <a:ea typeface="+mn-lt"/>
                <a:cs typeface="+mn-lt"/>
              </a:rPr>
              <a:t>   - Discussed how SMOTE contributes to a balanced dataset for improved model performance.</a:t>
            </a:r>
            <a:endParaRPr lang="en-US">
              <a:solidFill>
                <a:schemeClr val="tx2"/>
              </a:solidFill>
            </a:endParaRPr>
          </a:p>
          <a:p>
            <a:endParaRPr lang="en-US"/>
          </a:p>
          <a:p>
            <a:pPr marL="0" indent="0">
              <a:buNone/>
            </a:pPr>
            <a:r>
              <a:rPr lang="en-US" sz="1800" b="1">
                <a:solidFill>
                  <a:schemeClr val="tx2"/>
                </a:solidFill>
                <a:ea typeface="+mn-lt"/>
                <a:cs typeface="+mn-lt"/>
              </a:rPr>
              <a:t>5. Multicollinearity Check:</a:t>
            </a:r>
            <a:endParaRPr lang="en-US" sz="1800" b="1">
              <a:solidFill>
                <a:schemeClr val="tx2"/>
              </a:solidFill>
              <a:cs typeface="Calibri"/>
            </a:endParaRPr>
          </a:p>
          <a:p>
            <a:r>
              <a:rPr lang="en-US" sz="1800">
                <a:solidFill>
                  <a:schemeClr val="tx2"/>
                </a:solidFill>
                <a:ea typeface="+mn-lt"/>
                <a:cs typeface="+mn-lt"/>
              </a:rPr>
              <a:t>   - Conducted a thorough check for multicollinearity among features.</a:t>
            </a:r>
            <a:endParaRPr lang="en-US">
              <a:solidFill>
                <a:schemeClr val="tx2"/>
              </a:solidFill>
            </a:endParaRPr>
          </a:p>
          <a:p>
            <a:r>
              <a:rPr lang="en-US" sz="1800">
                <a:solidFill>
                  <a:schemeClr val="tx2"/>
                </a:solidFill>
                <a:ea typeface="+mn-lt"/>
                <a:cs typeface="+mn-lt"/>
              </a:rPr>
              <a:t>   - Explained the correlation matrix heatmap as a tool for visualizing multicollinearity.</a:t>
            </a:r>
            <a:endParaRPr lang="en-US">
              <a:solidFill>
                <a:schemeClr val="tx2"/>
              </a:solidFill>
            </a:endParaRPr>
          </a:p>
          <a:p>
            <a:endParaRPr lang="en-US"/>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B1BA8B2-7469-DC06-20FB-06DE16E230B3}"/>
              </a:ext>
            </a:extLst>
          </p:cNvPr>
          <p:cNvPicPr>
            <a:picLocks noChangeAspect="1"/>
          </p:cNvPicPr>
          <p:nvPr/>
        </p:nvPicPr>
        <p:blipFill>
          <a:blip r:embed="rId2"/>
          <a:stretch>
            <a:fillRect/>
          </a:stretch>
        </p:blipFill>
        <p:spPr>
          <a:xfrm>
            <a:off x="8004135" y="647141"/>
            <a:ext cx="3419339" cy="2066935"/>
          </a:xfrm>
          <a:prstGeom prst="rect">
            <a:avLst/>
          </a:prstGeom>
        </p:spPr>
      </p:pic>
      <p:pic>
        <p:nvPicPr>
          <p:cNvPr id="5" name="Picture 4" descr="A computer code with black text&#10;&#10;Description automatically generated">
            <a:extLst>
              <a:ext uri="{FF2B5EF4-FFF2-40B4-BE49-F238E27FC236}">
                <a16:creationId xmlns:a16="http://schemas.microsoft.com/office/drawing/2014/main" id="{C1C8891E-8EAE-FFAC-6210-13BF1EC395A6}"/>
              </a:ext>
            </a:extLst>
          </p:cNvPr>
          <p:cNvPicPr>
            <a:picLocks noChangeAspect="1"/>
          </p:cNvPicPr>
          <p:nvPr/>
        </p:nvPicPr>
        <p:blipFill>
          <a:blip r:embed="rId3"/>
          <a:stretch>
            <a:fillRect/>
          </a:stretch>
        </p:blipFill>
        <p:spPr>
          <a:xfrm>
            <a:off x="7945531" y="2726617"/>
            <a:ext cx="4063283" cy="952028"/>
          </a:xfrm>
          <a:prstGeom prst="rect">
            <a:avLst/>
          </a:prstGeom>
        </p:spPr>
      </p:pic>
      <p:pic>
        <p:nvPicPr>
          <p:cNvPr id="6" name="Picture 5" descr="A screenshot of a graph&#10;&#10;Description automatically generated">
            <a:extLst>
              <a:ext uri="{FF2B5EF4-FFF2-40B4-BE49-F238E27FC236}">
                <a16:creationId xmlns:a16="http://schemas.microsoft.com/office/drawing/2014/main" id="{8B7E29EE-FE0C-462D-DB9B-2BCCC012F7B2}"/>
              </a:ext>
            </a:extLst>
          </p:cNvPr>
          <p:cNvPicPr>
            <a:picLocks noChangeAspect="1"/>
          </p:cNvPicPr>
          <p:nvPr/>
        </p:nvPicPr>
        <p:blipFill>
          <a:blip r:embed="rId4"/>
          <a:stretch>
            <a:fillRect/>
          </a:stretch>
        </p:blipFill>
        <p:spPr>
          <a:xfrm>
            <a:off x="7881844" y="3682569"/>
            <a:ext cx="4022613" cy="2746896"/>
          </a:xfrm>
          <a:prstGeom prst="rect">
            <a:avLst/>
          </a:prstGeom>
        </p:spPr>
      </p:pic>
    </p:spTree>
    <p:extLst>
      <p:ext uri="{BB962C8B-B14F-4D97-AF65-F5344CB8AC3E}">
        <p14:creationId xmlns:p14="http://schemas.microsoft.com/office/powerpoint/2010/main" val="194171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243620" y="196707"/>
            <a:ext cx="9833548" cy="907000"/>
          </a:xfrm>
        </p:spPr>
        <p:txBody>
          <a:bodyPr anchor="b">
            <a:normAutofit/>
          </a:bodyPr>
          <a:lstStyle/>
          <a:p>
            <a:pPr algn="ctr"/>
            <a:r>
              <a:rPr lang="en-US" sz="3600" b="1">
                <a:solidFill>
                  <a:schemeClr val="tx2"/>
                </a:solidFill>
                <a:cs typeface="Calibri Light"/>
              </a:rPr>
              <a:t>EXPLORATORY DATA ANALYSIS (EDA)</a:t>
            </a:r>
            <a:endParaRPr lang="en-US" sz="3600" b="1">
              <a:solidFill>
                <a:schemeClr val="tx2"/>
              </a:solidFill>
            </a:endParaRP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screenshot of a graph&#10;&#10;Description automatically generated">
            <a:extLst>
              <a:ext uri="{FF2B5EF4-FFF2-40B4-BE49-F238E27FC236}">
                <a16:creationId xmlns:a16="http://schemas.microsoft.com/office/drawing/2014/main" id="{BE8A13CB-5E81-EC98-2203-C0368B851920}"/>
              </a:ext>
            </a:extLst>
          </p:cNvPr>
          <p:cNvPicPr>
            <a:picLocks noChangeAspect="1"/>
          </p:cNvPicPr>
          <p:nvPr/>
        </p:nvPicPr>
        <p:blipFill>
          <a:blip r:embed="rId2"/>
          <a:stretch>
            <a:fillRect/>
          </a:stretch>
        </p:blipFill>
        <p:spPr>
          <a:xfrm>
            <a:off x="5660325" y="1360477"/>
            <a:ext cx="6531088" cy="5493365"/>
          </a:xfrm>
          <a:prstGeom prst="rect">
            <a:avLst/>
          </a:prstGeom>
        </p:spPr>
      </p:pic>
      <p:pic>
        <p:nvPicPr>
          <p:cNvPr id="8" name="Picture 7" descr="A graph with red and blue bars&#10;&#10;Description automatically generated">
            <a:extLst>
              <a:ext uri="{FF2B5EF4-FFF2-40B4-BE49-F238E27FC236}">
                <a16:creationId xmlns:a16="http://schemas.microsoft.com/office/drawing/2014/main" id="{E04E984B-A2DB-643B-D3BA-6C15062E0E5E}"/>
              </a:ext>
            </a:extLst>
          </p:cNvPr>
          <p:cNvPicPr>
            <a:picLocks noChangeAspect="1"/>
          </p:cNvPicPr>
          <p:nvPr/>
        </p:nvPicPr>
        <p:blipFill>
          <a:blip r:embed="rId3"/>
          <a:stretch>
            <a:fillRect/>
          </a:stretch>
        </p:blipFill>
        <p:spPr>
          <a:xfrm>
            <a:off x="2148" y="1196227"/>
            <a:ext cx="5661553" cy="5545941"/>
          </a:xfrm>
          <a:prstGeom prst="rect">
            <a:avLst/>
          </a:prstGeom>
        </p:spPr>
      </p:pic>
    </p:spTree>
    <p:extLst>
      <p:ext uri="{BB962C8B-B14F-4D97-AF65-F5344CB8AC3E}">
        <p14:creationId xmlns:p14="http://schemas.microsoft.com/office/powerpoint/2010/main" val="331811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1">
            <a:extLst>
              <a:ext uri="{FF2B5EF4-FFF2-40B4-BE49-F238E27FC236}">
                <a16:creationId xmlns:a16="http://schemas.microsoft.com/office/drawing/2014/main" id="{4D48247E-A8F2-5A40-259D-AB666F918C41}"/>
              </a:ext>
            </a:extLst>
          </p:cNvPr>
          <p:cNvSpPr txBox="1">
            <a:spLocks/>
          </p:cNvSpPr>
          <p:nvPr/>
        </p:nvSpPr>
        <p:spPr>
          <a:xfrm>
            <a:off x="1211423" y="100115"/>
            <a:ext cx="9833548" cy="6923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solidFill>
                  <a:schemeClr val="tx2"/>
                </a:solidFill>
                <a:cs typeface="Calibri Light"/>
              </a:rPr>
              <a:t>EXPLORATORY DATA ANALYSIS (EDA)</a:t>
            </a:r>
            <a:endParaRPr lang="en-US" sz="3600" b="1">
              <a:solidFill>
                <a:schemeClr val="tx2"/>
              </a:solidFill>
            </a:endParaRPr>
          </a:p>
        </p:txBody>
      </p:sp>
      <p:pic>
        <p:nvPicPr>
          <p:cNvPr id="8" name="Content Placeholder 7" descr="A graph of a number of terrorist activities&#10;&#10;Description automatically generated">
            <a:extLst>
              <a:ext uri="{FF2B5EF4-FFF2-40B4-BE49-F238E27FC236}">
                <a16:creationId xmlns:a16="http://schemas.microsoft.com/office/drawing/2014/main" id="{BE4E9317-A66B-00F0-86FF-65142788BBFF}"/>
              </a:ext>
            </a:extLst>
          </p:cNvPr>
          <p:cNvPicPr>
            <a:picLocks noGrp="1" noChangeAspect="1"/>
          </p:cNvPicPr>
          <p:nvPr>
            <p:ph idx="1"/>
          </p:nvPr>
        </p:nvPicPr>
        <p:blipFill>
          <a:blip r:embed="rId2"/>
          <a:stretch>
            <a:fillRect/>
          </a:stretch>
        </p:blipFill>
        <p:spPr>
          <a:xfrm>
            <a:off x="1073" y="1458220"/>
            <a:ext cx="7252952" cy="5343725"/>
          </a:xfrm>
        </p:spPr>
      </p:pic>
      <p:pic>
        <p:nvPicPr>
          <p:cNvPr id="9" name="Picture 8" descr="A graph with blue and orange bars&#10;&#10;Description automatically generated">
            <a:extLst>
              <a:ext uri="{FF2B5EF4-FFF2-40B4-BE49-F238E27FC236}">
                <a16:creationId xmlns:a16="http://schemas.microsoft.com/office/drawing/2014/main" id="{4447057D-1918-FB1A-12DE-9AC9D93A29F9}"/>
              </a:ext>
            </a:extLst>
          </p:cNvPr>
          <p:cNvPicPr>
            <a:picLocks noChangeAspect="1"/>
          </p:cNvPicPr>
          <p:nvPr/>
        </p:nvPicPr>
        <p:blipFill>
          <a:blip r:embed="rId3"/>
          <a:stretch>
            <a:fillRect/>
          </a:stretch>
        </p:blipFill>
        <p:spPr>
          <a:xfrm>
            <a:off x="7257245" y="1454838"/>
            <a:ext cx="4932608" cy="5407931"/>
          </a:xfrm>
          <a:prstGeom prst="rect">
            <a:avLst/>
          </a:prstGeom>
        </p:spPr>
      </p:pic>
    </p:spTree>
    <p:extLst>
      <p:ext uri="{BB962C8B-B14F-4D97-AF65-F5344CB8AC3E}">
        <p14:creationId xmlns:p14="http://schemas.microsoft.com/office/powerpoint/2010/main" val="135777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FAF0C5A-E10A-21AC-E884-5B6E45A721FE}"/>
              </a:ext>
            </a:extLst>
          </p:cNvPr>
          <p:cNvSpPr>
            <a:spLocks noGrp="1"/>
          </p:cNvSpPr>
          <p:nvPr>
            <p:ph type="title"/>
          </p:nvPr>
        </p:nvSpPr>
        <p:spPr>
          <a:xfrm>
            <a:off x="1179226" y="1280679"/>
            <a:ext cx="9833548" cy="1325563"/>
          </a:xfrm>
        </p:spPr>
        <p:txBody>
          <a:bodyPr anchor="b">
            <a:normAutofit/>
          </a:bodyPr>
          <a:lstStyle/>
          <a:p>
            <a:pPr algn="ctr"/>
            <a:r>
              <a:rPr lang="en-US" sz="3600" b="1">
                <a:solidFill>
                  <a:schemeClr val="tx2"/>
                </a:solidFill>
                <a:ea typeface="Calibri Light"/>
                <a:cs typeface="Calibri Light"/>
              </a:rPr>
              <a:t>Useful Variables</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F0B566-AFA9-3EF5-9E56-AB59AC7B0DEF}"/>
              </a:ext>
            </a:extLst>
          </p:cNvPr>
          <p:cNvSpPr>
            <a:spLocks noGrp="1"/>
          </p:cNvSpPr>
          <p:nvPr>
            <p:ph idx="1"/>
          </p:nvPr>
        </p:nvSpPr>
        <p:spPr>
          <a:xfrm>
            <a:off x="1179226" y="2890979"/>
            <a:ext cx="9833548" cy="2693976"/>
          </a:xfrm>
        </p:spPr>
        <p:txBody>
          <a:bodyPr vert="horz" lIns="91440" tIns="45720" rIns="91440" bIns="45720" rtlCol="0" anchor="t">
            <a:normAutofit/>
          </a:bodyPr>
          <a:lstStyle/>
          <a:p>
            <a:pPr marL="0" indent="0">
              <a:buNone/>
            </a:pPr>
            <a:r>
              <a:rPr lang="en-US" sz="1800">
                <a:solidFill>
                  <a:schemeClr val="tx2"/>
                </a:solidFill>
                <a:ea typeface="Calibri"/>
                <a:cs typeface="Calibri"/>
              </a:rPr>
              <a:t>After cleaning the data, we noticed that these are variables useful to perform models: </a:t>
            </a:r>
          </a:p>
          <a:p>
            <a:pPr marL="0" indent="0">
              <a:buNone/>
            </a:pPr>
            <a:endParaRPr lang="en-US" sz="1800">
              <a:solidFill>
                <a:schemeClr val="tx2"/>
              </a:solidFill>
              <a:ea typeface="Calibri"/>
              <a:cs typeface="Calibri"/>
            </a:endParaRPr>
          </a:p>
          <a:p>
            <a:pPr marL="0" indent="0">
              <a:buNone/>
            </a:pPr>
            <a:endParaRPr lang="en-US" sz="1800">
              <a:solidFill>
                <a:schemeClr val="tx2"/>
              </a:solidFill>
              <a:ea typeface="Calibri"/>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8FB56AF0-9AEB-ED02-05AF-00204C25C22A}"/>
              </a:ext>
            </a:extLst>
          </p:cNvPr>
          <p:cNvSpPr txBox="1"/>
          <p:nvPr/>
        </p:nvSpPr>
        <p:spPr>
          <a:xfrm>
            <a:off x="2453597" y="3362600"/>
            <a:ext cx="17917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panose="020F0502020204030204"/>
                <a:cs typeface="Calibri" panose="020F0502020204030204"/>
              </a:rPr>
              <a:t>Year</a:t>
            </a:r>
            <a:endParaRPr lang="en-US"/>
          </a:p>
          <a:p>
            <a:pPr marL="285750" indent="-285750" algn="l">
              <a:buFont typeface="Arial"/>
              <a:buChar char="•"/>
            </a:pPr>
            <a:r>
              <a:rPr lang="en-US">
                <a:ea typeface="Calibri" panose="020F0502020204030204"/>
                <a:cs typeface="Calibri" panose="020F0502020204030204"/>
              </a:rPr>
              <a:t>Month</a:t>
            </a:r>
          </a:p>
          <a:p>
            <a:pPr marL="285750" indent="-285750">
              <a:buFont typeface="Arial"/>
              <a:buChar char="•"/>
            </a:pPr>
            <a:r>
              <a:rPr lang="en-US">
                <a:ea typeface="Calibri" panose="020F0502020204030204"/>
                <a:cs typeface="Calibri" panose="020F0502020204030204"/>
              </a:rPr>
              <a:t>Day</a:t>
            </a:r>
          </a:p>
          <a:p>
            <a:pPr marL="285750" indent="-285750">
              <a:buFont typeface="Arial"/>
              <a:buChar char="•"/>
            </a:pPr>
            <a:r>
              <a:rPr lang="en-US">
                <a:ea typeface="Calibri" panose="020F0502020204030204"/>
                <a:cs typeface="Calibri" panose="020F0502020204030204"/>
              </a:rPr>
              <a:t>Extended</a:t>
            </a:r>
          </a:p>
          <a:p>
            <a:pPr marL="285750" indent="-285750">
              <a:buFont typeface="Arial"/>
              <a:buChar char="•"/>
            </a:pPr>
            <a:r>
              <a:rPr lang="en-US">
                <a:ea typeface="Calibri" panose="020F0502020204030204"/>
                <a:cs typeface="Calibri" panose="020F0502020204030204"/>
              </a:rPr>
              <a:t>Country</a:t>
            </a:r>
          </a:p>
          <a:p>
            <a:pPr marL="285750" indent="-285750">
              <a:buFont typeface="Arial"/>
              <a:buChar char="•"/>
            </a:pPr>
            <a:r>
              <a:rPr lang="en-US">
                <a:ea typeface="Calibri" panose="020F0502020204030204"/>
                <a:cs typeface="Calibri" panose="020F0502020204030204"/>
              </a:rPr>
              <a:t>Vicinity</a:t>
            </a:r>
          </a:p>
          <a:p>
            <a:pPr marL="285750" indent="-285750">
              <a:buFont typeface="Arial"/>
              <a:buChar char="•"/>
            </a:pPr>
            <a:r>
              <a:rPr lang="en-US">
                <a:ea typeface="Calibri" panose="020F0502020204030204"/>
                <a:cs typeface="Calibri" panose="020F0502020204030204"/>
              </a:rPr>
              <a:t>Multiple</a:t>
            </a:r>
          </a:p>
          <a:p>
            <a:pPr marL="285750" indent="-285750">
              <a:buFont typeface="Arial"/>
              <a:buChar char="•"/>
            </a:pPr>
            <a:r>
              <a:rPr lang="en-US">
                <a:ea typeface="Calibri" panose="020F0502020204030204"/>
                <a:cs typeface="Calibri" panose="020F0502020204030204"/>
              </a:rPr>
              <a:t>Suicide</a:t>
            </a:r>
          </a:p>
          <a:p>
            <a:pPr marL="285750" indent="-285750">
              <a:buFont typeface="Arial"/>
              <a:buChar char="•"/>
            </a:pPr>
            <a:r>
              <a:rPr lang="en-US">
                <a:ea typeface="Calibri" panose="020F0502020204030204"/>
                <a:cs typeface="Calibri" panose="020F0502020204030204"/>
              </a:rPr>
              <a:t>Attack Type</a:t>
            </a:r>
          </a:p>
          <a:p>
            <a:pPr marL="285750" indent="-285750">
              <a:buFont typeface="Arial"/>
              <a:buChar char="•"/>
            </a:pPr>
            <a:r>
              <a:rPr lang="en-US">
                <a:ea typeface="Calibri" panose="020F0502020204030204"/>
                <a:cs typeface="Calibri" panose="020F0502020204030204"/>
              </a:rPr>
              <a:t>Target Type</a:t>
            </a:r>
          </a:p>
        </p:txBody>
      </p:sp>
      <p:sp>
        <p:nvSpPr>
          <p:cNvPr id="6" name="TextBox 5">
            <a:extLst>
              <a:ext uri="{FF2B5EF4-FFF2-40B4-BE49-F238E27FC236}">
                <a16:creationId xmlns:a16="http://schemas.microsoft.com/office/drawing/2014/main" id="{F8FF7AE1-351C-5D81-71F4-E97213037AA4}"/>
              </a:ext>
            </a:extLst>
          </p:cNvPr>
          <p:cNvSpPr txBox="1"/>
          <p:nvPr/>
        </p:nvSpPr>
        <p:spPr>
          <a:xfrm>
            <a:off x="6651699" y="3433142"/>
            <a:ext cx="193873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Calibri" panose="020F0502020204030204"/>
                <a:cs typeface="Calibri" panose="020F0502020204030204"/>
              </a:rPr>
              <a:t>Target 1</a:t>
            </a:r>
          </a:p>
          <a:p>
            <a:pPr marL="285750" indent="-285750">
              <a:buFont typeface="Arial"/>
              <a:buChar char="•"/>
            </a:pPr>
            <a:r>
              <a:rPr lang="en-US">
                <a:ea typeface="Calibri" panose="020F0502020204030204"/>
                <a:cs typeface="Calibri" panose="020F0502020204030204"/>
              </a:rPr>
              <a:t>Attacker</a:t>
            </a:r>
          </a:p>
          <a:p>
            <a:pPr marL="285750" indent="-285750">
              <a:buFont typeface="Arial"/>
              <a:buChar char="•"/>
            </a:pPr>
            <a:r>
              <a:rPr lang="en-US">
                <a:ea typeface="Calibri" panose="020F0502020204030204"/>
                <a:cs typeface="Calibri" panose="020F0502020204030204"/>
              </a:rPr>
              <a:t>Gun Certain</a:t>
            </a:r>
          </a:p>
          <a:p>
            <a:pPr marL="285750" indent="-285750">
              <a:buFont typeface="Arial"/>
              <a:buChar char="•"/>
            </a:pPr>
            <a:r>
              <a:rPr lang="en-US">
                <a:ea typeface="Calibri" panose="020F0502020204030204"/>
                <a:cs typeface="Calibri" panose="020F0502020204030204"/>
              </a:rPr>
              <a:t>Weapon Type</a:t>
            </a:r>
          </a:p>
          <a:p>
            <a:pPr marL="285750" indent="-285750">
              <a:buFont typeface="Arial"/>
              <a:buChar char="•"/>
            </a:pPr>
            <a:r>
              <a:rPr lang="en-US">
                <a:ea typeface="Calibri" panose="020F0502020204030204"/>
                <a:cs typeface="Calibri" panose="020F0502020204030204"/>
              </a:rPr>
              <a:t>Killed</a:t>
            </a:r>
          </a:p>
          <a:p>
            <a:pPr marL="285750" indent="-285750">
              <a:buFont typeface="Arial"/>
              <a:buChar char="•"/>
            </a:pPr>
            <a:r>
              <a:rPr lang="en-US">
                <a:ea typeface="Calibri" panose="020F0502020204030204"/>
                <a:cs typeface="Calibri" panose="020F0502020204030204"/>
              </a:rPr>
              <a:t>Wounded</a:t>
            </a:r>
          </a:p>
          <a:p>
            <a:pPr marL="285750" indent="-285750">
              <a:buFont typeface="Arial"/>
              <a:buChar char="•"/>
            </a:pPr>
            <a:r>
              <a:rPr lang="en-US">
                <a:ea typeface="Calibri" panose="020F0502020204030204"/>
                <a:cs typeface="Calibri" panose="020F0502020204030204"/>
              </a:rPr>
              <a:t>Is Host Kid</a:t>
            </a:r>
          </a:p>
          <a:p>
            <a:pPr marL="285750" indent="-285750">
              <a:buFont typeface="Arial"/>
              <a:buChar char="•"/>
            </a:pPr>
            <a:r>
              <a:rPr lang="en-US">
                <a:ea typeface="Calibri" panose="020F0502020204030204"/>
                <a:cs typeface="Calibri" panose="020F0502020204030204"/>
              </a:rPr>
              <a:t>Causalities</a:t>
            </a:r>
          </a:p>
          <a:p>
            <a:pPr marL="285750" indent="-285750">
              <a:buFont typeface="Arial"/>
              <a:buChar char="•"/>
            </a:pPr>
            <a:r>
              <a:rPr lang="en-US">
                <a:ea typeface="Calibri" panose="020F0502020204030204"/>
                <a:cs typeface="Calibri" panose="020F0502020204030204"/>
              </a:rPr>
              <a:t>N Class</a:t>
            </a:r>
          </a:p>
          <a:p>
            <a:pPr marL="285750" indent="-285750">
              <a:buFont typeface="Arial"/>
              <a:buChar char="•"/>
            </a:pPr>
            <a:r>
              <a:rPr lang="en-US">
                <a:ea typeface="Calibri" panose="020F0502020204030204"/>
                <a:cs typeface="Calibri" panose="020F0502020204030204"/>
              </a:rPr>
              <a:t>Success</a:t>
            </a:r>
          </a:p>
          <a:p>
            <a:pPr marL="285750" indent="-285750">
              <a:buFont typeface="Arial"/>
              <a:buChar char="•"/>
            </a:pP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12936374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IDS 575 Machine Learning &amp; Statistics    Threat-Matrix Global Terrorism Prediction</vt:lpstr>
      <vt:lpstr>MOTIVATION</vt:lpstr>
      <vt:lpstr>OBJECTIVE</vt:lpstr>
      <vt:lpstr>Dataset Overview: Global Terrorism Database (GTD)</vt:lpstr>
      <vt:lpstr>PRE-PROCESSING DATA</vt:lpstr>
      <vt:lpstr> PRE-PROCESSING DATA</vt:lpstr>
      <vt:lpstr>EXPLORATORY DATA ANALYSIS (EDA)</vt:lpstr>
      <vt:lpstr>PowerPoint Presentation</vt:lpstr>
      <vt:lpstr>Useful Variables</vt:lpstr>
      <vt:lpstr>Splitting the Data Set</vt:lpstr>
      <vt:lpstr>KNN Model (Base Model)</vt:lpstr>
      <vt:lpstr>KNN Confusion Matrix</vt:lpstr>
      <vt:lpstr>KNN ROC Curve</vt:lpstr>
      <vt:lpstr>SVM Model (Second Model)</vt:lpstr>
      <vt:lpstr>Applying PCA in SVM Model</vt:lpstr>
      <vt:lpstr>Applying PCA in SVM Model</vt:lpstr>
      <vt:lpstr>Conclusion of KNN Model</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2023-11-28T00:37:36Z</dcterms:created>
  <dcterms:modified xsi:type="dcterms:W3CDTF">2023-11-30T23:56:00Z</dcterms:modified>
</cp:coreProperties>
</file>