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4630400" cy="8229600"/>
  <p:notesSz cx="8229600" cy="14630400"/>
  <p:embeddedFontLst>
    <p:embeddedFont>
      <p:font typeface="Cambria Math" panose="02040503050406030204" pitchFamily="18" charset="0"/>
      <p:regular r:id="rId17"/>
    </p:embeddedFont>
    <p:embeddedFont>
      <p:font typeface="Gelasio" panose="020B0604020202020204" charset="0"/>
      <p:regular r:id="rId18"/>
    </p:embeddedFont>
    <p:embeddedFont>
      <p:font typeface="Lato" panose="020F0502020204030203" pitchFamily="34"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75" d="100"/>
          <a:sy n="75" d="100"/>
        </p:scale>
        <p:origin x="804"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5344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5281/"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939522" y="1158835"/>
            <a:ext cx="7264956" cy="2684145"/>
          </a:xfrm>
          <a:prstGeom prst="rect">
            <a:avLst/>
          </a:prstGeom>
          <a:noFill/>
          <a:ln/>
        </p:spPr>
        <p:txBody>
          <a:bodyPr wrap="square" lIns="0" tIns="0" rIns="0" bIns="0" rtlCol="0" anchor="t"/>
          <a:lstStyle/>
          <a:p>
            <a:pPr marL="0" indent="0">
              <a:lnSpc>
                <a:spcPts val="5250"/>
              </a:lnSpc>
              <a:buNone/>
            </a:pPr>
            <a:r>
              <a:rPr lang="en-US" sz="4200" dirty="0">
                <a:solidFill>
                  <a:srgbClr val="312F2B"/>
                </a:solidFill>
                <a:latin typeface="Gelasio" pitchFamily="34" charset="0"/>
                <a:ea typeface="Gelasio" pitchFamily="34" charset="-122"/>
                <a:cs typeface="Gelasio" pitchFamily="34" charset="-120"/>
              </a:rPr>
              <a:t>Model-Free Machine Learning for Dynamic Trajectory Tracking in Robotic Systems Using Reservoir Computing</a:t>
            </a:r>
            <a:endParaRPr lang="en-US" sz="4200" dirty="0"/>
          </a:p>
        </p:txBody>
      </p:sp>
      <p:sp>
        <p:nvSpPr>
          <p:cNvPr id="4" name="Text 1"/>
          <p:cNvSpPr/>
          <p:nvPr/>
        </p:nvSpPr>
        <p:spPr>
          <a:xfrm>
            <a:off x="939522" y="5222558"/>
            <a:ext cx="7264956" cy="343614"/>
          </a:xfrm>
          <a:prstGeom prst="rect">
            <a:avLst/>
          </a:prstGeom>
          <a:noFill/>
          <a:ln/>
        </p:spPr>
        <p:txBody>
          <a:bodyPr wrap="none" lIns="0" tIns="0" rIns="0" bIns="0" rtlCol="0" anchor="t"/>
          <a:lstStyle/>
          <a:p>
            <a:pPr marL="0" indent="0" algn="l">
              <a:lnSpc>
                <a:spcPts val="2700"/>
              </a:lnSpc>
              <a:buNone/>
            </a:pPr>
            <a:r>
              <a:rPr lang="en-US" sz="1650" b="1" i="1" dirty="0">
                <a:solidFill>
                  <a:srgbClr val="272525"/>
                </a:solidFill>
                <a:latin typeface="Lato" pitchFamily="34" charset="0"/>
                <a:ea typeface="Lato" pitchFamily="34" charset="-122"/>
                <a:cs typeface="Lato" pitchFamily="34" charset="-120"/>
              </a:rPr>
              <a:t>Submitted by-</a:t>
            </a:r>
            <a:endParaRPr lang="en-US" sz="1650" b="1" dirty="0"/>
          </a:p>
        </p:txBody>
      </p:sp>
      <p:sp>
        <p:nvSpPr>
          <p:cNvPr id="5" name="Text 2"/>
          <p:cNvSpPr/>
          <p:nvPr/>
        </p:nvSpPr>
        <p:spPr>
          <a:xfrm>
            <a:off x="939522" y="5566172"/>
            <a:ext cx="7264956" cy="343614"/>
          </a:xfrm>
          <a:prstGeom prst="rect">
            <a:avLst/>
          </a:prstGeom>
          <a:noFill/>
          <a:ln/>
        </p:spPr>
        <p:txBody>
          <a:bodyPr wrap="none" lIns="0" tIns="0" rIns="0" bIns="0" rtlCol="0" anchor="t"/>
          <a:lstStyle/>
          <a:p>
            <a:pPr marL="0" indent="0">
              <a:lnSpc>
                <a:spcPts val="2700"/>
              </a:lnSpc>
              <a:buNone/>
            </a:pPr>
            <a:r>
              <a:rPr lang="en-US" sz="1650" i="1" dirty="0">
                <a:solidFill>
                  <a:srgbClr val="272525"/>
                </a:solidFill>
                <a:latin typeface="Lato" pitchFamily="34" charset="0"/>
                <a:ea typeface="Lato" pitchFamily="34" charset="-122"/>
                <a:cs typeface="Lato" pitchFamily="34" charset="-120"/>
              </a:rPr>
              <a:t>Mahavidya Satishkumar 23MDT0100</a:t>
            </a:r>
            <a:endParaRPr lang="en-US" sz="1650" dirty="0"/>
          </a:p>
        </p:txBody>
      </p:sp>
      <p:sp>
        <p:nvSpPr>
          <p:cNvPr id="6" name="Text 3"/>
          <p:cNvSpPr/>
          <p:nvPr/>
        </p:nvSpPr>
        <p:spPr>
          <a:xfrm>
            <a:off x="939522" y="5945266"/>
            <a:ext cx="7264956" cy="343614"/>
          </a:xfrm>
          <a:prstGeom prst="rect">
            <a:avLst/>
          </a:prstGeom>
          <a:noFill/>
          <a:ln/>
        </p:spPr>
        <p:txBody>
          <a:bodyPr wrap="none" lIns="0" tIns="0" rIns="0" bIns="0" rtlCol="0" anchor="t"/>
          <a:lstStyle/>
          <a:p>
            <a:pPr marL="0" indent="0">
              <a:lnSpc>
                <a:spcPts val="2700"/>
              </a:lnSpc>
              <a:buNone/>
            </a:pPr>
            <a:r>
              <a:rPr lang="en-US" sz="1650" i="1" dirty="0">
                <a:solidFill>
                  <a:srgbClr val="272525"/>
                </a:solidFill>
                <a:latin typeface="Lato" pitchFamily="34" charset="0"/>
                <a:ea typeface="Lato" pitchFamily="34" charset="-122"/>
                <a:cs typeface="Lato" pitchFamily="34" charset="-120"/>
              </a:rPr>
              <a:t>Tanmay Shinde 23MDT0113</a:t>
            </a:r>
            <a:endParaRPr lang="en-US" sz="1650" dirty="0"/>
          </a:p>
        </p:txBody>
      </p:sp>
      <p:sp>
        <p:nvSpPr>
          <p:cNvPr id="7" name="Text 4"/>
          <p:cNvSpPr/>
          <p:nvPr/>
        </p:nvSpPr>
        <p:spPr>
          <a:xfrm>
            <a:off x="939522" y="6339526"/>
            <a:ext cx="7264956" cy="343614"/>
          </a:xfrm>
          <a:prstGeom prst="rect">
            <a:avLst/>
          </a:prstGeom>
          <a:noFill/>
          <a:ln/>
        </p:spPr>
        <p:txBody>
          <a:bodyPr wrap="none" lIns="0" tIns="0" rIns="0" bIns="0" rtlCol="0" anchor="t"/>
          <a:lstStyle/>
          <a:p>
            <a:pPr marL="0" indent="0">
              <a:lnSpc>
                <a:spcPts val="2700"/>
              </a:lnSpc>
              <a:buNone/>
            </a:pPr>
            <a:r>
              <a:rPr lang="en-US" sz="1650" i="1" dirty="0">
                <a:solidFill>
                  <a:srgbClr val="272525"/>
                </a:solidFill>
                <a:latin typeface="Lato" pitchFamily="34" charset="0"/>
                <a:ea typeface="Lato" pitchFamily="34" charset="-122"/>
                <a:cs typeface="Lato" pitchFamily="34" charset="-120"/>
              </a:rPr>
              <a:t>Prathmesh Kumbhar 23MDT0122</a:t>
            </a:r>
            <a:endParaRPr lang="en-US" sz="1650" dirty="0"/>
          </a:p>
        </p:txBody>
      </p:sp>
      <p:sp>
        <p:nvSpPr>
          <p:cNvPr id="8" name="Text 5"/>
          <p:cNvSpPr/>
          <p:nvPr/>
        </p:nvSpPr>
        <p:spPr>
          <a:xfrm>
            <a:off x="939522" y="6742598"/>
            <a:ext cx="7264956" cy="343614"/>
          </a:xfrm>
          <a:prstGeom prst="rect">
            <a:avLst/>
          </a:prstGeom>
          <a:noFill/>
          <a:ln/>
        </p:spPr>
        <p:txBody>
          <a:bodyPr wrap="none" lIns="0" tIns="0" rIns="0" bIns="0" rtlCol="0" anchor="t"/>
          <a:lstStyle/>
          <a:p>
            <a:pPr marL="0" indent="0">
              <a:lnSpc>
                <a:spcPts val="2700"/>
              </a:lnSpc>
              <a:buNone/>
            </a:pPr>
            <a:r>
              <a:rPr lang="en-US" sz="1650" b="1" i="1" dirty="0">
                <a:solidFill>
                  <a:srgbClr val="272525"/>
                </a:solidFill>
                <a:latin typeface="Lato" pitchFamily="34" charset="0"/>
                <a:ea typeface="Lato" pitchFamily="34" charset="-122"/>
                <a:cs typeface="Lato" pitchFamily="34" charset="-120"/>
              </a:rPr>
              <a:t>Guided by </a:t>
            </a:r>
            <a:r>
              <a:rPr lang="en-US" sz="1650" i="1" dirty="0">
                <a:solidFill>
                  <a:srgbClr val="272525"/>
                </a:solidFill>
                <a:latin typeface="Lato" pitchFamily="34" charset="0"/>
                <a:ea typeface="Lato" pitchFamily="34" charset="-122"/>
                <a:cs typeface="Lato" pitchFamily="34" charset="-120"/>
              </a:rPr>
              <a:t>- Dr. Prakash M</a:t>
            </a:r>
            <a:endParaRPr lang="en-US" sz="16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79621" y="612577"/>
            <a:ext cx="4455557" cy="556855"/>
          </a:xfrm>
          <a:prstGeom prst="rect">
            <a:avLst/>
          </a:prstGeom>
          <a:noFill/>
          <a:ln/>
        </p:spPr>
        <p:txBody>
          <a:bodyPr wrap="none" lIns="0" tIns="0" rIns="0" bIns="0" rtlCol="0" anchor="t"/>
          <a:lstStyle/>
          <a:p>
            <a:pPr marL="0" indent="0">
              <a:lnSpc>
                <a:spcPts val="4350"/>
              </a:lnSpc>
              <a:buNone/>
            </a:pPr>
            <a:r>
              <a:rPr lang="en-US" sz="3500" dirty="0">
                <a:solidFill>
                  <a:srgbClr val="312F2B"/>
                </a:solidFill>
                <a:latin typeface="Gelasio" pitchFamily="34" charset="0"/>
                <a:ea typeface="Gelasio" pitchFamily="34" charset="-122"/>
                <a:cs typeface="Gelasio" pitchFamily="34" charset="-120"/>
              </a:rPr>
              <a:t>Results</a:t>
            </a:r>
            <a:endParaRPr lang="en-US" sz="3500" dirty="0"/>
          </a:p>
        </p:txBody>
      </p:sp>
      <p:pic>
        <p:nvPicPr>
          <p:cNvPr id="3" name="Image 0" descr="preencoded.png"/>
          <p:cNvPicPr>
            <a:picLocks noChangeAspect="1"/>
          </p:cNvPicPr>
          <p:nvPr/>
        </p:nvPicPr>
        <p:blipFill>
          <a:blip r:embed="rId3"/>
          <a:stretch>
            <a:fillRect/>
          </a:stretch>
        </p:blipFill>
        <p:spPr>
          <a:xfrm>
            <a:off x="2104549" y="1670685"/>
            <a:ext cx="3614023" cy="2710458"/>
          </a:xfrm>
          <a:prstGeom prst="rect">
            <a:avLst/>
          </a:prstGeom>
        </p:spPr>
      </p:pic>
      <p:sp>
        <p:nvSpPr>
          <p:cNvPr id="4" name="Text 1"/>
          <p:cNvSpPr/>
          <p:nvPr/>
        </p:nvSpPr>
        <p:spPr>
          <a:xfrm>
            <a:off x="779621" y="4631769"/>
            <a:ext cx="6263878" cy="356354"/>
          </a:xfrm>
          <a:prstGeom prst="rect">
            <a:avLst/>
          </a:prstGeom>
          <a:noFill/>
          <a:ln/>
        </p:spPr>
        <p:txBody>
          <a:bodyPr wrap="none" lIns="0" tIns="0" rIns="0" bIns="0" rtlCol="0" anchor="t"/>
          <a:lstStyle/>
          <a:p>
            <a:pPr marL="0" indent="0">
              <a:lnSpc>
                <a:spcPts val="2800"/>
              </a:lnSpc>
              <a:buNone/>
            </a:pPr>
            <a:r>
              <a:rPr lang="en-US" sz="1750" b="1" dirty="0">
                <a:solidFill>
                  <a:srgbClr val="272525"/>
                </a:solidFill>
                <a:latin typeface="Lato" pitchFamily="34" charset="0"/>
                <a:ea typeface="Lato" pitchFamily="34" charset="-122"/>
                <a:cs typeface="Lato" pitchFamily="34" charset="-120"/>
              </a:rPr>
              <a:t>Circular reference trajectory</a:t>
            </a:r>
            <a:endParaRPr lang="en-US" sz="1750" dirty="0"/>
          </a:p>
        </p:txBody>
      </p:sp>
      <p:sp>
        <p:nvSpPr>
          <p:cNvPr id="5" name="Text 2"/>
          <p:cNvSpPr/>
          <p:nvPr/>
        </p:nvSpPr>
        <p:spPr>
          <a:xfrm>
            <a:off x="779621" y="5188625"/>
            <a:ext cx="6263878" cy="285155"/>
          </a:xfrm>
          <a:prstGeom prst="rect">
            <a:avLst/>
          </a:prstGeom>
          <a:noFill/>
          <a:ln/>
        </p:spPr>
        <p:txBody>
          <a:bodyPr wrap="none" lIns="0" tIns="0" rIns="0" bIns="0" rtlCol="0" anchor="t"/>
          <a:lstStyle/>
          <a:p>
            <a:pPr marL="0" indent="0">
              <a:lnSpc>
                <a:spcPts val="2200"/>
              </a:lnSpc>
              <a:buNone/>
            </a:pPr>
            <a:r>
              <a:rPr lang="en-US" sz="1400" dirty="0">
                <a:solidFill>
                  <a:srgbClr val="272525"/>
                </a:solidFill>
                <a:latin typeface="Lato" pitchFamily="34" charset="0"/>
                <a:ea typeface="Lato" pitchFamily="34" charset="-122"/>
                <a:cs typeface="Lato" pitchFamily="34" charset="-120"/>
              </a:rPr>
              <a:t>Described as:  x = a. cos(2pit/Tp)</a:t>
            </a:r>
            <a:endParaRPr lang="en-US" sz="1400" dirty="0"/>
          </a:p>
        </p:txBody>
      </p:sp>
      <p:sp>
        <p:nvSpPr>
          <p:cNvPr id="6" name="Text 3"/>
          <p:cNvSpPr/>
          <p:nvPr/>
        </p:nvSpPr>
        <p:spPr>
          <a:xfrm>
            <a:off x="779621" y="5674281"/>
            <a:ext cx="6263878" cy="285155"/>
          </a:xfrm>
          <a:prstGeom prst="rect">
            <a:avLst/>
          </a:prstGeom>
          <a:noFill/>
          <a:ln/>
        </p:spPr>
        <p:txBody>
          <a:bodyPr wrap="none" lIns="0" tIns="0" rIns="0" bIns="0" rtlCol="0" anchor="t"/>
          <a:lstStyle/>
          <a:p>
            <a:pPr marL="0" indent="0">
              <a:lnSpc>
                <a:spcPts val="2200"/>
              </a:lnSpc>
              <a:buNone/>
            </a:pPr>
            <a:r>
              <a:rPr lang="en-US" sz="1400" dirty="0">
                <a:solidFill>
                  <a:srgbClr val="272525"/>
                </a:solidFill>
                <a:latin typeface="Lato" pitchFamily="34" charset="0"/>
                <a:ea typeface="Lato" pitchFamily="34" charset="-122"/>
                <a:cs typeface="Lato" pitchFamily="34" charset="-120"/>
              </a:rPr>
              <a:t>                          y = a. sin(2pit/Tp)</a:t>
            </a:r>
            <a:endParaRPr lang="en-US" sz="1400" dirty="0"/>
          </a:p>
        </p:txBody>
      </p:sp>
      <p:sp>
        <p:nvSpPr>
          <p:cNvPr id="7" name="Text 4"/>
          <p:cNvSpPr/>
          <p:nvPr/>
        </p:nvSpPr>
        <p:spPr>
          <a:xfrm>
            <a:off x="779621" y="6159937"/>
            <a:ext cx="6263878" cy="285155"/>
          </a:xfrm>
          <a:prstGeom prst="rect">
            <a:avLst/>
          </a:prstGeom>
          <a:noFill/>
          <a:ln/>
        </p:spPr>
        <p:txBody>
          <a:bodyPr wrap="none" lIns="0" tIns="0" rIns="0" bIns="0" rtlCol="0" anchor="t"/>
          <a:lstStyle/>
          <a:p>
            <a:pPr marL="0" indent="0">
              <a:lnSpc>
                <a:spcPts val="2200"/>
              </a:lnSpc>
              <a:buNone/>
            </a:pPr>
            <a:r>
              <a:rPr lang="en-US" sz="1400" dirty="0">
                <a:solidFill>
                  <a:srgbClr val="272525"/>
                </a:solidFill>
                <a:latin typeface="Lato" pitchFamily="34" charset="0"/>
                <a:ea typeface="Lato" pitchFamily="34" charset="-122"/>
                <a:cs typeface="Lato" pitchFamily="34" charset="-120"/>
              </a:rPr>
              <a:t>where, size of trajectory a = 0.5</a:t>
            </a:r>
            <a:endParaRPr lang="en-US" sz="1400" dirty="0"/>
          </a:p>
        </p:txBody>
      </p:sp>
      <p:sp>
        <p:nvSpPr>
          <p:cNvPr id="8" name="Text 5"/>
          <p:cNvSpPr/>
          <p:nvPr/>
        </p:nvSpPr>
        <p:spPr>
          <a:xfrm>
            <a:off x="779621" y="6645592"/>
            <a:ext cx="6263878" cy="285155"/>
          </a:xfrm>
          <a:prstGeom prst="rect">
            <a:avLst/>
          </a:prstGeom>
          <a:noFill/>
          <a:ln/>
        </p:spPr>
        <p:txBody>
          <a:bodyPr wrap="none" lIns="0" tIns="0" rIns="0" bIns="0" rtlCol="0" anchor="t"/>
          <a:lstStyle/>
          <a:p>
            <a:pPr marL="0" indent="0">
              <a:lnSpc>
                <a:spcPts val="2200"/>
              </a:lnSpc>
              <a:buNone/>
            </a:pPr>
            <a:r>
              <a:rPr lang="en-US" sz="1400" dirty="0">
                <a:solidFill>
                  <a:srgbClr val="272525"/>
                </a:solidFill>
                <a:latin typeface="Lato" pitchFamily="34" charset="0"/>
                <a:ea typeface="Lato" pitchFamily="34" charset="-122"/>
                <a:cs typeface="Lato" pitchFamily="34" charset="-120"/>
              </a:rPr>
              <a:t>      period of trajectory Tp = 150</a:t>
            </a:r>
            <a:endParaRPr lang="en-US" sz="1400" dirty="0"/>
          </a:p>
        </p:txBody>
      </p:sp>
      <p:sp>
        <p:nvSpPr>
          <p:cNvPr id="9" name="Text 6"/>
          <p:cNvSpPr/>
          <p:nvPr/>
        </p:nvSpPr>
        <p:spPr>
          <a:xfrm>
            <a:off x="779621" y="7131248"/>
            <a:ext cx="6263878" cy="285155"/>
          </a:xfrm>
          <a:prstGeom prst="rect">
            <a:avLst/>
          </a:prstGeom>
          <a:noFill/>
          <a:ln/>
        </p:spPr>
        <p:txBody>
          <a:bodyPr wrap="none" lIns="0" tIns="0" rIns="0" bIns="0" rtlCol="0" anchor="t"/>
          <a:lstStyle/>
          <a:p>
            <a:pPr marL="0" indent="0">
              <a:lnSpc>
                <a:spcPts val="2200"/>
              </a:lnSpc>
              <a:buNone/>
            </a:pPr>
            <a:r>
              <a:rPr lang="en-US" sz="1400" dirty="0">
                <a:solidFill>
                  <a:srgbClr val="272525"/>
                </a:solidFill>
                <a:latin typeface="Lato" pitchFamily="34" charset="0"/>
                <a:ea typeface="Lato" pitchFamily="34" charset="-122"/>
                <a:cs typeface="Lato" pitchFamily="34" charset="-120"/>
              </a:rPr>
              <a:t>                       </a:t>
            </a:r>
            <a:endParaRPr lang="en-US" sz="1400" dirty="0"/>
          </a:p>
        </p:txBody>
      </p:sp>
      <p:pic>
        <p:nvPicPr>
          <p:cNvPr id="10" name="Image 1" descr="preencoded.png"/>
          <p:cNvPicPr>
            <a:picLocks noChangeAspect="1"/>
          </p:cNvPicPr>
          <p:nvPr/>
        </p:nvPicPr>
        <p:blipFill>
          <a:blip r:embed="rId4"/>
          <a:stretch>
            <a:fillRect/>
          </a:stretch>
        </p:blipFill>
        <p:spPr>
          <a:xfrm>
            <a:off x="8913257" y="1670685"/>
            <a:ext cx="3626287" cy="2719626"/>
          </a:xfrm>
          <a:prstGeom prst="rect">
            <a:avLst/>
          </a:prstGeom>
        </p:spPr>
      </p:pic>
      <p:sp>
        <p:nvSpPr>
          <p:cNvPr id="11" name="Text 7"/>
          <p:cNvSpPr/>
          <p:nvPr/>
        </p:nvSpPr>
        <p:spPr>
          <a:xfrm>
            <a:off x="7594521" y="4640937"/>
            <a:ext cx="6263878" cy="356354"/>
          </a:xfrm>
          <a:prstGeom prst="rect">
            <a:avLst/>
          </a:prstGeom>
          <a:noFill/>
          <a:ln/>
        </p:spPr>
        <p:txBody>
          <a:bodyPr wrap="none" lIns="0" tIns="0" rIns="0" bIns="0" rtlCol="0" anchor="t"/>
          <a:lstStyle/>
          <a:p>
            <a:pPr marL="0" indent="0">
              <a:lnSpc>
                <a:spcPts val="2800"/>
              </a:lnSpc>
              <a:buNone/>
            </a:pPr>
            <a:r>
              <a:rPr lang="en-US" sz="1750" b="1" dirty="0">
                <a:solidFill>
                  <a:srgbClr val="272525"/>
                </a:solidFill>
                <a:latin typeface="Lato" pitchFamily="34" charset="0"/>
                <a:ea typeface="Lato" pitchFamily="34" charset="-122"/>
                <a:cs typeface="Lato" pitchFamily="34" charset="-120"/>
              </a:rPr>
              <a:t>Chaotic Lorenz reference trajectory</a:t>
            </a:r>
            <a:endParaRPr lang="en-US" sz="1750" dirty="0"/>
          </a:p>
        </p:txBody>
      </p:sp>
      <p:sp>
        <p:nvSpPr>
          <p:cNvPr id="12" name="Text 8"/>
          <p:cNvSpPr/>
          <p:nvPr/>
        </p:nvSpPr>
        <p:spPr>
          <a:xfrm>
            <a:off x="7594521" y="5197793"/>
            <a:ext cx="6263878" cy="285155"/>
          </a:xfrm>
          <a:prstGeom prst="rect">
            <a:avLst/>
          </a:prstGeom>
          <a:noFill/>
          <a:ln/>
        </p:spPr>
        <p:txBody>
          <a:bodyPr wrap="none" lIns="0" tIns="0" rIns="0" bIns="0" rtlCol="0" anchor="t"/>
          <a:lstStyle/>
          <a:p>
            <a:pPr marL="0" indent="0">
              <a:lnSpc>
                <a:spcPts val="2200"/>
              </a:lnSpc>
              <a:buNone/>
            </a:pPr>
            <a:r>
              <a:rPr lang="en-US" sz="1400" dirty="0">
                <a:solidFill>
                  <a:srgbClr val="272525"/>
                </a:solidFill>
                <a:latin typeface="Lato" pitchFamily="34" charset="0"/>
                <a:ea typeface="Lato" pitchFamily="34" charset="-122"/>
                <a:cs typeface="Lato" pitchFamily="34" charset="-120"/>
              </a:rPr>
              <a:t>Dataset contains the values of x(t), y(t) and z(t) with fixed parameters.</a:t>
            </a:r>
            <a:endParaRPr lang="en-US" sz="1400" dirty="0"/>
          </a:p>
        </p:txBody>
      </p:sp>
      <p:sp>
        <p:nvSpPr>
          <p:cNvPr id="13" name="Rectangle 12">
            <a:extLst>
              <a:ext uri="{FF2B5EF4-FFF2-40B4-BE49-F238E27FC236}">
                <a16:creationId xmlns:a16="http://schemas.microsoft.com/office/drawing/2014/main" id="{D6BC5D33-1175-2700-DA27-DBA6EC00BADF}"/>
              </a:ext>
            </a:extLst>
          </p:cNvPr>
          <p:cNvSpPr/>
          <p:nvPr/>
        </p:nvSpPr>
        <p:spPr>
          <a:xfrm>
            <a:off x="12710160" y="7701280"/>
            <a:ext cx="1854200" cy="482600"/>
          </a:xfrm>
          <a:prstGeom prst="rect">
            <a:avLst/>
          </a:prstGeom>
          <a:solidFill>
            <a:schemeClr val="bg1"/>
          </a:solid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939522" y="1524833"/>
            <a:ext cx="5842159" cy="419338"/>
          </a:xfrm>
          <a:prstGeom prst="rect">
            <a:avLst/>
          </a:prstGeom>
          <a:noFill/>
          <a:ln/>
        </p:spPr>
        <p:txBody>
          <a:bodyPr wrap="none" lIns="0" tIns="0" rIns="0" bIns="0" rtlCol="0" anchor="t"/>
          <a:lstStyle/>
          <a:p>
            <a:pPr marL="0" indent="0">
              <a:lnSpc>
                <a:spcPts val="3300"/>
              </a:lnSpc>
              <a:buNone/>
            </a:pPr>
            <a:r>
              <a:rPr lang="en-US" sz="2600" dirty="0">
                <a:solidFill>
                  <a:srgbClr val="312F2B"/>
                </a:solidFill>
                <a:latin typeface="Gelasio" pitchFamily="34" charset="0"/>
                <a:ea typeface="Gelasio" pitchFamily="34" charset="-122"/>
                <a:cs typeface="Gelasio" pitchFamily="34" charset="-120"/>
              </a:rPr>
              <a:t>Some of the other reference trajectories</a:t>
            </a:r>
            <a:endParaRPr lang="en-US" sz="2600" dirty="0"/>
          </a:p>
        </p:txBody>
      </p:sp>
      <p:sp>
        <p:nvSpPr>
          <p:cNvPr id="3" name="Text 1"/>
          <p:cNvSpPr/>
          <p:nvPr/>
        </p:nvSpPr>
        <p:spPr>
          <a:xfrm>
            <a:off x="939522" y="2487692"/>
            <a:ext cx="2696647" cy="859155"/>
          </a:xfrm>
          <a:prstGeom prst="rect">
            <a:avLst/>
          </a:prstGeom>
          <a:noFill/>
          <a:ln/>
        </p:spPr>
        <p:txBody>
          <a:bodyPr wrap="square" lIns="0" tIns="0" rIns="0" bIns="0" rtlCol="0" anchor="t"/>
          <a:lstStyle/>
          <a:p>
            <a:pPr marL="0" indent="0">
              <a:lnSpc>
                <a:spcPts val="3350"/>
              </a:lnSpc>
              <a:buNone/>
            </a:pPr>
            <a:r>
              <a:rPr lang="en-US" sz="2100" dirty="0">
                <a:solidFill>
                  <a:srgbClr val="272525"/>
                </a:solidFill>
                <a:latin typeface="Lato" pitchFamily="34" charset="0"/>
                <a:ea typeface="Lato" pitchFamily="34" charset="-122"/>
                <a:cs typeface="Lato" pitchFamily="34" charset="-120"/>
              </a:rPr>
              <a:t>Chaotic Mackey-Glass reference trajectory</a:t>
            </a:r>
            <a:endParaRPr lang="en-US" sz="2100" dirty="0"/>
          </a:p>
        </p:txBody>
      </p:sp>
      <p:pic>
        <p:nvPicPr>
          <p:cNvPr id="4" name="Image 0" descr="preencoded.png"/>
          <p:cNvPicPr>
            <a:picLocks noChangeAspect="1"/>
          </p:cNvPicPr>
          <p:nvPr/>
        </p:nvPicPr>
        <p:blipFill>
          <a:blip r:embed="rId3"/>
          <a:stretch>
            <a:fillRect/>
          </a:stretch>
        </p:blipFill>
        <p:spPr>
          <a:xfrm>
            <a:off x="939522" y="3648789"/>
            <a:ext cx="2696647" cy="2022396"/>
          </a:xfrm>
          <a:prstGeom prst="rect">
            <a:avLst/>
          </a:prstGeom>
        </p:spPr>
      </p:pic>
      <p:sp>
        <p:nvSpPr>
          <p:cNvPr id="5" name="Text 2"/>
          <p:cNvSpPr/>
          <p:nvPr/>
        </p:nvSpPr>
        <p:spPr>
          <a:xfrm>
            <a:off x="4298633" y="2487692"/>
            <a:ext cx="2696647" cy="859155"/>
          </a:xfrm>
          <a:prstGeom prst="rect">
            <a:avLst/>
          </a:prstGeom>
          <a:noFill/>
          <a:ln/>
        </p:spPr>
        <p:txBody>
          <a:bodyPr wrap="square" lIns="0" tIns="0" rIns="0" bIns="0" rtlCol="0" anchor="t"/>
          <a:lstStyle/>
          <a:p>
            <a:pPr marL="0" indent="0">
              <a:lnSpc>
                <a:spcPts val="3350"/>
              </a:lnSpc>
              <a:buNone/>
            </a:pPr>
            <a:r>
              <a:rPr lang="en-US" sz="2100" dirty="0">
                <a:solidFill>
                  <a:srgbClr val="272525"/>
                </a:solidFill>
                <a:latin typeface="Lato" pitchFamily="34" charset="0"/>
                <a:ea typeface="Lato" pitchFamily="34" charset="-122"/>
                <a:cs typeface="Lato" pitchFamily="34" charset="-120"/>
              </a:rPr>
              <a:t>Figure-8 reference trajectory</a:t>
            </a:r>
            <a:endParaRPr lang="en-US" sz="2100" dirty="0"/>
          </a:p>
        </p:txBody>
      </p:sp>
      <p:pic>
        <p:nvPicPr>
          <p:cNvPr id="6" name="Image 1" descr="preencoded.png"/>
          <p:cNvPicPr>
            <a:picLocks noChangeAspect="1"/>
          </p:cNvPicPr>
          <p:nvPr/>
        </p:nvPicPr>
        <p:blipFill>
          <a:blip r:embed="rId4"/>
          <a:stretch>
            <a:fillRect/>
          </a:stretch>
        </p:blipFill>
        <p:spPr>
          <a:xfrm>
            <a:off x="4298633" y="3648789"/>
            <a:ext cx="2696647" cy="2022396"/>
          </a:xfrm>
          <a:prstGeom prst="rect">
            <a:avLst/>
          </a:prstGeom>
        </p:spPr>
      </p:pic>
      <p:sp>
        <p:nvSpPr>
          <p:cNvPr id="7" name="Text 3"/>
          <p:cNvSpPr/>
          <p:nvPr/>
        </p:nvSpPr>
        <p:spPr>
          <a:xfrm>
            <a:off x="7657743" y="2487692"/>
            <a:ext cx="2696647" cy="859155"/>
          </a:xfrm>
          <a:prstGeom prst="rect">
            <a:avLst/>
          </a:prstGeom>
          <a:noFill/>
          <a:ln/>
        </p:spPr>
        <p:txBody>
          <a:bodyPr wrap="square" lIns="0" tIns="0" rIns="0" bIns="0" rtlCol="0" anchor="t"/>
          <a:lstStyle/>
          <a:p>
            <a:pPr marL="0" indent="0">
              <a:lnSpc>
                <a:spcPts val="3350"/>
              </a:lnSpc>
              <a:buNone/>
            </a:pPr>
            <a:r>
              <a:rPr lang="en-US" sz="2100" dirty="0">
                <a:solidFill>
                  <a:srgbClr val="272525"/>
                </a:solidFill>
                <a:latin typeface="Lato" pitchFamily="34" charset="0"/>
                <a:ea typeface="Lato" pitchFamily="34" charset="-122"/>
                <a:cs typeface="Lato" pitchFamily="34" charset="-120"/>
              </a:rPr>
              <a:t>Epitrochoid</a:t>
            </a:r>
            <a:r>
              <a:rPr lang="en-US" sz="2100" i="1" dirty="0">
                <a:solidFill>
                  <a:srgbClr val="272525"/>
                </a:solidFill>
                <a:latin typeface="Lato" pitchFamily="34" charset="0"/>
                <a:ea typeface="Lato" pitchFamily="34" charset="-122"/>
                <a:cs typeface="Lato" pitchFamily="34" charset="-120"/>
              </a:rPr>
              <a:t> </a:t>
            </a:r>
            <a:r>
              <a:rPr lang="en-US" sz="2100" dirty="0">
                <a:solidFill>
                  <a:srgbClr val="272525"/>
                </a:solidFill>
                <a:latin typeface="Lato" pitchFamily="34" charset="0"/>
                <a:ea typeface="Lato" pitchFamily="34" charset="-122"/>
                <a:cs typeface="Lato" pitchFamily="34" charset="-120"/>
              </a:rPr>
              <a:t>reference trajectory</a:t>
            </a:r>
            <a:endParaRPr lang="en-US" sz="2100" dirty="0"/>
          </a:p>
        </p:txBody>
      </p:sp>
      <p:pic>
        <p:nvPicPr>
          <p:cNvPr id="8" name="Image 2" descr="preencoded.png"/>
          <p:cNvPicPr>
            <a:picLocks noChangeAspect="1"/>
          </p:cNvPicPr>
          <p:nvPr/>
        </p:nvPicPr>
        <p:blipFill>
          <a:blip r:embed="rId5"/>
          <a:stretch>
            <a:fillRect/>
          </a:stretch>
        </p:blipFill>
        <p:spPr>
          <a:xfrm>
            <a:off x="7657743" y="3648789"/>
            <a:ext cx="2696647" cy="2022396"/>
          </a:xfrm>
          <a:prstGeom prst="rect">
            <a:avLst/>
          </a:prstGeom>
        </p:spPr>
      </p:pic>
      <p:sp>
        <p:nvSpPr>
          <p:cNvPr id="9" name="Text 4"/>
          <p:cNvSpPr/>
          <p:nvPr/>
        </p:nvSpPr>
        <p:spPr>
          <a:xfrm>
            <a:off x="11016853" y="2487692"/>
            <a:ext cx="2696647" cy="859155"/>
          </a:xfrm>
          <a:prstGeom prst="rect">
            <a:avLst/>
          </a:prstGeom>
          <a:noFill/>
          <a:ln/>
        </p:spPr>
        <p:txBody>
          <a:bodyPr wrap="square" lIns="0" tIns="0" rIns="0" bIns="0" rtlCol="0" anchor="t"/>
          <a:lstStyle/>
          <a:p>
            <a:pPr marL="0" indent="0">
              <a:lnSpc>
                <a:spcPts val="3350"/>
              </a:lnSpc>
              <a:buNone/>
            </a:pPr>
            <a:r>
              <a:rPr lang="en-US" sz="2100" dirty="0">
                <a:solidFill>
                  <a:srgbClr val="272525"/>
                </a:solidFill>
                <a:latin typeface="Lato" pitchFamily="34" charset="0"/>
                <a:ea typeface="Lato" pitchFamily="34" charset="-122"/>
                <a:cs typeface="Lato" pitchFamily="34" charset="-120"/>
              </a:rPr>
              <a:t>Heart-shaped reference trajectory</a:t>
            </a:r>
            <a:endParaRPr lang="en-US" sz="2100" dirty="0"/>
          </a:p>
        </p:txBody>
      </p:sp>
      <p:pic>
        <p:nvPicPr>
          <p:cNvPr id="10" name="Image 3" descr="preencoded.png"/>
          <p:cNvPicPr>
            <a:picLocks noChangeAspect="1"/>
          </p:cNvPicPr>
          <p:nvPr/>
        </p:nvPicPr>
        <p:blipFill>
          <a:blip r:embed="rId6"/>
          <a:stretch>
            <a:fillRect/>
          </a:stretch>
        </p:blipFill>
        <p:spPr>
          <a:xfrm>
            <a:off x="11016853" y="3648789"/>
            <a:ext cx="2696647" cy="2022396"/>
          </a:xfrm>
          <a:prstGeom prst="rect">
            <a:avLst/>
          </a:prstGeom>
        </p:spPr>
      </p:pic>
      <p:sp>
        <p:nvSpPr>
          <p:cNvPr id="11" name="Text 5"/>
          <p:cNvSpPr/>
          <p:nvPr/>
        </p:nvSpPr>
        <p:spPr>
          <a:xfrm>
            <a:off x="939522" y="6275070"/>
            <a:ext cx="12751356" cy="429578"/>
          </a:xfrm>
          <a:prstGeom prst="rect">
            <a:avLst/>
          </a:prstGeom>
          <a:noFill/>
          <a:ln/>
        </p:spPr>
        <p:txBody>
          <a:bodyPr wrap="none" lIns="0" tIns="0" rIns="0" bIns="0" rtlCol="0" anchor="t"/>
          <a:lstStyle/>
          <a:p>
            <a:pPr marL="0" indent="0">
              <a:lnSpc>
                <a:spcPts val="3350"/>
              </a:lnSpc>
              <a:buNone/>
            </a:pPr>
            <a:endParaRPr lang="en-US" sz="2100" dirty="0"/>
          </a:p>
        </p:txBody>
      </p:sp>
      <p:sp>
        <p:nvSpPr>
          <p:cNvPr id="12" name="Rectangle 11">
            <a:extLst>
              <a:ext uri="{FF2B5EF4-FFF2-40B4-BE49-F238E27FC236}">
                <a16:creationId xmlns:a16="http://schemas.microsoft.com/office/drawing/2014/main" id="{BC3459F4-E2DD-CB62-F074-B58997C91749}"/>
              </a:ext>
            </a:extLst>
          </p:cNvPr>
          <p:cNvSpPr/>
          <p:nvPr/>
        </p:nvSpPr>
        <p:spPr>
          <a:xfrm>
            <a:off x="12710160" y="7701280"/>
            <a:ext cx="1854200" cy="482600"/>
          </a:xfrm>
          <a:prstGeom prst="rect">
            <a:avLst/>
          </a:prstGeom>
          <a:solidFill>
            <a:schemeClr val="bg1"/>
          </a:solid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939522" y="1158240"/>
            <a:ext cx="6711077" cy="838914"/>
          </a:xfrm>
          <a:prstGeom prst="rect">
            <a:avLst/>
          </a:prstGeom>
          <a:noFill/>
          <a:ln/>
        </p:spPr>
        <p:txBody>
          <a:bodyPr wrap="none" lIns="0" tIns="0" rIns="0" bIns="0" rtlCol="0" anchor="t"/>
          <a:lstStyle/>
          <a:p>
            <a:pPr marL="0" indent="0">
              <a:lnSpc>
                <a:spcPts val="6600"/>
              </a:lnSpc>
              <a:buNone/>
            </a:pPr>
            <a:r>
              <a:rPr lang="en-US" sz="5250" dirty="0">
                <a:solidFill>
                  <a:srgbClr val="312F2B"/>
                </a:solidFill>
                <a:latin typeface="Gelasio" pitchFamily="34" charset="0"/>
                <a:ea typeface="Gelasio" pitchFamily="34" charset="-122"/>
                <a:cs typeface="Gelasio" pitchFamily="34" charset="-120"/>
              </a:rPr>
              <a:t>Conclusion</a:t>
            </a:r>
            <a:endParaRPr lang="en-US" sz="5250" dirty="0"/>
          </a:p>
        </p:txBody>
      </p:sp>
      <p:sp>
        <p:nvSpPr>
          <p:cNvPr id="3" name="Text 1"/>
          <p:cNvSpPr/>
          <p:nvPr/>
        </p:nvSpPr>
        <p:spPr>
          <a:xfrm>
            <a:off x="939522" y="2399824"/>
            <a:ext cx="12751356" cy="859155"/>
          </a:xfrm>
          <a:prstGeom prst="rect">
            <a:avLst/>
          </a:prstGeom>
          <a:noFill/>
          <a:ln/>
        </p:spPr>
        <p:txBody>
          <a:bodyPr wrap="square" lIns="0" tIns="0" rIns="0" bIns="0" rtlCol="0" anchor="t"/>
          <a:lstStyle/>
          <a:p>
            <a:pPr marL="342900" indent="-342900" algn="l">
              <a:lnSpc>
                <a:spcPts val="3350"/>
              </a:lnSpc>
              <a:buSzPct val="100000"/>
              <a:buChar char="•"/>
            </a:pPr>
            <a:r>
              <a:rPr lang="en-US" sz="2100" dirty="0">
                <a:solidFill>
                  <a:srgbClr val="272525"/>
                </a:solidFill>
                <a:latin typeface="Lato" pitchFamily="34" charset="0"/>
                <a:ea typeface="Lato" pitchFamily="34" charset="-122"/>
                <a:cs typeface="Lato" pitchFamily="34" charset="-120"/>
              </a:rPr>
              <a:t>Achieves model-free, real-time tracking for complex and chaotic trajectories using a machine-learning-based approach, eliminating the need for a detailed system model.</a:t>
            </a:r>
            <a:endParaRPr lang="en-US" sz="2100" dirty="0"/>
          </a:p>
        </p:txBody>
      </p:sp>
      <p:sp>
        <p:nvSpPr>
          <p:cNvPr id="4" name="Text 2"/>
          <p:cNvSpPr/>
          <p:nvPr/>
        </p:nvSpPr>
        <p:spPr>
          <a:xfrm>
            <a:off x="939522" y="3352919"/>
            <a:ext cx="12751356" cy="859155"/>
          </a:xfrm>
          <a:prstGeom prst="rect">
            <a:avLst/>
          </a:prstGeom>
          <a:noFill/>
          <a:ln/>
        </p:spPr>
        <p:txBody>
          <a:bodyPr wrap="square" lIns="0" tIns="0" rIns="0" bIns="0" rtlCol="0" anchor="t"/>
          <a:lstStyle/>
          <a:p>
            <a:pPr marL="342900" indent="-342900" algn="l">
              <a:lnSpc>
                <a:spcPts val="3350"/>
              </a:lnSpc>
              <a:buSzPct val="100000"/>
              <a:buChar char="•"/>
            </a:pPr>
            <a:r>
              <a:rPr lang="en-US" sz="2100" dirty="0">
                <a:solidFill>
                  <a:srgbClr val="272525"/>
                </a:solidFill>
                <a:latin typeface="Lato" pitchFamily="34" charset="0"/>
                <a:ea typeface="Lato" pitchFamily="34" charset="-122"/>
                <a:cs typeface="Lato" pitchFamily="34" charset="-120"/>
              </a:rPr>
              <a:t>Requires only a single training session to handle varied trajectories, unlike traditional controllers that need custom tuning, making it practical for diverse applications.</a:t>
            </a:r>
            <a:endParaRPr lang="en-US" sz="2100" dirty="0"/>
          </a:p>
        </p:txBody>
      </p:sp>
      <p:sp>
        <p:nvSpPr>
          <p:cNvPr id="5" name="Text 3"/>
          <p:cNvSpPr/>
          <p:nvPr/>
        </p:nvSpPr>
        <p:spPr>
          <a:xfrm>
            <a:off x="939522" y="4306014"/>
            <a:ext cx="12751356" cy="859155"/>
          </a:xfrm>
          <a:prstGeom prst="rect">
            <a:avLst/>
          </a:prstGeom>
          <a:noFill/>
          <a:ln/>
        </p:spPr>
        <p:txBody>
          <a:bodyPr wrap="square" lIns="0" tIns="0" rIns="0" bIns="0" rtlCol="0" anchor="t"/>
          <a:lstStyle/>
          <a:p>
            <a:pPr marL="342900" indent="-342900" algn="l">
              <a:lnSpc>
                <a:spcPts val="3350"/>
              </a:lnSpc>
              <a:buSzPct val="100000"/>
              <a:buChar char="•"/>
            </a:pPr>
            <a:r>
              <a:rPr lang="en-US" sz="2100" dirty="0">
                <a:solidFill>
                  <a:srgbClr val="272525"/>
                </a:solidFill>
                <a:latin typeface="Lato" pitchFamily="34" charset="0"/>
                <a:ea typeface="Lato" pitchFamily="34" charset="-122"/>
                <a:cs typeface="Lato" pitchFamily="34" charset="-120"/>
              </a:rPr>
              <a:t>Enables adaptive and precise control for robotics, autonomous vehicles and medical devices, especially in dynamic and unpredictable environments.</a:t>
            </a:r>
            <a:endParaRPr lang="en-US" sz="2100" dirty="0"/>
          </a:p>
        </p:txBody>
      </p:sp>
      <p:sp>
        <p:nvSpPr>
          <p:cNvPr id="6" name="Text 4"/>
          <p:cNvSpPr/>
          <p:nvPr/>
        </p:nvSpPr>
        <p:spPr>
          <a:xfrm>
            <a:off x="939522" y="5259110"/>
            <a:ext cx="12751356" cy="859155"/>
          </a:xfrm>
          <a:prstGeom prst="rect">
            <a:avLst/>
          </a:prstGeom>
          <a:noFill/>
          <a:ln/>
        </p:spPr>
        <p:txBody>
          <a:bodyPr wrap="square" lIns="0" tIns="0" rIns="0" bIns="0" rtlCol="0" anchor="t"/>
          <a:lstStyle/>
          <a:p>
            <a:pPr marL="342900" indent="-342900" algn="l">
              <a:lnSpc>
                <a:spcPts val="3350"/>
              </a:lnSpc>
              <a:buSzPct val="100000"/>
              <a:buChar char="•"/>
            </a:pPr>
            <a:r>
              <a:rPr lang="en-US" sz="2100" dirty="0">
                <a:solidFill>
                  <a:srgbClr val="272525"/>
                </a:solidFill>
                <a:latin typeface="Lato" pitchFamily="34" charset="0"/>
                <a:ea typeface="Lato" pitchFamily="34" charset="-122"/>
                <a:cs typeface="Lato" pitchFamily="34" charset="-120"/>
              </a:rPr>
              <a:t>Effective for autonomous navigation, laser cutting, 3D printing, and agricultural robots, where adaptability and trajectory tracking are critical.</a:t>
            </a:r>
            <a:endParaRPr lang="en-US" sz="2100" dirty="0"/>
          </a:p>
        </p:txBody>
      </p:sp>
      <p:sp>
        <p:nvSpPr>
          <p:cNvPr id="7" name="Text 5"/>
          <p:cNvSpPr/>
          <p:nvPr/>
        </p:nvSpPr>
        <p:spPr>
          <a:xfrm>
            <a:off x="939522" y="6212205"/>
            <a:ext cx="12751356" cy="859155"/>
          </a:xfrm>
          <a:prstGeom prst="rect">
            <a:avLst/>
          </a:prstGeom>
          <a:noFill/>
          <a:ln/>
        </p:spPr>
        <p:txBody>
          <a:bodyPr wrap="square" lIns="0" tIns="0" rIns="0" bIns="0" rtlCol="0" anchor="t"/>
          <a:lstStyle/>
          <a:p>
            <a:pPr marL="342900" indent="-342900" algn="l">
              <a:lnSpc>
                <a:spcPts val="3350"/>
              </a:lnSpc>
              <a:buSzPct val="100000"/>
              <a:buChar char="•"/>
            </a:pPr>
            <a:r>
              <a:rPr lang="en-US" sz="2100" dirty="0">
                <a:solidFill>
                  <a:srgbClr val="272525"/>
                </a:solidFill>
                <a:latin typeface="Lato" pitchFamily="34" charset="0"/>
                <a:ea typeface="Lato" pitchFamily="34" charset="-122"/>
                <a:cs typeface="Lato" pitchFamily="34" charset="-120"/>
              </a:rPr>
              <a:t>Promising for complex research domains, including chaotic system control, climate modelling, and other fields where adaptive, model-free control offers significant advantages.</a:t>
            </a:r>
            <a:endParaRPr lang="en-US" sz="2100" dirty="0"/>
          </a:p>
        </p:txBody>
      </p:sp>
      <p:sp>
        <p:nvSpPr>
          <p:cNvPr id="8" name="Rectangle 7">
            <a:extLst>
              <a:ext uri="{FF2B5EF4-FFF2-40B4-BE49-F238E27FC236}">
                <a16:creationId xmlns:a16="http://schemas.microsoft.com/office/drawing/2014/main" id="{DF5FD75D-0177-664C-1A7F-161AAD2A4C45}"/>
              </a:ext>
            </a:extLst>
          </p:cNvPr>
          <p:cNvSpPr/>
          <p:nvPr/>
        </p:nvSpPr>
        <p:spPr>
          <a:xfrm>
            <a:off x="12710160" y="7701280"/>
            <a:ext cx="1854200" cy="482600"/>
          </a:xfrm>
          <a:prstGeom prst="rect">
            <a:avLst/>
          </a:prstGeom>
          <a:solidFill>
            <a:schemeClr val="bg1"/>
          </a:solid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939522" y="849511"/>
            <a:ext cx="6711077" cy="838914"/>
          </a:xfrm>
          <a:prstGeom prst="rect">
            <a:avLst/>
          </a:prstGeom>
          <a:noFill/>
          <a:ln/>
        </p:spPr>
        <p:txBody>
          <a:bodyPr wrap="none" lIns="0" tIns="0" rIns="0" bIns="0" rtlCol="0" anchor="t"/>
          <a:lstStyle/>
          <a:p>
            <a:pPr marL="0" indent="0">
              <a:lnSpc>
                <a:spcPts val="6600"/>
              </a:lnSpc>
              <a:buNone/>
            </a:pPr>
            <a:r>
              <a:rPr lang="en-US" sz="5250" dirty="0">
                <a:solidFill>
                  <a:srgbClr val="312F2B"/>
                </a:solidFill>
                <a:latin typeface="Gelasio" pitchFamily="34" charset="0"/>
                <a:ea typeface="Gelasio" pitchFamily="34" charset="-122"/>
                <a:cs typeface="Gelasio" pitchFamily="34" charset="-120"/>
              </a:rPr>
              <a:t>References</a:t>
            </a:r>
            <a:endParaRPr lang="en-US" sz="5250" dirty="0"/>
          </a:p>
        </p:txBody>
      </p:sp>
      <p:sp>
        <p:nvSpPr>
          <p:cNvPr id="3" name="Text 1"/>
          <p:cNvSpPr/>
          <p:nvPr/>
        </p:nvSpPr>
        <p:spPr>
          <a:xfrm>
            <a:off x="939522" y="2091095"/>
            <a:ext cx="12751356" cy="859155"/>
          </a:xfrm>
          <a:prstGeom prst="rect">
            <a:avLst/>
          </a:prstGeom>
          <a:noFill/>
          <a:ln/>
        </p:spPr>
        <p:txBody>
          <a:bodyPr wrap="square" lIns="0" tIns="0" rIns="0" bIns="0" rtlCol="0" anchor="t"/>
          <a:lstStyle/>
          <a:p>
            <a:pPr marL="342900" indent="-342900" algn="l">
              <a:lnSpc>
                <a:spcPts val="3350"/>
              </a:lnSpc>
              <a:buSzPct val="100000"/>
              <a:buChar char="•"/>
            </a:pPr>
            <a:r>
              <a:rPr lang="en-US" sz="2100" dirty="0">
                <a:solidFill>
                  <a:srgbClr val="272525"/>
                </a:solidFill>
                <a:latin typeface="Lato" pitchFamily="34" charset="0"/>
                <a:ea typeface="Lato" pitchFamily="34" charset="-122"/>
                <a:cs typeface="Lato" pitchFamily="34" charset="-120"/>
              </a:rPr>
              <a:t>Zhai, Zheng-Meng, et al. "Model-free tracking control of complex dynamical trajectories with machine learning." Nature communications 14.1 (2023): 5698.</a:t>
            </a:r>
            <a:endParaRPr lang="en-US" sz="2100" dirty="0"/>
          </a:p>
        </p:txBody>
      </p:sp>
      <p:sp>
        <p:nvSpPr>
          <p:cNvPr id="4" name="Text 2"/>
          <p:cNvSpPr/>
          <p:nvPr/>
        </p:nvSpPr>
        <p:spPr>
          <a:xfrm>
            <a:off x="939522" y="3044190"/>
            <a:ext cx="12751356" cy="429578"/>
          </a:xfrm>
          <a:prstGeom prst="rect">
            <a:avLst/>
          </a:prstGeom>
          <a:noFill/>
          <a:ln/>
        </p:spPr>
        <p:txBody>
          <a:bodyPr wrap="none" lIns="0" tIns="0" rIns="0" bIns="0" rtlCol="0" anchor="t"/>
          <a:lstStyle/>
          <a:p>
            <a:pPr marL="342900" indent="-342900" algn="l">
              <a:lnSpc>
                <a:spcPts val="3350"/>
              </a:lnSpc>
              <a:buSzPct val="100000"/>
              <a:buChar char="•"/>
            </a:pPr>
            <a:r>
              <a:rPr lang="en-US" sz="2100" dirty="0">
                <a:solidFill>
                  <a:srgbClr val="272525"/>
                </a:solidFill>
                <a:latin typeface="Lato" pitchFamily="34" charset="0"/>
                <a:ea typeface="Lato" pitchFamily="34" charset="-122"/>
                <a:cs typeface="Lato" pitchFamily="34" charset="-120"/>
              </a:rPr>
              <a:t>Zhai, Z. -M. Chaotic trajectories. Zenodo </a:t>
            </a:r>
            <a:r>
              <a:rPr lang="en-US" sz="2100" u="sng" dirty="0">
                <a:solidFill>
                  <a:srgbClr val="6F6F5D"/>
                </a:solidFill>
                <a:latin typeface="Lato" pitchFamily="34" charset="0"/>
                <a:ea typeface="Lato" pitchFamily="34" charset="-122"/>
                <a:cs typeface="Lato" pitchFamily="34" charset="-120"/>
                <a:hlinkClick r:id="rId3">
                  <a:extLst>
                    <a:ext uri="{A12FA001-AC4F-418D-AE19-62706E023703}">
                      <ahyp:hlinkClr xmlns:ahyp="http://schemas.microsoft.com/office/drawing/2018/hyperlinkcolor" val="tx"/>
                    </a:ext>
                  </a:extLst>
                </a:hlinkClick>
              </a:rPr>
              <a:t>https://doi.org/10.5281/</a:t>
            </a:r>
            <a:r>
              <a:rPr lang="en-US" sz="2100" dirty="0">
                <a:solidFill>
                  <a:srgbClr val="272525"/>
                </a:solidFill>
                <a:latin typeface="Lato" pitchFamily="34" charset="0"/>
                <a:ea typeface="Lato" pitchFamily="34" charset="-122"/>
                <a:cs typeface="Lato" pitchFamily="34" charset="-120"/>
              </a:rPr>
              <a:t> zenodo.8044994 (2023).</a:t>
            </a:r>
            <a:endParaRPr lang="en-US" sz="2100" dirty="0"/>
          </a:p>
        </p:txBody>
      </p:sp>
      <p:sp>
        <p:nvSpPr>
          <p:cNvPr id="5" name="Text 3"/>
          <p:cNvSpPr/>
          <p:nvPr/>
        </p:nvSpPr>
        <p:spPr>
          <a:xfrm>
            <a:off x="939522" y="3567708"/>
            <a:ext cx="12751356" cy="429578"/>
          </a:xfrm>
          <a:prstGeom prst="rect">
            <a:avLst/>
          </a:prstGeom>
          <a:noFill/>
          <a:ln/>
        </p:spPr>
        <p:txBody>
          <a:bodyPr wrap="none" lIns="0" tIns="0" rIns="0" bIns="0" rtlCol="0" anchor="t"/>
          <a:lstStyle/>
          <a:p>
            <a:pPr marL="342900" indent="-342900" algn="l">
              <a:lnSpc>
                <a:spcPts val="3350"/>
              </a:lnSpc>
              <a:buSzPct val="100000"/>
              <a:buChar char="•"/>
            </a:pPr>
            <a:r>
              <a:rPr lang="en-US" sz="2100" dirty="0">
                <a:solidFill>
                  <a:srgbClr val="272525"/>
                </a:solidFill>
                <a:latin typeface="Lato" pitchFamily="34" charset="0"/>
                <a:ea typeface="Lato" pitchFamily="34" charset="-122"/>
                <a:cs typeface="Lato" pitchFamily="34" charset="-120"/>
              </a:rPr>
              <a:t>Grebogi, C. &amp; Lai, Y.-C. Controlling chaotic dynamical systems. Sys. Cont. Lett. 31, 307–312 (1997).</a:t>
            </a:r>
            <a:endParaRPr lang="en-US" sz="2100" dirty="0"/>
          </a:p>
        </p:txBody>
      </p:sp>
      <p:sp>
        <p:nvSpPr>
          <p:cNvPr id="6" name="Text 4"/>
          <p:cNvSpPr/>
          <p:nvPr/>
        </p:nvSpPr>
        <p:spPr>
          <a:xfrm>
            <a:off x="939522" y="4091226"/>
            <a:ext cx="12751356" cy="429578"/>
          </a:xfrm>
          <a:prstGeom prst="rect">
            <a:avLst/>
          </a:prstGeom>
          <a:noFill/>
          <a:ln/>
        </p:spPr>
        <p:txBody>
          <a:bodyPr wrap="none" lIns="0" tIns="0" rIns="0" bIns="0" rtlCol="0" anchor="t"/>
          <a:lstStyle/>
          <a:p>
            <a:pPr marL="342900" indent="-342900" algn="l">
              <a:lnSpc>
                <a:spcPts val="3350"/>
              </a:lnSpc>
              <a:buSzPct val="100000"/>
              <a:buChar char="•"/>
            </a:pPr>
            <a:r>
              <a:rPr lang="en-US" sz="2100" dirty="0">
                <a:solidFill>
                  <a:srgbClr val="272525"/>
                </a:solidFill>
                <a:latin typeface="Lato" pitchFamily="34" charset="0"/>
                <a:ea typeface="Lato" pitchFamily="34" charset="-122"/>
                <a:cs typeface="Lato" pitchFamily="34" charset="-120"/>
              </a:rPr>
              <a:t>Grebogi, C. &amp; Lai, Y.-C. Controlling chaos in high dimensions. IEEE Trans. Cir. Sys. 44, 971–975 (1997).</a:t>
            </a:r>
            <a:endParaRPr lang="en-US" sz="2100" dirty="0"/>
          </a:p>
        </p:txBody>
      </p:sp>
      <p:sp>
        <p:nvSpPr>
          <p:cNvPr id="7" name="Text 5"/>
          <p:cNvSpPr/>
          <p:nvPr/>
        </p:nvSpPr>
        <p:spPr>
          <a:xfrm>
            <a:off x="939522" y="4614743"/>
            <a:ext cx="12751356" cy="859155"/>
          </a:xfrm>
          <a:prstGeom prst="rect">
            <a:avLst/>
          </a:prstGeom>
          <a:noFill/>
          <a:ln/>
        </p:spPr>
        <p:txBody>
          <a:bodyPr wrap="square" lIns="0" tIns="0" rIns="0" bIns="0" rtlCol="0" anchor="t"/>
          <a:lstStyle/>
          <a:p>
            <a:pPr marL="342900" indent="-342900" algn="l">
              <a:lnSpc>
                <a:spcPts val="3350"/>
              </a:lnSpc>
              <a:buSzPct val="100000"/>
              <a:buChar char="•"/>
            </a:pPr>
            <a:r>
              <a:rPr lang="en-US" sz="2100" dirty="0">
                <a:solidFill>
                  <a:srgbClr val="272525"/>
                </a:solidFill>
                <a:latin typeface="Lato" pitchFamily="34" charset="0"/>
                <a:ea typeface="Lato" pitchFamily="34" charset="-122"/>
                <a:cs typeface="Lato" pitchFamily="34" charset="-120"/>
              </a:rPr>
              <a:t>Boccaletti, S., Grebogi, C., Lai, Y.-C., Mancini, H. &amp; Maza, D. Control of chaos: theory and applications. Phys. Rep. 329, 103–197 (2000).</a:t>
            </a:r>
            <a:endParaRPr lang="en-US" sz="2100" dirty="0"/>
          </a:p>
        </p:txBody>
      </p:sp>
      <p:sp>
        <p:nvSpPr>
          <p:cNvPr id="8" name="Text 6"/>
          <p:cNvSpPr/>
          <p:nvPr/>
        </p:nvSpPr>
        <p:spPr>
          <a:xfrm>
            <a:off x="939522" y="5567839"/>
            <a:ext cx="12751356" cy="859155"/>
          </a:xfrm>
          <a:prstGeom prst="rect">
            <a:avLst/>
          </a:prstGeom>
          <a:noFill/>
          <a:ln/>
        </p:spPr>
        <p:txBody>
          <a:bodyPr wrap="square" lIns="0" tIns="0" rIns="0" bIns="0" rtlCol="0" anchor="t"/>
          <a:lstStyle/>
          <a:p>
            <a:pPr marL="342900" indent="-342900" algn="l">
              <a:lnSpc>
                <a:spcPts val="3350"/>
              </a:lnSpc>
              <a:buSzPct val="100000"/>
              <a:buChar char="•"/>
            </a:pPr>
            <a:r>
              <a:rPr lang="en-US" sz="2100" dirty="0">
                <a:solidFill>
                  <a:srgbClr val="272525"/>
                </a:solidFill>
                <a:latin typeface="Lato" pitchFamily="34" charset="0"/>
                <a:ea typeface="Lato" pitchFamily="34" charset="-122"/>
                <a:cs typeface="Lato" pitchFamily="34" charset="-120"/>
              </a:rPr>
              <a:t>Zañudo, J. G. T., Yang, G. &amp; Albert, R. Structure-based control of complex networks with nonlinear dynamics. Proc. Natl Acad. Sci. USA 114, 7234–7239 (2017).</a:t>
            </a:r>
            <a:endParaRPr lang="en-US" sz="2100" dirty="0"/>
          </a:p>
        </p:txBody>
      </p:sp>
      <p:sp>
        <p:nvSpPr>
          <p:cNvPr id="9" name="Text 7"/>
          <p:cNvSpPr/>
          <p:nvPr/>
        </p:nvSpPr>
        <p:spPr>
          <a:xfrm>
            <a:off x="939522" y="6520934"/>
            <a:ext cx="12751356" cy="859155"/>
          </a:xfrm>
          <a:prstGeom prst="rect">
            <a:avLst/>
          </a:prstGeom>
          <a:noFill/>
          <a:ln/>
        </p:spPr>
        <p:txBody>
          <a:bodyPr wrap="square" lIns="0" tIns="0" rIns="0" bIns="0" rtlCol="0" anchor="t"/>
          <a:lstStyle/>
          <a:p>
            <a:pPr marL="342900" indent="-342900" algn="l">
              <a:lnSpc>
                <a:spcPts val="3350"/>
              </a:lnSpc>
              <a:buSzPct val="100000"/>
              <a:buChar char="•"/>
            </a:pPr>
            <a:r>
              <a:rPr lang="en-US" sz="2100" dirty="0">
                <a:solidFill>
                  <a:srgbClr val="272525"/>
                </a:solidFill>
                <a:latin typeface="Lato" pitchFamily="34" charset="0"/>
                <a:ea typeface="Lato" pitchFamily="34" charset="-122"/>
                <a:cs typeface="Lato" pitchFamily="34" charset="-120"/>
              </a:rPr>
              <a:t>Klickstein, I., Shirin, A. &amp; Sorrentino, F. Locally optimal control of complex networks. Phys. Rev. Lett. 119,268301(2017).</a:t>
            </a:r>
            <a:endParaRPr lang="en-US" sz="2100" dirty="0"/>
          </a:p>
        </p:txBody>
      </p:sp>
      <p:sp>
        <p:nvSpPr>
          <p:cNvPr id="10" name="Rectangle 9">
            <a:extLst>
              <a:ext uri="{FF2B5EF4-FFF2-40B4-BE49-F238E27FC236}">
                <a16:creationId xmlns:a16="http://schemas.microsoft.com/office/drawing/2014/main" id="{A8908240-E556-D360-0C22-934486243754}"/>
              </a:ext>
            </a:extLst>
          </p:cNvPr>
          <p:cNvSpPr/>
          <p:nvPr/>
        </p:nvSpPr>
        <p:spPr>
          <a:xfrm>
            <a:off x="12710160" y="7701280"/>
            <a:ext cx="1854200" cy="482600"/>
          </a:xfrm>
          <a:prstGeom prst="rect">
            <a:avLst/>
          </a:prstGeom>
          <a:solidFill>
            <a:schemeClr val="bg1"/>
          </a:solid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939522" y="3275886"/>
            <a:ext cx="12751356" cy="1677710"/>
          </a:xfrm>
          <a:prstGeom prst="rect">
            <a:avLst/>
          </a:prstGeom>
          <a:noFill/>
          <a:ln/>
        </p:spPr>
        <p:txBody>
          <a:bodyPr wrap="none" lIns="0" tIns="0" rIns="0" bIns="0" rtlCol="0" anchor="t"/>
          <a:lstStyle/>
          <a:p>
            <a:pPr marL="0" indent="0" algn="ctr">
              <a:lnSpc>
                <a:spcPts val="13200"/>
              </a:lnSpc>
              <a:buNone/>
            </a:pPr>
            <a:r>
              <a:rPr lang="en-US" sz="10550" dirty="0">
                <a:solidFill>
                  <a:srgbClr val="312F2B"/>
                </a:solidFill>
                <a:latin typeface="Gelasio" pitchFamily="34" charset="0"/>
                <a:ea typeface="Gelasio" pitchFamily="34" charset="-122"/>
                <a:cs typeface="Gelasio" pitchFamily="34" charset="-120"/>
              </a:rPr>
              <a:t>Thank You</a:t>
            </a:r>
            <a:endParaRPr lang="en-US" sz="10550" dirty="0"/>
          </a:p>
        </p:txBody>
      </p:sp>
      <p:sp>
        <p:nvSpPr>
          <p:cNvPr id="3" name="Rectangle 2">
            <a:extLst>
              <a:ext uri="{FF2B5EF4-FFF2-40B4-BE49-F238E27FC236}">
                <a16:creationId xmlns:a16="http://schemas.microsoft.com/office/drawing/2014/main" id="{1B6708C2-27AE-27B5-B335-CA1F49607A0F}"/>
              </a:ext>
            </a:extLst>
          </p:cNvPr>
          <p:cNvSpPr/>
          <p:nvPr/>
        </p:nvSpPr>
        <p:spPr>
          <a:xfrm>
            <a:off x="12710160" y="7701280"/>
            <a:ext cx="1854200" cy="482600"/>
          </a:xfrm>
          <a:prstGeom prst="rect">
            <a:avLst/>
          </a:prstGeom>
          <a:solidFill>
            <a:schemeClr val="bg1"/>
          </a:solid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939522" y="765572"/>
            <a:ext cx="6711077" cy="838914"/>
          </a:xfrm>
          <a:prstGeom prst="rect">
            <a:avLst/>
          </a:prstGeom>
          <a:noFill/>
          <a:ln/>
        </p:spPr>
        <p:txBody>
          <a:bodyPr wrap="none" lIns="0" tIns="0" rIns="0" bIns="0" rtlCol="0" anchor="t"/>
          <a:lstStyle/>
          <a:p>
            <a:pPr marL="0" indent="0">
              <a:lnSpc>
                <a:spcPts val="6600"/>
              </a:lnSpc>
              <a:buNone/>
            </a:pPr>
            <a:r>
              <a:rPr lang="en-US" sz="5250" dirty="0">
                <a:solidFill>
                  <a:srgbClr val="312F2B"/>
                </a:solidFill>
                <a:latin typeface="Gelasio" pitchFamily="34" charset="0"/>
                <a:ea typeface="Gelasio" pitchFamily="34" charset="-122"/>
                <a:cs typeface="Gelasio" pitchFamily="34" charset="-120"/>
              </a:rPr>
              <a:t>Introduction</a:t>
            </a:r>
            <a:endParaRPr lang="en-US" sz="5250" dirty="0"/>
          </a:p>
        </p:txBody>
      </p:sp>
      <p:sp>
        <p:nvSpPr>
          <p:cNvPr id="3" name="Text 1"/>
          <p:cNvSpPr/>
          <p:nvPr/>
        </p:nvSpPr>
        <p:spPr>
          <a:xfrm>
            <a:off x="939522" y="2007156"/>
            <a:ext cx="12751356" cy="3007043"/>
          </a:xfrm>
          <a:prstGeom prst="rect">
            <a:avLst/>
          </a:prstGeom>
          <a:noFill/>
          <a:ln/>
        </p:spPr>
        <p:txBody>
          <a:bodyPr wrap="square" lIns="0" tIns="0" rIns="0" bIns="0" rtlCol="0" anchor="t"/>
          <a:lstStyle/>
          <a:p>
            <a:pPr marL="0" indent="0">
              <a:lnSpc>
                <a:spcPts val="3350"/>
              </a:lnSpc>
              <a:buNone/>
            </a:pPr>
            <a:r>
              <a:rPr lang="en-US" sz="2100" dirty="0">
                <a:solidFill>
                  <a:srgbClr val="272525"/>
                </a:solidFill>
                <a:latin typeface="Lato" pitchFamily="34" charset="0"/>
                <a:ea typeface="Lato" pitchFamily="34" charset="-122"/>
                <a:cs typeface="Lato" pitchFamily="34" charset="-120"/>
              </a:rPr>
              <a:t>In control engineering, traditional methods for tracking control usually require a complete and accurate model of the system. But this can be challenging when the system has high dimensionality and strong nonlinearity. These systems can also be inaccurate. Because of this, there has been growing interest in developing </a:t>
            </a:r>
            <a:r>
              <a:rPr lang="en-US" sz="2100" b="1" dirty="0">
                <a:solidFill>
                  <a:srgbClr val="272525"/>
                </a:solidFill>
                <a:latin typeface="Lato" pitchFamily="34" charset="0"/>
                <a:ea typeface="Lato" pitchFamily="34" charset="-122"/>
                <a:cs typeface="Lato" pitchFamily="34" charset="-120"/>
              </a:rPr>
              <a:t>model-free</a:t>
            </a:r>
            <a:r>
              <a:rPr lang="en-US" sz="2100" dirty="0">
                <a:solidFill>
                  <a:srgbClr val="272525"/>
                </a:solidFill>
                <a:latin typeface="Lato" pitchFamily="34" charset="0"/>
                <a:ea typeface="Lato" pitchFamily="34" charset="-122"/>
                <a:cs typeface="Lato" pitchFamily="34" charset="-120"/>
              </a:rPr>
              <a:t> and </a:t>
            </a:r>
            <a:r>
              <a:rPr lang="en-US" sz="2100" b="1" dirty="0">
                <a:solidFill>
                  <a:srgbClr val="272525"/>
                </a:solidFill>
                <a:latin typeface="Lato" pitchFamily="34" charset="0"/>
                <a:ea typeface="Lato" pitchFamily="34" charset="-122"/>
                <a:cs typeface="Lato" pitchFamily="34" charset="-120"/>
              </a:rPr>
              <a:t>data-driven</a:t>
            </a:r>
            <a:r>
              <a:rPr lang="en-US" sz="2100" dirty="0">
                <a:solidFill>
                  <a:srgbClr val="272525"/>
                </a:solidFill>
                <a:latin typeface="Lato" pitchFamily="34" charset="0"/>
                <a:ea typeface="Lato" pitchFamily="34" charset="-122"/>
                <a:cs typeface="Lato" pitchFamily="34" charset="-120"/>
              </a:rPr>
              <a:t> control methods, which don’t rely on exact models. Current methods often struggle to quickly adapt to changes in the system, especially when the system needs to track complex or unpredictable (chaotic) trajectories. For accurate tracking, the controller needs to respond quickly to changes in the system. </a:t>
            </a:r>
            <a:endParaRPr lang="en-US" sz="2100" dirty="0"/>
          </a:p>
        </p:txBody>
      </p:sp>
      <p:sp>
        <p:nvSpPr>
          <p:cNvPr id="4" name="Text 2"/>
          <p:cNvSpPr/>
          <p:nvPr/>
        </p:nvSpPr>
        <p:spPr>
          <a:xfrm>
            <a:off x="939522" y="5316141"/>
            <a:ext cx="12751356" cy="2147888"/>
          </a:xfrm>
          <a:prstGeom prst="rect">
            <a:avLst/>
          </a:prstGeom>
          <a:noFill/>
          <a:ln/>
        </p:spPr>
        <p:txBody>
          <a:bodyPr wrap="square" lIns="0" tIns="0" rIns="0" bIns="0" rtlCol="0" anchor="t"/>
          <a:lstStyle/>
          <a:p>
            <a:pPr marL="0" indent="0">
              <a:lnSpc>
                <a:spcPts val="3350"/>
              </a:lnSpc>
              <a:buNone/>
            </a:pPr>
            <a:r>
              <a:rPr lang="en-US" sz="2100" dirty="0">
                <a:solidFill>
                  <a:srgbClr val="272525"/>
                </a:solidFill>
                <a:latin typeface="Lato" pitchFamily="34" charset="0"/>
                <a:ea typeface="Lato" pitchFamily="34" charset="-122"/>
                <a:cs typeface="Lato" pitchFamily="34" charset="-120"/>
              </a:rPr>
              <a:t>This paper addresses these issues using </a:t>
            </a:r>
            <a:r>
              <a:rPr lang="en-US" sz="2100" b="1" dirty="0">
                <a:solidFill>
                  <a:srgbClr val="272525"/>
                </a:solidFill>
                <a:latin typeface="Lato" pitchFamily="34" charset="0"/>
                <a:ea typeface="Lato" pitchFamily="34" charset="-122"/>
                <a:cs typeface="Lato" pitchFamily="34" charset="-120"/>
              </a:rPr>
              <a:t>machine learning</a:t>
            </a:r>
            <a:r>
              <a:rPr lang="en-US" sz="2100" dirty="0">
                <a:solidFill>
                  <a:srgbClr val="272525"/>
                </a:solidFill>
                <a:latin typeface="Lato" pitchFamily="34" charset="0"/>
                <a:ea typeface="Lato" pitchFamily="34" charset="-122"/>
                <a:cs typeface="Lato" pitchFamily="34" charset="-120"/>
              </a:rPr>
              <a:t>, specifically a technique called </a:t>
            </a:r>
            <a:r>
              <a:rPr lang="en-US" sz="2100" b="1" dirty="0">
                <a:solidFill>
                  <a:srgbClr val="272525"/>
                </a:solidFill>
                <a:latin typeface="Lato" pitchFamily="34" charset="0"/>
                <a:ea typeface="Lato" pitchFamily="34" charset="-122"/>
                <a:cs typeface="Lato" pitchFamily="34" charset="-120"/>
              </a:rPr>
              <a:t>reservoir computing</a:t>
            </a:r>
            <a:r>
              <a:rPr lang="en-US" sz="2100" dirty="0">
                <a:solidFill>
                  <a:srgbClr val="272525"/>
                </a:solidFill>
                <a:latin typeface="Lato" pitchFamily="34" charset="0"/>
                <a:ea typeface="Lato" pitchFamily="34" charset="-122"/>
                <a:cs typeface="Lato" pitchFamily="34" charset="-120"/>
              </a:rPr>
              <a:t>. Machine learning has changed many fields, including control systems. In the past, machine learning was used mainly for systems that work in steps, but now we can use it for more complicated systems that run continuously, which are more complex. Our method aims to track a wide range of trajectories—whether simple, complex, periodic, or chaotic—using a fully data-driven, model-free approach.</a:t>
            </a:r>
            <a:endParaRPr lang="en-US" sz="2100" dirty="0"/>
          </a:p>
        </p:txBody>
      </p:sp>
      <p:sp>
        <p:nvSpPr>
          <p:cNvPr id="5" name="Rectangle 4">
            <a:extLst>
              <a:ext uri="{FF2B5EF4-FFF2-40B4-BE49-F238E27FC236}">
                <a16:creationId xmlns:a16="http://schemas.microsoft.com/office/drawing/2014/main" id="{A7FE339B-D6F7-B219-FB0A-1483CE167696}"/>
              </a:ext>
            </a:extLst>
          </p:cNvPr>
          <p:cNvSpPr/>
          <p:nvPr/>
        </p:nvSpPr>
        <p:spPr>
          <a:xfrm>
            <a:off x="12710160" y="7701280"/>
            <a:ext cx="1854200" cy="482600"/>
          </a:xfrm>
          <a:prstGeom prst="rect">
            <a:avLst/>
          </a:prstGeom>
          <a:solidFill>
            <a:schemeClr val="bg1"/>
          </a:solid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939522" y="1785699"/>
            <a:ext cx="12751356" cy="1718310"/>
          </a:xfrm>
          <a:prstGeom prst="rect">
            <a:avLst/>
          </a:prstGeom>
          <a:noFill/>
          <a:ln/>
        </p:spPr>
        <p:txBody>
          <a:bodyPr wrap="square" lIns="0" tIns="0" rIns="0" bIns="0" rtlCol="0" anchor="t"/>
          <a:lstStyle/>
          <a:p>
            <a:pPr marL="0" indent="0">
              <a:lnSpc>
                <a:spcPts val="3350"/>
              </a:lnSpc>
              <a:buNone/>
            </a:pPr>
            <a:r>
              <a:rPr lang="en-US" sz="2100" dirty="0">
                <a:solidFill>
                  <a:srgbClr val="272525"/>
                </a:solidFill>
                <a:latin typeface="Lato" pitchFamily="34" charset="0"/>
                <a:ea typeface="Lato" pitchFamily="34" charset="-122"/>
                <a:cs typeface="Lato" pitchFamily="34" charset="-120"/>
              </a:rPr>
              <a:t>At the heart of our method is </a:t>
            </a:r>
            <a:r>
              <a:rPr lang="en-US" sz="2100" b="1" dirty="0">
                <a:solidFill>
                  <a:srgbClr val="272525"/>
                </a:solidFill>
                <a:latin typeface="Lato" pitchFamily="34" charset="0"/>
                <a:ea typeface="Lato" pitchFamily="34" charset="-122"/>
                <a:cs typeface="Lato" pitchFamily="34" charset="-120"/>
              </a:rPr>
              <a:t>reservoir computing</a:t>
            </a:r>
            <a:r>
              <a:rPr lang="en-US" sz="2100" dirty="0">
                <a:solidFill>
                  <a:srgbClr val="272525"/>
                </a:solidFill>
                <a:latin typeface="Lato" pitchFamily="34" charset="0"/>
                <a:ea typeface="Lato" pitchFamily="34" charset="-122"/>
                <a:cs typeface="Lato" pitchFamily="34" charset="-120"/>
              </a:rPr>
              <a:t>, a type of recurrent neural network (RNN) that is especially good at handling nonlinear and chaotic systems. It’s very efficient because it requires less computational power and can manage complex systems. In our control system, reservoir computing is trained using only </a:t>
            </a:r>
            <a:r>
              <a:rPr lang="en-US" sz="2100" b="1" dirty="0">
                <a:solidFill>
                  <a:srgbClr val="272525"/>
                </a:solidFill>
                <a:latin typeface="Lato" pitchFamily="34" charset="0"/>
                <a:ea typeface="Lato" pitchFamily="34" charset="-122"/>
                <a:cs typeface="Lato" pitchFamily="34" charset="-120"/>
              </a:rPr>
              <a:t>partial observations</a:t>
            </a:r>
            <a:r>
              <a:rPr lang="en-US" sz="2100" dirty="0">
                <a:solidFill>
                  <a:srgbClr val="272525"/>
                </a:solidFill>
                <a:latin typeface="Lato" pitchFamily="34" charset="0"/>
                <a:ea typeface="Lato" pitchFamily="34" charset="-122"/>
                <a:cs typeface="Lato" pitchFamily="34" charset="-120"/>
              </a:rPr>
              <a:t> of the system, instead of needing the full system data. </a:t>
            </a:r>
            <a:endParaRPr lang="en-US" sz="2100" dirty="0"/>
          </a:p>
        </p:txBody>
      </p:sp>
      <p:sp>
        <p:nvSpPr>
          <p:cNvPr id="3" name="Text 1"/>
          <p:cNvSpPr/>
          <p:nvPr/>
        </p:nvSpPr>
        <p:spPr>
          <a:xfrm>
            <a:off x="939522" y="3805952"/>
            <a:ext cx="12751356" cy="1718310"/>
          </a:xfrm>
          <a:prstGeom prst="rect">
            <a:avLst/>
          </a:prstGeom>
          <a:noFill/>
          <a:ln/>
        </p:spPr>
        <p:txBody>
          <a:bodyPr wrap="square" lIns="0" tIns="0" rIns="0" bIns="0" rtlCol="0" anchor="t"/>
          <a:lstStyle/>
          <a:p>
            <a:pPr marL="0" indent="0">
              <a:lnSpc>
                <a:spcPts val="3350"/>
              </a:lnSpc>
              <a:buNone/>
            </a:pPr>
            <a:r>
              <a:rPr lang="en-US" sz="2100" dirty="0">
                <a:solidFill>
                  <a:srgbClr val="272525"/>
                </a:solidFill>
                <a:latin typeface="Lato" pitchFamily="34" charset="0"/>
                <a:ea typeface="Lato" pitchFamily="34" charset="-122"/>
                <a:cs typeface="Lato" pitchFamily="34" charset="-120"/>
              </a:rPr>
              <a:t>In this study, we apply this control method to a two-arm robotic manipulator. It can track a variety of trajectories, including very complex and chaotic ones. Our system has three key features: (1) it only requires partial observations during training and testing, (2) it uses data from two consecutive time steps, and (3) it uses a random input signal for training, which helps it deal with complex dynamics.</a:t>
            </a:r>
            <a:endParaRPr lang="en-US" sz="2100" dirty="0"/>
          </a:p>
        </p:txBody>
      </p:sp>
      <p:sp>
        <p:nvSpPr>
          <p:cNvPr id="4" name="Text 2"/>
          <p:cNvSpPr/>
          <p:nvPr/>
        </p:nvSpPr>
        <p:spPr>
          <a:xfrm>
            <a:off x="939522" y="5826204"/>
            <a:ext cx="12751356" cy="859155"/>
          </a:xfrm>
          <a:prstGeom prst="rect">
            <a:avLst/>
          </a:prstGeom>
          <a:noFill/>
          <a:ln/>
        </p:spPr>
        <p:txBody>
          <a:bodyPr wrap="square" lIns="0" tIns="0" rIns="0" bIns="0" rtlCol="0" anchor="t"/>
          <a:lstStyle/>
          <a:p>
            <a:pPr marL="0" indent="0">
              <a:lnSpc>
                <a:spcPts val="3350"/>
              </a:lnSpc>
              <a:buNone/>
            </a:pPr>
            <a:r>
              <a:rPr lang="en-US" sz="2100" dirty="0">
                <a:solidFill>
                  <a:srgbClr val="272525"/>
                </a:solidFill>
                <a:latin typeface="Lato" pitchFamily="34" charset="0"/>
                <a:ea typeface="Lato" pitchFamily="34" charset="-122"/>
                <a:cs typeface="Lato" pitchFamily="34" charset="-120"/>
              </a:rPr>
              <a:t>This paper presents a powerful </a:t>
            </a:r>
            <a:r>
              <a:rPr lang="en-US" sz="2100" b="1" dirty="0">
                <a:solidFill>
                  <a:srgbClr val="272525"/>
                </a:solidFill>
                <a:latin typeface="Lato" pitchFamily="34" charset="0"/>
                <a:ea typeface="Lato" pitchFamily="34" charset="-122"/>
                <a:cs typeface="Lato" pitchFamily="34" charset="-120"/>
              </a:rPr>
              <a:t>model-free, data-driven</a:t>
            </a:r>
            <a:r>
              <a:rPr lang="en-US" sz="2100" dirty="0">
                <a:solidFill>
                  <a:srgbClr val="272525"/>
                </a:solidFill>
                <a:latin typeface="Lato" pitchFamily="34" charset="0"/>
                <a:ea typeface="Lato" pitchFamily="34" charset="-122"/>
                <a:cs typeface="Lato" pitchFamily="34" charset="-120"/>
              </a:rPr>
              <a:t> control system that can track complex and chaotic trajectories, making it useful for real-world applications like robotics.</a:t>
            </a:r>
            <a:endParaRPr lang="en-US" sz="2100" dirty="0"/>
          </a:p>
        </p:txBody>
      </p:sp>
      <p:sp>
        <p:nvSpPr>
          <p:cNvPr id="5" name="Rectangle 4">
            <a:extLst>
              <a:ext uri="{FF2B5EF4-FFF2-40B4-BE49-F238E27FC236}">
                <a16:creationId xmlns:a16="http://schemas.microsoft.com/office/drawing/2014/main" id="{8D548211-77E5-F10B-C593-08B99890CE98}"/>
              </a:ext>
            </a:extLst>
          </p:cNvPr>
          <p:cNvSpPr/>
          <p:nvPr/>
        </p:nvSpPr>
        <p:spPr>
          <a:xfrm>
            <a:off x="12710160" y="7701280"/>
            <a:ext cx="1854200" cy="482600"/>
          </a:xfrm>
          <a:prstGeom prst="rect">
            <a:avLst/>
          </a:prstGeom>
          <a:solidFill>
            <a:schemeClr val="bg1"/>
          </a:solid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939522" y="1048107"/>
            <a:ext cx="6711077" cy="838914"/>
          </a:xfrm>
          <a:prstGeom prst="rect">
            <a:avLst/>
          </a:prstGeom>
          <a:noFill/>
          <a:ln/>
        </p:spPr>
        <p:txBody>
          <a:bodyPr wrap="none" lIns="0" tIns="0" rIns="0" bIns="0" rtlCol="0" anchor="t"/>
          <a:lstStyle/>
          <a:p>
            <a:pPr marL="0" indent="0">
              <a:lnSpc>
                <a:spcPts val="6600"/>
              </a:lnSpc>
              <a:buNone/>
            </a:pPr>
            <a:r>
              <a:rPr lang="en-US" sz="5250" dirty="0">
                <a:solidFill>
                  <a:srgbClr val="312F2B"/>
                </a:solidFill>
                <a:latin typeface="Gelasio" pitchFamily="34" charset="0"/>
                <a:ea typeface="Gelasio" pitchFamily="34" charset="-122"/>
                <a:cs typeface="Gelasio" pitchFamily="34" charset="-120"/>
              </a:rPr>
              <a:t>Objectives</a:t>
            </a:r>
            <a:endParaRPr lang="en-US" sz="5250" dirty="0"/>
          </a:p>
        </p:txBody>
      </p:sp>
      <p:sp>
        <p:nvSpPr>
          <p:cNvPr id="3" name="Shape 1"/>
          <p:cNvSpPr/>
          <p:nvPr/>
        </p:nvSpPr>
        <p:spPr>
          <a:xfrm>
            <a:off x="939522" y="2423874"/>
            <a:ext cx="6241494" cy="2244566"/>
          </a:xfrm>
          <a:prstGeom prst="roundRect">
            <a:avLst>
              <a:gd name="adj" fmla="val 5023"/>
            </a:avLst>
          </a:prstGeom>
          <a:solidFill>
            <a:srgbClr val="E8E8E3"/>
          </a:solidFill>
          <a:ln w="15240">
            <a:solidFill>
              <a:srgbClr val="CECEC9"/>
            </a:solidFill>
            <a:prstDash val="solid"/>
          </a:ln>
        </p:spPr>
        <p:txBody>
          <a:bodyPr/>
          <a:lstStyle/>
          <a:p>
            <a:endParaRPr lang="en-IN"/>
          </a:p>
        </p:txBody>
      </p:sp>
      <p:sp>
        <p:nvSpPr>
          <p:cNvPr id="4" name="Text 2"/>
          <p:cNvSpPr/>
          <p:nvPr/>
        </p:nvSpPr>
        <p:spPr>
          <a:xfrm>
            <a:off x="1223129" y="2707481"/>
            <a:ext cx="5674281" cy="1677353"/>
          </a:xfrm>
          <a:prstGeom prst="rect">
            <a:avLst/>
          </a:prstGeom>
          <a:noFill/>
          <a:ln/>
        </p:spPr>
        <p:txBody>
          <a:bodyPr wrap="square" lIns="0" tIns="0" rIns="0" bIns="0" rtlCol="0" anchor="t"/>
          <a:lstStyle/>
          <a:p>
            <a:pPr marL="0" indent="0">
              <a:lnSpc>
                <a:spcPts val="3300"/>
              </a:lnSpc>
              <a:buNone/>
            </a:pPr>
            <a:r>
              <a:rPr lang="en-US" sz="2600" dirty="0">
                <a:solidFill>
                  <a:srgbClr val="272525"/>
                </a:solidFill>
                <a:latin typeface="Gelasio" pitchFamily="34" charset="0"/>
                <a:ea typeface="Gelasio" pitchFamily="34" charset="-122"/>
                <a:cs typeface="Gelasio" pitchFamily="34" charset="-120"/>
              </a:rPr>
              <a:t>Develop a model-free, machine learning-based control framework for precise trajectory tracking in robotic systems.</a:t>
            </a:r>
            <a:endParaRPr lang="en-US" sz="2600" dirty="0"/>
          </a:p>
        </p:txBody>
      </p:sp>
      <p:sp>
        <p:nvSpPr>
          <p:cNvPr id="5" name="Shape 3"/>
          <p:cNvSpPr/>
          <p:nvPr/>
        </p:nvSpPr>
        <p:spPr>
          <a:xfrm>
            <a:off x="7449383" y="2423874"/>
            <a:ext cx="6241494" cy="2244566"/>
          </a:xfrm>
          <a:prstGeom prst="roundRect">
            <a:avLst>
              <a:gd name="adj" fmla="val 5023"/>
            </a:avLst>
          </a:prstGeom>
          <a:solidFill>
            <a:srgbClr val="E8E8E3"/>
          </a:solidFill>
          <a:ln w="15240">
            <a:solidFill>
              <a:srgbClr val="CECEC9"/>
            </a:solidFill>
            <a:prstDash val="solid"/>
          </a:ln>
        </p:spPr>
        <p:txBody>
          <a:bodyPr/>
          <a:lstStyle/>
          <a:p>
            <a:endParaRPr lang="en-IN"/>
          </a:p>
        </p:txBody>
      </p:sp>
      <p:sp>
        <p:nvSpPr>
          <p:cNvPr id="6" name="Text 4"/>
          <p:cNvSpPr/>
          <p:nvPr/>
        </p:nvSpPr>
        <p:spPr>
          <a:xfrm>
            <a:off x="7732990" y="2707481"/>
            <a:ext cx="5674281" cy="1258014"/>
          </a:xfrm>
          <a:prstGeom prst="rect">
            <a:avLst/>
          </a:prstGeom>
          <a:noFill/>
          <a:ln/>
        </p:spPr>
        <p:txBody>
          <a:bodyPr wrap="square" lIns="0" tIns="0" rIns="0" bIns="0" rtlCol="0" anchor="t"/>
          <a:lstStyle/>
          <a:p>
            <a:pPr marL="0" indent="0">
              <a:lnSpc>
                <a:spcPts val="3300"/>
              </a:lnSpc>
              <a:buNone/>
            </a:pPr>
            <a:r>
              <a:rPr lang="en-US" sz="2600" dirty="0">
                <a:solidFill>
                  <a:srgbClr val="272525"/>
                </a:solidFill>
                <a:latin typeface="Gelasio" pitchFamily="34" charset="0"/>
                <a:ea typeface="Gelasio" pitchFamily="34" charset="-122"/>
                <a:cs typeface="Gelasio" pitchFamily="34" charset="-120"/>
              </a:rPr>
              <a:t>Utilize reservoir computing to handle complex, dynamic trajectories with limited observational data.</a:t>
            </a:r>
            <a:endParaRPr lang="en-US" sz="2600" dirty="0"/>
          </a:p>
        </p:txBody>
      </p:sp>
      <p:sp>
        <p:nvSpPr>
          <p:cNvPr id="7" name="Shape 5"/>
          <p:cNvSpPr/>
          <p:nvPr/>
        </p:nvSpPr>
        <p:spPr>
          <a:xfrm>
            <a:off x="939522" y="4936808"/>
            <a:ext cx="6241494" cy="2244566"/>
          </a:xfrm>
          <a:prstGeom prst="roundRect">
            <a:avLst>
              <a:gd name="adj" fmla="val 5023"/>
            </a:avLst>
          </a:prstGeom>
          <a:solidFill>
            <a:srgbClr val="E8E8E3"/>
          </a:solidFill>
          <a:ln w="15240">
            <a:solidFill>
              <a:srgbClr val="CECEC9"/>
            </a:solidFill>
            <a:prstDash val="solid"/>
          </a:ln>
        </p:spPr>
        <p:txBody>
          <a:bodyPr/>
          <a:lstStyle/>
          <a:p>
            <a:endParaRPr lang="en-IN"/>
          </a:p>
        </p:txBody>
      </p:sp>
      <p:sp>
        <p:nvSpPr>
          <p:cNvPr id="8" name="Text 6"/>
          <p:cNvSpPr/>
          <p:nvPr/>
        </p:nvSpPr>
        <p:spPr>
          <a:xfrm>
            <a:off x="1223129" y="5220414"/>
            <a:ext cx="5674281" cy="1677353"/>
          </a:xfrm>
          <a:prstGeom prst="rect">
            <a:avLst/>
          </a:prstGeom>
          <a:noFill/>
          <a:ln/>
        </p:spPr>
        <p:txBody>
          <a:bodyPr wrap="square" lIns="0" tIns="0" rIns="0" bIns="0" rtlCol="0" anchor="t"/>
          <a:lstStyle/>
          <a:p>
            <a:pPr marL="0" indent="0">
              <a:lnSpc>
                <a:spcPts val="3300"/>
              </a:lnSpc>
              <a:buNone/>
            </a:pPr>
            <a:r>
              <a:rPr lang="en-US" sz="2600" dirty="0">
                <a:solidFill>
                  <a:srgbClr val="272525"/>
                </a:solidFill>
                <a:latin typeface="Gelasio" pitchFamily="34" charset="0"/>
                <a:ea typeface="Gelasio" pitchFamily="34" charset="-122"/>
                <a:cs typeface="Gelasio" pitchFamily="34" charset="-120"/>
              </a:rPr>
              <a:t>Design a robust controller that can dynamically adjust to measurement noise, disturbances, and system uncertainties.</a:t>
            </a:r>
            <a:endParaRPr lang="en-US" sz="2600" dirty="0"/>
          </a:p>
        </p:txBody>
      </p:sp>
      <p:sp>
        <p:nvSpPr>
          <p:cNvPr id="9" name="Shape 7"/>
          <p:cNvSpPr/>
          <p:nvPr/>
        </p:nvSpPr>
        <p:spPr>
          <a:xfrm>
            <a:off x="7449383" y="4936808"/>
            <a:ext cx="6241494" cy="2244566"/>
          </a:xfrm>
          <a:prstGeom prst="roundRect">
            <a:avLst>
              <a:gd name="adj" fmla="val 5023"/>
            </a:avLst>
          </a:prstGeom>
          <a:solidFill>
            <a:srgbClr val="E8E8E3"/>
          </a:solidFill>
          <a:ln w="15240">
            <a:solidFill>
              <a:srgbClr val="CECEC9"/>
            </a:solidFill>
            <a:prstDash val="solid"/>
          </a:ln>
        </p:spPr>
        <p:txBody>
          <a:bodyPr/>
          <a:lstStyle/>
          <a:p>
            <a:endParaRPr lang="en-IN"/>
          </a:p>
        </p:txBody>
      </p:sp>
      <p:sp>
        <p:nvSpPr>
          <p:cNvPr id="10" name="Text 8"/>
          <p:cNvSpPr/>
          <p:nvPr/>
        </p:nvSpPr>
        <p:spPr>
          <a:xfrm>
            <a:off x="7732990" y="5220414"/>
            <a:ext cx="5674281" cy="1258014"/>
          </a:xfrm>
          <a:prstGeom prst="rect">
            <a:avLst/>
          </a:prstGeom>
          <a:noFill/>
          <a:ln/>
        </p:spPr>
        <p:txBody>
          <a:bodyPr wrap="square" lIns="0" tIns="0" rIns="0" bIns="0" rtlCol="0" anchor="t"/>
          <a:lstStyle/>
          <a:p>
            <a:pPr marL="0" indent="0">
              <a:lnSpc>
                <a:spcPts val="3300"/>
              </a:lnSpc>
              <a:buNone/>
            </a:pPr>
            <a:r>
              <a:rPr lang="en-US" sz="2600" dirty="0">
                <a:solidFill>
                  <a:srgbClr val="272525"/>
                </a:solidFill>
                <a:latin typeface="Gelasio" pitchFamily="34" charset="0"/>
                <a:ea typeface="Gelasio" pitchFamily="34" charset="-122"/>
                <a:cs typeface="Gelasio" pitchFamily="34" charset="-120"/>
              </a:rPr>
              <a:t>Ensure accurate tracking in complex systems where traditional methods fail.</a:t>
            </a:r>
            <a:endParaRPr lang="en-US" sz="2600" dirty="0"/>
          </a:p>
        </p:txBody>
      </p:sp>
      <p:sp>
        <p:nvSpPr>
          <p:cNvPr id="11" name="Rectangle 10">
            <a:extLst>
              <a:ext uri="{FF2B5EF4-FFF2-40B4-BE49-F238E27FC236}">
                <a16:creationId xmlns:a16="http://schemas.microsoft.com/office/drawing/2014/main" id="{6D949FF9-8E2A-FB71-185C-CD3E955EF43E}"/>
              </a:ext>
            </a:extLst>
          </p:cNvPr>
          <p:cNvSpPr/>
          <p:nvPr/>
        </p:nvSpPr>
        <p:spPr>
          <a:xfrm>
            <a:off x="12710160" y="7701280"/>
            <a:ext cx="1854200" cy="482600"/>
          </a:xfrm>
          <a:prstGeom prst="rect">
            <a:avLst/>
          </a:prstGeom>
          <a:solidFill>
            <a:schemeClr val="bg1"/>
          </a:solid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910828" y="715804"/>
            <a:ext cx="6506289" cy="813316"/>
          </a:xfrm>
          <a:prstGeom prst="rect">
            <a:avLst/>
          </a:prstGeom>
          <a:noFill/>
          <a:ln/>
        </p:spPr>
        <p:txBody>
          <a:bodyPr wrap="none" lIns="0" tIns="0" rIns="0" bIns="0" rtlCol="0" anchor="t"/>
          <a:lstStyle/>
          <a:p>
            <a:pPr marL="0" indent="0">
              <a:lnSpc>
                <a:spcPts val="6400"/>
              </a:lnSpc>
              <a:buNone/>
            </a:pPr>
            <a:r>
              <a:rPr lang="en-US" sz="5100" dirty="0">
                <a:solidFill>
                  <a:srgbClr val="312F2B"/>
                </a:solidFill>
                <a:latin typeface="Gelasio" pitchFamily="34" charset="0"/>
                <a:ea typeface="Gelasio" pitchFamily="34" charset="-122"/>
                <a:cs typeface="Gelasio" pitchFamily="34" charset="-120"/>
              </a:rPr>
              <a:t>Literature Review</a:t>
            </a:r>
            <a:endParaRPr lang="en-US" sz="5100" dirty="0"/>
          </a:p>
        </p:txBody>
      </p:sp>
      <p:sp>
        <p:nvSpPr>
          <p:cNvPr id="3" name="Shape 1"/>
          <p:cNvSpPr/>
          <p:nvPr/>
        </p:nvSpPr>
        <p:spPr>
          <a:xfrm>
            <a:off x="1025604" y="2049542"/>
            <a:ext cx="30480" cy="5464135"/>
          </a:xfrm>
          <a:prstGeom prst="roundRect">
            <a:avLst>
              <a:gd name="adj" fmla="val 358617"/>
            </a:avLst>
          </a:prstGeom>
          <a:solidFill>
            <a:srgbClr val="CECEC9"/>
          </a:solidFill>
          <a:ln/>
        </p:spPr>
        <p:txBody>
          <a:bodyPr/>
          <a:lstStyle/>
          <a:p>
            <a:endParaRPr lang="en-IN"/>
          </a:p>
        </p:txBody>
      </p:sp>
      <p:sp>
        <p:nvSpPr>
          <p:cNvPr id="4" name="Shape 2"/>
          <p:cNvSpPr/>
          <p:nvPr/>
        </p:nvSpPr>
        <p:spPr>
          <a:xfrm>
            <a:off x="813137" y="2342317"/>
            <a:ext cx="455414" cy="455414"/>
          </a:xfrm>
          <a:prstGeom prst="roundRect">
            <a:avLst>
              <a:gd name="adj" fmla="val 24002"/>
            </a:avLst>
          </a:prstGeom>
          <a:solidFill>
            <a:srgbClr val="E8E8E3"/>
          </a:solidFill>
          <a:ln w="15240">
            <a:solidFill>
              <a:srgbClr val="CECEC9"/>
            </a:solidFill>
            <a:prstDash val="solid"/>
          </a:ln>
        </p:spPr>
        <p:txBody>
          <a:bodyPr/>
          <a:lstStyle/>
          <a:p>
            <a:endParaRPr lang="en-IN"/>
          </a:p>
        </p:txBody>
      </p:sp>
      <p:sp>
        <p:nvSpPr>
          <p:cNvPr id="5" name="Text 3"/>
          <p:cNvSpPr/>
          <p:nvPr/>
        </p:nvSpPr>
        <p:spPr>
          <a:xfrm>
            <a:off x="1561267" y="2309693"/>
            <a:ext cx="12158305" cy="2081689"/>
          </a:xfrm>
          <a:prstGeom prst="rect">
            <a:avLst/>
          </a:prstGeom>
          <a:noFill/>
          <a:ln/>
        </p:spPr>
        <p:txBody>
          <a:bodyPr wrap="square" lIns="0" tIns="0" rIns="0" bIns="0" rtlCol="0" anchor="t"/>
          <a:lstStyle/>
          <a:p>
            <a:pPr marL="0" indent="0" algn="l">
              <a:lnSpc>
                <a:spcPts val="4050"/>
              </a:lnSpc>
              <a:buNone/>
            </a:pPr>
            <a:r>
              <a:rPr lang="en-US" sz="2550" b="1" dirty="0">
                <a:solidFill>
                  <a:srgbClr val="272525"/>
                </a:solidFill>
                <a:latin typeface="Lato" pitchFamily="34" charset="0"/>
                <a:ea typeface="Lato" pitchFamily="34" charset="-122"/>
                <a:cs typeface="Lato" pitchFamily="34" charset="-120"/>
              </a:rPr>
              <a:t>Advances in Nonlinear and Chaotic Control</a:t>
            </a:r>
            <a:r>
              <a:rPr lang="en-US" sz="2550" dirty="0">
                <a:solidFill>
                  <a:srgbClr val="272525"/>
                </a:solidFill>
                <a:latin typeface="Lato" pitchFamily="34" charset="0"/>
                <a:ea typeface="Lato" pitchFamily="34" charset="-122"/>
                <a:cs typeface="Lato" pitchFamily="34" charset="-120"/>
              </a:rPr>
              <a:t>: Research in controlling chaotic and nonlinear systems has developed through both traditional and data-driven approaches. Traditional methods stabilize chaotic trajectories by focusing on periodic orbits without needing full system models.</a:t>
            </a:r>
            <a:endParaRPr lang="en-US" sz="2550" dirty="0"/>
          </a:p>
        </p:txBody>
      </p:sp>
      <p:sp>
        <p:nvSpPr>
          <p:cNvPr id="6" name="Shape 4"/>
          <p:cNvSpPr/>
          <p:nvPr/>
        </p:nvSpPr>
        <p:spPr>
          <a:xfrm>
            <a:off x="813137" y="5204460"/>
            <a:ext cx="455414" cy="455414"/>
          </a:xfrm>
          <a:prstGeom prst="roundRect">
            <a:avLst>
              <a:gd name="adj" fmla="val 24002"/>
            </a:avLst>
          </a:prstGeom>
          <a:solidFill>
            <a:srgbClr val="E8E8E3"/>
          </a:solidFill>
          <a:ln w="15240">
            <a:solidFill>
              <a:srgbClr val="CECEC9"/>
            </a:solidFill>
            <a:prstDash val="solid"/>
          </a:ln>
        </p:spPr>
        <p:txBody>
          <a:bodyPr/>
          <a:lstStyle/>
          <a:p>
            <a:endParaRPr lang="en-IN"/>
          </a:p>
        </p:txBody>
      </p:sp>
      <p:sp>
        <p:nvSpPr>
          <p:cNvPr id="7" name="Text 5"/>
          <p:cNvSpPr/>
          <p:nvPr/>
        </p:nvSpPr>
        <p:spPr>
          <a:xfrm>
            <a:off x="1561267" y="5171837"/>
            <a:ext cx="12158305" cy="2081689"/>
          </a:xfrm>
          <a:prstGeom prst="rect">
            <a:avLst/>
          </a:prstGeom>
          <a:noFill/>
          <a:ln/>
        </p:spPr>
        <p:txBody>
          <a:bodyPr wrap="square" lIns="0" tIns="0" rIns="0" bIns="0" rtlCol="0" anchor="t"/>
          <a:lstStyle/>
          <a:p>
            <a:pPr marL="0" indent="0" algn="l">
              <a:lnSpc>
                <a:spcPts val="4050"/>
              </a:lnSpc>
              <a:buNone/>
            </a:pPr>
            <a:r>
              <a:rPr lang="en-US" sz="2550" b="1" dirty="0">
                <a:solidFill>
                  <a:srgbClr val="272525"/>
                </a:solidFill>
                <a:latin typeface="Lato" pitchFamily="34" charset="0"/>
                <a:ea typeface="Lato" pitchFamily="34" charset="-122"/>
                <a:cs typeface="Lato" pitchFamily="34" charset="-120"/>
              </a:rPr>
              <a:t>Limitations of Classical Methods</a:t>
            </a:r>
            <a:r>
              <a:rPr lang="en-US" sz="2550" dirty="0">
                <a:solidFill>
                  <a:srgbClr val="272525"/>
                </a:solidFill>
                <a:latin typeface="Lato" pitchFamily="34" charset="0"/>
                <a:ea typeface="Lato" pitchFamily="34" charset="-122"/>
                <a:cs typeface="Lato" pitchFamily="34" charset="-120"/>
              </a:rPr>
              <a:t>: Techniques like feedback linearization, Lyapunov redesign, and sliding mode control have historically managed complex, high-dimensional systems but struggle with model inaccuracies and delays, especially in highly nonlinear environments.</a:t>
            </a:r>
            <a:endParaRPr lang="en-US" sz="2550" dirty="0"/>
          </a:p>
        </p:txBody>
      </p:sp>
      <p:sp>
        <p:nvSpPr>
          <p:cNvPr id="8" name="Rectangle 7">
            <a:extLst>
              <a:ext uri="{FF2B5EF4-FFF2-40B4-BE49-F238E27FC236}">
                <a16:creationId xmlns:a16="http://schemas.microsoft.com/office/drawing/2014/main" id="{E2505A8F-49ED-C9A1-E06E-6AE131C116AE}"/>
              </a:ext>
            </a:extLst>
          </p:cNvPr>
          <p:cNvSpPr/>
          <p:nvPr/>
        </p:nvSpPr>
        <p:spPr>
          <a:xfrm>
            <a:off x="12710160" y="7701280"/>
            <a:ext cx="1854200" cy="482600"/>
          </a:xfrm>
          <a:prstGeom prst="rect">
            <a:avLst/>
          </a:prstGeom>
          <a:solidFill>
            <a:schemeClr val="bg1"/>
          </a:solid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1058466" y="1028581"/>
            <a:ext cx="30480" cy="6172438"/>
          </a:xfrm>
          <a:prstGeom prst="roundRect">
            <a:avLst>
              <a:gd name="adj" fmla="val 369909"/>
            </a:avLst>
          </a:prstGeom>
          <a:solidFill>
            <a:srgbClr val="CECEC9"/>
          </a:solidFill>
          <a:ln/>
        </p:spPr>
        <p:txBody>
          <a:bodyPr/>
          <a:lstStyle/>
          <a:p>
            <a:endParaRPr lang="en-IN"/>
          </a:p>
        </p:txBody>
      </p:sp>
      <p:sp>
        <p:nvSpPr>
          <p:cNvPr id="3" name="Shape 1"/>
          <p:cNvSpPr/>
          <p:nvPr/>
        </p:nvSpPr>
        <p:spPr>
          <a:xfrm>
            <a:off x="838855" y="1330523"/>
            <a:ext cx="469702" cy="469702"/>
          </a:xfrm>
          <a:prstGeom prst="roundRect">
            <a:avLst>
              <a:gd name="adj" fmla="val 24004"/>
            </a:avLst>
          </a:prstGeom>
          <a:solidFill>
            <a:srgbClr val="E8E8E3"/>
          </a:solidFill>
          <a:ln w="15240">
            <a:solidFill>
              <a:srgbClr val="CECEC9"/>
            </a:solidFill>
            <a:prstDash val="solid"/>
          </a:ln>
        </p:spPr>
        <p:txBody>
          <a:bodyPr/>
          <a:lstStyle/>
          <a:p>
            <a:endParaRPr lang="en-IN"/>
          </a:p>
        </p:txBody>
      </p:sp>
      <p:sp>
        <p:nvSpPr>
          <p:cNvPr id="4" name="Text 2"/>
          <p:cNvSpPr/>
          <p:nvPr/>
        </p:nvSpPr>
        <p:spPr>
          <a:xfrm>
            <a:off x="1610558" y="1296948"/>
            <a:ext cx="12080319" cy="2146935"/>
          </a:xfrm>
          <a:prstGeom prst="rect">
            <a:avLst/>
          </a:prstGeom>
          <a:noFill/>
          <a:ln/>
        </p:spPr>
        <p:txBody>
          <a:bodyPr wrap="square" lIns="0" tIns="0" rIns="0" bIns="0" rtlCol="0" anchor="t"/>
          <a:lstStyle/>
          <a:p>
            <a:pPr marL="0" indent="0" algn="l">
              <a:lnSpc>
                <a:spcPts val="4200"/>
              </a:lnSpc>
              <a:buNone/>
            </a:pPr>
            <a:r>
              <a:rPr lang="en-US" sz="2600" b="1" dirty="0">
                <a:solidFill>
                  <a:srgbClr val="272525"/>
                </a:solidFill>
                <a:latin typeface="Lato" pitchFamily="34" charset="0"/>
                <a:ea typeface="Lato" pitchFamily="34" charset="-122"/>
                <a:cs typeface="Lato" pitchFamily="34" charset="-120"/>
              </a:rPr>
              <a:t>Machine Learning as a Model-Free Solution</a:t>
            </a:r>
            <a:r>
              <a:rPr lang="en-US" sz="2600" dirty="0">
                <a:solidFill>
                  <a:srgbClr val="272525"/>
                </a:solidFill>
                <a:latin typeface="Lato" pitchFamily="34" charset="0"/>
                <a:ea typeface="Lato" pitchFamily="34" charset="-122"/>
                <a:cs typeface="Lato" pitchFamily="34" charset="-120"/>
              </a:rPr>
              <a:t>: Machine learning (ML) has introduced adaptive, model-free control methods that perform well in situations without explicit system models. Reinforcement learning and reservoir computing offer flexible and adaptive control strategies for dynamic environments.</a:t>
            </a:r>
            <a:endParaRPr lang="en-US" sz="2600" dirty="0"/>
          </a:p>
        </p:txBody>
      </p:sp>
      <p:sp>
        <p:nvSpPr>
          <p:cNvPr id="5" name="Shape 3"/>
          <p:cNvSpPr/>
          <p:nvPr/>
        </p:nvSpPr>
        <p:spPr>
          <a:xfrm>
            <a:off x="838855" y="4282559"/>
            <a:ext cx="469702" cy="469702"/>
          </a:xfrm>
          <a:prstGeom prst="roundRect">
            <a:avLst>
              <a:gd name="adj" fmla="val 24004"/>
            </a:avLst>
          </a:prstGeom>
          <a:solidFill>
            <a:srgbClr val="E8E8E3"/>
          </a:solidFill>
          <a:ln w="15240">
            <a:solidFill>
              <a:srgbClr val="CECEC9"/>
            </a:solidFill>
            <a:prstDash val="solid"/>
          </a:ln>
        </p:spPr>
        <p:txBody>
          <a:bodyPr/>
          <a:lstStyle/>
          <a:p>
            <a:endParaRPr lang="en-IN"/>
          </a:p>
        </p:txBody>
      </p:sp>
      <p:sp>
        <p:nvSpPr>
          <p:cNvPr id="6" name="Text 4"/>
          <p:cNvSpPr/>
          <p:nvPr/>
        </p:nvSpPr>
        <p:spPr>
          <a:xfrm>
            <a:off x="1610558" y="4248983"/>
            <a:ext cx="12080319" cy="2683669"/>
          </a:xfrm>
          <a:prstGeom prst="rect">
            <a:avLst/>
          </a:prstGeom>
          <a:noFill/>
          <a:ln/>
        </p:spPr>
        <p:txBody>
          <a:bodyPr wrap="square" lIns="0" tIns="0" rIns="0" bIns="0" rtlCol="0" anchor="t"/>
          <a:lstStyle/>
          <a:p>
            <a:pPr marL="0" indent="0" algn="l">
              <a:lnSpc>
                <a:spcPts val="4200"/>
              </a:lnSpc>
              <a:buNone/>
            </a:pPr>
            <a:r>
              <a:rPr lang="en-US" sz="2600" b="1" dirty="0">
                <a:solidFill>
                  <a:srgbClr val="272525"/>
                </a:solidFill>
                <a:latin typeface="Lato" pitchFamily="34" charset="0"/>
                <a:ea typeface="Lato" pitchFamily="34" charset="-122"/>
                <a:cs typeface="Lato" pitchFamily="34" charset="-120"/>
              </a:rPr>
              <a:t>Effectiveness of Reservoir Computing</a:t>
            </a:r>
            <a:r>
              <a:rPr lang="en-US" sz="2600" dirty="0">
                <a:solidFill>
                  <a:srgbClr val="272525"/>
                </a:solidFill>
                <a:latin typeface="Lato" pitchFamily="34" charset="0"/>
                <a:ea typeface="Lato" pitchFamily="34" charset="-122"/>
                <a:cs typeface="Lato" pitchFamily="34" charset="-120"/>
              </a:rPr>
              <a:t>: Reservoir computing stands out for its efficiency and real-time adaptability in nonlinear control, making it suitable for tracking chaotic dynamics in high-dimensional systems. It supports complex trajectory tracking in robotics and other domains where dynamic control is essential.</a:t>
            </a:r>
            <a:endParaRPr lang="en-US" sz="2600" dirty="0"/>
          </a:p>
        </p:txBody>
      </p:sp>
      <p:sp>
        <p:nvSpPr>
          <p:cNvPr id="7" name="Rectangle 6">
            <a:extLst>
              <a:ext uri="{FF2B5EF4-FFF2-40B4-BE49-F238E27FC236}">
                <a16:creationId xmlns:a16="http://schemas.microsoft.com/office/drawing/2014/main" id="{0D129A9D-6F9A-0F5E-CCEC-179481843906}"/>
              </a:ext>
            </a:extLst>
          </p:cNvPr>
          <p:cNvSpPr/>
          <p:nvPr/>
        </p:nvSpPr>
        <p:spPr>
          <a:xfrm>
            <a:off x="12710160" y="7701280"/>
            <a:ext cx="1854200" cy="482600"/>
          </a:xfrm>
          <a:prstGeom prst="rect">
            <a:avLst/>
          </a:prstGeom>
          <a:solidFill>
            <a:schemeClr val="bg1"/>
          </a:solid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3" name="Image 0" descr="preencoded.png"/>
          <p:cNvPicPr>
            <a:picLocks noChangeAspect="1"/>
          </p:cNvPicPr>
          <p:nvPr/>
        </p:nvPicPr>
        <p:blipFill>
          <a:blip r:embed="rId3"/>
          <a:stretch>
            <a:fillRect/>
          </a:stretch>
        </p:blipFill>
        <p:spPr>
          <a:xfrm>
            <a:off x="679133" y="1649611"/>
            <a:ext cx="2727484" cy="937736"/>
          </a:xfrm>
          <a:prstGeom prst="rect">
            <a:avLst/>
          </a:prstGeom>
        </p:spPr>
      </p:pic>
      <p:pic>
        <p:nvPicPr>
          <p:cNvPr id="4" name="Image 1" descr="preencoded.png"/>
          <p:cNvPicPr>
            <a:picLocks noChangeAspect="1"/>
          </p:cNvPicPr>
          <p:nvPr/>
        </p:nvPicPr>
        <p:blipFill>
          <a:blip r:embed="rId4"/>
          <a:stretch>
            <a:fillRect/>
          </a:stretch>
        </p:blipFill>
        <p:spPr>
          <a:xfrm>
            <a:off x="679133" y="2805589"/>
            <a:ext cx="2943106" cy="3628906"/>
          </a:xfrm>
          <a:prstGeom prst="rect">
            <a:avLst/>
          </a:prstGeom>
        </p:spPr>
      </p:pic>
      <p:sp>
        <p:nvSpPr>
          <p:cNvPr id="5" name="Text 1"/>
          <p:cNvSpPr/>
          <p:nvPr/>
        </p:nvSpPr>
        <p:spPr>
          <a:xfrm>
            <a:off x="679133" y="6652736"/>
            <a:ext cx="2910840" cy="363855"/>
          </a:xfrm>
          <a:prstGeom prst="rect">
            <a:avLst/>
          </a:prstGeom>
          <a:noFill/>
          <a:ln/>
        </p:spPr>
        <p:txBody>
          <a:bodyPr wrap="none" lIns="0" tIns="0" rIns="0" bIns="0" rtlCol="0" anchor="t"/>
          <a:lstStyle/>
          <a:p>
            <a:pPr marL="0" indent="0">
              <a:lnSpc>
                <a:spcPts val="2850"/>
              </a:lnSpc>
              <a:buNone/>
            </a:pPr>
            <a:endParaRPr lang="en-US" sz="2250" dirty="0"/>
          </a:p>
        </p:txBody>
      </p:sp>
      <p:sp>
        <p:nvSpPr>
          <p:cNvPr id="6" name="Text 2"/>
          <p:cNvSpPr/>
          <p:nvPr/>
        </p:nvSpPr>
        <p:spPr>
          <a:xfrm>
            <a:off x="679133" y="7210544"/>
            <a:ext cx="4474964" cy="310515"/>
          </a:xfrm>
          <a:prstGeom prst="rect">
            <a:avLst/>
          </a:prstGeom>
          <a:noFill/>
          <a:ln/>
        </p:spPr>
        <p:txBody>
          <a:bodyPr wrap="none" lIns="0" tIns="0" rIns="0" bIns="0" rtlCol="0" anchor="t"/>
          <a:lstStyle/>
          <a:p>
            <a:pPr marL="0" indent="0">
              <a:lnSpc>
                <a:spcPts val="2400"/>
              </a:lnSpc>
              <a:buNone/>
            </a:pPr>
            <a:endParaRPr lang="en-US" sz="1500" dirty="0"/>
          </a:p>
        </p:txBody>
      </p:sp>
      <p:sp>
        <p:nvSpPr>
          <p:cNvPr id="7" name="Text 3"/>
          <p:cNvSpPr/>
          <p:nvPr/>
        </p:nvSpPr>
        <p:spPr>
          <a:xfrm>
            <a:off x="5635109" y="1625322"/>
            <a:ext cx="2910840" cy="363855"/>
          </a:xfrm>
          <a:prstGeom prst="rect">
            <a:avLst/>
          </a:prstGeom>
          <a:noFill/>
          <a:ln/>
        </p:spPr>
        <p:txBody>
          <a:bodyPr wrap="none" lIns="0" tIns="0" rIns="0" bIns="0" rtlCol="0" anchor="t"/>
          <a:lstStyle/>
          <a:p>
            <a:pPr marL="0" indent="0">
              <a:lnSpc>
                <a:spcPts val="2850"/>
              </a:lnSpc>
              <a:buNone/>
            </a:pPr>
            <a:r>
              <a:rPr lang="en-US" sz="2250" dirty="0">
                <a:solidFill>
                  <a:srgbClr val="312F2B"/>
                </a:solidFill>
                <a:latin typeface="Gelasio" pitchFamily="34" charset="0"/>
                <a:ea typeface="Gelasio" pitchFamily="34" charset="-122"/>
                <a:cs typeface="Gelasio" pitchFamily="34" charset="-120"/>
              </a:rPr>
              <a:t>Training Phase</a:t>
            </a:r>
            <a:endParaRPr lang="en-US" sz="2250" dirty="0"/>
          </a:p>
        </p:txBody>
      </p:sp>
      <mc:AlternateContent xmlns:mc="http://schemas.openxmlformats.org/markup-compatibility/2006">
        <mc:Choice xmlns:a14="http://schemas.microsoft.com/office/drawing/2010/main" Requires="a14">
          <p:sp>
            <p:nvSpPr>
              <p:cNvPr id="8" name="Text 4"/>
              <p:cNvSpPr/>
              <p:nvPr/>
            </p:nvSpPr>
            <p:spPr>
              <a:xfrm>
                <a:off x="5635109" y="2183130"/>
                <a:ext cx="8323659" cy="310515"/>
              </a:xfrm>
              <a:prstGeom prst="rect">
                <a:avLst/>
              </a:prstGeom>
              <a:noFill/>
              <a:ln/>
            </p:spPr>
            <p:txBody>
              <a:bodyPr wrap="none" lIns="0" tIns="0" rIns="0" bIns="0" rtlCol="0" anchor="t"/>
              <a:lstStyle/>
              <a:p>
                <a:pPr marL="342900" indent="-342900" algn="l">
                  <a:lnSpc>
                    <a:spcPts val="2400"/>
                  </a:lnSpc>
                  <a:buSzPct val="100000"/>
                  <a:buChar char="•"/>
                </a:pPr>
                <a:r>
                  <a:rPr lang="en-US" sz="1500" dirty="0">
                    <a:solidFill>
                      <a:schemeClr val="tx1"/>
                    </a:solidFill>
                    <a:latin typeface="Lato" panose="020F0502020204030203" pitchFamily="34" charset="0"/>
                    <a:ea typeface="Lato" pitchFamily="34" charset="-122"/>
                    <a:cs typeface="Lato" panose="020F0502020204030203" pitchFamily="34" charset="0"/>
                  </a:rPr>
                  <a:t>The control input generated using stochastic signals </a:t>
                </a:r>
                <a:r>
                  <a:rPr lang="en-US" sz="1600" dirty="0">
                    <a:solidFill>
                      <a:schemeClr val="tx1"/>
                    </a:solidFill>
                    <a:latin typeface="Lato" panose="020F0502020204030203" pitchFamily="34" charset="0"/>
                    <a:ea typeface="Open Sans" panose="020B0606030504020204" pitchFamily="34" charset="0"/>
                    <a:cs typeface="Lato" panose="020F0502020204030203" pitchFamily="34" charset="0"/>
                  </a:rPr>
                  <a:t>is </a:t>
                </a:r>
                <a14:m>
                  <m:oMath xmlns:m="http://schemas.openxmlformats.org/officeDocument/2006/math">
                    <m:r>
                      <a:rPr lang="en-US" sz="1600"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sz="1600"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600"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solidFill>
                              <a:schemeClr val="tx1"/>
                            </a:solidFill>
                            <a:effectLst/>
                            <a:latin typeface="Cambria Math" panose="02040503050406030204" pitchFamily="18" charset="0"/>
                          </a:rPr>
                        </m:ctrlPr>
                      </m:sSupPr>
                      <m:e>
                        <m: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600" i="1">
                                <a:solidFill>
                                  <a:schemeClr val="tx1"/>
                                </a:solidFill>
                                <a:effectLst/>
                                <a:latin typeface="Cambria Math" panose="02040503050406030204" pitchFamily="18" charset="0"/>
                              </a:rPr>
                            </m:ctrlPr>
                          </m:sSubPr>
                          <m:e>
                            <m: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600" i="1">
                                <a:solidFill>
                                  <a:schemeClr val="tx1"/>
                                </a:solidFill>
                                <a:effectLst/>
                                <a:latin typeface="Cambria Math" panose="02040503050406030204" pitchFamily="18" charset="0"/>
                              </a:rPr>
                            </m:ctrlPr>
                          </m:sSubPr>
                          <m:e>
                            <m: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16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𝑇</m:t>
                        </m:r>
                      </m:sup>
                    </m:sSup>
                  </m:oMath>
                </a14:m>
                <a:endParaRPr lang="en-US" sz="1500" dirty="0">
                  <a:solidFill>
                    <a:schemeClr val="tx1"/>
                  </a:solidFill>
                  <a:latin typeface="Lato" panose="020F0502020204030203" pitchFamily="34" charset="0"/>
                  <a:cs typeface="Lato" panose="020F0502020204030203" pitchFamily="34" charset="0"/>
                </a:endParaRPr>
              </a:p>
            </p:txBody>
          </p:sp>
        </mc:Choice>
        <mc:Fallback>
          <p:sp>
            <p:nvSpPr>
              <p:cNvPr id="8" name="Text 4"/>
              <p:cNvSpPr>
                <a:spLocks noRot="1" noChangeAspect="1" noMove="1" noResize="1" noEditPoints="1" noAdjustHandles="1" noChangeArrowheads="1" noChangeShapeType="1" noTextEdit="1"/>
              </p:cNvSpPr>
              <p:nvPr/>
            </p:nvSpPr>
            <p:spPr>
              <a:xfrm>
                <a:off x="5635109" y="2183130"/>
                <a:ext cx="8323659" cy="310515"/>
              </a:xfrm>
              <a:prstGeom prst="rect">
                <a:avLst/>
              </a:prstGeom>
              <a:blipFill>
                <a:blip r:embed="rId5"/>
                <a:stretch>
                  <a:fillRect l="-1391" t="-11765" b="-27451"/>
                </a:stretch>
              </a:blip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9" name="Text 5"/>
              <p:cNvSpPr/>
              <p:nvPr/>
            </p:nvSpPr>
            <p:spPr>
              <a:xfrm>
                <a:off x="5635109" y="2561511"/>
                <a:ext cx="8323659" cy="621030"/>
              </a:xfrm>
              <a:prstGeom prst="rect">
                <a:avLst/>
              </a:prstGeom>
              <a:noFill/>
              <a:ln/>
            </p:spPr>
            <p:txBody>
              <a:bodyPr wrap="square" lIns="0" tIns="0" rIns="0" bIns="0" rtlCol="0" anchor="t"/>
              <a:lstStyle/>
              <a:p>
                <a:pPr marL="342900" indent="-342900" algn="l">
                  <a:lnSpc>
                    <a:spcPts val="2400"/>
                  </a:lnSpc>
                  <a:buSzPct val="100000"/>
                  <a:buChar char="•"/>
                </a:pPr>
                <a:r>
                  <a:rPr lang="en-US" sz="1500" dirty="0">
                    <a:solidFill>
                      <a:schemeClr val="tx1"/>
                    </a:solidFill>
                    <a:latin typeface="Lato" panose="020F0502020204030203" pitchFamily="34" charset="0"/>
                    <a:ea typeface="Lato" pitchFamily="34" charset="-122"/>
                    <a:cs typeface="Lato" panose="020F0502020204030203" pitchFamily="34" charset="0"/>
                  </a:rPr>
                  <a:t>The full system state is represented by an eight-dimensional vector: </a:t>
                </a:r>
              </a:p>
              <a:p>
                <a:pPr algn="l">
                  <a:lnSpc>
                    <a:spcPts val="2400"/>
                  </a:lnSpc>
                  <a:buSzPct val="100000"/>
                </a:pPr>
                <a14:m>
                  <m:oMathPara xmlns:m="http://schemas.openxmlformats.org/officeDocument/2006/math">
                    <m:oMathParaPr>
                      <m:jc m:val="centerGroup"/>
                    </m:oMathParaPr>
                    <m:oMath xmlns:m="http://schemas.openxmlformats.org/officeDocument/2006/math">
                      <m:r>
                        <a:rPr lang="en-US" sz="1600" i="1" smtClean="0">
                          <a:solidFill>
                            <a:schemeClr val="tx1"/>
                          </a:solidFill>
                          <a:effectLst/>
                          <a:latin typeface="Cambria Math" panose="02040503050406030204" pitchFamily="18" charset="0"/>
                          <a:ea typeface="Times New Roman" panose="02020603050405020304" pitchFamily="18" charset="0"/>
                        </a:rPr>
                        <m:t>𝑥</m:t>
                      </m:r>
                      <m:r>
                        <a:rPr lang="en-US" sz="1600" i="1" smtClean="0">
                          <a:solidFill>
                            <a:schemeClr val="tx1"/>
                          </a:solidFill>
                          <a:effectLst/>
                          <a:latin typeface="Cambria Math" panose="02040503050406030204" pitchFamily="18" charset="0"/>
                          <a:ea typeface="Times New Roman" panose="02020603050405020304" pitchFamily="18" charset="0"/>
                        </a:rPr>
                        <m:t>(</m:t>
                      </m:r>
                      <m:r>
                        <a:rPr lang="en-US" sz="1600" i="1" smtClean="0">
                          <a:solidFill>
                            <a:schemeClr val="tx1"/>
                          </a:solidFill>
                          <a:effectLst/>
                          <a:latin typeface="Cambria Math" panose="02040503050406030204" pitchFamily="18" charset="0"/>
                          <a:ea typeface="Times New Roman" panose="02020603050405020304" pitchFamily="18" charset="0"/>
                        </a:rPr>
                        <m:t>𝑡</m:t>
                      </m:r>
                      <m:r>
                        <a:rPr lang="en-US" sz="1600" i="1" smtClean="0">
                          <a:solidFill>
                            <a:schemeClr val="tx1"/>
                          </a:solidFill>
                          <a:effectLst/>
                          <a:latin typeface="Cambria Math" panose="02040503050406030204" pitchFamily="18" charset="0"/>
                          <a:ea typeface="Times New Roman" panose="02020603050405020304" pitchFamily="18" charset="0"/>
                        </a:rPr>
                        <m:t>)=</m:t>
                      </m:r>
                      <m:sSup>
                        <m:sSupPr>
                          <m:ctrlPr>
                            <a:rPr lang="en-IN" sz="1600" i="1">
                              <a:solidFill>
                                <a:schemeClr val="tx1"/>
                              </a:solidFill>
                              <a:effectLst/>
                              <a:latin typeface="Cambria Math" panose="02040503050406030204" pitchFamily="18" charset="0"/>
                              <a:ea typeface="Times New Roman" panose="02020603050405020304" pitchFamily="18" charset="0"/>
                            </a:rPr>
                          </m:ctrlPr>
                        </m:sSupPr>
                        <m:e>
                          <m:r>
                            <a:rPr lang="en-US" sz="1600" i="1">
                              <a:solidFill>
                                <a:schemeClr val="tx1"/>
                              </a:solidFill>
                              <a:effectLst/>
                              <a:latin typeface="Cambria Math" panose="02040503050406030204" pitchFamily="18" charset="0"/>
                              <a:ea typeface="Times New Roman" panose="02020603050405020304" pitchFamily="18" charset="0"/>
                            </a:rPr>
                            <m:t>[</m:t>
                          </m:r>
                          <m:sSub>
                            <m:sSubPr>
                              <m:ctrlPr>
                                <a:rPr lang="en-IN" sz="1600" i="1">
                                  <a:solidFill>
                                    <a:schemeClr val="tx1"/>
                                  </a:solidFill>
                                  <a:effectLst/>
                                  <a:latin typeface="Cambria Math" panose="02040503050406030204" pitchFamily="18" charset="0"/>
                                  <a:ea typeface="Times New Roman" panose="02020603050405020304" pitchFamily="18" charset="0"/>
                                </a:rPr>
                              </m:ctrlPr>
                            </m:sSubPr>
                            <m:e>
                              <m:r>
                                <a:rPr lang="en-US" sz="1600" i="1">
                                  <a:solidFill>
                                    <a:schemeClr val="tx1"/>
                                  </a:solidFill>
                                  <a:effectLst/>
                                  <a:latin typeface="Cambria Math" panose="02040503050406030204" pitchFamily="18" charset="0"/>
                                  <a:ea typeface="Times New Roman" panose="02020603050405020304" pitchFamily="18" charset="0"/>
                                </a:rPr>
                                <m:t>𝐶</m:t>
                              </m:r>
                            </m:e>
                            <m:sub>
                              <m:r>
                                <a:rPr lang="en-US" sz="1600" i="1">
                                  <a:solidFill>
                                    <a:schemeClr val="tx1"/>
                                  </a:solidFill>
                                  <a:effectLst/>
                                  <a:latin typeface="Cambria Math" panose="02040503050406030204" pitchFamily="18" charset="0"/>
                                  <a:ea typeface="Times New Roman" panose="02020603050405020304" pitchFamily="18" charset="0"/>
                                </a:rPr>
                                <m:t>𝑋</m:t>
                              </m:r>
                            </m:sub>
                          </m:sSub>
                          <m:r>
                            <a:rPr lang="en-US" sz="1600" i="1">
                              <a:solidFill>
                                <a:schemeClr val="tx1"/>
                              </a:solidFill>
                              <a:effectLst/>
                              <a:latin typeface="Cambria Math" panose="02040503050406030204" pitchFamily="18" charset="0"/>
                              <a:ea typeface="Times New Roman" panose="02020603050405020304" pitchFamily="18" charset="0"/>
                            </a:rPr>
                            <m:t>, </m:t>
                          </m:r>
                          <m:sSub>
                            <m:sSubPr>
                              <m:ctrlPr>
                                <a:rPr lang="en-IN" sz="1600" i="1">
                                  <a:solidFill>
                                    <a:schemeClr val="tx1"/>
                                  </a:solidFill>
                                  <a:effectLst/>
                                  <a:latin typeface="Cambria Math" panose="02040503050406030204" pitchFamily="18" charset="0"/>
                                  <a:ea typeface="Times New Roman" panose="02020603050405020304" pitchFamily="18" charset="0"/>
                                </a:rPr>
                              </m:ctrlPr>
                            </m:sSubPr>
                            <m:e>
                              <m:r>
                                <a:rPr lang="en-US" sz="1600" i="1">
                                  <a:solidFill>
                                    <a:schemeClr val="tx1"/>
                                  </a:solidFill>
                                  <a:effectLst/>
                                  <a:latin typeface="Cambria Math" panose="02040503050406030204" pitchFamily="18" charset="0"/>
                                  <a:ea typeface="Times New Roman" panose="02020603050405020304" pitchFamily="18" charset="0"/>
                                </a:rPr>
                                <m:t>𝐶</m:t>
                              </m:r>
                            </m:e>
                            <m:sub>
                              <m:r>
                                <a:rPr lang="en-US" sz="1600" b="0" i="1" smtClean="0">
                                  <a:solidFill>
                                    <a:schemeClr val="tx1"/>
                                  </a:solidFill>
                                  <a:effectLst/>
                                  <a:latin typeface="Cambria Math" panose="02040503050406030204" pitchFamily="18" charset="0"/>
                                  <a:ea typeface="Times New Roman" panose="02020603050405020304" pitchFamily="18" charset="0"/>
                                </a:rPr>
                                <m:t>𝑌</m:t>
                              </m:r>
                            </m:sub>
                          </m:sSub>
                          <m:r>
                            <a:rPr lang="en-US" sz="1600" i="1">
                              <a:solidFill>
                                <a:schemeClr val="tx1"/>
                              </a:solidFill>
                              <a:effectLst/>
                              <a:latin typeface="Cambria Math" panose="02040503050406030204" pitchFamily="18" charset="0"/>
                              <a:ea typeface="Times New Roman" panose="02020603050405020304" pitchFamily="18" charset="0"/>
                            </a:rPr>
                            <m:t>, </m:t>
                          </m:r>
                          <m:sSub>
                            <m:sSubPr>
                              <m:ctrlPr>
                                <a:rPr lang="en-IN" sz="1600" i="1">
                                  <a:solidFill>
                                    <a:schemeClr val="tx1"/>
                                  </a:solidFill>
                                  <a:effectLst/>
                                  <a:latin typeface="Cambria Math" panose="02040503050406030204" pitchFamily="18" charset="0"/>
                                  <a:ea typeface="Times New Roman" panose="02020603050405020304" pitchFamily="18" charset="0"/>
                                </a:rPr>
                              </m:ctrlPr>
                            </m:sSubPr>
                            <m:e>
                              <m:r>
                                <a:rPr lang="en-US" sz="1600" i="1">
                                  <a:solidFill>
                                    <a:schemeClr val="tx1"/>
                                  </a:solidFill>
                                  <a:effectLst/>
                                  <a:latin typeface="Cambria Math" panose="02040503050406030204" pitchFamily="18" charset="0"/>
                                  <a:ea typeface="Times New Roman" panose="02020603050405020304" pitchFamily="18" charset="0"/>
                                </a:rPr>
                                <m:t>𝑞</m:t>
                              </m:r>
                            </m:e>
                            <m:sub>
                              <m:r>
                                <a:rPr lang="en-US" sz="1600" i="1">
                                  <a:solidFill>
                                    <a:schemeClr val="tx1"/>
                                  </a:solidFill>
                                  <a:effectLst/>
                                  <a:latin typeface="Cambria Math" panose="02040503050406030204" pitchFamily="18" charset="0"/>
                                  <a:ea typeface="Times New Roman" panose="02020603050405020304" pitchFamily="18" charset="0"/>
                                </a:rPr>
                                <m:t>1</m:t>
                              </m:r>
                            </m:sub>
                          </m:sSub>
                          <m:r>
                            <a:rPr lang="en-US" sz="1600" i="1">
                              <a:solidFill>
                                <a:schemeClr val="tx1"/>
                              </a:solidFill>
                              <a:effectLst/>
                              <a:latin typeface="Cambria Math" panose="02040503050406030204" pitchFamily="18" charset="0"/>
                              <a:ea typeface="Times New Roman" panose="02020603050405020304" pitchFamily="18" charset="0"/>
                            </a:rPr>
                            <m:t>, </m:t>
                          </m:r>
                          <m:sSub>
                            <m:sSubPr>
                              <m:ctrlPr>
                                <a:rPr lang="en-IN" sz="1600" i="1">
                                  <a:solidFill>
                                    <a:schemeClr val="tx1"/>
                                  </a:solidFill>
                                  <a:effectLst/>
                                  <a:latin typeface="Cambria Math" panose="02040503050406030204" pitchFamily="18" charset="0"/>
                                  <a:ea typeface="Times New Roman" panose="02020603050405020304" pitchFamily="18" charset="0"/>
                                </a:rPr>
                              </m:ctrlPr>
                            </m:sSubPr>
                            <m:e>
                              <m:r>
                                <a:rPr lang="en-US" sz="1600" i="1">
                                  <a:solidFill>
                                    <a:schemeClr val="tx1"/>
                                  </a:solidFill>
                                  <a:effectLst/>
                                  <a:latin typeface="Cambria Math" panose="02040503050406030204" pitchFamily="18" charset="0"/>
                                  <a:ea typeface="Times New Roman" panose="02020603050405020304" pitchFamily="18" charset="0"/>
                                </a:rPr>
                                <m:t>𝑞</m:t>
                              </m:r>
                            </m:e>
                            <m:sub>
                              <m:r>
                                <a:rPr lang="en-US" sz="1600" i="1">
                                  <a:solidFill>
                                    <a:schemeClr val="tx1"/>
                                  </a:solidFill>
                                  <a:effectLst/>
                                  <a:latin typeface="Cambria Math" panose="02040503050406030204" pitchFamily="18" charset="0"/>
                                  <a:ea typeface="Times New Roman" panose="02020603050405020304" pitchFamily="18" charset="0"/>
                                </a:rPr>
                                <m:t>2</m:t>
                              </m:r>
                            </m:sub>
                          </m:sSub>
                          <m:r>
                            <a:rPr lang="en-US" sz="1600" i="1">
                              <a:solidFill>
                                <a:schemeClr val="tx1"/>
                              </a:solidFill>
                              <a:effectLst/>
                              <a:latin typeface="Cambria Math" panose="02040503050406030204" pitchFamily="18" charset="0"/>
                              <a:ea typeface="Times New Roman" panose="02020603050405020304" pitchFamily="18" charset="0"/>
                            </a:rPr>
                            <m:t>, </m:t>
                          </m:r>
                          <m:acc>
                            <m:accPr>
                              <m:chr m:val="̇"/>
                              <m:ctrlPr>
                                <a:rPr lang="en-IN" sz="1600" i="1">
                                  <a:solidFill>
                                    <a:schemeClr val="tx1"/>
                                  </a:solidFill>
                                  <a:effectLst/>
                                  <a:latin typeface="Cambria Math" panose="02040503050406030204" pitchFamily="18" charset="0"/>
                                  <a:ea typeface="Times New Roman" panose="02020603050405020304" pitchFamily="18" charset="0"/>
                                </a:rPr>
                              </m:ctrlPr>
                            </m:accPr>
                            <m:e>
                              <m:sSub>
                                <m:sSubPr>
                                  <m:ctrlPr>
                                    <a:rPr lang="en-IN" sz="1600" i="1">
                                      <a:solidFill>
                                        <a:schemeClr val="tx1"/>
                                      </a:solidFill>
                                      <a:effectLst/>
                                      <a:latin typeface="Cambria Math" panose="02040503050406030204" pitchFamily="18" charset="0"/>
                                      <a:ea typeface="Times New Roman" panose="02020603050405020304" pitchFamily="18" charset="0"/>
                                    </a:rPr>
                                  </m:ctrlPr>
                                </m:sSubPr>
                                <m:e>
                                  <m:r>
                                    <a:rPr lang="en-US" sz="1600" i="1">
                                      <a:solidFill>
                                        <a:schemeClr val="tx1"/>
                                      </a:solidFill>
                                      <a:effectLst/>
                                      <a:latin typeface="Cambria Math" panose="02040503050406030204" pitchFamily="18" charset="0"/>
                                      <a:ea typeface="Times New Roman" panose="02020603050405020304" pitchFamily="18" charset="0"/>
                                    </a:rPr>
                                    <m:t>𝑞</m:t>
                                  </m:r>
                                </m:e>
                                <m:sub>
                                  <m:r>
                                    <a:rPr lang="en-US" sz="1600" i="1">
                                      <a:solidFill>
                                        <a:schemeClr val="tx1"/>
                                      </a:solidFill>
                                      <a:effectLst/>
                                      <a:latin typeface="Cambria Math" panose="02040503050406030204" pitchFamily="18" charset="0"/>
                                      <a:ea typeface="Times New Roman" panose="02020603050405020304" pitchFamily="18" charset="0"/>
                                    </a:rPr>
                                    <m:t>1</m:t>
                                  </m:r>
                                </m:sub>
                              </m:sSub>
                            </m:e>
                          </m:acc>
                          <m:r>
                            <a:rPr lang="en-US" sz="1600" i="1">
                              <a:solidFill>
                                <a:schemeClr val="tx1"/>
                              </a:solidFill>
                              <a:effectLst/>
                              <a:latin typeface="Cambria Math" panose="02040503050406030204" pitchFamily="18" charset="0"/>
                              <a:ea typeface="Times New Roman" panose="02020603050405020304" pitchFamily="18" charset="0"/>
                            </a:rPr>
                            <m:t>, </m:t>
                          </m:r>
                          <m:acc>
                            <m:accPr>
                              <m:chr m:val="̇"/>
                              <m:ctrlPr>
                                <a:rPr lang="en-IN" sz="1600" i="1">
                                  <a:solidFill>
                                    <a:schemeClr val="tx1"/>
                                  </a:solidFill>
                                  <a:effectLst/>
                                  <a:latin typeface="Cambria Math" panose="02040503050406030204" pitchFamily="18" charset="0"/>
                                  <a:ea typeface="Times New Roman" panose="02020603050405020304" pitchFamily="18" charset="0"/>
                                </a:rPr>
                              </m:ctrlPr>
                            </m:accPr>
                            <m:e>
                              <m:sSub>
                                <m:sSubPr>
                                  <m:ctrlPr>
                                    <a:rPr lang="en-IN" sz="1600" i="1">
                                      <a:solidFill>
                                        <a:schemeClr val="tx1"/>
                                      </a:solidFill>
                                      <a:effectLst/>
                                      <a:latin typeface="Cambria Math" panose="02040503050406030204" pitchFamily="18" charset="0"/>
                                      <a:ea typeface="Times New Roman" panose="02020603050405020304" pitchFamily="18" charset="0"/>
                                    </a:rPr>
                                  </m:ctrlPr>
                                </m:sSubPr>
                                <m:e>
                                  <m:r>
                                    <a:rPr lang="en-US" sz="1600" i="1">
                                      <a:solidFill>
                                        <a:schemeClr val="tx1"/>
                                      </a:solidFill>
                                      <a:effectLst/>
                                      <a:latin typeface="Cambria Math" panose="02040503050406030204" pitchFamily="18" charset="0"/>
                                      <a:ea typeface="Times New Roman" panose="02020603050405020304" pitchFamily="18" charset="0"/>
                                    </a:rPr>
                                    <m:t>𝑞</m:t>
                                  </m:r>
                                </m:e>
                                <m:sub>
                                  <m:r>
                                    <a:rPr lang="en-US" sz="1600" i="1">
                                      <a:solidFill>
                                        <a:schemeClr val="tx1"/>
                                      </a:solidFill>
                                      <a:effectLst/>
                                      <a:latin typeface="Cambria Math" panose="02040503050406030204" pitchFamily="18" charset="0"/>
                                      <a:ea typeface="Times New Roman" panose="02020603050405020304" pitchFamily="18" charset="0"/>
                                    </a:rPr>
                                    <m:t>2</m:t>
                                  </m:r>
                                </m:sub>
                              </m:sSub>
                            </m:e>
                          </m:acc>
                          <m:r>
                            <a:rPr lang="en-US" sz="1600" i="1">
                              <a:solidFill>
                                <a:schemeClr val="tx1"/>
                              </a:solidFill>
                              <a:effectLst/>
                              <a:latin typeface="Cambria Math" panose="02040503050406030204" pitchFamily="18" charset="0"/>
                              <a:ea typeface="Times New Roman" panose="02020603050405020304" pitchFamily="18" charset="0"/>
                            </a:rPr>
                            <m:t>, </m:t>
                          </m:r>
                          <m:acc>
                            <m:accPr>
                              <m:chr m:val="̈"/>
                              <m:ctrlPr>
                                <a:rPr lang="en-IN" sz="1600" i="1">
                                  <a:solidFill>
                                    <a:schemeClr val="tx1"/>
                                  </a:solidFill>
                                  <a:effectLst/>
                                  <a:latin typeface="Cambria Math" panose="02040503050406030204" pitchFamily="18" charset="0"/>
                                  <a:ea typeface="Times New Roman" panose="02020603050405020304" pitchFamily="18" charset="0"/>
                                </a:rPr>
                              </m:ctrlPr>
                            </m:accPr>
                            <m:e>
                              <m:sSub>
                                <m:sSubPr>
                                  <m:ctrlPr>
                                    <a:rPr lang="en-IN" sz="1600" i="1">
                                      <a:solidFill>
                                        <a:schemeClr val="tx1"/>
                                      </a:solidFill>
                                      <a:effectLst/>
                                      <a:latin typeface="Cambria Math" panose="02040503050406030204" pitchFamily="18" charset="0"/>
                                      <a:ea typeface="Times New Roman" panose="02020603050405020304" pitchFamily="18" charset="0"/>
                                    </a:rPr>
                                  </m:ctrlPr>
                                </m:sSubPr>
                                <m:e>
                                  <m:r>
                                    <a:rPr lang="en-US" sz="1600" i="1">
                                      <a:solidFill>
                                        <a:schemeClr val="tx1"/>
                                      </a:solidFill>
                                      <a:effectLst/>
                                      <a:latin typeface="Cambria Math" panose="02040503050406030204" pitchFamily="18" charset="0"/>
                                      <a:ea typeface="Times New Roman" panose="02020603050405020304" pitchFamily="18" charset="0"/>
                                    </a:rPr>
                                    <m:t>𝑞</m:t>
                                  </m:r>
                                </m:e>
                                <m:sub>
                                  <m:r>
                                    <a:rPr lang="en-US" sz="1600" i="1">
                                      <a:solidFill>
                                        <a:schemeClr val="tx1"/>
                                      </a:solidFill>
                                      <a:effectLst/>
                                      <a:latin typeface="Cambria Math" panose="02040503050406030204" pitchFamily="18" charset="0"/>
                                      <a:ea typeface="Times New Roman" panose="02020603050405020304" pitchFamily="18" charset="0"/>
                                    </a:rPr>
                                    <m:t>1</m:t>
                                  </m:r>
                                </m:sub>
                              </m:sSub>
                            </m:e>
                          </m:acc>
                          <m:r>
                            <a:rPr lang="en-US" sz="1600" i="1">
                              <a:solidFill>
                                <a:schemeClr val="tx1"/>
                              </a:solidFill>
                              <a:effectLst/>
                              <a:latin typeface="Cambria Math" panose="02040503050406030204" pitchFamily="18" charset="0"/>
                              <a:ea typeface="Times New Roman" panose="02020603050405020304" pitchFamily="18" charset="0"/>
                            </a:rPr>
                            <m:t>, </m:t>
                          </m:r>
                          <m:acc>
                            <m:accPr>
                              <m:chr m:val="̈"/>
                              <m:ctrlPr>
                                <a:rPr lang="en-IN" sz="1600" i="1">
                                  <a:solidFill>
                                    <a:schemeClr val="tx1"/>
                                  </a:solidFill>
                                  <a:effectLst/>
                                  <a:latin typeface="Cambria Math" panose="02040503050406030204" pitchFamily="18" charset="0"/>
                                  <a:ea typeface="Times New Roman" panose="02020603050405020304" pitchFamily="18" charset="0"/>
                                </a:rPr>
                              </m:ctrlPr>
                            </m:accPr>
                            <m:e>
                              <m:sSub>
                                <m:sSubPr>
                                  <m:ctrlPr>
                                    <a:rPr lang="en-IN" sz="1600" i="1">
                                      <a:solidFill>
                                        <a:schemeClr val="tx1"/>
                                      </a:solidFill>
                                      <a:effectLst/>
                                      <a:latin typeface="Cambria Math" panose="02040503050406030204" pitchFamily="18" charset="0"/>
                                      <a:ea typeface="Times New Roman" panose="02020603050405020304" pitchFamily="18" charset="0"/>
                                    </a:rPr>
                                  </m:ctrlPr>
                                </m:sSubPr>
                                <m:e>
                                  <m:r>
                                    <a:rPr lang="en-US" sz="1600" i="1">
                                      <a:solidFill>
                                        <a:schemeClr val="tx1"/>
                                      </a:solidFill>
                                      <a:effectLst/>
                                      <a:latin typeface="Cambria Math" panose="02040503050406030204" pitchFamily="18" charset="0"/>
                                      <a:ea typeface="Times New Roman" panose="02020603050405020304" pitchFamily="18" charset="0"/>
                                    </a:rPr>
                                    <m:t>𝑞</m:t>
                                  </m:r>
                                </m:e>
                                <m:sub>
                                  <m:r>
                                    <a:rPr lang="en-US" sz="1600" i="1">
                                      <a:solidFill>
                                        <a:schemeClr val="tx1"/>
                                      </a:solidFill>
                                      <a:effectLst/>
                                      <a:latin typeface="Cambria Math" panose="02040503050406030204" pitchFamily="18" charset="0"/>
                                      <a:ea typeface="Times New Roman" panose="02020603050405020304" pitchFamily="18" charset="0"/>
                                    </a:rPr>
                                    <m:t>2</m:t>
                                  </m:r>
                                </m:sub>
                              </m:sSub>
                            </m:e>
                          </m:acc>
                          <m:r>
                            <a:rPr lang="en-US" sz="1600" i="1">
                              <a:solidFill>
                                <a:schemeClr val="tx1"/>
                              </a:solidFill>
                              <a:effectLst/>
                              <a:latin typeface="Cambria Math" panose="02040503050406030204" pitchFamily="18" charset="0"/>
                              <a:ea typeface="Times New Roman" panose="02020603050405020304" pitchFamily="18" charset="0"/>
                            </a:rPr>
                            <m:t>]</m:t>
                          </m:r>
                        </m:e>
                        <m:sup>
                          <m:r>
                            <a:rPr lang="en-US" sz="1600" i="1">
                              <a:solidFill>
                                <a:schemeClr val="tx1"/>
                              </a:solidFill>
                              <a:effectLst/>
                              <a:latin typeface="Cambria Math" panose="02040503050406030204" pitchFamily="18" charset="0"/>
                              <a:ea typeface="Times New Roman" panose="02020603050405020304" pitchFamily="18" charset="0"/>
                            </a:rPr>
                            <m:t>𝑇</m:t>
                          </m:r>
                        </m:sup>
                      </m:sSup>
                    </m:oMath>
                  </m:oMathPara>
                </a14:m>
                <a:endParaRPr lang="en-US" sz="1500" dirty="0">
                  <a:solidFill>
                    <a:schemeClr val="tx1"/>
                  </a:solidFill>
                  <a:latin typeface="Lato" panose="020F0502020204030203" pitchFamily="34" charset="0"/>
                  <a:cs typeface="Lato" panose="020F0502020204030203" pitchFamily="34" charset="0"/>
                </a:endParaRPr>
              </a:p>
            </p:txBody>
          </p:sp>
        </mc:Choice>
        <mc:Fallback>
          <p:sp>
            <p:nvSpPr>
              <p:cNvPr id="9" name="Text 5"/>
              <p:cNvSpPr>
                <a:spLocks noRot="1" noChangeAspect="1" noMove="1" noResize="1" noEditPoints="1" noAdjustHandles="1" noChangeArrowheads="1" noChangeShapeType="1" noTextEdit="1"/>
              </p:cNvSpPr>
              <p:nvPr/>
            </p:nvSpPr>
            <p:spPr>
              <a:xfrm>
                <a:off x="5635109" y="2561511"/>
                <a:ext cx="8323659" cy="621030"/>
              </a:xfrm>
              <a:prstGeom prst="rect">
                <a:avLst/>
              </a:prstGeom>
              <a:blipFill>
                <a:blip r:embed="rId6"/>
                <a:stretch>
                  <a:fillRect l="-1391" t="-2941" b="-8824"/>
                </a:stretch>
              </a:blip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1" name="Text 7"/>
              <p:cNvSpPr/>
              <p:nvPr/>
            </p:nvSpPr>
            <p:spPr>
              <a:xfrm>
                <a:off x="5635109" y="3250407"/>
                <a:ext cx="8323659" cy="310515"/>
              </a:xfrm>
              <a:prstGeom prst="rect">
                <a:avLst/>
              </a:prstGeom>
              <a:noFill/>
              <a:ln/>
            </p:spPr>
            <p:txBody>
              <a:bodyPr wrap="none" lIns="0" tIns="0" rIns="0" bIns="0" rtlCol="0" anchor="t"/>
              <a:lstStyle/>
              <a:p>
                <a:pPr marL="285750" indent="-285750">
                  <a:lnSpc>
                    <a:spcPct val="150000"/>
                  </a:lnSpc>
                  <a:buSzPct val="100000"/>
                  <a:buFont typeface="Arial" panose="020B0604020202020204" pitchFamily="34" charset="0"/>
                  <a:buChar char="•"/>
                </a:pPr>
                <a14:m>
                  <m:oMath xmlns:m="http://schemas.openxmlformats.org/officeDocument/2006/math">
                    <m:sSub>
                      <m:sSubPr>
                        <m:ctrlPr>
                          <a:rPr lang="en-IN" sz="1600" i="1" smtClean="0">
                            <a:solidFill>
                              <a:schemeClr val="tx1"/>
                            </a:solidFill>
                            <a:effectLst/>
                            <a:latin typeface="Cambria Math" panose="02040503050406030204" pitchFamily="18" charset="0"/>
                            <a:ea typeface="Times New Roman" panose="02020603050405020304" pitchFamily="18" charset="0"/>
                          </a:rPr>
                        </m:ctrlPr>
                      </m:sSubPr>
                      <m:e>
                        <m:r>
                          <a:rPr lang="en-US" sz="1600" i="1">
                            <a:solidFill>
                              <a:schemeClr val="tx1"/>
                            </a:solidFill>
                            <a:effectLst/>
                            <a:latin typeface="Cambria Math" panose="02040503050406030204" pitchFamily="18" charset="0"/>
                            <a:ea typeface="Times New Roman" panose="02020603050405020304" pitchFamily="18" charset="0"/>
                          </a:rPr>
                          <m:t>𝐶</m:t>
                        </m:r>
                      </m:e>
                      <m:sub>
                        <m:r>
                          <a:rPr lang="en-US" sz="1600" i="1">
                            <a:solidFill>
                              <a:schemeClr val="tx1"/>
                            </a:solidFill>
                            <a:effectLst/>
                            <a:latin typeface="Cambria Math" panose="02040503050406030204" pitchFamily="18" charset="0"/>
                            <a:ea typeface="Times New Roman" panose="02020603050405020304" pitchFamily="18" charset="0"/>
                          </a:rPr>
                          <m:t>𝑋</m:t>
                        </m:r>
                      </m:sub>
                    </m:sSub>
                  </m:oMath>
                </a14:m>
                <a:r>
                  <a:rPr lang="en-US" sz="1600" dirty="0">
                    <a:solidFill>
                      <a:schemeClr val="tx1"/>
                    </a:solidFill>
                    <a:latin typeface="Lato" panose="020F0502020204030203" pitchFamily="34" charset="0"/>
                    <a:ea typeface="Open Sans" panose="020B0606030504020204" pitchFamily="34" charset="0"/>
                    <a:cs typeface="Lato" panose="020F0502020204030203" pitchFamily="34" charset="0"/>
                  </a:rPr>
                  <a:t> and </a:t>
                </a:r>
                <a14:m>
                  <m:oMath xmlns:m="http://schemas.openxmlformats.org/officeDocument/2006/math">
                    <m:sSub>
                      <m:sSubPr>
                        <m:ctrlPr>
                          <a:rPr lang="en-IN" sz="1600" i="1" smtClean="0">
                            <a:solidFill>
                              <a:schemeClr val="tx1"/>
                            </a:solidFill>
                            <a:effectLst/>
                            <a:latin typeface="Cambria Math" panose="02040503050406030204" pitchFamily="18" charset="0"/>
                            <a:ea typeface="Times New Roman" panose="02020603050405020304" pitchFamily="18" charset="0"/>
                          </a:rPr>
                        </m:ctrlPr>
                      </m:sSubPr>
                      <m:e>
                        <m:r>
                          <a:rPr lang="en-US" sz="1600" i="1">
                            <a:solidFill>
                              <a:schemeClr val="tx1"/>
                            </a:solidFill>
                            <a:effectLst/>
                            <a:latin typeface="Cambria Math" panose="02040503050406030204" pitchFamily="18" charset="0"/>
                            <a:ea typeface="Times New Roman" panose="02020603050405020304" pitchFamily="18" charset="0"/>
                          </a:rPr>
                          <m:t>𝐶</m:t>
                        </m:r>
                      </m:e>
                      <m:sub>
                        <m:r>
                          <a:rPr lang="en-US" sz="1600" b="0" i="1" smtClean="0">
                            <a:solidFill>
                              <a:schemeClr val="tx1"/>
                            </a:solidFill>
                            <a:effectLst/>
                            <a:latin typeface="Cambria Math" panose="02040503050406030204" pitchFamily="18" charset="0"/>
                            <a:ea typeface="Times New Roman" panose="02020603050405020304" pitchFamily="18" charset="0"/>
                          </a:rPr>
                          <m:t>𝑌</m:t>
                        </m:r>
                      </m:sub>
                    </m:sSub>
                  </m:oMath>
                </a14:m>
                <a:r>
                  <a:rPr lang="en-US" sz="1600" dirty="0">
                    <a:solidFill>
                      <a:schemeClr val="tx1"/>
                    </a:solidFill>
                    <a:latin typeface="Lato" panose="020F0502020204030203" pitchFamily="34" charset="0"/>
                    <a:ea typeface="Open Sans" panose="020B0606030504020204" pitchFamily="34" charset="0"/>
                    <a:cs typeface="Lato" panose="020F0502020204030203" pitchFamily="34" charset="0"/>
                  </a:rPr>
                  <a:t> are the Cartesian coordinates of the end effector.</a:t>
                </a:r>
              </a:p>
              <a:p>
                <a:pPr marL="285750" indent="-285750">
                  <a:lnSpc>
                    <a:spcPct val="150000"/>
                  </a:lnSpc>
                  <a:buSzPct val="100000"/>
                  <a:buFont typeface="Arial" panose="020B0604020202020204" pitchFamily="34" charset="0"/>
                  <a:buChar char="•"/>
                </a:pPr>
                <a14:m>
                  <m:oMath xmlns:m="http://schemas.openxmlformats.org/officeDocument/2006/math">
                    <m:sSub>
                      <m:sSubPr>
                        <m:ctrlPr>
                          <a:rPr lang="en-IN" sz="1600" i="1" smtClean="0">
                            <a:solidFill>
                              <a:schemeClr val="tx1"/>
                            </a:solidFill>
                            <a:effectLst/>
                            <a:latin typeface="Cambria Math" panose="02040503050406030204" pitchFamily="18" charset="0"/>
                            <a:ea typeface="Times New Roman" panose="02020603050405020304" pitchFamily="18" charset="0"/>
                          </a:rPr>
                        </m:ctrlPr>
                      </m:sSubPr>
                      <m:e>
                        <m:r>
                          <a:rPr lang="en-US" sz="1600" i="1">
                            <a:solidFill>
                              <a:schemeClr val="tx1"/>
                            </a:solidFill>
                            <a:effectLst/>
                            <a:latin typeface="Cambria Math" panose="02040503050406030204" pitchFamily="18" charset="0"/>
                            <a:ea typeface="Times New Roman" panose="02020603050405020304" pitchFamily="18" charset="0"/>
                          </a:rPr>
                          <m:t>𝑞</m:t>
                        </m:r>
                      </m:e>
                      <m:sub>
                        <m:r>
                          <a:rPr lang="en-US" sz="1600" b="0" i="1" smtClean="0">
                            <a:solidFill>
                              <a:schemeClr val="tx1"/>
                            </a:solidFill>
                            <a:effectLst/>
                            <a:latin typeface="Cambria Math" panose="02040503050406030204" pitchFamily="18" charset="0"/>
                            <a:ea typeface="Times New Roman" panose="02020603050405020304" pitchFamily="18" charset="0"/>
                          </a:rPr>
                          <m:t>𝑖</m:t>
                        </m:r>
                      </m:sub>
                    </m:sSub>
                  </m:oMath>
                </a14:m>
                <a:r>
                  <a:rPr lang="en-US" sz="1600" dirty="0">
                    <a:solidFill>
                      <a:schemeClr val="tx1"/>
                    </a:solidFill>
                    <a:latin typeface="Lato" panose="020F0502020204030203" pitchFamily="34" charset="0"/>
                    <a:ea typeface="Open Sans" panose="020B0606030504020204" pitchFamily="34" charset="0"/>
                    <a:cs typeface="Lato" panose="020F0502020204030203" pitchFamily="34" charset="0"/>
                  </a:rPr>
                  <a:t> represents the angular position.</a:t>
                </a:r>
              </a:p>
              <a:p>
                <a:pPr marL="285750" indent="-285750">
                  <a:lnSpc>
                    <a:spcPct val="150000"/>
                  </a:lnSpc>
                  <a:buSzPct val="100000"/>
                  <a:buFont typeface="Arial" panose="020B0604020202020204" pitchFamily="34" charset="0"/>
                  <a:buChar char="•"/>
                </a:pPr>
                <a14:m>
                  <m:oMath xmlns:m="http://schemas.openxmlformats.org/officeDocument/2006/math">
                    <m:acc>
                      <m:accPr>
                        <m:chr m:val="̇"/>
                        <m:ctrlPr>
                          <a:rPr lang="en-IN" sz="1600" i="1" smtClean="0">
                            <a:solidFill>
                              <a:schemeClr val="tx1"/>
                            </a:solidFill>
                            <a:effectLst/>
                            <a:latin typeface="Cambria Math" panose="02040503050406030204" pitchFamily="18" charset="0"/>
                            <a:ea typeface="Times New Roman" panose="02020603050405020304" pitchFamily="18" charset="0"/>
                          </a:rPr>
                        </m:ctrlPr>
                      </m:accPr>
                      <m:e>
                        <m:sSub>
                          <m:sSubPr>
                            <m:ctrlPr>
                              <a:rPr lang="en-IN" sz="1600" i="1" smtClean="0">
                                <a:solidFill>
                                  <a:schemeClr val="tx1"/>
                                </a:solidFill>
                                <a:effectLst/>
                                <a:latin typeface="Cambria Math" panose="02040503050406030204" pitchFamily="18" charset="0"/>
                                <a:ea typeface="Times New Roman" panose="02020603050405020304" pitchFamily="18" charset="0"/>
                              </a:rPr>
                            </m:ctrlPr>
                          </m:sSubPr>
                          <m:e>
                            <m:r>
                              <a:rPr lang="en-US" sz="1600" i="1">
                                <a:solidFill>
                                  <a:schemeClr val="tx1"/>
                                </a:solidFill>
                                <a:effectLst/>
                                <a:latin typeface="Cambria Math" panose="02040503050406030204" pitchFamily="18" charset="0"/>
                                <a:ea typeface="Times New Roman" panose="02020603050405020304" pitchFamily="18" charset="0"/>
                              </a:rPr>
                              <m:t>𝑞</m:t>
                            </m:r>
                          </m:e>
                          <m:sub>
                            <m:r>
                              <a:rPr lang="en-US" sz="1600" b="0" i="1" smtClean="0">
                                <a:solidFill>
                                  <a:schemeClr val="tx1"/>
                                </a:solidFill>
                                <a:effectLst/>
                                <a:latin typeface="Cambria Math" panose="02040503050406030204" pitchFamily="18" charset="0"/>
                                <a:ea typeface="Times New Roman" panose="02020603050405020304" pitchFamily="18" charset="0"/>
                              </a:rPr>
                              <m:t>𝑖</m:t>
                            </m:r>
                          </m:sub>
                        </m:sSub>
                      </m:e>
                    </m:acc>
                  </m:oMath>
                </a14:m>
                <a:r>
                  <a:rPr lang="en-US" sz="1600" dirty="0">
                    <a:solidFill>
                      <a:schemeClr val="tx1"/>
                    </a:solidFill>
                    <a:latin typeface="Lato" panose="020F0502020204030203" pitchFamily="34" charset="0"/>
                    <a:ea typeface="Open Sans" panose="020B0606030504020204" pitchFamily="34" charset="0"/>
                    <a:cs typeface="Lato" panose="020F0502020204030203" pitchFamily="34" charset="0"/>
                  </a:rPr>
                  <a:t> represents the angular velocity.</a:t>
                </a:r>
              </a:p>
              <a:p>
                <a:pPr marL="285750" indent="-285750">
                  <a:lnSpc>
                    <a:spcPct val="150000"/>
                  </a:lnSpc>
                  <a:buSzPct val="100000"/>
                  <a:buFont typeface="Arial" panose="020B0604020202020204" pitchFamily="34" charset="0"/>
                  <a:buChar char="•"/>
                </a:pPr>
                <a14:m>
                  <m:oMath xmlns:m="http://schemas.openxmlformats.org/officeDocument/2006/math">
                    <m:acc>
                      <m:accPr>
                        <m:chr m:val="̈"/>
                        <m:ctrlPr>
                          <a:rPr lang="en-IN" sz="1600" i="1" smtClean="0">
                            <a:solidFill>
                              <a:schemeClr val="tx1"/>
                            </a:solidFill>
                            <a:effectLst/>
                            <a:latin typeface="Cambria Math" panose="02040503050406030204" pitchFamily="18" charset="0"/>
                            <a:ea typeface="Times New Roman" panose="02020603050405020304" pitchFamily="18" charset="0"/>
                          </a:rPr>
                        </m:ctrlPr>
                      </m:accPr>
                      <m:e>
                        <m:sSub>
                          <m:sSubPr>
                            <m:ctrlPr>
                              <a:rPr lang="en-IN" sz="1600" i="1" smtClean="0">
                                <a:solidFill>
                                  <a:schemeClr val="tx1"/>
                                </a:solidFill>
                                <a:effectLst/>
                                <a:latin typeface="Cambria Math" panose="02040503050406030204" pitchFamily="18" charset="0"/>
                                <a:ea typeface="Times New Roman" panose="02020603050405020304" pitchFamily="18" charset="0"/>
                              </a:rPr>
                            </m:ctrlPr>
                          </m:sSubPr>
                          <m:e>
                            <m:r>
                              <a:rPr lang="en-US" sz="1600" i="1">
                                <a:solidFill>
                                  <a:schemeClr val="tx1"/>
                                </a:solidFill>
                                <a:effectLst/>
                                <a:latin typeface="Cambria Math" panose="02040503050406030204" pitchFamily="18" charset="0"/>
                                <a:ea typeface="Times New Roman" panose="02020603050405020304" pitchFamily="18" charset="0"/>
                              </a:rPr>
                              <m:t>𝑞</m:t>
                            </m:r>
                          </m:e>
                          <m:sub>
                            <m:r>
                              <a:rPr lang="en-US" sz="1600" b="0" i="1" smtClean="0">
                                <a:solidFill>
                                  <a:schemeClr val="tx1"/>
                                </a:solidFill>
                                <a:effectLst/>
                                <a:latin typeface="Cambria Math" panose="02040503050406030204" pitchFamily="18" charset="0"/>
                                <a:ea typeface="Times New Roman" panose="02020603050405020304" pitchFamily="18" charset="0"/>
                              </a:rPr>
                              <m:t>𝑖</m:t>
                            </m:r>
                          </m:sub>
                        </m:sSub>
                      </m:e>
                    </m:acc>
                  </m:oMath>
                </a14:m>
                <a:r>
                  <a:rPr lang="en-US" sz="1600" dirty="0">
                    <a:solidFill>
                      <a:schemeClr val="tx1"/>
                    </a:solidFill>
                    <a:latin typeface="Lato" panose="020F0502020204030203" pitchFamily="34" charset="0"/>
                    <a:ea typeface="Open Sans" panose="020B0606030504020204" pitchFamily="34" charset="0"/>
                    <a:cs typeface="Lato" panose="020F0502020204030203" pitchFamily="34" charset="0"/>
                  </a:rPr>
                  <a:t> represents the angular acceleration of arm 𝑖 (where 𝑖 =1,2).</a:t>
                </a:r>
              </a:p>
              <a:p>
                <a:pPr marL="285750" indent="-285750">
                  <a:lnSpc>
                    <a:spcPct val="150000"/>
                  </a:lnSpc>
                  <a:buSzPct val="100000"/>
                  <a:buFont typeface="Arial" panose="020B0604020202020204" pitchFamily="34" charset="0"/>
                  <a:buChar char="•"/>
                </a:pPr>
                <a:r>
                  <a:rPr lang="en-US" sz="1600" dirty="0">
                    <a:solidFill>
                      <a:schemeClr val="tx1"/>
                    </a:solidFill>
                    <a:latin typeface="Lato" panose="020F0502020204030203" pitchFamily="34" charset="0"/>
                    <a:ea typeface="Open Sans" panose="020B0606030504020204" pitchFamily="34" charset="0"/>
                    <a:cs typeface="Lato" panose="020F0502020204030203" pitchFamily="34" charset="0"/>
                  </a:rPr>
                  <a:t>The observed states are captured in a four-dimensional vector is,</a:t>
                </a:r>
              </a:p>
              <a:p>
                <a:pPr>
                  <a:lnSpc>
                    <a:spcPct val="150000"/>
                  </a:lnSpc>
                  <a:buSzPct val="100000"/>
                </a:pPr>
                <a:r>
                  <a:rPr lang="en-US" sz="1600" dirty="0">
                    <a:solidFill>
                      <a:schemeClr val="tx1"/>
                    </a:solidFill>
                    <a:effectLst/>
                    <a:latin typeface="Lato" panose="020F0502020204030203" pitchFamily="34" charset="0"/>
                    <a:ea typeface="Open Sans" panose="020B0606030504020204" pitchFamily="34" charset="0"/>
                    <a:cs typeface="Lato" panose="020F0502020204030203" pitchFamily="34" charset="0"/>
                  </a:rPr>
                  <a:t>                                                  y</a:t>
                </a:r>
                <a14:m>
                  <m:oMath xmlns:m="http://schemas.openxmlformats.org/officeDocument/2006/math">
                    <m:r>
                      <a:rPr lang="en-US" sz="1600" i="1" smtClean="0">
                        <a:solidFill>
                          <a:schemeClr val="tx1"/>
                        </a:solidFill>
                        <a:effectLst/>
                        <a:latin typeface="Cambria Math" panose="02040503050406030204" pitchFamily="18" charset="0"/>
                        <a:ea typeface="Times New Roman" panose="02020603050405020304" pitchFamily="18" charset="0"/>
                      </a:rPr>
                      <m:t>(</m:t>
                    </m:r>
                    <m:r>
                      <a:rPr lang="en-US" sz="1600" i="1" smtClean="0">
                        <a:solidFill>
                          <a:schemeClr val="tx1"/>
                        </a:solidFill>
                        <a:effectLst/>
                        <a:latin typeface="Cambria Math" panose="02040503050406030204" pitchFamily="18" charset="0"/>
                        <a:ea typeface="Times New Roman" panose="02020603050405020304" pitchFamily="18" charset="0"/>
                      </a:rPr>
                      <m:t>𝑡</m:t>
                    </m:r>
                    <m:r>
                      <a:rPr lang="en-US" sz="1600" i="1" smtClean="0">
                        <a:solidFill>
                          <a:schemeClr val="tx1"/>
                        </a:solidFill>
                        <a:effectLst/>
                        <a:latin typeface="Cambria Math" panose="02040503050406030204" pitchFamily="18" charset="0"/>
                        <a:ea typeface="Times New Roman" panose="02020603050405020304" pitchFamily="18" charset="0"/>
                      </a:rPr>
                      <m:t>)=</m:t>
                    </m:r>
                    <m:sSup>
                      <m:sSupPr>
                        <m:ctrlPr>
                          <a:rPr lang="en-IN" sz="1600" i="1">
                            <a:solidFill>
                              <a:schemeClr val="tx1"/>
                            </a:solidFill>
                            <a:effectLst/>
                            <a:latin typeface="Cambria Math" panose="02040503050406030204" pitchFamily="18" charset="0"/>
                            <a:ea typeface="Times New Roman" panose="02020603050405020304" pitchFamily="18" charset="0"/>
                          </a:rPr>
                        </m:ctrlPr>
                      </m:sSupPr>
                      <m:e>
                        <m:r>
                          <a:rPr lang="en-US" sz="1600" i="1">
                            <a:solidFill>
                              <a:schemeClr val="tx1"/>
                            </a:solidFill>
                            <a:effectLst/>
                            <a:latin typeface="Cambria Math" panose="02040503050406030204" pitchFamily="18" charset="0"/>
                            <a:ea typeface="Times New Roman" panose="02020603050405020304" pitchFamily="18" charset="0"/>
                          </a:rPr>
                          <m:t>[</m:t>
                        </m:r>
                        <m:sSub>
                          <m:sSubPr>
                            <m:ctrlPr>
                              <a:rPr lang="en-IN" sz="1600" i="1">
                                <a:solidFill>
                                  <a:schemeClr val="tx1"/>
                                </a:solidFill>
                                <a:effectLst/>
                                <a:latin typeface="Cambria Math" panose="02040503050406030204" pitchFamily="18" charset="0"/>
                                <a:ea typeface="Times New Roman" panose="02020603050405020304" pitchFamily="18" charset="0"/>
                              </a:rPr>
                            </m:ctrlPr>
                          </m:sSubPr>
                          <m:e>
                            <m:r>
                              <a:rPr lang="en-US" sz="1600" i="1">
                                <a:solidFill>
                                  <a:schemeClr val="tx1"/>
                                </a:solidFill>
                                <a:effectLst/>
                                <a:latin typeface="Cambria Math" panose="02040503050406030204" pitchFamily="18" charset="0"/>
                                <a:ea typeface="Times New Roman" panose="02020603050405020304" pitchFamily="18" charset="0"/>
                              </a:rPr>
                              <m:t>𝐶</m:t>
                            </m:r>
                          </m:e>
                          <m:sub>
                            <m:r>
                              <a:rPr lang="en-US" sz="1600" i="1">
                                <a:solidFill>
                                  <a:schemeClr val="tx1"/>
                                </a:solidFill>
                                <a:effectLst/>
                                <a:latin typeface="Cambria Math" panose="02040503050406030204" pitchFamily="18" charset="0"/>
                                <a:ea typeface="Times New Roman" panose="02020603050405020304" pitchFamily="18" charset="0"/>
                              </a:rPr>
                              <m:t>𝑋</m:t>
                            </m:r>
                          </m:sub>
                        </m:sSub>
                        <m:r>
                          <a:rPr lang="en-US" sz="1600" i="1">
                            <a:solidFill>
                              <a:schemeClr val="tx1"/>
                            </a:solidFill>
                            <a:effectLst/>
                            <a:latin typeface="Cambria Math" panose="02040503050406030204" pitchFamily="18" charset="0"/>
                            <a:ea typeface="Times New Roman" panose="02020603050405020304" pitchFamily="18" charset="0"/>
                          </a:rPr>
                          <m:t>, </m:t>
                        </m:r>
                        <m:sSub>
                          <m:sSubPr>
                            <m:ctrlPr>
                              <a:rPr lang="en-IN" sz="1600" i="1">
                                <a:solidFill>
                                  <a:schemeClr val="tx1"/>
                                </a:solidFill>
                                <a:effectLst/>
                                <a:latin typeface="Cambria Math" panose="02040503050406030204" pitchFamily="18" charset="0"/>
                                <a:ea typeface="Times New Roman" panose="02020603050405020304" pitchFamily="18" charset="0"/>
                              </a:rPr>
                            </m:ctrlPr>
                          </m:sSubPr>
                          <m:e>
                            <m:r>
                              <a:rPr lang="en-US" sz="1600" i="1">
                                <a:solidFill>
                                  <a:schemeClr val="tx1"/>
                                </a:solidFill>
                                <a:effectLst/>
                                <a:latin typeface="Cambria Math" panose="02040503050406030204" pitchFamily="18" charset="0"/>
                                <a:ea typeface="Times New Roman" panose="02020603050405020304" pitchFamily="18" charset="0"/>
                              </a:rPr>
                              <m:t>𝐶</m:t>
                            </m:r>
                          </m:e>
                          <m:sub>
                            <m:r>
                              <a:rPr lang="en-US" sz="1600" b="0" i="1" smtClean="0">
                                <a:solidFill>
                                  <a:schemeClr val="tx1"/>
                                </a:solidFill>
                                <a:effectLst/>
                                <a:latin typeface="Cambria Math" panose="02040503050406030204" pitchFamily="18" charset="0"/>
                                <a:ea typeface="Times New Roman" panose="02020603050405020304" pitchFamily="18" charset="0"/>
                              </a:rPr>
                              <m:t>𝑌</m:t>
                            </m:r>
                          </m:sub>
                        </m:sSub>
                        <m:r>
                          <a:rPr lang="en-US" sz="1600" i="1">
                            <a:solidFill>
                              <a:schemeClr val="tx1"/>
                            </a:solidFill>
                            <a:effectLst/>
                            <a:latin typeface="Cambria Math" panose="02040503050406030204" pitchFamily="18" charset="0"/>
                            <a:ea typeface="Times New Roman" panose="02020603050405020304" pitchFamily="18" charset="0"/>
                          </a:rPr>
                          <m:t>, </m:t>
                        </m:r>
                        <m:acc>
                          <m:accPr>
                            <m:chr m:val="̇"/>
                            <m:ctrlPr>
                              <a:rPr lang="en-IN" sz="1600" i="1">
                                <a:solidFill>
                                  <a:schemeClr val="tx1"/>
                                </a:solidFill>
                                <a:effectLst/>
                                <a:latin typeface="Cambria Math" panose="02040503050406030204" pitchFamily="18" charset="0"/>
                                <a:ea typeface="Times New Roman" panose="02020603050405020304" pitchFamily="18" charset="0"/>
                              </a:rPr>
                            </m:ctrlPr>
                          </m:accPr>
                          <m:e>
                            <m:sSub>
                              <m:sSubPr>
                                <m:ctrlPr>
                                  <a:rPr lang="en-IN" sz="1600" i="1">
                                    <a:solidFill>
                                      <a:schemeClr val="tx1"/>
                                    </a:solidFill>
                                    <a:effectLst/>
                                    <a:latin typeface="Cambria Math" panose="02040503050406030204" pitchFamily="18" charset="0"/>
                                    <a:ea typeface="Times New Roman" panose="02020603050405020304" pitchFamily="18" charset="0"/>
                                  </a:rPr>
                                </m:ctrlPr>
                              </m:sSubPr>
                              <m:e>
                                <m:r>
                                  <a:rPr lang="en-US" sz="1600" i="1">
                                    <a:solidFill>
                                      <a:schemeClr val="tx1"/>
                                    </a:solidFill>
                                    <a:effectLst/>
                                    <a:latin typeface="Cambria Math" panose="02040503050406030204" pitchFamily="18" charset="0"/>
                                    <a:ea typeface="Times New Roman" panose="02020603050405020304" pitchFamily="18" charset="0"/>
                                  </a:rPr>
                                  <m:t>𝑞</m:t>
                                </m:r>
                              </m:e>
                              <m:sub>
                                <m:r>
                                  <a:rPr lang="en-US" sz="1600" i="1">
                                    <a:solidFill>
                                      <a:schemeClr val="tx1"/>
                                    </a:solidFill>
                                    <a:effectLst/>
                                    <a:latin typeface="Cambria Math" panose="02040503050406030204" pitchFamily="18" charset="0"/>
                                    <a:ea typeface="Times New Roman" panose="02020603050405020304" pitchFamily="18" charset="0"/>
                                  </a:rPr>
                                  <m:t>1</m:t>
                                </m:r>
                              </m:sub>
                            </m:sSub>
                          </m:e>
                        </m:acc>
                        <m:r>
                          <a:rPr lang="en-US" sz="1600" i="1">
                            <a:solidFill>
                              <a:schemeClr val="tx1"/>
                            </a:solidFill>
                            <a:effectLst/>
                            <a:latin typeface="Cambria Math" panose="02040503050406030204" pitchFamily="18" charset="0"/>
                            <a:ea typeface="Times New Roman" panose="02020603050405020304" pitchFamily="18" charset="0"/>
                          </a:rPr>
                          <m:t>, </m:t>
                        </m:r>
                        <m:acc>
                          <m:accPr>
                            <m:chr m:val="̇"/>
                            <m:ctrlPr>
                              <a:rPr lang="en-IN" sz="1600" i="1">
                                <a:solidFill>
                                  <a:schemeClr val="tx1"/>
                                </a:solidFill>
                                <a:effectLst/>
                                <a:latin typeface="Cambria Math" panose="02040503050406030204" pitchFamily="18" charset="0"/>
                                <a:ea typeface="Times New Roman" panose="02020603050405020304" pitchFamily="18" charset="0"/>
                              </a:rPr>
                            </m:ctrlPr>
                          </m:accPr>
                          <m:e>
                            <m:sSub>
                              <m:sSubPr>
                                <m:ctrlPr>
                                  <a:rPr lang="en-IN" sz="1600" i="1">
                                    <a:solidFill>
                                      <a:schemeClr val="tx1"/>
                                    </a:solidFill>
                                    <a:effectLst/>
                                    <a:latin typeface="Cambria Math" panose="02040503050406030204" pitchFamily="18" charset="0"/>
                                    <a:ea typeface="Times New Roman" panose="02020603050405020304" pitchFamily="18" charset="0"/>
                                  </a:rPr>
                                </m:ctrlPr>
                              </m:sSubPr>
                              <m:e>
                                <m:r>
                                  <a:rPr lang="en-US" sz="1600" i="1">
                                    <a:solidFill>
                                      <a:schemeClr val="tx1"/>
                                    </a:solidFill>
                                    <a:effectLst/>
                                    <a:latin typeface="Cambria Math" panose="02040503050406030204" pitchFamily="18" charset="0"/>
                                    <a:ea typeface="Times New Roman" panose="02020603050405020304" pitchFamily="18" charset="0"/>
                                  </a:rPr>
                                  <m:t>𝑞</m:t>
                                </m:r>
                              </m:e>
                              <m:sub>
                                <m:r>
                                  <a:rPr lang="en-US" sz="1600" i="1">
                                    <a:solidFill>
                                      <a:schemeClr val="tx1"/>
                                    </a:solidFill>
                                    <a:effectLst/>
                                    <a:latin typeface="Cambria Math" panose="02040503050406030204" pitchFamily="18" charset="0"/>
                                    <a:ea typeface="Times New Roman" panose="02020603050405020304" pitchFamily="18" charset="0"/>
                                  </a:rPr>
                                  <m:t>2</m:t>
                                </m:r>
                              </m:sub>
                            </m:sSub>
                          </m:e>
                        </m:acc>
                        <m:r>
                          <a:rPr lang="en-US" sz="1600" i="1">
                            <a:solidFill>
                              <a:schemeClr val="tx1"/>
                            </a:solidFill>
                            <a:effectLst/>
                            <a:latin typeface="Cambria Math" panose="02040503050406030204" pitchFamily="18" charset="0"/>
                            <a:ea typeface="Times New Roman" panose="02020603050405020304" pitchFamily="18" charset="0"/>
                          </a:rPr>
                          <m:t>]</m:t>
                        </m:r>
                      </m:e>
                      <m:sup>
                        <m:r>
                          <a:rPr lang="en-US" sz="1600" i="1">
                            <a:solidFill>
                              <a:schemeClr val="tx1"/>
                            </a:solidFill>
                            <a:effectLst/>
                            <a:latin typeface="Cambria Math" panose="02040503050406030204" pitchFamily="18" charset="0"/>
                            <a:ea typeface="Times New Roman" panose="02020603050405020304" pitchFamily="18" charset="0"/>
                          </a:rPr>
                          <m:t>𝑇</m:t>
                        </m:r>
                      </m:sup>
                    </m:sSup>
                  </m:oMath>
                </a14:m>
                <a:endParaRPr lang="en-US" sz="1600" dirty="0">
                  <a:solidFill>
                    <a:schemeClr val="tx1"/>
                  </a:solidFill>
                  <a:latin typeface="Lato" panose="020F0502020204030203" pitchFamily="34" charset="0"/>
                  <a:ea typeface="Open Sans" panose="020B0606030504020204" pitchFamily="34" charset="0"/>
                  <a:cs typeface="Lato" panose="020F0502020204030203" pitchFamily="34" charset="0"/>
                </a:endParaRPr>
              </a:p>
              <a:p>
                <a:pPr marL="285750" indent="-285750">
                  <a:lnSpc>
                    <a:spcPct val="150000"/>
                  </a:lnSpc>
                  <a:buSzPct val="100000"/>
                  <a:buFont typeface="Arial" panose="020B0604020202020204" pitchFamily="34" charset="0"/>
                  <a:buChar char="•"/>
                </a:pPr>
                <a:r>
                  <a:rPr lang="en-US" sz="1600" dirty="0">
                    <a:solidFill>
                      <a:schemeClr val="tx1"/>
                    </a:solidFill>
                    <a:latin typeface="Lato" panose="020F0502020204030203" pitchFamily="34" charset="0"/>
                    <a:ea typeface="Open Sans" panose="020B0606030504020204" pitchFamily="34" charset="0"/>
                    <a:cs typeface="Lato" panose="020F0502020204030203" pitchFamily="34" charset="0"/>
                  </a:rPr>
                  <a:t>The loss function is defined as </a:t>
                </a:r>
                <a14:m>
                  <m:oMath xmlns:m="http://schemas.openxmlformats.org/officeDocument/2006/math">
                    <m:r>
                      <m:rPr>
                        <m:sty m:val="p"/>
                      </m:rPr>
                      <a:rPr lang="en-US" sz="1600" b="0" i="0" smtClean="0">
                        <a:solidFill>
                          <a:schemeClr val="tx1"/>
                        </a:solidFill>
                        <a:effectLst/>
                        <a:latin typeface="Cambria Math" panose="02040503050406030204" pitchFamily="18" charset="0"/>
                        <a:ea typeface="Times New Roman" panose="02020603050405020304" pitchFamily="18" charset="0"/>
                      </a:rPr>
                      <m:t>e</m:t>
                    </m:r>
                    <m:d>
                      <m:dPr>
                        <m:ctrlPr>
                          <a:rPr lang="en-US" sz="1600" b="0" i="1" smtClean="0">
                            <a:solidFill>
                              <a:schemeClr val="tx1"/>
                            </a:solidFill>
                            <a:effectLst/>
                            <a:latin typeface="Cambria Math" panose="02040503050406030204" pitchFamily="18" charset="0"/>
                            <a:ea typeface="Times New Roman" panose="02020603050405020304" pitchFamily="18" charset="0"/>
                          </a:rPr>
                        </m:ctrlPr>
                      </m:dPr>
                      <m:e>
                        <m:r>
                          <a:rPr lang="en-US" sz="1600" b="0" i="1" smtClean="0">
                            <a:solidFill>
                              <a:schemeClr val="tx1"/>
                            </a:solidFill>
                            <a:effectLst/>
                            <a:latin typeface="Cambria Math" panose="02040503050406030204" pitchFamily="18" charset="0"/>
                            <a:ea typeface="Times New Roman" panose="02020603050405020304" pitchFamily="18" charset="0"/>
                          </a:rPr>
                          <m:t>𝑡</m:t>
                        </m:r>
                      </m:e>
                    </m:d>
                    <m:r>
                      <a:rPr lang="en-US" sz="1600" b="0" i="1" smtClean="0">
                        <a:solidFill>
                          <a:schemeClr val="tx1"/>
                        </a:solidFill>
                        <a:effectLst/>
                        <a:latin typeface="Cambria Math" panose="02040503050406030204" pitchFamily="18" charset="0"/>
                        <a:ea typeface="Times New Roman" panose="02020603050405020304" pitchFamily="18" charset="0"/>
                      </a:rPr>
                      <m:t>=</m:t>
                    </m:r>
                    <m:r>
                      <a:rPr lang="en-US" sz="1600" b="0" i="1" smtClean="0">
                        <a:solidFill>
                          <a:schemeClr val="tx1"/>
                        </a:solidFill>
                        <a:effectLst/>
                        <a:latin typeface="Cambria Math" panose="02040503050406030204" pitchFamily="18" charset="0"/>
                        <a:ea typeface="Times New Roman" panose="02020603050405020304" pitchFamily="18" charset="0"/>
                      </a:rPr>
                      <m:t>𝑢</m:t>
                    </m:r>
                    <m:d>
                      <m:dPr>
                        <m:ctrlPr>
                          <a:rPr lang="en-US" sz="1600" b="0" i="1" smtClean="0">
                            <a:solidFill>
                              <a:schemeClr val="tx1"/>
                            </a:solidFill>
                            <a:effectLst/>
                            <a:latin typeface="Cambria Math" panose="02040503050406030204" pitchFamily="18" charset="0"/>
                            <a:ea typeface="Times New Roman" panose="02020603050405020304" pitchFamily="18" charset="0"/>
                          </a:rPr>
                        </m:ctrlPr>
                      </m:dPr>
                      <m:e>
                        <m:r>
                          <a:rPr lang="en-US" sz="1600" b="0" i="1" smtClean="0">
                            <a:solidFill>
                              <a:schemeClr val="tx1"/>
                            </a:solidFill>
                            <a:effectLst/>
                            <a:latin typeface="Cambria Math" panose="02040503050406030204" pitchFamily="18" charset="0"/>
                            <a:ea typeface="Times New Roman" panose="02020603050405020304" pitchFamily="18" charset="0"/>
                          </a:rPr>
                          <m:t>𝑡</m:t>
                        </m:r>
                      </m:e>
                    </m:d>
                    <m:r>
                      <a:rPr lang="en-US" sz="1600" b="0" i="1" smtClean="0">
                        <a:solidFill>
                          <a:schemeClr val="tx1"/>
                        </a:solidFill>
                        <a:effectLst/>
                        <a:latin typeface="Cambria Math" panose="02040503050406030204" pitchFamily="18" charset="0"/>
                        <a:ea typeface="Times New Roman" panose="02020603050405020304" pitchFamily="18" charset="0"/>
                      </a:rPr>
                      <m:t>−</m:t>
                    </m:r>
                    <m:r>
                      <a:rPr lang="en-US" sz="1600" b="0" i="1" smtClean="0">
                        <a:solidFill>
                          <a:schemeClr val="tx1"/>
                        </a:solidFill>
                        <a:effectLst/>
                        <a:latin typeface="Cambria Math" panose="02040503050406030204" pitchFamily="18" charset="0"/>
                        <a:ea typeface="Times New Roman" panose="02020603050405020304" pitchFamily="18" charset="0"/>
                      </a:rPr>
                      <m:t>𝑂</m:t>
                    </m:r>
                    <m:r>
                      <a:rPr lang="en-US" sz="1600" b="0" i="1" smtClean="0">
                        <a:solidFill>
                          <a:schemeClr val="tx1"/>
                        </a:solidFill>
                        <a:effectLst/>
                        <a:latin typeface="Cambria Math" panose="02040503050406030204" pitchFamily="18" charset="0"/>
                        <a:ea typeface="Times New Roman" panose="02020603050405020304" pitchFamily="18" charset="0"/>
                      </a:rPr>
                      <m:t>(</m:t>
                    </m:r>
                    <m:r>
                      <a:rPr lang="en-US" sz="1600" b="0" i="1" smtClean="0">
                        <a:solidFill>
                          <a:schemeClr val="tx1"/>
                        </a:solidFill>
                        <a:effectLst/>
                        <a:latin typeface="Cambria Math" panose="02040503050406030204" pitchFamily="18" charset="0"/>
                        <a:ea typeface="Times New Roman" panose="02020603050405020304" pitchFamily="18" charset="0"/>
                      </a:rPr>
                      <m:t>𝑡</m:t>
                    </m:r>
                    <m:r>
                      <a:rPr lang="en-US" sz="1600" b="0" i="1" smtClean="0">
                        <a:solidFill>
                          <a:schemeClr val="tx1"/>
                        </a:solidFill>
                        <a:effectLst/>
                        <a:latin typeface="Cambria Math" panose="02040503050406030204" pitchFamily="18" charset="0"/>
                        <a:ea typeface="Times New Roman" panose="02020603050405020304" pitchFamily="18" charset="0"/>
                      </a:rPr>
                      <m:t>)</m:t>
                    </m:r>
                  </m:oMath>
                </a14:m>
                <a:r>
                  <a:rPr lang="en-US" sz="1600" dirty="0">
                    <a:solidFill>
                      <a:schemeClr val="tx1"/>
                    </a:solidFill>
                    <a:latin typeface="Lato" panose="020F0502020204030203" pitchFamily="34" charset="0"/>
                    <a:ea typeface="Open Sans" pitchFamily="34" charset="-122"/>
                    <a:cs typeface="Lato" panose="020F0502020204030203" pitchFamily="34" charset="0"/>
                  </a:rPr>
                  <a:t>. </a:t>
                </a:r>
                <a:r>
                  <a:rPr lang="en-US" sz="1600" dirty="0">
                    <a:solidFill>
                      <a:schemeClr val="tx1"/>
                    </a:solidFill>
                    <a:latin typeface="Lato" panose="020F0502020204030203" pitchFamily="34" charset="0"/>
                    <a:ea typeface="Open Sans" panose="020B0606030504020204" pitchFamily="34" charset="0"/>
                    <a:cs typeface="Lato" panose="020F0502020204030203" pitchFamily="34" charset="0"/>
                  </a:rPr>
                  <a:t>where </a:t>
                </a:r>
                <a14:m>
                  <m:oMath xmlns:m="http://schemas.openxmlformats.org/officeDocument/2006/math">
                    <m:r>
                      <a:rPr lang="en-US" sz="1600" b="0" i="1" smtClean="0">
                        <a:solidFill>
                          <a:schemeClr val="tx1"/>
                        </a:solidFill>
                        <a:effectLst/>
                        <a:latin typeface="Cambria Math" panose="02040503050406030204" pitchFamily="18" charset="0"/>
                        <a:ea typeface="Times New Roman" panose="02020603050405020304" pitchFamily="18" charset="0"/>
                      </a:rPr>
                      <m:t>𝑂</m:t>
                    </m:r>
                    <m:r>
                      <a:rPr lang="en-US" sz="1600" b="0" i="1" smtClean="0">
                        <a:solidFill>
                          <a:schemeClr val="tx1"/>
                        </a:solidFill>
                        <a:effectLst/>
                        <a:latin typeface="Cambria Math" panose="02040503050406030204" pitchFamily="18" charset="0"/>
                        <a:ea typeface="Times New Roman" panose="02020603050405020304" pitchFamily="18" charset="0"/>
                      </a:rPr>
                      <m:t>(</m:t>
                    </m:r>
                    <m:r>
                      <a:rPr lang="en-US" sz="1600" b="0" i="1" smtClean="0">
                        <a:solidFill>
                          <a:schemeClr val="tx1"/>
                        </a:solidFill>
                        <a:effectLst/>
                        <a:latin typeface="Cambria Math" panose="02040503050406030204" pitchFamily="18" charset="0"/>
                        <a:ea typeface="Times New Roman" panose="02020603050405020304" pitchFamily="18" charset="0"/>
                      </a:rPr>
                      <m:t>𝑡</m:t>
                    </m:r>
                  </m:oMath>
                </a14:m>
                <a:r>
                  <a:rPr lang="en-US" sz="1600" dirty="0">
                    <a:solidFill>
                      <a:schemeClr val="tx1"/>
                    </a:solidFill>
                    <a:latin typeface="Lato" panose="020F0502020204030203" pitchFamily="34" charset="0"/>
                    <a:ea typeface="Open Sans" panose="020B0606030504020204" pitchFamily="34" charset="0"/>
                    <a:cs typeface="Lato" panose="020F0502020204030203" pitchFamily="34" charset="0"/>
                  </a:rPr>
                  <a:t>) </a:t>
                </a:r>
              </a:p>
              <a:p>
                <a:pPr>
                  <a:lnSpc>
                    <a:spcPct val="150000"/>
                  </a:lnSpc>
                  <a:buSzPct val="100000"/>
                </a:pPr>
                <a:r>
                  <a:rPr lang="en-US" sz="1600" dirty="0">
                    <a:solidFill>
                      <a:schemeClr val="tx1"/>
                    </a:solidFill>
                    <a:latin typeface="Lato" panose="020F0502020204030203" pitchFamily="34" charset="0"/>
                    <a:ea typeface="Open Sans" panose="020B0606030504020204" pitchFamily="34" charset="0"/>
                    <a:cs typeface="Lato" panose="020F0502020204030203" pitchFamily="34" charset="0"/>
                  </a:rPr>
                  <a:t>     is the predicted control signal, which helps guide the model’s learning.</a:t>
                </a:r>
              </a:p>
              <a:p>
                <a:pPr marL="342900" indent="-342900" algn="l">
                  <a:lnSpc>
                    <a:spcPts val="2400"/>
                  </a:lnSpc>
                  <a:buSzPct val="100000"/>
                  <a:buChar char="•"/>
                </a:pPr>
                <a:endParaRPr lang="en-US" sz="1500" dirty="0"/>
              </a:p>
            </p:txBody>
          </p:sp>
        </mc:Choice>
        <mc:Fallback>
          <p:sp>
            <p:nvSpPr>
              <p:cNvPr id="11" name="Text 7"/>
              <p:cNvSpPr>
                <a:spLocks noRot="1" noChangeAspect="1" noMove="1" noResize="1" noEditPoints="1" noAdjustHandles="1" noChangeArrowheads="1" noChangeShapeType="1" noTextEdit="1"/>
              </p:cNvSpPr>
              <p:nvPr/>
            </p:nvSpPr>
            <p:spPr>
              <a:xfrm>
                <a:off x="5635109" y="3250407"/>
                <a:ext cx="8323659" cy="310515"/>
              </a:xfrm>
              <a:prstGeom prst="rect">
                <a:avLst/>
              </a:prstGeom>
              <a:blipFill>
                <a:blip r:embed="rId7"/>
                <a:stretch>
                  <a:fillRect l="-1391" b="-864706"/>
                </a:stretch>
              </a:blipFill>
              <a:ln/>
            </p:spPr>
            <p:txBody>
              <a:bodyPr/>
              <a:lstStyle/>
              <a:p>
                <a:r>
                  <a:rPr lang="en-IN">
                    <a:noFill/>
                  </a:rPr>
                  <a:t> </a:t>
                </a:r>
              </a:p>
            </p:txBody>
          </p:sp>
        </mc:Fallback>
      </mc:AlternateContent>
      <p:sp>
        <p:nvSpPr>
          <p:cNvPr id="20" name="Text 0">
            <a:extLst>
              <a:ext uri="{FF2B5EF4-FFF2-40B4-BE49-F238E27FC236}">
                <a16:creationId xmlns:a16="http://schemas.microsoft.com/office/drawing/2014/main" id="{3547D39C-BB6F-D38C-FF50-8B21EDB12F64}"/>
              </a:ext>
            </a:extLst>
          </p:cNvPr>
          <p:cNvSpPr/>
          <p:nvPr/>
        </p:nvSpPr>
        <p:spPr>
          <a:xfrm>
            <a:off x="910828" y="715804"/>
            <a:ext cx="6506289" cy="813316"/>
          </a:xfrm>
          <a:prstGeom prst="rect">
            <a:avLst/>
          </a:prstGeom>
          <a:noFill/>
          <a:ln/>
        </p:spPr>
        <p:txBody>
          <a:bodyPr wrap="none" lIns="0" tIns="0" rIns="0" bIns="0" rtlCol="0" anchor="t"/>
          <a:lstStyle/>
          <a:p>
            <a:pPr marL="0" indent="0">
              <a:lnSpc>
                <a:spcPts val="6400"/>
              </a:lnSpc>
              <a:buNone/>
            </a:pPr>
            <a:r>
              <a:rPr lang="en-US" sz="5100" dirty="0">
                <a:solidFill>
                  <a:srgbClr val="312F2B"/>
                </a:solidFill>
                <a:latin typeface="Gelasio" pitchFamily="34" charset="0"/>
                <a:ea typeface="Gelasio" pitchFamily="34" charset="-122"/>
                <a:cs typeface="Gelasio" pitchFamily="34" charset="-120"/>
              </a:rPr>
              <a:t>Methodology</a:t>
            </a:r>
            <a:endParaRPr lang="en-US" sz="5100" dirty="0"/>
          </a:p>
        </p:txBody>
      </p:sp>
      <p:sp>
        <p:nvSpPr>
          <p:cNvPr id="21" name="Rectangle 20">
            <a:extLst>
              <a:ext uri="{FF2B5EF4-FFF2-40B4-BE49-F238E27FC236}">
                <a16:creationId xmlns:a16="http://schemas.microsoft.com/office/drawing/2014/main" id="{F25947C3-A725-B5B6-FE85-D2B060DFBA66}"/>
              </a:ext>
            </a:extLst>
          </p:cNvPr>
          <p:cNvSpPr/>
          <p:nvPr/>
        </p:nvSpPr>
        <p:spPr>
          <a:xfrm>
            <a:off x="12710160" y="7701280"/>
            <a:ext cx="1854200" cy="482600"/>
          </a:xfrm>
          <a:prstGeom prst="rect">
            <a:avLst/>
          </a:prstGeom>
          <a:solidFill>
            <a:schemeClr val="bg1"/>
          </a:solid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35448" y="512445"/>
            <a:ext cx="5559385" cy="290870"/>
          </a:xfrm>
          <a:prstGeom prst="rect">
            <a:avLst/>
          </a:prstGeom>
          <a:noFill/>
          <a:ln/>
        </p:spPr>
        <p:txBody>
          <a:bodyPr wrap="none" lIns="0" tIns="0" rIns="0" bIns="0" rtlCol="0" anchor="t"/>
          <a:lstStyle/>
          <a:p>
            <a:pPr marL="0" indent="0" algn="ctr">
              <a:lnSpc>
                <a:spcPts val="2250"/>
              </a:lnSpc>
              <a:buNone/>
            </a:pPr>
            <a:r>
              <a:rPr lang="en-US" sz="1800" dirty="0">
                <a:solidFill>
                  <a:srgbClr val="312F2B"/>
                </a:solidFill>
                <a:latin typeface="Gelasio" pitchFamily="34" charset="0"/>
                <a:ea typeface="Gelasio" pitchFamily="34" charset="-122"/>
                <a:cs typeface="Gelasio" pitchFamily="34" charset="-120"/>
              </a:rPr>
              <a:t>Data Structure and Variable Flow in Training Phase of</a:t>
            </a:r>
            <a:endParaRPr lang="en-US" sz="1800" dirty="0"/>
          </a:p>
        </p:txBody>
      </p:sp>
      <p:sp>
        <p:nvSpPr>
          <p:cNvPr id="3" name="Text 1"/>
          <p:cNvSpPr/>
          <p:nvPr/>
        </p:nvSpPr>
        <p:spPr>
          <a:xfrm>
            <a:off x="5806916" y="989409"/>
            <a:ext cx="3016448" cy="290870"/>
          </a:xfrm>
          <a:prstGeom prst="rect">
            <a:avLst/>
          </a:prstGeom>
          <a:noFill/>
          <a:ln/>
        </p:spPr>
        <p:txBody>
          <a:bodyPr wrap="none" lIns="0" tIns="0" rIns="0" bIns="0" rtlCol="0" anchor="t"/>
          <a:lstStyle/>
          <a:p>
            <a:pPr marL="0" indent="0" algn="ctr">
              <a:lnSpc>
                <a:spcPts val="2250"/>
              </a:lnSpc>
              <a:buNone/>
            </a:pPr>
            <a:r>
              <a:rPr lang="en-US" sz="1800" dirty="0">
                <a:solidFill>
                  <a:srgbClr val="312F2B"/>
                </a:solidFill>
                <a:latin typeface="Gelasio" pitchFamily="34" charset="0"/>
                <a:ea typeface="Gelasio" pitchFamily="34" charset="-122"/>
                <a:cs typeface="Gelasio" pitchFamily="34" charset="-120"/>
              </a:rPr>
              <a:t>Machine-Learning Controller</a:t>
            </a:r>
            <a:endParaRPr lang="en-US" sz="1800" dirty="0"/>
          </a:p>
        </p:txBody>
      </p:sp>
      <p:pic>
        <p:nvPicPr>
          <p:cNvPr id="4" name="Image 0" descr="preencoded.png"/>
          <p:cNvPicPr>
            <a:picLocks noChangeAspect="1"/>
          </p:cNvPicPr>
          <p:nvPr/>
        </p:nvPicPr>
        <p:blipFill>
          <a:blip r:embed="rId3"/>
          <a:stretch>
            <a:fillRect/>
          </a:stretch>
        </p:blipFill>
        <p:spPr>
          <a:xfrm>
            <a:off x="4609981" y="1559481"/>
            <a:ext cx="5410319" cy="5650349"/>
          </a:xfrm>
          <a:prstGeom prst="rect">
            <a:avLst/>
          </a:prstGeom>
        </p:spPr>
      </p:pic>
      <p:sp>
        <p:nvSpPr>
          <p:cNvPr id="5" name="Text 2"/>
          <p:cNvSpPr/>
          <p:nvPr/>
        </p:nvSpPr>
        <p:spPr>
          <a:xfrm>
            <a:off x="651629" y="7419261"/>
            <a:ext cx="13327142" cy="297894"/>
          </a:xfrm>
          <a:prstGeom prst="rect">
            <a:avLst/>
          </a:prstGeom>
          <a:noFill/>
          <a:ln/>
        </p:spPr>
        <p:txBody>
          <a:bodyPr wrap="none" lIns="0" tIns="0" rIns="0" bIns="0" rtlCol="0" anchor="t"/>
          <a:lstStyle/>
          <a:p>
            <a:pPr marL="0" indent="0">
              <a:lnSpc>
                <a:spcPts val="2300"/>
              </a:lnSpc>
              <a:buNone/>
            </a:pPr>
            <a:endParaRPr lang="en-US" sz="1450" dirty="0"/>
          </a:p>
        </p:txBody>
      </p:sp>
      <p:sp>
        <p:nvSpPr>
          <p:cNvPr id="6" name="Rectangle 5">
            <a:extLst>
              <a:ext uri="{FF2B5EF4-FFF2-40B4-BE49-F238E27FC236}">
                <a16:creationId xmlns:a16="http://schemas.microsoft.com/office/drawing/2014/main" id="{73051D23-0531-5057-2A66-8EC62E78B148}"/>
              </a:ext>
            </a:extLst>
          </p:cNvPr>
          <p:cNvSpPr/>
          <p:nvPr/>
        </p:nvSpPr>
        <p:spPr>
          <a:xfrm>
            <a:off x="12710160" y="7701280"/>
            <a:ext cx="1854200" cy="482600"/>
          </a:xfrm>
          <a:prstGeom prst="rect">
            <a:avLst/>
          </a:prstGeom>
          <a:solidFill>
            <a:schemeClr val="bg1"/>
          </a:solid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35581" y="924997"/>
            <a:ext cx="4469844" cy="6380321"/>
          </a:xfrm>
          <a:prstGeom prst="rect">
            <a:avLst/>
          </a:prstGeom>
        </p:spPr>
      </p:pic>
      <p:sp>
        <p:nvSpPr>
          <p:cNvPr id="3" name="Text 0"/>
          <p:cNvSpPr/>
          <p:nvPr/>
        </p:nvSpPr>
        <p:spPr>
          <a:xfrm>
            <a:off x="7614047" y="1349216"/>
            <a:ext cx="4904184" cy="447675"/>
          </a:xfrm>
          <a:prstGeom prst="rect">
            <a:avLst/>
          </a:prstGeom>
          <a:noFill/>
          <a:ln/>
        </p:spPr>
        <p:txBody>
          <a:bodyPr wrap="none" lIns="0" tIns="0" rIns="0" bIns="0" rtlCol="0" anchor="t"/>
          <a:lstStyle/>
          <a:p>
            <a:pPr marL="0" indent="0">
              <a:lnSpc>
                <a:spcPts val="3500"/>
              </a:lnSpc>
              <a:buNone/>
            </a:pPr>
            <a:r>
              <a:rPr lang="en-US" sz="2800" dirty="0">
                <a:solidFill>
                  <a:srgbClr val="312F2B"/>
                </a:solidFill>
                <a:latin typeface="Gelasio" pitchFamily="34" charset="0"/>
                <a:ea typeface="Gelasio" pitchFamily="34" charset="-122"/>
                <a:cs typeface="Gelasio" pitchFamily="34" charset="-120"/>
              </a:rPr>
              <a:t>Testing and Deployment Phase</a:t>
            </a:r>
            <a:endParaRPr lang="en-US" sz="2800" dirty="0"/>
          </a:p>
        </p:txBody>
      </p:sp>
      <mc:AlternateContent xmlns:mc="http://schemas.openxmlformats.org/markup-compatibility/2006">
        <mc:Choice xmlns:a14="http://schemas.microsoft.com/office/drawing/2010/main" Requires="a14">
          <p:sp>
            <p:nvSpPr>
              <p:cNvPr id="4" name="Text 1"/>
              <p:cNvSpPr/>
              <p:nvPr/>
            </p:nvSpPr>
            <p:spPr>
              <a:xfrm>
                <a:off x="7614047" y="2035612"/>
                <a:ext cx="6188393" cy="763905"/>
              </a:xfrm>
              <a:prstGeom prst="rect">
                <a:avLst/>
              </a:prstGeom>
              <a:noFill/>
              <a:ln/>
            </p:spPr>
            <p:txBody>
              <a:bodyPr wrap="square" lIns="0" tIns="0" rIns="0" bIns="0" rtlCol="0" anchor="t"/>
              <a:lstStyle/>
              <a:p>
                <a:pPr marL="342900" indent="-342900" algn="l">
                  <a:lnSpc>
                    <a:spcPct val="150000"/>
                  </a:lnSpc>
                  <a:buSzPct val="100000"/>
                  <a:buChar char="•"/>
                </a:pPr>
                <a:r>
                  <a:rPr lang="en-US" sz="1800" dirty="0">
                    <a:solidFill>
                      <a:schemeClr val="tx1"/>
                    </a:solidFill>
                    <a:latin typeface="Lato" panose="020F0502020204030203" pitchFamily="34" charset="0"/>
                    <a:ea typeface="Open Sans" pitchFamily="34" charset="-122"/>
                    <a:cs typeface="Lato" panose="020F0502020204030203" pitchFamily="34" charset="0"/>
                  </a:rPr>
                  <a:t>The neural network inverts system dynamics to determine necessary control signals.</a:t>
                </a:r>
              </a:p>
              <a:p>
                <a:pPr marL="342900" indent="-342900">
                  <a:lnSpc>
                    <a:spcPct val="150000"/>
                  </a:lnSpc>
                  <a:buSzPct val="100000"/>
                  <a:buFontTx/>
                  <a:buChar char="•"/>
                </a:pPr>
                <a:r>
                  <a:rPr lang="en-US" sz="1800" dirty="0">
                    <a:solidFill>
                      <a:schemeClr val="tx1"/>
                    </a:solidFill>
                    <a:latin typeface="Lato" panose="020F0502020204030203" pitchFamily="34" charset="0"/>
                    <a:ea typeface="Open Sans" pitchFamily="34" charset="-122"/>
                    <a:cs typeface="Lato" panose="020F0502020204030203" pitchFamily="34" charset="0"/>
                  </a:rPr>
                  <a:t>It calculates control signals based on the current </a:t>
                </a:r>
                <a14:m>
                  <m:oMath xmlns:m="http://schemas.openxmlformats.org/officeDocument/2006/math">
                    <m:r>
                      <a:rPr lang="en-US" sz="1800" b="0" i="1" smtClean="0">
                        <a:solidFill>
                          <a:schemeClr val="tx1"/>
                        </a:solidFill>
                        <a:effectLst/>
                        <a:latin typeface="Cambria Math" panose="02040503050406030204" pitchFamily="18" charset="0"/>
                        <a:ea typeface="Times New Roman" panose="02020603050405020304" pitchFamily="18" charset="0"/>
                      </a:rPr>
                      <m:t>𝑦</m:t>
                    </m:r>
                    <m:r>
                      <a:rPr lang="en-US" sz="1800" b="0" i="1" smtClean="0">
                        <a:solidFill>
                          <a:schemeClr val="tx1"/>
                        </a:solidFill>
                        <a:effectLst/>
                        <a:latin typeface="Cambria Math" panose="02040503050406030204" pitchFamily="18" charset="0"/>
                        <a:ea typeface="Times New Roman" panose="02020603050405020304" pitchFamily="18" charset="0"/>
                      </a:rPr>
                      <m:t>(</m:t>
                    </m:r>
                    <m:r>
                      <a:rPr lang="en-US" sz="1800" b="0" i="1" smtClean="0">
                        <a:solidFill>
                          <a:schemeClr val="tx1"/>
                        </a:solidFill>
                        <a:effectLst/>
                        <a:latin typeface="Cambria Math" panose="02040503050406030204" pitchFamily="18" charset="0"/>
                        <a:ea typeface="Times New Roman" panose="02020603050405020304" pitchFamily="18" charset="0"/>
                      </a:rPr>
                      <m:t>𝑡</m:t>
                    </m:r>
                    <m:r>
                      <a:rPr lang="en-US" sz="1800" b="0" i="1" smtClean="0">
                        <a:solidFill>
                          <a:schemeClr val="tx1"/>
                        </a:solidFill>
                        <a:effectLst/>
                        <a:latin typeface="Cambria Math" panose="02040503050406030204" pitchFamily="18" charset="0"/>
                        <a:ea typeface="Times New Roman" panose="02020603050405020304" pitchFamily="18" charset="0"/>
                      </a:rPr>
                      <m:t>) </m:t>
                    </m:r>
                  </m:oMath>
                </a14:m>
                <a:r>
                  <a:rPr lang="en-US" sz="1800" dirty="0">
                    <a:solidFill>
                      <a:schemeClr val="tx1"/>
                    </a:solidFill>
                    <a:latin typeface="Lato" panose="020F0502020204030203" pitchFamily="34" charset="0"/>
                    <a:ea typeface="Open Sans" pitchFamily="34" charset="-122"/>
                    <a:cs typeface="Lato" panose="020F0502020204030203" pitchFamily="34" charset="0"/>
                  </a:rPr>
                  <a:t> and desired future state</a:t>
                </a:r>
                <a:r>
                  <a:rPr lang="en-IN" sz="1800" dirty="0">
                    <a:solidFill>
                      <a:schemeClr val="tx1"/>
                    </a:solidFill>
                    <a:effectLst/>
                    <a:latin typeface="Lato" panose="020F0502020204030203" pitchFamily="34" charset="0"/>
                    <a:ea typeface="Times New Roman" panose="02020603050405020304" pitchFamily="18" charset="0"/>
                    <a:cs typeface="Lato" panose="020F0502020204030203" pitchFamily="34" charset="0"/>
                  </a:rPr>
                  <a:t> </a:t>
                </a:r>
                <a14:m>
                  <m:oMath xmlns:m="http://schemas.openxmlformats.org/officeDocument/2006/math">
                    <m:sSub>
                      <m:sSubPr>
                        <m:ctrlPr>
                          <a:rPr lang="en-IN" sz="1800" i="1">
                            <a:solidFill>
                              <a:schemeClr val="tx1"/>
                            </a:solidFill>
                            <a:effectLst/>
                            <a:latin typeface="Cambria Math" panose="02040503050406030204" pitchFamily="18" charset="0"/>
                            <a:ea typeface="Times New Roman" panose="02020603050405020304" pitchFamily="18" charset="0"/>
                          </a:rPr>
                        </m:ctrlPr>
                      </m:sSubPr>
                      <m:e>
                        <m:r>
                          <a:rPr lang="en-US" sz="1800" b="0" i="1" smtClean="0">
                            <a:solidFill>
                              <a:schemeClr val="tx1"/>
                            </a:solidFill>
                            <a:effectLst/>
                            <a:latin typeface="Cambria Math" panose="02040503050406030204" pitchFamily="18" charset="0"/>
                            <a:ea typeface="Times New Roman" panose="02020603050405020304" pitchFamily="18" charset="0"/>
                          </a:rPr>
                          <m:t>𝑦</m:t>
                        </m:r>
                      </m:e>
                      <m:sub>
                        <m:r>
                          <a:rPr lang="en-US" sz="1800" b="0" i="1" smtClean="0">
                            <a:solidFill>
                              <a:schemeClr val="tx1"/>
                            </a:solidFill>
                            <a:effectLst/>
                            <a:latin typeface="Cambria Math" panose="02040503050406030204" pitchFamily="18" charset="0"/>
                            <a:ea typeface="Times New Roman" panose="02020603050405020304" pitchFamily="18" charset="0"/>
                          </a:rPr>
                          <m:t>𝑑</m:t>
                        </m:r>
                      </m:sub>
                    </m:sSub>
                    <m:r>
                      <a:rPr lang="en-US" sz="1800" b="0" i="1" smtClean="0">
                        <a:solidFill>
                          <a:schemeClr val="tx1"/>
                        </a:solidFill>
                        <a:effectLst/>
                        <a:latin typeface="Cambria Math" panose="02040503050406030204" pitchFamily="18" charset="0"/>
                        <a:ea typeface="Times New Roman" panose="02020603050405020304" pitchFamily="18" charset="0"/>
                      </a:rPr>
                      <m:t>(</m:t>
                    </m:r>
                    <m:r>
                      <a:rPr lang="en-US" sz="1800" b="0" i="1" smtClean="0">
                        <a:solidFill>
                          <a:schemeClr val="tx1"/>
                        </a:solidFill>
                        <a:effectLst/>
                        <a:latin typeface="Cambria Math" panose="02040503050406030204" pitchFamily="18" charset="0"/>
                        <a:ea typeface="Times New Roman" panose="02020603050405020304" pitchFamily="18" charset="0"/>
                      </a:rPr>
                      <m:t>𝑡</m:t>
                    </m:r>
                    <m:r>
                      <a:rPr lang="en-US" sz="1800" b="0" i="1" smtClean="0">
                        <a:solidFill>
                          <a:schemeClr val="tx1"/>
                        </a:solidFill>
                        <a:effectLst/>
                        <a:latin typeface="Cambria Math" panose="02040503050406030204" pitchFamily="18" charset="0"/>
                        <a:ea typeface="Times New Roman" panose="02020603050405020304" pitchFamily="18" charset="0"/>
                      </a:rPr>
                      <m:t>+</m:t>
                    </m:r>
                    <m:r>
                      <a:rPr lang="en-US" sz="1800" b="0" i="1" smtClean="0">
                        <a:solidFill>
                          <a:schemeClr val="tx1"/>
                        </a:solidFill>
                        <a:effectLst/>
                        <a:latin typeface="Cambria Math" panose="02040503050406030204" pitchFamily="18" charset="0"/>
                        <a:ea typeface="Times New Roman" panose="02020603050405020304" pitchFamily="18" charset="0"/>
                      </a:rPr>
                      <m:t>𝑑𝑡</m:t>
                    </m:r>
                    <m:r>
                      <a:rPr lang="en-US" sz="1800" b="0" i="1" smtClean="0">
                        <a:solidFill>
                          <a:schemeClr val="tx1"/>
                        </a:solidFill>
                        <a:effectLst/>
                        <a:latin typeface="Cambria Math" panose="02040503050406030204" pitchFamily="18" charset="0"/>
                        <a:ea typeface="Times New Roman" panose="02020603050405020304" pitchFamily="18" charset="0"/>
                      </a:rPr>
                      <m:t>)</m:t>
                    </m:r>
                  </m:oMath>
                </a14:m>
                <a:r>
                  <a:rPr lang="en-US" sz="1800" dirty="0">
                    <a:solidFill>
                      <a:schemeClr val="tx1"/>
                    </a:solidFill>
                    <a:latin typeface="Lato" panose="020F0502020204030203" pitchFamily="34" charset="0"/>
                    <a:ea typeface="Open Sans" pitchFamily="34" charset="-122"/>
                    <a:cs typeface="Lato" panose="020F0502020204030203" pitchFamily="34" charset="0"/>
                  </a:rPr>
                  <a:t>.</a:t>
                </a:r>
              </a:p>
              <a:p>
                <a:pPr marL="342900" indent="-342900">
                  <a:lnSpc>
                    <a:spcPct val="150000"/>
                  </a:lnSpc>
                  <a:buSzPct val="100000"/>
                  <a:buFontTx/>
                  <a:buChar char="•"/>
                </a:pPr>
                <a:r>
                  <a:rPr lang="en-US" sz="1800" dirty="0">
                    <a:solidFill>
                      <a:schemeClr val="tx1"/>
                    </a:solidFill>
                    <a:latin typeface="Lato" panose="020F0502020204030203" pitchFamily="34" charset="0"/>
                    <a:ea typeface="Open Sans" pitchFamily="34" charset="-122"/>
                    <a:cs typeface="Lato" panose="020F0502020204030203" pitchFamily="34" charset="0"/>
                  </a:rPr>
                  <a:t>Adjusts output to minimize error between </a:t>
                </a:r>
                <a14:m>
                  <m:oMath xmlns:m="http://schemas.openxmlformats.org/officeDocument/2006/math">
                    <m:r>
                      <a:rPr lang="en-US" sz="1800" b="0" i="1" smtClean="0">
                        <a:solidFill>
                          <a:schemeClr val="tx1"/>
                        </a:solidFill>
                        <a:effectLst/>
                        <a:latin typeface="Cambria Math" panose="02040503050406030204" pitchFamily="18" charset="0"/>
                        <a:ea typeface="Times New Roman" panose="02020603050405020304" pitchFamily="18" charset="0"/>
                      </a:rPr>
                      <m:t>𝑦</m:t>
                    </m:r>
                    <m:r>
                      <a:rPr lang="en-US" sz="1800" b="0" i="1" smtClean="0">
                        <a:solidFill>
                          <a:schemeClr val="tx1"/>
                        </a:solidFill>
                        <a:effectLst/>
                        <a:latin typeface="Cambria Math" panose="02040503050406030204" pitchFamily="18" charset="0"/>
                        <a:ea typeface="Times New Roman" panose="02020603050405020304" pitchFamily="18" charset="0"/>
                      </a:rPr>
                      <m:t>(</m:t>
                    </m:r>
                    <m:r>
                      <a:rPr lang="en-US" sz="1800" b="0" i="1" smtClean="0">
                        <a:solidFill>
                          <a:schemeClr val="tx1"/>
                        </a:solidFill>
                        <a:effectLst/>
                        <a:latin typeface="Cambria Math" panose="02040503050406030204" pitchFamily="18" charset="0"/>
                        <a:ea typeface="Times New Roman" panose="02020603050405020304" pitchFamily="18" charset="0"/>
                      </a:rPr>
                      <m:t>𝑡</m:t>
                    </m:r>
                    <m:r>
                      <a:rPr lang="en-US" sz="1800" b="0" i="1" smtClean="0">
                        <a:solidFill>
                          <a:schemeClr val="tx1"/>
                        </a:solidFill>
                        <a:effectLst/>
                        <a:latin typeface="Cambria Math" panose="02040503050406030204" pitchFamily="18" charset="0"/>
                        <a:ea typeface="Times New Roman" panose="02020603050405020304" pitchFamily="18" charset="0"/>
                      </a:rPr>
                      <m:t>+</m:t>
                    </m:r>
                    <m:r>
                      <a:rPr lang="en-US" sz="1800" b="0" i="1" smtClean="0">
                        <a:solidFill>
                          <a:schemeClr val="tx1"/>
                        </a:solidFill>
                        <a:effectLst/>
                        <a:latin typeface="Cambria Math" panose="02040503050406030204" pitchFamily="18" charset="0"/>
                        <a:ea typeface="Times New Roman" panose="02020603050405020304" pitchFamily="18" charset="0"/>
                      </a:rPr>
                      <m:t>𝑑𝑡</m:t>
                    </m:r>
                    <m:r>
                      <a:rPr lang="en-US" sz="1800" b="0" i="1" smtClean="0">
                        <a:solidFill>
                          <a:schemeClr val="tx1"/>
                        </a:solidFill>
                        <a:effectLst/>
                        <a:latin typeface="Cambria Math" panose="02040503050406030204" pitchFamily="18" charset="0"/>
                        <a:ea typeface="Times New Roman" panose="02020603050405020304" pitchFamily="18" charset="0"/>
                      </a:rPr>
                      <m:t>)</m:t>
                    </m:r>
                  </m:oMath>
                </a14:m>
                <a:r>
                  <a:rPr lang="en-US" sz="1800" dirty="0">
                    <a:solidFill>
                      <a:schemeClr val="tx1"/>
                    </a:solidFill>
                    <a:latin typeface="Lato" panose="020F0502020204030203" pitchFamily="34" charset="0"/>
                    <a:ea typeface="Open Sans" pitchFamily="34" charset="-122"/>
                    <a:cs typeface="Lato" panose="020F0502020204030203" pitchFamily="34" charset="0"/>
                  </a:rPr>
                  <a:t> and </a:t>
                </a:r>
                <a14:m>
                  <m:oMath xmlns:m="http://schemas.openxmlformats.org/officeDocument/2006/math">
                    <m:sSub>
                      <m:sSubPr>
                        <m:ctrlPr>
                          <a:rPr lang="en-IN" sz="1800" i="1">
                            <a:solidFill>
                              <a:schemeClr val="tx1"/>
                            </a:solidFill>
                            <a:latin typeface="Cambria Math" panose="02040503050406030204" pitchFamily="18" charset="0"/>
                            <a:ea typeface="Times New Roman" panose="02020603050405020304" pitchFamily="18" charset="0"/>
                          </a:rPr>
                        </m:ctrlPr>
                      </m:sSubPr>
                      <m:e>
                        <m:r>
                          <a:rPr lang="en-US" sz="1800" i="1">
                            <a:solidFill>
                              <a:schemeClr val="tx1"/>
                            </a:solidFill>
                            <a:latin typeface="Cambria Math" panose="02040503050406030204" pitchFamily="18" charset="0"/>
                            <a:ea typeface="Times New Roman" panose="02020603050405020304" pitchFamily="18" charset="0"/>
                          </a:rPr>
                          <m:t>𝑦</m:t>
                        </m:r>
                      </m:e>
                      <m:sub>
                        <m:r>
                          <a:rPr lang="en-US" sz="1800" i="1">
                            <a:solidFill>
                              <a:schemeClr val="tx1"/>
                            </a:solidFill>
                            <a:latin typeface="Cambria Math" panose="02040503050406030204" pitchFamily="18" charset="0"/>
                            <a:ea typeface="Times New Roman" panose="02020603050405020304" pitchFamily="18" charset="0"/>
                          </a:rPr>
                          <m:t>𝑑</m:t>
                        </m:r>
                      </m:sub>
                    </m:sSub>
                    <m:r>
                      <a:rPr lang="en-US" sz="1800" i="1">
                        <a:solidFill>
                          <a:schemeClr val="tx1"/>
                        </a:solidFill>
                        <a:latin typeface="Cambria Math" panose="02040503050406030204" pitchFamily="18" charset="0"/>
                        <a:ea typeface="Times New Roman" panose="02020603050405020304" pitchFamily="18" charset="0"/>
                      </a:rPr>
                      <m:t>(</m:t>
                    </m:r>
                    <m:r>
                      <a:rPr lang="en-US" sz="1800" i="1">
                        <a:solidFill>
                          <a:schemeClr val="tx1"/>
                        </a:solidFill>
                        <a:latin typeface="Cambria Math" panose="02040503050406030204" pitchFamily="18" charset="0"/>
                        <a:ea typeface="Times New Roman" panose="02020603050405020304" pitchFamily="18" charset="0"/>
                      </a:rPr>
                      <m:t>𝑡</m:t>
                    </m:r>
                    <m:r>
                      <a:rPr lang="en-US" sz="1800" i="1">
                        <a:solidFill>
                          <a:schemeClr val="tx1"/>
                        </a:solidFill>
                        <a:latin typeface="Cambria Math" panose="02040503050406030204" pitchFamily="18" charset="0"/>
                        <a:ea typeface="Times New Roman" panose="02020603050405020304" pitchFamily="18" charset="0"/>
                      </a:rPr>
                      <m:t>+</m:t>
                    </m:r>
                    <m:r>
                      <a:rPr lang="en-US" sz="1800" i="1">
                        <a:solidFill>
                          <a:schemeClr val="tx1"/>
                        </a:solidFill>
                        <a:latin typeface="Cambria Math" panose="02040503050406030204" pitchFamily="18" charset="0"/>
                        <a:ea typeface="Times New Roman" panose="02020603050405020304" pitchFamily="18" charset="0"/>
                      </a:rPr>
                      <m:t>𝑑𝑡</m:t>
                    </m:r>
                    <m:r>
                      <a:rPr lang="en-US" sz="1800" i="1">
                        <a:solidFill>
                          <a:schemeClr val="tx1"/>
                        </a:solidFill>
                        <a:latin typeface="Cambria Math" panose="02040503050406030204" pitchFamily="18" charset="0"/>
                        <a:ea typeface="Times New Roman" panose="02020603050405020304" pitchFamily="18" charset="0"/>
                      </a:rPr>
                      <m:t>)</m:t>
                    </m:r>
                  </m:oMath>
                </a14:m>
                <a:r>
                  <a:rPr lang="en-US" sz="1800" dirty="0">
                    <a:solidFill>
                      <a:schemeClr val="tx1"/>
                    </a:solidFill>
                    <a:latin typeface="Lato" panose="020F0502020204030203" pitchFamily="34" charset="0"/>
                    <a:ea typeface="Open Sans" pitchFamily="34" charset="-122"/>
                    <a:cs typeface="Lato" panose="020F0502020204030203" pitchFamily="34" charset="0"/>
                  </a:rPr>
                  <a:t>.</a:t>
                </a:r>
              </a:p>
              <a:p>
                <a:pPr marL="342900" indent="-342900">
                  <a:lnSpc>
                    <a:spcPct val="150000"/>
                  </a:lnSpc>
                  <a:buSzPct val="100000"/>
                  <a:buFontTx/>
                  <a:buChar char="•"/>
                </a:pPr>
                <a:r>
                  <a:rPr lang="en-US" sz="1800" dirty="0">
                    <a:solidFill>
                      <a:schemeClr val="tx1"/>
                    </a:solidFill>
                    <a:latin typeface="Lato" panose="020F0502020204030203" pitchFamily="34" charset="0"/>
                    <a:ea typeface="Open Sans" pitchFamily="34" charset="-122"/>
                    <a:cs typeface="Lato" panose="020F0502020204030203" pitchFamily="34" charset="0"/>
                  </a:rPr>
                  <a:t>Can accurately track both simple and chaotic trajectories.</a:t>
                </a:r>
              </a:p>
              <a:p>
                <a:pPr marL="342900" indent="-342900">
                  <a:lnSpc>
                    <a:spcPct val="150000"/>
                  </a:lnSpc>
                  <a:buSzPct val="100000"/>
                  <a:buFontTx/>
                  <a:buChar char="•"/>
                </a:pPr>
                <a:r>
                  <a:rPr lang="en-US" sz="1800" dirty="0">
                    <a:solidFill>
                      <a:schemeClr val="tx1"/>
                    </a:solidFill>
                    <a:latin typeface="Lato" panose="020F0502020204030203" pitchFamily="34" charset="0"/>
                    <a:ea typeface="Open Sans" pitchFamily="34" charset="-122"/>
                    <a:cs typeface="Lato" panose="020F0502020204030203" pitchFamily="34" charset="0"/>
                  </a:rPr>
                  <a:t>Utilizes a reservoir controller to map current to desired positions for precise control.</a:t>
                </a:r>
              </a:p>
              <a:p>
                <a:pPr marL="342900" indent="-342900">
                  <a:lnSpc>
                    <a:spcPct val="150000"/>
                  </a:lnSpc>
                  <a:buSzPct val="100000"/>
                  <a:buFontTx/>
                  <a:buChar char="•"/>
                </a:pPr>
                <a:r>
                  <a:rPr lang="en-US" sz="1800" dirty="0">
                    <a:solidFill>
                      <a:schemeClr val="tx1"/>
                    </a:solidFill>
                    <a:latin typeface="Lato" panose="020F0502020204030203" pitchFamily="34" charset="0"/>
                    <a:ea typeface="Open Sans" pitchFamily="34" charset="-122"/>
                    <a:cs typeface="Lato" panose="020F0502020204030203" pitchFamily="34" charset="0"/>
                  </a:rPr>
                  <a:t>Tested on 16 complex trajectories, including chaotic paths.</a:t>
                </a:r>
                <a:endParaRPr lang="en-US" sz="1800" dirty="0">
                  <a:solidFill>
                    <a:schemeClr val="tx1"/>
                  </a:solidFill>
                  <a:latin typeface="Lato" panose="020F0502020204030203" pitchFamily="34" charset="0"/>
                  <a:cs typeface="Lato" panose="020F0502020204030203" pitchFamily="34" charset="0"/>
                </a:endParaRPr>
              </a:p>
              <a:p>
                <a:pPr marL="342900" indent="-342900" algn="l">
                  <a:lnSpc>
                    <a:spcPts val="3000"/>
                  </a:lnSpc>
                  <a:buSzPct val="100000"/>
                  <a:buChar char="•"/>
                </a:pPr>
                <a:endParaRPr lang="en-US" sz="1850" dirty="0"/>
              </a:p>
            </p:txBody>
          </p:sp>
        </mc:Choice>
        <mc:Fallback>
          <p:sp>
            <p:nvSpPr>
              <p:cNvPr id="4" name="Text 1"/>
              <p:cNvSpPr>
                <a:spLocks noRot="1" noChangeAspect="1" noMove="1" noResize="1" noEditPoints="1" noAdjustHandles="1" noChangeArrowheads="1" noChangeShapeType="1" noTextEdit="1"/>
              </p:cNvSpPr>
              <p:nvPr/>
            </p:nvSpPr>
            <p:spPr>
              <a:xfrm>
                <a:off x="7614047" y="2035612"/>
                <a:ext cx="6188393" cy="763905"/>
              </a:xfrm>
              <a:prstGeom prst="rect">
                <a:avLst/>
              </a:prstGeom>
              <a:blipFill>
                <a:blip r:embed="rId4"/>
                <a:stretch>
                  <a:fillRect l="-2266" r="-2956" b="-504800"/>
                </a:stretch>
              </a:blipFill>
              <a:ln/>
            </p:spPr>
            <p:txBody>
              <a:bodyPr/>
              <a:lstStyle/>
              <a:p>
                <a:r>
                  <a:rPr lang="en-IN">
                    <a:noFill/>
                  </a:rPr>
                  <a:t> </a:t>
                </a:r>
              </a:p>
            </p:txBody>
          </p:sp>
        </mc:Fallback>
      </mc:AlternateContent>
      <p:sp>
        <p:nvSpPr>
          <p:cNvPr id="10" name="Rectangle 9">
            <a:extLst>
              <a:ext uri="{FF2B5EF4-FFF2-40B4-BE49-F238E27FC236}">
                <a16:creationId xmlns:a16="http://schemas.microsoft.com/office/drawing/2014/main" id="{E662C6A8-C7E4-0943-E634-511F674639BE}"/>
              </a:ext>
            </a:extLst>
          </p:cNvPr>
          <p:cNvSpPr/>
          <p:nvPr/>
        </p:nvSpPr>
        <p:spPr>
          <a:xfrm>
            <a:off x="12710160" y="7701280"/>
            <a:ext cx="1854200" cy="482600"/>
          </a:xfrm>
          <a:prstGeom prst="rect">
            <a:avLst/>
          </a:prstGeom>
          <a:solidFill>
            <a:schemeClr val="bg1"/>
          </a:solid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TotalTime>
  <Words>1311</Words>
  <Application>Microsoft Office PowerPoint</Application>
  <PresentationFormat>Custom</PresentationFormat>
  <Paragraphs>87</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Lato</vt:lpstr>
      <vt:lpstr>Cambria Math</vt:lpstr>
      <vt:lpstr>Gelasio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Tanmay Arun Shinde</cp:lastModifiedBy>
  <cp:revision>2</cp:revision>
  <dcterms:created xsi:type="dcterms:W3CDTF">2024-11-13T21:17:39Z</dcterms:created>
  <dcterms:modified xsi:type="dcterms:W3CDTF">2024-11-13T21:27:40Z</dcterms:modified>
</cp:coreProperties>
</file>