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67" r:id="rId6"/>
    <p:sldId id="287" r:id="rId7"/>
    <p:sldId id="285" r:id="rId8"/>
    <p:sldId id="288" r:id="rId9"/>
    <p:sldId id="289" r:id="rId10"/>
    <p:sldId id="291" r:id="rId11"/>
    <p:sldId id="286" r:id="rId12"/>
    <p:sldId id="29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91"/>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3/30/2022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3/30/2022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powerapps/maker/data-platform/data-platform-intro"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171119" y="1709354"/>
            <a:ext cx="9193445" cy="1889534"/>
          </a:xfrm>
        </p:spPr>
        <p:txBody>
          <a:bodyPr/>
          <a:lstStyle/>
          <a:p>
            <a:pPr algn="ctr"/>
            <a:r>
              <a:rPr lang="en-US" dirty="0"/>
              <a:t>Power Apps Presentation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293202" y="3598888"/>
            <a:ext cx="7077456" cy="868680"/>
          </a:xfrm>
        </p:spPr>
        <p:txBody>
          <a:bodyPr/>
          <a:lstStyle/>
          <a:p>
            <a:pPr marL="0" indent="0">
              <a:buNone/>
            </a:pPr>
            <a:r>
              <a:rPr lang="en-US" dirty="0"/>
              <a:t>Created By Tanmay Sankpal</a:t>
            </a:r>
          </a:p>
        </p:txBody>
      </p:sp>
      <p:pic>
        <p:nvPicPr>
          <p:cNvPr id="7" name="Picture 6" descr="Shape&#10;&#10;Description automatically generated with medium confidence">
            <a:extLst>
              <a:ext uri="{FF2B5EF4-FFF2-40B4-BE49-F238E27FC236}">
                <a16:creationId xmlns:a16="http://schemas.microsoft.com/office/drawing/2014/main" id="{A3CC9FCA-0A5F-4A80-84EE-0330753A7838}"/>
              </a:ext>
            </a:extLst>
          </p:cNvPr>
          <p:cNvPicPr>
            <a:picLocks noChangeAspect="1"/>
          </p:cNvPicPr>
          <p:nvPr/>
        </p:nvPicPr>
        <p:blipFill>
          <a:blip r:embed="rId2"/>
          <a:stretch>
            <a:fillRect/>
          </a:stretch>
        </p:blipFill>
        <p:spPr>
          <a:xfrm>
            <a:off x="5297730" y="3958056"/>
            <a:ext cx="4787353" cy="2511626"/>
          </a:xfrm>
          <a:prstGeom prst="rect">
            <a:avLst/>
          </a:prstGeom>
        </p:spPr>
      </p:pic>
      <p:pic>
        <p:nvPicPr>
          <p:cNvPr id="15" name="Picture 14" descr="A picture containing icon&#10;&#10;Description automatically generated">
            <a:extLst>
              <a:ext uri="{FF2B5EF4-FFF2-40B4-BE49-F238E27FC236}">
                <a16:creationId xmlns:a16="http://schemas.microsoft.com/office/drawing/2014/main" id="{BF5017F2-87E8-465E-BDE1-8621C51E7949}"/>
              </a:ext>
            </a:extLst>
          </p:cNvPr>
          <p:cNvPicPr>
            <a:picLocks noChangeAspect="1"/>
          </p:cNvPicPr>
          <p:nvPr/>
        </p:nvPicPr>
        <p:blipFill>
          <a:blip r:embed="rId3"/>
          <a:stretch>
            <a:fillRect/>
          </a:stretch>
        </p:blipFill>
        <p:spPr>
          <a:xfrm>
            <a:off x="6629340" y="345845"/>
            <a:ext cx="2124135" cy="1262681"/>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81024" y="3171825"/>
            <a:ext cx="7551057" cy="2859313"/>
          </a:xfrm>
        </p:spPr>
        <p:txBody>
          <a:bodyPr>
            <a:normAutofit fontScale="90000"/>
          </a:bodyPr>
          <a:lstStyle/>
          <a:p>
            <a:pPr algn="l"/>
            <a:r>
              <a:rPr lang="en-IN" b="1" i="0" dirty="0">
                <a:effectLst/>
                <a:latin typeface="Trebuchet MS (Headings)"/>
              </a:rPr>
              <a:t>What is Power Apps?</a:t>
            </a:r>
            <a:br>
              <a:rPr lang="en-US" dirty="0"/>
            </a:br>
            <a:r>
              <a:rPr lang="en-US" sz="2100" b="0" i="0" dirty="0">
                <a:effectLst/>
                <a:latin typeface="Segoe UI" panose="020B0502040204020203" pitchFamily="34" charset="0"/>
              </a:rPr>
              <a:t>Power Apps is a suite of apps, services, and connectors, as well as a data platform, that provides a rapid development environment to build custom apps for your business needs. </a:t>
            </a:r>
            <a:br>
              <a:rPr lang="en-US" sz="2100" b="0" i="0" dirty="0">
                <a:effectLst/>
                <a:latin typeface="Segoe UI" panose="020B0502040204020203" pitchFamily="34" charset="0"/>
              </a:rPr>
            </a:br>
            <a:r>
              <a:rPr lang="en-US" sz="2100" b="0" i="0" dirty="0">
                <a:effectLst/>
                <a:latin typeface="Segoe UI" panose="020B0502040204020203" pitchFamily="34" charset="0"/>
              </a:rPr>
              <a:t>Using Power Apps, you can quickly build custom business apps that connect to your data stored either in the underlying data platform (</a:t>
            </a:r>
            <a:r>
              <a:rPr lang="en-US" sz="2100" b="0" i="0" strike="noStrike" dirty="0">
                <a:effectLst/>
                <a:latin typeface="Segoe UI" panose="020B0502040204020203" pitchFamily="34" charset="0"/>
              </a:rPr>
              <a:t>Microsoft</a:t>
            </a:r>
            <a:r>
              <a:rPr lang="en-US" sz="2100" b="0" i="0" strike="noStrike" dirty="0">
                <a:solidFill>
                  <a:srgbClr val="00559A"/>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 </a:t>
            </a:r>
            <a:r>
              <a:rPr lang="en-US" sz="2100" b="0" i="0" strike="noStrike" dirty="0" err="1">
                <a:effectLst/>
                <a:latin typeface="Segoe UI" panose="020B0502040204020203" pitchFamily="34" charset="0"/>
              </a:rPr>
              <a:t>Dataverse</a:t>
            </a:r>
            <a:r>
              <a:rPr lang="en-US" sz="2100" b="0" i="0" dirty="0">
                <a:effectLst/>
                <a:latin typeface="Segoe UI" panose="020B0502040204020203" pitchFamily="34" charset="0"/>
              </a:rPr>
              <a:t>) or in various online and on-premises data sources (such as SharePoint, Microsoft 365, Dynamics 365, SQL Server, and so on).</a:t>
            </a:r>
            <a:br>
              <a:rPr lang="en-US" sz="2100" b="0" i="0" dirty="0">
                <a:effectLst/>
                <a:latin typeface="Segoe UI" panose="020B0502040204020203" pitchFamily="34" charset="0"/>
              </a:rPr>
            </a:br>
            <a:br>
              <a:rPr lang="en-US" dirty="0"/>
            </a:b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25450" y="542925"/>
            <a:ext cx="11214100" cy="535531"/>
          </a:xfrm>
        </p:spPr>
        <p:txBody>
          <a:bodyPr/>
          <a:lstStyle/>
          <a:p>
            <a:r>
              <a:rPr lang="en-IN" dirty="0"/>
              <a:t>Formulas and Attributes</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0" y="1476375"/>
            <a:ext cx="12404725" cy="4838700"/>
          </a:xfrm>
        </p:spPr>
        <p:txBody>
          <a:bodyPr>
            <a:noAutofit/>
          </a:bodyPr>
          <a:lstStyle/>
          <a:p>
            <a:r>
              <a:rPr lang="en-IN" sz="1800" dirty="0" err="1">
                <a:solidFill>
                  <a:schemeClr val="bg1"/>
                </a:solidFill>
              </a:rPr>
              <a:t>UpdateContext</a:t>
            </a:r>
            <a:r>
              <a:rPr lang="en-US" sz="1800" dirty="0">
                <a:solidFill>
                  <a:schemeClr val="bg1"/>
                </a:solidFill>
              </a:rPr>
              <a:t> - Allows you to store any useful value in a context variable. Scoped to the PowerApps Screen.</a:t>
            </a:r>
          </a:p>
          <a:p>
            <a:pPr>
              <a:buFont typeface="Wingdings" panose="05000000000000000000" pitchFamily="2" charset="2"/>
              <a:buChar char="Ø"/>
            </a:pPr>
            <a:r>
              <a:rPr lang="en-US" sz="1800" dirty="0">
                <a:solidFill>
                  <a:schemeClr val="bg1"/>
                </a:solidFill>
              </a:rPr>
              <a:t>Syntax : </a:t>
            </a:r>
            <a:r>
              <a:rPr lang="en-IN" sz="1800" b="1" i="0" dirty="0" err="1">
                <a:solidFill>
                  <a:schemeClr val="bg1"/>
                </a:solidFill>
                <a:effectLst/>
                <a:latin typeface="Segoe UI" panose="020B0502040204020203" pitchFamily="34" charset="0"/>
              </a:rPr>
              <a:t>UpdateContext</a:t>
            </a:r>
            <a:r>
              <a:rPr lang="en-IN" sz="1800" b="0" i="0" dirty="0">
                <a:solidFill>
                  <a:schemeClr val="bg1"/>
                </a:solidFill>
                <a:effectLst/>
                <a:latin typeface="Segoe UI" panose="020B0502040204020203" pitchFamily="34" charset="0"/>
              </a:rPr>
              <a:t>( </a:t>
            </a:r>
            <a:r>
              <a:rPr lang="en-IN" sz="1800" b="0" i="1" dirty="0" err="1">
                <a:solidFill>
                  <a:schemeClr val="bg1"/>
                </a:solidFill>
                <a:effectLst/>
                <a:latin typeface="Segoe UI" panose="020B0502040204020203" pitchFamily="34" charset="0"/>
              </a:rPr>
              <a:t>UpdateRecord</a:t>
            </a:r>
            <a:r>
              <a:rPr lang="en-IN" sz="1800" b="0" i="0" dirty="0">
                <a:solidFill>
                  <a:schemeClr val="bg1"/>
                </a:solidFill>
                <a:effectLst/>
                <a:latin typeface="Segoe UI" panose="020B0502040204020203" pitchFamily="34" charset="0"/>
              </a:rPr>
              <a:t> )</a:t>
            </a:r>
          </a:p>
          <a:p>
            <a:pPr marL="0" indent="0">
              <a:buNone/>
            </a:pPr>
            <a:endParaRPr lang="en-US" sz="1800" dirty="0">
              <a:solidFill>
                <a:schemeClr val="bg1"/>
              </a:solidFill>
            </a:endParaRPr>
          </a:p>
          <a:p>
            <a:r>
              <a:rPr lang="en-US" sz="1800" dirty="0">
                <a:solidFill>
                  <a:schemeClr val="bg1"/>
                </a:solidFill>
              </a:rPr>
              <a:t>Set - Similar to </a:t>
            </a:r>
            <a:r>
              <a:rPr lang="en-US" sz="1800" dirty="0" err="1">
                <a:solidFill>
                  <a:schemeClr val="bg1"/>
                </a:solidFill>
              </a:rPr>
              <a:t>UpdateContext</a:t>
            </a:r>
            <a:r>
              <a:rPr lang="en-US" sz="1800" dirty="0">
                <a:solidFill>
                  <a:schemeClr val="bg1"/>
                </a:solidFill>
              </a:rPr>
              <a:t> only this time the variables stored are globally scoped.</a:t>
            </a:r>
          </a:p>
          <a:p>
            <a:pPr>
              <a:buFont typeface="Wingdings" panose="05000000000000000000" pitchFamily="2" charset="2"/>
              <a:buChar char="Ø"/>
            </a:pPr>
            <a:r>
              <a:rPr lang="en-US" sz="1800" dirty="0">
                <a:solidFill>
                  <a:schemeClr val="bg1"/>
                </a:solidFill>
              </a:rPr>
              <a:t>Syntax : </a:t>
            </a:r>
            <a:r>
              <a:rPr lang="en-IN" sz="1800" b="1" i="0" dirty="0">
                <a:solidFill>
                  <a:schemeClr val="bg1"/>
                </a:solidFill>
                <a:effectLst/>
                <a:latin typeface="Segoe UI" panose="020B0502040204020203" pitchFamily="34" charset="0"/>
              </a:rPr>
              <a:t>Set</a:t>
            </a:r>
            <a:r>
              <a:rPr lang="en-IN" sz="1800" b="0" i="0" dirty="0">
                <a:solidFill>
                  <a:schemeClr val="bg1"/>
                </a:solidFill>
                <a:effectLst/>
                <a:latin typeface="Segoe UI" panose="020B0502040204020203" pitchFamily="34" charset="0"/>
              </a:rPr>
              <a:t>( </a:t>
            </a:r>
            <a:r>
              <a:rPr lang="en-IN" sz="1800" b="0" i="1" dirty="0" err="1">
                <a:solidFill>
                  <a:schemeClr val="bg1"/>
                </a:solidFill>
                <a:effectLst/>
                <a:latin typeface="Segoe UI" panose="020B0502040204020203" pitchFamily="34" charset="0"/>
              </a:rPr>
              <a:t>VariableName</a:t>
            </a:r>
            <a:r>
              <a:rPr lang="en-IN" sz="1800" b="0" i="0" dirty="0">
                <a:solidFill>
                  <a:schemeClr val="bg1"/>
                </a:solidFill>
                <a:effectLst/>
                <a:latin typeface="Segoe UI" panose="020B0502040204020203" pitchFamily="34" charset="0"/>
              </a:rPr>
              <a:t>, </a:t>
            </a:r>
            <a:r>
              <a:rPr lang="en-IN" sz="1800" b="0" i="1" dirty="0">
                <a:solidFill>
                  <a:schemeClr val="bg1"/>
                </a:solidFill>
                <a:effectLst/>
                <a:latin typeface="Segoe UI" panose="020B0502040204020203" pitchFamily="34" charset="0"/>
              </a:rPr>
              <a:t>Value</a:t>
            </a:r>
            <a:r>
              <a:rPr lang="en-IN" sz="1800" b="0" i="0" dirty="0">
                <a:solidFill>
                  <a:schemeClr val="bg1"/>
                </a:solidFill>
                <a:effectLst/>
                <a:latin typeface="Segoe UI" panose="020B0502040204020203" pitchFamily="34" charset="0"/>
              </a:rPr>
              <a:t> )</a:t>
            </a:r>
          </a:p>
          <a:p>
            <a:pPr marL="0" indent="0">
              <a:buNone/>
            </a:pPr>
            <a:endParaRPr lang="en-IN" sz="1800" dirty="0">
              <a:solidFill>
                <a:schemeClr val="bg1"/>
              </a:solidFill>
              <a:latin typeface="Segoe UI" panose="020B0502040204020203" pitchFamily="34" charset="0"/>
            </a:endParaRPr>
          </a:p>
          <a:p>
            <a:r>
              <a:rPr lang="en-IN" sz="1800" dirty="0">
                <a:solidFill>
                  <a:schemeClr val="bg1"/>
                </a:solidFill>
              </a:rPr>
              <a:t>Sort</a:t>
            </a:r>
            <a:r>
              <a:rPr lang="en-US" sz="1800" dirty="0">
                <a:solidFill>
                  <a:schemeClr val="bg1"/>
                </a:solidFill>
              </a:rPr>
              <a:t> - Sorts a table based on a given formula and sort order. </a:t>
            </a:r>
          </a:p>
          <a:p>
            <a:pPr>
              <a:buFont typeface="Wingdings" panose="05000000000000000000" pitchFamily="2" charset="2"/>
              <a:buChar char="Ø"/>
            </a:pPr>
            <a:r>
              <a:rPr lang="en-US" sz="1800" dirty="0">
                <a:solidFill>
                  <a:schemeClr val="bg1"/>
                </a:solidFill>
              </a:rPr>
              <a:t>Syntax : </a:t>
            </a:r>
            <a:r>
              <a:rPr lang="en-IN" sz="1800" b="1" i="0" dirty="0">
                <a:solidFill>
                  <a:schemeClr val="bg1"/>
                </a:solidFill>
                <a:effectLst/>
                <a:latin typeface="Segoe UI" panose="020B0502040204020203" pitchFamily="34" charset="0"/>
              </a:rPr>
              <a:t>Sort</a:t>
            </a:r>
            <a:r>
              <a:rPr lang="en-IN" sz="1800" b="0" i="0" dirty="0">
                <a:solidFill>
                  <a:schemeClr val="bg1"/>
                </a:solidFill>
                <a:effectLst/>
                <a:latin typeface="Segoe UI" panose="020B0502040204020203" pitchFamily="34" charset="0"/>
              </a:rPr>
              <a:t>( </a:t>
            </a:r>
            <a:r>
              <a:rPr lang="en-IN" sz="1800" b="0" i="1" dirty="0">
                <a:solidFill>
                  <a:schemeClr val="bg1"/>
                </a:solidFill>
                <a:effectLst/>
                <a:latin typeface="Segoe UI" panose="020B0502040204020203" pitchFamily="34" charset="0"/>
              </a:rPr>
              <a:t>Table</a:t>
            </a:r>
            <a:r>
              <a:rPr lang="en-IN" sz="1800" b="0" i="0" dirty="0">
                <a:solidFill>
                  <a:schemeClr val="bg1"/>
                </a:solidFill>
                <a:effectLst/>
                <a:latin typeface="Segoe UI" panose="020B0502040204020203" pitchFamily="34" charset="0"/>
              </a:rPr>
              <a:t>, </a:t>
            </a:r>
            <a:r>
              <a:rPr lang="en-IN" sz="1800" b="0" i="1" dirty="0">
                <a:solidFill>
                  <a:schemeClr val="bg1"/>
                </a:solidFill>
                <a:effectLst/>
                <a:latin typeface="Segoe UI" panose="020B0502040204020203" pitchFamily="34" charset="0"/>
              </a:rPr>
              <a:t>Formula</a:t>
            </a:r>
            <a:r>
              <a:rPr lang="en-IN" sz="1800" b="0" i="0" dirty="0">
                <a:solidFill>
                  <a:schemeClr val="bg1"/>
                </a:solidFill>
                <a:effectLst/>
                <a:latin typeface="Segoe UI" panose="020B0502040204020203" pitchFamily="34" charset="0"/>
              </a:rPr>
              <a:t> [, </a:t>
            </a:r>
            <a:r>
              <a:rPr lang="en-IN" sz="1800" b="0" i="1" dirty="0" err="1">
                <a:solidFill>
                  <a:schemeClr val="bg1"/>
                </a:solidFill>
                <a:effectLst/>
                <a:latin typeface="Segoe UI" panose="020B0502040204020203" pitchFamily="34" charset="0"/>
              </a:rPr>
              <a:t>SortOrder</a:t>
            </a:r>
            <a:r>
              <a:rPr lang="en-IN" sz="1800" b="0" i="0" dirty="0">
                <a:solidFill>
                  <a:schemeClr val="bg1"/>
                </a:solidFill>
                <a:effectLst/>
                <a:latin typeface="Segoe UI" panose="020B0502040204020203" pitchFamily="34" charset="0"/>
              </a:rPr>
              <a:t> ] )</a:t>
            </a:r>
          </a:p>
          <a:p>
            <a:pPr>
              <a:buFont typeface="Wingdings" panose="05000000000000000000" pitchFamily="2" charset="2"/>
              <a:buChar char="Ø"/>
            </a:pPr>
            <a:endParaRPr lang="en-IN" sz="1800" dirty="0">
              <a:solidFill>
                <a:schemeClr val="bg1"/>
              </a:solidFill>
            </a:endParaRPr>
          </a:p>
          <a:p>
            <a:r>
              <a:rPr lang="en-IN" sz="1800" dirty="0" err="1">
                <a:solidFill>
                  <a:schemeClr val="bg1"/>
                </a:solidFill>
              </a:rPr>
              <a:t>SortByColumns</a:t>
            </a:r>
            <a:r>
              <a:rPr lang="en-US" sz="1800" dirty="0">
                <a:solidFill>
                  <a:schemeClr val="bg1"/>
                </a:solidFill>
              </a:rPr>
              <a:t> - Allows you to sort a table by one or more columns</a:t>
            </a:r>
          </a:p>
          <a:p>
            <a:pPr>
              <a:buFont typeface="Wingdings" panose="05000000000000000000" pitchFamily="2" charset="2"/>
              <a:buChar char="Ø"/>
            </a:pPr>
            <a:r>
              <a:rPr lang="en-US" sz="1800" dirty="0">
                <a:solidFill>
                  <a:schemeClr val="bg1"/>
                </a:solidFill>
              </a:rPr>
              <a:t>Syntax : </a:t>
            </a:r>
            <a:r>
              <a:rPr lang="en-IN" sz="1800" b="1" i="0" dirty="0" err="1">
                <a:solidFill>
                  <a:schemeClr val="bg1"/>
                </a:solidFill>
                <a:effectLst/>
                <a:latin typeface="Segoe UI" panose="020B0502040204020203" pitchFamily="34" charset="0"/>
              </a:rPr>
              <a:t>SortByColumns</a:t>
            </a:r>
            <a:r>
              <a:rPr lang="en-IN" sz="1800" b="0" i="0" dirty="0">
                <a:solidFill>
                  <a:schemeClr val="bg1"/>
                </a:solidFill>
                <a:effectLst/>
                <a:latin typeface="Segoe UI" panose="020B0502040204020203" pitchFamily="34" charset="0"/>
              </a:rPr>
              <a:t>( </a:t>
            </a:r>
            <a:r>
              <a:rPr lang="en-IN" sz="1800" b="0" i="1" dirty="0">
                <a:solidFill>
                  <a:schemeClr val="bg1"/>
                </a:solidFill>
                <a:effectLst/>
                <a:latin typeface="Segoe UI" panose="020B0502040204020203" pitchFamily="34" charset="0"/>
              </a:rPr>
              <a:t>Table</a:t>
            </a:r>
            <a:r>
              <a:rPr lang="en-IN" sz="1800" b="0" i="0" dirty="0">
                <a:solidFill>
                  <a:schemeClr val="bg1"/>
                </a:solidFill>
                <a:effectLst/>
                <a:latin typeface="Segoe UI" panose="020B0502040204020203" pitchFamily="34" charset="0"/>
              </a:rPr>
              <a:t>, </a:t>
            </a:r>
            <a:r>
              <a:rPr lang="en-IN" sz="1800" b="0" i="1" dirty="0">
                <a:solidFill>
                  <a:schemeClr val="bg1"/>
                </a:solidFill>
                <a:effectLst/>
                <a:latin typeface="Segoe UI" panose="020B0502040204020203" pitchFamily="34" charset="0"/>
              </a:rPr>
              <a:t>ColumnName1</a:t>
            </a:r>
            <a:r>
              <a:rPr lang="en-IN" sz="1800" b="0" i="0" dirty="0">
                <a:solidFill>
                  <a:schemeClr val="bg1"/>
                </a:solidFill>
                <a:effectLst/>
                <a:latin typeface="Segoe UI" panose="020B0502040204020203" pitchFamily="34" charset="0"/>
              </a:rPr>
              <a:t> [, </a:t>
            </a:r>
            <a:r>
              <a:rPr lang="en-IN" sz="1800" b="0" i="1" dirty="0">
                <a:solidFill>
                  <a:schemeClr val="bg1"/>
                </a:solidFill>
                <a:effectLst/>
                <a:latin typeface="Segoe UI" panose="020B0502040204020203" pitchFamily="34" charset="0"/>
              </a:rPr>
              <a:t>SortOrder1</a:t>
            </a:r>
            <a:r>
              <a:rPr lang="en-IN" sz="1800" b="0" i="0" dirty="0">
                <a:solidFill>
                  <a:schemeClr val="bg1"/>
                </a:solidFill>
                <a:effectLst/>
                <a:latin typeface="Segoe UI" panose="020B0502040204020203" pitchFamily="34" charset="0"/>
              </a:rPr>
              <a:t>, </a:t>
            </a:r>
            <a:r>
              <a:rPr lang="en-IN" sz="1800" b="0" i="1" dirty="0">
                <a:solidFill>
                  <a:schemeClr val="bg1"/>
                </a:solidFill>
                <a:effectLst/>
                <a:latin typeface="Segoe UI" panose="020B0502040204020203" pitchFamily="34" charset="0"/>
              </a:rPr>
              <a:t>ColumnName2</a:t>
            </a:r>
            <a:r>
              <a:rPr lang="en-IN" sz="1800" b="0" i="0" dirty="0">
                <a:solidFill>
                  <a:schemeClr val="bg1"/>
                </a:solidFill>
                <a:effectLst/>
                <a:latin typeface="Segoe UI" panose="020B0502040204020203" pitchFamily="34" charset="0"/>
              </a:rPr>
              <a:t>, </a:t>
            </a:r>
            <a:r>
              <a:rPr lang="en-IN" sz="1800" b="0" i="1" dirty="0">
                <a:solidFill>
                  <a:schemeClr val="bg1"/>
                </a:solidFill>
                <a:effectLst/>
                <a:latin typeface="Segoe UI" panose="020B0502040204020203" pitchFamily="34" charset="0"/>
              </a:rPr>
              <a:t>SortOrder2</a:t>
            </a:r>
            <a:r>
              <a:rPr lang="en-IN" sz="1800" b="0" i="0" dirty="0">
                <a:solidFill>
                  <a:schemeClr val="bg1"/>
                </a:solidFill>
                <a:effectLst/>
                <a:latin typeface="Segoe UI" panose="020B0502040204020203" pitchFamily="34" charset="0"/>
              </a:rPr>
              <a:t>, ... ] )</a:t>
            </a:r>
          </a:p>
          <a:p>
            <a:pPr marL="0" indent="0">
              <a:buNone/>
            </a:pPr>
            <a:endParaRPr lang="en-US" sz="1800" dirty="0">
              <a:solidFill>
                <a:schemeClr val="bg1"/>
              </a:solidFill>
            </a:endParaRPr>
          </a:p>
          <a:p>
            <a:pPr marL="0" indent="0">
              <a:buNone/>
            </a:pPr>
            <a:endParaRPr lang="en-US" sz="1600" dirty="0"/>
          </a:p>
        </p:txBody>
      </p:sp>
    </p:spTree>
    <p:extLst>
      <p:ext uri="{BB962C8B-B14F-4D97-AF65-F5344CB8AC3E}">
        <p14:creationId xmlns:p14="http://schemas.microsoft.com/office/powerpoint/2010/main" val="2196344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IN" dirty="0"/>
              <a:t>Formulas and Attributes</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0" y="1077912"/>
            <a:ext cx="12287250" cy="5419725"/>
          </a:xfrm>
        </p:spPr>
        <p:txBody>
          <a:bodyPr>
            <a:normAutofit fontScale="70000" lnSpcReduction="20000"/>
          </a:bodyPr>
          <a:lstStyle/>
          <a:p>
            <a:pPr marL="0" indent="0">
              <a:buNone/>
            </a:pPr>
            <a:endParaRPr lang="en-US" dirty="0"/>
          </a:p>
          <a:p>
            <a:r>
              <a:rPr lang="en-IN" sz="2600" dirty="0">
                <a:solidFill>
                  <a:schemeClr val="bg1"/>
                </a:solidFill>
              </a:rPr>
              <a:t>Filter</a:t>
            </a:r>
            <a:r>
              <a:rPr lang="en-US" sz="2600" dirty="0">
                <a:solidFill>
                  <a:schemeClr val="bg1"/>
                </a:solidFill>
              </a:rPr>
              <a:t> - Allows you to filter a set of records based on a given formula.</a:t>
            </a:r>
          </a:p>
          <a:p>
            <a:pPr>
              <a:buFont typeface="Wingdings" panose="05000000000000000000" pitchFamily="2" charset="2"/>
              <a:buChar char="Ø"/>
            </a:pPr>
            <a:r>
              <a:rPr lang="en-US" sz="2600" dirty="0">
                <a:solidFill>
                  <a:schemeClr val="bg1"/>
                </a:solidFill>
              </a:rPr>
              <a:t>Syntax : </a:t>
            </a:r>
            <a:r>
              <a:rPr lang="en-IN" sz="2600" b="1" i="0" dirty="0">
                <a:solidFill>
                  <a:schemeClr val="bg1"/>
                </a:solidFill>
                <a:effectLst/>
                <a:latin typeface="Segoe UI" panose="020B0502040204020203" pitchFamily="34" charset="0"/>
              </a:rPr>
              <a:t>Filter</a:t>
            </a:r>
            <a:r>
              <a:rPr lang="en-IN" sz="2600" b="0" i="0" dirty="0">
                <a:solidFill>
                  <a:schemeClr val="bg1"/>
                </a:solidFill>
                <a:effectLst/>
                <a:latin typeface="Segoe UI" panose="020B0502040204020203" pitchFamily="34" charset="0"/>
              </a:rPr>
              <a:t>(Table*, </a:t>
            </a:r>
            <a:r>
              <a:rPr lang="en-IN" sz="2600" b="0" i="1" dirty="0">
                <a:solidFill>
                  <a:schemeClr val="bg1"/>
                </a:solidFill>
                <a:effectLst/>
                <a:latin typeface="Segoe UI" panose="020B0502040204020203" pitchFamily="34" charset="0"/>
              </a:rPr>
              <a:t>Formula1</a:t>
            </a:r>
            <a:r>
              <a:rPr lang="en-IN" sz="2600" b="0" i="0" dirty="0">
                <a:solidFill>
                  <a:schemeClr val="bg1"/>
                </a:solidFill>
                <a:effectLst/>
                <a:latin typeface="Segoe UI" panose="020B0502040204020203" pitchFamily="34" charset="0"/>
              </a:rPr>
              <a:t> [, </a:t>
            </a:r>
            <a:r>
              <a:rPr lang="en-IN" sz="2600" b="0" i="1" dirty="0">
                <a:solidFill>
                  <a:schemeClr val="bg1"/>
                </a:solidFill>
                <a:effectLst/>
                <a:latin typeface="Segoe UI" panose="020B0502040204020203" pitchFamily="34" charset="0"/>
              </a:rPr>
              <a:t>Formula2</a:t>
            </a:r>
            <a:r>
              <a:rPr lang="en-IN" sz="2600" b="0" i="0" dirty="0">
                <a:solidFill>
                  <a:schemeClr val="bg1"/>
                </a:solidFill>
                <a:effectLst/>
                <a:latin typeface="Segoe UI" panose="020B0502040204020203" pitchFamily="34" charset="0"/>
              </a:rPr>
              <a:t>, ... ] )</a:t>
            </a:r>
          </a:p>
          <a:p>
            <a:pPr marL="0" indent="0">
              <a:buNone/>
            </a:pPr>
            <a:endParaRPr lang="en-US" sz="2600" dirty="0">
              <a:solidFill>
                <a:schemeClr val="bg1"/>
              </a:solidFill>
            </a:endParaRPr>
          </a:p>
          <a:p>
            <a:r>
              <a:rPr lang="en-US" sz="2600" dirty="0">
                <a:solidFill>
                  <a:schemeClr val="bg1"/>
                </a:solidFill>
              </a:rPr>
              <a:t>Lookup - Finds the first row in a table matching a specified formula. Returns a single record.</a:t>
            </a:r>
          </a:p>
          <a:p>
            <a:pPr>
              <a:buFont typeface="Wingdings" panose="05000000000000000000" pitchFamily="2" charset="2"/>
              <a:buChar char="Ø"/>
            </a:pPr>
            <a:r>
              <a:rPr lang="en-IN" sz="2600" i="0" dirty="0">
                <a:solidFill>
                  <a:schemeClr val="bg1"/>
                </a:solidFill>
                <a:effectLst/>
                <a:latin typeface="Segoe UI" panose="020B0502040204020203" pitchFamily="34" charset="0"/>
              </a:rPr>
              <a:t>Syntax</a:t>
            </a:r>
            <a:r>
              <a:rPr lang="en-IN" sz="2600" b="1" i="0" dirty="0">
                <a:solidFill>
                  <a:schemeClr val="bg1"/>
                </a:solidFill>
                <a:effectLst/>
                <a:latin typeface="Segoe UI" panose="020B0502040204020203" pitchFamily="34" charset="0"/>
              </a:rPr>
              <a:t> : </a:t>
            </a:r>
            <a:r>
              <a:rPr lang="en-IN" sz="2600" b="1" i="0" dirty="0" err="1">
                <a:solidFill>
                  <a:schemeClr val="bg1"/>
                </a:solidFill>
                <a:effectLst/>
                <a:latin typeface="Segoe UI" panose="020B0502040204020203" pitchFamily="34" charset="0"/>
              </a:rPr>
              <a:t>LookUp</a:t>
            </a:r>
            <a:r>
              <a:rPr lang="en-IN" sz="2600" b="0" i="0" dirty="0">
                <a:solidFill>
                  <a:schemeClr val="bg1"/>
                </a:solidFill>
                <a:effectLst/>
                <a:latin typeface="Segoe UI" panose="020B0502040204020203" pitchFamily="34" charset="0"/>
              </a:rPr>
              <a:t>(Table*, </a:t>
            </a:r>
            <a:r>
              <a:rPr lang="en-IN" sz="2600" b="0" i="1" dirty="0">
                <a:solidFill>
                  <a:schemeClr val="bg1"/>
                </a:solidFill>
                <a:effectLst/>
                <a:latin typeface="Segoe UI" panose="020B0502040204020203" pitchFamily="34" charset="0"/>
              </a:rPr>
              <a:t>Formula</a:t>
            </a:r>
            <a:r>
              <a:rPr lang="en-IN" sz="2600" b="0" i="0" dirty="0">
                <a:solidFill>
                  <a:schemeClr val="bg1"/>
                </a:solidFill>
                <a:effectLst/>
                <a:latin typeface="Segoe UI" panose="020B0502040204020203" pitchFamily="34" charset="0"/>
              </a:rPr>
              <a:t> [, </a:t>
            </a:r>
            <a:r>
              <a:rPr lang="en-IN" sz="2600" b="0" i="1" dirty="0" err="1">
                <a:solidFill>
                  <a:schemeClr val="bg1"/>
                </a:solidFill>
                <a:effectLst/>
                <a:latin typeface="Segoe UI" panose="020B0502040204020203" pitchFamily="34" charset="0"/>
              </a:rPr>
              <a:t>ReductionFormula</a:t>
            </a:r>
            <a:r>
              <a:rPr lang="en-IN" sz="2600" b="0" i="0" dirty="0">
                <a:solidFill>
                  <a:schemeClr val="bg1"/>
                </a:solidFill>
                <a:effectLst/>
                <a:latin typeface="Segoe UI" panose="020B0502040204020203" pitchFamily="34" charset="0"/>
              </a:rPr>
              <a:t> ] )</a:t>
            </a:r>
          </a:p>
          <a:p>
            <a:pPr marL="0" indent="0">
              <a:buNone/>
            </a:pPr>
            <a:endParaRPr lang="en-US" sz="2600" dirty="0">
              <a:solidFill>
                <a:schemeClr val="bg1"/>
              </a:solidFill>
            </a:endParaRPr>
          </a:p>
          <a:p>
            <a:r>
              <a:rPr lang="en-IN" sz="2600" dirty="0">
                <a:solidFill>
                  <a:schemeClr val="bg1"/>
                </a:solidFill>
              </a:rPr>
              <a:t>Search</a:t>
            </a:r>
            <a:r>
              <a:rPr lang="en-US" sz="2600" dirty="0">
                <a:solidFill>
                  <a:schemeClr val="bg1"/>
                </a:solidFill>
              </a:rPr>
              <a:t> - Allows you to search for a set of records based on a given search query.</a:t>
            </a:r>
          </a:p>
          <a:p>
            <a:pPr>
              <a:buFont typeface="Wingdings" panose="05000000000000000000" pitchFamily="2" charset="2"/>
              <a:buChar char="Ø"/>
            </a:pPr>
            <a:r>
              <a:rPr lang="en-US" sz="2600" dirty="0">
                <a:solidFill>
                  <a:schemeClr val="bg1"/>
                </a:solidFill>
              </a:rPr>
              <a:t>Syntax :</a:t>
            </a:r>
            <a:r>
              <a:rPr lang="en-US" sz="2600" b="1" i="0" dirty="0">
                <a:solidFill>
                  <a:schemeClr val="bg1"/>
                </a:solidFill>
                <a:effectLst/>
                <a:latin typeface="Segoe UI" panose="020B0502040204020203" pitchFamily="34" charset="0"/>
              </a:rPr>
              <a:t> Search</a:t>
            </a:r>
            <a:r>
              <a:rPr lang="en-US" sz="2600" b="0" i="0" dirty="0">
                <a:solidFill>
                  <a:schemeClr val="bg1"/>
                </a:solidFill>
                <a:effectLst/>
                <a:latin typeface="Segoe UI" panose="020B0502040204020203" pitchFamily="34" charset="0"/>
              </a:rPr>
              <a:t>(Table*, </a:t>
            </a:r>
            <a:r>
              <a:rPr lang="en-US" sz="2600" b="0" i="1" dirty="0" err="1">
                <a:solidFill>
                  <a:schemeClr val="bg1"/>
                </a:solidFill>
                <a:effectLst/>
                <a:latin typeface="Segoe UI" panose="020B0502040204020203" pitchFamily="34" charset="0"/>
              </a:rPr>
              <a:t>SearchString</a:t>
            </a:r>
            <a:r>
              <a:rPr lang="en-US" sz="2600" b="0" i="0" dirty="0">
                <a:solidFill>
                  <a:schemeClr val="bg1"/>
                </a:solidFill>
                <a:effectLst/>
                <a:latin typeface="Segoe UI" panose="020B0502040204020203" pitchFamily="34" charset="0"/>
              </a:rPr>
              <a:t>, </a:t>
            </a:r>
            <a:r>
              <a:rPr lang="en-US" sz="2600" b="0" i="1" dirty="0">
                <a:solidFill>
                  <a:schemeClr val="bg1"/>
                </a:solidFill>
                <a:effectLst/>
                <a:latin typeface="Segoe UI" panose="020B0502040204020203" pitchFamily="34" charset="0"/>
              </a:rPr>
              <a:t>Column1</a:t>
            </a:r>
            <a:r>
              <a:rPr lang="en-US" sz="2600" b="0" i="0" dirty="0">
                <a:solidFill>
                  <a:schemeClr val="bg1"/>
                </a:solidFill>
                <a:effectLst/>
                <a:latin typeface="Segoe UI" panose="020B0502040204020203" pitchFamily="34" charset="0"/>
              </a:rPr>
              <a:t> [, </a:t>
            </a:r>
            <a:r>
              <a:rPr lang="en-US" sz="2600" b="0" i="1" dirty="0">
                <a:solidFill>
                  <a:schemeClr val="bg1"/>
                </a:solidFill>
                <a:effectLst/>
                <a:latin typeface="Segoe UI" panose="020B0502040204020203" pitchFamily="34" charset="0"/>
              </a:rPr>
              <a:t>Column2</a:t>
            </a:r>
            <a:r>
              <a:rPr lang="en-US" sz="2600" b="0" i="0" dirty="0">
                <a:solidFill>
                  <a:schemeClr val="bg1"/>
                </a:solidFill>
                <a:effectLst/>
                <a:latin typeface="Segoe UI" panose="020B0502040204020203" pitchFamily="34" charset="0"/>
              </a:rPr>
              <a:t>, ... ] )</a:t>
            </a:r>
          </a:p>
          <a:p>
            <a:pPr marL="0" indent="0">
              <a:buNone/>
            </a:pPr>
            <a:endParaRPr lang="en-US" sz="2600" dirty="0">
              <a:solidFill>
                <a:schemeClr val="bg1"/>
              </a:solidFill>
            </a:endParaRPr>
          </a:p>
          <a:p>
            <a:r>
              <a:rPr lang="en-US" sz="2600" dirty="0">
                <a:solidFill>
                  <a:schemeClr val="bg1"/>
                </a:solidFill>
              </a:rPr>
              <a:t>Collect - </a:t>
            </a:r>
            <a:r>
              <a:rPr lang="en-US" sz="2600" i="0" dirty="0">
                <a:solidFill>
                  <a:schemeClr val="bg1"/>
                </a:solidFill>
                <a:effectLst/>
                <a:latin typeface="Segoe UI" panose="020B0502040204020203" pitchFamily="34" charset="0"/>
              </a:rPr>
              <a:t>The Collect function adds records to a data source,</a:t>
            </a:r>
            <a:r>
              <a:rPr lang="en-US" sz="2600" dirty="0">
                <a:solidFill>
                  <a:schemeClr val="bg1"/>
                </a:solidFill>
              </a:rPr>
              <a:t> Allows you to store records in the local cache, </a:t>
            </a:r>
          </a:p>
          <a:p>
            <a:pPr marL="0" indent="0">
              <a:buNone/>
            </a:pPr>
            <a:r>
              <a:rPr lang="en-US" sz="2600" dirty="0">
                <a:solidFill>
                  <a:schemeClr val="bg1"/>
                </a:solidFill>
              </a:rPr>
              <a:t>   if we have no connection.</a:t>
            </a:r>
            <a:endParaRPr lang="en-US" sz="2600" i="0" dirty="0">
              <a:solidFill>
                <a:schemeClr val="bg1"/>
              </a:solidFill>
              <a:effectLst/>
              <a:latin typeface="Segoe UI" panose="020B0502040204020203" pitchFamily="34" charset="0"/>
            </a:endParaRPr>
          </a:p>
          <a:p>
            <a:pPr>
              <a:buFont typeface="Wingdings" panose="05000000000000000000" pitchFamily="2" charset="2"/>
              <a:buChar char="Ø"/>
            </a:pPr>
            <a:r>
              <a:rPr lang="en-IN" sz="2600" i="0" dirty="0">
                <a:solidFill>
                  <a:schemeClr val="bg1"/>
                </a:solidFill>
                <a:effectLst/>
                <a:latin typeface="Segoe UI" panose="020B0502040204020203" pitchFamily="34" charset="0"/>
              </a:rPr>
              <a:t>Syntax : </a:t>
            </a:r>
            <a:r>
              <a:rPr lang="en-IN" sz="2600" b="1" i="0" dirty="0">
                <a:solidFill>
                  <a:schemeClr val="bg1"/>
                </a:solidFill>
                <a:effectLst/>
                <a:latin typeface="Segoe UI" panose="020B0502040204020203" pitchFamily="34" charset="0"/>
              </a:rPr>
              <a:t>Collect</a:t>
            </a:r>
            <a:r>
              <a:rPr lang="en-IN" sz="2600" b="0" i="0" dirty="0">
                <a:solidFill>
                  <a:schemeClr val="bg1"/>
                </a:solidFill>
                <a:effectLst/>
                <a:latin typeface="Segoe UI" panose="020B0502040204020203" pitchFamily="34" charset="0"/>
              </a:rPr>
              <a:t>( </a:t>
            </a:r>
            <a:r>
              <a:rPr lang="en-IN" sz="2600" b="0" i="1" dirty="0" err="1">
                <a:solidFill>
                  <a:schemeClr val="bg1"/>
                </a:solidFill>
                <a:effectLst/>
                <a:latin typeface="Segoe UI" panose="020B0502040204020203" pitchFamily="34" charset="0"/>
              </a:rPr>
              <a:t>DataSource</a:t>
            </a:r>
            <a:r>
              <a:rPr lang="en-IN" sz="2600" b="0" i="0" dirty="0">
                <a:solidFill>
                  <a:schemeClr val="bg1"/>
                </a:solidFill>
                <a:effectLst/>
                <a:latin typeface="Segoe UI" panose="020B0502040204020203" pitchFamily="34" charset="0"/>
              </a:rPr>
              <a:t>, </a:t>
            </a:r>
            <a:r>
              <a:rPr lang="en-IN" sz="2600" b="0" i="1" dirty="0">
                <a:solidFill>
                  <a:schemeClr val="bg1"/>
                </a:solidFill>
                <a:effectLst/>
                <a:latin typeface="Segoe UI" panose="020B0502040204020203" pitchFamily="34" charset="0"/>
              </a:rPr>
              <a:t>Item</a:t>
            </a:r>
            <a:r>
              <a:rPr lang="en-IN" sz="2600" b="0" i="0" dirty="0">
                <a:solidFill>
                  <a:schemeClr val="bg1"/>
                </a:solidFill>
                <a:effectLst/>
                <a:latin typeface="Segoe UI" panose="020B0502040204020203" pitchFamily="34" charset="0"/>
              </a:rPr>
              <a:t>, ... )</a:t>
            </a:r>
          </a:p>
          <a:p>
            <a:pPr>
              <a:buFont typeface="Wingdings" panose="05000000000000000000" pitchFamily="2" charset="2"/>
              <a:buChar char="Ø"/>
            </a:pPr>
            <a:endParaRPr lang="en-US" sz="2600" dirty="0">
              <a:solidFill>
                <a:schemeClr val="bg1"/>
              </a:solidFill>
            </a:endParaRPr>
          </a:p>
          <a:p>
            <a:r>
              <a:rPr lang="en-US" sz="2600" dirty="0" err="1">
                <a:solidFill>
                  <a:schemeClr val="bg1"/>
                </a:solidFill>
              </a:rPr>
              <a:t>ClearCollect</a:t>
            </a:r>
            <a:r>
              <a:rPr lang="en-US" sz="2600" dirty="0">
                <a:solidFill>
                  <a:schemeClr val="bg1"/>
                </a:solidFill>
              </a:rPr>
              <a:t> - Clears all records from a collection and then adds a different set of records to the same collection.</a:t>
            </a:r>
          </a:p>
          <a:p>
            <a:pPr>
              <a:buFont typeface="Wingdings" panose="05000000000000000000" pitchFamily="2" charset="2"/>
              <a:buChar char="Ø"/>
            </a:pPr>
            <a:r>
              <a:rPr lang="en-IN" sz="2600" i="0" dirty="0">
                <a:solidFill>
                  <a:schemeClr val="bg1"/>
                </a:solidFill>
                <a:effectLst/>
                <a:latin typeface="Segoe UI" panose="020B0502040204020203" pitchFamily="34" charset="0"/>
              </a:rPr>
              <a:t>Syntax  : </a:t>
            </a:r>
            <a:r>
              <a:rPr lang="en-IN" sz="2600" b="1" i="0" dirty="0" err="1">
                <a:solidFill>
                  <a:schemeClr val="bg1"/>
                </a:solidFill>
                <a:effectLst/>
                <a:latin typeface="Segoe UI" panose="020B0502040204020203" pitchFamily="34" charset="0"/>
              </a:rPr>
              <a:t>ClearCollect</a:t>
            </a:r>
            <a:r>
              <a:rPr lang="en-IN" sz="2600" b="0" i="0" dirty="0">
                <a:solidFill>
                  <a:schemeClr val="bg1"/>
                </a:solidFill>
                <a:effectLst/>
                <a:latin typeface="Segoe UI" panose="020B0502040204020203" pitchFamily="34" charset="0"/>
              </a:rPr>
              <a:t>( </a:t>
            </a:r>
            <a:r>
              <a:rPr lang="en-IN" sz="2600" b="0" i="1" dirty="0">
                <a:solidFill>
                  <a:schemeClr val="bg1"/>
                </a:solidFill>
                <a:effectLst/>
                <a:latin typeface="Segoe UI" panose="020B0502040204020203" pitchFamily="34" charset="0"/>
              </a:rPr>
              <a:t>Collection</a:t>
            </a:r>
            <a:r>
              <a:rPr lang="en-IN" sz="2600" b="0" i="0" dirty="0">
                <a:solidFill>
                  <a:schemeClr val="bg1"/>
                </a:solidFill>
                <a:effectLst/>
                <a:latin typeface="Segoe UI" panose="020B0502040204020203" pitchFamily="34" charset="0"/>
              </a:rPr>
              <a:t>, </a:t>
            </a:r>
            <a:r>
              <a:rPr lang="en-IN" sz="2600" b="0" i="1" dirty="0">
                <a:solidFill>
                  <a:schemeClr val="bg1"/>
                </a:solidFill>
                <a:effectLst/>
                <a:latin typeface="Segoe UI" panose="020B0502040204020203" pitchFamily="34" charset="0"/>
              </a:rPr>
              <a:t>Item</a:t>
            </a:r>
            <a:r>
              <a:rPr lang="en-IN" sz="2600" b="0" i="0" dirty="0">
                <a:solidFill>
                  <a:schemeClr val="bg1"/>
                </a:solidFill>
                <a:effectLst/>
                <a:latin typeface="Segoe UI" panose="020B0502040204020203" pitchFamily="34" charset="0"/>
              </a:rPr>
              <a:t>, ... )</a:t>
            </a:r>
            <a:r>
              <a:rPr lang="en-US" sz="2600" dirty="0">
                <a:solidFill>
                  <a:schemeClr val="bg1"/>
                </a:solidFill>
              </a:rPr>
              <a:t> </a:t>
            </a:r>
          </a:p>
          <a:p>
            <a:pPr marL="0" indent="0">
              <a:buNone/>
            </a:pPr>
            <a:endParaRPr lang="en-US" dirty="0"/>
          </a:p>
        </p:txBody>
      </p:sp>
    </p:spTree>
    <p:extLst>
      <p:ext uri="{BB962C8B-B14F-4D97-AF65-F5344CB8AC3E}">
        <p14:creationId xmlns:p14="http://schemas.microsoft.com/office/powerpoint/2010/main" val="1723769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IN" dirty="0"/>
              <a:t>Formulas and Attributes</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235671" y="1376313"/>
            <a:ext cx="11956330" cy="4938762"/>
          </a:xfrm>
        </p:spPr>
        <p:txBody>
          <a:bodyPr>
            <a:normAutofit fontScale="92500" lnSpcReduction="20000"/>
          </a:bodyPr>
          <a:lstStyle/>
          <a:p>
            <a:r>
              <a:rPr lang="en-IN" sz="1900" dirty="0" err="1">
                <a:solidFill>
                  <a:schemeClr val="bg1"/>
                </a:solidFill>
              </a:rPr>
              <a:t>SubmitForm</a:t>
            </a:r>
            <a:r>
              <a:rPr lang="en-US" sz="1900" dirty="0">
                <a:solidFill>
                  <a:schemeClr val="bg1"/>
                </a:solidFill>
              </a:rPr>
              <a:t> - Saves the contents for a form to the </a:t>
            </a:r>
            <a:r>
              <a:rPr lang="en-US" sz="1900" dirty="0" err="1">
                <a:solidFill>
                  <a:schemeClr val="bg1"/>
                </a:solidFill>
              </a:rPr>
              <a:t>underSlying</a:t>
            </a:r>
            <a:r>
              <a:rPr lang="en-US" sz="1900" dirty="0">
                <a:solidFill>
                  <a:schemeClr val="bg1"/>
                </a:solidFill>
              </a:rPr>
              <a:t> data source. </a:t>
            </a:r>
          </a:p>
          <a:p>
            <a:pPr>
              <a:buFont typeface="Wingdings" panose="05000000000000000000" pitchFamily="2" charset="2"/>
              <a:buChar char="Ø"/>
            </a:pPr>
            <a:r>
              <a:rPr lang="en-US" sz="1900" dirty="0">
                <a:solidFill>
                  <a:schemeClr val="bg1"/>
                </a:solidFill>
              </a:rPr>
              <a:t>Syntax : </a:t>
            </a:r>
            <a:r>
              <a:rPr lang="en-IN" sz="1900" b="1" i="0" dirty="0" err="1">
                <a:solidFill>
                  <a:schemeClr val="bg1"/>
                </a:solidFill>
                <a:effectLst/>
                <a:latin typeface="Segoe UI" panose="020B0502040204020203" pitchFamily="34" charset="0"/>
              </a:rPr>
              <a:t>SubmitForm</a:t>
            </a:r>
            <a:r>
              <a:rPr lang="en-IN" sz="1900" b="0" i="0" dirty="0">
                <a:solidFill>
                  <a:schemeClr val="bg1"/>
                </a:solidFill>
                <a:effectLst/>
                <a:latin typeface="Segoe UI" panose="020B0502040204020203" pitchFamily="34" charset="0"/>
              </a:rPr>
              <a:t>( </a:t>
            </a:r>
            <a:r>
              <a:rPr lang="en-IN" sz="1900" b="0" i="1" dirty="0" err="1">
                <a:solidFill>
                  <a:schemeClr val="bg1"/>
                </a:solidFill>
                <a:effectLst/>
                <a:latin typeface="Segoe UI" panose="020B0502040204020203" pitchFamily="34" charset="0"/>
              </a:rPr>
              <a:t>FormName</a:t>
            </a:r>
            <a:r>
              <a:rPr lang="en-IN" sz="1900" b="0" i="0" dirty="0">
                <a:solidFill>
                  <a:schemeClr val="bg1"/>
                </a:solidFill>
                <a:effectLst/>
                <a:latin typeface="Segoe UI" panose="020B0502040204020203" pitchFamily="34" charset="0"/>
              </a:rPr>
              <a:t> )</a:t>
            </a:r>
          </a:p>
          <a:p>
            <a:pPr>
              <a:buFont typeface="Wingdings" panose="05000000000000000000" pitchFamily="2" charset="2"/>
              <a:buChar char="Ø"/>
            </a:pPr>
            <a:endParaRPr lang="en-IN" sz="1900" b="0" i="0" dirty="0">
              <a:solidFill>
                <a:schemeClr val="bg1"/>
              </a:solidFill>
              <a:effectLst/>
              <a:latin typeface="Segoe UI" panose="020B0502040204020203" pitchFamily="34" charset="0"/>
            </a:endParaRPr>
          </a:p>
          <a:p>
            <a:r>
              <a:rPr lang="en-US" sz="1900" dirty="0" err="1">
                <a:solidFill>
                  <a:schemeClr val="bg1"/>
                </a:solidFill>
              </a:rPr>
              <a:t>EditForm</a:t>
            </a:r>
            <a:r>
              <a:rPr lang="en-US" sz="1900" dirty="0">
                <a:solidFill>
                  <a:schemeClr val="bg1"/>
                </a:solidFill>
              </a:rPr>
              <a:t> - </a:t>
            </a:r>
            <a:r>
              <a:rPr lang="en-US" sz="1900" i="0" dirty="0">
                <a:solidFill>
                  <a:schemeClr val="bg1"/>
                </a:solidFill>
                <a:effectLst/>
                <a:latin typeface="Segoe UI" panose="020B0502040204020203" pitchFamily="34" charset="0"/>
              </a:rPr>
              <a:t>The </a:t>
            </a:r>
            <a:r>
              <a:rPr lang="en-US" sz="1900" i="0" dirty="0" err="1">
                <a:solidFill>
                  <a:schemeClr val="bg1"/>
                </a:solidFill>
                <a:effectLst/>
                <a:latin typeface="Segoe UI" panose="020B0502040204020203" pitchFamily="34" charset="0"/>
              </a:rPr>
              <a:t>EditForm</a:t>
            </a:r>
            <a:r>
              <a:rPr lang="en-US" sz="1900" i="0" dirty="0">
                <a:solidFill>
                  <a:schemeClr val="bg1"/>
                </a:solidFill>
                <a:effectLst/>
                <a:latin typeface="Segoe UI" panose="020B0502040204020203" pitchFamily="34" charset="0"/>
              </a:rPr>
              <a:t> function changes the Form control's mode to </a:t>
            </a:r>
            <a:r>
              <a:rPr lang="en-US" sz="1900" i="0" dirty="0" err="1">
                <a:solidFill>
                  <a:schemeClr val="bg1"/>
                </a:solidFill>
                <a:effectLst/>
                <a:latin typeface="Segoe UI" panose="020B0502040204020203" pitchFamily="34" charset="0"/>
              </a:rPr>
              <a:t>FormMode.Edit</a:t>
            </a:r>
            <a:endParaRPr lang="en-US" sz="1900" i="0" dirty="0">
              <a:solidFill>
                <a:schemeClr val="bg1"/>
              </a:solidFill>
              <a:effectLst/>
              <a:latin typeface="Segoe UI" panose="020B0502040204020203" pitchFamily="34" charset="0"/>
            </a:endParaRPr>
          </a:p>
          <a:p>
            <a:pPr>
              <a:buFont typeface="Wingdings" panose="05000000000000000000" pitchFamily="2" charset="2"/>
              <a:buChar char="Ø"/>
            </a:pPr>
            <a:r>
              <a:rPr lang="en-US" sz="1900" dirty="0">
                <a:solidFill>
                  <a:schemeClr val="bg1"/>
                </a:solidFill>
                <a:latin typeface="Segoe UI" panose="020B0502040204020203" pitchFamily="34" charset="0"/>
              </a:rPr>
              <a:t>Syntax : </a:t>
            </a:r>
            <a:r>
              <a:rPr lang="en-IN" sz="1900" b="1" i="0" dirty="0" err="1">
                <a:solidFill>
                  <a:schemeClr val="bg1"/>
                </a:solidFill>
                <a:effectLst/>
                <a:latin typeface="Segoe UI" panose="020B0502040204020203" pitchFamily="34" charset="0"/>
              </a:rPr>
              <a:t>EditForm</a:t>
            </a:r>
            <a:r>
              <a:rPr lang="en-IN" sz="1900" b="0" i="0" dirty="0">
                <a:solidFill>
                  <a:schemeClr val="bg1"/>
                </a:solidFill>
                <a:effectLst/>
                <a:latin typeface="Segoe UI" panose="020B0502040204020203" pitchFamily="34" charset="0"/>
              </a:rPr>
              <a:t>( </a:t>
            </a:r>
            <a:r>
              <a:rPr lang="en-IN" sz="1900" b="0" i="1" dirty="0" err="1">
                <a:solidFill>
                  <a:schemeClr val="bg1"/>
                </a:solidFill>
                <a:effectLst/>
                <a:latin typeface="Segoe UI" panose="020B0502040204020203" pitchFamily="34" charset="0"/>
              </a:rPr>
              <a:t>FormName</a:t>
            </a:r>
            <a:r>
              <a:rPr lang="en-IN" sz="1900" b="0" i="0" dirty="0">
                <a:solidFill>
                  <a:schemeClr val="bg1"/>
                </a:solidFill>
                <a:effectLst/>
                <a:latin typeface="Segoe UI" panose="020B0502040204020203" pitchFamily="34" charset="0"/>
              </a:rPr>
              <a:t> )</a:t>
            </a:r>
          </a:p>
          <a:p>
            <a:pPr>
              <a:buFont typeface="Wingdings" panose="05000000000000000000" pitchFamily="2" charset="2"/>
              <a:buChar char="Ø"/>
            </a:pPr>
            <a:endParaRPr lang="en-IN" sz="1900" b="0" i="0" dirty="0">
              <a:solidFill>
                <a:schemeClr val="bg1"/>
              </a:solidFill>
              <a:effectLst/>
              <a:latin typeface="Segoe UI" panose="020B0502040204020203" pitchFamily="34" charset="0"/>
            </a:endParaRPr>
          </a:p>
          <a:p>
            <a:r>
              <a:rPr lang="en-US" sz="1900" b="0" i="0" dirty="0" err="1">
                <a:solidFill>
                  <a:schemeClr val="bg1"/>
                </a:solidFill>
                <a:effectLst/>
                <a:latin typeface="Segoe UI" panose="020B0502040204020203" pitchFamily="34" charset="0"/>
              </a:rPr>
              <a:t>NewForm</a:t>
            </a:r>
            <a:r>
              <a:rPr lang="en-US" sz="1900" b="0" i="0" dirty="0">
                <a:solidFill>
                  <a:schemeClr val="bg1"/>
                </a:solidFill>
                <a:effectLst/>
                <a:latin typeface="Segoe UI" panose="020B0502040204020203" pitchFamily="34" charset="0"/>
              </a:rPr>
              <a:t> - </a:t>
            </a:r>
            <a:r>
              <a:rPr lang="en-US" sz="1900" i="0" dirty="0">
                <a:solidFill>
                  <a:schemeClr val="bg1"/>
                </a:solidFill>
                <a:effectLst/>
                <a:latin typeface="Segoe UI" panose="020B0502040204020203" pitchFamily="34" charset="0"/>
              </a:rPr>
              <a:t>The </a:t>
            </a:r>
            <a:r>
              <a:rPr lang="en-US" sz="1900" i="0" dirty="0" err="1">
                <a:solidFill>
                  <a:schemeClr val="bg1"/>
                </a:solidFill>
                <a:effectLst/>
                <a:latin typeface="Segoe UI" panose="020B0502040204020203" pitchFamily="34" charset="0"/>
              </a:rPr>
              <a:t>NewForm</a:t>
            </a:r>
            <a:r>
              <a:rPr lang="en-US" sz="1900" i="0" dirty="0">
                <a:solidFill>
                  <a:schemeClr val="bg1"/>
                </a:solidFill>
                <a:effectLst/>
                <a:latin typeface="Segoe UI" panose="020B0502040204020203" pitchFamily="34" charset="0"/>
              </a:rPr>
              <a:t> function changes the Form control's mode to </a:t>
            </a:r>
            <a:r>
              <a:rPr lang="en-US" sz="1900" i="0" dirty="0" err="1">
                <a:solidFill>
                  <a:schemeClr val="bg1"/>
                </a:solidFill>
                <a:effectLst/>
                <a:latin typeface="Segoe UI" panose="020B0502040204020203" pitchFamily="34" charset="0"/>
              </a:rPr>
              <a:t>FormMode.New</a:t>
            </a:r>
            <a:r>
              <a:rPr lang="en-US" sz="1900" i="0" dirty="0">
                <a:solidFill>
                  <a:schemeClr val="bg1"/>
                </a:solidFill>
                <a:effectLst/>
                <a:latin typeface="Segoe UI" panose="020B0502040204020203" pitchFamily="34" charset="0"/>
              </a:rPr>
              <a:t>. </a:t>
            </a:r>
            <a:endParaRPr lang="en-IN" sz="1900" i="0" dirty="0">
              <a:solidFill>
                <a:schemeClr val="bg1"/>
              </a:solidFill>
              <a:effectLst/>
              <a:latin typeface="Segoe UI" panose="020B0502040204020203" pitchFamily="34" charset="0"/>
            </a:endParaRPr>
          </a:p>
          <a:p>
            <a:pPr>
              <a:buFont typeface="Wingdings" panose="05000000000000000000" pitchFamily="2" charset="2"/>
              <a:buChar char="Ø"/>
            </a:pPr>
            <a:r>
              <a:rPr lang="en-US" sz="1900" dirty="0">
                <a:solidFill>
                  <a:schemeClr val="bg1"/>
                </a:solidFill>
                <a:latin typeface="Segoe UI" panose="020B0502040204020203" pitchFamily="34" charset="0"/>
              </a:rPr>
              <a:t>Syntax : </a:t>
            </a:r>
            <a:r>
              <a:rPr lang="en-IN" sz="1900" b="1" i="0" dirty="0" err="1">
                <a:solidFill>
                  <a:schemeClr val="bg1"/>
                </a:solidFill>
                <a:effectLst/>
                <a:latin typeface="Segoe UI" panose="020B0502040204020203" pitchFamily="34" charset="0"/>
              </a:rPr>
              <a:t>NewForm</a:t>
            </a:r>
            <a:r>
              <a:rPr lang="en-IN" sz="1900" b="0" i="0" dirty="0">
                <a:solidFill>
                  <a:schemeClr val="bg1"/>
                </a:solidFill>
                <a:effectLst/>
                <a:latin typeface="Segoe UI" panose="020B0502040204020203" pitchFamily="34" charset="0"/>
              </a:rPr>
              <a:t>( </a:t>
            </a:r>
            <a:r>
              <a:rPr lang="en-IN" sz="1900" b="0" i="1" dirty="0" err="1">
                <a:solidFill>
                  <a:schemeClr val="bg1"/>
                </a:solidFill>
                <a:effectLst/>
                <a:latin typeface="Segoe UI" panose="020B0502040204020203" pitchFamily="34" charset="0"/>
              </a:rPr>
              <a:t>FormName</a:t>
            </a:r>
            <a:r>
              <a:rPr lang="en-IN" sz="1900" b="0" i="0" dirty="0">
                <a:solidFill>
                  <a:schemeClr val="bg1"/>
                </a:solidFill>
                <a:effectLst/>
                <a:latin typeface="Segoe UI" panose="020B0502040204020203" pitchFamily="34" charset="0"/>
              </a:rPr>
              <a:t> )</a:t>
            </a:r>
          </a:p>
          <a:p>
            <a:pPr>
              <a:buFont typeface="Wingdings" panose="05000000000000000000" pitchFamily="2" charset="2"/>
              <a:buChar char="Ø"/>
            </a:pPr>
            <a:endParaRPr lang="en-IN" sz="1900" b="0" i="0" dirty="0">
              <a:solidFill>
                <a:schemeClr val="bg1"/>
              </a:solidFill>
              <a:effectLst/>
              <a:latin typeface="Segoe UI" panose="020B0502040204020203" pitchFamily="34" charset="0"/>
            </a:endParaRPr>
          </a:p>
          <a:p>
            <a:r>
              <a:rPr lang="en-IN" sz="1900" dirty="0" err="1">
                <a:solidFill>
                  <a:schemeClr val="bg1"/>
                </a:solidFill>
                <a:latin typeface="Segoe UI" panose="020B0502040204020203" pitchFamily="34" charset="0"/>
              </a:rPr>
              <a:t>ResetForm</a:t>
            </a:r>
            <a:r>
              <a:rPr lang="en-IN" sz="1900" dirty="0">
                <a:solidFill>
                  <a:schemeClr val="bg1"/>
                </a:solidFill>
                <a:latin typeface="Segoe UI" panose="020B0502040204020203" pitchFamily="34" charset="0"/>
              </a:rPr>
              <a:t> - </a:t>
            </a:r>
            <a:r>
              <a:rPr lang="en-US" sz="1900" i="0" dirty="0">
                <a:solidFill>
                  <a:schemeClr val="bg1"/>
                </a:solidFill>
                <a:effectLst/>
                <a:latin typeface="Segoe UI" panose="020B0502040204020203" pitchFamily="34" charset="0"/>
              </a:rPr>
              <a:t>The </a:t>
            </a:r>
            <a:r>
              <a:rPr lang="en-US" sz="1900" i="0" dirty="0" err="1">
                <a:solidFill>
                  <a:schemeClr val="bg1"/>
                </a:solidFill>
                <a:effectLst/>
                <a:latin typeface="Segoe UI" panose="020B0502040204020203" pitchFamily="34" charset="0"/>
              </a:rPr>
              <a:t>ResetForm</a:t>
            </a:r>
            <a:r>
              <a:rPr lang="en-US" sz="1900" i="0" dirty="0">
                <a:solidFill>
                  <a:schemeClr val="bg1"/>
                </a:solidFill>
                <a:effectLst/>
                <a:latin typeface="Segoe UI" panose="020B0502040204020203" pitchFamily="34" charset="0"/>
              </a:rPr>
              <a:t> function resets the contents of a form to their initial values, </a:t>
            </a:r>
          </a:p>
          <a:p>
            <a:r>
              <a:rPr lang="en-US" sz="1900" i="0" dirty="0">
                <a:solidFill>
                  <a:schemeClr val="bg1"/>
                </a:solidFill>
                <a:effectLst/>
                <a:latin typeface="Segoe UI" panose="020B0502040204020203" pitchFamily="34" charset="0"/>
              </a:rPr>
              <a:t>before the user made any changes. </a:t>
            </a:r>
            <a:endParaRPr lang="en-IN" sz="1900" i="0" dirty="0">
              <a:solidFill>
                <a:schemeClr val="bg1"/>
              </a:solidFill>
              <a:effectLst/>
              <a:latin typeface="Segoe UI" panose="020B0502040204020203" pitchFamily="34" charset="0"/>
            </a:endParaRPr>
          </a:p>
          <a:p>
            <a:pPr>
              <a:buFont typeface="Wingdings" panose="05000000000000000000" pitchFamily="2" charset="2"/>
              <a:buChar char="Ø"/>
            </a:pPr>
            <a:r>
              <a:rPr lang="en-US" sz="1900" dirty="0">
                <a:solidFill>
                  <a:schemeClr val="bg1"/>
                </a:solidFill>
                <a:latin typeface="Segoe UI" panose="020B0502040204020203" pitchFamily="34" charset="0"/>
              </a:rPr>
              <a:t>Syntax :</a:t>
            </a:r>
            <a:r>
              <a:rPr lang="en-IN" sz="1900" dirty="0">
                <a:solidFill>
                  <a:schemeClr val="bg1"/>
                </a:solidFill>
                <a:latin typeface="Segoe UI" panose="020B0502040204020203" pitchFamily="34" charset="0"/>
              </a:rPr>
              <a:t> </a:t>
            </a:r>
            <a:r>
              <a:rPr lang="en-IN" sz="1900" b="1" i="0" dirty="0" err="1">
                <a:solidFill>
                  <a:schemeClr val="bg1"/>
                </a:solidFill>
                <a:effectLst/>
                <a:latin typeface="Segoe UI" panose="020B0502040204020203" pitchFamily="34" charset="0"/>
              </a:rPr>
              <a:t>ResetForm</a:t>
            </a:r>
            <a:r>
              <a:rPr lang="en-IN" sz="1900" b="0" i="0" dirty="0">
                <a:solidFill>
                  <a:schemeClr val="bg1"/>
                </a:solidFill>
                <a:effectLst/>
                <a:latin typeface="Segoe UI" panose="020B0502040204020203" pitchFamily="34" charset="0"/>
              </a:rPr>
              <a:t>( </a:t>
            </a:r>
            <a:r>
              <a:rPr lang="en-IN" sz="1900" b="0" i="1" dirty="0" err="1">
                <a:solidFill>
                  <a:schemeClr val="bg1"/>
                </a:solidFill>
                <a:effectLst/>
                <a:latin typeface="Segoe UI" panose="020B0502040204020203" pitchFamily="34" charset="0"/>
              </a:rPr>
              <a:t>FormName</a:t>
            </a:r>
            <a:r>
              <a:rPr lang="en-IN" sz="1900" b="0" i="0" dirty="0">
                <a:solidFill>
                  <a:schemeClr val="bg1"/>
                </a:solidFill>
                <a:effectLst/>
                <a:latin typeface="Segoe UI" panose="020B0502040204020203" pitchFamily="34" charset="0"/>
              </a:rPr>
              <a:t> )</a:t>
            </a:r>
          </a:p>
          <a:p>
            <a:pPr>
              <a:buFont typeface="Wingdings" panose="05000000000000000000" pitchFamily="2" charset="2"/>
              <a:buChar char="Ø"/>
            </a:pPr>
            <a:endParaRPr lang="en-IN" sz="1900" b="0" i="0" dirty="0">
              <a:solidFill>
                <a:schemeClr val="bg1"/>
              </a:solidFill>
              <a:effectLst/>
              <a:latin typeface="Segoe UI" panose="020B0502040204020203" pitchFamily="34" charset="0"/>
            </a:endParaRPr>
          </a:p>
          <a:p>
            <a:r>
              <a:rPr lang="en-US" sz="1900" b="0" i="0" dirty="0" err="1">
                <a:solidFill>
                  <a:schemeClr val="bg1"/>
                </a:solidFill>
                <a:effectLst/>
                <a:latin typeface="Segoe UI" panose="020B0502040204020203" pitchFamily="34" charset="0"/>
              </a:rPr>
              <a:t>ViewForm</a:t>
            </a:r>
            <a:r>
              <a:rPr lang="en-US" sz="1900" b="0" i="0" dirty="0">
                <a:solidFill>
                  <a:schemeClr val="bg1"/>
                </a:solidFill>
                <a:effectLst/>
                <a:latin typeface="Segoe UI" panose="020B0502040204020203" pitchFamily="34" charset="0"/>
              </a:rPr>
              <a:t> - </a:t>
            </a:r>
            <a:r>
              <a:rPr lang="en-US" sz="1900" i="0" dirty="0">
                <a:solidFill>
                  <a:schemeClr val="bg1"/>
                </a:solidFill>
                <a:effectLst/>
                <a:latin typeface="Segoe UI" panose="020B0502040204020203" pitchFamily="34" charset="0"/>
              </a:rPr>
              <a:t>The </a:t>
            </a:r>
            <a:r>
              <a:rPr lang="en-US" sz="1900" i="0" dirty="0" err="1">
                <a:solidFill>
                  <a:schemeClr val="bg1"/>
                </a:solidFill>
                <a:effectLst/>
                <a:latin typeface="Segoe UI" panose="020B0502040204020203" pitchFamily="34" charset="0"/>
              </a:rPr>
              <a:t>ViewForm</a:t>
            </a:r>
            <a:r>
              <a:rPr lang="en-US" sz="1900" i="0" dirty="0">
                <a:solidFill>
                  <a:schemeClr val="bg1"/>
                </a:solidFill>
                <a:effectLst/>
                <a:latin typeface="Segoe UI" panose="020B0502040204020203" pitchFamily="34" charset="0"/>
              </a:rPr>
              <a:t> function changes the Form control's mode to </a:t>
            </a:r>
            <a:r>
              <a:rPr lang="en-US" sz="1900" i="0" dirty="0" err="1">
                <a:solidFill>
                  <a:schemeClr val="bg1"/>
                </a:solidFill>
                <a:effectLst/>
                <a:latin typeface="Segoe UI" panose="020B0502040204020203" pitchFamily="34" charset="0"/>
              </a:rPr>
              <a:t>FormMode.View</a:t>
            </a:r>
            <a:r>
              <a:rPr lang="en-US" sz="1900" i="0" dirty="0">
                <a:solidFill>
                  <a:schemeClr val="bg1"/>
                </a:solidFill>
                <a:effectLst/>
                <a:latin typeface="Segoe UI" panose="020B0502040204020203" pitchFamily="34" charset="0"/>
              </a:rPr>
              <a:t>. </a:t>
            </a:r>
            <a:endParaRPr lang="en-IN" sz="1900" i="0" dirty="0">
              <a:solidFill>
                <a:schemeClr val="bg1"/>
              </a:solidFill>
              <a:effectLst/>
              <a:latin typeface="Segoe UI" panose="020B0502040204020203" pitchFamily="34" charset="0"/>
            </a:endParaRPr>
          </a:p>
          <a:p>
            <a:pPr>
              <a:buFont typeface="Wingdings" panose="05000000000000000000" pitchFamily="2" charset="2"/>
              <a:buChar char="Ø"/>
            </a:pPr>
            <a:r>
              <a:rPr lang="en-IN" sz="1900" dirty="0">
                <a:solidFill>
                  <a:schemeClr val="bg1"/>
                </a:solidFill>
                <a:latin typeface="Segoe UI" panose="020B0502040204020203" pitchFamily="34" charset="0"/>
              </a:rPr>
              <a:t>Syntax : </a:t>
            </a:r>
            <a:r>
              <a:rPr lang="en-IN" sz="1900" b="1" i="0" dirty="0" err="1">
                <a:solidFill>
                  <a:schemeClr val="bg1"/>
                </a:solidFill>
                <a:effectLst/>
                <a:latin typeface="Segoe UI" panose="020B0502040204020203" pitchFamily="34" charset="0"/>
              </a:rPr>
              <a:t>ViewForm</a:t>
            </a:r>
            <a:r>
              <a:rPr lang="en-IN" sz="1900" b="0" i="0" dirty="0">
                <a:solidFill>
                  <a:schemeClr val="bg1"/>
                </a:solidFill>
                <a:effectLst/>
                <a:latin typeface="Segoe UI" panose="020B0502040204020203" pitchFamily="34" charset="0"/>
              </a:rPr>
              <a:t>( </a:t>
            </a:r>
            <a:r>
              <a:rPr lang="en-IN" sz="1900" b="0" i="1" dirty="0" err="1">
                <a:solidFill>
                  <a:schemeClr val="bg1"/>
                </a:solidFill>
                <a:effectLst/>
                <a:latin typeface="Segoe UI" panose="020B0502040204020203" pitchFamily="34" charset="0"/>
              </a:rPr>
              <a:t>FormName</a:t>
            </a:r>
            <a:r>
              <a:rPr lang="en-IN" sz="1900" b="0" i="0" dirty="0">
                <a:solidFill>
                  <a:schemeClr val="bg1"/>
                </a:solidFill>
                <a:effectLst/>
                <a:latin typeface="Segoe UI" panose="020B0502040204020203" pitchFamily="34" charset="0"/>
              </a:rPr>
              <a:t> )</a:t>
            </a:r>
            <a:endParaRPr lang="en-US" sz="1900" dirty="0">
              <a:solidFill>
                <a:schemeClr val="bg1"/>
              </a:solidFill>
            </a:endParaRPr>
          </a:p>
          <a:p>
            <a:pPr marL="0" indent="0">
              <a:buNone/>
            </a:pPr>
            <a:endParaRPr lang="en-US" dirty="0"/>
          </a:p>
        </p:txBody>
      </p:sp>
    </p:spTree>
    <p:extLst>
      <p:ext uri="{BB962C8B-B14F-4D97-AF65-F5344CB8AC3E}">
        <p14:creationId xmlns:p14="http://schemas.microsoft.com/office/powerpoint/2010/main" val="2363304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IN" dirty="0"/>
              <a:t>Formulas and Attributes</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392113" y="1357460"/>
            <a:ext cx="11799887" cy="4957615"/>
          </a:xfrm>
        </p:spPr>
        <p:txBody>
          <a:bodyPr/>
          <a:lstStyle/>
          <a:p>
            <a:r>
              <a:rPr lang="en-US" sz="1800" dirty="0">
                <a:solidFill>
                  <a:schemeClr val="bg1"/>
                </a:solidFill>
              </a:rPr>
              <a:t>Patch - Patch Updates/creates a record in the data </a:t>
            </a:r>
            <a:r>
              <a:rPr lang="en-US" sz="1800" dirty="0" err="1">
                <a:solidFill>
                  <a:schemeClr val="bg1"/>
                </a:solidFill>
              </a:rPr>
              <a:t>source.Ideal</a:t>
            </a:r>
            <a:r>
              <a:rPr lang="en-US" sz="1800" dirty="0">
                <a:solidFill>
                  <a:schemeClr val="bg1"/>
                </a:solidFill>
              </a:rPr>
              <a:t> if you have a connection.</a:t>
            </a:r>
          </a:p>
          <a:p>
            <a:pPr>
              <a:buFont typeface="Wingdings" panose="05000000000000000000" pitchFamily="2" charset="2"/>
              <a:buChar char="Ø"/>
            </a:pPr>
            <a:r>
              <a:rPr lang="en-US" sz="1800" dirty="0">
                <a:solidFill>
                  <a:schemeClr val="bg1"/>
                </a:solidFill>
              </a:rPr>
              <a:t>Syntax : </a:t>
            </a:r>
            <a:r>
              <a:rPr lang="en-IN" sz="1800" b="1" i="0" dirty="0">
                <a:solidFill>
                  <a:schemeClr val="bg1"/>
                </a:solidFill>
                <a:effectLst/>
                <a:latin typeface="Segoe UI" panose="020B0502040204020203" pitchFamily="34" charset="0"/>
              </a:rPr>
              <a:t>Patch</a:t>
            </a:r>
            <a:r>
              <a:rPr lang="en-IN" sz="1800" b="0" i="0" dirty="0">
                <a:solidFill>
                  <a:schemeClr val="bg1"/>
                </a:solidFill>
                <a:effectLst/>
                <a:latin typeface="Segoe UI" panose="020B0502040204020203" pitchFamily="34" charset="0"/>
              </a:rPr>
              <a:t>( </a:t>
            </a:r>
            <a:r>
              <a:rPr lang="en-IN" sz="1800" b="0" i="1" dirty="0" err="1">
                <a:solidFill>
                  <a:schemeClr val="bg1"/>
                </a:solidFill>
                <a:effectLst/>
                <a:latin typeface="Segoe UI" panose="020B0502040204020203" pitchFamily="34" charset="0"/>
              </a:rPr>
              <a:t>DataSource</a:t>
            </a:r>
            <a:r>
              <a:rPr lang="en-IN" sz="1800" b="0" i="0" dirty="0">
                <a:solidFill>
                  <a:schemeClr val="bg1"/>
                </a:solidFill>
                <a:effectLst/>
                <a:latin typeface="Segoe UI" panose="020B0502040204020203" pitchFamily="34" charset="0"/>
              </a:rPr>
              <a:t>, </a:t>
            </a:r>
            <a:r>
              <a:rPr lang="en-IN" sz="1800" b="0" i="1" dirty="0" err="1">
                <a:solidFill>
                  <a:schemeClr val="bg1"/>
                </a:solidFill>
                <a:effectLst/>
                <a:latin typeface="Segoe UI" panose="020B0502040204020203" pitchFamily="34" charset="0"/>
              </a:rPr>
              <a:t>BaseRecordsTable</a:t>
            </a:r>
            <a:r>
              <a:rPr lang="en-IN" sz="1800" b="0" i="0" dirty="0">
                <a:solidFill>
                  <a:schemeClr val="bg1"/>
                </a:solidFill>
                <a:effectLst/>
                <a:latin typeface="Segoe UI" panose="020B0502040204020203" pitchFamily="34" charset="0"/>
              </a:rPr>
              <a:t>, </a:t>
            </a:r>
            <a:r>
              <a:rPr lang="en-IN" sz="1800" b="0" i="1" dirty="0">
                <a:solidFill>
                  <a:schemeClr val="bg1"/>
                </a:solidFill>
                <a:effectLst/>
                <a:latin typeface="Segoe UI" panose="020B0502040204020203" pitchFamily="34" charset="0"/>
              </a:rPr>
              <a:t>ChangeRecordTable1</a:t>
            </a:r>
            <a:r>
              <a:rPr lang="en-IN" sz="1800" b="0" i="0" dirty="0">
                <a:solidFill>
                  <a:schemeClr val="bg1"/>
                </a:solidFill>
                <a:effectLst/>
                <a:latin typeface="Segoe UI" panose="020B0502040204020203" pitchFamily="34" charset="0"/>
              </a:rPr>
              <a:t> [, </a:t>
            </a:r>
            <a:r>
              <a:rPr lang="en-IN" sz="1800" b="0" i="1" dirty="0">
                <a:solidFill>
                  <a:schemeClr val="bg1"/>
                </a:solidFill>
                <a:effectLst/>
                <a:latin typeface="Segoe UI" panose="020B0502040204020203" pitchFamily="34" charset="0"/>
              </a:rPr>
              <a:t>ChangeRecordTable2</a:t>
            </a:r>
            <a:r>
              <a:rPr lang="en-IN" sz="1800" b="0" i="0" dirty="0">
                <a:solidFill>
                  <a:schemeClr val="bg1"/>
                </a:solidFill>
                <a:effectLst/>
                <a:latin typeface="Segoe UI" panose="020B0502040204020203" pitchFamily="34" charset="0"/>
              </a:rPr>
              <a:t>, … ] )</a:t>
            </a:r>
          </a:p>
          <a:p>
            <a:pPr>
              <a:buFont typeface="Wingdings" panose="05000000000000000000" pitchFamily="2" charset="2"/>
              <a:buChar char="Ø"/>
            </a:pPr>
            <a:endParaRPr lang="en-IN" sz="1800" dirty="0">
              <a:solidFill>
                <a:schemeClr val="bg1"/>
              </a:solidFill>
              <a:latin typeface="Segoe UI" panose="020B0502040204020203" pitchFamily="34" charset="0"/>
            </a:endParaRPr>
          </a:p>
          <a:p>
            <a:r>
              <a:rPr lang="en-IN" sz="1800" dirty="0">
                <a:solidFill>
                  <a:schemeClr val="bg1"/>
                </a:solidFill>
              </a:rPr>
              <a:t>If - </a:t>
            </a:r>
            <a:r>
              <a:rPr lang="en-US" sz="1800" dirty="0">
                <a:solidFill>
                  <a:schemeClr val="bg1"/>
                </a:solidFill>
              </a:rPr>
              <a:t>Determines if an expression evaluates to true. If it is then a specified value is used, otherwise a default value is returned.</a:t>
            </a:r>
          </a:p>
          <a:p>
            <a:pPr>
              <a:buFont typeface="Wingdings" panose="05000000000000000000" pitchFamily="2" charset="2"/>
              <a:buChar char="Ø"/>
            </a:pPr>
            <a:r>
              <a:rPr lang="en-US" sz="1800" dirty="0">
                <a:solidFill>
                  <a:schemeClr val="bg1"/>
                </a:solidFill>
              </a:rPr>
              <a:t>Syntax : </a:t>
            </a:r>
            <a:r>
              <a:rPr lang="en-IN" sz="1800" b="1" i="0" dirty="0">
                <a:solidFill>
                  <a:schemeClr val="bg1"/>
                </a:solidFill>
                <a:effectLst/>
                <a:latin typeface="Segoe UI" panose="020B0502040204020203" pitchFamily="34" charset="0"/>
              </a:rPr>
              <a:t>If</a:t>
            </a:r>
            <a:r>
              <a:rPr lang="en-IN" sz="1800" b="0" i="0" dirty="0">
                <a:solidFill>
                  <a:schemeClr val="bg1"/>
                </a:solidFill>
                <a:effectLst/>
                <a:latin typeface="Segoe UI" panose="020B0502040204020203" pitchFamily="34" charset="0"/>
              </a:rPr>
              <a:t>( </a:t>
            </a:r>
            <a:r>
              <a:rPr lang="en-IN" sz="1800" b="0" i="1" dirty="0">
                <a:solidFill>
                  <a:schemeClr val="bg1"/>
                </a:solidFill>
                <a:effectLst/>
                <a:latin typeface="Segoe UI" panose="020B0502040204020203" pitchFamily="34" charset="0"/>
              </a:rPr>
              <a:t>Condition</a:t>
            </a:r>
            <a:r>
              <a:rPr lang="en-IN" sz="1800" b="0" i="0" dirty="0">
                <a:solidFill>
                  <a:schemeClr val="bg1"/>
                </a:solidFill>
                <a:effectLst/>
                <a:latin typeface="Segoe UI" panose="020B0502040204020203" pitchFamily="34" charset="0"/>
              </a:rPr>
              <a:t>, </a:t>
            </a:r>
            <a:r>
              <a:rPr lang="en-IN" sz="1800" b="0" i="1" dirty="0" err="1">
                <a:solidFill>
                  <a:schemeClr val="bg1"/>
                </a:solidFill>
                <a:effectLst/>
                <a:latin typeface="Segoe UI" panose="020B0502040204020203" pitchFamily="34" charset="0"/>
              </a:rPr>
              <a:t>ThenResult</a:t>
            </a:r>
            <a:r>
              <a:rPr lang="en-IN" sz="1800" b="0" i="0" dirty="0">
                <a:solidFill>
                  <a:schemeClr val="bg1"/>
                </a:solidFill>
                <a:effectLst/>
                <a:latin typeface="Segoe UI" panose="020B0502040204020203" pitchFamily="34" charset="0"/>
              </a:rPr>
              <a:t> [, </a:t>
            </a:r>
            <a:r>
              <a:rPr lang="en-IN" sz="1800" b="0" i="1" dirty="0" err="1">
                <a:solidFill>
                  <a:schemeClr val="bg1"/>
                </a:solidFill>
                <a:effectLst/>
                <a:latin typeface="Segoe UI" panose="020B0502040204020203" pitchFamily="34" charset="0"/>
              </a:rPr>
              <a:t>DefaultResult</a:t>
            </a:r>
            <a:r>
              <a:rPr lang="en-IN" sz="1800" b="0" i="0" dirty="0">
                <a:solidFill>
                  <a:schemeClr val="bg1"/>
                </a:solidFill>
                <a:effectLst/>
                <a:latin typeface="Segoe UI" panose="020B0502040204020203" pitchFamily="34" charset="0"/>
              </a:rPr>
              <a:t> ] )</a:t>
            </a:r>
          </a:p>
          <a:p>
            <a:pPr marL="0" indent="0">
              <a:buNone/>
            </a:pPr>
            <a:endParaRPr lang="en-IN" sz="1800" b="0" i="0" dirty="0">
              <a:solidFill>
                <a:schemeClr val="bg1"/>
              </a:solidFill>
              <a:effectLst/>
              <a:latin typeface="Segoe UI" panose="020B0502040204020203" pitchFamily="34" charset="0"/>
            </a:endParaRPr>
          </a:p>
          <a:p>
            <a:r>
              <a:rPr lang="en-US" sz="1800" dirty="0" err="1">
                <a:solidFill>
                  <a:schemeClr val="bg1"/>
                </a:solidFill>
              </a:rPr>
              <a:t>UpdateIf</a:t>
            </a:r>
            <a:r>
              <a:rPr lang="en-US" sz="1800" dirty="0">
                <a:solidFill>
                  <a:schemeClr val="bg1"/>
                </a:solidFill>
              </a:rPr>
              <a:t> - Update a value if a condition is true. </a:t>
            </a:r>
          </a:p>
          <a:p>
            <a:pPr>
              <a:buFont typeface="Wingdings" panose="05000000000000000000" pitchFamily="2" charset="2"/>
              <a:buChar char="Ø"/>
            </a:pPr>
            <a:r>
              <a:rPr lang="en-US" sz="1800" dirty="0">
                <a:solidFill>
                  <a:schemeClr val="bg1"/>
                </a:solidFill>
              </a:rPr>
              <a:t>Syntax : </a:t>
            </a:r>
            <a:r>
              <a:rPr lang="en-US" sz="1800" b="1" i="0" dirty="0">
                <a:solidFill>
                  <a:schemeClr val="bg1"/>
                </a:solidFill>
                <a:effectLst/>
                <a:latin typeface="Segoe UI" panose="020B0502040204020203" pitchFamily="34" charset="0"/>
              </a:rPr>
              <a:t>Update</a:t>
            </a:r>
            <a:r>
              <a:rPr lang="en-US" sz="1800" b="0" i="0" dirty="0">
                <a:solidFill>
                  <a:schemeClr val="bg1"/>
                </a:solidFill>
                <a:effectLst/>
                <a:latin typeface="Segoe UI" panose="020B0502040204020203" pitchFamily="34" charset="0"/>
              </a:rPr>
              <a:t>( </a:t>
            </a:r>
            <a:r>
              <a:rPr lang="en-US" sz="1800" b="0" i="1" dirty="0" err="1">
                <a:solidFill>
                  <a:schemeClr val="bg1"/>
                </a:solidFill>
                <a:effectLst/>
                <a:latin typeface="Segoe UI" panose="020B0502040204020203" pitchFamily="34" charset="0"/>
              </a:rPr>
              <a:t>DataSource</a:t>
            </a:r>
            <a:r>
              <a:rPr lang="en-US" sz="1800" b="0" i="0" dirty="0">
                <a:solidFill>
                  <a:schemeClr val="bg1"/>
                </a:solidFill>
                <a:effectLst/>
                <a:latin typeface="Segoe UI" panose="020B0502040204020203" pitchFamily="34" charset="0"/>
              </a:rPr>
              <a:t>, </a:t>
            </a:r>
            <a:r>
              <a:rPr lang="en-US" sz="1800" b="0" i="1" dirty="0" err="1">
                <a:solidFill>
                  <a:schemeClr val="bg1"/>
                </a:solidFill>
                <a:effectLst/>
                <a:latin typeface="Segoe UI" panose="020B0502040204020203" pitchFamily="34" charset="0"/>
              </a:rPr>
              <a:t>OldRecord</a:t>
            </a:r>
            <a:r>
              <a:rPr lang="en-US" sz="1800" b="0" i="0" dirty="0">
                <a:solidFill>
                  <a:schemeClr val="bg1"/>
                </a:solidFill>
                <a:effectLst/>
                <a:latin typeface="Segoe UI" panose="020B0502040204020203" pitchFamily="34" charset="0"/>
              </a:rPr>
              <a:t>, </a:t>
            </a:r>
            <a:r>
              <a:rPr lang="en-US" sz="1800" b="0" i="1" dirty="0" err="1">
                <a:solidFill>
                  <a:schemeClr val="bg1"/>
                </a:solidFill>
                <a:effectLst/>
                <a:latin typeface="Segoe UI" panose="020B0502040204020203" pitchFamily="34" charset="0"/>
              </a:rPr>
              <a:t>NewRecord</a:t>
            </a:r>
            <a:r>
              <a:rPr lang="en-US" sz="1800" b="0" i="0" dirty="0">
                <a:solidFill>
                  <a:schemeClr val="bg1"/>
                </a:solidFill>
                <a:effectLst/>
                <a:latin typeface="Segoe UI" panose="020B0502040204020203" pitchFamily="34" charset="0"/>
              </a:rPr>
              <a:t> [, </a:t>
            </a:r>
            <a:r>
              <a:rPr lang="en-US" sz="1800" b="1" i="0" dirty="0">
                <a:solidFill>
                  <a:schemeClr val="bg1"/>
                </a:solidFill>
                <a:effectLst/>
                <a:latin typeface="Segoe UI" panose="020B0502040204020203" pitchFamily="34" charset="0"/>
              </a:rPr>
              <a:t>All</a:t>
            </a:r>
            <a:r>
              <a:rPr lang="en-US" sz="1800" b="0" i="0" dirty="0">
                <a:solidFill>
                  <a:schemeClr val="bg1"/>
                </a:solidFill>
                <a:effectLst/>
                <a:latin typeface="Segoe UI" panose="020B0502040204020203" pitchFamily="34" charset="0"/>
              </a:rPr>
              <a:t> ] )</a:t>
            </a:r>
            <a:endParaRPr lang="en-US" sz="1800" dirty="0">
              <a:solidFill>
                <a:schemeClr val="bg1"/>
              </a:solidFill>
            </a:endParaRPr>
          </a:p>
          <a:p>
            <a:pPr marL="0" indent="0">
              <a:buNone/>
            </a:pPr>
            <a:endParaRPr lang="en-US" dirty="0"/>
          </a:p>
        </p:txBody>
      </p:sp>
    </p:spTree>
    <p:extLst>
      <p:ext uri="{BB962C8B-B14F-4D97-AF65-F5344CB8AC3E}">
        <p14:creationId xmlns:p14="http://schemas.microsoft.com/office/powerpoint/2010/main" val="2906342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78729"/>
          </a:xfrm>
        </p:spPr>
        <p:txBody>
          <a:bodyPr/>
          <a:lstStyle/>
          <a:p>
            <a:r>
              <a:rPr lang="en-IN" dirty="0"/>
              <a:t>Control Reference in Power Apps</a:t>
            </a:r>
            <a:br>
              <a:rPr lang="en-IN" b="0" i="0" dirty="0">
                <a:solidFill>
                  <a:srgbClr val="171717"/>
                </a:solidFill>
                <a:effectLst/>
                <a:latin typeface="Segoe UI" panose="020B0502040204020203" pitchFamily="34" charset="0"/>
              </a:rPr>
            </a:b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392113" y="1357460"/>
            <a:ext cx="11799887" cy="4957615"/>
          </a:xfrm>
        </p:spPr>
        <p:txBody>
          <a:bodyPr>
            <a:normAutofit lnSpcReduction="10000"/>
          </a:bodyPr>
          <a:lstStyle/>
          <a:p>
            <a:pPr algn="l"/>
            <a:r>
              <a:rPr lang="en-US" sz="1600" b="1" i="0" strike="noStrike" dirty="0">
                <a:solidFill>
                  <a:schemeClr val="bg1"/>
                </a:solidFill>
                <a:effectLst/>
                <a:latin typeface="Segoe UI" panose="020B0502040204020203" pitchFamily="34" charset="0"/>
              </a:rPr>
              <a:t>Screen</a:t>
            </a:r>
            <a:r>
              <a:rPr lang="en-US" sz="1600" b="0" i="0" dirty="0">
                <a:solidFill>
                  <a:schemeClr val="bg1"/>
                </a:solidFill>
                <a:effectLst/>
                <a:latin typeface="Segoe UI" panose="020B0502040204020203" pitchFamily="34" charset="0"/>
              </a:rPr>
              <a:t> – Show and update data about a specific task.</a:t>
            </a:r>
          </a:p>
          <a:p>
            <a:pPr algn="l"/>
            <a:r>
              <a:rPr lang="en-US" sz="1600" b="1" i="0" u="none" strike="noStrike" dirty="0">
                <a:solidFill>
                  <a:schemeClr val="bg1"/>
                </a:solidFill>
                <a:effectLst/>
                <a:latin typeface="Segoe UI" panose="020B0502040204020203" pitchFamily="34" charset="0"/>
              </a:rPr>
              <a:t>Label</a:t>
            </a:r>
            <a:r>
              <a:rPr lang="en-US" sz="1600" b="0" i="0" dirty="0">
                <a:solidFill>
                  <a:schemeClr val="bg1"/>
                </a:solidFill>
                <a:effectLst/>
                <a:latin typeface="Segoe UI" panose="020B0502040204020203" pitchFamily="34" charset="0"/>
              </a:rPr>
              <a:t> – Shows data such as text, numbers, dates, or currency,</a:t>
            </a:r>
          </a:p>
          <a:p>
            <a:pPr algn="l"/>
            <a:r>
              <a:rPr lang="en-US" sz="1600" b="1" i="0" u="none" strike="noStrike" dirty="0">
                <a:solidFill>
                  <a:schemeClr val="bg1"/>
                </a:solidFill>
                <a:effectLst/>
                <a:latin typeface="Segoe UI" panose="020B0502040204020203" pitchFamily="34" charset="0"/>
              </a:rPr>
              <a:t>Text input</a:t>
            </a:r>
            <a:r>
              <a:rPr lang="en-US" sz="1600" b="0" i="0" dirty="0">
                <a:solidFill>
                  <a:schemeClr val="bg1"/>
                </a:solidFill>
                <a:effectLst/>
                <a:latin typeface="Segoe UI" panose="020B0502040204020203" pitchFamily="34" charset="0"/>
              </a:rPr>
              <a:t> – Type text, numbers, and other data.</a:t>
            </a:r>
          </a:p>
          <a:p>
            <a:pPr algn="l"/>
            <a:r>
              <a:rPr lang="en-US" sz="1700" b="1" i="0" strike="noStrike" dirty="0">
                <a:solidFill>
                  <a:schemeClr val="bg1"/>
                </a:solidFill>
                <a:effectLst/>
                <a:latin typeface="Segoe UI" panose="020B0502040204020203" pitchFamily="34" charset="0"/>
              </a:rPr>
              <a:t>Button</a:t>
            </a:r>
            <a:r>
              <a:rPr lang="en-US" sz="1700" b="0" i="0" dirty="0">
                <a:solidFill>
                  <a:schemeClr val="bg1"/>
                </a:solidFill>
                <a:effectLst/>
                <a:latin typeface="Segoe UI" panose="020B0502040204020203" pitchFamily="34" charset="0"/>
              </a:rPr>
              <a:t> – Interact with the app by clicking or tapping.</a:t>
            </a:r>
          </a:p>
          <a:p>
            <a:pPr algn="l"/>
            <a:r>
              <a:rPr lang="en-US" sz="1700" b="1" i="0" strike="noStrike" dirty="0">
                <a:solidFill>
                  <a:schemeClr val="bg1"/>
                </a:solidFill>
                <a:effectLst/>
                <a:latin typeface="Segoe UI" panose="020B0502040204020203" pitchFamily="34" charset="0"/>
              </a:rPr>
              <a:t>Camera</a:t>
            </a:r>
            <a:r>
              <a:rPr lang="en-US" sz="1700" b="0" i="0" dirty="0">
                <a:solidFill>
                  <a:schemeClr val="bg1"/>
                </a:solidFill>
                <a:effectLst/>
                <a:latin typeface="Segoe UI" panose="020B0502040204020203" pitchFamily="34" charset="0"/>
              </a:rPr>
              <a:t> – Take and save photos in the app or to a data source.</a:t>
            </a:r>
          </a:p>
          <a:p>
            <a:pPr algn="l"/>
            <a:r>
              <a:rPr lang="en-US" sz="1700" b="1" i="0" strike="noStrike" dirty="0">
                <a:solidFill>
                  <a:schemeClr val="bg1"/>
                </a:solidFill>
                <a:effectLst/>
                <a:latin typeface="Segoe UI" panose="020B0502040204020203" pitchFamily="34" charset="0"/>
              </a:rPr>
              <a:t>Check box</a:t>
            </a:r>
            <a:r>
              <a:rPr lang="en-US" sz="1700" b="0" i="0" dirty="0">
                <a:solidFill>
                  <a:schemeClr val="bg1"/>
                </a:solidFill>
                <a:effectLst/>
                <a:latin typeface="Segoe UI" panose="020B0502040204020203" pitchFamily="34" charset="0"/>
              </a:rPr>
              <a:t> – Select or clear an option to specify </a:t>
            </a:r>
            <a:r>
              <a:rPr lang="en-US" sz="1700" b="1" i="0" dirty="0">
                <a:solidFill>
                  <a:schemeClr val="bg1"/>
                </a:solidFill>
                <a:effectLst/>
                <a:latin typeface="Segoe UI" panose="020B0502040204020203" pitchFamily="34" charset="0"/>
              </a:rPr>
              <a:t>true</a:t>
            </a:r>
            <a:r>
              <a:rPr lang="en-US" sz="1700" b="0" i="0" dirty="0">
                <a:solidFill>
                  <a:schemeClr val="bg1"/>
                </a:solidFill>
                <a:effectLst/>
                <a:latin typeface="Segoe UI" panose="020B0502040204020203" pitchFamily="34" charset="0"/>
              </a:rPr>
              <a:t> or </a:t>
            </a:r>
            <a:r>
              <a:rPr lang="en-US" sz="1700" b="1" i="0" dirty="0">
                <a:solidFill>
                  <a:schemeClr val="bg1"/>
                </a:solidFill>
                <a:effectLst/>
                <a:latin typeface="Segoe UI" panose="020B0502040204020203" pitchFamily="34" charset="0"/>
              </a:rPr>
              <a:t>false</a:t>
            </a:r>
            <a:r>
              <a:rPr lang="en-US" sz="1700" b="0" i="0" dirty="0">
                <a:solidFill>
                  <a:schemeClr val="bg1"/>
                </a:solidFill>
                <a:effectLst/>
                <a:latin typeface="Segoe UI" panose="020B0502040204020203" pitchFamily="34" charset="0"/>
              </a:rPr>
              <a:t>.</a:t>
            </a:r>
          </a:p>
          <a:p>
            <a:pPr algn="l"/>
            <a:r>
              <a:rPr lang="en-US" sz="1700" b="1" i="0" strike="noStrike" dirty="0">
                <a:solidFill>
                  <a:schemeClr val="bg1"/>
                </a:solidFill>
                <a:effectLst/>
                <a:latin typeface="Segoe UI" panose="020B0502040204020203" pitchFamily="34" charset="0"/>
              </a:rPr>
              <a:t>Combo box</a:t>
            </a:r>
            <a:r>
              <a:rPr lang="en-US" sz="1700" b="0" i="0" dirty="0">
                <a:solidFill>
                  <a:schemeClr val="bg1"/>
                </a:solidFill>
                <a:effectLst/>
                <a:latin typeface="Segoe UI" panose="020B0502040204020203" pitchFamily="34" charset="0"/>
              </a:rPr>
              <a:t> - Allows users to make selections from provided choices. Supports search and multi-select.</a:t>
            </a:r>
          </a:p>
          <a:p>
            <a:pPr algn="l"/>
            <a:r>
              <a:rPr lang="en-US" sz="1600" b="1" i="0" strike="noStrike" dirty="0">
                <a:solidFill>
                  <a:schemeClr val="bg1"/>
                </a:solidFill>
                <a:effectLst/>
                <a:latin typeface="Segoe UI" panose="020B0502040204020203" pitchFamily="34" charset="0"/>
              </a:rPr>
              <a:t>List box</a:t>
            </a:r>
            <a:r>
              <a:rPr lang="en-US" sz="1600" b="0" i="0" dirty="0">
                <a:solidFill>
                  <a:schemeClr val="bg1"/>
                </a:solidFill>
                <a:effectLst/>
                <a:latin typeface="Segoe UI" panose="020B0502040204020203" pitchFamily="34" charset="0"/>
              </a:rPr>
              <a:t> – Select one or more items in a list.</a:t>
            </a:r>
          </a:p>
          <a:p>
            <a:pPr algn="l"/>
            <a:r>
              <a:rPr lang="en-US" sz="1700" b="1" i="0" strike="noStrike" dirty="0">
                <a:solidFill>
                  <a:schemeClr val="bg1"/>
                </a:solidFill>
                <a:effectLst/>
                <a:latin typeface="Segoe UI" panose="020B0502040204020203" pitchFamily="34" charset="0"/>
              </a:rPr>
              <a:t>Date picker</a:t>
            </a:r>
            <a:r>
              <a:rPr lang="en-US" sz="1700" b="0" i="0" dirty="0">
                <a:solidFill>
                  <a:schemeClr val="bg1"/>
                </a:solidFill>
                <a:effectLst/>
                <a:latin typeface="Segoe UI" panose="020B0502040204020203" pitchFamily="34" charset="0"/>
              </a:rPr>
              <a:t> – Specify a date by clicking or tapping.</a:t>
            </a:r>
          </a:p>
          <a:p>
            <a:pPr algn="l"/>
            <a:r>
              <a:rPr lang="en-US" sz="1800" b="1" i="0" u="none" strike="noStrike" dirty="0">
                <a:solidFill>
                  <a:schemeClr val="bg1"/>
                </a:solidFill>
                <a:effectLst/>
                <a:latin typeface="Segoe UI" panose="020B0502040204020203" pitchFamily="34" charset="0"/>
              </a:rPr>
              <a:t>Timer</a:t>
            </a:r>
            <a:r>
              <a:rPr lang="en-US" sz="1800" b="0" i="0" dirty="0">
                <a:solidFill>
                  <a:schemeClr val="bg1"/>
                </a:solidFill>
                <a:effectLst/>
                <a:latin typeface="Segoe UI" panose="020B0502040204020203" pitchFamily="34" charset="0"/>
              </a:rPr>
              <a:t> – Configure your app to respond after a certain amount of time passes.</a:t>
            </a:r>
          </a:p>
          <a:p>
            <a:pPr algn="l"/>
            <a:r>
              <a:rPr lang="en-US" sz="1800" b="1" i="0" u="none" strike="noStrike" dirty="0">
                <a:solidFill>
                  <a:schemeClr val="bg1"/>
                </a:solidFill>
                <a:effectLst/>
                <a:latin typeface="Segoe UI" panose="020B0502040204020203" pitchFamily="34" charset="0"/>
              </a:rPr>
              <a:t>Toggle</a:t>
            </a:r>
            <a:r>
              <a:rPr lang="en-US" sz="1800" b="0" i="0" dirty="0">
                <a:solidFill>
                  <a:schemeClr val="bg1"/>
                </a:solidFill>
                <a:effectLst/>
                <a:latin typeface="Segoe UI" panose="020B0502040204020203" pitchFamily="34" charset="0"/>
              </a:rPr>
              <a:t> – Drag a handle to specify </a:t>
            </a:r>
            <a:r>
              <a:rPr lang="en-US" sz="1800" b="1" i="0" dirty="0">
                <a:solidFill>
                  <a:schemeClr val="bg1"/>
                </a:solidFill>
                <a:effectLst/>
                <a:latin typeface="Segoe UI" panose="020B0502040204020203" pitchFamily="34" charset="0"/>
              </a:rPr>
              <a:t>true</a:t>
            </a:r>
            <a:r>
              <a:rPr lang="en-US" sz="1800" b="0" i="0" dirty="0">
                <a:solidFill>
                  <a:schemeClr val="bg1"/>
                </a:solidFill>
                <a:effectLst/>
                <a:latin typeface="Segoe UI" panose="020B0502040204020203" pitchFamily="34" charset="0"/>
              </a:rPr>
              <a:t> or </a:t>
            </a:r>
            <a:r>
              <a:rPr lang="en-US" sz="1800" b="1" i="0" dirty="0">
                <a:solidFill>
                  <a:schemeClr val="bg1"/>
                </a:solidFill>
                <a:effectLst/>
                <a:latin typeface="Segoe UI" panose="020B0502040204020203" pitchFamily="34" charset="0"/>
              </a:rPr>
              <a:t>false</a:t>
            </a:r>
            <a:r>
              <a:rPr lang="en-US" sz="1800" b="0" i="0" dirty="0">
                <a:solidFill>
                  <a:schemeClr val="bg1"/>
                </a:solidFill>
                <a:effectLst/>
                <a:latin typeface="Segoe UI" panose="020B0502040204020203" pitchFamily="34" charset="0"/>
              </a:rPr>
              <a:t>.</a:t>
            </a:r>
            <a:endParaRPr lang="en-US" sz="1700" b="0" i="0" dirty="0">
              <a:solidFill>
                <a:schemeClr val="bg1"/>
              </a:solidFill>
              <a:effectLst/>
              <a:latin typeface="Segoe UI" panose="020B0502040204020203" pitchFamily="34" charset="0"/>
            </a:endParaRPr>
          </a:p>
          <a:p>
            <a:r>
              <a:rPr lang="en-US" sz="1700" b="1" i="0" strike="noStrike" dirty="0">
                <a:solidFill>
                  <a:schemeClr val="bg1"/>
                </a:solidFill>
                <a:effectLst/>
                <a:latin typeface="Segoe UI" panose="020B0502040204020203" pitchFamily="34" charset="0"/>
              </a:rPr>
              <a:t>Drop down</a:t>
            </a:r>
            <a:r>
              <a:rPr lang="en-US" sz="1700" b="0" i="0" dirty="0">
                <a:solidFill>
                  <a:schemeClr val="bg1"/>
                </a:solidFill>
                <a:effectLst/>
                <a:latin typeface="Segoe UI" panose="020B0502040204020203" pitchFamily="34" charset="0"/>
              </a:rPr>
              <a:t> – Show the first item in a list until a chevron is selected.</a:t>
            </a:r>
          </a:p>
          <a:p>
            <a:pPr algn="l"/>
            <a:r>
              <a:rPr lang="en-US" sz="1700" b="1" i="0" strike="noStrike" dirty="0">
                <a:solidFill>
                  <a:schemeClr val="bg1"/>
                </a:solidFill>
                <a:effectLst/>
                <a:latin typeface="Segoe UI" panose="020B0502040204020203" pitchFamily="34" charset="0"/>
              </a:rPr>
              <a:t>Display form</a:t>
            </a:r>
            <a:r>
              <a:rPr lang="en-US" sz="1700" b="0" i="0" dirty="0">
                <a:solidFill>
                  <a:schemeClr val="bg1"/>
                </a:solidFill>
                <a:effectLst/>
                <a:latin typeface="Segoe UI" panose="020B0502040204020203" pitchFamily="34" charset="0"/>
              </a:rPr>
              <a:t> – Display records in a data source using a form.</a:t>
            </a:r>
          </a:p>
          <a:p>
            <a:pPr algn="l"/>
            <a:r>
              <a:rPr lang="en-US" sz="1700" b="1" i="0" strike="noStrike" dirty="0">
                <a:solidFill>
                  <a:schemeClr val="bg1"/>
                </a:solidFill>
                <a:effectLst/>
                <a:latin typeface="Segoe UI" panose="020B0502040204020203" pitchFamily="34" charset="0"/>
              </a:rPr>
              <a:t>Edit form</a:t>
            </a:r>
            <a:r>
              <a:rPr lang="en-US" sz="1700" b="0" i="0" dirty="0">
                <a:solidFill>
                  <a:schemeClr val="bg1"/>
                </a:solidFill>
                <a:effectLst/>
                <a:latin typeface="Segoe UI" panose="020B0502040204020203" pitchFamily="34" charset="0"/>
              </a:rPr>
              <a:t> – Edit and create records in a data source using a form.</a:t>
            </a:r>
          </a:p>
          <a:p>
            <a:pPr marL="0" indent="0" algn="l">
              <a:buNone/>
            </a:pPr>
            <a:endParaRPr lang="en-US" sz="1700" b="0" i="0" dirty="0">
              <a:solidFill>
                <a:schemeClr val="bg1"/>
              </a:solidFill>
              <a:effectLst/>
              <a:latin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1088411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97584" y="886119"/>
            <a:ext cx="10961016" cy="575035"/>
          </a:xfrm>
        </p:spPr>
        <p:txBody>
          <a:bodyPr/>
          <a:lstStyle/>
          <a:p>
            <a:r>
              <a:rPr lang="en-US" sz="2800" dirty="0"/>
              <a:t>Connecting PowerApps to External Data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913641"/>
            <a:ext cx="11214100" cy="4401434"/>
          </a:xfrm>
        </p:spPr>
        <p:txBody>
          <a:bodyPr/>
          <a:lstStyle/>
          <a:p>
            <a:r>
              <a:rPr lang="en-US" dirty="0"/>
              <a:t>PowerApps has great support to connect to data from other systems. </a:t>
            </a:r>
          </a:p>
          <a:p>
            <a:pPr marL="0" indent="0">
              <a:buNone/>
            </a:pPr>
            <a:r>
              <a:rPr lang="en-US" dirty="0"/>
              <a:t>    There are already more than 180 connectors available. </a:t>
            </a:r>
          </a:p>
          <a:p>
            <a:pPr marL="0" indent="0">
              <a:buNone/>
            </a:pPr>
            <a:r>
              <a:rPr lang="en-US" dirty="0"/>
              <a:t>     Examples of the most common ones are given below: </a:t>
            </a:r>
          </a:p>
          <a:p>
            <a:pPr marL="342900" indent="-342900">
              <a:buFont typeface="+mj-lt"/>
              <a:buAutoNum type="arabicPeriod"/>
            </a:pPr>
            <a:r>
              <a:rPr lang="en-US" dirty="0" err="1"/>
              <a:t>Comman</a:t>
            </a:r>
            <a:r>
              <a:rPr lang="en-US" dirty="0"/>
              <a:t> Data Service</a:t>
            </a:r>
          </a:p>
          <a:p>
            <a:pPr marL="342900" indent="-342900">
              <a:buFont typeface="+mj-lt"/>
              <a:buAutoNum type="arabicPeriod"/>
            </a:pPr>
            <a:r>
              <a:rPr lang="en-US" dirty="0"/>
              <a:t>Office 365 Outlook</a:t>
            </a:r>
          </a:p>
          <a:p>
            <a:pPr marL="342900" indent="-342900">
              <a:buFont typeface="+mj-lt"/>
              <a:buAutoNum type="arabicPeriod"/>
            </a:pPr>
            <a:r>
              <a:rPr lang="en-US" dirty="0"/>
              <a:t>Share Point</a:t>
            </a:r>
          </a:p>
          <a:p>
            <a:pPr marL="342900" indent="-342900">
              <a:buFont typeface="+mj-lt"/>
              <a:buAutoNum type="arabicPeriod"/>
            </a:pPr>
            <a:r>
              <a:rPr lang="en-US" dirty="0"/>
              <a:t>Excel</a:t>
            </a:r>
          </a:p>
          <a:p>
            <a:pPr marL="342900" indent="-342900">
              <a:buFont typeface="+mj-lt"/>
              <a:buAutoNum type="arabicPeriod"/>
            </a:pPr>
            <a:r>
              <a:rPr lang="en-US" dirty="0"/>
              <a:t>SQL Server</a:t>
            </a:r>
          </a:p>
          <a:p>
            <a:pPr marL="342900" indent="-342900">
              <a:buFont typeface="+mj-lt"/>
              <a:buAutoNum type="arabicPeriod"/>
            </a:pPr>
            <a:r>
              <a:rPr lang="en-US" dirty="0"/>
              <a:t>One Drive</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496810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97584" y="886119"/>
            <a:ext cx="10961016" cy="480131"/>
          </a:xfrm>
        </p:spPr>
        <p:txBody>
          <a:bodyPr/>
          <a:lstStyle/>
          <a:p>
            <a:r>
              <a:rPr lang="en-US" sz="2800" dirty="0"/>
              <a:t>Publishing &amp; Sharing your </a:t>
            </a:r>
            <a:r>
              <a:rPr lang="en-US" sz="2800" dirty="0" err="1"/>
              <a:t>PowerApp</a:t>
            </a:r>
            <a:r>
              <a:rPr lang="en-US" sz="2800" dirty="0"/>
              <a:t>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22548" y="1753386"/>
            <a:ext cx="11536052" cy="4561689"/>
          </a:xfrm>
        </p:spPr>
        <p:txBody>
          <a:bodyPr/>
          <a:lstStyle/>
          <a:p>
            <a:r>
              <a:rPr lang="en-US" dirty="0"/>
              <a:t>When your </a:t>
            </a:r>
            <a:r>
              <a:rPr lang="en-US" dirty="0" err="1"/>
              <a:t>PowerApp</a:t>
            </a:r>
            <a:r>
              <a:rPr lang="en-US" dirty="0"/>
              <a:t> is ready, give it a good </a:t>
            </a:r>
            <a:r>
              <a:rPr lang="en-US" dirty="0" err="1"/>
              <a:t>name,icon</a:t>
            </a:r>
            <a:r>
              <a:rPr lang="en-US" dirty="0"/>
              <a:t> and description and then publish it. </a:t>
            </a:r>
          </a:p>
          <a:p>
            <a:pPr marL="0" indent="0">
              <a:buNone/>
            </a:pPr>
            <a:r>
              <a:rPr lang="en-US" dirty="0"/>
              <a:t> After publishing don’t forget to share it with the correct users so they can access it from their </a:t>
            </a:r>
          </a:p>
          <a:p>
            <a:pPr marL="0" indent="0">
              <a:buNone/>
            </a:pPr>
            <a:r>
              <a:rPr lang="en-US" dirty="0"/>
              <a:t> PowerApps app on their mobile device.</a:t>
            </a:r>
          </a:p>
          <a:p>
            <a:pPr marL="0" indent="0">
              <a:buNone/>
            </a:pPr>
            <a:endParaRPr lang="en-US" dirty="0"/>
          </a:p>
          <a:p>
            <a:r>
              <a:rPr lang="en-US" dirty="0"/>
              <a:t>PowerApps also has versioning enabled, which means users will only be able to view and access published versions.</a:t>
            </a:r>
          </a:p>
          <a:p>
            <a:pPr marL="0" indent="0">
              <a:buNone/>
            </a:pPr>
            <a:r>
              <a:rPr lang="en-US" dirty="0"/>
              <a:t>   This means you can make changes to your app in the background without affecting their use of the tool. </a:t>
            </a:r>
          </a:p>
          <a:p>
            <a:pPr marL="0" indent="0">
              <a:buNone/>
            </a:pPr>
            <a:r>
              <a:rPr lang="en-US" dirty="0"/>
              <a:t>   For example, you could work your way up from version 1.0 to version 1.7 before publishing this to version 2.0. </a:t>
            </a:r>
          </a:p>
          <a:p>
            <a:pPr marL="0" indent="0">
              <a:buNone/>
            </a:pPr>
            <a:r>
              <a:rPr lang="en-US" dirty="0"/>
              <a:t>   Users would continue to use version 1.0 of the app until version 2.0 was made available to them.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224246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300</TotalTime>
  <Words>981</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Segoe UI</vt:lpstr>
      <vt:lpstr>Trade Gothic LT Pro</vt:lpstr>
      <vt:lpstr>Trebuchet MS</vt:lpstr>
      <vt:lpstr>Trebuchet MS (Headings)</vt:lpstr>
      <vt:lpstr>Wingdings</vt:lpstr>
      <vt:lpstr>Office Theme</vt:lpstr>
      <vt:lpstr>Power Apps Presentation</vt:lpstr>
      <vt:lpstr>What is Power Apps? Power Apps is a suite of apps, services, and connectors, as well as a data platform, that provides a rapid development environment to build custom apps for your business needs.  Using Power Apps, you can quickly build custom business apps that connect to your data stored either in the underlying data platform (Microsoft Dataverse) or in various online and on-premises data sources (such as SharePoint, Microsoft 365, Dynamics 365, SQL Server, and so on).  </vt:lpstr>
      <vt:lpstr>Formulas and Attributes</vt:lpstr>
      <vt:lpstr>Formulas and Attributes</vt:lpstr>
      <vt:lpstr>Formulas and Attributes</vt:lpstr>
      <vt:lpstr>Formulas and Attributes</vt:lpstr>
      <vt:lpstr>Control Reference in Power Apps </vt:lpstr>
      <vt:lpstr>Connecting PowerApps to External Data</vt:lpstr>
      <vt:lpstr>Publishing &amp; Sharing your PowerApp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Apps Presentation</dc:title>
  <dc:creator>Office1868</dc:creator>
  <cp:lastModifiedBy>Office1868</cp:lastModifiedBy>
  <cp:revision>2</cp:revision>
  <dcterms:created xsi:type="dcterms:W3CDTF">2022-03-30T09:21:35Z</dcterms:created>
  <dcterms:modified xsi:type="dcterms:W3CDTF">2022-03-30T14:21:48Z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