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CA1D8-4F42-4D02-A770-7674AC332E2F}" v="9" dt="2022-03-31T10:08:54.055"/>
    <p1510:client id="{D090CB6D-7466-4343-8ACB-B7531CC6CFAE}" v="418" dt="2022-03-31T09:42:14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EAE6E-8549-4ADB-A995-9C225A32850B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BFE035-0241-4D41-8944-35C58C1093C1}">
      <dgm:prSet custT="1"/>
      <dgm:spPr/>
      <dgm:t>
        <a:bodyPr/>
        <a:lstStyle/>
        <a:p>
          <a:r>
            <a:rPr lang="en-IN" sz="1600" b="1"/>
            <a:t>9). Local Variable:</a:t>
          </a:r>
          <a:r>
            <a:rPr lang="en-US" sz="1600" b="0" i="0"/>
            <a:t> A local variable is a </a:t>
          </a:r>
          <a:r>
            <a:rPr lang="en-US" sz="1600" i="0"/>
            <a:t>single row variable that exists only within one specific screen</a:t>
          </a:r>
          <a:endParaRPr lang="en-US" sz="1600"/>
        </a:p>
      </dgm:t>
    </dgm:pt>
    <dgm:pt modelId="{FF6459C0-C8E4-4111-B594-079097F6A00C}" type="parTrans" cxnId="{50A4C1FC-0989-4F14-AC7C-1093A5FC7512}">
      <dgm:prSet/>
      <dgm:spPr/>
      <dgm:t>
        <a:bodyPr/>
        <a:lstStyle/>
        <a:p>
          <a:endParaRPr lang="en-US"/>
        </a:p>
      </dgm:t>
    </dgm:pt>
    <dgm:pt modelId="{FB1A795F-672E-4A90-B3FB-A40BA543F0A5}" type="sibTrans" cxnId="{50A4C1FC-0989-4F14-AC7C-1093A5FC7512}">
      <dgm:prSet/>
      <dgm:spPr/>
      <dgm:t>
        <a:bodyPr/>
        <a:lstStyle/>
        <a:p>
          <a:endParaRPr lang="en-US"/>
        </a:p>
      </dgm:t>
    </dgm:pt>
    <dgm:pt modelId="{53455AE7-F344-474E-94BD-6E64F7267793}">
      <dgm:prSet/>
      <dgm:spPr/>
      <dgm:t>
        <a:bodyPr/>
        <a:lstStyle/>
        <a:p>
          <a:r>
            <a:rPr lang="en-IN" b="1"/>
            <a:t>Syntax:  </a:t>
          </a:r>
          <a:r>
            <a:rPr lang="en-IN"/>
            <a:t>UpdateContext({Varlocal:”Local Variable”})</a:t>
          </a:r>
          <a:endParaRPr lang="en-US"/>
        </a:p>
      </dgm:t>
    </dgm:pt>
    <dgm:pt modelId="{869A3C9F-4F09-47B2-BB59-3A830FFA03C8}" type="parTrans" cxnId="{FD679D3A-75DF-4D6F-B04C-83C435AAB1C4}">
      <dgm:prSet/>
      <dgm:spPr/>
      <dgm:t>
        <a:bodyPr/>
        <a:lstStyle/>
        <a:p>
          <a:endParaRPr lang="en-US"/>
        </a:p>
      </dgm:t>
    </dgm:pt>
    <dgm:pt modelId="{31870B76-03E3-46B4-904B-603D3F36344B}" type="sibTrans" cxnId="{FD679D3A-75DF-4D6F-B04C-83C435AAB1C4}">
      <dgm:prSet/>
      <dgm:spPr/>
      <dgm:t>
        <a:bodyPr/>
        <a:lstStyle/>
        <a:p>
          <a:endParaRPr lang="en-US"/>
        </a:p>
      </dgm:t>
    </dgm:pt>
    <dgm:pt modelId="{9DA73339-EA6F-40AD-AC35-59D3BECE464B}" type="pres">
      <dgm:prSet presAssocID="{53AEAE6E-8549-4ADB-A995-9C225A32850B}" presName="outerComposite" presStyleCnt="0">
        <dgm:presLayoutVars>
          <dgm:chMax val="5"/>
          <dgm:dir/>
          <dgm:resizeHandles val="exact"/>
        </dgm:presLayoutVars>
      </dgm:prSet>
      <dgm:spPr/>
    </dgm:pt>
    <dgm:pt modelId="{987D0C8A-0821-4FB1-AF7E-464FED0397C3}" type="pres">
      <dgm:prSet presAssocID="{53AEAE6E-8549-4ADB-A995-9C225A32850B}" presName="dummyMaxCanvas" presStyleCnt="0">
        <dgm:presLayoutVars/>
      </dgm:prSet>
      <dgm:spPr/>
    </dgm:pt>
    <dgm:pt modelId="{F2C401E9-DCDA-42B8-B681-B64CD371690A}" type="pres">
      <dgm:prSet presAssocID="{53AEAE6E-8549-4ADB-A995-9C225A32850B}" presName="TwoNodes_1" presStyleLbl="node1" presStyleIdx="0" presStyleCnt="2">
        <dgm:presLayoutVars>
          <dgm:bulletEnabled val="1"/>
        </dgm:presLayoutVars>
      </dgm:prSet>
      <dgm:spPr/>
    </dgm:pt>
    <dgm:pt modelId="{84BB1CB8-EAD0-48CE-A4B0-F48C6C60773D}" type="pres">
      <dgm:prSet presAssocID="{53AEAE6E-8549-4ADB-A995-9C225A32850B}" presName="TwoNodes_2" presStyleLbl="node1" presStyleIdx="1" presStyleCnt="2">
        <dgm:presLayoutVars>
          <dgm:bulletEnabled val="1"/>
        </dgm:presLayoutVars>
      </dgm:prSet>
      <dgm:spPr/>
    </dgm:pt>
    <dgm:pt modelId="{DDDE6100-DA80-40D9-B5BF-58F4B910E3EF}" type="pres">
      <dgm:prSet presAssocID="{53AEAE6E-8549-4ADB-A995-9C225A32850B}" presName="TwoConn_1-2" presStyleLbl="fgAccFollowNode1" presStyleIdx="0" presStyleCnt="1">
        <dgm:presLayoutVars>
          <dgm:bulletEnabled val="1"/>
        </dgm:presLayoutVars>
      </dgm:prSet>
      <dgm:spPr/>
    </dgm:pt>
    <dgm:pt modelId="{623CFB18-47C3-4F9C-B366-4B624C1D6EF3}" type="pres">
      <dgm:prSet presAssocID="{53AEAE6E-8549-4ADB-A995-9C225A32850B}" presName="TwoNodes_1_text" presStyleLbl="node1" presStyleIdx="1" presStyleCnt="2">
        <dgm:presLayoutVars>
          <dgm:bulletEnabled val="1"/>
        </dgm:presLayoutVars>
      </dgm:prSet>
      <dgm:spPr/>
    </dgm:pt>
    <dgm:pt modelId="{15CAEB38-9029-4A40-A48A-E74D09A62D41}" type="pres">
      <dgm:prSet presAssocID="{53AEAE6E-8549-4ADB-A995-9C225A32850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70A1705-E276-44A4-BC8D-C03C1447E524}" type="presOf" srcId="{53455AE7-F344-474E-94BD-6E64F7267793}" destId="{84BB1CB8-EAD0-48CE-A4B0-F48C6C60773D}" srcOrd="0" destOrd="0" presId="urn:microsoft.com/office/officeart/2005/8/layout/vProcess5"/>
    <dgm:cxn modelId="{FD679D3A-75DF-4D6F-B04C-83C435AAB1C4}" srcId="{53AEAE6E-8549-4ADB-A995-9C225A32850B}" destId="{53455AE7-F344-474E-94BD-6E64F7267793}" srcOrd="1" destOrd="0" parTransId="{869A3C9F-4F09-47B2-BB59-3A830FFA03C8}" sibTransId="{31870B76-03E3-46B4-904B-603D3F36344B}"/>
    <dgm:cxn modelId="{7998B548-0D52-455B-B92F-12CE97A0AA62}" type="presOf" srcId="{53AEAE6E-8549-4ADB-A995-9C225A32850B}" destId="{9DA73339-EA6F-40AD-AC35-59D3BECE464B}" srcOrd="0" destOrd="0" presId="urn:microsoft.com/office/officeart/2005/8/layout/vProcess5"/>
    <dgm:cxn modelId="{163EA36B-2549-453C-A3CF-3A0C9A68FD46}" type="presOf" srcId="{FEBFE035-0241-4D41-8944-35C58C1093C1}" destId="{623CFB18-47C3-4F9C-B366-4B624C1D6EF3}" srcOrd="1" destOrd="0" presId="urn:microsoft.com/office/officeart/2005/8/layout/vProcess5"/>
    <dgm:cxn modelId="{A7E71DA4-86E7-48E2-A28D-60E1E6BE4DD0}" type="presOf" srcId="{53455AE7-F344-474E-94BD-6E64F7267793}" destId="{15CAEB38-9029-4A40-A48A-E74D09A62D41}" srcOrd="1" destOrd="0" presId="urn:microsoft.com/office/officeart/2005/8/layout/vProcess5"/>
    <dgm:cxn modelId="{CA05FDCB-D1A6-4ACE-A219-582F19BC685F}" type="presOf" srcId="{FEBFE035-0241-4D41-8944-35C58C1093C1}" destId="{F2C401E9-DCDA-42B8-B681-B64CD371690A}" srcOrd="0" destOrd="0" presId="urn:microsoft.com/office/officeart/2005/8/layout/vProcess5"/>
    <dgm:cxn modelId="{E61C91EF-4DB1-466B-9519-8AA350482E84}" type="presOf" srcId="{FB1A795F-672E-4A90-B3FB-A40BA543F0A5}" destId="{DDDE6100-DA80-40D9-B5BF-58F4B910E3EF}" srcOrd="0" destOrd="0" presId="urn:microsoft.com/office/officeart/2005/8/layout/vProcess5"/>
    <dgm:cxn modelId="{50A4C1FC-0989-4F14-AC7C-1093A5FC7512}" srcId="{53AEAE6E-8549-4ADB-A995-9C225A32850B}" destId="{FEBFE035-0241-4D41-8944-35C58C1093C1}" srcOrd="0" destOrd="0" parTransId="{FF6459C0-C8E4-4111-B594-079097F6A00C}" sibTransId="{FB1A795F-672E-4A90-B3FB-A40BA543F0A5}"/>
    <dgm:cxn modelId="{8AB23EF3-E836-4542-BB6B-F02958F701A7}" type="presParOf" srcId="{9DA73339-EA6F-40AD-AC35-59D3BECE464B}" destId="{987D0C8A-0821-4FB1-AF7E-464FED0397C3}" srcOrd="0" destOrd="0" presId="urn:microsoft.com/office/officeart/2005/8/layout/vProcess5"/>
    <dgm:cxn modelId="{DA1D8C50-4EB0-4BBC-B12E-BB40FB6F3C96}" type="presParOf" srcId="{9DA73339-EA6F-40AD-AC35-59D3BECE464B}" destId="{F2C401E9-DCDA-42B8-B681-B64CD371690A}" srcOrd="1" destOrd="0" presId="urn:microsoft.com/office/officeart/2005/8/layout/vProcess5"/>
    <dgm:cxn modelId="{87B711A4-6500-49FA-9635-CE0163AAF9BB}" type="presParOf" srcId="{9DA73339-EA6F-40AD-AC35-59D3BECE464B}" destId="{84BB1CB8-EAD0-48CE-A4B0-F48C6C60773D}" srcOrd="2" destOrd="0" presId="urn:microsoft.com/office/officeart/2005/8/layout/vProcess5"/>
    <dgm:cxn modelId="{DFCDE707-2AF5-4038-958B-610A8892AD51}" type="presParOf" srcId="{9DA73339-EA6F-40AD-AC35-59D3BECE464B}" destId="{DDDE6100-DA80-40D9-B5BF-58F4B910E3EF}" srcOrd="3" destOrd="0" presId="urn:microsoft.com/office/officeart/2005/8/layout/vProcess5"/>
    <dgm:cxn modelId="{323CEE77-D22A-479A-84EE-74C676AA2222}" type="presParOf" srcId="{9DA73339-EA6F-40AD-AC35-59D3BECE464B}" destId="{623CFB18-47C3-4F9C-B366-4B624C1D6EF3}" srcOrd="4" destOrd="0" presId="urn:microsoft.com/office/officeart/2005/8/layout/vProcess5"/>
    <dgm:cxn modelId="{79B2E7E0-7CE4-4A02-819D-209B2604CD45}" type="presParOf" srcId="{9DA73339-EA6F-40AD-AC35-59D3BECE464B}" destId="{15CAEB38-9029-4A40-A48A-E74D09A62D4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401E9-DCDA-42B8-B681-B64CD371690A}">
      <dsp:nvSpPr>
        <dsp:cNvPr id="0" name=""/>
        <dsp:cNvSpPr/>
      </dsp:nvSpPr>
      <dsp:spPr>
        <a:xfrm>
          <a:off x="0" y="0"/>
          <a:ext cx="5026421" cy="23631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9). Local Variable:</a:t>
          </a:r>
          <a:r>
            <a:rPr lang="en-US" sz="1600" b="0" i="0" kern="1200"/>
            <a:t> A local variable is a </a:t>
          </a:r>
          <a:r>
            <a:rPr lang="en-US" sz="1600" i="0" kern="1200"/>
            <a:t>single row variable that exists only within one specific screen</a:t>
          </a:r>
          <a:endParaRPr lang="en-US" sz="1600" kern="1200"/>
        </a:p>
      </dsp:txBody>
      <dsp:txXfrm>
        <a:off x="69214" y="69214"/>
        <a:ext cx="2583919" cy="2224724"/>
      </dsp:txXfrm>
    </dsp:sp>
    <dsp:sp modelId="{84BB1CB8-EAD0-48CE-A4B0-F48C6C60773D}">
      <dsp:nvSpPr>
        <dsp:cNvPr id="0" name=""/>
        <dsp:cNvSpPr/>
      </dsp:nvSpPr>
      <dsp:spPr>
        <a:xfrm>
          <a:off x="887015" y="2888297"/>
          <a:ext cx="5026421" cy="23631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Syntax:  </a:t>
          </a:r>
          <a:r>
            <a:rPr lang="en-IN" sz="1300" kern="1200"/>
            <a:t>UpdateContext({Varlocal:”Local Variable”})</a:t>
          </a:r>
          <a:endParaRPr lang="en-US" sz="1300" kern="1200"/>
        </a:p>
      </dsp:txBody>
      <dsp:txXfrm>
        <a:off x="956229" y="2957511"/>
        <a:ext cx="2464928" cy="2224724"/>
      </dsp:txXfrm>
    </dsp:sp>
    <dsp:sp modelId="{DDDE6100-DA80-40D9-B5BF-58F4B910E3EF}">
      <dsp:nvSpPr>
        <dsp:cNvPr id="0" name=""/>
        <dsp:cNvSpPr/>
      </dsp:nvSpPr>
      <dsp:spPr>
        <a:xfrm>
          <a:off x="3490372" y="1857700"/>
          <a:ext cx="1536049" cy="153604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35983" y="1857700"/>
        <a:ext cx="844827" cy="1155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4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1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3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4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6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8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E2D2C-6171-4363-8263-DE614F5BEB3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96182-F2F8-46A6-B1B5-1A75F08FA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4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F3182C-AFA2-4073-9323-CD76B3AB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2600960"/>
            <a:ext cx="9438640" cy="1808480"/>
          </a:xfrm>
        </p:spPr>
        <p:txBody>
          <a:bodyPr>
            <a:noAutofit/>
          </a:bodyPr>
          <a:lstStyle/>
          <a:p>
            <a:r>
              <a:rPr lang="en-US" sz="7200" b="1">
                <a:latin typeface="Arial Black" panose="020B0A04020102020204" pitchFamily="34" charset="0"/>
              </a:rPr>
              <a:t>      Power Apps </a:t>
            </a:r>
            <a:endParaRPr lang="en-IN" sz="720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0FED259C-8272-4031-ABF2-FCF7F59B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8" y="102842"/>
            <a:ext cx="3059074" cy="109479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87F18A7-DA5A-47A5-A031-95A8F81EEB41}"/>
              </a:ext>
            </a:extLst>
          </p:cNvPr>
          <p:cNvSpPr txBox="1">
            <a:spLocks/>
          </p:cNvSpPr>
          <p:nvPr/>
        </p:nvSpPr>
        <p:spPr>
          <a:xfrm>
            <a:off x="7721600" y="5321300"/>
            <a:ext cx="4974412" cy="873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 Black" panose="020B0A04020102020204" pitchFamily="34" charset="0"/>
              </a:rPr>
              <a:t>Created by- Akash Shinde </a:t>
            </a:r>
            <a:endParaRPr lang="en-IN"/>
          </a:p>
        </p:txBody>
      </p:sp>
      <p:pic>
        <p:nvPicPr>
          <p:cNvPr id="1026" name="Picture 2" descr="MS Power Apps Icon">
            <a:extLst>
              <a:ext uri="{FF2B5EF4-FFF2-40B4-BE49-F238E27FC236}">
                <a16:creationId xmlns:a16="http://schemas.microsoft.com/office/drawing/2014/main" id="{AD0E561C-D230-4016-9572-27D08AA2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72" y="25717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7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2AE1A-7EF1-4040-A0D2-C770CA9F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>
            <a:normAutofit/>
          </a:bodyPr>
          <a:lstStyle/>
          <a:p>
            <a:r>
              <a:rPr lang="en-US"/>
              <a:t>Power Apps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3F17-039A-41C0-A3FD-6960AA7F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  <a:latin typeface="Roboto" panose="020B0604020202020204" pitchFamily="2" charset="0"/>
              </a:rPr>
              <a:t>What is power apps?</a:t>
            </a:r>
          </a:p>
          <a:p>
            <a:pPr marL="0" indent="0">
              <a:buNone/>
            </a:pPr>
            <a:r>
              <a:rPr lang="en-US" b="0" i="0">
                <a:effectLst/>
                <a:latin typeface="Roboto" panose="020B0604020202020204" pitchFamily="2" charset="0"/>
              </a:rPr>
              <a:t>Power Apps Studio is the app designer used for building canvas apps. The app designer makes creating apps feel more like building a slide deck in Microsoft PowerPoint.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699095-CEB1-4E14-B995-7B7553B9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1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3E629-29BB-46C1-BB8C-F884BCB9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>
            <a:normAutofit/>
          </a:bodyPr>
          <a:lstStyle/>
          <a:p>
            <a:r>
              <a:rPr lang="en-US" b="1"/>
              <a:t>Power apps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4E3A-6698-41F5-A372-AC9CF074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800" b="1"/>
              <a:t>1).Filter:   </a:t>
            </a:r>
            <a:r>
              <a:rPr lang="en-US" sz="800" b="0" i="0">
                <a:effectLst/>
                <a:latin typeface="Roboto" panose="02000000000000000000" pitchFamily="2" charset="0"/>
              </a:rPr>
              <a:t>The Filter function finds the records in a table. It must satisfy a formula. We can use Filter to find a set of records with the conditions. If the condition becomes true, it displays the records</a:t>
            </a:r>
            <a:endParaRPr lang="en-US" sz="800"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800" b="1">
                <a:latin typeface="Roboto" panose="02000000000000000000" pitchFamily="2" charset="0"/>
              </a:rPr>
              <a:t>Syntax</a:t>
            </a:r>
            <a:r>
              <a:rPr lang="en-US" sz="800">
                <a:latin typeface="Roboto" panose="02000000000000000000" pitchFamily="2" charset="0"/>
              </a:rPr>
              <a:t>:      Filter(Table Name/collection Name, Condition).</a:t>
            </a:r>
          </a:p>
          <a:p>
            <a:pPr>
              <a:lnSpc>
                <a:spcPct val="110000"/>
              </a:lnSpc>
            </a:pPr>
            <a:r>
              <a:rPr lang="en-IN" sz="800" b="1"/>
              <a:t>Example</a:t>
            </a:r>
            <a:r>
              <a:rPr lang="en-IN" sz="800"/>
              <a:t>: </a:t>
            </a:r>
            <a:r>
              <a:rPr lang="en-US" sz="800" b="0" i="0">
                <a:effectLst/>
                <a:latin typeface="Roboto" panose="02000000000000000000" pitchFamily="2" charset="0"/>
              </a:rPr>
              <a:t>Filter (Emp, Role=”Technology” &amp;&amp; Area=”</a:t>
            </a:r>
            <a:r>
              <a:rPr lang="en-US" sz="800">
                <a:latin typeface="Roboto" panose="02000000000000000000" pitchFamily="2" charset="0"/>
              </a:rPr>
              <a:t>P</a:t>
            </a:r>
            <a:r>
              <a:rPr lang="en-US" sz="800" b="0" i="0">
                <a:effectLst/>
                <a:latin typeface="Roboto" panose="02000000000000000000" pitchFamily="2" charset="0"/>
              </a:rPr>
              <a:t>une”)</a:t>
            </a:r>
            <a:endParaRPr lang="en-US" sz="800"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800" b="0" i="0">
                <a:effectLst/>
                <a:latin typeface="Roboto" panose="02000000000000000000" pitchFamily="2" charset="0"/>
              </a:rPr>
              <a:t>2).</a:t>
            </a:r>
            <a:r>
              <a:rPr lang="en-US" sz="800" b="1" i="0">
                <a:effectLst/>
                <a:latin typeface="Roboto" panose="02000000000000000000" pitchFamily="2" charset="0"/>
              </a:rPr>
              <a:t>Lookup:  </a:t>
            </a:r>
            <a:r>
              <a:rPr lang="en-US" sz="800" b="0" i="0">
                <a:effectLst/>
                <a:latin typeface="Roboto" panose="02000000000000000000" pitchFamily="2" charset="0"/>
              </a:rPr>
              <a:t>The Lookup function finds the first record in a table that satisfies a formula. Use Lookup to find a single record that matches one or more criteria.</a:t>
            </a:r>
          </a:p>
          <a:p>
            <a:pPr>
              <a:lnSpc>
                <a:spcPct val="110000"/>
              </a:lnSpc>
            </a:pPr>
            <a:r>
              <a:rPr lang="en-US" sz="800" b="1" i="0">
                <a:effectLst/>
                <a:latin typeface="Roboto" panose="02000000000000000000" pitchFamily="2" charset="0"/>
              </a:rPr>
              <a:t>Syntax</a:t>
            </a:r>
            <a:r>
              <a:rPr lang="en-US" sz="800" b="0" i="0">
                <a:effectLst/>
                <a:latin typeface="Roboto" panose="02000000000000000000" pitchFamily="2" charset="0"/>
              </a:rPr>
              <a:t>:        </a:t>
            </a:r>
            <a:r>
              <a:rPr lang="en-US" sz="800">
                <a:latin typeface="Roboto" panose="02000000000000000000" pitchFamily="2" charset="0"/>
              </a:rPr>
              <a:t>Lookup(Table Name/collection ,Condition)</a:t>
            </a:r>
          </a:p>
          <a:p>
            <a:pPr>
              <a:lnSpc>
                <a:spcPct val="110000"/>
              </a:lnSpc>
            </a:pPr>
            <a:r>
              <a:rPr lang="en-US" sz="800" b="1">
                <a:latin typeface="Roboto" panose="02000000000000000000" pitchFamily="2" charset="0"/>
              </a:rPr>
              <a:t>Example</a:t>
            </a:r>
            <a:r>
              <a:rPr lang="en-US" sz="800">
                <a:latin typeface="Roboto" panose="02000000000000000000" pitchFamily="2" charset="0"/>
              </a:rPr>
              <a:t>: Lookup(</a:t>
            </a:r>
            <a:r>
              <a:rPr lang="en-US" sz="800" err="1">
                <a:latin typeface="Roboto" panose="02000000000000000000" pitchFamily="2" charset="0"/>
              </a:rPr>
              <a:t>tblEMP,EmpID</a:t>
            </a:r>
            <a:r>
              <a:rPr lang="en-US" sz="800">
                <a:latin typeface="Roboto" panose="02000000000000000000" pitchFamily="2" charset="0"/>
              </a:rPr>
              <a:t>=1,EmpName)          </a:t>
            </a:r>
          </a:p>
          <a:p>
            <a:pPr>
              <a:lnSpc>
                <a:spcPct val="110000"/>
              </a:lnSpc>
            </a:pPr>
            <a:r>
              <a:rPr lang="en-US" sz="800" b="0" i="0">
                <a:effectLst/>
                <a:latin typeface="Roboto" panose="02000000000000000000" pitchFamily="2" charset="0"/>
              </a:rPr>
              <a:t>3) </a:t>
            </a:r>
            <a:r>
              <a:rPr lang="en-US" sz="800" b="1" i="0">
                <a:effectLst/>
                <a:latin typeface="Roboto" panose="02000000000000000000" pitchFamily="2" charset="0"/>
              </a:rPr>
              <a:t>Search: </a:t>
            </a:r>
            <a:r>
              <a:rPr lang="en-US" sz="800" b="1">
                <a:latin typeface="Roboto" panose="02000000000000000000" pitchFamily="2" charset="0"/>
              </a:rPr>
              <a:t> </a:t>
            </a:r>
            <a:r>
              <a:rPr lang="en-US" sz="800" b="0" i="0">
                <a:effectLst/>
                <a:latin typeface="Roboto" panose="02000000000000000000" pitchFamily="2" charset="0"/>
              </a:rPr>
              <a:t>search function to</a:t>
            </a:r>
            <a:r>
              <a:rPr lang="en-US" sz="800" i="0">
                <a:effectLst/>
                <a:latin typeface="Roboto" panose="02000000000000000000" pitchFamily="2" charset="0"/>
              </a:rPr>
              <a:t> find records from a table that contains a string value in any of the columns</a:t>
            </a:r>
            <a:r>
              <a:rPr lang="en-US" sz="800" b="0" i="0">
                <a:effectLst/>
                <a:latin typeface="Roboto" panose="02000000000000000000" pitchFamily="2" charset="0"/>
              </a:rPr>
              <a:t>. The search string can be presented anywhere in the columns. </a:t>
            </a:r>
          </a:p>
          <a:p>
            <a:pPr>
              <a:lnSpc>
                <a:spcPct val="110000"/>
              </a:lnSpc>
            </a:pPr>
            <a:r>
              <a:rPr lang="en-US" sz="800" b="1">
                <a:latin typeface="Roboto" panose="02000000000000000000" pitchFamily="2" charset="0"/>
              </a:rPr>
              <a:t>Syntax</a:t>
            </a:r>
            <a:r>
              <a:rPr lang="en-US" sz="800">
                <a:latin typeface="Roboto" panose="02000000000000000000" pitchFamily="2" charset="0"/>
              </a:rPr>
              <a:t> :</a:t>
            </a:r>
            <a:r>
              <a:rPr lang="en-US" sz="800" b="0" i="0">
                <a:effectLst/>
                <a:latin typeface="open sans" panose="020B0604020202020204" pitchFamily="34" charset="0"/>
              </a:rPr>
              <a:t> Search( Table, </a:t>
            </a:r>
            <a:r>
              <a:rPr lang="en-US" sz="800" b="0" i="0" err="1">
                <a:effectLst/>
                <a:latin typeface="open sans" panose="020B0604020202020204" pitchFamily="34" charset="0"/>
              </a:rPr>
              <a:t>SearchString</a:t>
            </a:r>
            <a:r>
              <a:rPr lang="en-US" sz="800" b="0" i="0">
                <a:effectLst/>
                <a:latin typeface="open sans" panose="020B0604020202020204" pitchFamily="34" charset="0"/>
              </a:rPr>
              <a:t>, Column1 [, Column2.. ] )</a:t>
            </a:r>
          </a:p>
          <a:p>
            <a:pPr>
              <a:lnSpc>
                <a:spcPct val="110000"/>
              </a:lnSpc>
            </a:pPr>
            <a:r>
              <a:rPr lang="en-US" sz="800" b="1">
                <a:latin typeface="open sans" panose="020B0604020202020204" pitchFamily="34" charset="0"/>
              </a:rPr>
              <a:t>Example</a:t>
            </a:r>
            <a:r>
              <a:rPr lang="en-US" sz="800">
                <a:latin typeface="open sans" panose="020B0604020202020204" pitchFamily="34" charset="0"/>
              </a:rPr>
              <a:t>: </a:t>
            </a:r>
            <a:r>
              <a:rPr lang="en-US" sz="800" b="0" i="0">
                <a:effectLst/>
                <a:latin typeface="Monaco"/>
              </a:rPr>
              <a:t>Search(‘Student', </a:t>
            </a:r>
            <a:r>
              <a:rPr lang="en-US" sz="800" b="0" i="0" err="1">
                <a:effectLst/>
                <a:latin typeface="Monaco"/>
              </a:rPr>
              <a:t>SearchBox.Text</a:t>
            </a:r>
            <a:r>
              <a:rPr lang="en-US" sz="800" b="0" i="0">
                <a:effectLst/>
                <a:latin typeface="Monaco"/>
              </a:rPr>
              <a:t>, “</a:t>
            </a:r>
            <a:r>
              <a:rPr lang="en-US" sz="800" b="0" i="0" err="1">
                <a:effectLst/>
                <a:latin typeface="Monaco"/>
              </a:rPr>
              <a:t>StudentName</a:t>
            </a:r>
            <a:r>
              <a:rPr lang="en-US" sz="800" b="0" i="0">
                <a:effectLst/>
                <a:latin typeface="Monaco"/>
              </a:rPr>
              <a:t>")</a:t>
            </a:r>
            <a:endParaRPr lang="en-IN" sz="800"/>
          </a:p>
        </p:txBody>
      </p:sp>
      <p:pic>
        <p:nvPicPr>
          <p:cNvPr id="39" name="Picture 17">
            <a:extLst>
              <a:ext uri="{FF2B5EF4-FFF2-40B4-BE49-F238E27FC236}">
                <a16:creationId xmlns:a16="http://schemas.microsoft.com/office/drawing/2014/main" id="{D8699095-CEB1-4E14-B995-7B7553B9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E0E7D-4F34-4584-BD64-95B5628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>
            <a:normAutofit/>
          </a:bodyPr>
          <a:lstStyle/>
          <a:p>
            <a:r>
              <a:rPr lang="en-US"/>
              <a:t>Power Apps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73A6-D047-419C-8CBD-C77E3DA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b="1"/>
              <a:t>4).Collection: </a:t>
            </a:r>
            <a:r>
              <a:rPr lang="en-US" sz="1100" b="0" i="0">
                <a:effectLst/>
                <a:latin typeface="Roboto" panose="02000000000000000000" pitchFamily="2" charset="0"/>
              </a:rPr>
              <a:t>A Collection means a group of items or an Array. A Powerapps Collection means it is an array that helps to store the data in Powerapps memory. </a:t>
            </a:r>
          </a:p>
          <a:p>
            <a:pPr>
              <a:lnSpc>
                <a:spcPct val="110000"/>
              </a:lnSpc>
            </a:pPr>
            <a:r>
              <a:rPr lang="en-US" sz="1100" b="1" i="0">
                <a:effectLst/>
                <a:latin typeface="Libre Franklin" panose="020B0604020202020204" pitchFamily="2" charset="0"/>
              </a:rPr>
              <a:t>Collect</a:t>
            </a:r>
            <a:r>
              <a:rPr lang="en-US" sz="1100" b="0" i="0">
                <a:effectLst/>
                <a:latin typeface="Libre Franklin" panose="020B0604020202020204" pitchFamily="2" charset="0"/>
              </a:rPr>
              <a:t> = PowerApps Collect function helps add records to a data source</a:t>
            </a:r>
          </a:p>
          <a:p>
            <a:pPr>
              <a:lnSpc>
                <a:spcPct val="110000"/>
              </a:lnSpc>
            </a:pPr>
            <a:r>
              <a:rPr lang="en-US" sz="1100" b="1" i="0">
                <a:effectLst/>
                <a:latin typeface="Roboto" panose="02000000000000000000" pitchFamily="2" charset="0"/>
              </a:rPr>
              <a:t>Syntax</a:t>
            </a:r>
            <a:r>
              <a:rPr lang="en-US" sz="1100" b="0" i="0">
                <a:effectLst/>
                <a:latin typeface="Roboto" panose="02000000000000000000" pitchFamily="2" charset="0"/>
              </a:rPr>
              <a:t> : collect</a:t>
            </a:r>
            <a:r>
              <a:rPr lang="en-US" sz="1100">
                <a:latin typeface="Roboto" panose="02000000000000000000" pitchFamily="2" charset="0"/>
              </a:rPr>
              <a:t>(CollectionName,{</a:t>
            </a:r>
            <a:r>
              <a:rPr lang="en-IN" sz="1100" b="0" i="0">
                <a:effectLst/>
                <a:latin typeface="Libre Franklin" pitchFamily="2" charset="0"/>
              </a:rPr>
              <a:t>columnsName:”value”</a:t>
            </a:r>
            <a:r>
              <a:rPr lang="en-US" sz="1100">
                <a:latin typeface="Roboto" panose="02000000000000000000" pitchFamily="2" charset="0"/>
              </a:rPr>
              <a:t> }</a:t>
            </a:r>
          </a:p>
          <a:p>
            <a:pPr>
              <a:lnSpc>
                <a:spcPct val="110000"/>
              </a:lnSpc>
            </a:pPr>
            <a:r>
              <a:rPr lang="en-US" sz="1100" b="0" i="0">
                <a:effectLst/>
                <a:latin typeface="Roboto" panose="02000000000000000000" pitchFamily="2" charset="0"/>
              </a:rPr>
              <a:t>Example: collect(Mycollection,{EMPName: ”ROHAN”</a:t>
            </a:r>
            <a:r>
              <a:rPr lang="en-US" sz="1100">
                <a:latin typeface="Roboto" panose="02000000000000000000" pitchFamily="2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sz="1100"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b="1" i="0">
                <a:effectLst/>
                <a:latin typeface="Roboto" panose="02000000000000000000" pitchFamily="2" charset="0"/>
              </a:rPr>
              <a:t>ClearCollect: </a:t>
            </a:r>
            <a:r>
              <a:rPr lang="en-US" sz="1100" b="0" i="0">
                <a:effectLst/>
                <a:latin typeface="Segoe UI" panose="020B0502040204020203" pitchFamily="34" charset="0"/>
              </a:rPr>
              <a:t>The </a:t>
            </a:r>
            <a:r>
              <a:rPr lang="en-US" sz="1100" i="0">
                <a:effectLst/>
                <a:latin typeface="Segoe UI" panose="020B0502040204020203" pitchFamily="34" charset="0"/>
              </a:rPr>
              <a:t>ClearCollect</a:t>
            </a:r>
            <a:r>
              <a:rPr lang="en-US" sz="1100" b="0" i="0">
                <a:effectLst/>
                <a:latin typeface="Segoe UI" panose="020B0502040204020203" pitchFamily="34" charset="0"/>
              </a:rPr>
              <a:t> function deletes all the records from a collection. And then adds a different set of records to the same collection. </a:t>
            </a:r>
            <a:endParaRPr lang="en-US" sz="1100" b="1" i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b="1" i="0">
                <a:effectLst/>
                <a:latin typeface="Roboto" panose="02000000000000000000" pitchFamily="2" charset="0"/>
              </a:rPr>
              <a:t>Syntax</a:t>
            </a:r>
            <a:r>
              <a:rPr lang="en-US" sz="1100" b="0" i="0">
                <a:effectLst/>
                <a:latin typeface="Roboto" panose="02000000000000000000" pitchFamily="2" charset="0"/>
              </a:rPr>
              <a:t> : collect</a:t>
            </a:r>
            <a:r>
              <a:rPr lang="en-US" sz="1100">
                <a:latin typeface="Roboto" panose="02000000000000000000" pitchFamily="2" charset="0"/>
              </a:rPr>
              <a:t>(CollectionName,{</a:t>
            </a:r>
            <a:r>
              <a:rPr lang="en-IN" sz="1100" b="0" i="0">
                <a:effectLst/>
                <a:latin typeface="Libre Franklin" pitchFamily="2" charset="0"/>
              </a:rPr>
              <a:t>columnsName:”value”</a:t>
            </a:r>
            <a:r>
              <a:rPr lang="en-US" sz="1100">
                <a:latin typeface="Roboto" panose="02000000000000000000" pitchFamily="2" charset="0"/>
              </a:rPr>
              <a:t> }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/>
          </a:p>
          <a:p>
            <a:pPr>
              <a:lnSpc>
                <a:spcPct val="110000"/>
              </a:lnSpc>
            </a:pPr>
            <a:endParaRPr lang="en-IN" sz="1100" b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99095-CEB1-4E14-B995-7B7553B9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7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5DB1E-1BDC-4D48-94D0-FDE32CA1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>
            <a:normAutofit/>
          </a:bodyPr>
          <a:lstStyle/>
          <a:p>
            <a:r>
              <a:rPr lang="en-US"/>
              <a:t>PowerApps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C794-36FB-48B2-BDFC-DDAE66D8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800" b="1"/>
              <a:t>5).PATCH FUNCTION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0" i="0">
                <a:effectLst/>
                <a:latin typeface="Roboto" panose="02000000000000000000" pitchFamily="2" charset="0"/>
              </a:rPr>
              <a:t>Use Patch with the Defaults function to create records.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0" i="0">
                <a:effectLst/>
                <a:latin typeface="Roboto" panose="02000000000000000000" pitchFamily="2" charset="0"/>
              </a:rPr>
              <a:t>Modify one or more records of a data source.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0" i="0">
                <a:effectLst/>
                <a:latin typeface="Roboto" panose="02000000000000000000" pitchFamily="2" charset="0"/>
              </a:rPr>
              <a:t>Update the records in a data source without affecting other properties.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0" i="0">
                <a:effectLst/>
                <a:latin typeface="Roboto" panose="02000000000000000000" pitchFamily="2" charset="0"/>
              </a:rPr>
              <a:t>Use the </a:t>
            </a:r>
            <a:r>
              <a:rPr lang="en-US" sz="800" b="0" i="0" err="1">
                <a:effectLst/>
                <a:latin typeface="Roboto" panose="02000000000000000000" pitchFamily="2" charset="0"/>
              </a:rPr>
              <a:t>ForAll</a:t>
            </a:r>
            <a:r>
              <a:rPr lang="en-US" sz="800" b="0" i="0">
                <a:effectLst/>
                <a:latin typeface="Roboto" panose="02000000000000000000" pitchFamily="2" charset="0"/>
              </a:rPr>
              <a:t> function to update or create multiple records using the Patch function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1">
                <a:latin typeface="Roboto" panose="02000000000000000000" pitchFamily="2" charset="0"/>
              </a:rPr>
              <a:t>Syntax</a:t>
            </a:r>
            <a:r>
              <a:rPr lang="en-US" sz="800">
                <a:latin typeface="Roboto" panose="02000000000000000000" pitchFamily="2" charset="0"/>
              </a:rPr>
              <a:t>:   Save Patch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>
                <a:latin typeface="Roboto" panose="02000000000000000000" pitchFamily="2" charset="0"/>
              </a:rPr>
              <a:t>Patch(</a:t>
            </a:r>
            <a:r>
              <a:rPr lang="en-US" sz="800" err="1">
                <a:latin typeface="Roboto" panose="02000000000000000000" pitchFamily="2" charset="0"/>
              </a:rPr>
              <a:t>TableName</a:t>
            </a:r>
            <a:r>
              <a:rPr lang="en-US" sz="800">
                <a:latin typeface="Roboto" panose="02000000000000000000" pitchFamily="2" charset="0"/>
              </a:rPr>
              <a:t>, Default(</a:t>
            </a:r>
            <a:r>
              <a:rPr lang="en-US" sz="800" err="1">
                <a:latin typeface="Roboto" panose="02000000000000000000" pitchFamily="2" charset="0"/>
              </a:rPr>
              <a:t>TableName</a:t>
            </a:r>
            <a:r>
              <a:rPr lang="en-US" sz="800">
                <a:latin typeface="Roboto" panose="02000000000000000000" pitchFamily="2" charset="0"/>
              </a:rPr>
              <a:t>),{</a:t>
            </a:r>
            <a:r>
              <a:rPr lang="en-IN" sz="800" b="0" i="0">
                <a:effectLst/>
                <a:latin typeface="Libre Franklin" pitchFamily="2" charset="0"/>
              </a:rPr>
              <a:t>columnsName1:textinput.text, columnsName2:textinput2.text</a:t>
            </a:r>
            <a:r>
              <a:rPr lang="en-US" sz="800">
                <a:latin typeface="Roboto" panose="02000000000000000000" pitchFamily="2" charset="0"/>
              </a:rPr>
              <a:t>})</a:t>
            </a:r>
          </a:p>
          <a:p>
            <a:pPr>
              <a:lnSpc>
                <a:spcPct val="110000"/>
              </a:lnSpc>
            </a:pPr>
            <a:r>
              <a:rPr lang="en-US" sz="800" b="1" i="0">
                <a:effectLst/>
                <a:latin typeface="Roboto" panose="02000000000000000000" pitchFamily="2" charset="0"/>
              </a:rPr>
              <a:t>Syntax</a:t>
            </a:r>
            <a:r>
              <a:rPr lang="en-US" sz="800" b="0" i="0">
                <a:effectLst/>
                <a:latin typeface="Roboto" panose="02000000000000000000" pitchFamily="2" charset="0"/>
              </a:rPr>
              <a:t>: </a:t>
            </a:r>
            <a:r>
              <a:rPr lang="en-US" sz="800" b="0" i="0" err="1">
                <a:effectLst/>
                <a:latin typeface="Roboto" panose="02000000000000000000" pitchFamily="2" charset="0"/>
              </a:rPr>
              <a:t>Patchupdate</a:t>
            </a:r>
            <a:endParaRPr lang="en-US" sz="800" b="0" i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800">
                <a:latin typeface="Roboto" panose="02000000000000000000" pitchFamily="2" charset="0"/>
              </a:rPr>
              <a:t>Patch(</a:t>
            </a:r>
            <a:r>
              <a:rPr lang="en-US" sz="800" err="1">
                <a:latin typeface="Roboto" panose="02000000000000000000" pitchFamily="2" charset="0"/>
              </a:rPr>
              <a:t>TableName</a:t>
            </a:r>
            <a:r>
              <a:rPr lang="en-US" sz="800">
                <a:latin typeface="Roboto" panose="02000000000000000000" pitchFamily="2" charset="0"/>
              </a:rPr>
              <a:t>, </a:t>
            </a:r>
            <a:r>
              <a:rPr lang="en-US" sz="800" err="1">
                <a:latin typeface="Roboto" panose="02000000000000000000" pitchFamily="2" charset="0"/>
              </a:rPr>
              <a:t>gallery.selected</a:t>
            </a:r>
            <a:r>
              <a:rPr lang="en-US" sz="800">
                <a:latin typeface="Roboto" panose="02000000000000000000" pitchFamily="2" charset="0"/>
              </a:rPr>
              <a:t>,{</a:t>
            </a:r>
            <a:r>
              <a:rPr lang="en-IN" sz="800" b="0" i="0">
                <a:effectLst/>
                <a:latin typeface="Libre Franklin" pitchFamily="2" charset="0"/>
              </a:rPr>
              <a:t>columnsName1:textinput.text, columnsName2:textinput2.text</a:t>
            </a:r>
            <a:r>
              <a:rPr lang="en-US" sz="800">
                <a:latin typeface="Roboto" panose="02000000000000000000" pitchFamily="2" charset="0"/>
              </a:rPr>
              <a:t>})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800" b="0" i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800" b="0" i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endParaRPr lang="en-IN" sz="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699095-CEB1-4E14-B995-7B7553B9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1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01F10-A2AC-4F48-A95C-20BB8F3C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>
            <a:normAutofit/>
          </a:bodyPr>
          <a:lstStyle/>
          <a:p>
            <a:r>
              <a:rPr lang="en-IN"/>
              <a:t>Power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50A0-915D-41A4-AA87-CAE7192D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79043"/>
            <a:ext cx="9405891" cy="24895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800" b="1"/>
              <a:t>6)Distinct():  </a:t>
            </a:r>
            <a:r>
              <a:rPr lang="en-US" sz="800" b="0" i="0">
                <a:effectLst/>
                <a:latin typeface="Segoe UI" panose="020B0502040204020203" pitchFamily="34" charset="0"/>
              </a:rPr>
              <a:t>The </a:t>
            </a:r>
            <a:r>
              <a:rPr lang="en-US" sz="800" i="0">
                <a:effectLst/>
                <a:latin typeface="Segoe UI" panose="020B0502040204020203" pitchFamily="34" charset="0"/>
              </a:rPr>
              <a:t>Distinct</a:t>
            </a:r>
            <a:r>
              <a:rPr lang="en-US" sz="800" b="0" i="0">
                <a:effectLst/>
                <a:latin typeface="Segoe UI" panose="020B0502040204020203" pitchFamily="34" charset="0"/>
              </a:rPr>
              <a:t> function evaluates a formula across each record of a table and returns a one-column table of the results with duplicate values removed.</a:t>
            </a:r>
            <a:endParaRPr lang="en-IN" sz="800" b="0" i="0"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800" b="1" i="0">
                <a:effectLst/>
                <a:latin typeface="Segoe UI" panose="020B0502040204020203" pitchFamily="34" charset="0"/>
              </a:rPr>
              <a:t>Syntax :    </a:t>
            </a:r>
            <a:r>
              <a:rPr lang="en-IN" sz="800" b="0" i="0">
                <a:effectLst/>
                <a:latin typeface="SFMono-Regular"/>
              </a:rPr>
              <a:t>Distinct( </a:t>
            </a:r>
            <a:r>
              <a:rPr lang="en-IN" sz="800" b="0" i="0" err="1">
                <a:effectLst/>
                <a:latin typeface="SFMono-Regular"/>
              </a:rPr>
              <a:t>CityPopulations</a:t>
            </a:r>
            <a:r>
              <a:rPr lang="en-IN" sz="800" b="0" i="0">
                <a:effectLst/>
                <a:latin typeface="SFMono-Regular"/>
              </a:rPr>
              <a:t>, Country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800" b="1" i="0">
                <a:effectLst/>
                <a:latin typeface="SFMono-Regular"/>
              </a:rPr>
              <a:t>Example :     </a:t>
            </a:r>
            <a:r>
              <a:rPr lang="en-IN" sz="800" i="0">
                <a:effectLst/>
                <a:latin typeface="SFMono-Regular"/>
              </a:rPr>
              <a:t>Distinct(EMP, City )</a:t>
            </a:r>
            <a:endParaRPr lang="en-IN" sz="800" b="1">
              <a:latin typeface="SFMono-Regular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800" b="1">
                <a:latin typeface="SFMono-Regular"/>
              </a:rPr>
              <a:t>7).</a:t>
            </a:r>
            <a:r>
              <a:rPr lang="en-IN" sz="800">
                <a:latin typeface="SFMono-Regular"/>
              </a:rPr>
              <a:t> </a:t>
            </a:r>
            <a:r>
              <a:rPr lang="en-IN" sz="800" b="1" err="1">
                <a:latin typeface="SFMono-Regular"/>
              </a:rPr>
              <a:t>ForAll</a:t>
            </a:r>
            <a:r>
              <a:rPr lang="en-IN" sz="800" b="1">
                <a:latin typeface="SFMono-Regular"/>
              </a:rPr>
              <a:t>()  :</a:t>
            </a:r>
            <a:r>
              <a:rPr lang="en-US" sz="800" b="0" i="0">
                <a:effectLst/>
                <a:latin typeface="Roboto" panose="02000000000000000000" pitchFamily="2" charset="0"/>
              </a:rPr>
              <a:t> PowerApps </a:t>
            </a:r>
            <a:r>
              <a:rPr lang="en-US" sz="800" b="0" i="0" err="1">
                <a:effectLst/>
                <a:latin typeface="Roboto" panose="02000000000000000000" pitchFamily="2" charset="0"/>
              </a:rPr>
              <a:t>ForAll</a:t>
            </a:r>
            <a:r>
              <a:rPr lang="en-US" sz="800" b="0" i="0">
                <a:effectLst/>
                <a:latin typeface="Roboto" panose="02000000000000000000" pitchFamily="2" charset="0"/>
              </a:rPr>
              <a:t> function helps to evaluate the formula and perform actions for all the records in a    table.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800" b="1">
                <a:latin typeface="SFMono-Regular"/>
              </a:rPr>
              <a:t>8).Global Variable: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800" b="1">
                <a:latin typeface="SFMono-Regular"/>
              </a:rPr>
              <a:t> </a:t>
            </a:r>
            <a:r>
              <a:rPr lang="en-US" sz="800" b="0" i="0">
                <a:effectLst/>
                <a:latin typeface="Roboto" panose="02000000000000000000" pitchFamily="2" charset="0"/>
              </a:rPr>
              <a:t>Global variables can hold any value, including string, number, </a:t>
            </a:r>
            <a:r>
              <a:rPr lang="en-US" sz="800" b="0" i="0" err="1">
                <a:effectLst/>
                <a:latin typeface="Roboto" panose="02000000000000000000" pitchFamily="2" charset="0"/>
              </a:rPr>
              <a:t>record,table</a:t>
            </a:r>
            <a:r>
              <a:rPr lang="en-US" sz="800" b="0" i="0">
                <a:effectLst/>
                <a:latin typeface="Roboto" panose="02000000000000000000" pitchFamily="2" charset="0"/>
              </a:rPr>
              <a:t> etc.</a:t>
            </a:r>
            <a:endParaRPr lang="en-IN" sz="800" b="1">
              <a:latin typeface="SFMono-Regular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800" b="0" i="0">
                <a:effectLst/>
                <a:latin typeface="Open Sans" panose="020B0606030504020204" pitchFamily="34" charset="0"/>
              </a:rPr>
              <a:t>we can use global variables within all the screens in our entire Application.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800" b="1">
                <a:latin typeface="Open Sans" panose="020B0606030504020204" pitchFamily="34" charset="0"/>
              </a:rPr>
              <a:t>Syntax:   </a:t>
            </a:r>
            <a:r>
              <a:rPr lang="en-US" sz="800">
                <a:latin typeface="Open Sans" panose="020B0606030504020204" pitchFamily="34" charset="0"/>
              </a:rPr>
              <a:t>Set(</a:t>
            </a:r>
            <a:r>
              <a:rPr lang="en-US" sz="800" err="1">
                <a:latin typeface="Open Sans" panose="020B0606030504020204" pitchFamily="34" charset="0"/>
              </a:rPr>
              <a:t>VariableName</a:t>
            </a:r>
            <a:r>
              <a:rPr lang="en-US" sz="800">
                <a:latin typeface="Open Sans" panose="020B0606030504020204" pitchFamily="34" charset="0"/>
              </a:rPr>
              <a:t>, condition)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800" b="1">
                <a:latin typeface="Open Sans" panose="020B0606030504020204" pitchFamily="34" charset="0"/>
              </a:rPr>
              <a:t>Example:   S</a:t>
            </a:r>
            <a:r>
              <a:rPr lang="en-US" sz="800">
                <a:latin typeface="Open Sans" panose="020B0606030504020204" pitchFamily="34" charset="0"/>
              </a:rPr>
              <a:t>et(</a:t>
            </a:r>
            <a:r>
              <a:rPr lang="en-US" sz="800" err="1">
                <a:latin typeface="Open Sans" panose="020B0606030504020204" pitchFamily="34" charset="0"/>
              </a:rPr>
              <a:t>Varselect</a:t>
            </a:r>
            <a:r>
              <a:rPr lang="en-US" sz="800">
                <a:latin typeface="Open Sans" panose="020B0606030504020204" pitchFamily="34" charset="0"/>
              </a:rPr>
              <a:t>, true)                     </a:t>
            </a:r>
            <a:endParaRPr lang="en-IN" sz="800" b="1">
              <a:latin typeface="SFMono-Regular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699095-CEB1-4E14-B995-7B7553B9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1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F180FEED-3CBA-4FC7-A896-979D62197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DEA9E881-72A9-4A31-904E-7260E44F7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AF5A8-D27C-4793-9932-1ED89CFA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IN"/>
              <a:t>Power Apps</a:t>
            </a:r>
          </a:p>
        </p:txBody>
      </p: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0230A1DE-0D2F-47D2-A0D9-5BFBA046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2E60D7C-C4DA-4452-859C-56C1CB51F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C6E69EC6-B313-9F33-8F08-42377AE1C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32581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29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D05234-59F2-438F-99BB-C1D5FE6A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FBBF0-B883-4E26-9359-B5CECFDC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6D5FE-EB26-4C38-8EC5-E5FFE1B3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987F4-3B90-44B5-BC28-BCB0175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C43C6-8180-4D97-B1AB-9BBFFC2D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Thank You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0FE9B6F-A7A5-454C-A29B-78650855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35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2A06ECFB152A46AE5ED69AF2130B24" ma:contentTypeVersion="11" ma:contentTypeDescription="Create a new document." ma:contentTypeScope="" ma:versionID="3d4b6a74451700b4d3e5c13e1bb717ab">
  <xsd:schema xmlns:xsd="http://www.w3.org/2001/XMLSchema" xmlns:xs="http://www.w3.org/2001/XMLSchema" xmlns:p="http://schemas.microsoft.com/office/2006/metadata/properties" xmlns:ns3="60c1efae-77c2-449b-96e8-e08e4eb7518c" xmlns:ns4="7f6fd13b-93e1-4e87-b91a-9c9120cdb06d" targetNamespace="http://schemas.microsoft.com/office/2006/metadata/properties" ma:root="true" ma:fieldsID="63bc4b418cd97416cb0b0023b0d50b9b" ns3:_="" ns4:_="">
    <xsd:import namespace="60c1efae-77c2-449b-96e8-e08e4eb7518c"/>
    <xsd:import namespace="7f6fd13b-93e1-4e87-b91a-9c9120cdb0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1efae-77c2-449b-96e8-e08e4eb751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fd13b-93e1-4e87-b91a-9c9120cd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2985E-30BA-4045-BE4A-836595F3CF9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7f6fd13b-93e1-4e87-b91a-9c9120cdb06d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60c1efae-77c2-449b-96e8-e08e4eb7518c"/>
  </ds:schemaRefs>
</ds:datastoreItem>
</file>

<file path=customXml/itemProps2.xml><?xml version="1.0" encoding="utf-8"?>
<ds:datastoreItem xmlns:ds="http://schemas.openxmlformats.org/officeDocument/2006/customXml" ds:itemID="{D7AC93C4-3164-43B9-93C8-BA6CCD1B7F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64371E-87E5-44EC-96B0-83AC1E724D28}">
  <ds:schemaRefs>
    <ds:schemaRef ds:uri="60c1efae-77c2-449b-96e8-e08e4eb7518c"/>
    <ds:schemaRef ds:uri="7f6fd13b-93e1-4e87-b91a-9c9120cdb0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595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Libre Franklin</vt:lpstr>
      <vt:lpstr>Monaco</vt:lpstr>
      <vt:lpstr>open sans</vt:lpstr>
      <vt:lpstr>open sans</vt:lpstr>
      <vt:lpstr>Palatino Linotype</vt:lpstr>
      <vt:lpstr>Roboto</vt:lpstr>
      <vt:lpstr>Segoe UI</vt:lpstr>
      <vt:lpstr>SFMono-Regular</vt:lpstr>
      <vt:lpstr>Wingdings 3</vt:lpstr>
      <vt:lpstr>Gallery</vt:lpstr>
      <vt:lpstr>PowerPoint Presentation</vt:lpstr>
      <vt:lpstr>Power Apps</vt:lpstr>
      <vt:lpstr>Power apps</vt:lpstr>
      <vt:lpstr>Power Apps</vt:lpstr>
      <vt:lpstr>PowerApps</vt:lpstr>
      <vt:lpstr>Power Apps</vt:lpstr>
      <vt:lpstr>Power Apps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Office1868</dc:creator>
  <cp:lastModifiedBy>Office1868</cp:lastModifiedBy>
  <cp:revision>2</cp:revision>
  <dcterms:created xsi:type="dcterms:W3CDTF">2022-03-30T05:02:52Z</dcterms:created>
  <dcterms:modified xsi:type="dcterms:W3CDTF">2022-04-05T05:57:49Z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0x010100C72A06ECFB152A46AE5ED69AF2130B24</vt:lpwstr>
  </property>
</Properties>
</file>