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6" r:id="rId3"/>
    <p:sldId id="267" r:id="rId4"/>
    <p:sldId id="268" r:id="rId5"/>
    <p:sldId id="269" r:id="rId6"/>
    <p:sldId id="270" r:id="rId7"/>
    <p:sldId id="271" r:id="rId8"/>
    <p:sldId id="272" r:id="rId9"/>
    <p:sldId id="273" r:id="rId10"/>
    <p:sldId id="274" r:id="rId11"/>
    <p:sldId id="285" r:id="rId12"/>
    <p:sldId id="288" r:id="rId13"/>
    <p:sldId id="289" r:id="rId14"/>
    <p:sldId id="290" r:id="rId15"/>
    <p:sldId id="291" r:id="rId16"/>
    <p:sldId id="292" r:id="rId17"/>
    <p:sldId id="275" r:id="rId18"/>
    <p:sldId id="293" r:id="rId19"/>
    <p:sldId id="311" r:id="rId20"/>
    <p:sldId id="309" r:id="rId21"/>
    <p:sldId id="294" r:id="rId22"/>
    <p:sldId id="295" r:id="rId23"/>
    <p:sldId id="296" r:id="rId24"/>
    <p:sldId id="297" r:id="rId25"/>
    <p:sldId id="298" r:id="rId26"/>
    <p:sldId id="276" r:id="rId27"/>
    <p:sldId id="279" r:id="rId28"/>
    <p:sldId id="280" r:id="rId29"/>
    <p:sldId id="281" r:id="rId30"/>
    <p:sldId id="282" r:id="rId31"/>
    <p:sldId id="283" r:id="rId32"/>
    <p:sldId id="286" r:id="rId33"/>
    <p:sldId id="287" r:id="rId34"/>
    <p:sldId id="277" r:id="rId35"/>
    <p:sldId id="278" r:id="rId36"/>
    <p:sldId id="284" r:id="rId37"/>
    <p:sldId id="310" r:id="rId38"/>
    <p:sldId id="299" r:id="rId39"/>
    <p:sldId id="300" r:id="rId40"/>
    <p:sldId id="301" r:id="rId41"/>
    <p:sldId id="302" r:id="rId42"/>
    <p:sldId id="303" r:id="rId43"/>
    <p:sldId id="304" r:id="rId44"/>
    <p:sldId id="305" r:id="rId45"/>
    <p:sldId id="306" r:id="rId46"/>
    <p:sldId id="307" r:id="rId47"/>
    <p:sldId id="30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544D39-FD73-4D97-BE80-A997E1E58DBA}" v="2" dt="2022-03-31T11:27:10.0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54" autoAdjust="0"/>
    <p:restoredTop sz="94660"/>
  </p:normalViewPr>
  <p:slideViewPr>
    <p:cSldViewPr snapToGrid="0">
      <p:cViewPr varScale="1">
        <p:scale>
          <a:sx n="89" d="100"/>
          <a:sy n="89" d="100"/>
        </p:scale>
        <p:origin x="2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may Sankpal" userId="S::t.sankpal@rnt.ai::97288ee1-15e2-46ac-8ce4-5af8f74dadfe" providerId="AD" clId="Web-{61544D39-FD73-4D97-BE80-A997E1E58DBA}"/>
    <pc:docChg chg="addSld delSld">
      <pc:chgData name="Tanmay Sankpal" userId="S::t.sankpal@rnt.ai::97288ee1-15e2-46ac-8ce4-5af8f74dadfe" providerId="AD" clId="Web-{61544D39-FD73-4D97-BE80-A997E1E58DBA}" dt="2022-03-31T11:27:10.009" v="1"/>
      <pc:docMkLst>
        <pc:docMk/>
      </pc:docMkLst>
      <pc:sldChg chg="new del">
        <pc:chgData name="Tanmay Sankpal" userId="S::t.sankpal@rnt.ai::97288ee1-15e2-46ac-8ce4-5af8f74dadfe" providerId="AD" clId="Web-{61544D39-FD73-4D97-BE80-A997E1E58DBA}" dt="2022-03-31T11:27:10.009" v="1"/>
        <pc:sldMkLst>
          <pc:docMk/>
          <pc:sldMk cId="3600073532" sldId="31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1DEC53-A152-441A-9533-7426BFAA6380}"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D0C528F0-ECDE-4269-94A9-A7B762DD395E}">
      <dgm:prSet/>
      <dgm:spPr/>
      <dgm:t>
        <a:bodyPr/>
        <a:lstStyle/>
        <a:p>
          <a:pPr>
            <a:lnSpc>
              <a:spcPct val="100000"/>
            </a:lnSpc>
          </a:pPr>
          <a:r>
            <a:rPr lang="en-US"/>
            <a:t>Power app gives us Ability to use variables</a:t>
          </a:r>
        </a:p>
      </dgm:t>
    </dgm:pt>
    <dgm:pt modelId="{22A17A70-68A0-4356-B605-BAB4EEDE56DA}" type="parTrans" cxnId="{07BBCDFD-C3A3-4C88-AA00-F1B7B7F7B6B8}">
      <dgm:prSet/>
      <dgm:spPr/>
      <dgm:t>
        <a:bodyPr/>
        <a:lstStyle/>
        <a:p>
          <a:endParaRPr lang="en-US"/>
        </a:p>
      </dgm:t>
    </dgm:pt>
    <dgm:pt modelId="{CE92A58D-7FC4-438B-9D08-C2543CD170F1}" type="sibTrans" cxnId="{07BBCDFD-C3A3-4C88-AA00-F1B7B7F7B6B8}">
      <dgm:prSet/>
      <dgm:spPr/>
      <dgm:t>
        <a:bodyPr/>
        <a:lstStyle/>
        <a:p>
          <a:endParaRPr lang="en-US"/>
        </a:p>
      </dgm:t>
    </dgm:pt>
    <dgm:pt modelId="{CF75E752-FB40-497D-A9D7-2F4CBBD35A05}">
      <dgm:prSet/>
      <dgm:spPr/>
      <dgm:t>
        <a:bodyPr/>
        <a:lstStyle/>
        <a:p>
          <a:pPr>
            <a:lnSpc>
              <a:spcPct val="100000"/>
            </a:lnSpc>
          </a:pPr>
          <a:r>
            <a:rPr lang="en-US"/>
            <a:t>We disccus here two tyapes of variables</a:t>
          </a:r>
        </a:p>
      </dgm:t>
    </dgm:pt>
    <dgm:pt modelId="{031C58CE-45A3-4B82-A8B8-CD4717B27F8F}" type="parTrans" cxnId="{6C36F336-9393-40A4-BF1C-C479303A0B54}">
      <dgm:prSet/>
      <dgm:spPr/>
      <dgm:t>
        <a:bodyPr/>
        <a:lstStyle/>
        <a:p>
          <a:endParaRPr lang="en-US"/>
        </a:p>
      </dgm:t>
    </dgm:pt>
    <dgm:pt modelId="{E87E8141-A5E7-4241-9B76-244DBDA6EC0A}" type="sibTrans" cxnId="{6C36F336-9393-40A4-BF1C-C479303A0B54}">
      <dgm:prSet/>
      <dgm:spPr/>
      <dgm:t>
        <a:bodyPr/>
        <a:lstStyle/>
        <a:p>
          <a:endParaRPr lang="en-US"/>
        </a:p>
      </dgm:t>
    </dgm:pt>
    <dgm:pt modelId="{131246C5-4EAB-4F93-8921-A3AADD710DB1}" type="pres">
      <dgm:prSet presAssocID="{0F1DEC53-A152-441A-9533-7426BFAA6380}" presName="outerComposite" presStyleCnt="0">
        <dgm:presLayoutVars>
          <dgm:chMax val="5"/>
          <dgm:dir/>
          <dgm:resizeHandles val="exact"/>
        </dgm:presLayoutVars>
      </dgm:prSet>
      <dgm:spPr/>
    </dgm:pt>
    <dgm:pt modelId="{52E44657-BA6E-4FC5-AE5E-4C60913B9E5C}" type="pres">
      <dgm:prSet presAssocID="{0F1DEC53-A152-441A-9533-7426BFAA6380}" presName="dummyMaxCanvas" presStyleCnt="0">
        <dgm:presLayoutVars/>
      </dgm:prSet>
      <dgm:spPr/>
    </dgm:pt>
    <dgm:pt modelId="{FA625612-B23D-42A5-A124-B93E4553FE9C}" type="pres">
      <dgm:prSet presAssocID="{0F1DEC53-A152-441A-9533-7426BFAA6380}" presName="TwoNodes_1" presStyleLbl="node1" presStyleIdx="0" presStyleCnt="2">
        <dgm:presLayoutVars>
          <dgm:bulletEnabled val="1"/>
        </dgm:presLayoutVars>
      </dgm:prSet>
      <dgm:spPr/>
    </dgm:pt>
    <dgm:pt modelId="{00A37222-87EE-491C-88B5-03A61D84422D}" type="pres">
      <dgm:prSet presAssocID="{0F1DEC53-A152-441A-9533-7426BFAA6380}" presName="TwoNodes_2" presStyleLbl="node1" presStyleIdx="1" presStyleCnt="2">
        <dgm:presLayoutVars>
          <dgm:bulletEnabled val="1"/>
        </dgm:presLayoutVars>
      </dgm:prSet>
      <dgm:spPr/>
    </dgm:pt>
    <dgm:pt modelId="{D692967D-55C0-41F2-891F-4B23ECC6D4E2}" type="pres">
      <dgm:prSet presAssocID="{0F1DEC53-A152-441A-9533-7426BFAA6380}" presName="TwoConn_1-2" presStyleLbl="fgAccFollowNode1" presStyleIdx="0" presStyleCnt="1">
        <dgm:presLayoutVars>
          <dgm:bulletEnabled val="1"/>
        </dgm:presLayoutVars>
      </dgm:prSet>
      <dgm:spPr/>
    </dgm:pt>
    <dgm:pt modelId="{61DD9AC8-370E-49A6-B2FE-E79DAAF50C44}" type="pres">
      <dgm:prSet presAssocID="{0F1DEC53-A152-441A-9533-7426BFAA6380}" presName="TwoNodes_1_text" presStyleLbl="node1" presStyleIdx="1" presStyleCnt="2">
        <dgm:presLayoutVars>
          <dgm:bulletEnabled val="1"/>
        </dgm:presLayoutVars>
      </dgm:prSet>
      <dgm:spPr/>
    </dgm:pt>
    <dgm:pt modelId="{C837DD11-6713-4949-B013-B134234F0A50}" type="pres">
      <dgm:prSet presAssocID="{0F1DEC53-A152-441A-9533-7426BFAA6380}" presName="TwoNodes_2_text" presStyleLbl="node1" presStyleIdx="1" presStyleCnt="2">
        <dgm:presLayoutVars>
          <dgm:bulletEnabled val="1"/>
        </dgm:presLayoutVars>
      </dgm:prSet>
      <dgm:spPr/>
    </dgm:pt>
  </dgm:ptLst>
  <dgm:cxnLst>
    <dgm:cxn modelId="{6C36F336-9393-40A4-BF1C-C479303A0B54}" srcId="{0F1DEC53-A152-441A-9533-7426BFAA6380}" destId="{CF75E752-FB40-497D-A9D7-2F4CBBD35A05}" srcOrd="1" destOrd="0" parTransId="{031C58CE-45A3-4B82-A8B8-CD4717B27F8F}" sibTransId="{E87E8141-A5E7-4241-9B76-244DBDA6EC0A}"/>
    <dgm:cxn modelId="{731A2678-18E9-4CCF-ACCB-B837120EEF6A}" type="presOf" srcId="{D0C528F0-ECDE-4269-94A9-A7B762DD395E}" destId="{61DD9AC8-370E-49A6-B2FE-E79DAAF50C44}" srcOrd="1" destOrd="0" presId="urn:microsoft.com/office/officeart/2005/8/layout/vProcess5"/>
    <dgm:cxn modelId="{6B191387-42D8-4967-B533-F7A6985C0680}" type="presOf" srcId="{D0C528F0-ECDE-4269-94A9-A7B762DD395E}" destId="{FA625612-B23D-42A5-A124-B93E4553FE9C}" srcOrd="0" destOrd="0" presId="urn:microsoft.com/office/officeart/2005/8/layout/vProcess5"/>
    <dgm:cxn modelId="{429EED87-5F55-45F9-B088-2E25BAC4E405}" type="presOf" srcId="{CF75E752-FB40-497D-A9D7-2F4CBBD35A05}" destId="{00A37222-87EE-491C-88B5-03A61D84422D}" srcOrd="0" destOrd="0" presId="urn:microsoft.com/office/officeart/2005/8/layout/vProcess5"/>
    <dgm:cxn modelId="{71EFE48C-FE5D-4DC8-93C5-9B98C599FAD4}" type="presOf" srcId="{CF75E752-FB40-497D-A9D7-2F4CBBD35A05}" destId="{C837DD11-6713-4949-B013-B134234F0A50}" srcOrd="1" destOrd="0" presId="urn:microsoft.com/office/officeart/2005/8/layout/vProcess5"/>
    <dgm:cxn modelId="{BB08A6B8-7E85-40AA-8A34-4E956D2247FA}" type="presOf" srcId="{CE92A58D-7FC4-438B-9D08-C2543CD170F1}" destId="{D692967D-55C0-41F2-891F-4B23ECC6D4E2}" srcOrd="0" destOrd="0" presId="urn:microsoft.com/office/officeart/2005/8/layout/vProcess5"/>
    <dgm:cxn modelId="{8AB747C2-50EC-4CCD-BEDA-C79EDE95DA7A}" type="presOf" srcId="{0F1DEC53-A152-441A-9533-7426BFAA6380}" destId="{131246C5-4EAB-4F93-8921-A3AADD710DB1}" srcOrd="0" destOrd="0" presId="urn:microsoft.com/office/officeart/2005/8/layout/vProcess5"/>
    <dgm:cxn modelId="{07BBCDFD-C3A3-4C88-AA00-F1B7B7F7B6B8}" srcId="{0F1DEC53-A152-441A-9533-7426BFAA6380}" destId="{D0C528F0-ECDE-4269-94A9-A7B762DD395E}" srcOrd="0" destOrd="0" parTransId="{22A17A70-68A0-4356-B605-BAB4EEDE56DA}" sibTransId="{CE92A58D-7FC4-438B-9D08-C2543CD170F1}"/>
    <dgm:cxn modelId="{7C8297BD-C59A-4B2E-9E9E-AE3211516653}" type="presParOf" srcId="{131246C5-4EAB-4F93-8921-A3AADD710DB1}" destId="{52E44657-BA6E-4FC5-AE5E-4C60913B9E5C}" srcOrd="0" destOrd="0" presId="urn:microsoft.com/office/officeart/2005/8/layout/vProcess5"/>
    <dgm:cxn modelId="{93AA3C89-21EE-4326-8CEB-5662D1A08E70}" type="presParOf" srcId="{131246C5-4EAB-4F93-8921-A3AADD710DB1}" destId="{FA625612-B23D-42A5-A124-B93E4553FE9C}" srcOrd="1" destOrd="0" presId="urn:microsoft.com/office/officeart/2005/8/layout/vProcess5"/>
    <dgm:cxn modelId="{5D7FE806-EB6D-44F8-B16A-D6A127B24D75}" type="presParOf" srcId="{131246C5-4EAB-4F93-8921-A3AADD710DB1}" destId="{00A37222-87EE-491C-88B5-03A61D84422D}" srcOrd="2" destOrd="0" presId="urn:microsoft.com/office/officeart/2005/8/layout/vProcess5"/>
    <dgm:cxn modelId="{B2141835-E3C3-4970-82C1-DFCE1FEC1DA6}" type="presParOf" srcId="{131246C5-4EAB-4F93-8921-A3AADD710DB1}" destId="{D692967D-55C0-41F2-891F-4B23ECC6D4E2}" srcOrd="3" destOrd="0" presId="urn:microsoft.com/office/officeart/2005/8/layout/vProcess5"/>
    <dgm:cxn modelId="{48110381-8511-49DF-B8C8-0187D1178319}" type="presParOf" srcId="{131246C5-4EAB-4F93-8921-A3AADD710DB1}" destId="{61DD9AC8-370E-49A6-B2FE-E79DAAF50C44}" srcOrd="4" destOrd="0" presId="urn:microsoft.com/office/officeart/2005/8/layout/vProcess5"/>
    <dgm:cxn modelId="{326CD874-FD1D-4513-AFFC-788A11D7FD67}" type="presParOf" srcId="{131246C5-4EAB-4F93-8921-A3AADD710DB1}" destId="{C837DD11-6713-4949-B013-B134234F0A50}" srcOrd="5" destOrd="0" presId="urn:microsoft.com/office/officeart/2005/8/layout/vProcess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55F29E-8AA6-4886-A0CC-A591B7BFAB8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8365CBE5-C820-4F7E-A966-5227D489E832}">
      <dgm:prSet/>
      <dgm:spPr/>
      <dgm:t>
        <a:bodyPr/>
        <a:lstStyle/>
        <a:p>
          <a:r>
            <a:rPr lang="es-ES" dirty="0"/>
            <a:t>1. Local variable</a:t>
          </a:r>
          <a:endParaRPr lang="en-US" dirty="0"/>
        </a:p>
      </dgm:t>
    </dgm:pt>
    <dgm:pt modelId="{2054C021-71EB-4644-9AFA-DC1AFF53683E}" type="parTrans" cxnId="{67931B84-3B4E-4F23-8505-4B7B5A091F45}">
      <dgm:prSet/>
      <dgm:spPr/>
      <dgm:t>
        <a:bodyPr/>
        <a:lstStyle/>
        <a:p>
          <a:endParaRPr lang="en-US"/>
        </a:p>
      </dgm:t>
    </dgm:pt>
    <dgm:pt modelId="{A2C080F5-E5AC-4D41-8599-8B542084CF30}" type="sibTrans" cxnId="{67931B84-3B4E-4F23-8505-4B7B5A091F45}">
      <dgm:prSet/>
      <dgm:spPr/>
      <dgm:t>
        <a:bodyPr/>
        <a:lstStyle/>
        <a:p>
          <a:endParaRPr lang="en-US"/>
        </a:p>
      </dgm:t>
    </dgm:pt>
    <dgm:pt modelId="{9686961E-99A9-4EA7-BDF5-74DF9CC7EF1B}">
      <dgm:prSet/>
      <dgm:spPr/>
      <dgm:t>
        <a:bodyPr/>
        <a:lstStyle/>
        <a:p>
          <a:r>
            <a:rPr lang="es-ES"/>
            <a:t>2. Global variable</a:t>
          </a:r>
          <a:endParaRPr lang="en-US"/>
        </a:p>
      </dgm:t>
    </dgm:pt>
    <dgm:pt modelId="{38B35D18-8853-4108-8E8C-9B15830EBBA7}" type="parTrans" cxnId="{7730CFF1-729B-4EFE-BA93-DF216542B8C4}">
      <dgm:prSet/>
      <dgm:spPr/>
      <dgm:t>
        <a:bodyPr/>
        <a:lstStyle/>
        <a:p>
          <a:endParaRPr lang="en-US"/>
        </a:p>
      </dgm:t>
    </dgm:pt>
    <dgm:pt modelId="{3E67D015-6A93-4798-976D-7CB1DA6DBEA1}" type="sibTrans" cxnId="{7730CFF1-729B-4EFE-BA93-DF216542B8C4}">
      <dgm:prSet/>
      <dgm:spPr/>
      <dgm:t>
        <a:bodyPr/>
        <a:lstStyle/>
        <a:p>
          <a:endParaRPr lang="en-US"/>
        </a:p>
      </dgm:t>
    </dgm:pt>
    <dgm:pt modelId="{70ED1A60-F66B-4D68-8C5E-275BF44C4C73}" type="pres">
      <dgm:prSet presAssocID="{3455F29E-8AA6-4886-A0CC-A591B7BFAB8A}" presName="hierChild1" presStyleCnt="0">
        <dgm:presLayoutVars>
          <dgm:chPref val="1"/>
          <dgm:dir/>
          <dgm:animOne val="branch"/>
          <dgm:animLvl val="lvl"/>
          <dgm:resizeHandles/>
        </dgm:presLayoutVars>
      </dgm:prSet>
      <dgm:spPr/>
    </dgm:pt>
    <dgm:pt modelId="{96FF8F09-2FCB-40BB-8D0F-6F945E6B5154}" type="pres">
      <dgm:prSet presAssocID="{8365CBE5-C820-4F7E-A966-5227D489E832}" presName="hierRoot1" presStyleCnt="0"/>
      <dgm:spPr/>
    </dgm:pt>
    <dgm:pt modelId="{CFF83E63-01CF-4D44-B231-181F0AE4B011}" type="pres">
      <dgm:prSet presAssocID="{8365CBE5-C820-4F7E-A966-5227D489E832}" presName="composite" presStyleCnt="0"/>
      <dgm:spPr/>
    </dgm:pt>
    <dgm:pt modelId="{8252B56A-BE11-49B2-A4C0-B5D2A9FBD6E5}" type="pres">
      <dgm:prSet presAssocID="{8365CBE5-C820-4F7E-A966-5227D489E832}" presName="background" presStyleLbl="node0" presStyleIdx="0" presStyleCnt="2"/>
      <dgm:spPr/>
    </dgm:pt>
    <dgm:pt modelId="{311F47E9-B90F-4D03-BA8F-4894C2F72472}" type="pres">
      <dgm:prSet presAssocID="{8365CBE5-C820-4F7E-A966-5227D489E832}" presName="text" presStyleLbl="fgAcc0" presStyleIdx="0" presStyleCnt="2">
        <dgm:presLayoutVars>
          <dgm:chPref val="3"/>
        </dgm:presLayoutVars>
      </dgm:prSet>
      <dgm:spPr/>
    </dgm:pt>
    <dgm:pt modelId="{0E661895-89EB-47F8-8FF4-142CFCF28795}" type="pres">
      <dgm:prSet presAssocID="{8365CBE5-C820-4F7E-A966-5227D489E832}" presName="hierChild2" presStyleCnt="0"/>
      <dgm:spPr/>
    </dgm:pt>
    <dgm:pt modelId="{F86E55BC-1E12-4AA6-97C1-5C8929CF556F}" type="pres">
      <dgm:prSet presAssocID="{9686961E-99A9-4EA7-BDF5-74DF9CC7EF1B}" presName="hierRoot1" presStyleCnt="0"/>
      <dgm:spPr/>
    </dgm:pt>
    <dgm:pt modelId="{72ECECA8-369D-49F2-86BA-215CE007E629}" type="pres">
      <dgm:prSet presAssocID="{9686961E-99A9-4EA7-BDF5-74DF9CC7EF1B}" presName="composite" presStyleCnt="0"/>
      <dgm:spPr/>
    </dgm:pt>
    <dgm:pt modelId="{DB328AA2-E5D5-4C0B-A624-88FC9D356F81}" type="pres">
      <dgm:prSet presAssocID="{9686961E-99A9-4EA7-BDF5-74DF9CC7EF1B}" presName="background" presStyleLbl="node0" presStyleIdx="1" presStyleCnt="2"/>
      <dgm:spPr/>
    </dgm:pt>
    <dgm:pt modelId="{307BCFCB-7FDA-4B2B-8385-44C152DFE449}" type="pres">
      <dgm:prSet presAssocID="{9686961E-99A9-4EA7-BDF5-74DF9CC7EF1B}" presName="text" presStyleLbl="fgAcc0" presStyleIdx="1" presStyleCnt="2">
        <dgm:presLayoutVars>
          <dgm:chPref val="3"/>
        </dgm:presLayoutVars>
      </dgm:prSet>
      <dgm:spPr/>
    </dgm:pt>
    <dgm:pt modelId="{4CAE08DE-E148-4479-9256-1A313EAD3F05}" type="pres">
      <dgm:prSet presAssocID="{9686961E-99A9-4EA7-BDF5-74DF9CC7EF1B}" presName="hierChild2" presStyleCnt="0"/>
      <dgm:spPr/>
    </dgm:pt>
  </dgm:ptLst>
  <dgm:cxnLst>
    <dgm:cxn modelId="{0A145A25-90AF-4278-A47A-CC21E30D614D}" type="presOf" srcId="{8365CBE5-C820-4F7E-A966-5227D489E832}" destId="{311F47E9-B90F-4D03-BA8F-4894C2F72472}" srcOrd="0" destOrd="0" presId="urn:microsoft.com/office/officeart/2005/8/layout/hierarchy1"/>
    <dgm:cxn modelId="{67931B84-3B4E-4F23-8505-4B7B5A091F45}" srcId="{3455F29E-8AA6-4886-A0CC-A591B7BFAB8A}" destId="{8365CBE5-C820-4F7E-A966-5227D489E832}" srcOrd="0" destOrd="0" parTransId="{2054C021-71EB-4644-9AFA-DC1AFF53683E}" sibTransId="{A2C080F5-E5AC-4D41-8599-8B542084CF30}"/>
    <dgm:cxn modelId="{FADA84A8-1648-4BD3-B433-0C267B382B4F}" type="presOf" srcId="{3455F29E-8AA6-4886-A0CC-A591B7BFAB8A}" destId="{70ED1A60-F66B-4D68-8C5E-275BF44C4C73}" srcOrd="0" destOrd="0" presId="urn:microsoft.com/office/officeart/2005/8/layout/hierarchy1"/>
    <dgm:cxn modelId="{CE2E6DF0-2427-4F95-AC43-3D7F01163DC7}" type="presOf" srcId="{9686961E-99A9-4EA7-BDF5-74DF9CC7EF1B}" destId="{307BCFCB-7FDA-4B2B-8385-44C152DFE449}" srcOrd="0" destOrd="0" presId="urn:microsoft.com/office/officeart/2005/8/layout/hierarchy1"/>
    <dgm:cxn modelId="{7730CFF1-729B-4EFE-BA93-DF216542B8C4}" srcId="{3455F29E-8AA6-4886-A0CC-A591B7BFAB8A}" destId="{9686961E-99A9-4EA7-BDF5-74DF9CC7EF1B}" srcOrd="1" destOrd="0" parTransId="{38B35D18-8853-4108-8E8C-9B15830EBBA7}" sibTransId="{3E67D015-6A93-4798-976D-7CB1DA6DBEA1}"/>
    <dgm:cxn modelId="{BDB352CA-BD15-4DE1-8F54-80B12D49A214}" type="presParOf" srcId="{70ED1A60-F66B-4D68-8C5E-275BF44C4C73}" destId="{96FF8F09-2FCB-40BB-8D0F-6F945E6B5154}" srcOrd="0" destOrd="0" presId="urn:microsoft.com/office/officeart/2005/8/layout/hierarchy1"/>
    <dgm:cxn modelId="{E73ECCB2-A75F-4A61-A66D-9DE6DF7A5835}" type="presParOf" srcId="{96FF8F09-2FCB-40BB-8D0F-6F945E6B5154}" destId="{CFF83E63-01CF-4D44-B231-181F0AE4B011}" srcOrd="0" destOrd="0" presId="urn:microsoft.com/office/officeart/2005/8/layout/hierarchy1"/>
    <dgm:cxn modelId="{2EA67B86-F8F0-4BA2-8217-FC7095B74132}" type="presParOf" srcId="{CFF83E63-01CF-4D44-B231-181F0AE4B011}" destId="{8252B56A-BE11-49B2-A4C0-B5D2A9FBD6E5}" srcOrd="0" destOrd="0" presId="urn:microsoft.com/office/officeart/2005/8/layout/hierarchy1"/>
    <dgm:cxn modelId="{792B29EE-7E0B-4C4B-9B20-E25F4CEE848A}" type="presParOf" srcId="{CFF83E63-01CF-4D44-B231-181F0AE4B011}" destId="{311F47E9-B90F-4D03-BA8F-4894C2F72472}" srcOrd="1" destOrd="0" presId="urn:microsoft.com/office/officeart/2005/8/layout/hierarchy1"/>
    <dgm:cxn modelId="{62B5037A-E20F-49D4-A66B-1B12DD4A1574}" type="presParOf" srcId="{96FF8F09-2FCB-40BB-8D0F-6F945E6B5154}" destId="{0E661895-89EB-47F8-8FF4-142CFCF28795}" srcOrd="1" destOrd="0" presId="urn:microsoft.com/office/officeart/2005/8/layout/hierarchy1"/>
    <dgm:cxn modelId="{71DDE269-B8BD-4B1C-B369-8BF27586759F}" type="presParOf" srcId="{70ED1A60-F66B-4D68-8C5E-275BF44C4C73}" destId="{F86E55BC-1E12-4AA6-97C1-5C8929CF556F}" srcOrd="1" destOrd="0" presId="urn:microsoft.com/office/officeart/2005/8/layout/hierarchy1"/>
    <dgm:cxn modelId="{C94E7D1F-E623-40BD-A639-2F006239F624}" type="presParOf" srcId="{F86E55BC-1E12-4AA6-97C1-5C8929CF556F}" destId="{72ECECA8-369D-49F2-86BA-215CE007E629}" srcOrd="0" destOrd="0" presId="urn:microsoft.com/office/officeart/2005/8/layout/hierarchy1"/>
    <dgm:cxn modelId="{5715CD9E-6D32-41E4-9EB7-CDD64A6189BE}" type="presParOf" srcId="{72ECECA8-369D-49F2-86BA-215CE007E629}" destId="{DB328AA2-E5D5-4C0B-A624-88FC9D356F81}" srcOrd="0" destOrd="0" presId="urn:microsoft.com/office/officeart/2005/8/layout/hierarchy1"/>
    <dgm:cxn modelId="{D8B6650D-BE11-4D63-8667-62EB8698FA38}" type="presParOf" srcId="{72ECECA8-369D-49F2-86BA-215CE007E629}" destId="{307BCFCB-7FDA-4B2B-8385-44C152DFE449}" srcOrd="1" destOrd="0" presId="urn:microsoft.com/office/officeart/2005/8/layout/hierarchy1"/>
    <dgm:cxn modelId="{879D0492-422F-4BB5-972E-41A707B70F82}" type="presParOf" srcId="{F86E55BC-1E12-4AA6-97C1-5C8929CF556F}" destId="{4CAE08DE-E148-4479-9256-1A313EAD3F05}" srcOrd="1" destOrd="0" presId="urn:microsoft.com/office/officeart/2005/8/layout/hierarchy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AB7CA2-239C-44DB-A9F6-315826D11895}"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7FF7FB37-276B-412F-AB87-7F43F3F71FE6}">
      <dgm:prSet/>
      <dgm:spPr/>
      <dgm:t>
        <a:bodyPr/>
        <a:lstStyle/>
        <a:p>
          <a:r>
            <a:rPr lang="en-US" b="1" dirty="0"/>
            <a:t>1).Filter:   </a:t>
          </a:r>
          <a:r>
            <a:rPr lang="en-US" b="0" dirty="0"/>
            <a:t>The Filter function finds the records in a table. It must satisfy a formula. We can use Filter to find a set of records with the conditions. If the condition becomes true, it displays the records</a:t>
          </a:r>
        </a:p>
      </dgm:t>
    </dgm:pt>
    <dgm:pt modelId="{ED7BB45A-E123-402C-8FC3-A24666AC36CB}" type="parTrans" cxnId="{9466A17E-61F9-457B-9F9A-828C8FDE3BB4}">
      <dgm:prSet/>
      <dgm:spPr/>
      <dgm:t>
        <a:bodyPr/>
        <a:lstStyle/>
        <a:p>
          <a:endParaRPr lang="en-US"/>
        </a:p>
      </dgm:t>
    </dgm:pt>
    <dgm:pt modelId="{9CF8AC7B-6E9C-43DF-9C13-588983259B96}" type="sibTrans" cxnId="{9466A17E-61F9-457B-9F9A-828C8FDE3BB4}">
      <dgm:prSet/>
      <dgm:spPr/>
      <dgm:t>
        <a:bodyPr/>
        <a:lstStyle/>
        <a:p>
          <a:endParaRPr lang="en-US"/>
        </a:p>
      </dgm:t>
    </dgm:pt>
    <dgm:pt modelId="{23AAA015-1B6A-4057-9B92-3AF2CFEA781C}">
      <dgm:prSet/>
      <dgm:spPr/>
      <dgm:t>
        <a:bodyPr/>
        <a:lstStyle/>
        <a:p>
          <a:r>
            <a:rPr lang="en-US" dirty="0"/>
            <a:t>•</a:t>
          </a:r>
          <a:r>
            <a:rPr lang="en-US" b="1" dirty="0"/>
            <a:t>Syntax:      </a:t>
          </a:r>
          <a:r>
            <a:rPr lang="en-US" dirty="0"/>
            <a:t>Filter(Table Name/collection Name, Condition).</a:t>
          </a:r>
        </a:p>
      </dgm:t>
    </dgm:pt>
    <dgm:pt modelId="{7AF4A041-C96E-4321-9A11-45813BD3D884}" type="parTrans" cxnId="{000EFAD7-3945-49FB-A547-2AA491570450}">
      <dgm:prSet/>
      <dgm:spPr/>
      <dgm:t>
        <a:bodyPr/>
        <a:lstStyle/>
        <a:p>
          <a:endParaRPr lang="en-US"/>
        </a:p>
      </dgm:t>
    </dgm:pt>
    <dgm:pt modelId="{5ED98B31-4178-45FD-ABBD-A6DFD0CBBB5B}" type="sibTrans" cxnId="{000EFAD7-3945-49FB-A547-2AA491570450}">
      <dgm:prSet/>
      <dgm:spPr/>
      <dgm:t>
        <a:bodyPr/>
        <a:lstStyle/>
        <a:p>
          <a:endParaRPr lang="en-US"/>
        </a:p>
      </dgm:t>
    </dgm:pt>
    <dgm:pt modelId="{60266AB0-0A01-4D1F-86D9-54E9AB05AEE6}">
      <dgm:prSet/>
      <dgm:spPr/>
      <dgm:t>
        <a:bodyPr/>
        <a:lstStyle/>
        <a:p>
          <a:r>
            <a:rPr lang="en-US" b="1" dirty="0"/>
            <a:t>•Example</a:t>
          </a:r>
          <a:r>
            <a:rPr lang="en-US" dirty="0"/>
            <a:t>: Filter (Emp, Role=”Technology” &amp;&amp; Area=”Pune”)</a:t>
          </a:r>
        </a:p>
      </dgm:t>
    </dgm:pt>
    <dgm:pt modelId="{2BAE8F44-6B1B-4B59-B51F-6C1B99749C6F}" type="parTrans" cxnId="{2632D522-E6BF-4831-96AE-2905C3BB6757}">
      <dgm:prSet/>
      <dgm:spPr/>
      <dgm:t>
        <a:bodyPr/>
        <a:lstStyle/>
        <a:p>
          <a:endParaRPr lang="en-US"/>
        </a:p>
      </dgm:t>
    </dgm:pt>
    <dgm:pt modelId="{1A4224AF-DB6B-415F-9EA4-0222B8BCBE47}" type="sibTrans" cxnId="{2632D522-E6BF-4831-96AE-2905C3BB6757}">
      <dgm:prSet/>
      <dgm:spPr/>
      <dgm:t>
        <a:bodyPr/>
        <a:lstStyle/>
        <a:p>
          <a:endParaRPr lang="en-US"/>
        </a:p>
      </dgm:t>
    </dgm:pt>
    <dgm:pt modelId="{CDCEDD38-EDC5-4305-A3B5-1459DD859A84}">
      <dgm:prSet/>
      <dgm:spPr/>
      <dgm:t>
        <a:bodyPr/>
        <a:lstStyle/>
        <a:p>
          <a:r>
            <a:rPr lang="en-US" b="1" dirty="0"/>
            <a:t>•2).Lookup:  </a:t>
          </a:r>
          <a:r>
            <a:rPr lang="en-US" dirty="0"/>
            <a:t>The Lookup function finds the first record in a table that satisfies a formula. Use Lookup to find a single record that matches one or more criteria.</a:t>
          </a:r>
        </a:p>
      </dgm:t>
    </dgm:pt>
    <dgm:pt modelId="{14DAB717-D907-41CF-95C7-1567147282FD}" type="parTrans" cxnId="{CDF71758-E941-400F-803F-9F6C8BECD30D}">
      <dgm:prSet/>
      <dgm:spPr/>
      <dgm:t>
        <a:bodyPr/>
        <a:lstStyle/>
        <a:p>
          <a:endParaRPr lang="en-US"/>
        </a:p>
      </dgm:t>
    </dgm:pt>
    <dgm:pt modelId="{6321DF98-4811-46A9-8F41-8BC3217CD142}" type="sibTrans" cxnId="{CDF71758-E941-400F-803F-9F6C8BECD30D}">
      <dgm:prSet/>
      <dgm:spPr/>
      <dgm:t>
        <a:bodyPr/>
        <a:lstStyle/>
        <a:p>
          <a:endParaRPr lang="en-US"/>
        </a:p>
      </dgm:t>
    </dgm:pt>
    <dgm:pt modelId="{84990A84-4B6E-41EA-A1C0-C3376C464336}">
      <dgm:prSet/>
      <dgm:spPr/>
      <dgm:t>
        <a:bodyPr/>
        <a:lstStyle/>
        <a:p>
          <a:r>
            <a:rPr lang="en-US" dirty="0"/>
            <a:t>•</a:t>
          </a:r>
          <a:r>
            <a:rPr lang="en-US" b="1" dirty="0"/>
            <a:t>Syntax: </a:t>
          </a:r>
          <a:r>
            <a:rPr lang="en-US" dirty="0"/>
            <a:t>       Lookup(Table Name/collection ,Condition)</a:t>
          </a:r>
        </a:p>
      </dgm:t>
    </dgm:pt>
    <dgm:pt modelId="{378036E1-668D-47CF-BCA8-0ECAED92D022}" type="parTrans" cxnId="{E8753CE4-DCCD-43B4-BCCB-C5B404A9265D}">
      <dgm:prSet/>
      <dgm:spPr/>
      <dgm:t>
        <a:bodyPr/>
        <a:lstStyle/>
        <a:p>
          <a:endParaRPr lang="en-US"/>
        </a:p>
      </dgm:t>
    </dgm:pt>
    <dgm:pt modelId="{FC2EE73E-C2DE-4D51-97E1-A7ADA9586904}" type="sibTrans" cxnId="{E8753CE4-DCCD-43B4-BCCB-C5B404A9265D}">
      <dgm:prSet/>
      <dgm:spPr/>
      <dgm:t>
        <a:bodyPr/>
        <a:lstStyle/>
        <a:p>
          <a:endParaRPr lang="en-US"/>
        </a:p>
      </dgm:t>
    </dgm:pt>
    <dgm:pt modelId="{7DEDFF5D-D302-4F93-BB8E-6AA5DF45E1D3}">
      <dgm:prSet/>
      <dgm:spPr/>
      <dgm:t>
        <a:bodyPr/>
        <a:lstStyle/>
        <a:p>
          <a:r>
            <a:rPr lang="en-US" dirty="0"/>
            <a:t>•</a:t>
          </a:r>
          <a:r>
            <a:rPr lang="en-US" b="1" dirty="0"/>
            <a:t>Example: </a:t>
          </a:r>
          <a:r>
            <a:rPr lang="en-US" dirty="0"/>
            <a:t>Lookup(tblEMP,EmpID=1,EmpName)       </a:t>
          </a:r>
        </a:p>
      </dgm:t>
    </dgm:pt>
    <dgm:pt modelId="{A394837C-E580-477B-B1DF-5DF0B45FD10D}" type="parTrans" cxnId="{523B9EB3-CA50-4503-B915-7BA50985E945}">
      <dgm:prSet/>
      <dgm:spPr/>
      <dgm:t>
        <a:bodyPr/>
        <a:lstStyle/>
        <a:p>
          <a:endParaRPr lang="en-US"/>
        </a:p>
      </dgm:t>
    </dgm:pt>
    <dgm:pt modelId="{CCE25912-BFD3-47DC-BDF7-5228D8290AC1}" type="sibTrans" cxnId="{523B9EB3-CA50-4503-B915-7BA50985E945}">
      <dgm:prSet/>
      <dgm:spPr/>
      <dgm:t>
        <a:bodyPr/>
        <a:lstStyle/>
        <a:p>
          <a:endParaRPr lang="en-US"/>
        </a:p>
      </dgm:t>
    </dgm:pt>
    <dgm:pt modelId="{F7477B8A-B632-4054-9EEA-F1B666728712}" type="pres">
      <dgm:prSet presAssocID="{92AB7CA2-239C-44DB-A9F6-315826D11895}" presName="vert0" presStyleCnt="0">
        <dgm:presLayoutVars>
          <dgm:dir/>
          <dgm:animOne val="branch"/>
          <dgm:animLvl val="lvl"/>
        </dgm:presLayoutVars>
      </dgm:prSet>
      <dgm:spPr/>
    </dgm:pt>
    <dgm:pt modelId="{CCC09707-155F-4E23-9FC9-514F9552D1E4}" type="pres">
      <dgm:prSet presAssocID="{7FF7FB37-276B-412F-AB87-7F43F3F71FE6}" presName="thickLine" presStyleLbl="alignNode1" presStyleIdx="0" presStyleCnt="6"/>
      <dgm:spPr/>
    </dgm:pt>
    <dgm:pt modelId="{CEF82C1D-C662-4936-8AB5-E12449901B73}" type="pres">
      <dgm:prSet presAssocID="{7FF7FB37-276B-412F-AB87-7F43F3F71FE6}" presName="horz1" presStyleCnt="0"/>
      <dgm:spPr/>
    </dgm:pt>
    <dgm:pt modelId="{7559C463-75DE-4545-B5C1-B9430C6EDDE8}" type="pres">
      <dgm:prSet presAssocID="{7FF7FB37-276B-412F-AB87-7F43F3F71FE6}" presName="tx1" presStyleLbl="revTx" presStyleIdx="0" presStyleCnt="6"/>
      <dgm:spPr/>
    </dgm:pt>
    <dgm:pt modelId="{35A2B31B-ABD8-4446-9164-DC9060CEC005}" type="pres">
      <dgm:prSet presAssocID="{7FF7FB37-276B-412F-AB87-7F43F3F71FE6}" presName="vert1" presStyleCnt="0"/>
      <dgm:spPr/>
    </dgm:pt>
    <dgm:pt modelId="{B061FBAA-22A0-4FEC-9FC6-39B9274953E3}" type="pres">
      <dgm:prSet presAssocID="{23AAA015-1B6A-4057-9B92-3AF2CFEA781C}" presName="thickLine" presStyleLbl="alignNode1" presStyleIdx="1" presStyleCnt="6"/>
      <dgm:spPr/>
    </dgm:pt>
    <dgm:pt modelId="{20E12DB1-2A81-4A91-85CB-77EB2C9D15F9}" type="pres">
      <dgm:prSet presAssocID="{23AAA015-1B6A-4057-9B92-3AF2CFEA781C}" presName="horz1" presStyleCnt="0"/>
      <dgm:spPr/>
    </dgm:pt>
    <dgm:pt modelId="{5D47F9A0-D1A6-44B1-81BC-B16348E16E92}" type="pres">
      <dgm:prSet presAssocID="{23AAA015-1B6A-4057-9B92-3AF2CFEA781C}" presName="tx1" presStyleLbl="revTx" presStyleIdx="1" presStyleCnt="6"/>
      <dgm:spPr/>
    </dgm:pt>
    <dgm:pt modelId="{12297D04-BF1F-45F7-986D-8BB1A9F3332F}" type="pres">
      <dgm:prSet presAssocID="{23AAA015-1B6A-4057-9B92-3AF2CFEA781C}" presName="vert1" presStyleCnt="0"/>
      <dgm:spPr/>
    </dgm:pt>
    <dgm:pt modelId="{9DEA4558-8940-4A28-BCE0-6CCD2B56D952}" type="pres">
      <dgm:prSet presAssocID="{60266AB0-0A01-4D1F-86D9-54E9AB05AEE6}" presName="thickLine" presStyleLbl="alignNode1" presStyleIdx="2" presStyleCnt="6"/>
      <dgm:spPr/>
    </dgm:pt>
    <dgm:pt modelId="{EA6F26F8-E026-471C-BBAE-C99FFCFD3689}" type="pres">
      <dgm:prSet presAssocID="{60266AB0-0A01-4D1F-86D9-54E9AB05AEE6}" presName="horz1" presStyleCnt="0"/>
      <dgm:spPr/>
    </dgm:pt>
    <dgm:pt modelId="{DACF18B9-23BD-4837-ACC0-31AC63FEA766}" type="pres">
      <dgm:prSet presAssocID="{60266AB0-0A01-4D1F-86D9-54E9AB05AEE6}" presName="tx1" presStyleLbl="revTx" presStyleIdx="2" presStyleCnt="6"/>
      <dgm:spPr/>
    </dgm:pt>
    <dgm:pt modelId="{389F212B-85BE-4AD8-94B5-2DD58E344B96}" type="pres">
      <dgm:prSet presAssocID="{60266AB0-0A01-4D1F-86D9-54E9AB05AEE6}" presName="vert1" presStyleCnt="0"/>
      <dgm:spPr/>
    </dgm:pt>
    <dgm:pt modelId="{386ED3BF-493E-40F6-861A-18D9FC2A8F62}" type="pres">
      <dgm:prSet presAssocID="{CDCEDD38-EDC5-4305-A3B5-1459DD859A84}" presName="thickLine" presStyleLbl="alignNode1" presStyleIdx="3" presStyleCnt="6"/>
      <dgm:spPr/>
    </dgm:pt>
    <dgm:pt modelId="{448C0803-9419-4182-8D8A-C7C46FDAEB2B}" type="pres">
      <dgm:prSet presAssocID="{CDCEDD38-EDC5-4305-A3B5-1459DD859A84}" presName="horz1" presStyleCnt="0"/>
      <dgm:spPr/>
    </dgm:pt>
    <dgm:pt modelId="{4A86FBDD-D8F9-412C-BF1C-DFC538F7A87B}" type="pres">
      <dgm:prSet presAssocID="{CDCEDD38-EDC5-4305-A3B5-1459DD859A84}" presName="tx1" presStyleLbl="revTx" presStyleIdx="3" presStyleCnt="6"/>
      <dgm:spPr/>
    </dgm:pt>
    <dgm:pt modelId="{EA265DFA-6F8F-4CA5-A68C-C7CCDC346650}" type="pres">
      <dgm:prSet presAssocID="{CDCEDD38-EDC5-4305-A3B5-1459DD859A84}" presName="vert1" presStyleCnt="0"/>
      <dgm:spPr/>
    </dgm:pt>
    <dgm:pt modelId="{9BEA584F-E13A-4D56-B91B-6DE24927583A}" type="pres">
      <dgm:prSet presAssocID="{84990A84-4B6E-41EA-A1C0-C3376C464336}" presName="thickLine" presStyleLbl="alignNode1" presStyleIdx="4" presStyleCnt="6"/>
      <dgm:spPr/>
    </dgm:pt>
    <dgm:pt modelId="{83328739-CF44-473B-B0A5-AEFD297115A8}" type="pres">
      <dgm:prSet presAssocID="{84990A84-4B6E-41EA-A1C0-C3376C464336}" presName="horz1" presStyleCnt="0"/>
      <dgm:spPr/>
    </dgm:pt>
    <dgm:pt modelId="{5164FC3E-06DC-48EF-B88B-9EFCBE9BA36F}" type="pres">
      <dgm:prSet presAssocID="{84990A84-4B6E-41EA-A1C0-C3376C464336}" presName="tx1" presStyleLbl="revTx" presStyleIdx="4" presStyleCnt="6"/>
      <dgm:spPr/>
    </dgm:pt>
    <dgm:pt modelId="{834C908A-1417-4D83-B013-C033005F762E}" type="pres">
      <dgm:prSet presAssocID="{84990A84-4B6E-41EA-A1C0-C3376C464336}" presName="vert1" presStyleCnt="0"/>
      <dgm:spPr/>
    </dgm:pt>
    <dgm:pt modelId="{CDE76887-E20F-4474-AD02-16D175DF36BA}" type="pres">
      <dgm:prSet presAssocID="{7DEDFF5D-D302-4F93-BB8E-6AA5DF45E1D3}" presName="thickLine" presStyleLbl="alignNode1" presStyleIdx="5" presStyleCnt="6"/>
      <dgm:spPr/>
    </dgm:pt>
    <dgm:pt modelId="{5F968341-3C33-4003-B902-7F65FF367049}" type="pres">
      <dgm:prSet presAssocID="{7DEDFF5D-D302-4F93-BB8E-6AA5DF45E1D3}" presName="horz1" presStyleCnt="0"/>
      <dgm:spPr/>
    </dgm:pt>
    <dgm:pt modelId="{CAA6A92F-63BE-4169-99C2-EF24D9E86EB4}" type="pres">
      <dgm:prSet presAssocID="{7DEDFF5D-D302-4F93-BB8E-6AA5DF45E1D3}" presName="tx1" presStyleLbl="revTx" presStyleIdx="5" presStyleCnt="6"/>
      <dgm:spPr/>
    </dgm:pt>
    <dgm:pt modelId="{3E9D3D90-E256-4B37-9806-72D38C7DF94A}" type="pres">
      <dgm:prSet presAssocID="{7DEDFF5D-D302-4F93-BB8E-6AA5DF45E1D3}" presName="vert1" presStyleCnt="0"/>
      <dgm:spPr/>
    </dgm:pt>
  </dgm:ptLst>
  <dgm:cxnLst>
    <dgm:cxn modelId="{2632D522-E6BF-4831-96AE-2905C3BB6757}" srcId="{92AB7CA2-239C-44DB-A9F6-315826D11895}" destId="{60266AB0-0A01-4D1F-86D9-54E9AB05AEE6}" srcOrd="2" destOrd="0" parTransId="{2BAE8F44-6B1B-4B59-B51F-6C1B99749C6F}" sibTransId="{1A4224AF-DB6B-415F-9EA4-0222B8BCBE47}"/>
    <dgm:cxn modelId="{C8861332-FC33-4606-9EFF-60FEE222E904}" type="presOf" srcId="{7DEDFF5D-D302-4F93-BB8E-6AA5DF45E1D3}" destId="{CAA6A92F-63BE-4169-99C2-EF24D9E86EB4}" srcOrd="0" destOrd="0" presId="urn:microsoft.com/office/officeart/2008/layout/LinedList"/>
    <dgm:cxn modelId="{405AC769-293A-4CB9-A747-4F0F457D642D}" type="presOf" srcId="{23AAA015-1B6A-4057-9B92-3AF2CFEA781C}" destId="{5D47F9A0-D1A6-44B1-81BC-B16348E16E92}" srcOrd="0" destOrd="0" presId="urn:microsoft.com/office/officeart/2008/layout/LinedList"/>
    <dgm:cxn modelId="{A523C94A-6549-4F3C-B85B-1691839D50D5}" type="presOf" srcId="{92AB7CA2-239C-44DB-A9F6-315826D11895}" destId="{F7477B8A-B632-4054-9EEA-F1B666728712}" srcOrd="0" destOrd="0" presId="urn:microsoft.com/office/officeart/2008/layout/LinedList"/>
    <dgm:cxn modelId="{CDF71758-E941-400F-803F-9F6C8BECD30D}" srcId="{92AB7CA2-239C-44DB-A9F6-315826D11895}" destId="{CDCEDD38-EDC5-4305-A3B5-1459DD859A84}" srcOrd="3" destOrd="0" parTransId="{14DAB717-D907-41CF-95C7-1567147282FD}" sibTransId="{6321DF98-4811-46A9-8F41-8BC3217CD142}"/>
    <dgm:cxn modelId="{B7B97E79-1524-4DAF-9CE1-B50D83138AF0}" type="presOf" srcId="{84990A84-4B6E-41EA-A1C0-C3376C464336}" destId="{5164FC3E-06DC-48EF-B88B-9EFCBE9BA36F}" srcOrd="0" destOrd="0" presId="urn:microsoft.com/office/officeart/2008/layout/LinedList"/>
    <dgm:cxn modelId="{9466A17E-61F9-457B-9F9A-828C8FDE3BB4}" srcId="{92AB7CA2-239C-44DB-A9F6-315826D11895}" destId="{7FF7FB37-276B-412F-AB87-7F43F3F71FE6}" srcOrd="0" destOrd="0" parTransId="{ED7BB45A-E123-402C-8FC3-A24666AC36CB}" sibTransId="{9CF8AC7B-6E9C-43DF-9C13-588983259B96}"/>
    <dgm:cxn modelId="{C2333BA2-6CE3-42EC-B41E-0C9E1151D248}" type="presOf" srcId="{60266AB0-0A01-4D1F-86D9-54E9AB05AEE6}" destId="{DACF18B9-23BD-4837-ACC0-31AC63FEA766}" srcOrd="0" destOrd="0" presId="urn:microsoft.com/office/officeart/2008/layout/LinedList"/>
    <dgm:cxn modelId="{523B9EB3-CA50-4503-B915-7BA50985E945}" srcId="{92AB7CA2-239C-44DB-A9F6-315826D11895}" destId="{7DEDFF5D-D302-4F93-BB8E-6AA5DF45E1D3}" srcOrd="5" destOrd="0" parTransId="{A394837C-E580-477B-B1DF-5DF0B45FD10D}" sibTransId="{CCE25912-BFD3-47DC-BDF7-5228D8290AC1}"/>
    <dgm:cxn modelId="{7FD5AFB8-25CC-48CB-A479-630DFC3F1A80}" type="presOf" srcId="{7FF7FB37-276B-412F-AB87-7F43F3F71FE6}" destId="{7559C463-75DE-4545-B5C1-B9430C6EDDE8}" srcOrd="0" destOrd="0" presId="urn:microsoft.com/office/officeart/2008/layout/LinedList"/>
    <dgm:cxn modelId="{3D077ED2-B80F-42D3-9E9D-7C0114A4FC90}" type="presOf" srcId="{CDCEDD38-EDC5-4305-A3B5-1459DD859A84}" destId="{4A86FBDD-D8F9-412C-BF1C-DFC538F7A87B}" srcOrd="0" destOrd="0" presId="urn:microsoft.com/office/officeart/2008/layout/LinedList"/>
    <dgm:cxn modelId="{000EFAD7-3945-49FB-A547-2AA491570450}" srcId="{92AB7CA2-239C-44DB-A9F6-315826D11895}" destId="{23AAA015-1B6A-4057-9B92-3AF2CFEA781C}" srcOrd="1" destOrd="0" parTransId="{7AF4A041-C96E-4321-9A11-45813BD3D884}" sibTransId="{5ED98B31-4178-45FD-ABBD-A6DFD0CBBB5B}"/>
    <dgm:cxn modelId="{E8753CE4-DCCD-43B4-BCCB-C5B404A9265D}" srcId="{92AB7CA2-239C-44DB-A9F6-315826D11895}" destId="{84990A84-4B6E-41EA-A1C0-C3376C464336}" srcOrd="4" destOrd="0" parTransId="{378036E1-668D-47CF-BCA8-0ECAED92D022}" sibTransId="{FC2EE73E-C2DE-4D51-97E1-A7ADA9586904}"/>
    <dgm:cxn modelId="{84A96017-F845-4873-A6AC-B96D8C050884}" type="presParOf" srcId="{F7477B8A-B632-4054-9EEA-F1B666728712}" destId="{CCC09707-155F-4E23-9FC9-514F9552D1E4}" srcOrd="0" destOrd="0" presId="urn:microsoft.com/office/officeart/2008/layout/LinedList"/>
    <dgm:cxn modelId="{0098410D-0CF9-4FDD-97F5-47898E9ECF25}" type="presParOf" srcId="{F7477B8A-B632-4054-9EEA-F1B666728712}" destId="{CEF82C1D-C662-4936-8AB5-E12449901B73}" srcOrd="1" destOrd="0" presId="urn:microsoft.com/office/officeart/2008/layout/LinedList"/>
    <dgm:cxn modelId="{6BA46031-83B8-4C3A-AA8D-3997B93D5B89}" type="presParOf" srcId="{CEF82C1D-C662-4936-8AB5-E12449901B73}" destId="{7559C463-75DE-4545-B5C1-B9430C6EDDE8}" srcOrd="0" destOrd="0" presId="urn:microsoft.com/office/officeart/2008/layout/LinedList"/>
    <dgm:cxn modelId="{F287FB2D-E22B-4C39-B051-5DF8C649F9C5}" type="presParOf" srcId="{CEF82C1D-C662-4936-8AB5-E12449901B73}" destId="{35A2B31B-ABD8-4446-9164-DC9060CEC005}" srcOrd="1" destOrd="0" presId="urn:microsoft.com/office/officeart/2008/layout/LinedList"/>
    <dgm:cxn modelId="{ACB9B9EA-40AF-4AD1-B068-B50510EC46F9}" type="presParOf" srcId="{F7477B8A-B632-4054-9EEA-F1B666728712}" destId="{B061FBAA-22A0-4FEC-9FC6-39B9274953E3}" srcOrd="2" destOrd="0" presId="urn:microsoft.com/office/officeart/2008/layout/LinedList"/>
    <dgm:cxn modelId="{B99F95FC-C303-429A-ABBE-66E51EAB52AA}" type="presParOf" srcId="{F7477B8A-B632-4054-9EEA-F1B666728712}" destId="{20E12DB1-2A81-4A91-85CB-77EB2C9D15F9}" srcOrd="3" destOrd="0" presId="urn:microsoft.com/office/officeart/2008/layout/LinedList"/>
    <dgm:cxn modelId="{0F253FD3-3A18-4DBE-9147-0A80B41A8CAA}" type="presParOf" srcId="{20E12DB1-2A81-4A91-85CB-77EB2C9D15F9}" destId="{5D47F9A0-D1A6-44B1-81BC-B16348E16E92}" srcOrd="0" destOrd="0" presId="urn:microsoft.com/office/officeart/2008/layout/LinedList"/>
    <dgm:cxn modelId="{872F9698-9376-4C2B-9C55-592C7D3389CB}" type="presParOf" srcId="{20E12DB1-2A81-4A91-85CB-77EB2C9D15F9}" destId="{12297D04-BF1F-45F7-986D-8BB1A9F3332F}" srcOrd="1" destOrd="0" presId="urn:microsoft.com/office/officeart/2008/layout/LinedList"/>
    <dgm:cxn modelId="{1635C251-B243-4866-8D41-C424A6A534A0}" type="presParOf" srcId="{F7477B8A-B632-4054-9EEA-F1B666728712}" destId="{9DEA4558-8940-4A28-BCE0-6CCD2B56D952}" srcOrd="4" destOrd="0" presId="urn:microsoft.com/office/officeart/2008/layout/LinedList"/>
    <dgm:cxn modelId="{617C20F2-F9CD-4992-9D3B-81C8328AF430}" type="presParOf" srcId="{F7477B8A-B632-4054-9EEA-F1B666728712}" destId="{EA6F26F8-E026-471C-BBAE-C99FFCFD3689}" srcOrd="5" destOrd="0" presId="urn:microsoft.com/office/officeart/2008/layout/LinedList"/>
    <dgm:cxn modelId="{D0D33B59-A516-4CE2-91E1-5A4EFA83C518}" type="presParOf" srcId="{EA6F26F8-E026-471C-BBAE-C99FFCFD3689}" destId="{DACF18B9-23BD-4837-ACC0-31AC63FEA766}" srcOrd="0" destOrd="0" presId="urn:microsoft.com/office/officeart/2008/layout/LinedList"/>
    <dgm:cxn modelId="{04A0B4E8-5251-4B05-86DD-C866D8A71A1F}" type="presParOf" srcId="{EA6F26F8-E026-471C-BBAE-C99FFCFD3689}" destId="{389F212B-85BE-4AD8-94B5-2DD58E344B96}" srcOrd="1" destOrd="0" presId="urn:microsoft.com/office/officeart/2008/layout/LinedList"/>
    <dgm:cxn modelId="{6AA1E6F2-417E-4428-A91B-3C354AD31D99}" type="presParOf" srcId="{F7477B8A-B632-4054-9EEA-F1B666728712}" destId="{386ED3BF-493E-40F6-861A-18D9FC2A8F62}" srcOrd="6" destOrd="0" presId="urn:microsoft.com/office/officeart/2008/layout/LinedList"/>
    <dgm:cxn modelId="{107FA53A-32DE-414F-83C2-9E0734D2C891}" type="presParOf" srcId="{F7477B8A-B632-4054-9EEA-F1B666728712}" destId="{448C0803-9419-4182-8D8A-C7C46FDAEB2B}" srcOrd="7" destOrd="0" presId="urn:microsoft.com/office/officeart/2008/layout/LinedList"/>
    <dgm:cxn modelId="{0B7BB8D3-D3E8-403F-94FC-104F30463C5C}" type="presParOf" srcId="{448C0803-9419-4182-8D8A-C7C46FDAEB2B}" destId="{4A86FBDD-D8F9-412C-BF1C-DFC538F7A87B}" srcOrd="0" destOrd="0" presId="urn:microsoft.com/office/officeart/2008/layout/LinedList"/>
    <dgm:cxn modelId="{20056B33-7908-45FA-B22F-6C1362F49275}" type="presParOf" srcId="{448C0803-9419-4182-8D8A-C7C46FDAEB2B}" destId="{EA265DFA-6F8F-4CA5-A68C-C7CCDC346650}" srcOrd="1" destOrd="0" presId="urn:microsoft.com/office/officeart/2008/layout/LinedList"/>
    <dgm:cxn modelId="{387A3747-9416-497E-AE4C-268A7D09A9DD}" type="presParOf" srcId="{F7477B8A-B632-4054-9EEA-F1B666728712}" destId="{9BEA584F-E13A-4D56-B91B-6DE24927583A}" srcOrd="8" destOrd="0" presId="urn:microsoft.com/office/officeart/2008/layout/LinedList"/>
    <dgm:cxn modelId="{188F1360-350B-405E-922F-1A02145945F6}" type="presParOf" srcId="{F7477B8A-B632-4054-9EEA-F1B666728712}" destId="{83328739-CF44-473B-B0A5-AEFD297115A8}" srcOrd="9" destOrd="0" presId="urn:microsoft.com/office/officeart/2008/layout/LinedList"/>
    <dgm:cxn modelId="{0C74CD25-2E85-4F5B-A9BF-C3A66EBB828C}" type="presParOf" srcId="{83328739-CF44-473B-B0A5-AEFD297115A8}" destId="{5164FC3E-06DC-48EF-B88B-9EFCBE9BA36F}" srcOrd="0" destOrd="0" presId="urn:microsoft.com/office/officeart/2008/layout/LinedList"/>
    <dgm:cxn modelId="{16C583A0-2147-45EA-9317-C66C03AC1466}" type="presParOf" srcId="{83328739-CF44-473B-B0A5-AEFD297115A8}" destId="{834C908A-1417-4D83-B013-C033005F762E}" srcOrd="1" destOrd="0" presId="urn:microsoft.com/office/officeart/2008/layout/LinedList"/>
    <dgm:cxn modelId="{2598ED1B-C659-4C66-A722-DAAB2D5C25F0}" type="presParOf" srcId="{F7477B8A-B632-4054-9EEA-F1B666728712}" destId="{CDE76887-E20F-4474-AD02-16D175DF36BA}" srcOrd="10" destOrd="0" presId="urn:microsoft.com/office/officeart/2008/layout/LinedList"/>
    <dgm:cxn modelId="{11EEFAD1-108B-437F-AC27-AC64FD5AD2D5}" type="presParOf" srcId="{F7477B8A-B632-4054-9EEA-F1B666728712}" destId="{5F968341-3C33-4003-B902-7F65FF367049}" srcOrd="11" destOrd="0" presId="urn:microsoft.com/office/officeart/2008/layout/LinedList"/>
    <dgm:cxn modelId="{41EF66A2-5B80-46E3-9AEB-1BEEC9BF616E}" type="presParOf" srcId="{5F968341-3C33-4003-B902-7F65FF367049}" destId="{CAA6A92F-63BE-4169-99C2-EF24D9E86EB4}" srcOrd="0" destOrd="0" presId="urn:microsoft.com/office/officeart/2008/layout/LinedList"/>
    <dgm:cxn modelId="{40C0BA64-0196-40B5-85C3-4A37089C36E6}" type="presParOf" srcId="{5F968341-3C33-4003-B902-7F65FF367049}" destId="{3E9D3D90-E256-4B37-9806-72D38C7DF94A}"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72763A-F506-4E1A-8688-DFFDCBBA9047}"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7E25BD05-FC82-439C-9582-C85C35D2883B}">
      <dgm:prSet/>
      <dgm:spPr/>
      <dgm:t>
        <a:bodyPr/>
        <a:lstStyle/>
        <a:p>
          <a:r>
            <a:rPr lang="en-IN" b="1" dirty="0"/>
            <a:t>5).PATCH FUNCTION</a:t>
          </a:r>
          <a:endParaRPr lang="en-US" b="1" dirty="0"/>
        </a:p>
      </dgm:t>
    </dgm:pt>
    <dgm:pt modelId="{3D2D65BF-4C7E-46A5-AB6C-E432AEF3A705}" type="parTrans" cxnId="{01B8AD54-1467-459D-8956-430111E27A76}">
      <dgm:prSet/>
      <dgm:spPr/>
      <dgm:t>
        <a:bodyPr/>
        <a:lstStyle/>
        <a:p>
          <a:endParaRPr lang="en-US"/>
        </a:p>
      </dgm:t>
    </dgm:pt>
    <dgm:pt modelId="{57D87811-C7A9-47DC-B40B-2E5D4F0783DE}" type="sibTrans" cxnId="{01B8AD54-1467-459D-8956-430111E27A76}">
      <dgm:prSet/>
      <dgm:spPr/>
      <dgm:t>
        <a:bodyPr/>
        <a:lstStyle/>
        <a:p>
          <a:endParaRPr lang="en-US"/>
        </a:p>
      </dgm:t>
    </dgm:pt>
    <dgm:pt modelId="{571BE9D1-2986-4F95-B1A6-CB1D4FAFFE9B}">
      <dgm:prSet/>
      <dgm:spPr/>
      <dgm:t>
        <a:bodyPr/>
        <a:lstStyle/>
        <a:p>
          <a:r>
            <a:rPr lang="en-IN" dirty="0"/>
            <a:t>• Use Patch with the Defaults function to create records.</a:t>
          </a:r>
          <a:endParaRPr lang="en-US" dirty="0"/>
        </a:p>
      </dgm:t>
    </dgm:pt>
    <dgm:pt modelId="{B9B35014-E958-4528-86EA-59FDBD153663}" type="parTrans" cxnId="{87703AA1-D3E9-4814-BA4D-41969F072675}">
      <dgm:prSet/>
      <dgm:spPr/>
      <dgm:t>
        <a:bodyPr/>
        <a:lstStyle/>
        <a:p>
          <a:endParaRPr lang="en-US"/>
        </a:p>
      </dgm:t>
    </dgm:pt>
    <dgm:pt modelId="{09EE188A-CBA3-43FE-BBD5-B3A7CA956BF0}" type="sibTrans" cxnId="{87703AA1-D3E9-4814-BA4D-41969F072675}">
      <dgm:prSet/>
      <dgm:spPr/>
      <dgm:t>
        <a:bodyPr/>
        <a:lstStyle/>
        <a:p>
          <a:endParaRPr lang="en-US"/>
        </a:p>
      </dgm:t>
    </dgm:pt>
    <dgm:pt modelId="{F015CABB-965A-4F25-A046-2FCB0C5538C1}">
      <dgm:prSet/>
      <dgm:spPr/>
      <dgm:t>
        <a:bodyPr/>
        <a:lstStyle/>
        <a:p>
          <a:r>
            <a:rPr lang="en-IN" dirty="0"/>
            <a:t>• Modify one or more records of a data source.</a:t>
          </a:r>
          <a:endParaRPr lang="en-US" dirty="0"/>
        </a:p>
      </dgm:t>
    </dgm:pt>
    <dgm:pt modelId="{18504BFD-EFE4-4289-AEE5-9D324EF1F2A8}" type="parTrans" cxnId="{9D052936-52C2-4A12-BD8B-BC8749F9DDFA}">
      <dgm:prSet/>
      <dgm:spPr/>
      <dgm:t>
        <a:bodyPr/>
        <a:lstStyle/>
        <a:p>
          <a:endParaRPr lang="en-US"/>
        </a:p>
      </dgm:t>
    </dgm:pt>
    <dgm:pt modelId="{A8D2162D-DF0B-49E7-8DE4-61A2A9FBCF4F}" type="sibTrans" cxnId="{9D052936-52C2-4A12-BD8B-BC8749F9DDFA}">
      <dgm:prSet/>
      <dgm:spPr/>
      <dgm:t>
        <a:bodyPr/>
        <a:lstStyle/>
        <a:p>
          <a:endParaRPr lang="en-US"/>
        </a:p>
      </dgm:t>
    </dgm:pt>
    <dgm:pt modelId="{C9D35EAE-E58B-4514-B26A-F222CA92EB4A}">
      <dgm:prSet/>
      <dgm:spPr/>
      <dgm:t>
        <a:bodyPr/>
        <a:lstStyle/>
        <a:p>
          <a:r>
            <a:rPr lang="en-IN" dirty="0"/>
            <a:t>• Update the records in a data source without affecting other properties.</a:t>
          </a:r>
          <a:endParaRPr lang="en-US" dirty="0"/>
        </a:p>
      </dgm:t>
    </dgm:pt>
    <dgm:pt modelId="{A85F871A-8C60-416D-AC2F-1D2C5B5CD7D7}" type="parTrans" cxnId="{CB396344-C4F1-48F5-BCE7-FE9D9712FA0E}">
      <dgm:prSet/>
      <dgm:spPr/>
      <dgm:t>
        <a:bodyPr/>
        <a:lstStyle/>
        <a:p>
          <a:endParaRPr lang="en-US"/>
        </a:p>
      </dgm:t>
    </dgm:pt>
    <dgm:pt modelId="{51DCF577-EED5-4C51-AD64-B97E90EE6EA2}" type="sibTrans" cxnId="{CB396344-C4F1-48F5-BCE7-FE9D9712FA0E}">
      <dgm:prSet/>
      <dgm:spPr/>
      <dgm:t>
        <a:bodyPr/>
        <a:lstStyle/>
        <a:p>
          <a:endParaRPr lang="en-US"/>
        </a:p>
      </dgm:t>
    </dgm:pt>
    <dgm:pt modelId="{9F1E7759-8173-4DD2-A127-A717CEE6FAAB}">
      <dgm:prSet/>
      <dgm:spPr/>
      <dgm:t>
        <a:bodyPr/>
        <a:lstStyle/>
        <a:p>
          <a:r>
            <a:rPr lang="en-IN" dirty="0"/>
            <a:t>• Use the ForAll function to update or create multiple records using the Patch function</a:t>
          </a:r>
          <a:endParaRPr lang="en-US" dirty="0"/>
        </a:p>
      </dgm:t>
    </dgm:pt>
    <dgm:pt modelId="{2E026679-8F5B-40A4-B256-8E28C600DA0B}" type="parTrans" cxnId="{13347947-1F2F-4292-B012-B1C7552D127E}">
      <dgm:prSet/>
      <dgm:spPr/>
      <dgm:t>
        <a:bodyPr/>
        <a:lstStyle/>
        <a:p>
          <a:endParaRPr lang="en-US"/>
        </a:p>
      </dgm:t>
    </dgm:pt>
    <dgm:pt modelId="{0F640639-C3B4-459D-91EF-A459A707F8AE}" type="sibTrans" cxnId="{13347947-1F2F-4292-B012-B1C7552D127E}">
      <dgm:prSet/>
      <dgm:spPr/>
      <dgm:t>
        <a:bodyPr/>
        <a:lstStyle/>
        <a:p>
          <a:endParaRPr lang="en-US"/>
        </a:p>
      </dgm:t>
    </dgm:pt>
    <dgm:pt modelId="{B482B2C3-C9D9-4391-B9F4-CA7E80838028}">
      <dgm:prSet/>
      <dgm:spPr/>
      <dgm:t>
        <a:bodyPr/>
        <a:lstStyle/>
        <a:p>
          <a:r>
            <a:rPr lang="en-IN" dirty="0"/>
            <a:t>• </a:t>
          </a:r>
          <a:r>
            <a:rPr lang="en-IN" b="1" dirty="0"/>
            <a:t>Syntax: </a:t>
          </a:r>
          <a:r>
            <a:rPr lang="en-IN" dirty="0"/>
            <a:t>  </a:t>
          </a:r>
          <a:r>
            <a:rPr lang="en-IN" b="1" dirty="0"/>
            <a:t>Save Patch</a:t>
          </a:r>
          <a:endParaRPr lang="en-US" b="1" dirty="0"/>
        </a:p>
      </dgm:t>
    </dgm:pt>
    <dgm:pt modelId="{B1477C69-2CC2-4552-9277-E38E6F13A477}" type="parTrans" cxnId="{61ABF8C8-CF00-4CE0-A987-12B12708ADB1}">
      <dgm:prSet/>
      <dgm:spPr/>
      <dgm:t>
        <a:bodyPr/>
        <a:lstStyle/>
        <a:p>
          <a:endParaRPr lang="en-US"/>
        </a:p>
      </dgm:t>
    </dgm:pt>
    <dgm:pt modelId="{C1646013-5808-46B5-9DBD-06B2118A6081}" type="sibTrans" cxnId="{61ABF8C8-CF00-4CE0-A987-12B12708ADB1}">
      <dgm:prSet/>
      <dgm:spPr/>
      <dgm:t>
        <a:bodyPr/>
        <a:lstStyle/>
        <a:p>
          <a:endParaRPr lang="en-US"/>
        </a:p>
      </dgm:t>
    </dgm:pt>
    <dgm:pt modelId="{8AE76A3B-EE77-4824-BC58-BEFDBF68BB79}">
      <dgm:prSet/>
      <dgm:spPr/>
      <dgm:t>
        <a:bodyPr/>
        <a:lstStyle/>
        <a:p>
          <a:r>
            <a:rPr lang="en-IN" dirty="0"/>
            <a:t>• Patch(TableName, Default(TableName),{columnsName1:textinput.text, columnsName2:textinput2.text})</a:t>
          </a:r>
          <a:endParaRPr lang="en-US" dirty="0"/>
        </a:p>
      </dgm:t>
    </dgm:pt>
    <dgm:pt modelId="{9CD07004-9A3E-4B17-9DBE-86C1CFF5AD27}" type="parTrans" cxnId="{EC62D9E2-5999-4D6D-9E43-AD361E9A0F17}">
      <dgm:prSet/>
      <dgm:spPr/>
      <dgm:t>
        <a:bodyPr/>
        <a:lstStyle/>
        <a:p>
          <a:endParaRPr lang="en-US"/>
        </a:p>
      </dgm:t>
    </dgm:pt>
    <dgm:pt modelId="{D83D45EF-EA17-4315-8138-104EDEB5DCEB}" type="sibTrans" cxnId="{EC62D9E2-5999-4D6D-9E43-AD361E9A0F17}">
      <dgm:prSet/>
      <dgm:spPr/>
      <dgm:t>
        <a:bodyPr/>
        <a:lstStyle/>
        <a:p>
          <a:endParaRPr lang="en-US"/>
        </a:p>
      </dgm:t>
    </dgm:pt>
    <dgm:pt modelId="{BE3D7EE8-BA35-4C11-B5B9-71AD63F19C44}">
      <dgm:prSet/>
      <dgm:spPr/>
      <dgm:t>
        <a:bodyPr/>
        <a:lstStyle/>
        <a:p>
          <a:r>
            <a:rPr lang="en-IN" dirty="0"/>
            <a:t>• </a:t>
          </a:r>
          <a:r>
            <a:rPr lang="en-IN" b="1" dirty="0"/>
            <a:t>Syntax:</a:t>
          </a:r>
          <a:r>
            <a:rPr lang="en-IN" dirty="0"/>
            <a:t> </a:t>
          </a:r>
          <a:r>
            <a:rPr lang="en-IN" b="1" dirty="0"/>
            <a:t>Patchupdate</a:t>
          </a:r>
          <a:endParaRPr lang="en-US" b="1" dirty="0"/>
        </a:p>
      </dgm:t>
    </dgm:pt>
    <dgm:pt modelId="{051848EE-3032-4E30-8409-2F06CE080E80}" type="parTrans" cxnId="{85641906-3130-45EC-9C5B-097FC28C44E3}">
      <dgm:prSet/>
      <dgm:spPr/>
      <dgm:t>
        <a:bodyPr/>
        <a:lstStyle/>
        <a:p>
          <a:endParaRPr lang="en-US"/>
        </a:p>
      </dgm:t>
    </dgm:pt>
    <dgm:pt modelId="{FB2BD14E-4EBF-4FC5-8033-48DA73DE0025}" type="sibTrans" cxnId="{85641906-3130-45EC-9C5B-097FC28C44E3}">
      <dgm:prSet/>
      <dgm:spPr/>
      <dgm:t>
        <a:bodyPr/>
        <a:lstStyle/>
        <a:p>
          <a:endParaRPr lang="en-US"/>
        </a:p>
      </dgm:t>
    </dgm:pt>
    <dgm:pt modelId="{7AF58344-0BF2-465D-88A2-1C33906D0609}">
      <dgm:prSet/>
      <dgm:spPr/>
      <dgm:t>
        <a:bodyPr/>
        <a:lstStyle/>
        <a:p>
          <a:r>
            <a:rPr lang="en-IN" dirty="0"/>
            <a:t>• Patch(TableName, gallery.selected,{columnsName1:textinput.text, columnsName2:textinput2.text})</a:t>
          </a:r>
          <a:endParaRPr lang="en-US" dirty="0"/>
        </a:p>
      </dgm:t>
    </dgm:pt>
    <dgm:pt modelId="{F10C9DD3-5D1B-4BF0-9E44-F71C78565D8F}" type="parTrans" cxnId="{3ABFC8D0-4DFB-43F6-B5A4-0BFE270E1749}">
      <dgm:prSet/>
      <dgm:spPr/>
      <dgm:t>
        <a:bodyPr/>
        <a:lstStyle/>
        <a:p>
          <a:endParaRPr lang="en-US"/>
        </a:p>
      </dgm:t>
    </dgm:pt>
    <dgm:pt modelId="{68A9A42D-9E2B-464B-84CA-535E9E51A272}" type="sibTrans" cxnId="{3ABFC8D0-4DFB-43F6-B5A4-0BFE270E1749}">
      <dgm:prSet/>
      <dgm:spPr/>
      <dgm:t>
        <a:bodyPr/>
        <a:lstStyle/>
        <a:p>
          <a:endParaRPr lang="en-US"/>
        </a:p>
      </dgm:t>
    </dgm:pt>
    <dgm:pt modelId="{344B80F3-2515-452D-98FF-7F313C89EEB2}" type="pres">
      <dgm:prSet presAssocID="{1972763A-F506-4E1A-8688-DFFDCBBA9047}" presName="vert0" presStyleCnt="0">
        <dgm:presLayoutVars>
          <dgm:dir/>
          <dgm:animOne val="branch"/>
          <dgm:animLvl val="lvl"/>
        </dgm:presLayoutVars>
      </dgm:prSet>
      <dgm:spPr/>
    </dgm:pt>
    <dgm:pt modelId="{761FABC9-1E7A-42B6-B76D-AA9629CCD7D5}" type="pres">
      <dgm:prSet presAssocID="{7E25BD05-FC82-439C-9582-C85C35D2883B}" presName="thickLine" presStyleLbl="alignNode1" presStyleIdx="0" presStyleCnt="9"/>
      <dgm:spPr/>
    </dgm:pt>
    <dgm:pt modelId="{E0A00151-ED15-4B4F-832B-784311657E33}" type="pres">
      <dgm:prSet presAssocID="{7E25BD05-FC82-439C-9582-C85C35D2883B}" presName="horz1" presStyleCnt="0"/>
      <dgm:spPr/>
    </dgm:pt>
    <dgm:pt modelId="{8AD1A7D0-670B-412B-8289-6720A32107EF}" type="pres">
      <dgm:prSet presAssocID="{7E25BD05-FC82-439C-9582-C85C35D2883B}" presName="tx1" presStyleLbl="revTx" presStyleIdx="0" presStyleCnt="9"/>
      <dgm:spPr/>
    </dgm:pt>
    <dgm:pt modelId="{67DFBC6C-796F-4B95-8B10-5397C985C644}" type="pres">
      <dgm:prSet presAssocID="{7E25BD05-FC82-439C-9582-C85C35D2883B}" presName="vert1" presStyleCnt="0"/>
      <dgm:spPr/>
    </dgm:pt>
    <dgm:pt modelId="{80A48BF9-1358-441E-8245-673D09416F8D}" type="pres">
      <dgm:prSet presAssocID="{571BE9D1-2986-4F95-B1A6-CB1D4FAFFE9B}" presName="thickLine" presStyleLbl="alignNode1" presStyleIdx="1" presStyleCnt="9"/>
      <dgm:spPr/>
    </dgm:pt>
    <dgm:pt modelId="{C4848878-13F2-49D2-8860-1DB5DC2BCAAE}" type="pres">
      <dgm:prSet presAssocID="{571BE9D1-2986-4F95-B1A6-CB1D4FAFFE9B}" presName="horz1" presStyleCnt="0"/>
      <dgm:spPr/>
    </dgm:pt>
    <dgm:pt modelId="{91F89297-D663-4BB7-8B8F-34B48058535D}" type="pres">
      <dgm:prSet presAssocID="{571BE9D1-2986-4F95-B1A6-CB1D4FAFFE9B}" presName="tx1" presStyleLbl="revTx" presStyleIdx="1" presStyleCnt="9"/>
      <dgm:spPr/>
    </dgm:pt>
    <dgm:pt modelId="{B7283B4C-83E2-4514-9DA5-77D5AF62B51E}" type="pres">
      <dgm:prSet presAssocID="{571BE9D1-2986-4F95-B1A6-CB1D4FAFFE9B}" presName="vert1" presStyleCnt="0"/>
      <dgm:spPr/>
    </dgm:pt>
    <dgm:pt modelId="{45110CE6-4087-43B9-81E4-5964793757C0}" type="pres">
      <dgm:prSet presAssocID="{F015CABB-965A-4F25-A046-2FCB0C5538C1}" presName="thickLine" presStyleLbl="alignNode1" presStyleIdx="2" presStyleCnt="9"/>
      <dgm:spPr/>
    </dgm:pt>
    <dgm:pt modelId="{4B643B3F-B5CF-4C2E-96DC-4FF4C42C51B4}" type="pres">
      <dgm:prSet presAssocID="{F015CABB-965A-4F25-A046-2FCB0C5538C1}" presName="horz1" presStyleCnt="0"/>
      <dgm:spPr/>
    </dgm:pt>
    <dgm:pt modelId="{34AC97A5-5E86-450E-BAB8-2A904BFDF204}" type="pres">
      <dgm:prSet presAssocID="{F015CABB-965A-4F25-A046-2FCB0C5538C1}" presName="tx1" presStyleLbl="revTx" presStyleIdx="2" presStyleCnt="9"/>
      <dgm:spPr/>
    </dgm:pt>
    <dgm:pt modelId="{C928CE2F-F22B-477C-B996-76C94D82A11C}" type="pres">
      <dgm:prSet presAssocID="{F015CABB-965A-4F25-A046-2FCB0C5538C1}" presName="vert1" presStyleCnt="0"/>
      <dgm:spPr/>
    </dgm:pt>
    <dgm:pt modelId="{691B419E-CB4B-4FCC-B0B4-45800B2AD5F0}" type="pres">
      <dgm:prSet presAssocID="{C9D35EAE-E58B-4514-B26A-F222CA92EB4A}" presName="thickLine" presStyleLbl="alignNode1" presStyleIdx="3" presStyleCnt="9"/>
      <dgm:spPr/>
    </dgm:pt>
    <dgm:pt modelId="{6137A604-64A7-4A4C-AFDA-C20B6FE3D34A}" type="pres">
      <dgm:prSet presAssocID="{C9D35EAE-E58B-4514-B26A-F222CA92EB4A}" presName="horz1" presStyleCnt="0"/>
      <dgm:spPr/>
    </dgm:pt>
    <dgm:pt modelId="{5EB34576-724A-4FFA-AC92-F91F5CF28664}" type="pres">
      <dgm:prSet presAssocID="{C9D35EAE-E58B-4514-B26A-F222CA92EB4A}" presName="tx1" presStyleLbl="revTx" presStyleIdx="3" presStyleCnt="9"/>
      <dgm:spPr/>
    </dgm:pt>
    <dgm:pt modelId="{7FFB53BE-A95D-4689-86D7-BCD91C9C63FF}" type="pres">
      <dgm:prSet presAssocID="{C9D35EAE-E58B-4514-B26A-F222CA92EB4A}" presName="vert1" presStyleCnt="0"/>
      <dgm:spPr/>
    </dgm:pt>
    <dgm:pt modelId="{0A30368F-63D3-4304-A3B0-F5651BBD5687}" type="pres">
      <dgm:prSet presAssocID="{9F1E7759-8173-4DD2-A127-A717CEE6FAAB}" presName="thickLine" presStyleLbl="alignNode1" presStyleIdx="4" presStyleCnt="9"/>
      <dgm:spPr/>
    </dgm:pt>
    <dgm:pt modelId="{87EA3774-3AFC-4D39-8516-5948FC49AC3B}" type="pres">
      <dgm:prSet presAssocID="{9F1E7759-8173-4DD2-A127-A717CEE6FAAB}" presName="horz1" presStyleCnt="0"/>
      <dgm:spPr/>
    </dgm:pt>
    <dgm:pt modelId="{8454354F-B180-4BC8-BEFA-B90D171FF0B2}" type="pres">
      <dgm:prSet presAssocID="{9F1E7759-8173-4DD2-A127-A717CEE6FAAB}" presName="tx1" presStyleLbl="revTx" presStyleIdx="4" presStyleCnt="9"/>
      <dgm:spPr/>
    </dgm:pt>
    <dgm:pt modelId="{940EA02E-4B21-4910-B9EA-71CEEA6FC6F7}" type="pres">
      <dgm:prSet presAssocID="{9F1E7759-8173-4DD2-A127-A717CEE6FAAB}" presName="vert1" presStyleCnt="0"/>
      <dgm:spPr/>
    </dgm:pt>
    <dgm:pt modelId="{EFAF0B7F-DE93-49DD-8F4B-27D12340B764}" type="pres">
      <dgm:prSet presAssocID="{B482B2C3-C9D9-4391-B9F4-CA7E80838028}" presName="thickLine" presStyleLbl="alignNode1" presStyleIdx="5" presStyleCnt="9"/>
      <dgm:spPr/>
    </dgm:pt>
    <dgm:pt modelId="{2D0323CD-059A-45B9-924F-715122FAB3C4}" type="pres">
      <dgm:prSet presAssocID="{B482B2C3-C9D9-4391-B9F4-CA7E80838028}" presName="horz1" presStyleCnt="0"/>
      <dgm:spPr/>
    </dgm:pt>
    <dgm:pt modelId="{7123E918-7E60-498B-BB0E-B0EAA7D61DEB}" type="pres">
      <dgm:prSet presAssocID="{B482B2C3-C9D9-4391-B9F4-CA7E80838028}" presName="tx1" presStyleLbl="revTx" presStyleIdx="5" presStyleCnt="9"/>
      <dgm:spPr/>
    </dgm:pt>
    <dgm:pt modelId="{FA0B551C-B62C-4A05-9CB1-798D4590E785}" type="pres">
      <dgm:prSet presAssocID="{B482B2C3-C9D9-4391-B9F4-CA7E80838028}" presName="vert1" presStyleCnt="0"/>
      <dgm:spPr/>
    </dgm:pt>
    <dgm:pt modelId="{FDEA239D-17BC-44D8-BABE-948074BCE82A}" type="pres">
      <dgm:prSet presAssocID="{8AE76A3B-EE77-4824-BC58-BEFDBF68BB79}" presName="thickLine" presStyleLbl="alignNode1" presStyleIdx="6" presStyleCnt="9"/>
      <dgm:spPr/>
    </dgm:pt>
    <dgm:pt modelId="{580C521B-47F9-461F-833D-C8B84979013E}" type="pres">
      <dgm:prSet presAssocID="{8AE76A3B-EE77-4824-BC58-BEFDBF68BB79}" presName="horz1" presStyleCnt="0"/>
      <dgm:spPr/>
    </dgm:pt>
    <dgm:pt modelId="{324FEE08-7724-405E-8D05-F4A6CCEC8A3F}" type="pres">
      <dgm:prSet presAssocID="{8AE76A3B-EE77-4824-BC58-BEFDBF68BB79}" presName="tx1" presStyleLbl="revTx" presStyleIdx="6" presStyleCnt="9"/>
      <dgm:spPr/>
    </dgm:pt>
    <dgm:pt modelId="{1CE72C07-4AC4-4737-B9AF-0665F42A9AB8}" type="pres">
      <dgm:prSet presAssocID="{8AE76A3B-EE77-4824-BC58-BEFDBF68BB79}" presName="vert1" presStyleCnt="0"/>
      <dgm:spPr/>
    </dgm:pt>
    <dgm:pt modelId="{1C7F61C1-A5BC-4EF8-A10B-E1829AC58BD8}" type="pres">
      <dgm:prSet presAssocID="{BE3D7EE8-BA35-4C11-B5B9-71AD63F19C44}" presName="thickLine" presStyleLbl="alignNode1" presStyleIdx="7" presStyleCnt="9"/>
      <dgm:spPr/>
    </dgm:pt>
    <dgm:pt modelId="{E96BB831-B1D2-4B21-A5BE-231D765194DA}" type="pres">
      <dgm:prSet presAssocID="{BE3D7EE8-BA35-4C11-B5B9-71AD63F19C44}" presName="horz1" presStyleCnt="0"/>
      <dgm:spPr/>
    </dgm:pt>
    <dgm:pt modelId="{25CAE4B3-058F-4EF7-9C84-B4020F55ECFE}" type="pres">
      <dgm:prSet presAssocID="{BE3D7EE8-BA35-4C11-B5B9-71AD63F19C44}" presName="tx1" presStyleLbl="revTx" presStyleIdx="7" presStyleCnt="9"/>
      <dgm:spPr/>
    </dgm:pt>
    <dgm:pt modelId="{35E0A1AA-8BC8-48CB-96B7-42EB563E1EB8}" type="pres">
      <dgm:prSet presAssocID="{BE3D7EE8-BA35-4C11-B5B9-71AD63F19C44}" presName="vert1" presStyleCnt="0"/>
      <dgm:spPr/>
    </dgm:pt>
    <dgm:pt modelId="{0D01B422-A8C8-4132-A475-8072AD0D9A4B}" type="pres">
      <dgm:prSet presAssocID="{7AF58344-0BF2-465D-88A2-1C33906D0609}" presName="thickLine" presStyleLbl="alignNode1" presStyleIdx="8" presStyleCnt="9"/>
      <dgm:spPr/>
    </dgm:pt>
    <dgm:pt modelId="{C2740198-1FC2-41DA-BDA1-C8CA72F0B3A8}" type="pres">
      <dgm:prSet presAssocID="{7AF58344-0BF2-465D-88A2-1C33906D0609}" presName="horz1" presStyleCnt="0"/>
      <dgm:spPr/>
    </dgm:pt>
    <dgm:pt modelId="{8E2EF900-6B10-441D-B298-A94A0BC671F6}" type="pres">
      <dgm:prSet presAssocID="{7AF58344-0BF2-465D-88A2-1C33906D0609}" presName="tx1" presStyleLbl="revTx" presStyleIdx="8" presStyleCnt="9"/>
      <dgm:spPr/>
    </dgm:pt>
    <dgm:pt modelId="{E1AF04FA-31E1-4681-AAFA-5104AFE82176}" type="pres">
      <dgm:prSet presAssocID="{7AF58344-0BF2-465D-88A2-1C33906D0609}" presName="vert1" presStyleCnt="0"/>
      <dgm:spPr/>
    </dgm:pt>
  </dgm:ptLst>
  <dgm:cxnLst>
    <dgm:cxn modelId="{85641906-3130-45EC-9C5B-097FC28C44E3}" srcId="{1972763A-F506-4E1A-8688-DFFDCBBA9047}" destId="{BE3D7EE8-BA35-4C11-B5B9-71AD63F19C44}" srcOrd="7" destOrd="0" parTransId="{051848EE-3032-4E30-8409-2F06CE080E80}" sibTransId="{FB2BD14E-4EBF-4FC5-8033-48DA73DE0025}"/>
    <dgm:cxn modelId="{885AFB1B-BD6C-4089-A1EE-4A7C53CA55DC}" type="presOf" srcId="{1972763A-F506-4E1A-8688-DFFDCBBA9047}" destId="{344B80F3-2515-452D-98FF-7F313C89EEB2}" srcOrd="0" destOrd="0" presId="urn:microsoft.com/office/officeart/2008/layout/LinedList"/>
    <dgm:cxn modelId="{C7506235-5565-45CF-AF28-3A0617713151}" type="presOf" srcId="{BE3D7EE8-BA35-4C11-B5B9-71AD63F19C44}" destId="{25CAE4B3-058F-4EF7-9C84-B4020F55ECFE}" srcOrd="0" destOrd="0" presId="urn:microsoft.com/office/officeart/2008/layout/LinedList"/>
    <dgm:cxn modelId="{9D052936-52C2-4A12-BD8B-BC8749F9DDFA}" srcId="{1972763A-F506-4E1A-8688-DFFDCBBA9047}" destId="{F015CABB-965A-4F25-A046-2FCB0C5538C1}" srcOrd="2" destOrd="0" parTransId="{18504BFD-EFE4-4289-AEE5-9D324EF1F2A8}" sibTransId="{A8D2162D-DF0B-49E7-8DE4-61A2A9FBCF4F}"/>
    <dgm:cxn modelId="{9C3DDB41-BD4C-4B17-9498-B98A57901E00}" type="presOf" srcId="{9F1E7759-8173-4DD2-A127-A717CEE6FAAB}" destId="{8454354F-B180-4BC8-BEFA-B90D171FF0B2}" srcOrd="0" destOrd="0" presId="urn:microsoft.com/office/officeart/2008/layout/LinedList"/>
    <dgm:cxn modelId="{CCB24A63-5945-4855-8175-A2CF9B55EDB6}" type="presOf" srcId="{7AF58344-0BF2-465D-88A2-1C33906D0609}" destId="{8E2EF900-6B10-441D-B298-A94A0BC671F6}" srcOrd="0" destOrd="0" presId="urn:microsoft.com/office/officeart/2008/layout/LinedList"/>
    <dgm:cxn modelId="{CB396344-C4F1-48F5-BCE7-FE9D9712FA0E}" srcId="{1972763A-F506-4E1A-8688-DFFDCBBA9047}" destId="{C9D35EAE-E58B-4514-B26A-F222CA92EB4A}" srcOrd="3" destOrd="0" parTransId="{A85F871A-8C60-416D-AC2F-1D2C5B5CD7D7}" sibTransId="{51DCF577-EED5-4C51-AD64-B97E90EE6EA2}"/>
    <dgm:cxn modelId="{13347947-1F2F-4292-B012-B1C7552D127E}" srcId="{1972763A-F506-4E1A-8688-DFFDCBBA9047}" destId="{9F1E7759-8173-4DD2-A127-A717CEE6FAAB}" srcOrd="4" destOrd="0" parTransId="{2E026679-8F5B-40A4-B256-8E28C600DA0B}" sibTransId="{0F640639-C3B4-459D-91EF-A459A707F8AE}"/>
    <dgm:cxn modelId="{01B8AD54-1467-459D-8956-430111E27A76}" srcId="{1972763A-F506-4E1A-8688-DFFDCBBA9047}" destId="{7E25BD05-FC82-439C-9582-C85C35D2883B}" srcOrd="0" destOrd="0" parTransId="{3D2D65BF-4C7E-46A5-AB6C-E432AEF3A705}" sibTransId="{57D87811-C7A9-47DC-B40B-2E5D4F0783DE}"/>
    <dgm:cxn modelId="{17541B5A-886C-487D-9CAD-6CABE752F744}" type="presOf" srcId="{571BE9D1-2986-4F95-B1A6-CB1D4FAFFE9B}" destId="{91F89297-D663-4BB7-8B8F-34B48058535D}" srcOrd="0" destOrd="0" presId="urn:microsoft.com/office/officeart/2008/layout/LinedList"/>
    <dgm:cxn modelId="{B49CFF9D-DADF-4BA5-8607-B3DF6B20BCD8}" type="presOf" srcId="{C9D35EAE-E58B-4514-B26A-F222CA92EB4A}" destId="{5EB34576-724A-4FFA-AC92-F91F5CF28664}" srcOrd="0" destOrd="0" presId="urn:microsoft.com/office/officeart/2008/layout/LinedList"/>
    <dgm:cxn modelId="{87703AA1-D3E9-4814-BA4D-41969F072675}" srcId="{1972763A-F506-4E1A-8688-DFFDCBBA9047}" destId="{571BE9D1-2986-4F95-B1A6-CB1D4FAFFE9B}" srcOrd="1" destOrd="0" parTransId="{B9B35014-E958-4528-86EA-59FDBD153663}" sibTransId="{09EE188A-CBA3-43FE-BBD5-B3A7CA956BF0}"/>
    <dgm:cxn modelId="{DD4CD7A9-3DB6-4CDD-B0C1-2B0F40713095}" type="presOf" srcId="{8AE76A3B-EE77-4824-BC58-BEFDBF68BB79}" destId="{324FEE08-7724-405E-8D05-F4A6CCEC8A3F}" srcOrd="0" destOrd="0" presId="urn:microsoft.com/office/officeart/2008/layout/LinedList"/>
    <dgm:cxn modelId="{C631D4AF-8739-465A-9659-D210CB4F8CB4}" type="presOf" srcId="{7E25BD05-FC82-439C-9582-C85C35D2883B}" destId="{8AD1A7D0-670B-412B-8289-6720A32107EF}" srcOrd="0" destOrd="0" presId="urn:microsoft.com/office/officeart/2008/layout/LinedList"/>
    <dgm:cxn modelId="{61ABF8C8-CF00-4CE0-A987-12B12708ADB1}" srcId="{1972763A-F506-4E1A-8688-DFFDCBBA9047}" destId="{B482B2C3-C9D9-4391-B9F4-CA7E80838028}" srcOrd="5" destOrd="0" parTransId="{B1477C69-2CC2-4552-9277-E38E6F13A477}" sibTransId="{C1646013-5808-46B5-9DBD-06B2118A6081}"/>
    <dgm:cxn modelId="{3ABFC8D0-4DFB-43F6-B5A4-0BFE270E1749}" srcId="{1972763A-F506-4E1A-8688-DFFDCBBA9047}" destId="{7AF58344-0BF2-465D-88A2-1C33906D0609}" srcOrd="8" destOrd="0" parTransId="{F10C9DD3-5D1B-4BF0-9E44-F71C78565D8F}" sibTransId="{68A9A42D-9E2B-464B-84CA-535E9E51A272}"/>
    <dgm:cxn modelId="{126A44DC-A1B2-477F-83CF-A7AB7348011B}" type="presOf" srcId="{F015CABB-965A-4F25-A046-2FCB0C5538C1}" destId="{34AC97A5-5E86-450E-BAB8-2A904BFDF204}" srcOrd="0" destOrd="0" presId="urn:microsoft.com/office/officeart/2008/layout/LinedList"/>
    <dgm:cxn modelId="{EC62D9E2-5999-4D6D-9E43-AD361E9A0F17}" srcId="{1972763A-F506-4E1A-8688-DFFDCBBA9047}" destId="{8AE76A3B-EE77-4824-BC58-BEFDBF68BB79}" srcOrd="6" destOrd="0" parTransId="{9CD07004-9A3E-4B17-9DBE-86C1CFF5AD27}" sibTransId="{D83D45EF-EA17-4315-8138-104EDEB5DCEB}"/>
    <dgm:cxn modelId="{8C801EFC-0DF9-4EB7-957D-B69684A63619}" type="presOf" srcId="{B482B2C3-C9D9-4391-B9F4-CA7E80838028}" destId="{7123E918-7E60-498B-BB0E-B0EAA7D61DEB}" srcOrd="0" destOrd="0" presId="urn:microsoft.com/office/officeart/2008/layout/LinedList"/>
    <dgm:cxn modelId="{64A2B790-E644-4F1D-9DC1-1286AC6CEEEB}" type="presParOf" srcId="{344B80F3-2515-452D-98FF-7F313C89EEB2}" destId="{761FABC9-1E7A-42B6-B76D-AA9629CCD7D5}" srcOrd="0" destOrd="0" presId="urn:microsoft.com/office/officeart/2008/layout/LinedList"/>
    <dgm:cxn modelId="{91D39441-AC7A-4315-9F44-0E64DCFFC0A7}" type="presParOf" srcId="{344B80F3-2515-452D-98FF-7F313C89EEB2}" destId="{E0A00151-ED15-4B4F-832B-784311657E33}" srcOrd="1" destOrd="0" presId="urn:microsoft.com/office/officeart/2008/layout/LinedList"/>
    <dgm:cxn modelId="{5F43369A-4D49-4116-ABA9-C88D6449B88D}" type="presParOf" srcId="{E0A00151-ED15-4B4F-832B-784311657E33}" destId="{8AD1A7D0-670B-412B-8289-6720A32107EF}" srcOrd="0" destOrd="0" presId="urn:microsoft.com/office/officeart/2008/layout/LinedList"/>
    <dgm:cxn modelId="{BE33B786-A099-4F39-875B-4AA87CD35F3E}" type="presParOf" srcId="{E0A00151-ED15-4B4F-832B-784311657E33}" destId="{67DFBC6C-796F-4B95-8B10-5397C985C644}" srcOrd="1" destOrd="0" presId="urn:microsoft.com/office/officeart/2008/layout/LinedList"/>
    <dgm:cxn modelId="{F08256EE-25A3-433F-BBEF-9E0C2EEF106A}" type="presParOf" srcId="{344B80F3-2515-452D-98FF-7F313C89EEB2}" destId="{80A48BF9-1358-441E-8245-673D09416F8D}" srcOrd="2" destOrd="0" presId="urn:microsoft.com/office/officeart/2008/layout/LinedList"/>
    <dgm:cxn modelId="{F0367F6E-669D-426E-920F-2B91ED071536}" type="presParOf" srcId="{344B80F3-2515-452D-98FF-7F313C89EEB2}" destId="{C4848878-13F2-49D2-8860-1DB5DC2BCAAE}" srcOrd="3" destOrd="0" presId="urn:microsoft.com/office/officeart/2008/layout/LinedList"/>
    <dgm:cxn modelId="{16A2B3F7-9CFC-417E-9778-FC86534F7A4F}" type="presParOf" srcId="{C4848878-13F2-49D2-8860-1DB5DC2BCAAE}" destId="{91F89297-D663-4BB7-8B8F-34B48058535D}" srcOrd="0" destOrd="0" presId="urn:microsoft.com/office/officeart/2008/layout/LinedList"/>
    <dgm:cxn modelId="{47105000-F8CE-4C2B-9EBD-8757195B825F}" type="presParOf" srcId="{C4848878-13F2-49D2-8860-1DB5DC2BCAAE}" destId="{B7283B4C-83E2-4514-9DA5-77D5AF62B51E}" srcOrd="1" destOrd="0" presId="urn:microsoft.com/office/officeart/2008/layout/LinedList"/>
    <dgm:cxn modelId="{55D19B75-76FA-4125-8F29-8F4331F47D9D}" type="presParOf" srcId="{344B80F3-2515-452D-98FF-7F313C89EEB2}" destId="{45110CE6-4087-43B9-81E4-5964793757C0}" srcOrd="4" destOrd="0" presId="urn:microsoft.com/office/officeart/2008/layout/LinedList"/>
    <dgm:cxn modelId="{7718EC84-4621-44F2-9B78-887074162F69}" type="presParOf" srcId="{344B80F3-2515-452D-98FF-7F313C89EEB2}" destId="{4B643B3F-B5CF-4C2E-96DC-4FF4C42C51B4}" srcOrd="5" destOrd="0" presId="urn:microsoft.com/office/officeart/2008/layout/LinedList"/>
    <dgm:cxn modelId="{79749552-4A37-4999-A02E-DA1C8197FC9A}" type="presParOf" srcId="{4B643B3F-B5CF-4C2E-96DC-4FF4C42C51B4}" destId="{34AC97A5-5E86-450E-BAB8-2A904BFDF204}" srcOrd="0" destOrd="0" presId="urn:microsoft.com/office/officeart/2008/layout/LinedList"/>
    <dgm:cxn modelId="{905A7A3A-8A7B-4C59-99E4-61B052A27402}" type="presParOf" srcId="{4B643B3F-B5CF-4C2E-96DC-4FF4C42C51B4}" destId="{C928CE2F-F22B-477C-B996-76C94D82A11C}" srcOrd="1" destOrd="0" presId="urn:microsoft.com/office/officeart/2008/layout/LinedList"/>
    <dgm:cxn modelId="{79D83AED-4249-44F9-932E-DAD97A013CDF}" type="presParOf" srcId="{344B80F3-2515-452D-98FF-7F313C89EEB2}" destId="{691B419E-CB4B-4FCC-B0B4-45800B2AD5F0}" srcOrd="6" destOrd="0" presId="urn:microsoft.com/office/officeart/2008/layout/LinedList"/>
    <dgm:cxn modelId="{89271573-BF6A-45B9-AF28-F4B7D5660121}" type="presParOf" srcId="{344B80F3-2515-452D-98FF-7F313C89EEB2}" destId="{6137A604-64A7-4A4C-AFDA-C20B6FE3D34A}" srcOrd="7" destOrd="0" presId="urn:microsoft.com/office/officeart/2008/layout/LinedList"/>
    <dgm:cxn modelId="{5B41D728-9E2C-4522-AC7D-3E65A67FD75C}" type="presParOf" srcId="{6137A604-64A7-4A4C-AFDA-C20B6FE3D34A}" destId="{5EB34576-724A-4FFA-AC92-F91F5CF28664}" srcOrd="0" destOrd="0" presId="urn:microsoft.com/office/officeart/2008/layout/LinedList"/>
    <dgm:cxn modelId="{D5CEDD95-3728-4F94-A00F-AD1B4C08D546}" type="presParOf" srcId="{6137A604-64A7-4A4C-AFDA-C20B6FE3D34A}" destId="{7FFB53BE-A95D-4689-86D7-BCD91C9C63FF}" srcOrd="1" destOrd="0" presId="urn:microsoft.com/office/officeart/2008/layout/LinedList"/>
    <dgm:cxn modelId="{1D9C07B2-94AD-4E96-903B-7313456D5293}" type="presParOf" srcId="{344B80F3-2515-452D-98FF-7F313C89EEB2}" destId="{0A30368F-63D3-4304-A3B0-F5651BBD5687}" srcOrd="8" destOrd="0" presId="urn:microsoft.com/office/officeart/2008/layout/LinedList"/>
    <dgm:cxn modelId="{5431A59F-0FE6-417D-AD77-0167492E3BE2}" type="presParOf" srcId="{344B80F3-2515-452D-98FF-7F313C89EEB2}" destId="{87EA3774-3AFC-4D39-8516-5948FC49AC3B}" srcOrd="9" destOrd="0" presId="urn:microsoft.com/office/officeart/2008/layout/LinedList"/>
    <dgm:cxn modelId="{0EBB1E34-0F19-4DB3-84C4-4414B66792CB}" type="presParOf" srcId="{87EA3774-3AFC-4D39-8516-5948FC49AC3B}" destId="{8454354F-B180-4BC8-BEFA-B90D171FF0B2}" srcOrd="0" destOrd="0" presId="urn:microsoft.com/office/officeart/2008/layout/LinedList"/>
    <dgm:cxn modelId="{CCFDDDC6-307C-4721-9E38-C413701A9241}" type="presParOf" srcId="{87EA3774-3AFC-4D39-8516-5948FC49AC3B}" destId="{940EA02E-4B21-4910-B9EA-71CEEA6FC6F7}" srcOrd="1" destOrd="0" presId="urn:microsoft.com/office/officeart/2008/layout/LinedList"/>
    <dgm:cxn modelId="{6B51F082-AEC4-4C02-8B8E-84D3769C9EA3}" type="presParOf" srcId="{344B80F3-2515-452D-98FF-7F313C89EEB2}" destId="{EFAF0B7F-DE93-49DD-8F4B-27D12340B764}" srcOrd="10" destOrd="0" presId="urn:microsoft.com/office/officeart/2008/layout/LinedList"/>
    <dgm:cxn modelId="{0C33FF87-9B28-49B8-AD08-9CF1F4CBCBC5}" type="presParOf" srcId="{344B80F3-2515-452D-98FF-7F313C89EEB2}" destId="{2D0323CD-059A-45B9-924F-715122FAB3C4}" srcOrd="11" destOrd="0" presId="urn:microsoft.com/office/officeart/2008/layout/LinedList"/>
    <dgm:cxn modelId="{A0D234FA-81D5-4297-A38F-8D9FC4A0E252}" type="presParOf" srcId="{2D0323CD-059A-45B9-924F-715122FAB3C4}" destId="{7123E918-7E60-498B-BB0E-B0EAA7D61DEB}" srcOrd="0" destOrd="0" presId="urn:microsoft.com/office/officeart/2008/layout/LinedList"/>
    <dgm:cxn modelId="{C264315B-5D19-4EFC-8AF2-71DAF364C9EB}" type="presParOf" srcId="{2D0323CD-059A-45B9-924F-715122FAB3C4}" destId="{FA0B551C-B62C-4A05-9CB1-798D4590E785}" srcOrd="1" destOrd="0" presId="urn:microsoft.com/office/officeart/2008/layout/LinedList"/>
    <dgm:cxn modelId="{F160B6B8-E773-439F-A236-0352D562E459}" type="presParOf" srcId="{344B80F3-2515-452D-98FF-7F313C89EEB2}" destId="{FDEA239D-17BC-44D8-BABE-948074BCE82A}" srcOrd="12" destOrd="0" presId="urn:microsoft.com/office/officeart/2008/layout/LinedList"/>
    <dgm:cxn modelId="{9A9B4431-5085-4921-BC5B-594AEF247BBA}" type="presParOf" srcId="{344B80F3-2515-452D-98FF-7F313C89EEB2}" destId="{580C521B-47F9-461F-833D-C8B84979013E}" srcOrd="13" destOrd="0" presId="urn:microsoft.com/office/officeart/2008/layout/LinedList"/>
    <dgm:cxn modelId="{1A63ED51-8111-4DD3-AA8D-FF3B47671B7B}" type="presParOf" srcId="{580C521B-47F9-461F-833D-C8B84979013E}" destId="{324FEE08-7724-405E-8D05-F4A6CCEC8A3F}" srcOrd="0" destOrd="0" presId="urn:microsoft.com/office/officeart/2008/layout/LinedList"/>
    <dgm:cxn modelId="{7497DF2E-7745-45DD-9EC9-CD2E5863CE97}" type="presParOf" srcId="{580C521B-47F9-461F-833D-C8B84979013E}" destId="{1CE72C07-4AC4-4737-B9AF-0665F42A9AB8}" srcOrd="1" destOrd="0" presId="urn:microsoft.com/office/officeart/2008/layout/LinedList"/>
    <dgm:cxn modelId="{24B86560-4A75-47AB-97D7-AA6B0B401904}" type="presParOf" srcId="{344B80F3-2515-452D-98FF-7F313C89EEB2}" destId="{1C7F61C1-A5BC-4EF8-A10B-E1829AC58BD8}" srcOrd="14" destOrd="0" presId="urn:microsoft.com/office/officeart/2008/layout/LinedList"/>
    <dgm:cxn modelId="{9F579C76-37E8-4C85-A61E-E45928E51057}" type="presParOf" srcId="{344B80F3-2515-452D-98FF-7F313C89EEB2}" destId="{E96BB831-B1D2-4B21-A5BE-231D765194DA}" srcOrd="15" destOrd="0" presId="urn:microsoft.com/office/officeart/2008/layout/LinedList"/>
    <dgm:cxn modelId="{88D24B8A-9285-473B-8BC6-B52ABB970146}" type="presParOf" srcId="{E96BB831-B1D2-4B21-A5BE-231D765194DA}" destId="{25CAE4B3-058F-4EF7-9C84-B4020F55ECFE}" srcOrd="0" destOrd="0" presId="urn:microsoft.com/office/officeart/2008/layout/LinedList"/>
    <dgm:cxn modelId="{F28A691A-CF22-48DB-8188-BF6666E41B04}" type="presParOf" srcId="{E96BB831-B1D2-4B21-A5BE-231D765194DA}" destId="{35E0A1AA-8BC8-48CB-96B7-42EB563E1EB8}" srcOrd="1" destOrd="0" presId="urn:microsoft.com/office/officeart/2008/layout/LinedList"/>
    <dgm:cxn modelId="{A37BB2ED-96E3-4A6C-A441-18D4D1A3C30F}" type="presParOf" srcId="{344B80F3-2515-452D-98FF-7F313C89EEB2}" destId="{0D01B422-A8C8-4132-A475-8072AD0D9A4B}" srcOrd="16" destOrd="0" presId="urn:microsoft.com/office/officeart/2008/layout/LinedList"/>
    <dgm:cxn modelId="{8C6CA615-5B38-4B30-923B-F4302163914E}" type="presParOf" srcId="{344B80F3-2515-452D-98FF-7F313C89EEB2}" destId="{C2740198-1FC2-41DA-BDA1-C8CA72F0B3A8}" srcOrd="17" destOrd="0" presId="urn:microsoft.com/office/officeart/2008/layout/LinedList"/>
    <dgm:cxn modelId="{58917916-C8FB-4511-B3E0-90B52588D6C0}" type="presParOf" srcId="{C2740198-1FC2-41DA-BDA1-C8CA72F0B3A8}" destId="{8E2EF900-6B10-441D-B298-A94A0BC671F6}" srcOrd="0" destOrd="0" presId="urn:microsoft.com/office/officeart/2008/layout/LinedList"/>
    <dgm:cxn modelId="{6CB744C0-DA20-4F5D-AA88-74BB038BD73A}" type="presParOf" srcId="{C2740198-1FC2-41DA-BDA1-C8CA72F0B3A8}" destId="{E1AF04FA-31E1-4681-AAFA-5104AFE82176}"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25612-B23D-42A5-A124-B93E4553FE9C}">
      <dsp:nvSpPr>
        <dsp:cNvPr id="0" name=""/>
        <dsp:cNvSpPr/>
      </dsp:nvSpPr>
      <dsp:spPr>
        <a:xfrm>
          <a:off x="0" y="0"/>
          <a:ext cx="9261064" cy="153192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100000"/>
            </a:lnSpc>
            <a:spcBef>
              <a:spcPct val="0"/>
            </a:spcBef>
            <a:spcAft>
              <a:spcPct val="35000"/>
            </a:spcAft>
            <a:buNone/>
          </a:pPr>
          <a:r>
            <a:rPr lang="en-US" sz="3800" kern="1200"/>
            <a:t>Power app gives us Ability to use variables</a:t>
          </a:r>
        </a:p>
      </dsp:txBody>
      <dsp:txXfrm>
        <a:off x="44869" y="44869"/>
        <a:ext cx="7677699" cy="1442186"/>
      </dsp:txXfrm>
    </dsp:sp>
    <dsp:sp modelId="{00A37222-87EE-491C-88B5-03A61D84422D}">
      <dsp:nvSpPr>
        <dsp:cNvPr id="0" name=""/>
        <dsp:cNvSpPr/>
      </dsp:nvSpPr>
      <dsp:spPr>
        <a:xfrm>
          <a:off x="1634305" y="1872352"/>
          <a:ext cx="9261064" cy="1531924"/>
        </a:xfrm>
        <a:prstGeom prst="roundRect">
          <a:avLst>
            <a:gd name="adj" fmla="val 10000"/>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100000"/>
            </a:lnSpc>
            <a:spcBef>
              <a:spcPct val="0"/>
            </a:spcBef>
            <a:spcAft>
              <a:spcPct val="35000"/>
            </a:spcAft>
            <a:buNone/>
          </a:pPr>
          <a:r>
            <a:rPr lang="en-US" sz="3800" kern="1200"/>
            <a:t>We disccus here two tyapes of variables</a:t>
          </a:r>
        </a:p>
      </dsp:txBody>
      <dsp:txXfrm>
        <a:off x="1679174" y="1917221"/>
        <a:ext cx="6541269" cy="1442186"/>
      </dsp:txXfrm>
    </dsp:sp>
    <dsp:sp modelId="{D692967D-55C0-41F2-891F-4B23ECC6D4E2}">
      <dsp:nvSpPr>
        <dsp:cNvPr id="0" name=""/>
        <dsp:cNvSpPr/>
      </dsp:nvSpPr>
      <dsp:spPr>
        <a:xfrm>
          <a:off x="8265313" y="1204262"/>
          <a:ext cx="995751" cy="995751"/>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89357" y="1204262"/>
        <a:ext cx="547663" cy="7493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52B56A-BE11-49B2-A4C0-B5D2A9FBD6E5}">
      <dsp:nvSpPr>
        <dsp:cNvPr id="0" name=""/>
        <dsp:cNvSpPr/>
      </dsp:nvSpPr>
      <dsp:spPr>
        <a:xfrm>
          <a:off x="85120" y="162"/>
          <a:ext cx="4596484" cy="29187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1F47E9-B90F-4D03-BA8F-4894C2F72472}">
      <dsp:nvSpPr>
        <dsp:cNvPr id="0" name=""/>
        <dsp:cNvSpPr/>
      </dsp:nvSpPr>
      <dsp:spPr>
        <a:xfrm>
          <a:off x="595840" y="485346"/>
          <a:ext cx="4596484" cy="291876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s-ES" sz="6500" kern="1200" dirty="0"/>
            <a:t>1. Local variable</a:t>
          </a:r>
          <a:endParaRPr lang="en-US" sz="6500" kern="1200" dirty="0"/>
        </a:p>
      </dsp:txBody>
      <dsp:txXfrm>
        <a:off x="681328" y="570834"/>
        <a:ext cx="4425508" cy="2747791"/>
      </dsp:txXfrm>
    </dsp:sp>
    <dsp:sp modelId="{DB328AA2-E5D5-4C0B-A624-88FC9D356F81}">
      <dsp:nvSpPr>
        <dsp:cNvPr id="0" name=""/>
        <dsp:cNvSpPr/>
      </dsp:nvSpPr>
      <dsp:spPr>
        <a:xfrm>
          <a:off x="5703045" y="162"/>
          <a:ext cx="4596484" cy="29187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7BCFCB-7FDA-4B2B-8385-44C152DFE449}">
      <dsp:nvSpPr>
        <dsp:cNvPr id="0" name=""/>
        <dsp:cNvSpPr/>
      </dsp:nvSpPr>
      <dsp:spPr>
        <a:xfrm>
          <a:off x="6213765" y="485346"/>
          <a:ext cx="4596484" cy="291876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s-ES" sz="6500" kern="1200"/>
            <a:t>2. Global variable</a:t>
          </a:r>
          <a:endParaRPr lang="en-US" sz="6500" kern="1200"/>
        </a:p>
      </dsp:txBody>
      <dsp:txXfrm>
        <a:off x="6299253" y="570834"/>
        <a:ext cx="4425508" cy="27477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09707-155F-4E23-9FC9-514F9552D1E4}">
      <dsp:nvSpPr>
        <dsp:cNvPr id="0" name=""/>
        <dsp:cNvSpPr/>
      </dsp:nvSpPr>
      <dsp:spPr>
        <a:xfrm>
          <a:off x="0" y="1841"/>
          <a:ext cx="11285894"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59C463-75DE-4545-B5C1-B9430C6EDDE8}">
      <dsp:nvSpPr>
        <dsp:cNvPr id="0" name=""/>
        <dsp:cNvSpPr/>
      </dsp:nvSpPr>
      <dsp:spPr>
        <a:xfrm>
          <a:off x="0" y="1841"/>
          <a:ext cx="11285894" cy="627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1).Filter:   </a:t>
          </a:r>
          <a:r>
            <a:rPr lang="en-US" sz="1700" b="0" kern="1200" dirty="0"/>
            <a:t>The Filter function finds the records in a table. It must satisfy a formula. We can use Filter to find a set of records with the conditions. If the condition becomes true, it displays the records</a:t>
          </a:r>
        </a:p>
      </dsp:txBody>
      <dsp:txXfrm>
        <a:off x="0" y="1841"/>
        <a:ext cx="11285894" cy="627972"/>
      </dsp:txXfrm>
    </dsp:sp>
    <dsp:sp modelId="{B061FBAA-22A0-4FEC-9FC6-39B9274953E3}">
      <dsp:nvSpPr>
        <dsp:cNvPr id="0" name=""/>
        <dsp:cNvSpPr/>
      </dsp:nvSpPr>
      <dsp:spPr>
        <a:xfrm>
          <a:off x="0" y="629814"/>
          <a:ext cx="11285894"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47F9A0-D1A6-44B1-81BC-B16348E16E92}">
      <dsp:nvSpPr>
        <dsp:cNvPr id="0" name=""/>
        <dsp:cNvSpPr/>
      </dsp:nvSpPr>
      <dsp:spPr>
        <a:xfrm>
          <a:off x="0" y="629814"/>
          <a:ext cx="11285894" cy="627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a:t>
          </a:r>
          <a:r>
            <a:rPr lang="en-US" sz="1700" b="1" kern="1200" dirty="0"/>
            <a:t>Syntax:      </a:t>
          </a:r>
          <a:r>
            <a:rPr lang="en-US" sz="1700" kern="1200" dirty="0"/>
            <a:t>Filter(Table Name/collection Name, Condition).</a:t>
          </a:r>
        </a:p>
      </dsp:txBody>
      <dsp:txXfrm>
        <a:off x="0" y="629814"/>
        <a:ext cx="11285894" cy="627972"/>
      </dsp:txXfrm>
    </dsp:sp>
    <dsp:sp modelId="{9DEA4558-8940-4A28-BCE0-6CCD2B56D952}">
      <dsp:nvSpPr>
        <dsp:cNvPr id="0" name=""/>
        <dsp:cNvSpPr/>
      </dsp:nvSpPr>
      <dsp:spPr>
        <a:xfrm>
          <a:off x="0" y="1257786"/>
          <a:ext cx="11285894"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CF18B9-23BD-4837-ACC0-31AC63FEA766}">
      <dsp:nvSpPr>
        <dsp:cNvPr id="0" name=""/>
        <dsp:cNvSpPr/>
      </dsp:nvSpPr>
      <dsp:spPr>
        <a:xfrm>
          <a:off x="0" y="1257786"/>
          <a:ext cx="11285894" cy="627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•Example</a:t>
          </a:r>
          <a:r>
            <a:rPr lang="en-US" sz="1700" kern="1200" dirty="0"/>
            <a:t>: Filter (Emp, Role=”Technology” &amp;&amp; Area=”Pune”)</a:t>
          </a:r>
        </a:p>
      </dsp:txBody>
      <dsp:txXfrm>
        <a:off x="0" y="1257786"/>
        <a:ext cx="11285894" cy="627972"/>
      </dsp:txXfrm>
    </dsp:sp>
    <dsp:sp modelId="{386ED3BF-493E-40F6-861A-18D9FC2A8F62}">
      <dsp:nvSpPr>
        <dsp:cNvPr id="0" name=""/>
        <dsp:cNvSpPr/>
      </dsp:nvSpPr>
      <dsp:spPr>
        <a:xfrm>
          <a:off x="0" y="1885759"/>
          <a:ext cx="11285894"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86FBDD-D8F9-412C-BF1C-DFC538F7A87B}">
      <dsp:nvSpPr>
        <dsp:cNvPr id="0" name=""/>
        <dsp:cNvSpPr/>
      </dsp:nvSpPr>
      <dsp:spPr>
        <a:xfrm>
          <a:off x="0" y="1885759"/>
          <a:ext cx="11285894" cy="627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•2).Lookup:  </a:t>
          </a:r>
          <a:r>
            <a:rPr lang="en-US" sz="1700" kern="1200" dirty="0"/>
            <a:t>The Lookup function finds the first record in a table that satisfies a formula. Use Lookup to find a single record that matches one or more criteria.</a:t>
          </a:r>
        </a:p>
      </dsp:txBody>
      <dsp:txXfrm>
        <a:off x="0" y="1885759"/>
        <a:ext cx="11285894" cy="627972"/>
      </dsp:txXfrm>
    </dsp:sp>
    <dsp:sp modelId="{9BEA584F-E13A-4D56-B91B-6DE24927583A}">
      <dsp:nvSpPr>
        <dsp:cNvPr id="0" name=""/>
        <dsp:cNvSpPr/>
      </dsp:nvSpPr>
      <dsp:spPr>
        <a:xfrm>
          <a:off x="0" y="2513732"/>
          <a:ext cx="11285894"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64FC3E-06DC-48EF-B88B-9EFCBE9BA36F}">
      <dsp:nvSpPr>
        <dsp:cNvPr id="0" name=""/>
        <dsp:cNvSpPr/>
      </dsp:nvSpPr>
      <dsp:spPr>
        <a:xfrm>
          <a:off x="0" y="2513732"/>
          <a:ext cx="11285894" cy="627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a:t>
          </a:r>
          <a:r>
            <a:rPr lang="en-US" sz="1700" b="1" kern="1200" dirty="0"/>
            <a:t>Syntax: </a:t>
          </a:r>
          <a:r>
            <a:rPr lang="en-US" sz="1700" kern="1200" dirty="0"/>
            <a:t>       Lookup(Table Name/collection ,Condition)</a:t>
          </a:r>
        </a:p>
      </dsp:txBody>
      <dsp:txXfrm>
        <a:off x="0" y="2513732"/>
        <a:ext cx="11285894" cy="627972"/>
      </dsp:txXfrm>
    </dsp:sp>
    <dsp:sp modelId="{CDE76887-E20F-4474-AD02-16D175DF36BA}">
      <dsp:nvSpPr>
        <dsp:cNvPr id="0" name=""/>
        <dsp:cNvSpPr/>
      </dsp:nvSpPr>
      <dsp:spPr>
        <a:xfrm>
          <a:off x="0" y="3141704"/>
          <a:ext cx="11285894"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A6A92F-63BE-4169-99C2-EF24D9E86EB4}">
      <dsp:nvSpPr>
        <dsp:cNvPr id="0" name=""/>
        <dsp:cNvSpPr/>
      </dsp:nvSpPr>
      <dsp:spPr>
        <a:xfrm>
          <a:off x="0" y="3141704"/>
          <a:ext cx="11285894" cy="627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a:t>
          </a:r>
          <a:r>
            <a:rPr lang="en-US" sz="1700" b="1" kern="1200" dirty="0"/>
            <a:t>Example: </a:t>
          </a:r>
          <a:r>
            <a:rPr lang="en-US" sz="1700" kern="1200" dirty="0"/>
            <a:t>Lookup(tblEMP,EmpID=1,EmpName)       </a:t>
          </a:r>
        </a:p>
      </dsp:txBody>
      <dsp:txXfrm>
        <a:off x="0" y="3141704"/>
        <a:ext cx="11285894" cy="6279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FABC9-1E7A-42B6-B76D-AA9629CCD7D5}">
      <dsp:nvSpPr>
        <dsp:cNvPr id="0" name=""/>
        <dsp:cNvSpPr/>
      </dsp:nvSpPr>
      <dsp:spPr>
        <a:xfrm>
          <a:off x="0" y="442"/>
          <a:ext cx="11053097"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8AD1A7D0-670B-412B-8289-6720A32107EF}">
      <dsp:nvSpPr>
        <dsp:cNvPr id="0" name=""/>
        <dsp:cNvSpPr/>
      </dsp:nvSpPr>
      <dsp:spPr>
        <a:xfrm>
          <a:off x="0" y="442"/>
          <a:ext cx="11053097" cy="402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b="1" kern="1200" dirty="0"/>
            <a:t>5).PATCH FUNCTION</a:t>
          </a:r>
          <a:endParaRPr lang="en-US" sz="1600" b="1" kern="1200" dirty="0"/>
        </a:p>
      </dsp:txBody>
      <dsp:txXfrm>
        <a:off x="0" y="442"/>
        <a:ext cx="11053097" cy="402671"/>
      </dsp:txXfrm>
    </dsp:sp>
    <dsp:sp modelId="{80A48BF9-1358-441E-8245-673D09416F8D}">
      <dsp:nvSpPr>
        <dsp:cNvPr id="0" name=""/>
        <dsp:cNvSpPr/>
      </dsp:nvSpPr>
      <dsp:spPr>
        <a:xfrm>
          <a:off x="0" y="403114"/>
          <a:ext cx="11053097"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91F89297-D663-4BB7-8B8F-34B48058535D}">
      <dsp:nvSpPr>
        <dsp:cNvPr id="0" name=""/>
        <dsp:cNvSpPr/>
      </dsp:nvSpPr>
      <dsp:spPr>
        <a:xfrm>
          <a:off x="0" y="403114"/>
          <a:ext cx="11053097" cy="402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t>• Use Patch with the Defaults function to create records.</a:t>
          </a:r>
          <a:endParaRPr lang="en-US" sz="1600" kern="1200" dirty="0"/>
        </a:p>
      </dsp:txBody>
      <dsp:txXfrm>
        <a:off x="0" y="403114"/>
        <a:ext cx="11053097" cy="402671"/>
      </dsp:txXfrm>
    </dsp:sp>
    <dsp:sp modelId="{45110CE6-4087-43B9-81E4-5964793757C0}">
      <dsp:nvSpPr>
        <dsp:cNvPr id="0" name=""/>
        <dsp:cNvSpPr/>
      </dsp:nvSpPr>
      <dsp:spPr>
        <a:xfrm>
          <a:off x="0" y="805785"/>
          <a:ext cx="11053097"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34AC97A5-5E86-450E-BAB8-2A904BFDF204}">
      <dsp:nvSpPr>
        <dsp:cNvPr id="0" name=""/>
        <dsp:cNvSpPr/>
      </dsp:nvSpPr>
      <dsp:spPr>
        <a:xfrm>
          <a:off x="0" y="805785"/>
          <a:ext cx="11053097" cy="402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t>• Modify one or more records of a data source.</a:t>
          </a:r>
          <a:endParaRPr lang="en-US" sz="1600" kern="1200" dirty="0"/>
        </a:p>
      </dsp:txBody>
      <dsp:txXfrm>
        <a:off x="0" y="805785"/>
        <a:ext cx="11053097" cy="402671"/>
      </dsp:txXfrm>
    </dsp:sp>
    <dsp:sp modelId="{691B419E-CB4B-4FCC-B0B4-45800B2AD5F0}">
      <dsp:nvSpPr>
        <dsp:cNvPr id="0" name=""/>
        <dsp:cNvSpPr/>
      </dsp:nvSpPr>
      <dsp:spPr>
        <a:xfrm>
          <a:off x="0" y="1208457"/>
          <a:ext cx="11053097"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5EB34576-724A-4FFA-AC92-F91F5CF28664}">
      <dsp:nvSpPr>
        <dsp:cNvPr id="0" name=""/>
        <dsp:cNvSpPr/>
      </dsp:nvSpPr>
      <dsp:spPr>
        <a:xfrm>
          <a:off x="0" y="1208457"/>
          <a:ext cx="11053097" cy="402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t>• Update the records in a data source without affecting other properties.</a:t>
          </a:r>
          <a:endParaRPr lang="en-US" sz="1600" kern="1200" dirty="0"/>
        </a:p>
      </dsp:txBody>
      <dsp:txXfrm>
        <a:off x="0" y="1208457"/>
        <a:ext cx="11053097" cy="402671"/>
      </dsp:txXfrm>
    </dsp:sp>
    <dsp:sp modelId="{0A30368F-63D3-4304-A3B0-F5651BBD5687}">
      <dsp:nvSpPr>
        <dsp:cNvPr id="0" name=""/>
        <dsp:cNvSpPr/>
      </dsp:nvSpPr>
      <dsp:spPr>
        <a:xfrm>
          <a:off x="0" y="1611129"/>
          <a:ext cx="11053097"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8454354F-B180-4BC8-BEFA-B90D171FF0B2}">
      <dsp:nvSpPr>
        <dsp:cNvPr id="0" name=""/>
        <dsp:cNvSpPr/>
      </dsp:nvSpPr>
      <dsp:spPr>
        <a:xfrm>
          <a:off x="0" y="1611129"/>
          <a:ext cx="11053097" cy="402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t>• Use the ForAll function to update or create multiple records using the Patch function</a:t>
          </a:r>
          <a:endParaRPr lang="en-US" sz="1600" kern="1200" dirty="0"/>
        </a:p>
      </dsp:txBody>
      <dsp:txXfrm>
        <a:off x="0" y="1611129"/>
        <a:ext cx="11053097" cy="402671"/>
      </dsp:txXfrm>
    </dsp:sp>
    <dsp:sp modelId="{EFAF0B7F-DE93-49DD-8F4B-27D12340B764}">
      <dsp:nvSpPr>
        <dsp:cNvPr id="0" name=""/>
        <dsp:cNvSpPr/>
      </dsp:nvSpPr>
      <dsp:spPr>
        <a:xfrm>
          <a:off x="0" y="2013800"/>
          <a:ext cx="11053097"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7123E918-7E60-498B-BB0E-B0EAA7D61DEB}">
      <dsp:nvSpPr>
        <dsp:cNvPr id="0" name=""/>
        <dsp:cNvSpPr/>
      </dsp:nvSpPr>
      <dsp:spPr>
        <a:xfrm>
          <a:off x="0" y="2013800"/>
          <a:ext cx="11053097" cy="402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t>• </a:t>
          </a:r>
          <a:r>
            <a:rPr lang="en-IN" sz="1600" b="1" kern="1200" dirty="0"/>
            <a:t>Syntax: </a:t>
          </a:r>
          <a:r>
            <a:rPr lang="en-IN" sz="1600" kern="1200" dirty="0"/>
            <a:t>  </a:t>
          </a:r>
          <a:r>
            <a:rPr lang="en-IN" sz="1600" b="1" kern="1200" dirty="0"/>
            <a:t>Save Patch</a:t>
          </a:r>
          <a:endParaRPr lang="en-US" sz="1600" b="1" kern="1200" dirty="0"/>
        </a:p>
      </dsp:txBody>
      <dsp:txXfrm>
        <a:off x="0" y="2013800"/>
        <a:ext cx="11053097" cy="402671"/>
      </dsp:txXfrm>
    </dsp:sp>
    <dsp:sp modelId="{FDEA239D-17BC-44D8-BABE-948074BCE82A}">
      <dsp:nvSpPr>
        <dsp:cNvPr id="0" name=""/>
        <dsp:cNvSpPr/>
      </dsp:nvSpPr>
      <dsp:spPr>
        <a:xfrm>
          <a:off x="0" y="2416472"/>
          <a:ext cx="11053097"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324FEE08-7724-405E-8D05-F4A6CCEC8A3F}">
      <dsp:nvSpPr>
        <dsp:cNvPr id="0" name=""/>
        <dsp:cNvSpPr/>
      </dsp:nvSpPr>
      <dsp:spPr>
        <a:xfrm>
          <a:off x="0" y="2416472"/>
          <a:ext cx="11053097" cy="402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t>• Patch(TableName, Default(TableName),{columnsName1:textinput.text, columnsName2:textinput2.text})</a:t>
          </a:r>
          <a:endParaRPr lang="en-US" sz="1600" kern="1200" dirty="0"/>
        </a:p>
      </dsp:txBody>
      <dsp:txXfrm>
        <a:off x="0" y="2416472"/>
        <a:ext cx="11053097" cy="402671"/>
      </dsp:txXfrm>
    </dsp:sp>
    <dsp:sp modelId="{1C7F61C1-A5BC-4EF8-A10B-E1829AC58BD8}">
      <dsp:nvSpPr>
        <dsp:cNvPr id="0" name=""/>
        <dsp:cNvSpPr/>
      </dsp:nvSpPr>
      <dsp:spPr>
        <a:xfrm>
          <a:off x="0" y="2819144"/>
          <a:ext cx="11053097"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25CAE4B3-058F-4EF7-9C84-B4020F55ECFE}">
      <dsp:nvSpPr>
        <dsp:cNvPr id="0" name=""/>
        <dsp:cNvSpPr/>
      </dsp:nvSpPr>
      <dsp:spPr>
        <a:xfrm>
          <a:off x="0" y="2819144"/>
          <a:ext cx="11053097" cy="402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t>• </a:t>
          </a:r>
          <a:r>
            <a:rPr lang="en-IN" sz="1600" b="1" kern="1200" dirty="0"/>
            <a:t>Syntax:</a:t>
          </a:r>
          <a:r>
            <a:rPr lang="en-IN" sz="1600" kern="1200" dirty="0"/>
            <a:t> </a:t>
          </a:r>
          <a:r>
            <a:rPr lang="en-IN" sz="1600" b="1" kern="1200" dirty="0"/>
            <a:t>Patchupdate</a:t>
          </a:r>
          <a:endParaRPr lang="en-US" sz="1600" b="1" kern="1200" dirty="0"/>
        </a:p>
      </dsp:txBody>
      <dsp:txXfrm>
        <a:off x="0" y="2819144"/>
        <a:ext cx="11053097" cy="402671"/>
      </dsp:txXfrm>
    </dsp:sp>
    <dsp:sp modelId="{0D01B422-A8C8-4132-A475-8072AD0D9A4B}">
      <dsp:nvSpPr>
        <dsp:cNvPr id="0" name=""/>
        <dsp:cNvSpPr/>
      </dsp:nvSpPr>
      <dsp:spPr>
        <a:xfrm>
          <a:off x="0" y="3221815"/>
          <a:ext cx="11053097"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8E2EF900-6B10-441D-B298-A94A0BC671F6}">
      <dsp:nvSpPr>
        <dsp:cNvPr id="0" name=""/>
        <dsp:cNvSpPr/>
      </dsp:nvSpPr>
      <dsp:spPr>
        <a:xfrm>
          <a:off x="0" y="3221815"/>
          <a:ext cx="11053097" cy="402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t>• Patch(TableName, gallery.selected,{columnsName1:textinput.text, columnsName2:textinput2.text})</a:t>
          </a:r>
          <a:endParaRPr lang="en-US" sz="1600" kern="1200" dirty="0"/>
        </a:p>
      </dsp:txBody>
      <dsp:txXfrm>
        <a:off x="0" y="3221815"/>
        <a:ext cx="11053097" cy="40267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3/31/2022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3/31/2022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3/31/2022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3/31/2022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3/31/2022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3/31/2022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powerapps/maker/canvas-apps/controls/properties-core" TargetMode="External"/><Relationship Id="rId2" Type="http://schemas.openxmlformats.org/officeDocument/2006/relationships/hyperlink" Target="https://docs.microsoft.com/en-us/powerapps/maker/canvas-apps/controls/properties-color-border" TargetMode="External"/><Relationship Id="rId1" Type="http://schemas.openxmlformats.org/officeDocument/2006/relationships/slideLayout" Target="../slideLayouts/slideLayout7.xml"/><Relationship Id="rId6" Type="http://schemas.openxmlformats.org/officeDocument/2006/relationships/hyperlink" Target="https://docs.microsoft.com/en-us/powerapps/maker/canvas-apps/controls/properties-text" TargetMode="External"/><Relationship Id="rId5" Type="http://schemas.openxmlformats.org/officeDocument/2006/relationships/hyperlink" Target="https://docs.microsoft.com/en-us/powerapps/maker/canvas-apps/controls/properties-size-location" TargetMode="External"/><Relationship Id="rId4" Type="http://schemas.openxmlformats.org/officeDocument/2006/relationships/hyperlink" Target="https://docs.microsoft.com/en-us/powerapps/maker/canvas-apps/controls/properties-visua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powerapps/maker/canvas-apps/controls/control-button" TargetMode="External"/><Relationship Id="rId2" Type="http://schemas.openxmlformats.org/officeDocument/2006/relationships/hyperlink" Target="https://docs.microsoft.com/en-us/powerapps/maker/canvas-apps/controls/control-text-box"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docs.microsoft.com/en-us/powerapps/maker/canvas-apps/controls/control-text-input"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1.xml"/><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28.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3.png"/><Relationship Id="rId7" Type="http://schemas.openxmlformats.org/officeDocument/2006/relationships/diagramLayout" Target="../diagrams/layout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2.xml"/><Relationship Id="rId5" Type="http://schemas.openxmlformats.org/officeDocument/2006/relationships/image" Target="../media/image5.png"/><Relationship Id="rId10" Type="http://schemas.microsoft.com/office/2007/relationships/diagramDrawing" Target="../diagrams/drawing2.xml"/><Relationship Id="rId4" Type="http://schemas.openxmlformats.org/officeDocument/2006/relationships/image" Target="../media/image4.png"/><Relationship Id="rId9" Type="http://schemas.openxmlformats.org/officeDocument/2006/relationships/diagramColors" Target="../diagrams/colors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s://docs.microsoft.com/en-us/powerapps/maker/canvas-apps/controls/properties-cor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hyperlink" Target="https://docs.microsoft.com/en-us/powerapps/maker/canvas-apps/controls/properties-core" TargetMode="Externa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3.png"/><Relationship Id="rId7" Type="http://schemas.openxmlformats.org/officeDocument/2006/relationships/diagramLayout" Target="../diagrams/layout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3.xml"/><Relationship Id="rId5" Type="http://schemas.openxmlformats.org/officeDocument/2006/relationships/image" Target="../media/image5.png"/><Relationship Id="rId10" Type="http://schemas.microsoft.com/office/2007/relationships/diagramDrawing" Target="../diagrams/drawing3.xml"/><Relationship Id="rId4" Type="http://schemas.openxmlformats.org/officeDocument/2006/relationships/image" Target="../media/image4.png"/><Relationship Id="rId9" Type="http://schemas.openxmlformats.org/officeDocument/2006/relationships/diagramColors" Target="../diagrams/colors3.xml"/></Relationships>
</file>

<file path=ppt/slides/_rels/slide36.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3.png"/><Relationship Id="rId7" Type="http://schemas.openxmlformats.org/officeDocument/2006/relationships/diagramLayout" Target="../diagrams/layout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4.xml"/><Relationship Id="rId5" Type="http://schemas.openxmlformats.org/officeDocument/2006/relationships/image" Target="../media/image5.png"/><Relationship Id="rId10" Type="http://schemas.microsoft.com/office/2007/relationships/diagramDrawing" Target="../diagrams/drawing4.xml"/><Relationship Id="rId4" Type="http://schemas.openxmlformats.org/officeDocument/2006/relationships/image" Target="../media/image4.png"/><Relationship Id="rId9" Type="http://schemas.openxmlformats.org/officeDocument/2006/relationships/diagramColors" Target="../diagrams/colors4.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0D4359AF-7256-4C60-9759-E796CFF40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40782AB-F63E-4996-ACC3-9F141BEAD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4" name="Freeform 16">
            <a:extLst>
              <a:ext uri="{FF2B5EF4-FFF2-40B4-BE49-F238E27FC236}">
                <a16:creationId xmlns:a16="http://schemas.microsoft.com/office/drawing/2014/main" id="{EFF73443-A1E0-4E5D-8332-FD14F2422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27737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56" name="Rectangle 55">
            <a:extLst>
              <a:ext uri="{FF2B5EF4-FFF2-40B4-BE49-F238E27FC236}">
                <a16:creationId xmlns:a16="http://schemas.microsoft.com/office/drawing/2014/main" id="{8F9D937A-C73E-4D45-976D-915881607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13846"/>
            <a:ext cx="12191695" cy="11441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8" name="Freeform 5">
            <a:extLst>
              <a:ext uri="{FF2B5EF4-FFF2-40B4-BE49-F238E27FC236}">
                <a16:creationId xmlns:a16="http://schemas.microsoft.com/office/drawing/2014/main" id="{90681C35-61CA-4FDB-8327-1EFEC0462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357920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itle 1">
            <a:extLst>
              <a:ext uri="{FF2B5EF4-FFF2-40B4-BE49-F238E27FC236}">
                <a16:creationId xmlns:a16="http://schemas.microsoft.com/office/drawing/2014/main" id="{5330B00F-BCAB-49E5-8B9D-9C4D88948C3E}"/>
              </a:ext>
            </a:extLst>
          </p:cNvPr>
          <p:cNvSpPr>
            <a:spLocks noGrp="1"/>
          </p:cNvSpPr>
          <p:nvPr>
            <p:ph type="ctrTitle"/>
          </p:nvPr>
        </p:nvSpPr>
        <p:spPr>
          <a:xfrm>
            <a:off x="723179" y="4594053"/>
            <a:ext cx="9149350" cy="1350523"/>
          </a:xfrm>
        </p:spPr>
        <p:txBody>
          <a:bodyPr>
            <a:normAutofit/>
          </a:bodyPr>
          <a:lstStyle/>
          <a:p>
            <a:pPr>
              <a:lnSpc>
                <a:spcPct val="90000"/>
              </a:lnSpc>
            </a:pPr>
            <a:r>
              <a:rPr lang="en-IN" sz="5600" b="1" i="1" dirty="0"/>
              <a:t>Power Apps </a:t>
            </a:r>
            <a:r>
              <a:rPr lang="en-IN" sz="5600" b="1" i="1" dirty="0">
                <a:latin typeface="Roboto" panose="020B0604020202020204" pitchFamily="2" charset="0"/>
              </a:rPr>
              <a:t>P</a:t>
            </a:r>
            <a:r>
              <a:rPr lang="en-IN" sz="5600" b="1" i="1" dirty="0">
                <a:effectLst/>
                <a:latin typeface="Roboto" panose="020B0604020202020204" pitchFamily="2" charset="0"/>
              </a:rPr>
              <a:t>resentation</a:t>
            </a:r>
            <a:endParaRPr lang="en-IN" sz="5600" b="1" i="1" dirty="0"/>
          </a:p>
        </p:txBody>
      </p:sp>
      <p:pic>
        <p:nvPicPr>
          <p:cNvPr id="13" name="Picture 12" descr="Logo&#10;&#10;Description automatically generated with low confidence">
            <a:extLst>
              <a:ext uri="{FF2B5EF4-FFF2-40B4-BE49-F238E27FC236}">
                <a16:creationId xmlns:a16="http://schemas.microsoft.com/office/drawing/2014/main" id="{6057B61B-365D-4D54-8B0E-FB6C90C9FB6E}"/>
              </a:ext>
            </a:extLst>
          </p:cNvPr>
          <p:cNvPicPr>
            <a:picLocks noChangeAspect="1"/>
          </p:cNvPicPr>
          <p:nvPr/>
        </p:nvPicPr>
        <p:blipFill>
          <a:blip r:embed="rId3"/>
          <a:stretch>
            <a:fillRect/>
          </a:stretch>
        </p:blipFill>
        <p:spPr>
          <a:xfrm>
            <a:off x="721722" y="1635138"/>
            <a:ext cx="9150807" cy="2081808"/>
          </a:xfrm>
          <a:prstGeom prst="rect">
            <a:avLst/>
          </a:prstGeom>
          <a:effectLst/>
        </p:spPr>
      </p:pic>
    </p:spTree>
    <p:extLst>
      <p:ext uri="{BB962C8B-B14F-4D97-AF65-F5344CB8AC3E}">
        <p14:creationId xmlns:p14="http://schemas.microsoft.com/office/powerpoint/2010/main" val="250062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6E32CE1-D113-412E-9933-113646E2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1" name="Picture 10">
            <a:extLst>
              <a:ext uri="{FF2B5EF4-FFF2-40B4-BE49-F238E27FC236}">
                <a16:creationId xmlns:a16="http://schemas.microsoft.com/office/drawing/2014/main" id="{117B7C8B-175B-4009-808B-9F66FD108A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FE5ECD52-6A23-4FF4-8C32-7B5DE9973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5C3F2B96-5F34-41C9-8E37-A9CD279A42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A4E02BF-4F0E-44E2-A489-075900B786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9" name="Rectangle 18">
            <a:extLst>
              <a:ext uri="{FF2B5EF4-FFF2-40B4-BE49-F238E27FC236}">
                <a16:creationId xmlns:a16="http://schemas.microsoft.com/office/drawing/2014/main" id="{45624C63-3CCA-4EA6-B822-6E710A82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riting on a notepad">
            <a:extLst>
              <a:ext uri="{FF2B5EF4-FFF2-40B4-BE49-F238E27FC236}">
                <a16:creationId xmlns:a16="http://schemas.microsoft.com/office/drawing/2014/main" id="{FE2ED96B-9F5D-DE8D-B7CC-BF2EB2D7513B}"/>
              </a:ext>
            </a:extLst>
          </p:cNvPr>
          <p:cNvPicPr>
            <a:picLocks noChangeAspect="1"/>
          </p:cNvPicPr>
          <p:nvPr/>
        </p:nvPicPr>
        <p:blipFill rotWithShape="1">
          <a:blip r:embed="rId6">
            <a:alphaModFix amt="40000"/>
          </a:blip>
          <a:srcRect t="28556" b="467"/>
          <a:stretch/>
        </p:blipFill>
        <p:spPr>
          <a:xfrm>
            <a:off x="20" y="10"/>
            <a:ext cx="12191980" cy="6857990"/>
          </a:xfrm>
          <a:prstGeom prst="rect">
            <a:avLst/>
          </a:prstGeom>
        </p:spPr>
      </p:pic>
      <p:sp>
        <p:nvSpPr>
          <p:cNvPr id="3" name="TextBox 2">
            <a:extLst>
              <a:ext uri="{FF2B5EF4-FFF2-40B4-BE49-F238E27FC236}">
                <a16:creationId xmlns:a16="http://schemas.microsoft.com/office/drawing/2014/main" id="{CAF734EE-206C-44FB-828B-CFDD093FD61F}"/>
              </a:ext>
            </a:extLst>
          </p:cNvPr>
          <p:cNvSpPr txBox="1"/>
          <p:nvPr/>
        </p:nvSpPr>
        <p:spPr>
          <a:xfrm>
            <a:off x="439614" y="163523"/>
            <a:ext cx="9580692" cy="674682"/>
          </a:xfrm>
          <a:prstGeom prst="rect">
            <a:avLst/>
          </a:prstGeom>
        </p:spPr>
        <p:txBody>
          <a:bodyPr vert="horz" lIns="91440" tIns="45720" rIns="91440" bIns="45720" rtlCol="0" anchor="b">
            <a:normAutofit/>
          </a:bodyPr>
          <a:lstStyle/>
          <a:p>
            <a:pPr marL="457200" indent="-457200">
              <a:lnSpc>
                <a:spcPct val="90000"/>
              </a:lnSpc>
              <a:spcBef>
                <a:spcPct val="0"/>
              </a:spcBef>
              <a:spcAft>
                <a:spcPts val="600"/>
              </a:spcAft>
              <a:buFont typeface="Wingdings" panose="05000000000000000000" pitchFamily="2" charset="2"/>
              <a:buChar char="v"/>
            </a:pPr>
            <a:r>
              <a:rPr lang="en-US" sz="2800" dirty="0">
                <a:effectLst/>
                <a:latin typeface="+mj-lt"/>
                <a:ea typeface="+mj-ea"/>
                <a:cs typeface="+mj-cs"/>
              </a:rPr>
              <a:t>How to build an App with PowerApps?</a:t>
            </a:r>
          </a:p>
        </p:txBody>
      </p:sp>
      <p:sp>
        <p:nvSpPr>
          <p:cNvPr id="23" name="Rectangle 22">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8" name="TextBox 37">
            <a:extLst>
              <a:ext uri="{FF2B5EF4-FFF2-40B4-BE49-F238E27FC236}">
                <a16:creationId xmlns:a16="http://schemas.microsoft.com/office/drawing/2014/main" id="{A88AEF2E-FCBA-4E01-8ABB-5B12976D8158}"/>
              </a:ext>
            </a:extLst>
          </p:cNvPr>
          <p:cNvSpPr txBox="1"/>
          <p:nvPr/>
        </p:nvSpPr>
        <p:spPr>
          <a:xfrm>
            <a:off x="1006702" y="1099238"/>
            <a:ext cx="9222357" cy="369332"/>
          </a:xfrm>
          <a:prstGeom prst="rect">
            <a:avLst/>
          </a:prstGeom>
          <a:noFill/>
        </p:spPr>
        <p:txBody>
          <a:bodyPr wrap="square">
            <a:spAutoFit/>
          </a:bodyPr>
          <a:lstStyle/>
          <a:p>
            <a:pPr marL="285750" indent="-285750">
              <a:buFont typeface="Wingdings" panose="05000000000000000000" pitchFamily="2" charset="2"/>
              <a:buChar char="Ø"/>
            </a:pPr>
            <a:r>
              <a:rPr lang="en-US" b="0" i="0" dirty="0">
                <a:effectLst/>
                <a:latin typeface="Open Sans" panose="020B0606030504020204" pitchFamily="34" charset="0"/>
              </a:rPr>
              <a:t>The easy way to build an app with PowerApps is to start from the data source.</a:t>
            </a:r>
            <a:endParaRPr lang="en-IN" dirty="0"/>
          </a:p>
        </p:txBody>
      </p:sp>
      <p:sp>
        <p:nvSpPr>
          <p:cNvPr id="39" name="TextBox 38">
            <a:extLst>
              <a:ext uri="{FF2B5EF4-FFF2-40B4-BE49-F238E27FC236}">
                <a16:creationId xmlns:a16="http://schemas.microsoft.com/office/drawing/2014/main" id="{5F432771-B35C-4B27-8B2A-65F0AA782273}"/>
              </a:ext>
            </a:extLst>
          </p:cNvPr>
          <p:cNvSpPr txBox="1"/>
          <p:nvPr/>
        </p:nvSpPr>
        <p:spPr>
          <a:xfrm>
            <a:off x="1422909" y="1676175"/>
            <a:ext cx="9014903" cy="646331"/>
          </a:xfrm>
          <a:prstGeom prst="rect">
            <a:avLst/>
          </a:prstGeom>
          <a:noFill/>
        </p:spPr>
        <p:txBody>
          <a:bodyPr wrap="square">
            <a:spAutoFit/>
          </a:bodyPr>
          <a:lstStyle/>
          <a:p>
            <a:pPr algn="l">
              <a:buFont typeface="Arial" panose="020B0604020202020204" pitchFamily="34" charset="0"/>
              <a:buChar char="•"/>
            </a:pPr>
            <a:r>
              <a:rPr lang="en-US" b="0" i="0" dirty="0">
                <a:effectLst/>
                <a:latin typeface="Open Sans" panose="020B0606030504020204" pitchFamily="34" charset="0"/>
              </a:rPr>
              <a:t> First, start from the SharePoint list that store the consulting interventions.</a:t>
            </a:r>
          </a:p>
          <a:p>
            <a:pPr algn="l">
              <a:buFont typeface="Arial" panose="020B0604020202020204" pitchFamily="34" charset="0"/>
              <a:buChar char="•"/>
            </a:pPr>
            <a:r>
              <a:rPr lang="en-US" b="0" i="0" dirty="0">
                <a:effectLst/>
                <a:latin typeface="Open Sans" panose="020B0606030504020204" pitchFamily="34" charset="0"/>
              </a:rPr>
              <a:t> Next, select create an app option in the PowerApps menu as below:</a:t>
            </a:r>
          </a:p>
        </p:txBody>
      </p:sp>
      <p:pic>
        <p:nvPicPr>
          <p:cNvPr id="25" name="Picture 24" descr="Diagram, PowerPoint&#10;&#10;Description automatically generated">
            <a:extLst>
              <a:ext uri="{FF2B5EF4-FFF2-40B4-BE49-F238E27FC236}">
                <a16:creationId xmlns:a16="http://schemas.microsoft.com/office/drawing/2014/main" id="{7844D2F9-7A00-4E27-A685-8402076838B6}"/>
              </a:ext>
            </a:extLst>
          </p:cNvPr>
          <p:cNvPicPr>
            <a:picLocks noChangeAspect="1"/>
          </p:cNvPicPr>
          <p:nvPr/>
        </p:nvPicPr>
        <p:blipFill>
          <a:blip r:embed="rId7"/>
          <a:stretch>
            <a:fillRect/>
          </a:stretch>
        </p:blipFill>
        <p:spPr>
          <a:xfrm>
            <a:off x="6215041" y="2509467"/>
            <a:ext cx="5781675" cy="3941542"/>
          </a:xfrm>
          <a:prstGeom prst="rect">
            <a:avLst/>
          </a:prstGeom>
        </p:spPr>
      </p:pic>
    </p:spTree>
    <p:extLst>
      <p:ext uri="{BB962C8B-B14F-4D97-AF65-F5344CB8AC3E}">
        <p14:creationId xmlns:p14="http://schemas.microsoft.com/office/powerpoint/2010/main" val="2160575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A4CE6A-A661-4653-8064-E7F004D7B51E}"/>
              </a:ext>
            </a:extLst>
          </p:cNvPr>
          <p:cNvSpPr txBox="1"/>
          <p:nvPr/>
        </p:nvSpPr>
        <p:spPr>
          <a:xfrm>
            <a:off x="114300" y="345858"/>
            <a:ext cx="6094562" cy="369332"/>
          </a:xfrm>
          <a:prstGeom prst="rect">
            <a:avLst/>
          </a:prstGeom>
          <a:noFill/>
        </p:spPr>
        <p:txBody>
          <a:bodyPr wrap="square">
            <a:spAutoFit/>
          </a:bodyPr>
          <a:lstStyle/>
          <a:p>
            <a:pPr marL="285750" indent="-285750">
              <a:buFont typeface="Wingdings" panose="05000000000000000000" pitchFamily="2" charset="2"/>
              <a:buChar char="q"/>
            </a:pPr>
            <a:r>
              <a:rPr lang="en-US" b="0" i="0" dirty="0">
                <a:effectLst/>
                <a:latin typeface="Open Sans" panose="020B0606030504020204" pitchFamily="34" charset="0"/>
              </a:rPr>
              <a:t>it takes us to a PowerApps Studio</a:t>
            </a:r>
            <a:endParaRPr lang="en-IN" dirty="0"/>
          </a:p>
        </p:txBody>
      </p:sp>
      <p:pic>
        <p:nvPicPr>
          <p:cNvPr id="5" name="Picture 4" descr="Graphical user interface, application, Teams&#10;&#10;Description automatically generated">
            <a:extLst>
              <a:ext uri="{FF2B5EF4-FFF2-40B4-BE49-F238E27FC236}">
                <a16:creationId xmlns:a16="http://schemas.microsoft.com/office/drawing/2014/main" id="{2AA06D41-9791-40FF-B8DD-A1C6738E948C}"/>
              </a:ext>
            </a:extLst>
          </p:cNvPr>
          <p:cNvPicPr>
            <a:picLocks noChangeAspect="1"/>
          </p:cNvPicPr>
          <p:nvPr/>
        </p:nvPicPr>
        <p:blipFill>
          <a:blip r:embed="rId2"/>
          <a:stretch>
            <a:fillRect/>
          </a:stretch>
        </p:blipFill>
        <p:spPr>
          <a:xfrm>
            <a:off x="1492370" y="1272216"/>
            <a:ext cx="8902461" cy="5124450"/>
          </a:xfrm>
          <a:prstGeom prst="rect">
            <a:avLst/>
          </a:prstGeom>
        </p:spPr>
      </p:pic>
    </p:spTree>
    <p:extLst>
      <p:ext uri="{BB962C8B-B14F-4D97-AF65-F5344CB8AC3E}">
        <p14:creationId xmlns:p14="http://schemas.microsoft.com/office/powerpoint/2010/main" val="2536197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76457E-2C0E-401C-9CF0-70141FDCA6B1}"/>
              </a:ext>
            </a:extLst>
          </p:cNvPr>
          <p:cNvSpPr txBox="1"/>
          <p:nvPr/>
        </p:nvSpPr>
        <p:spPr>
          <a:xfrm>
            <a:off x="424851" y="164227"/>
            <a:ext cx="8236070" cy="369332"/>
          </a:xfrm>
          <a:prstGeom prst="rect">
            <a:avLst/>
          </a:prstGeom>
          <a:noFill/>
        </p:spPr>
        <p:txBody>
          <a:bodyPr wrap="square">
            <a:spAutoFit/>
          </a:bodyPr>
          <a:lstStyle/>
          <a:p>
            <a:r>
              <a:rPr lang="en-US" b="0" i="0" dirty="0">
                <a:effectLst/>
                <a:latin typeface="Open Sans" panose="020B0606030504020204" pitchFamily="34" charset="0"/>
              </a:rPr>
              <a:t>The below steps guide you on how to build an app using PowerApps.</a:t>
            </a:r>
            <a:endParaRPr lang="en-IN" dirty="0"/>
          </a:p>
        </p:txBody>
      </p:sp>
      <p:sp>
        <p:nvSpPr>
          <p:cNvPr id="5" name="TextBox 4">
            <a:extLst>
              <a:ext uri="{FF2B5EF4-FFF2-40B4-BE49-F238E27FC236}">
                <a16:creationId xmlns:a16="http://schemas.microsoft.com/office/drawing/2014/main" id="{33DE76CA-21F0-4627-B2D9-057A61E95F4F}"/>
              </a:ext>
            </a:extLst>
          </p:cNvPr>
          <p:cNvSpPr txBox="1"/>
          <p:nvPr/>
        </p:nvSpPr>
        <p:spPr>
          <a:xfrm>
            <a:off x="424851" y="703377"/>
            <a:ext cx="6094562" cy="369332"/>
          </a:xfrm>
          <a:prstGeom prst="rect">
            <a:avLst/>
          </a:prstGeom>
          <a:noFill/>
        </p:spPr>
        <p:txBody>
          <a:bodyPr wrap="square">
            <a:spAutoFit/>
          </a:bodyPr>
          <a:lstStyle/>
          <a:p>
            <a:r>
              <a:rPr lang="en-US" b="1" i="0" dirty="0">
                <a:effectLst/>
                <a:latin typeface="Open Sans" panose="020B0606030504020204" pitchFamily="34" charset="0"/>
              </a:rPr>
              <a:t>Step 1) Select Your Environment</a:t>
            </a:r>
            <a:endParaRPr lang="en-IN" dirty="0"/>
          </a:p>
        </p:txBody>
      </p:sp>
      <p:sp>
        <p:nvSpPr>
          <p:cNvPr id="7" name="TextBox 6">
            <a:extLst>
              <a:ext uri="{FF2B5EF4-FFF2-40B4-BE49-F238E27FC236}">
                <a16:creationId xmlns:a16="http://schemas.microsoft.com/office/drawing/2014/main" id="{025B86C8-9717-4D52-9BAF-6BCB29099F22}"/>
              </a:ext>
            </a:extLst>
          </p:cNvPr>
          <p:cNvSpPr txBox="1"/>
          <p:nvPr/>
        </p:nvSpPr>
        <p:spPr>
          <a:xfrm>
            <a:off x="545621" y="1242527"/>
            <a:ext cx="10841248" cy="369332"/>
          </a:xfrm>
          <a:prstGeom prst="rect">
            <a:avLst/>
          </a:prstGeom>
          <a:noFill/>
        </p:spPr>
        <p:txBody>
          <a:bodyPr wrap="square">
            <a:spAutoFit/>
          </a:bodyPr>
          <a:lstStyle/>
          <a:p>
            <a:r>
              <a:rPr lang="en-US" b="0" i="0" dirty="0">
                <a:effectLst/>
                <a:latin typeface="Open Sans" panose="020B0606030504020204" pitchFamily="34" charset="0"/>
              </a:rPr>
              <a:t>There are four environments that you can work with PowerApps, and they have their capabilities</a:t>
            </a:r>
            <a:r>
              <a:rPr lang="en-US" b="0" i="0" dirty="0">
                <a:solidFill>
                  <a:srgbClr val="000000"/>
                </a:solidFill>
                <a:effectLst/>
                <a:latin typeface="Open Sans" panose="020B0606030504020204" pitchFamily="34" charset="0"/>
              </a:rPr>
              <a:t>.</a:t>
            </a:r>
            <a:endParaRPr lang="en-IN" dirty="0"/>
          </a:p>
        </p:txBody>
      </p:sp>
      <p:pic>
        <p:nvPicPr>
          <p:cNvPr id="9" name="Picture 8" descr="Text&#10;&#10;Description automatically generated with medium confidence">
            <a:extLst>
              <a:ext uri="{FF2B5EF4-FFF2-40B4-BE49-F238E27FC236}">
                <a16:creationId xmlns:a16="http://schemas.microsoft.com/office/drawing/2014/main" id="{32191E1D-9858-46DB-B973-12445017D7F6}"/>
              </a:ext>
            </a:extLst>
          </p:cNvPr>
          <p:cNvPicPr>
            <a:picLocks noChangeAspect="1"/>
          </p:cNvPicPr>
          <p:nvPr/>
        </p:nvPicPr>
        <p:blipFill>
          <a:blip r:embed="rId2"/>
          <a:stretch>
            <a:fillRect/>
          </a:stretch>
        </p:blipFill>
        <p:spPr>
          <a:xfrm>
            <a:off x="973077" y="1525706"/>
            <a:ext cx="8861036" cy="1390022"/>
          </a:xfrm>
          <a:prstGeom prst="rect">
            <a:avLst/>
          </a:prstGeom>
        </p:spPr>
      </p:pic>
      <p:sp>
        <p:nvSpPr>
          <p:cNvPr id="11" name="TextBox 10">
            <a:extLst>
              <a:ext uri="{FF2B5EF4-FFF2-40B4-BE49-F238E27FC236}">
                <a16:creationId xmlns:a16="http://schemas.microsoft.com/office/drawing/2014/main" id="{C1B8010D-768B-4DFB-AB24-7650C10F2012}"/>
              </a:ext>
            </a:extLst>
          </p:cNvPr>
          <p:cNvSpPr txBox="1"/>
          <p:nvPr/>
        </p:nvSpPr>
        <p:spPr>
          <a:xfrm>
            <a:off x="973077" y="3076395"/>
            <a:ext cx="6094562" cy="369332"/>
          </a:xfrm>
          <a:prstGeom prst="rect">
            <a:avLst/>
          </a:prstGeom>
          <a:noFill/>
        </p:spPr>
        <p:txBody>
          <a:bodyPr wrap="square">
            <a:spAutoFit/>
          </a:bodyPr>
          <a:lstStyle/>
          <a:p>
            <a:pPr algn="l" rtl="0">
              <a:buFont typeface="Arial" panose="020B0604020202020204" pitchFamily="34" charset="0"/>
              <a:buChar char="•"/>
            </a:pPr>
            <a:r>
              <a:rPr lang="en-IN" b="1" i="0" dirty="0">
                <a:effectLst/>
                <a:latin typeface="Open Sans" panose="020B0606030504020204" pitchFamily="34" charset="0"/>
              </a:rPr>
              <a:t>PowerApps Website</a:t>
            </a:r>
            <a:endParaRPr lang="en-IN" b="0" i="0" dirty="0">
              <a:effectLst/>
              <a:latin typeface="Open Sans" panose="020B0606030504020204" pitchFamily="34" charset="0"/>
            </a:endParaRPr>
          </a:p>
        </p:txBody>
      </p:sp>
      <p:sp>
        <p:nvSpPr>
          <p:cNvPr id="13" name="TextBox 12">
            <a:extLst>
              <a:ext uri="{FF2B5EF4-FFF2-40B4-BE49-F238E27FC236}">
                <a16:creationId xmlns:a16="http://schemas.microsoft.com/office/drawing/2014/main" id="{428D6230-259F-4351-9F4B-5B9F7D98DB75}"/>
              </a:ext>
            </a:extLst>
          </p:cNvPr>
          <p:cNvSpPr txBox="1"/>
          <p:nvPr/>
        </p:nvSpPr>
        <p:spPr>
          <a:xfrm>
            <a:off x="1356504" y="3509334"/>
            <a:ext cx="6094562" cy="369332"/>
          </a:xfrm>
          <a:prstGeom prst="rect">
            <a:avLst/>
          </a:prstGeom>
          <a:noFill/>
        </p:spPr>
        <p:txBody>
          <a:bodyPr wrap="square">
            <a:spAutoFit/>
          </a:bodyPr>
          <a:lstStyle/>
          <a:p>
            <a:r>
              <a:rPr lang="en-US" b="0" i="0" dirty="0">
                <a:effectLst/>
                <a:latin typeface="Open Sans" panose="020B0606030504020204" pitchFamily="34" charset="0"/>
              </a:rPr>
              <a:t>This is where you can create and manage apps</a:t>
            </a:r>
            <a:endParaRPr lang="en-IN" dirty="0"/>
          </a:p>
        </p:txBody>
      </p:sp>
      <p:pic>
        <p:nvPicPr>
          <p:cNvPr id="15" name="Picture 14" descr="Graphical user interface, application, Word, Teams&#10;&#10;Description automatically generated">
            <a:extLst>
              <a:ext uri="{FF2B5EF4-FFF2-40B4-BE49-F238E27FC236}">
                <a16:creationId xmlns:a16="http://schemas.microsoft.com/office/drawing/2014/main" id="{DFDB4A48-6BC6-44B6-83FD-5CF08D3E048E}"/>
              </a:ext>
            </a:extLst>
          </p:cNvPr>
          <p:cNvPicPr>
            <a:picLocks noChangeAspect="1"/>
          </p:cNvPicPr>
          <p:nvPr/>
        </p:nvPicPr>
        <p:blipFill>
          <a:blip r:embed="rId3"/>
          <a:stretch>
            <a:fillRect/>
          </a:stretch>
        </p:blipFill>
        <p:spPr>
          <a:xfrm>
            <a:off x="1953703" y="3942273"/>
            <a:ext cx="9131420" cy="2809875"/>
          </a:xfrm>
          <a:prstGeom prst="rect">
            <a:avLst/>
          </a:prstGeom>
        </p:spPr>
      </p:pic>
    </p:spTree>
    <p:extLst>
      <p:ext uri="{BB962C8B-B14F-4D97-AF65-F5344CB8AC3E}">
        <p14:creationId xmlns:p14="http://schemas.microsoft.com/office/powerpoint/2010/main" val="3404186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EE7922-D781-4950-8B4E-A1302A3015CD}"/>
              </a:ext>
            </a:extLst>
          </p:cNvPr>
          <p:cNvSpPr txBox="1"/>
          <p:nvPr/>
        </p:nvSpPr>
        <p:spPr>
          <a:xfrm>
            <a:off x="493862" y="216462"/>
            <a:ext cx="6094562" cy="369332"/>
          </a:xfrm>
          <a:prstGeom prst="rect">
            <a:avLst/>
          </a:prstGeom>
          <a:noFill/>
        </p:spPr>
        <p:txBody>
          <a:bodyPr wrap="square">
            <a:spAutoFit/>
          </a:bodyPr>
          <a:lstStyle/>
          <a:p>
            <a:pPr algn="l" rtl="0">
              <a:buFont typeface="Arial" panose="020B0604020202020204" pitchFamily="34" charset="0"/>
              <a:buChar char="•"/>
            </a:pPr>
            <a:r>
              <a:rPr lang="en-IN" b="1" i="0" dirty="0">
                <a:effectLst/>
                <a:latin typeface="Open Sans" panose="020B0606030504020204" pitchFamily="34" charset="0"/>
              </a:rPr>
              <a:t> PowerApps Studio</a:t>
            </a:r>
            <a:endParaRPr lang="en-IN" b="0" i="0" dirty="0">
              <a:effectLst/>
              <a:latin typeface="Open Sans" panose="020B0606030504020204" pitchFamily="34" charset="0"/>
            </a:endParaRPr>
          </a:p>
        </p:txBody>
      </p:sp>
      <p:sp>
        <p:nvSpPr>
          <p:cNvPr id="5" name="TextBox 4">
            <a:extLst>
              <a:ext uri="{FF2B5EF4-FFF2-40B4-BE49-F238E27FC236}">
                <a16:creationId xmlns:a16="http://schemas.microsoft.com/office/drawing/2014/main" id="{C3B3B081-DC2C-4CE9-BCFF-A05C4A5101B9}"/>
              </a:ext>
            </a:extLst>
          </p:cNvPr>
          <p:cNvSpPr txBox="1"/>
          <p:nvPr/>
        </p:nvSpPr>
        <p:spPr>
          <a:xfrm>
            <a:off x="864798" y="690438"/>
            <a:ext cx="8814040" cy="369332"/>
          </a:xfrm>
          <a:prstGeom prst="rect">
            <a:avLst/>
          </a:prstGeom>
          <a:noFill/>
        </p:spPr>
        <p:txBody>
          <a:bodyPr wrap="square">
            <a:spAutoFit/>
          </a:bodyPr>
          <a:lstStyle/>
          <a:p>
            <a:r>
              <a:rPr lang="en-US" b="0" i="0" dirty="0">
                <a:effectLst/>
                <a:latin typeface="Open Sans" panose="020B0606030504020204" pitchFamily="34" charset="0"/>
              </a:rPr>
              <a:t>It allows you to design and adapt apps that you create to specific business needs.</a:t>
            </a:r>
            <a:endParaRPr lang="en-IN" dirty="0"/>
          </a:p>
        </p:txBody>
      </p:sp>
      <p:pic>
        <p:nvPicPr>
          <p:cNvPr id="7" name="Picture 6" descr="Graphical user interface, application&#10;&#10;Description automatically generated">
            <a:extLst>
              <a:ext uri="{FF2B5EF4-FFF2-40B4-BE49-F238E27FC236}">
                <a16:creationId xmlns:a16="http://schemas.microsoft.com/office/drawing/2014/main" id="{977638D8-07AD-47EF-B805-A4D518507133}"/>
              </a:ext>
            </a:extLst>
          </p:cNvPr>
          <p:cNvPicPr>
            <a:picLocks noChangeAspect="1"/>
          </p:cNvPicPr>
          <p:nvPr/>
        </p:nvPicPr>
        <p:blipFill>
          <a:blip r:embed="rId2"/>
          <a:stretch>
            <a:fillRect/>
          </a:stretch>
        </p:blipFill>
        <p:spPr>
          <a:xfrm>
            <a:off x="719227" y="1164663"/>
            <a:ext cx="9563100" cy="5476875"/>
          </a:xfrm>
          <a:prstGeom prst="rect">
            <a:avLst/>
          </a:prstGeom>
        </p:spPr>
      </p:pic>
    </p:spTree>
    <p:extLst>
      <p:ext uri="{BB962C8B-B14F-4D97-AF65-F5344CB8AC3E}">
        <p14:creationId xmlns:p14="http://schemas.microsoft.com/office/powerpoint/2010/main" val="293950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CFB7C1-DCB3-4A66-8CBA-76EE2FB5AD79}"/>
              </a:ext>
            </a:extLst>
          </p:cNvPr>
          <p:cNvSpPr txBox="1"/>
          <p:nvPr/>
        </p:nvSpPr>
        <p:spPr>
          <a:xfrm>
            <a:off x="373092" y="207835"/>
            <a:ext cx="6094562" cy="369332"/>
          </a:xfrm>
          <a:prstGeom prst="rect">
            <a:avLst/>
          </a:prstGeom>
          <a:noFill/>
        </p:spPr>
        <p:txBody>
          <a:bodyPr wrap="square">
            <a:spAutoFit/>
          </a:bodyPr>
          <a:lstStyle/>
          <a:p>
            <a:pPr algn="l" rtl="0">
              <a:buFont typeface="Arial" panose="020B0604020202020204" pitchFamily="34" charset="0"/>
              <a:buChar char="•"/>
            </a:pPr>
            <a:r>
              <a:rPr lang="en-IN" b="1" i="0" dirty="0">
                <a:effectLst/>
                <a:latin typeface="Open Sans" panose="020B0606030504020204" pitchFamily="34" charset="0"/>
              </a:rPr>
              <a:t> PowerApps Mobile</a:t>
            </a:r>
            <a:endParaRPr lang="en-IN" b="0" i="0" dirty="0">
              <a:effectLst/>
              <a:latin typeface="Open Sans" panose="020B0606030504020204" pitchFamily="34" charset="0"/>
            </a:endParaRPr>
          </a:p>
        </p:txBody>
      </p:sp>
      <p:sp>
        <p:nvSpPr>
          <p:cNvPr id="5" name="TextBox 4">
            <a:extLst>
              <a:ext uri="{FF2B5EF4-FFF2-40B4-BE49-F238E27FC236}">
                <a16:creationId xmlns:a16="http://schemas.microsoft.com/office/drawing/2014/main" id="{F0C0BC5B-7F5A-447A-8C56-7EA55E3C5571}"/>
              </a:ext>
            </a:extLst>
          </p:cNvPr>
          <p:cNvSpPr txBox="1"/>
          <p:nvPr/>
        </p:nvSpPr>
        <p:spPr>
          <a:xfrm>
            <a:off x="528368" y="638679"/>
            <a:ext cx="8977941" cy="646331"/>
          </a:xfrm>
          <a:prstGeom prst="rect">
            <a:avLst/>
          </a:prstGeom>
          <a:noFill/>
        </p:spPr>
        <p:txBody>
          <a:bodyPr wrap="square">
            <a:spAutoFit/>
          </a:bodyPr>
          <a:lstStyle/>
          <a:p>
            <a:r>
              <a:rPr lang="en-US" b="0" i="0" dirty="0">
                <a:effectLst/>
                <a:latin typeface="Open Sans" panose="020B0606030504020204" pitchFamily="34" charset="0"/>
              </a:rPr>
              <a:t>This is available handy on both mobiles and tablets and enables you to execute all your PowerApps apps.</a:t>
            </a:r>
            <a:endParaRPr lang="en-IN" dirty="0"/>
          </a:p>
        </p:txBody>
      </p:sp>
      <p:sp>
        <p:nvSpPr>
          <p:cNvPr id="7" name="TextBox 6">
            <a:extLst>
              <a:ext uri="{FF2B5EF4-FFF2-40B4-BE49-F238E27FC236}">
                <a16:creationId xmlns:a16="http://schemas.microsoft.com/office/drawing/2014/main" id="{D9784061-97D6-4367-A4A5-FA22957FF383}"/>
              </a:ext>
            </a:extLst>
          </p:cNvPr>
          <p:cNvSpPr txBox="1"/>
          <p:nvPr/>
        </p:nvSpPr>
        <p:spPr>
          <a:xfrm>
            <a:off x="373092" y="1519050"/>
            <a:ext cx="6094562" cy="369332"/>
          </a:xfrm>
          <a:prstGeom prst="rect">
            <a:avLst/>
          </a:prstGeom>
          <a:noFill/>
        </p:spPr>
        <p:txBody>
          <a:bodyPr wrap="square">
            <a:spAutoFit/>
          </a:bodyPr>
          <a:lstStyle/>
          <a:p>
            <a:pPr algn="l" rtl="0">
              <a:buFont typeface="Arial" panose="020B0604020202020204" pitchFamily="34" charset="0"/>
              <a:buChar char="•"/>
            </a:pPr>
            <a:r>
              <a:rPr lang="en-IN" b="1" i="0" dirty="0">
                <a:effectLst/>
                <a:latin typeface="Open Sans" panose="020B0606030504020204" pitchFamily="34" charset="0"/>
              </a:rPr>
              <a:t>PowerApps Admin Center</a:t>
            </a:r>
            <a:endParaRPr lang="en-IN" b="0" i="0" dirty="0">
              <a:effectLst/>
              <a:latin typeface="Open Sans" panose="020B0606030504020204" pitchFamily="34" charset="0"/>
            </a:endParaRPr>
          </a:p>
        </p:txBody>
      </p:sp>
      <p:sp>
        <p:nvSpPr>
          <p:cNvPr id="9" name="TextBox 8">
            <a:extLst>
              <a:ext uri="{FF2B5EF4-FFF2-40B4-BE49-F238E27FC236}">
                <a16:creationId xmlns:a16="http://schemas.microsoft.com/office/drawing/2014/main" id="{392D7441-94BE-4469-8F13-7188F793F25C}"/>
              </a:ext>
            </a:extLst>
          </p:cNvPr>
          <p:cNvSpPr txBox="1"/>
          <p:nvPr/>
        </p:nvSpPr>
        <p:spPr>
          <a:xfrm>
            <a:off x="528367" y="1992550"/>
            <a:ext cx="10539323" cy="646331"/>
          </a:xfrm>
          <a:prstGeom prst="rect">
            <a:avLst/>
          </a:prstGeom>
          <a:noFill/>
        </p:spPr>
        <p:txBody>
          <a:bodyPr wrap="square">
            <a:spAutoFit/>
          </a:bodyPr>
          <a:lstStyle/>
          <a:p>
            <a:r>
              <a:rPr lang="en-US" b="0" i="0" u="none" strike="noStrike" dirty="0">
                <a:effectLst/>
                <a:latin typeface="Open Sans" panose="020B0606030504020204" pitchFamily="34" charset="0"/>
              </a:rPr>
              <a:t>Admin.powerapps.com</a:t>
            </a:r>
            <a:r>
              <a:rPr lang="en-US" b="0" i="0" dirty="0">
                <a:effectLst/>
                <a:latin typeface="Open Sans" panose="020B0606030504020204" pitchFamily="34" charset="0"/>
              </a:rPr>
              <a:t> allows you to create and manage environments, Data Loss Prevention (DLP) strategies, and user roles.</a:t>
            </a:r>
            <a:endParaRPr lang="en-IN" dirty="0"/>
          </a:p>
        </p:txBody>
      </p:sp>
      <p:sp>
        <p:nvSpPr>
          <p:cNvPr id="11" name="TextBox 10">
            <a:extLst>
              <a:ext uri="{FF2B5EF4-FFF2-40B4-BE49-F238E27FC236}">
                <a16:creationId xmlns:a16="http://schemas.microsoft.com/office/drawing/2014/main" id="{34770C20-040A-4FF9-BFEC-C385D27A7D72}"/>
              </a:ext>
            </a:extLst>
          </p:cNvPr>
          <p:cNvSpPr txBox="1"/>
          <p:nvPr/>
        </p:nvSpPr>
        <p:spPr>
          <a:xfrm>
            <a:off x="528367" y="2743049"/>
            <a:ext cx="6094562" cy="369332"/>
          </a:xfrm>
          <a:prstGeom prst="rect">
            <a:avLst/>
          </a:prstGeom>
          <a:noFill/>
        </p:spPr>
        <p:txBody>
          <a:bodyPr wrap="square">
            <a:spAutoFit/>
          </a:bodyPr>
          <a:lstStyle/>
          <a:p>
            <a:r>
              <a:rPr lang="en-US" b="1" i="0" dirty="0">
                <a:effectLst/>
                <a:latin typeface="Open Sans" panose="020B0606030504020204" pitchFamily="34" charset="0"/>
              </a:rPr>
              <a:t>Step 2) Select your PowerApps Application Type</a:t>
            </a:r>
            <a:endParaRPr lang="en-IN" dirty="0"/>
          </a:p>
        </p:txBody>
      </p:sp>
      <p:sp>
        <p:nvSpPr>
          <p:cNvPr id="13" name="TextBox 12">
            <a:extLst>
              <a:ext uri="{FF2B5EF4-FFF2-40B4-BE49-F238E27FC236}">
                <a16:creationId xmlns:a16="http://schemas.microsoft.com/office/drawing/2014/main" id="{C0E988C9-80DF-4112-9C8F-8C04A67D3B54}"/>
              </a:ext>
            </a:extLst>
          </p:cNvPr>
          <p:cNvSpPr txBox="1"/>
          <p:nvPr/>
        </p:nvSpPr>
        <p:spPr>
          <a:xfrm>
            <a:off x="597379" y="3216549"/>
            <a:ext cx="7873761" cy="369332"/>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Open Sans" panose="020B0606030504020204" pitchFamily="34" charset="0"/>
              </a:rPr>
              <a:t>PowerApps supports two types of apps - Canvas and Model-driven.</a:t>
            </a:r>
            <a:endParaRPr lang="en-IN" dirty="0"/>
          </a:p>
        </p:txBody>
      </p:sp>
      <p:sp>
        <p:nvSpPr>
          <p:cNvPr id="15" name="TextBox 14">
            <a:extLst>
              <a:ext uri="{FF2B5EF4-FFF2-40B4-BE49-F238E27FC236}">
                <a16:creationId xmlns:a16="http://schemas.microsoft.com/office/drawing/2014/main" id="{93674637-A039-45B3-8FF9-6A6FBC242C0A}"/>
              </a:ext>
            </a:extLst>
          </p:cNvPr>
          <p:cNvSpPr txBox="1"/>
          <p:nvPr/>
        </p:nvSpPr>
        <p:spPr>
          <a:xfrm>
            <a:off x="597378" y="3690049"/>
            <a:ext cx="11238063" cy="646331"/>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Open Sans" panose="020B0606030504020204" pitchFamily="34" charset="0"/>
              </a:rPr>
              <a:t>Canvas apps allow you to interface easily with positioning controls and fields in a “pixel-perfect” user experience. It targets lightweight apps.</a:t>
            </a:r>
            <a:endParaRPr lang="en-IN" dirty="0"/>
          </a:p>
        </p:txBody>
      </p:sp>
      <p:pic>
        <p:nvPicPr>
          <p:cNvPr id="17" name="Picture 16" descr="Graphical user interface, application, Word&#10;&#10;Description automatically generated">
            <a:extLst>
              <a:ext uri="{FF2B5EF4-FFF2-40B4-BE49-F238E27FC236}">
                <a16:creationId xmlns:a16="http://schemas.microsoft.com/office/drawing/2014/main" id="{514331B6-C2DA-4244-B0C4-10A41A9E0224}"/>
              </a:ext>
            </a:extLst>
          </p:cNvPr>
          <p:cNvPicPr>
            <a:picLocks noChangeAspect="1"/>
          </p:cNvPicPr>
          <p:nvPr/>
        </p:nvPicPr>
        <p:blipFill>
          <a:blip r:embed="rId2"/>
          <a:stretch>
            <a:fillRect/>
          </a:stretch>
        </p:blipFill>
        <p:spPr>
          <a:xfrm>
            <a:off x="6590517" y="4336380"/>
            <a:ext cx="5504075" cy="2460974"/>
          </a:xfrm>
          <a:prstGeom prst="rect">
            <a:avLst/>
          </a:prstGeom>
        </p:spPr>
      </p:pic>
      <p:sp>
        <p:nvSpPr>
          <p:cNvPr id="19" name="TextBox 18">
            <a:extLst>
              <a:ext uri="{FF2B5EF4-FFF2-40B4-BE49-F238E27FC236}">
                <a16:creationId xmlns:a16="http://schemas.microsoft.com/office/drawing/2014/main" id="{AE512F5A-C3AC-457B-8399-74132904E5FC}"/>
              </a:ext>
            </a:extLst>
          </p:cNvPr>
          <p:cNvSpPr txBox="1"/>
          <p:nvPr/>
        </p:nvSpPr>
        <p:spPr>
          <a:xfrm>
            <a:off x="301923" y="4926467"/>
            <a:ext cx="6165731" cy="129285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effectLst/>
                <a:latin typeface="Open Sans" panose="020B0606030504020204" pitchFamily="34" charset="0"/>
              </a:rPr>
              <a:t>Model-driven apps are built on top of CDS (Common Data Services) to rapidly create processes, forms, and business rules. It focuses on building heavier apps.</a:t>
            </a:r>
            <a:endParaRPr lang="en-IN" dirty="0"/>
          </a:p>
        </p:txBody>
      </p:sp>
    </p:spTree>
    <p:extLst>
      <p:ext uri="{BB962C8B-B14F-4D97-AF65-F5344CB8AC3E}">
        <p14:creationId xmlns:p14="http://schemas.microsoft.com/office/powerpoint/2010/main" val="2162570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C2CB7B-8DA3-45CA-B8FC-A88DD8FF2350}"/>
              </a:ext>
            </a:extLst>
          </p:cNvPr>
          <p:cNvSpPr txBox="1"/>
          <p:nvPr/>
        </p:nvSpPr>
        <p:spPr>
          <a:xfrm>
            <a:off x="485236" y="268220"/>
            <a:ext cx="6094562" cy="369332"/>
          </a:xfrm>
          <a:prstGeom prst="rect">
            <a:avLst/>
          </a:prstGeom>
          <a:noFill/>
        </p:spPr>
        <p:txBody>
          <a:bodyPr wrap="square">
            <a:spAutoFit/>
          </a:bodyPr>
          <a:lstStyle/>
          <a:p>
            <a:r>
              <a:rPr lang="en-US" b="1" i="0" dirty="0">
                <a:effectLst/>
                <a:latin typeface="Open Sans" panose="020B0606030504020204" pitchFamily="34" charset="0"/>
              </a:rPr>
              <a:t>Step 3) Select your Storage Type</a:t>
            </a:r>
            <a:endParaRPr lang="en-IN" dirty="0"/>
          </a:p>
        </p:txBody>
      </p:sp>
      <p:sp>
        <p:nvSpPr>
          <p:cNvPr id="5" name="TextBox 4">
            <a:extLst>
              <a:ext uri="{FF2B5EF4-FFF2-40B4-BE49-F238E27FC236}">
                <a16:creationId xmlns:a16="http://schemas.microsoft.com/office/drawing/2014/main" id="{08BAB355-0719-4ECF-8619-C09690B7FAB9}"/>
              </a:ext>
            </a:extLst>
          </p:cNvPr>
          <p:cNvSpPr txBox="1"/>
          <p:nvPr/>
        </p:nvSpPr>
        <p:spPr>
          <a:xfrm>
            <a:off x="1071831" y="759449"/>
            <a:ext cx="8460357" cy="369332"/>
          </a:xfrm>
          <a:prstGeom prst="rect">
            <a:avLst/>
          </a:prstGeom>
          <a:noFill/>
        </p:spPr>
        <p:txBody>
          <a:bodyPr wrap="square">
            <a:spAutoFit/>
          </a:bodyPr>
          <a:lstStyle/>
          <a:p>
            <a:r>
              <a:rPr lang="en-US" b="0" i="0" dirty="0">
                <a:effectLst/>
                <a:latin typeface="Open Sans" panose="020B0606030504020204" pitchFamily="34" charset="0"/>
              </a:rPr>
              <a:t>Choosing the right data source is impactful while designing an app.</a:t>
            </a:r>
            <a:endParaRPr lang="en-IN" dirty="0"/>
          </a:p>
        </p:txBody>
      </p:sp>
      <p:pic>
        <p:nvPicPr>
          <p:cNvPr id="7" name="Picture 6" descr="Diagram&#10;&#10;Description automatically generated">
            <a:extLst>
              <a:ext uri="{FF2B5EF4-FFF2-40B4-BE49-F238E27FC236}">
                <a16:creationId xmlns:a16="http://schemas.microsoft.com/office/drawing/2014/main" id="{F3F63BCE-1ACF-42F6-8A34-F8B2D51A4B97}"/>
              </a:ext>
            </a:extLst>
          </p:cNvPr>
          <p:cNvPicPr>
            <a:picLocks noChangeAspect="1"/>
          </p:cNvPicPr>
          <p:nvPr/>
        </p:nvPicPr>
        <p:blipFill>
          <a:blip r:embed="rId2"/>
          <a:stretch>
            <a:fillRect/>
          </a:stretch>
        </p:blipFill>
        <p:spPr>
          <a:xfrm>
            <a:off x="785004" y="2143665"/>
            <a:ext cx="8048446" cy="3006305"/>
          </a:xfrm>
          <a:prstGeom prst="rect">
            <a:avLst/>
          </a:prstGeom>
        </p:spPr>
      </p:pic>
      <p:sp>
        <p:nvSpPr>
          <p:cNvPr id="9" name="TextBox 8">
            <a:extLst>
              <a:ext uri="{FF2B5EF4-FFF2-40B4-BE49-F238E27FC236}">
                <a16:creationId xmlns:a16="http://schemas.microsoft.com/office/drawing/2014/main" id="{52A2B21A-1B4F-4BBD-90A7-0EF404A52F1F}"/>
              </a:ext>
            </a:extLst>
          </p:cNvPr>
          <p:cNvSpPr txBox="1"/>
          <p:nvPr/>
        </p:nvSpPr>
        <p:spPr>
          <a:xfrm>
            <a:off x="570780" y="1418329"/>
            <a:ext cx="9936193" cy="369332"/>
          </a:xfrm>
          <a:prstGeom prst="rect">
            <a:avLst/>
          </a:prstGeom>
          <a:noFill/>
        </p:spPr>
        <p:txBody>
          <a:bodyPr wrap="square">
            <a:spAutoFit/>
          </a:bodyPr>
          <a:lstStyle/>
          <a:p>
            <a:r>
              <a:rPr lang="en-US" b="1" i="0" dirty="0">
                <a:effectLst/>
                <a:latin typeface="Open Sans" panose="020B0606030504020204" pitchFamily="34" charset="0"/>
              </a:rPr>
              <a:t>Step 4) Connect the app to on-premise Data Source or online.</a:t>
            </a:r>
            <a:endParaRPr lang="en-IN" dirty="0"/>
          </a:p>
        </p:txBody>
      </p:sp>
      <p:sp>
        <p:nvSpPr>
          <p:cNvPr id="11" name="TextBox 10">
            <a:extLst>
              <a:ext uri="{FF2B5EF4-FFF2-40B4-BE49-F238E27FC236}">
                <a16:creationId xmlns:a16="http://schemas.microsoft.com/office/drawing/2014/main" id="{9E65B342-CD78-4857-8AF6-14A55E84DEF4}"/>
              </a:ext>
            </a:extLst>
          </p:cNvPr>
          <p:cNvSpPr txBox="1"/>
          <p:nvPr/>
        </p:nvSpPr>
        <p:spPr>
          <a:xfrm>
            <a:off x="372372" y="5296926"/>
            <a:ext cx="10918884" cy="1292854"/>
          </a:xfrm>
          <a:prstGeom prst="rect">
            <a:avLst/>
          </a:prstGeom>
          <a:noFill/>
        </p:spPr>
        <p:txBody>
          <a:bodyPr wrap="square">
            <a:spAutoFit/>
          </a:bodyPr>
          <a:lstStyle/>
          <a:p>
            <a:pPr>
              <a:lnSpc>
                <a:spcPct val="150000"/>
              </a:lnSpc>
            </a:pPr>
            <a:r>
              <a:rPr lang="en-US" b="0" i="0" dirty="0">
                <a:effectLst/>
                <a:latin typeface="Open Sans" panose="020B0606030504020204" pitchFamily="34" charset="0"/>
              </a:rPr>
              <a:t>PowerApps is born in the cloud and can connect natively to any cloud data source. For that to happen, you need to configure the on-premises data gateway. For this, you need to use a data source from one of the following - SQL Server, Oracle, SharePoint, Informix, Filesystem, and DB2.</a:t>
            </a:r>
            <a:endParaRPr lang="en-IN" dirty="0"/>
          </a:p>
        </p:txBody>
      </p:sp>
    </p:spTree>
    <p:extLst>
      <p:ext uri="{BB962C8B-B14F-4D97-AF65-F5344CB8AC3E}">
        <p14:creationId xmlns:p14="http://schemas.microsoft.com/office/powerpoint/2010/main" val="88905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1DDA2-47F1-443E-8B81-449B4C1D1838}"/>
              </a:ext>
            </a:extLst>
          </p:cNvPr>
          <p:cNvSpPr txBox="1"/>
          <p:nvPr/>
        </p:nvSpPr>
        <p:spPr>
          <a:xfrm>
            <a:off x="356685" y="557120"/>
            <a:ext cx="6094562" cy="369332"/>
          </a:xfrm>
          <a:prstGeom prst="rect">
            <a:avLst/>
          </a:prstGeom>
          <a:noFill/>
        </p:spPr>
        <p:txBody>
          <a:bodyPr wrap="square">
            <a:spAutoFit/>
          </a:bodyPr>
          <a:lstStyle/>
          <a:p>
            <a:pPr marL="285750" indent="-285750" algn="l" rtl="0">
              <a:buFont typeface="Wingdings" panose="05000000000000000000" pitchFamily="2" charset="2"/>
              <a:buChar char="q"/>
            </a:pPr>
            <a:r>
              <a:rPr lang="en-IN" b="1" i="0" dirty="0">
                <a:effectLst/>
                <a:latin typeface="Open Sans" panose="020B0606030504020204" pitchFamily="34" charset="0"/>
              </a:rPr>
              <a:t>PowerApps Limitations</a:t>
            </a:r>
          </a:p>
        </p:txBody>
      </p:sp>
      <p:sp>
        <p:nvSpPr>
          <p:cNvPr id="5" name="TextBox 4">
            <a:extLst>
              <a:ext uri="{FF2B5EF4-FFF2-40B4-BE49-F238E27FC236}">
                <a16:creationId xmlns:a16="http://schemas.microsoft.com/office/drawing/2014/main" id="{1EA234AA-36AD-4DE5-AEEF-250A7876E1EA}"/>
              </a:ext>
            </a:extLst>
          </p:cNvPr>
          <p:cNvSpPr txBox="1"/>
          <p:nvPr/>
        </p:nvSpPr>
        <p:spPr>
          <a:xfrm>
            <a:off x="645460" y="1362634"/>
            <a:ext cx="10219764" cy="4445448"/>
          </a:xfrm>
          <a:prstGeom prst="rect">
            <a:avLst/>
          </a:prstGeom>
          <a:noFill/>
        </p:spPr>
        <p:txBody>
          <a:bodyPr wrap="square">
            <a:spAutoFit/>
          </a:bodyPr>
          <a:lstStyle/>
          <a:p>
            <a:pPr algn="l">
              <a:lnSpc>
                <a:spcPct val="200000"/>
              </a:lnSpc>
              <a:buFont typeface="Arial" panose="020B0604020202020204" pitchFamily="34" charset="0"/>
              <a:buChar char="•"/>
            </a:pPr>
            <a:r>
              <a:rPr lang="en-US" b="0" i="0" dirty="0">
                <a:effectLst/>
                <a:latin typeface="Open Sans" panose="020B0606030504020204" pitchFamily="34" charset="0"/>
              </a:rPr>
              <a:t> With PowerApps, you can retrieve a max of 500 items by default, but extendable up to 2000 (performance reduces)</a:t>
            </a:r>
          </a:p>
          <a:p>
            <a:pPr algn="l">
              <a:lnSpc>
                <a:spcPct val="200000"/>
              </a:lnSpc>
              <a:buFont typeface="Arial" panose="020B0604020202020204" pitchFamily="34" charset="0"/>
              <a:buChar char="•"/>
            </a:pPr>
            <a:r>
              <a:rPr lang="en-US" b="0" i="0" dirty="0">
                <a:effectLst/>
                <a:latin typeface="Open Sans" panose="020B0606030504020204" pitchFamily="34" charset="0"/>
              </a:rPr>
              <a:t> Only one developer can work at a time if operating on the Canvas Application.</a:t>
            </a:r>
          </a:p>
          <a:p>
            <a:pPr algn="l">
              <a:lnSpc>
                <a:spcPct val="200000"/>
              </a:lnSpc>
              <a:buFont typeface="Arial" panose="020B0604020202020204" pitchFamily="34" charset="0"/>
              <a:buChar char="•"/>
            </a:pPr>
            <a:r>
              <a:rPr lang="en-US" b="0" i="0" dirty="0">
                <a:effectLst/>
                <a:latin typeface="Open Sans" panose="020B0606030504020204" pitchFamily="34" charset="0"/>
              </a:rPr>
              <a:t> If SharePoint runs in the back end, attachment control will work fine. But if custom SQL runs       in the backend, then attachment control will be disabled.</a:t>
            </a:r>
          </a:p>
          <a:p>
            <a:pPr algn="l">
              <a:lnSpc>
                <a:spcPct val="200000"/>
              </a:lnSpc>
              <a:buFont typeface="Arial" panose="020B0604020202020204" pitchFamily="34" charset="0"/>
              <a:buChar char="•"/>
            </a:pPr>
            <a:r>
              <a:rPr lang="en-US" b="0" i="0" dirty="0">
                <a:effectLst/>
                <a:latin typeface="Open Sans" panose="020B0606030504020204" pitchFamily="34" charset="0"/>
              </a:rPr>
              <a:t> JavaScript integration is not possible in PowerApps forms.</a:t>
            </a:r>
          </a:p>
          <a:p>
            <a:pPr algn="l">
              <a:lnSpc>
                <a:spcPct val="200000"/>
              </a:lnSpc>
              <a:buFont typeface="Arial" panose="020B0604020202020204" pitchFamily="34" charset="0"/>
              <a:buChar char="•"/>
            </a:pPr>
            <a:r>
              <a:rPr lang="en-US" b="0" i="0" dirty="0">
                <a:effectLst/>
                <a:latin typeface="Open Sans" panose="020B0606030504020204" pitchFamily="34" charset="0"/>
              </a:rPr>
              <a:t> PowerApps cannot be shared with external users of your organization. It is designed to be used internally for your business purposes.</a:t>
            </a:r>
          </a:p>
        </p:txBody>
      </p:sp>
    </p:spTree>
    <p:extLst>
      <p:ext uri="{BB962C8B-B14F-4D97-AF65-F5344CB8AC3E}">
        <p14:creationId xmlns:p14="http://schemas.microsoft.com/office/powerpoint/2010/main" val="3118311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73B88195-8D9E-4359-A86C-9456C469F7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33" name="Picture 32">
            <a:extLst>
              <a:ext uri="{FF2B5EF4-FFF2-40B4-BE49-F238E27FC236}">
                <a16:creationId xmlns:a16="http://schemas.microsoft.com/office/drawing/2014/main" id="{03EC48BD-A960-4717-BC76-7E4C982250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5" name="Oval 34">
            <a:extLst>
              <a:ext uri="{FF2B5EF4-FFF2-40B4-BE49-F238E27FC236}">
                <a16:creationId xmlns:a16="http://schemas.microsoft.com/office/drawing/2014/main" id="{7A00717A-7D3C-456B-A779-9D0638878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7" name="Picture 36">
            <a:extLst>
              <a:ext uri="{FF2B5EF4-FFF2-40B4-BE49-F238E27FC236}">
                <a16:creationId xmlns:a16="http://schemas.microsoft.com/office/drawing/2014/main" id="{EEB0E133-CF2F-4AD3-ACA6-03E91BB603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9" name="Picture 38">
            <a:extLst>
              <a:ext uri="{FF2B5EF4-FFF2-40B4-BE49-F238E27FC236}">
                <a16:creationId xmlns:a16="http://schemas.microsoft.com/office/drawing/2014/main" id="{6CD94893-A2D1-401B-A469-D34E425DCE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41" name="Rectangle 40">
            <a:extLst>
              <a:ext uri="{FF2B5EF4-FFF2-40B4-BE49-F238E27FC236}">
                <a16:creationId xmlns:a16="http://schemas.microsoft.com/office/drawing/2014/main" id="{546E6246-28E6-4A2D-B924-24539B8C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useBgFill="1">
        <p:nvSpPr>
          <p:cNvPr id="47" name="Freeform: Shape 46">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D8386AD-9020-4F5C-BDAA-0A60EEA162E4}"/>
              </a:ext>
            </a:extLst>
          </p:cNvPr>
          <p:cNvSpPr txBox="1"/>
          <p:nvPr/>
        </p:nvSpPr>
        <p:spPr>
          <a:xfrm>
            <a:off x="965505" y="623571"/>
            <a:ext cx="10260990" cy="352388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000" dirty="0">
                <a:solidFill>
                  <a:srgbClr val="FFFFFF"/>
                </a:solidFill>
                <a:effectLst/>
                <a:latin typeface="+mj-lt"/>
                <a:ea typeface="+mj-ea"/>
                <a:cs typeface="+mj-cs"/>
              </a:rPr>
              <a:t>From here onwards the Pratik will continue our presentation.</a:t>
            </a:r>
          </a:p>
        </p:txBody>
      </p:sp>
    </p:spTree>
    <p:extLst>
      <p:ext uri="{BB962C8B-B14F-4D97-AF65-F5344CB8AC3E}">
        <p14:creationId xmlns:p14="http://schemas.microsoft.com/office/powerpoint/2010/main" val="39832030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2" name="Picture 11">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F075C28E-89A7-4DCC-B651-4B7C030C56A7}"/>
              </a:ext>
            </a:extLst>
          </p:cNvPr>
          <p:cNvSpPr txBox="1"/>
          <p:nvPr/>
        </p:nvSpPr>
        <p:spPr>
          <a:xfrm>
            <a:off x="8191925" y="1325880"/>
            <a:ext cx="3352375" cy="3066507"/>
          </a:xfrm>
          <a:prstGeom prst="rect">
            <a:avLst/>
          </a:prstGeom>
        </p:spPr>
        <p:txBody>
          <a:bodyPr vert="horz" lIns="91440" tIns="45720" rIns="91440" bIns="45720" rtlCol="0" anchor="b">
            <a:normAutofit/>
          </a:bodyPr>
          <a:lstStyle/>
          <a:p>
            <a:pPr>
              <a:spcBef>
                <a:spcPct val="0"/>
              </a:spcBef>
              <a:spcAft>
                <a:spcPts val="600"/>
              </a:spcAft>
            </a:pPr>
            <a:r>
              <a:rPr lang="en-US" sz="5000">
                <a:solidFill>
                  <a:schemeClr val="tx2"/>
                </a:solidFill>
                <a:latin typeface="+mj-lt"/>
                <a:ea typeface="+mj-ea"/>
                <a:cs typeface="+mj-cs"/>
              </a:rPr>
              <a:t>All inputs controls &amp; properties</a:t>
            </a:r>
          </a:p>
        </p:txBody>
      </p:sp>
      <p:sp>
        <p:nvSpPr>
          <p:cNvPr id="22" name="Rectangle 21">
            <a:extLst>
              <a:ext uri="{FF2B5EF4-FFF2-40B4-BE49-F238E27FC236}">
                <a16:creationId xmlns:a16="http://schemas.microsoft.com/office/drawing/2014/main" id="{87BE56A7-2B14-4ABE-8DF3-40C07E64B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140D5101-D8FB-4102-A338-49651E97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4" name="Freeform 5">
            <a:extLst>
              <a:ext uri="{FF2B5EF4-FFF2-40B4-BE49-F238E27FC236}">
                <a16:creationId xmlns:a16="http://schemas.microsoft.com/office/drawing/2014/main" id="{73E26159-C029-4449-8912-A9B418CC3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7" name="Graphic 6" descr="Gears">
            <a:extLst>
              <a:ext uri="{FF2B5EF4-FFF2-40B4-BE49-F238E27FC236}">
                <a16:creationId xmlns:a16="http://schemas.microsoft.com/office/drawing/2014/main" id="{232CF117-3166-F03F-08F5-65D34D24315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8115" y="647698"/>
            <a:ext cx="5562139" cy="5562139"/>
          </a:xfrm>
          <a:prstGeom prst="rect">
            <a:avLst/>
          </a:prstGeom>
          <a:effectLst/>
        </p:spPr>
      </p:pic>
    </p:spTree>
    <p:extLst>
      <p:ext uri="{BB962C8B-B14F-4D97-AF65-F5344CB8AC3E}">
        <p14:creationId xmlns:p14="http://schemas.microsoft.com/office/powerpoint/2010/main" val="2887098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ABB780-BEF3-45AA-A17A-2983D44B135B}"/>
              </a:ext>
            </a:extLst>
          </p:cNvPr>
          <p:cNvSpPr/>
          <p:nvPr/>
        </p:nvSpPr>
        <p:spPr>
          <a:xfrm>
            <a:off x="140677" y="1165609"/>
            <a:ext cx="9867481" cy="4019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Graphical user interface, application, Word&#10;&#10;Description automatically generated">
            <a:extLst>
              <a:ext uri="{FF2B5EF4-FFF2-40B4-BE49-F238E27FC236}">
                <a16:creationId xmlns:a16="http://schemas.microsoft.com/office/drawing/2014/main" id="{A84FF862-7DB7-4D30-9BD3-98DDF4E59113}"/>
              </a:ext>
            </a:extLst>
          </p:cNvPr>
          <p:cNvPicPr>
            <a:picLocks noChangeAspect="1"/>
          </p:cNvPicPr>
          <p:nvPr/>
        </p:nvPicPr>
        <p:blipFill>
          <a:blip r:embed="rId2"/>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FCE02DA4-5458-427C-9833-3A15F24055C8}"/>
              </a:ext>
            </a:extLst>
          </p:cNvPr>
          <p:cNvSpPr/>
          <p:nvPr/>
        </p:nvSpPr>
        <p:spPr>
          <a:xfrm>
            <a:off x="140677" y="1165609"/>
            <a:ext cx="10167889" cy="292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1DB3EA69-23D3-40FD-B7E3-B24B7A33465F}"/>
              </a:ext>
            </a:extLst>
          </p:cNvPr>
          <p:cNvSpPr/>
          <p:nvPr/>
        </p:nvSpPr>
        <p:spPr>
          <a:xfrm>
            <a:off x="2544792" y="1457864"/>
            <a:ext cx="1759789" cy="22083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09674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6E32CE1-D113-412E-9933-113646E2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3" name="Picture 12">
            <a:extLst>
              <a:ext uri="{FF2B5EF4-FFF2-40B4-BE49-F238E27FC236}">
                <a16:creationId xmlns:a16="http://schemas.microsoft.com/office/drawing/2014/main" id="{117B7C8B-175B-4009-808B-9F66FD108A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FE5ECD52-6A23-4FF4-8C32-7B5DE9973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5C3F2B96-5F34-41C9-8E37-A9CD279A42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9A4E02BF-4F0E-44E2-A489-075900B786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1" name="Rectangle 20">
            <a:extLst>
              <a:ext uri="{FF2B5EF4-FFF2-40B4-BE49-F238E27FC236}">
                <a16:creationId xmlns:a16="http://schemas.microsoft.com/office/drawing/2014/main" id="{45624C63-3CCA-4EA6-B822-6E710A82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212095D8-CDF0-41F3-9098-CFC68284F88C}"/>
              </a:ext>
            </a:extLst>
          </p:cNvPr>
          <p:cNvSpPr txBox="1"/>
          <p:nvPr/>
        </p:nvSpPr>
        <p:spPr>
          <a:xfrm>
            <a:off x="4739865" y="299521"/>
            <a:ext cx="6519094" cy="1641986"/>
          </a:xfrm>
          <a:prstGeom prst="rect">
            <a:avLst/>
          </a:prstGeom>
        </p:spPr>
        <p:txBody>
          <a:bodyPr vert="horz" lIns="91440" tIns="45720" rIns="91440" bIns="45720" rtlCol="0" anchor="t">
            <a:normAutofit/>
          </a:bodyPr>
          <a:lstStyle/>
          <a:p>
            <a:pPr>
              <a:spcBef>
                <a:spcPct val="0"/>
              </a:spcBef>
              <a:spcAft>
                <a:spcPts val="600"/>
              </a:spcAft>
            </a:pPr>
            <a:r>
              <a:rPr lang="en-US" sz="4200" dirty="0">
                <a:solidFill>
                  <a:schemeClr val="tx2"/>
                </a:solidFill>
                <a:effectLst/>
                <a:latin typeface="+mj-lt"/>
                <a:ea typeface="+mj-ea"/>
                <a:cs typeface="+mj-cs"/>
              </a:rPr>
              <a:t>What is Power Apps?</a:t>
            </a:r>
          </a:p>
        </p:txBody>
      </p:sp>
      <p:pic>
        <p:nvPicPr>
          <p:cNvPr id="7" name="Picture 6" descr="Mobile device with apps">
            <a:extLst>
              <a:ext uri="{FF2B5EF4-FFF2-40B4-BE49-F238E27FC236}">
                <a16:creationId xmlns:a16="http://schemas.microsoft.com/office/drawing/2014/main" id="{FCE7551C-DE54-33D6-C57B-6D19255B2D2D}"/>
              </a:ext>
            </a:extLst>
          </p:cNvPr>
          <p:cNvPicPr>
            <a:picLocks noChangeAspect="1"/>
          </p:cNvPicPr>
          <p:nvPr/>
        </p:nvPicPr>
        <p:blipFill rotWithShape="1">
          <a:blip r:embed="rId7"/>
          <a:srcRect l="50778" r="11208"/>
          <a:stretch/>
        </p:blipFill>
        <p:spPr>
          <a:xfrm>
            <a:off x="-1" y="10"/>
            <a:ext cx="4634680" cy="6857990"/>
          </a:xfrm>
          <a:prstGeom prst="rect">
            <a:avLst/>
          </a:prstGeom>
        </p:spPr>
      </p:pic>
      <p:sp>
        <p:nvSpPr>
          <p:cNvPr id="5" name="TextBox 4">
            <a:extLst>
              <a:ext uri="{FF2B5EF4-FFF2-40B4-BE49-F238E27FC236}">
                <a16:creationId xmlns:a16="http://schemas.microsoft.com/office/drawing/2014/main" id="{14C6B321-7D19-4155-95B4-5F07686D22BC}"/>
              </a:ext>
            </a:extLst>
          </p:cNvPr>
          <p:cNvSpPr txBox="1"/>
          <p:nvPr/>
        </p:nvSpPr>
        <p:spPr>
          <a:xfrm>
            <a:off x="4895850" y="1674808"/>
            <a:ext cx="7038975" cy="4573592"/>
          </a:xfrm>
          <a:prstGeom prst="rect">
            <a:avLst/>
          </a:prstGeom>
        </p:spPr>
        <p:txBody>
          <a:bodyPr vert="horz" lIns="91440" tIns="45720" rIns="91440" bIns="45720" rtlCol="0">
            <a:normAutofit/>
          </a:bodyPr>
          <a:lstStyle/>
          <a:p>
            <a:pPr>
              <a:lnSpc>
                <a:spcPct val="150000"/>
              </a:lnSpc>
              <a:spcBef>
                <a:spcPts val="1000"/>
              </a:spcBef>
              <a:buClr>
                <a:schemeClr val="accent1">
                  <a:lumMod val="60000"/>
                  <a:lumOff val="40000"/>
                </a:schemeClr>
              </a:buClr>
              <a:buSzPct val="80000"/>
            </a:pPr>
            <a:r>
              <a:rPr lang="en-US" dirty="0">
                <a:effectLst/>
                <a:latin typeface="+mj-lt"/>
                <a:ea typeface="+mj-ea"/>
                <a:cs typeface="+mj-cs"/>
              </a:rPr>
              <a:t>Power Apps is a suite of apps, services, and connectors, as well as a data platform, that provides a rapid development environment to build custom apps for your business needs. Using Power Apps, you can quickly build custom business apps that connect to your data stored either in the underlying data platform or in various online and on-premises data sources (such as SharePoint, Microsoft 365, Dynamics 365, SQL Server, and so on).</a:t>
            </a:r>
            <a:endParaRPr lang="en-US" dirty="0">
              <a:latin typeface="+mj-lt"/>
              <a:ea typeface="+mj-ea"/>
              <a:cs typeface="+mj-cs"/>
            </a:endParaRPr>
          </a:p>
        </p:txBody>
      </p:sp>
    </p:spTree>
    <p:extLst>
      <p:ext uri="{BB962C8B-B14F-4D97-AF65-F5344CB8AC3E}">
        <p14:creationId xmlns:p14="http://schemas.microsoft.com/office/powerpoint/2010/main" val="2171998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811AB2-4CDC-401F-BB4B-929C61F92B48}"/>
              </a:ext>
            </a:extLst>
          </p:cNvPr>
          <p:cNvSpPr txBox="1"/>
          <p:nvPr/>
        </p:nvSpPr>
        <p:spPr>
          <a:xfrm>
            <a:off x="170330" y="205299"/>
            <a:ext cx="6096000" cy="461665"/>
          </a:xfrm>
          <a:prstGeom prst="rect">
            <a:avLst/>
          </a:prstGeom>
          <a:noFill/>
        </p:spPr>
        <p:txBody>
          <a:bodyPr wrap="square">
            <a:spAutoFit/>
          </a:bodyPr>
          <a:lstStyle/>
          <a:p>
            <a:pPr marL="342900" indent="-342900" algn="l">
              <a:buFont typeface="Wingdings" panose="05000000000000000000" pitchFamily="2" charset="2"/>
              <a:buChar char="q"/>
            </a:pPr>
            <a:r>
              <a:rPr lang="en-IN" sz="2400" b="1" dirty="0">
                <a:latin typeface="Segoe UI" panose="020B0502040204020203" pitchFamily="34" charset="0"/>
              </a:rPr>
              <a:t> Co</a:t>
            </a:r>
            <a:r>
              <a:rPr lang="en-IN" sz="2400" b="1" dirty="0">
                <a:effectLst/>
                <a:latin typeface="Segoe UI" panose="020B0502040204020203" pitchFamily="34" charset="0"/>
              </a:rPr>
              <a:t>mmon properties by category</a:t>
            </a:r>
          </a:p>
        </p:txBody>
      </p:sp>
      <p:sp>
        <p:nvSpPr>
          <p:cNvPr id="7" name="TextBox 6">
            <a:extLst>
              <a:ext uri="{FF2B5EF4-FFF2-40B4-BE49-F238E27FC236}">
                <a16:creationId xmlns:a16="http://schemas.microsoft.com/office/drawing/2014/main" id="{2A60DB03-89C5-4A85-BFCC-1AAD9E123816}"/>
              </a:ext>
            </a:extLst>
          </p:cNvPr>
          <p:cNvSpPr txBox="1"/>
          <p:nvPr/>
        </p:nvSpPr>
        <p:spPr>
          <a:xfrm>
            <a:off x="394446" y="1017546"/>
            <a:ext cx="11071412" cy="5113323"/>
          </a:xfrm>
          <a:prstGeom prst="rect">
            <a:avLst/>
          </a:prstGeom>
          <a:noFill/>
        </p:spPr>
        <p:txBody>
          <a:bodyPr wrap="square">
            <a:spAutoFit/>
          </a:bodyPr>
          <a:lstStyle/>
          <a:p>
            <a:pPr algn="l">
              <a:lnSpc>
                <a:spcPct val="150000"/>
              </a:lnSpc>
            </a:pPr>
            <a:r>
              <a:rPr lang="en-US" sz="2000" b="1" i="0" u="none" strike="noStrike" dirty="0">
                <a:solidFill>
                  <a:srgbClr val="E6E6E6"/>
                </a:solidFill>
                <a:effectLst/>
                <a:latin typeface="Segoe UI" panose="020B0502040204020203" pitchFamily="34" charset="0"/>
                <a:hlinkClick r:id="rId2"/>
              </a:rPr>
              <a:t>Color and border</a:t>
            </a:r>
            <a:r>
              <a:rPr lang="en-US" sz="2000" b="0" i="0" dirty="0">
                <a:solidFill>
                  <a:srgbClr val="E6E6E6"/>
                </a:solidFill>
                <a:effectLst/>
                <a:latin typeface="Segoe UI" panose="020B0502040204020203" pitchFamily="34" charset="0"/>
              </a:rPr>
              <a:t> – Configure the color and border of a control that can change as a user interacts with it.</a:t>
            </a:r>
          </a:p>
          <a:p>
            <a:pPr algn="l">
              <a:lnSpc>
                <a:spcPct val="150000"/>
              </a:lnSpc>
            </a:pPr>
            <a:endParaRPr lang="en-US" sz="2000" b="0" i="0" dirty="0">
              <a:solidFill>
                <a:srgbClr val="E6E6E6"/>
              </a:solidFill>
              <a:effectLst/>
              <a:latin typeface="Segoe UI" panose="020B0502040204020203" pitchFamily="34" charset="0"/>
            </a:endParaRPr>
          </a:p>
          <a:p>
            <a:pPr algn="l">
              <a:lnSpc>
                <a:spcPct val="150000"/>
              </a:lnSpc>
            </a:pPr>
            <a:r>
              <a:rPr lang="en-US" sz="2000" b="1" i="0" u="none" strike="noStrike" dirty="0">
                <a:solidFill>
                  <a:srgbClr val="E6E6E6"/>
                </a:solidFill>
                <a:effectLst/>
                <a:latin typeface="Segoe UI" panose="020B0502040204020203" pitchFamily="34" charset="0"/>
                <a:hlinkClick r:id="rId3"/>
              </a:rPr>
              <a:t>Core</a:t>
            </a:r>
            <a:r>
              <a:rPr lang="en-US" sz="2000" b="0" i="0" dirty="0">
                <a:solidFill>
                  <a:srgbClr val="E6E6E6"/>
                </a:solidFill>
                <a:effectLst/>
                <a:latin typeface="Segoe UI" panose="020B0502040204020203" pitchFamily="34" charset="0"/>
              </a:rPr>
              <a:t> – Configure whether the user can see and interact with a control.</a:t>
            </a:r>
          </a:p>
          <a:p>
            <a:pPr algn="l">
              <a:lnSpc>
                <a:spcPct val="150000"/>
              </a:lnSpc>
            </a:pPr>
            <a:endParaRPr lang="en-US" sz="2000" b="0" i="0" dirty="0">
              <a:solidFill>
                <a:srgbClr val="E6E6E6"/>
              </a:solidFill>
              <a:effectLst/>
              <a:latin typeface="Segoe UI" panose="020B0502040204020203" pitchFamily="34" charset="0"/>
            </a:endParaRPr>
          </a:p>
          <a:p>
            <a:pPr algn="l">
              <a:lnSpc>
                <a:spcPct val="150000"/>
              </a:lnSpc>
            </a:pPr>
            <a:r>
              <a:rPr lang="en-US" sz="2000" b="1" i="0" u="none" strike="noStrike" dirty="0">
                <a:solidFill>
                  <a:srgbClr val="E6E6E6"/>
                </a:solidFill>
                <a:effectLst/>
                <a:latin typeface="Segoe UI" panose="020B0502040204020203" pitchFamily="34" charset="0"/>
                <a:hlinkClick r:id="rId4"/>
              </a:rPr>
              <a:t>Image</a:t>
            </a:r>
            <a:r>
              <a:rPr lang="en-US" sz="2000" b="0" i="0" dirty="0">
                <a:solidFill>
                  <a:srgbClr val="E6E6E6"/>
                </a:solidFill>
                <a:effectLst/>
                <a:latin typeface="Segoe UI" panose="020B0502040204020203" pitchFamily="34" charset="0"/>
              </a:rPr>
              <a:t> – Configure what image is shown and how it fills the control.</a:t>
            </a:r>
          </a:p>
          <a:p>
            <a:pPr algn="l">
              <a:lnSpc>
                <a:spcPct val="150000"/>
              </a:lnSpc>
            </a:pPr>
            <a:endParaRPr lang="en-US" sz="2000" b="0" i="0" dirty="0">
              <a:solidFill>
                <a:srgbClr val="E6E6E6"/>
              </a:solidFill>
              <a:effectLst/>
              <a:latin typeface="Segoe UI" panose="020B0502040204020203" pitchFamily="34" charset="0"/>
            </a:endParaRPr>
          </a:p>
          <a:p>
            <a:pPr algn="l">
              <a:lnSpc>
                <a:spcPct val="150000"/>
              </a:lnSpc>
            </a:pPr>
            <a:r>
              <a:rPr lang="en-US" sz="2000" b="1" i="0" u="none" strike="noStrike" dirty="0">
                <a:solidFill>
                  <a:srgbClr val="E6E6E6"/>
                </a:solidFill>
                <a:effectLst/>
                <a:latin typeface="Segoe UI" panose="020B0502040204020203" pitchFamily="34" charset="0"/>
                <a:hlinkClick r:id="rId5"/>
              </a:rPr>
              <a:t>Size and location</a:t>
            </a:r>
            <a:r>
              <a:rPr lang="en-US" sz="2000" b="0" i="0" dirty="0">
                <a:solidFill>
                  <a:srgbClr val="E6E6E6"/>
                </a:solidFill>
                <a:effectLst/>
                <a:latin typeface="Segoe UI" panose="020B0502040204020203" pitchFamily="34" charset="0"/>
              </a:rPr>
              <a:t> – Configure how big a control (or an element of a control) is and where it is in relation to the screen it's on.</a:t>
            </a:r>
          </a:p>
          <a:p>
            <a:pPr algn="l">
              <a:lnSpc>
                <a:spcPct val="150000"/>
              </a:lnSpc>
            </a:pPr>
            <a:endParaRPr lang="en-US" sz="2000" b="0" i="0" dirty="0">
              <a:solidFill>
                <a:srgbClr val="E6E6E6"/>
              </a:solidFill>
              <a:effectLst/>
              <a:latin typeface="Segoe UI" panose="020B0502040204020203" pitchFamily="34" charset="0"/>
            </a:endParaRPr>
          </a:p>
          <a:p>
            <a:pPr algn="l">
              <a:lnSpc>
                <a:spcPct val="150000"/>
              </a:lnSpc>
            </a:pPr>
            <a:r>
              <a:rPr lang="en-US" sz="2000" b="1" i="0" u="none" strike="noStrike" dirty="0">
                <a:solidFill>
                  <a:srgbClr val="E6E6E6"/>
                </a:solidFill>
                <a:effectLst/>
                <a:latin typeface="Segoe UI" panose="020B0502040204020203" pitchFamily="34" charset="0"/>
                <a:hlinkClick r:id="rId6"/>
              </a:rPr>
              <a:t>Text</a:t>
            </a:r>
            <a:r>
              <a:rPr lang="en-US" sz="2000" b="0" i="0" dirty="0">
                <a:solidFill>
                  <a:srgbClr val="E6E6E6"/>
                </a:solidFill>
                <a:effectLst/>
                <a:latin typeface="Segoe UI" panose="020B0502040204020203" pitchFamily="34" charset="0"/>
              </a:rPr>
              <a:t> – Configure how text appears in controls, such as font characteristics, alignment, line height.</a:t>
            </a:r>
          </a:p>
        </p:txBody>
      </p:sp>
    </p:spTree>
    <p:extLst>
      <p:ext uri="{BB962C8B-B14F-4D97-AF65-F5344CB8AC3E}">
        <p14:creationId xmlns:p14="http://schemas.microsoft.com/office/powerpoint/2010/main" val="4243124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448BA0-6287-4A52-9741-F106AA894C26}"/>
              </a:ext>
            </a:extLst>
          </p:cNvPr>
          <p:cNvSpPr txBox="1"/>
          <p:nvPr/>
        </p:nvSpPr>
        <p:spPr>
          <a:xfrm>
            <a:off x="129395" y="542791"/>
            <a:ext cx="10791647" cy="3554819"/>
          </a:xfrm>
          <a:prstGeom prst="rect">
            <a:avLst/>
          </a:prstGeom>
          <a:noFill/>
        </p:spPr>
        <p:txBody>
          <a:bodyPr wrap="square">
            <a:spAutoFit/>
          </a:bodyPr>
          <a:lstStyle/>
          <a:p>
            <a:pPr marL="285750" indent="-285750" algn="l">
              <a:lnSpc>
                <a:spcPct val="150000"/>
              </a:lnSpc>
              <a:buFont typeface="Wingdings" panose="05000000000000000000" pitchFamily="2" charset="2"/>
              <a:buChar char="q"/>
            </a:pPr>
            <a:r>
              <a:rPr lang="en-US" b="1" dirty="0">
                <a:latin typeface="Segoe UI" panose="020B0502040204020203" pitchFamily="34" charset="0"/>
              </a:rPr>
              <a:t>Screen:</a:t>
            </a:r>
          </a:p>
          <a:p>
            <a:pPr algn="l">
              <a:lnSpc>
                <a:spcPct val="150000"/>
              </a:lnSpc>
            </a:pPr>
            <a:r>
              <a:rPr lang="en-US" b="0" i="0" dirty="0">
                <a:effectLst/>
                <a:latin typeface="Segoe UI" panose="020B0502040204020203" pitchFamily="34" charset="0"/>
              </a:rPr>
              <a:t>             Most apps have multiple </a:t>
            </a:r>
            <a:r>
              <a:rPr lang="en-US" b="1" i="0" dirty="0">
                <a:effectLst/>
                <a:latin typeface="Segoe UI" panose="020B0502040204020203" pitchFamily="34" charset="0"/>
              </a:rPr>
              <a:t>Screen</a:t>
            </a:r>
            <a:r>
              <a:rPr lang="en-US" b="0" i="0" dirty="0">
                <a:effectLst/>
                <a:latin typeface="Segoe UI" panose="020B0502040204020203" pitchFamily="34" charset="0"/>
              </a:rPr>
              <a:t> controls that contain </a:t>
            </a:r>
            <a:r>
              <a:rPr lang="en-US" b="1" i="0" u="none" strike="noStrike" dirty="0">
                <a:effectLst/>
                <a:latin typeface="Segoe UI" panose="020B0502040204020203" pitchFamily="34" charset="0"/>
                <a:hlinkClick r:id="rId2">
                  <a:extLst>
                    <a:ext uri="{A12FA001-AC4F-418D-AE19-62706E023703}">
                      <ahyp:hlinkClr xmlns:ahyp="http://schemas.microsoft.com/office/drawing/2018/hyperlinkcolor" val="tx"/>
                    </a:ext>
                  </a:extLst>
                </a:hlinkClick>
              </a:rPr>
              <a:t>Label</a:t>
            </a:r>
            <a:r>
              <a:rPr lang="en-US" b="0" i="0" dirty="0">
                <a:effectLst/>
                <a:latin typeface="Segoe UI" panose="020B0502040204020203" pitchFamily="34" charset="0"/>
              </a:rPr>
              <a:t> controls, </a:t>
            </a:r>
            <a:r>
              <a:rPr lang="en-US" b="1" i="0" u="none" strike="noStrike" dirty="0">
                <a:effectLst/>
                <a:latin typeface="Segoe UI" panose="020B0502040204020203" pitchFamily="34" charset="0"/>
                <a:hlinkClick r:id="rId3">
                  <a:extLst>
                    <a:ext uri="{A12FA001-AC4F-418D-AE19-62706E023703}">
                      <ahyp:hlinkClr xmlns:ahyp="http://schemas.microsoft.com/office/drawing/2018/hyperlinkcolor" val="tx"/>
                    </a:ext>
                  </a:extLst>
                </a:hlinkClick>
              </a:rPr>
              <a:t>Button</a:t>
            </a:r>
            <a:r>
              <a:rPr lang="en-US" b="0" i="0" dirty="0">
                <a:effectLst/>
                <a:latin typeface="Segoe UI" panose="020B0502040204020203" pitchFamily="34" charset="0"/>
              </a:rPr>
              <a:t> controls, and other </a:t>
            </a:r>
          </a:p>
          <a:p>
            <a:pPr algn="l">
              <a:lnSpc>
                <a:spcPct val="150000"/>
              </a:lnSpc>
            </a:pPr>
            <a:r>
              <a:rPr lang="en-US" b="0" i="0" dirty="0">
                <a:effectLst/>
                <a:latin typeface="Segoe UI" panose="020B0502040204020203" pitchFamily="34" charset="0"/>
              </a:rPr>
              <a:t>			controls that show data and support navigation.</a:t>
            </a:r>
            <a:br>
              <a:rPr lang="en-US" b="1" i="0" dirty="0">
                <a:effectLst/>
                <a:latin typeface="Segoe UI" panose="020B0502040204020203" pitchFamily="34" charset="0"/>
              </a:rPr>
            </a:br>
            <a:r>
              <a:rPr lang="en-US" b="1" i="0" dirty="0">
                <a:effectLst/>
                <a:latin typeface="Segoe UI" panose="020B0502040204020203" pitchFamily="34" charset="0"/>
              </a:rPr>
              <a:t>          	Key properties</a:t>
            </a:r>
          </a:p>
          <a:p>
            <a:pPr algn="l">
              <a:lnSpc>
                <a:spcPct val="150000"/>
              </a:lnSpc>
            </a:pPr>
            <a:r>
              <a:rPr lang="en-US" b="1" dirty="0">
                <a:latin typeface="Segoe UI" panose="020B0502040204020203" pitchFamily="34" charset="0"/>
              </a:rPr>
              <a:t>                      	Background Image</a:t>
            </a:r>
            <a:r>
              <a:rPr lang="en-US" b="0" i="0" dirty="0">
                <a:effectLst/>
                <a:latin typeface="Segoe UI" panose="020B0502040204020203" pitchFamily="34" charset="0"/>
              </a:rPr>
              <a:t> – The name of an image file that appears in the background of a 										screen.</a:t>
            </a:r>
          </a:p>
          <a:p>
            <a:pPr algn="l">
              <a:lnSpc>
                <a:spcPct val="150000"/>
              </a:lnSpc>
            </a:pPr>
            <a:r>
              <a:rPr lang="en-US" b="1" dirty="0">
                <a:latin typeface="Segoe UI" panose="020B0502040204020203" pitchFamily="34" charset="0"/>
              </a:rPr>
              <a:t> 				Fill</a:t>
            </a:r>
            <a:r>
              <a:rPr lang="en-US" b="0" i="0" dirty="0">
                <a:effectLst/>
                <a:latin typeface="Segoe UI" panose="020B0502040204020203" pitchFamily="34" charset="0"/>
              </a:rPr>
              <a:t> – The background color of a control.</a:t>
            </a:r>
          </a:p>
          <a:p>
            <a:pPr algn="l"/>
            <a:endParaRPr lang="en-US" dirty="0">
              <a:solidFill>
                <a:srgbClr val="171717"/>
              </a:solidFill>
              <a:latin typeface="Segoe UI" panose="020B0502040204020203" pitchFamily="34" charset="0"/>
            </a:endParaRPr>
          </a:p>
          <a:p>
            <a:pPr algn="l"/>
            <a:endParaRPr lang="en-US" b="0" i="0" dirty="0">
              <a:solidFill>
                <a:srgbClr val="171717"/>
              </a:solidFill>
              <a:effectLst/>
              <a:latin typeface="Segoe UI" panose="020B0502040204020203" pitchFamily="34" charset="0"/>
            </a:endParaRPr>
          </a:p>
        </p:txBody>
      </p:sp>
      <p:sp>
        <p:nvSpPr>
          <p:cNvPr id="62" name="TextBox 61">
            <a:extLst>
              <a:ext uri="{FF2B5EF4-FFF2-40B4-BE49-F238E27FC236}">
                <a16:creationId xmlns:a16="http://schemas.microsoft.com/office/drawing/2014/main" id="{2554925B-4E7B-413E-98DB-E777011DE358}"/>
              </a:ext>
            </a:extLst>
          </p:cNvPr>
          <p:cNvSpPr txBox="1"/>
          <p:nvPr/>
        </p:nvSpPr>
        <p:spPr>
          <a:xfrm>
            <a:off x="327802" y="3688662"/>
            <a:ext cx="11669384" cy="2533707"/>
          </a:xfrm>
          <a:prstGeom prst="rect">
            <a:avLst/>
          </a:prstGeom>
          <a:noFill/>
        </p:spPr>
        <p:txBody>
          <a:bodyPr wrap="square">
            <a:spAutoFit/>
          </a:bodyPr>
          <a:lstStyle/>
          <a:p>
            <a:pPr marL="285750" indent="-285750" algn="l">
              <a:lnSpc>
                <a:spcPct val="150000"/>
              </a:lnSpc>
              <a:buFont typeface="Wingdings" panose="05000000000000000000" pitchFamily="2" charset="2"/>
              <a:buChar char="q"/>
            </a:pPr>
            <a:r>
              <a:rPr lang="en-US" b="1" dirty="0">
                <a:latin typeface="Segoe UI" panose="020B0502040204020203" pitchFamily="34" charset="0"/>
              </a:rPr>
              <a:t>Input text:</a:t>
            </a:r>
          </a:p>
          <a:p>
            <a:pPr algn="l">
              <a:lnSpc>
                <a:spcPct val="150000"/>
              </a:lnSpc>
            </a:pPr>
            <a:r>
              <a:rPr lang="en-US" b="0" i="0" dirty="0">
                <a:effectLst/>
                <a:latin typeface="Segoe UI" panose="020B0502040204020203" pitchFamily="34" charset="0"/>
              </a:rPr>
              <a:t>              The user can specify data by typing into a text-input control. that data might be added to a data source.</a:t>
            </a:r>
          </a:p>
          <a:p>
            <a:pPr algn="l">
              <a:lnSpc>
                <a:spcPct val="150000"/>
              </a:lnSpc>
            </a:pPr>
            <a:endParaRPr lang="en-US" dirty="0">
              <a:latin typeface="Segoe UI" panose="020B0502040204020203" pitchFamily="34" charset="0"/>
            </a:endParaRPr>
          </a:p>
          <a:p>
            <a:pPr marL="1200150" lvl="2" indent="-285750">
              <a:lnSpc>
                <a:spcPct val="150000"/>
              </a:lnSpc>
              <a:buFont typeface="Wingdings" panose="05000000000000000000" pitchFamily="2" charset="2"/>
              <a:buChar char="Ø"/>
            </a:pPr>
            <a:r>
              <a:rPr lang="en-US" b="1" i="0" dirty="0">
                <a:effectLst/>
                <a:latin typeface="Segoe UI" panose="020B0502040204020203" pitchFamily="34" charset="0"/>
              </a:rPr>
              <a:t>Key properties</a:t>
            </a:r>
          </a:p>
          <a:p>
            <a:pPr algn="l">
              <a:lnSpc>
                <a:spcPct val="150000"/>
              </a:lnSpc>
            </a:pPr>
            <a:r>
              <a:rPr lang="en-US" b="1" dirty="0">
                <a:latin typeface="Segoe UI" panose="020B0502040204020203" pitchFamily="34" charset="0"/>
              </a:rPr>
              <a:t>		Default</a:t>
            </a:r>
            <a:r>
              <a:rPr lang="en-US" b="0" i="0" dirty="0">
                <a:effectLst/>
                <a:latin typeface="Segoe UI" panose="020B0502040204020203" pitchFamily="34" charset="0"/>
              </a:rPr>
              <a:t> – The initial value of a control before it is changed by the user.</a:t>
            </a:r>
          </a:p>
          <a:p>
            <a:pPr algn="l">
              <a:lnSpc>
                <a:spcPct val="150000"/>
              </a:lnSpc>
            </a:pPr>
            <a:r>
              <a:rPr lang="en-US" b="1" dirty="0">
                <a:latin typeface="Segoe UI" panose="020B0502040204020203" pitchFamily="34" charset="0"/>
              </a:rPr>
              <a:t>		Text</a:t>
            </a:r>
            <a:r>
              <a:rPr lang="en-US" dirty="0">
                <a:latin typeface="Segoe UI" panose="020B0502040204020203" pitchFamily="34" charset="0"/>
              </a:rPr>
              <a:t> </a:t>
            </a:r>
            <a:r>
              <a:rPr lang="en-US" b="0" i="0" dirty="0">
                <a:effectLst/>
                <a:latin typeface="Segoe UI" panose="020B0502040204020203" pitchFamily="34" charset="0"/>
              </a:rPr>
              <a:t>– Text that appears on a control or that the user types into a control.</a:t>
            </a:r>
          </a:p>
        </p:txBody>
      </p:sp>
    </p:spTree>
    <p:extLst>
      <p:ext uri="{BB962C8B-B14F-4D97-AF65-F5344CB8AC3E}">
        <p14:creationId xmlns:p14="http://schemas.microsoft.com/office/powerpoint/2010/main" val="2716789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934F8D-BFB1-4EE1-B37A-F1911D72227D}"/>
              </a:ext>
            </a:extLst>
          </p:cNvPr>
          <p:cNvSpPr txBox="1"/>
          <p:nvPr/>
        </p:nvSpPr>
        <p:spPr>
          <a:xfrm>
            <a:off x="97047" y="289679"/>
            <a:ext cx="11324327" cy="3780202"/>
          </a:xfrm>
          <a:prstGeom prst="rect">
            <a:avLst/>
          </a:prstGeom>
          <a:noFill/>
        </p:spPr>
        <p:txBody>
          <a:bodyPr wrap="square">
            <a:spAutoFit/>
          </a:bodyPr>
          <a:lstStyle/>
          <a:p>
            <a:pPr marL="285750" indent="-285750">
              <a:buFont typeface="Wingdings" panose="05000000000000000000" pitchFamily="2" charset="2"/>
              <a:buChar char="q"/>
            </a:pPr>
            <a:r>
              <a:rPr lang="en-US" b="1" dirty="0"/>
              <a:t>LABEL</a:t>
            </a:r>
            <a:r>
              <a:rPr lang="en-US" dirty="0"/>
              <a:t>:</a:t>
            </a:r>
          </a:p>
          <a:p>
            <a:r>
              <a:rPr lang="en-IN" dirty="0"/>
              <a:t>           	 </a:t>
            </a:r>
            <a:r>
              <a:rPr lang="en-US" b="0" i="0" dirty="0">
                <a:effectLst/>
                <a:latin typeface="Segoe UI" panose="020B0502040204020203" pitchFamily="34" charset="0"/>
              </a:rPr>
              <a:t>A label shows data that you specify as a string of text. A box that shows data such as text, numbers, dates, or currency.</a:t>
            </a:r>
          </a:p>
          <a:p>
            <a:endParaRPr lang="en-US" dirty="0">
              <a:latin typeface="Segoe UI" panose="020B0502040204020203" pitchFamily="34" charset="0"/>
            </a:endParaRPr>
          </a:p>
          <a:p>
            <a:pPr marL="285750" indent="-285750" algn="l">
              <a:buFont typeface="Wingdings" panose="05000000000000000000" pitchFamily="2" charset="2"/>
              <a:buChar char="Ø"/>
            </a:pPr>
            <a:r>
              <a:rPr lang="en-US" dirty="0">
                <a:latin typeface="Segoe UI" panose="020B0502040204020203" pitchFamily="34" charset="0"/>
              </a:rPr>
              <a:t> 	</a:t>
            </a:r>
            <a:r>
              <a:rPr lang="en-US" b="1" i="0" dirty="0">
                <a:effectLst/>
                <a:latin typeface="Segoe UI" panose="020B0502040204020203" pitchFamily="34" charset="0"/>
              </a:rPr>
              <a:t>Key properties</a:t>
            </a:r>
          </a:p>
          <a:p>
            <a:pPr algn="l"/>
            <a:endParaRPr lang="en-US" b="1" i="0" dirty="0">
              <a:effectLst/>
              <a:latin typeface="Segoe UI" panose="020B0502040204020203" pitchFamily="34" charset="0"/>
            </a:endParaRPr>
          </a:p>
          <a:p>
            <a:pPr algn="l">
              <a:lnSpc>
                <a:spcPct val="150000"/>
              </a:lnSpc>
            </a:pPr>
            <a:r>
              <a:rPr lang="en-US" b="1" dirty="0">
                <a:latin typeface="Segoe UI" panose="020B0502040204020203" pitchFamily="34" charset="0"/>
              </a:rPr>
              <a:t>		AutoHight</a:t>
            </a:r>
            <a:r>
              <a:rPr lang="en-US" b="0" i="0" dirty="0">
                <a:effectLst/>
                <a:latin typeface="Segoe UI" panose="020B0502040204020203" pitchFamily="34" charset="0"/>
              </a:rPr>
              <a:t> – Set to true to allow the label to auto-grow its height to show all text. Set to 			</a:t>
            </a:r>
            <a:r>
              <a:rPr lang="en-US" dirty="0">
                <a:latin typeface="Segoe UI" panose="020B0502040204020203" pitchFamily="34" charset="0"/>
              </a:rPr>
              <a:t>                    					</a:t>
            </a:r>
            <a:r>
              <a:rPr lang="en-US" b="0" i="0" dirty="0">
                <a:effectLst/>
                <a:latin typeface="Segoe UI" panose="020B0502040204020203" pitchFamily="34" charset="0"/>
              </a:rPr>
              <a:t>false to truncate the text to the height assigned.</a:t>
            </a:r>
          </a:p>
          <a:p>
            <a:pPr algn="l">
              <a:lnSpc>
                <a:spcPct val="150000"/>
              </a:lnSpc>
            </a:pPr>
            <a:r>
              <a:rPr lang="en-US" b="1" dirty="0">
                <a:latin typeface="Segoe UI" panose="020B0502040204020203" pitchFamily="34" charset="0"/>
              </a:rPr>
              <a:t>		Color</a:t>
            </a:r>
            <a:r>
              <a:rPr lang="en-US" b="0" i="0" dirty="0">
                <a:effectLst/>
                <a:latin typeface="Segoe UI" panose="020B0502040204020203" pitchFamily="34" charset="0"/>
              </a:rPr>
              <a:t> – The color of text in a control.</a:t>
            </a:r>
          </a:p>
          <a:p>
            <a:pPr algn="l">
              <a:lnSpc>
                <a:spcPct val="150000"/>
              </a:lnSpc>
            </a:pPr>
            <a:r>
              <a:rPr lang="en-US" b="1" dirty="0">
                <a:latin typeface="Segoe UI" panose="020B0502040204020203" pitchFamily="34" charset="0"/>
              </a:rPr>
              <a:t>		Font</a:t>
            </a:r>
            <a:r>
              <a:rPr lang="en-US" b="0" i="0" dirty="0">
                <a:effectLst/>
                <a:latin typeface="Segoe UI" panose="020B0502040204020203" pitchFamily="34" charset="0"/>
              </a:rPr>
              <a:t>– The name of the family of fonts in which text appears.</a:t>
            </a:r>
          </a:p>
          <a:p>
            <a:pPr algn="l">
              <a:lnSpc>
                <a:spcPct val="150000"/>
              </a:lnSpc>
            </a:pPr>
            <a:r>
              <a:rPr lang="en-US" b="1" dirty="0">
                <a:latin typeface="Segoe UI" panose="020B0502040204020203" pitchFamily="34" charset="0"/>
              </a:rPr>
              <a:t>		Text</a:t>
            </a:r>
            <a:r>
              <a:rPr lang="en-US" b="0" i="0" dirty="0">
                <a:effectLst/>
                <a:latin typeface="Segoe UI" panose="020B0502040204020203" pitchFamily="34" charset="0"/>
              </a:rPr>
              <a:t>– Text that appears on a control or that the user types into a control.</a:t>
            </a:r>
          </a:p>
        </p:txBody>
      </p:sp>
      <p:sp>
        <p:nvSpPr>
          <p:cNvPr id="5" name="TextBox 4">
            <a:extLst>
              <a:ext uri="{FF2B5EF4-FFF2-40B4-BE49-F238E27FC236}">
                <a16:creationId xmlns:a16="http://schemas.microsoft.com/office/drawing/2014/main" id="{75B19B5D-077B-402D-BD9D-928395899934}"/>
              </a:ext>
            </a:extLst>
          </p:cNvPr>
          <p:cNvSpPr txBox="1"/>
          <p:nvPr/>
        </p:nvSpPr>
        <p:spPr>
          <a:xfrm>
            <a:off x="276046" y="4231256"/>
            <a:ext cx="11324327" cy="2118209"/>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b="1" dirty="0"/>
              <a:t>BUTTON:  </a:t>
            </a:r>
          </a:p>
          <a:p>
            <a:pPr>
              <a:lnSpc>
                <a:spcPct val="150000"/>
              </a:lnSpc>
            </a:pPr>
            <a:r>
              <a:rPr lang="en-US" b="0" i="0" dirty="0">
                <a:effectLst/>
                <a:latin typeface="Segoe UI" panose="020B0502040204020203" pitchFamily="34" charset="0"/>
              </a:rPr>
              <a:t>			A control that the user can click or tap to interact with</a:t>
            </a:r>
            <a:r>
              <a:rPr lang="en-US" dirty="0">
                <a:latin typeface="Segoe UI" panose="020B0502040204020203" pitchFamily="34" charset="0"/>
              </a:rPr>
              <a:t> </a:t>
            </a:r>
            <a:r>
              <a:rPr lang="en-US" b="0" i="0" dirty="0">
                <a:effectLst/>
                <a:latin typeface="Segoe UI" panose="020B0502040204020203" pitchFamily="34" charset="0"/>
              </a:rPr>
              <a:t>the app</a:t>
            </a:r>
            <a:endParaRPr lang="en-US" b="1" dirty="0"/>
          </a:p>
          <a:p>
            <a:pPr marL="1200150" lvl="2" indent="-285750">
              <a:lnSpc>
                <a:spcPct val="150000"/>
              </a:lnSpc>
              <a:buFont typeface="Wingdings" panose="05000000000000000000" pitchFamily="2" charset="2"/>
              <a:buChar char="Ø"/>
            </a:pPr>
            <a:r>
              <a:rPr lang="en-US" b="1" i="0" dirty="0">
                <a:effectLst/>
                <a:latin typeface="Segoe UI" panose="020B0502040204020203" pitchFamily="34" charset="0"/>
              </a:rPr>
              <a:t>Key properties:</a:t>
            </a:r>
          </a:p>
          <a:p>
            <a:pPr algn="l">
              <a:lnSpc>
                <a:spcPct val="150000"/>
              </a:lnSpc>
            </a:pPr>
            <a:r>
              <a:rPr lang="en-US" b="1" dirty="0">
                <a:latin typeface="Segoe UI" panose="020B0502040204020203" pitchFamily="34" charset="0"/>
              </a:rPr>
              <a:t>                        </a:t>
            </a:r>
            <a:r>
              <a:rPr lang="en-US" b="1" u="sng" dirty="0" err="1">
                <a:latin typeface="Segoe UI" panose="020B0502040204020203" pitchFamily="34" charset="0"/>
              </a:rPr>
              <a:t>OnSelect</a:t>
            </a:r>
            <a:r>
              <a:rPr lang="en-US" b="0" i="0" dirty="0">
                <a:effectLst/>
                <a:latin typeface="Segoe UI" panose="020B0502040204020203" pitchFamily="34" charset="0"/>
              </a:rPr>
              <a:t>– Actions to perform when the user taps or clicks a control.</a:t>
            </a:r>
          </a:p>
          <a:p>
            <a:pPr algn="l">
              <a:lnSpc>
                <a:spcPct val="150000"/>
              </a:lnSpc>
            </a:pPr>
            <a:r>
              <a:rPr lang="en-US" b="1" dirty="0">
                <a:latin typeface="Segoe UI" panose="020B0502040204020203" pitchFamily="34" charset="0"/>
              </a:rPr>
              <a:t>                         Text</a:t>
            </a:r>
            <a:r>
              <a:rPr lang="en-US" b="0" i="0" dirty="0">
                <a:effectLst/>
                <a:latin typeface="Segoe UI" panose="020B0502040204020203" pitchFamily="34" charset="0"/>
              </a:rPr>
              <a:t> – Text that appears on a control or that the user types into a control</a:t>
            </a:r>
            <a:r>
              <a:rPr lang="en-US" b="0" i="0" dirty="0">
                <a:solidFill>
                  <a:srgbClr val="171717"/>
                </a:solidFill>
                <a:effectLst/>
                <a:latin typeface="Segoe UI" panose="020B0502040204020203" pitchFamily="34" charset="0"/>
              </a:rPr>
              <a:t>.</a:t>
            </a:r>
          </a:p>
        </p:txBody>
      </p:sp>
    </p:spTree>
    <p:extLst>
      <p:ext uri="{BB962C8B-B14F-4D97-AF65-F5344CB8AC3E}">
        <p14:creationId xmlns:p14="http://schemas.microsoft.com/office/powerpoint/2010/main" val="124670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6CC7C2-6651-4CC0-874D-65B691151EF9}"/>
              </a:ext>
            </a:extLst>
          </p:cNvPr>
          <p:cNvSpPr txBox="1"/>
          <p:nvPr/>
        </p:nvSpPr>
        <p:spPr>
          <a:xfrm>
            <a:off x="105673" y="167131"/>
            <a:ext cx="10306410" cy="2585323"/>
          </a:xfrm>
          <a:prstGeom prst="rect">
            <a:avLst/>
          </a:prstGeom>
          <a:noFill/>
        </p:spPr>
        <p:txBody>
          <a:bodyPr wrap="square">
            <a:spAutoFit/>
          </a:bodyPr>
          <a:lstStyle/>
          <a:p>
            <a:pPr marL="285750" indent="-285750">
              <a:buFont typeface="Wingdings" panose="05000000000000000000" pitchFamily="2" charset="2"/>
              <a:buChar char="q"/>
            </a:pPr>
            <a:r>
              <a:rPr lang="en-US" b="1" dirty="0"/>
              <a:t>DROP-DOWN:</a:t>
            </a:r>
          </a:p>
          <a:p>
            <a:r>
              <a:rPr lang="en-US" dirty="0"/>
              <a:t>     	         </a:t>
            </a:r>
            <a:r>
              <a:rPr lang="en-US" b="0" i="0" dirty="0">
                <a:effectLst/>
                <a:latin typeface="Segoe UI" panose="020B0502040204020203" pitchFamily="34" charset="0"/>
              </a:rPr>
              <a:t>A list that shows only the first item unless the user opens it.</a:t>
            </a:r>
          </a:p>
          <a:p>
            <a:endParaRPr lang="en-US" dirty="0">
              <a:latin typeface="Segoe UI" panose="020B0502040204020203" pitchFamily="34" charset="0"/>
            </a:endParaRPr>
          </a:p>
          <a:p>
            <a:pPr marL="285750" indent="-285750" algn="l">
              <a:buFont typeface="Wingdings" panose="05000000000000000000" pitchFamily="2" charset="2"/>
              <a:buChar char="Ø"/>
            </a:pPr>
            <a:r>
              <a:rPr lang="en-US" b="1" i="0" dirty="0">
                <a:effectLst/>
                <a:latin typeface="Segoe UI" panose="020B0502040204020203" pitchFamily="34" charset="0"/>
              </a:rPr>
              <a:t>	Key properties</a:t>
            </a:r>
          </a:p>
          <a:p>
            <a:pPr marL="742950" lvl="1" indent="-285750">
              <a:buFont typeface="Arial" panose="020B0604020202020204" pitchFamily="34" charset="0"/>
              <a:buChar char="•"/>
            </a:pPr>
            <a:r>
              <a:rPr lang="en-US" b="1" dirty="0">
                <a:latin typeface="Segoe UI" panose="020B0502040204020203" pitchFamily="34" charset="0"/>
              </a:rPr>
              <a:t>	Default</a:t>
            </a:r>
            <a:r>
              <a:rPr lang="en-US" b="0" i="0" dirty="0">
                <a:effectLst/>
                <a:latin typeface="Segoe UI" panose="020B0502040204020203" pitchFamily="34" charset="0"/>
              </a:rPr>
              <a:t> – The initial value of a control before the user specifies a different value.</a:t>
            </a:r>
          </a:p>
          <a:p>
            <a:pPr marL="742950" lvl="1" indent="-285750">
              <a:buFont typeface="Arial" panose="020B0604020202020204" pitchFamily="34" charset="0"/>
              <a:buChar char="•"/>
            </a:pPr>
            <a:r>
              <a:rPr lang="en-US" b="1" dirty="0">
                <a:latin typeface="Segoe UI" panose="020B0502040204020203" pitchFamily="34" charset="0"/>
              </a:rPr>
              <a:t>Items</a:t>
            </a:r>
            <a:r>
              <a:rPr lang="en-US" b="0" i="0" dirty="0">
                <a:effectLst/>
                <a:latin typeface="Segoe UI" panose="020B0502040204020203" pitchFamily="34" charset="0"/>
              </a:rPr>
              <a:t> –     show th</a:t>
            </a:r>
            <a:r>
              <a:rPr lang="en-US" dirty="0">
                <a:latin typeface="Segoe UI" panose="020B0502040204020203" pitchFamily="34" charset="0"/>
              </a:rPr>
              <a:t>e values on database Table to select the Column</a:t>
            </a:r>
            <a:r>
              <a:rPr lang="en-US" b="0" i="0" dirty="0">
                <a:effectLst/>
                <a:latin typeface="Segoe UI" panose="020B0502040204020203" pitchFamily="34" charset="0"/>
              </a:rPr>
              <a:t>.</a:t>
            </a:r>
          </a:p>
          <a:p>
            <a:pPr marL="742950" lvl="1" indent="-285750">
              <a:buFont typeface="Arial" panose="020B0604020202020204" pitchFamily="34" charset="0"/>
              <a:buChar char="•"/>
            </a:pPr>
            <a:r>
              <a:rPr lang="en-US" b="1" i="0" dirty="0">
                <a:effectLst/>
                <a:latin typeface="Segoe UI" panose="020B0502040204020203" pitchFamily="34" charset="0"/>
              </a:rPr>
              <a:t>Value</a:t>
            </a:r>
            <a:r>
              <a:rPr lang="en-US" b="0" i="0" dirty="0">
                <a:effectLst/>
                <a:latin typeface="Segoe UI" panose="020B0502040204020203" pitchFamily="34" charset="0"/>
              </a:rPr>
              <a:t> –       The column of data that you want to show in the control (for example, if a data 			       source has multiple columns).</a:t>
            </a:r>
          </a:p>
          <a:p>
            <a:pPr marL="742950" lvl="1" indent="-285750">
              <a:buFont typeface="Arial" panose="020B0604020202020204" pitchFamily="34" charset="0"/>
              <a:buChar char="•"/>
            </a:pPr>
            <a:r>
              <a:rPr lang="en-US" b="1" i="0" dirty="0">
                <a:effectLst/>
                <a:latin typeface="Segoe UI" panose="020B0502040204020203" pitchFamily="34" charset="0"/>
              </a:rPr>
              <a:t>Selected</a:t>
            </a:r>
            <a:r>
              <a:rPr lang="en-US" b="0" i="0" dirty="0">
                <a:effectLst/>
                <a:latin typeface="Segoe UI" panose="020B0502040204020203" pitchFamily="34" charset="0"/>
              </a:rPr>
              <a:t> –      The data record that represents the selected item.</a:t>
            </a:r>
          </a:p>
        </p:txBody>
      </p:sp>
      <p:sp>
        <p:nvSpPr>
          <p:cNvPr id="5" name="TextBox 4">
            <a:extLst>
              <a:ext uri="{FF2B5EF4-FFF2-40B4-BE49-F238E27FC236}">
                <a16:creationId xmlns:a16="http://schemas.microsoft.com/office/drawing/2014/main" id="{FC03389D-585A-4C81-8742-ADDFEB82D628}"/>
              </a:ext>
            </a:extLst>
          </p:cNvPr>
          <p:cNvSpPr txBox="1"/>
          <p:nvPr/>
        </p:nvSpPr>
        <p:spPr>
          <a:xfrm>
            <a:off x="252321" y="3253004"/>
            <a:ext cx="11427845" cy="3139321"/>
          </a:xfrm>
          <a:prstGeom prst="rect">
            <a:avLst/>
          </a:prstGeom>
          <a:noFill/>
        </p:spPr>
        <p:txBody>
          <a:bodyPr wrap="square">
            <a:spAutoFit/>
          </a:bodyPr>
          <a:lstStyle/>
          <a:p>
            <a:pPr marL="285750" indent="-285750" algn="l">
              <a:buFont typeface="Wingdings" panose="05000000000000000000" pitchFamily="2" charset="2"/>
              <a:buChar char="q"/>
            </a:pPr>
            <a:r>
              <a:rPr lang="en-US" b="1" dirty="0">
                <a:latin typeface="Segoe UI" panose="020B0502040204020203" pitchFamily="34" charset="0"/>
              </a:rPr>
              <a:t>COMBO-BOX:</a:t>
            </a:r>
          </a:p>
          <a:p>
            <a:pPr algn="l"/>
            <a:r>
              <a:rPr lang="en-US" b="1" i="0" dirty="0">
                <a:effectLst/>
                <a:latin typeface="Segoe UI" panose="020B0502040204020203" pitchFamily="34" charset="0"/>
              </a:rPr>
              <a:t>                   </a:t>
            </a:r>
            <a:r>
              <a:rPr lang="en-US" b="0" i="0" dirty="0">
                <a:effectLst/>
                <a:latin typeface="Segoe UI" panose="020B0502040204020203" pitchFamily="34" charset="0"/>
              </a:rPr>
              <a:t>A </a:t>
            </a:r>
            <a:r>
              <a:rPr lang="en-US" b="1" i="0" dirty="0">
                <a:effectLst/>
                <a:latin typeface="Segoe UI" panose="020B0502040204020203" pitchFamily="34" charset="0"/>
              </a:rPr>
              <a:t>Combo box</a:t>
            </a:r>
            <a:r>
              <a:rPr lang="en-US" b="0" i="0" dirty="0">
                <a:effectLst/>
                <a:latin typeface="Segoe UI" panose="020B0502040204020203" pitchFamily="34" charset="0"/>
              </a:rPr>
              <a:t> control allows you to search for items you will select. The search is performed 		         server-side on the SearchField property so performance is not affected by large data sources.</a:t>
            </a:r>
          </a:p>
          <a:p>
            <a:pPr algn="l"/>
            <a:r>
              <a:rPr lang="en-US" b="0" i="0" dirty="0">
                <a:effectLst/>
                <a:latin typeface="Segoe UI" panose="020B0502040204020203" pitchFamily="34" charset="0"/>
              </a:rPr>
              <a:t>	</a:t>
            </a:r>
          </a:p>
          <a:p>
            <a:pPr marL="285750" indent="-285750" algn="l">
              <a:buFont typeface="Wingdings" panose="05000000000000000000" pitchFamily="2" charset="2"/>
              <a:buChar char="Ø"/>
            </a:pPr>
            <a:r>
              <a:rPr lang="en-US" dirty="0">
                <a:latin typeface="Segoe UI" panose="020B0502040204020203" pitchFamily="34" charset="0"/>
              </a:rPr>
              <a:t>	</a:t>
            </a:r>
            <a:r>
              <a:rPr lang="en-US" b="1" i="0" dirty="0">
                <a:effectLst/>
                <a:latin typeface="Segoe UI" panose="020B0502040204020203" pitchFamily="34" charset="0"/>
              </a:rPr>
              <a:t>Key properties</a:t>
            </a:r>
          </a:p>
          <a:p>
            <a:pPr algn="l"/>
            <a:r>
              <a:rPr lang="en-US" b="1" dirty="0">
                <a:latin typeface="Segoe UI" panose="020B0502040204020203" pitchFamily="34" charset="0"/>
              </a:rPr>
              <a:t>		Items</a:t>
            </a:r>
            <a:r>
              <a:rPr lang="en-US" b="0" i="0" dirty="0">
                <a:effectLst/>
                <a:latin typeface="Segoe UI" panose="020B0502040204020203" pitchFamily="34" charset="0"/>
              </a:rPr>
              <a:t> – The source of data from which selections can be made.</a:t>
            </a:r>
          </a:p>
          <a:p>
            <a:pPr algn="l"/>
            <a:r>
              <a:rPr lang="en-US" b="1" i="0" dirty="0">
                <a:effectLst/>
                <a:latin typeface="Segoe UI" panose="020B0502040204020203" pitchFamily="34" charset="0"/>
              </a:rPr>
              <a:t>		DefaultSelectedItems</a:t>
            </a:r>
            <a:r>
              <a:rPr lang="en-US" b="0" i="0" dirty="0">
                <a:effectLst/>
                <a:latin typeface="Segoe UI" panose="020B0502040204020203" pitchFamily="34" charset="0"/>
              </a:rPr>
              <a:t> – The initial selected item(s) before the user interacts with the control.</a:t>
            </a:r>
          </a:p>
          <a:p>
            <a:pPr algn="l"/>
            <a:r>
              <a:rPr lang="en-US" b="1" i="0" dirty="0">
                <a:effectLst/>
                <a:latin typeface="Segoe UI" panose="020B0502040204020203" pitchFamily="34" charset="0"/>
              </a:rPr>
              <a:t>		SelectedItems</a:t>
            </a:r>
            <a:r>
              <a:rPr lang="en-US" b="0" i="0" dirty="0">
                <a:effectLst/>
                <a:latin typeface="Segoe UI" panose="020B0502040204020203" pitchFamily="34" charset="0"/>
              </a:rPr>
              <a:t> – List of selected items resulting from user interaction.</a:t>
            </a:r>
          </a:p>
          <a:p>
            <a:pPr algn="l"/>
            <a:r>
              <a:rPr lang="en-US" b="1" i="0" dirty="0">
                <a:effectLst/>
                <a:latin typeface="Segoe UI" panose="020B0502040204020203" pitchFamily="34" charset="0"/>
              </a:rPr>
              <a:t>		SelectMultiple</a:t>
            </a:r>
            <a:r>
              <a:rPr lang="en-US" b="0" i="0" dirty="0">
                <a:effectLst/>
                <a:latin typeface="Segoe UI" panose="020B0502040204020203" pitchFamily="34" charset="0"/>
              </a:rPr>
              <a:t> – Whether the user can select a single item or multiple items.</a:t>
            </a:r>
          </a:p>
          <a:p>
            <a:pPr algn="l"/>
            <a:r>
              <a:rPr lang="en-US" b="1" i="0" dirty="0">
                <a:effectLst/>
                <a:latin typeface="Segoe UI" panose="020B0502040204020203" pitchFamily="34" charset="0"/>
              </a:rPr>
              <a:t>		IsSearchable</a:t>
            </a:r>
            <a:r>
              <a:rPr lang="en-US" b="0" i="0" dirty="0">
                <a:effectLst/>
                <a:latin typeface="Segoe UI" panose="020B0502040204020203" pitchFamily="34" charset="0"/>
              </a:rPr>
              <a:t> – Whether the user can search for items before selecting.</a:t>
            </a:r>
          </a:p>
          <a:p>
            <a:pPr algn="l"/>
            <a:r>
              <a:rPr lang="en-US" b="1" i="0" dirty="0">
                <a:effectLst/>
                <a:latin typeface="Segoe UI" panose="020B0502040204020203" pitchFamily="34" charset="0"/>
              </a:rPr>
              <a:t>		SearchFields</a:t>
            </a:r>
            <a:r>
              <a:rPr lang="en-US" b="0" i="0" dirty="0">
                <a:effectLst/>
                <a:latin typeface="Segoe UI" panose="020B0502040204020203" pitchFamily="34" charset="0"/>
              </a:rPr>
              <a:t> - The data fields of the data source searched when user is entering text.</a:t>
            </a:r>
          </a:p>
        </p:txBody>
      </p:sp>
    </p:spTree>
    <p:extLst>
      <p:ext uri="{BB962C8B-B14F-4D97-AF65-F5344CB8AC3E}">
        <p14:creationId xmlns:p14="http://schemas.microsoft.com/office/powerpoint/2010/main" val="3649309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41B71F-6F86-4097-8053-0A5E7662CDF9}"/>
              </a:ext>
            </a:extLst>
          </p:cNvPr>
          <p:cNvSpPr txBox="1"/>
          <p:nvPr/>
        </p:nvSpPr>
        <p:spPr>
          <a:xfrm>
            <a:off x="122926" y="246200"/>
            <a:ext cx="10573828" cy="2315846"/>
          </a:xfrm>
          <a:prstGeom prst="rect">
            <a:avLst/>
          </a:prstGeom>
          <a:noFill/>
        </p:spPr>
        <p:txBody>
          <a:bodyPr wrap="square">
            <a:spAutoFit/>
          </a:bodyPr>
          <a:lstStyle/>
          <a:p>
            <a:pPr marL="285750" indent="-285750">
              <a:buFont typeface="Wingdings" panose="05000000000000000000" pitchFamily="2" charset="2"/>
              <a:buChar char="q"/>
            </a:pPr>
            <a:r>
              <a:rPr lang="en-US" b="1" dirty="0">
                <a:latin typeface="Segoe UI" panose="020B0502040204020203" pitchFamily="34" charset="0"/>
                <a:cs typeface="Segoe UI" panose="020B0502040204020203" pitchFamily="34" charset="0"/>
              </a:rPr>
              <a:t>DATE PICKER:</a:t>
            </a:r>
          </a:p>
          <a:p>
            <a:r>
              <a:rPr lang="en-US" b="1" dirty="0"/>
              <a:t>                        </a:t>
            </a:r>
            <a:r>
              <a:rPr lang="en-US" b="0" i="0" dirty="0">
                <a:effectLst/>
                <a:latin typeface="Segoe UI" panose="020B0502040204020203" pitchFamily="34" charset="0"/>
              </a:rPr>
              <a:t>If you add a </a:t>
            </a:r>
            <a:r>
              <a:rPr lang="en-US" b="1" i="0" dirty="0">
                <a:effectLst/>
                <a:latin typeface="Segoe UI" panose="020B0502040204020203" pitchFamily="34" charset="0"/>
              </a:rPr>
              <a:t>Date Picker</a:t>
            </a:r>
            <a:r>
              <a:rPr lang="en-US" b="0" i="0" dirty="0">
                <a:effectLst/>
                <a:latin typeface="Segoe UI" panose="020B0502040204020203" pitchFamily="34" charset="0"/>
              </a:rPr>
              <a:t> control instead of a </a:t>
            </a:r>
            <a:r>
              <a:rPr lang="en-US" b="1" i="0" u="none" strike="noStrike" dirty="0">
                <a:effectLst/>
                <a:latin typeface="Segoe UI" panose="020B0502040204020203" pitchFamily="34" charset="0"/>
                <a:hlinkClick r:id="rId2">
                  <a:extLst>
                    <a:ext uri="{A12FA001-AC4F-418D-AE19-62706E023703}">
                      <ahyp:hlinkClr xmlns:ahyp="http://schemas.microsoft.com/office/drawing/2018/hyperlinkcolor" val="tx"/>
                    </a:ext>
                  </a:extLst>
                </a:hlinkClick>
              </a:rPr>
              <a:t>Text input</a:t>
            </a:r>
            <a:r>
              <a:rPr lang="en-US" b="0" i="0" dirty="0">
                <a:effectLst/>
                <a:latin typeface="Segoe UI" panose="020B0502040204020203" pitchFamily="34" charset="0"/>
              </a:rPr>
              <a:t> control, you help ensure that the user 		     specifies a date in the correct format.</a:t>
            </a:r>
          </a:p>
          <a:p>
            <a:endParaRPr lang="en-US" dirty="0">
              <a:latin typeface="Segoe UI" panose="020B0502040204020203" pitchFamily="34" charset="0"/>
            </a:endParaRPr>
          </a:p>
          <a:p>
            <a:pPr marL="285750" indent="-285750" algn="l">
              <a:buFont typeface="Wingdings" panose="05000000000000000000" pitchFamily="2" charset="2"/>
              <a:buChar char="Ø"/>
            </a:pPr>
            <a:r>
              <a:rPr lang="en-US" b="1" i="0" dirty="0">
                <a:effectLst/>
                <a:latin typeface="Segoe UI" panose="020B0502040204020203" pitchFamily="34" charset="0"/>
              </a:rPr>
              <a:t>	Key properties</a:t>
            </a:r>
          </a:p>
          <a:p>
            <a:pPr algn="l"/>
            <a:r>
              <a:rPr lang="en-US" b="1" i="0" dirty="0">
                <a:effectLst/>
                <a:latin typeface="Segoe UI" panose="020B0502040204020203" pitchFamily="34" charset="0"/>
              </a:rPr>
              <a:t>		DefaultDate</a:t>
            </a:r>
            <a:r>
              <a:rPr lang="en-US" b="0" i="0" dirty="0">
                <a:effectLst/>
                <a:latin typeface="Segoe UI" panose="020B0502040204020203" pitchFamily="34" charset="0"/>
              </a:rPr>
              <a:t> – The initial value of a date control unless the user changes it.</a:t>
            </a:r>
          </a:p>
          <a:p>
            <a:pPr algn="l"/>
            <a:r>
              <a:rPr lang="en-US" b="1" i="0" dirty="0">
                <a:effectLst/>
                <a:latin typeface="Segoe UI" panose="020B0502040204020203" pitchFamily="34" charset="0"/>
              </a:rPr>
              <a:t>		SelectedDate</a:t>
            </a:r>
            <a:r>
              <a:rPr lang="en-US" b="0" i="0" dirty="0">
                <a:effectLst/>
                <a:latin typeface="Segoe UI" panose="020B0502040204020203" pitchFamily="34" charset="0"/>
              </a:rPr>
              <a:t> – The date currently selected in a date control. This date is represented in local   						time.</a:t>
            </a:r>
          </a:p>
        </p:txBody>
      </p:sp>
      <p:sp>
        <p:nvSpPr>
          <p:cNvPr id="5" name="TextBox 4">
            <a:extLst>
              <a:ext uri="{FF2B5EF4-FFF2-40B4-BE49-F238E27FC236}">
                <a16:creationId xmlns:a16="http://schemas.microsoft.com/office/drawing/2014/main" id="{A4B7E200-F623-4B39-B947-781D53AD51A1}"/>
              </a:ext>
            </a:extLst>
          </p:cNvPr>
          <p:cNvSpPr txBox="1"/>
          <p:nvPr/>
        </p:nvSpPr>
        <p:spPr>
          <a:xfrm>
            <a:off x="455403" y="2993366"/>
            <a:ext cx="11281194" cy="3780202"/>
          </a:xfrm>
          <a:prstGeom prst="rect">
            <a:avLst/>
          </a:prstGeom>
          <a:noFill/>
        </p:spPr>
        <p:txBody>
          <a:bodyPr wrap="square">
            <a:spAutoFit/>
          </a:bodyPr>
          <a:lstStyle/>
          <a:p>
            <a:pPr marL="285750" indent="-285750" algn="l">
              <a:lnSpc>
                <a:spcPct val="150000"/>
              </a:lnSpc>
              <a:buFont typeface="Wingdings" panose="05000000000000000000" pitchFamily="2" charset="2"/>
              <a:buChar char="q"/>
            </a:pPr>
            <a:r>
              <a:rPr lang="en-US" b="1" i="0" dirty="0">
                <a:effectLst/>
                <a:latin typeface="Segoe UI" panose="020B0502040204020203" pitchFamily="34" charset="0"/>
              </a:rPr>
              <a:t>LIST BOX:</a:t>
            </a:r>
          </a:p>
          <a:p>
            <a:pPr algn="l">
              <a:lnSpc>
                <a:spcPct val="150000"/>
              </a:lnSpc>
            </a:pPr>
            <a:r>
              <a:rPr lang="en-US" b="1" dirty="0">
                <a:latin typeface="Segoe UI" panose="020B0502040204020203" pitchFamily="34" charset="0"/>
              </a:rPr>
              <a:t>               </a:t>
            </a:r>
            <a:r>
              <a:rPr lang="en-US" b="0" i="0" dirty="0">
                <a:effectLst/>
                <a:latin typeface="Segoe UI" panose="020B0502040204020203" pitchFamily="34" charset="0"/>
              </a:rPr>
              <a:t>A </a:t>
            </a:r>
            <a:r>
              <a:rPr lang="en-US" b="1" i="0" dirty="0">
                <a:effectLst/>
                <a:latin typeface="Segoe UI" panose="020B0502040204020203" pitchFamily="34" charset="0"/>
              </a:rPr>
              <a:t>List Box</a:t>
            </a:r>
            <a:r>
              <a:rPr lang="en-US" b="0" i="0" dirty="0">
                <a:effectLst/>
                <a:latin typeface="Segoe UI" panose="020B0502040204020203" pitchFamily="34" charset="0"/>
              </a:rPr>
              <a:t> control always shows all available choices and in which the user can choose more than one 	item at a time.</a:t>
            </a:r>
          </a:p>
          <a:p>
            <a:pPr algn="l">
              <a:lnSpc>
                <a:spcPct val="150000"/>
              </a:lnSpc>
            </a:pPr>
            <a:endParaRPr lang="en-US" dirty="0">
              <a:latin typeface="Segoe UI" panose="020B0502040204020203" pitchFamily="34" charset="0"/>
            </a:endParaRPr>
          </a:p>
          <a:p>
            <a:pPr marL="285750" indent="-285750" algn="l">
              <a:lnSpc>
                <a:spcPct val="150000"/>
              </a:lnSpc>
              <a:buFont typeface="Wingdings" panose="05000000000000000000" pitchFamily="2" charset="2"/>
              <a:buChar char="Ø"/>
            </a:pPr>
            <a:r>
              <a:rPr lang="en-US" b="1" i="0" dirty="0">
                <a:effectLst/>
                <a:latin typeface="Segoe UI" panose="020B0502040204020203" pitchFamily="34" charset="0"/>
              </a:rPr>
              <a:t>	Key properties</a:t>
            </a:r>
          </a:p>
          <a:p>
            <a:pPr algn="l">
              <a:lnSpc>
                <a:spcPct val="150000"/>
              </a:lnSpc>
            </a:pPr>
            <a:r>
              <a:rPr lang="en-US" b="1" dirty="0">
                <a:latin typeface="Segoe UI" panose="020B0502040204020203" pitchFamily="34" charset="0"/>
              </a:rPr>
              <a:t>		Default</a:t>
            </a:r>
            <a:r>
              <a:rPr lang="en-US" b="0" i="0" dirty="0">
                <a:effectLst/>
                <a:latin typeface="Segoe UI" panose="020B0502040204020203" pitchFamily="34" charset="0"/>
              </a:rPr>
              <a:t> – The initial value of a control before it is changed by the user.</a:t>
            </a:r>
          </a:p>
          <a:p>
            <a:pPr algn="l">
              <a:lnSpc>
                <a:spcPct val="150000"/>
              </a:lnSpc>
            </a:pPr>
            <a:r>
              <a:rPr lang="en-US" b="1" dirty="0">
                <a:latin typeface="Segoe UI" panose="020B0502040204020203" pitchFamily="34" charset="0"/>
              </a:rPr>
              <a:t>		Items</a:t>
            </a:r>
            <a:r>
              <a:rPr lang="en-US" b="0" i="0" dirty="0">
                <a:effectLst/>
                <a:latin typeface="Segoe UI" panose="020B0502040204020203" pitchFamily="34" charset="0"/>
              </a:rPr>
              <a:t> – The source of data that appears in a control such as a gallery, a list, or a chart.</a:t>
            </a:r>
          </a:p>
          <a:p>
            <a:pPr algn="l">
              <a:lnSpc>
                <a:spcPct val="150000"/>
              </a:lnSpc>
            </a:pPr>
            <a:r>
              <a:rPr lang="en-US" b="1" i="0" dirty="0">
                <a:effectLst/>
                <a:latin typeface="Segoe UI" panose="020B0502040204020203" pitchFamily="34" charset="0"/>
              </a:rPr>
              <a:t>		Selected</a:t>
            </a:r>
            <a:r>
              <a:rPr lang="en-US" b="0" i="0" dirty="0">
                <a:effectLst/>
                <a:latin typeface="Segoe UI" panose="020B0502040204020203" pitchFamily="34" charset="0"/>
              </a:rPr>
              <a:t> – The data record that represents the selected item. You can only have one default 			</a:t>
            </a:r>
            <a:r>
              <a:rPr lang="en-US" dirty="0">
                <a:latin typeface="Segoe UI" panose="020B0502040204020203" pitchFamily="34" charset="0"/>
              </a:rPr>
              <a:t>   </a:t>
            </a:r>
            <a:r>
              <a:rPr lang="en-US" b="0" i="0" dirty="0">
                <a:effectLst/>
                <a:latin typeface="Segoe UI" panose="020B0502040204020203" pitchFamily="34" charset="0"/>
              </a:rPr>
              <a:t>selected item. If you need multiple selected items please use the </a:t>
            </a:r>
            <a:r>
              <a:rPr lang="en-US" dirty="0">
                <a:latin typeface="Segoe UI" panose="020B0502040204020203" pitchFamily="34" charset="0"/>
              </a:rPr>
              <a:t>Combo Box </a:t>
            </a:r>
            <a:r>
              <a:rPr lang="en-US" b="0" i="0" dirty="0">
                <a:effectLst/>
                <a:latin typeface="Segoe UI" panose="020B0502040204020203" pitchFamily="34" charset="0"/>
              </a:rPr>
              <a:t>control.</a:t>
            </a:r>
          </a:p>
        </p:txBody>
      </p:sp>
    </p:spTree>
    <p:extLst>
      <p:ext uri="{BB962C8B-B14F-4D97-AF65-F5344CB8AC3E}">
        <p14:creationId xmlns:p14="http://schemas.microsoft.com/office/powerpoint/2010/main" val="927319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E98D25-613E-4604-82C7-0ABF73ABA127}"/>
              </a:ext>
            </a:extLst>
          </p:cNvPr>
          <p:cNvSpPr txBox="1"/>
          <p:nvPr/>
        </p:nvSpPr>
        <p:spPr>
          <a:xfrm>
            <a:off x="120769" y="0"/>
            <a:ext cx="11645662" cy="6688691"/>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b="1" dirty="0">
                <a:latin typeface="Segoe UI" panose="020B0502040204020203" pitchFamily="34" charset="0"/>
                <a:cs typeface="Segoe UI" panose="020B0502040204020203" pitchFamily="34" charset="0"/>
              </a:rPr>
              <a:t>Check-Box</a:t>
            </a:r>
            <a:r>
              <a:rPr lang="en-US" b="1" dirty="0"/>
              <a:t>:</a:t>
            </a:r>
          </a:p>
          <a:p>
            <a:pPr>
              <a:lnSpc>
                <a:spcPct val="150000"/>
              </a:lnSpc>
            </a:pPr>
            <a:r>
              <a:rPr lang="en-US" b="1" dirty="0"/>
              <a:t>	</a:t>
            </a:r>
            <a:r>
              <a:rPr lang="en-US" b="0" i="0" dirty="0">
                <a:effectLst/>
                <a:latin typeface="Segoe UI" panose="020B0502040204020203" pitchFamily="34" charset="0"/>
              </a:rPr>
              <a:t>A control that the user can select or clear to set its value to </a:t>
            </a:r>
            <a:r>
              <a:rPr lang="en-US" b="1" i="0" dirty="0">
                <a:effectLst/>
                <a:latin typeface="Segoe UI" panose="020B0502040204020203" pitchFamily="34" charset="0"/>
              </a:rPr>
              <a:t>true</a:t>
            </a:r>
            <a:r>
              <a:rPr lang="en-US" b="0" i="0" dirty="0">
                <a:effectLst/>
                <a:latin typeface="Segoe UI" panose="020B0502040204020203" pitchFamily="34" charset="0"/>
              </a:rPr>
              <a:t> or </a:t>
            </a:r>
            <a:r>
              <a:rPr lang="en-US" b="1" i="0" dirty="0">
                <a:effectLst/>
                <a:latin typeface="Segoe UI" panose="020B0502040204020203" pitchFamily="34" charset="0"/>
              </a:rPr>
              <a:t>false</a:t>
            </a:r>
            <a:r>
              <a:rPr lang="en-US" b="0" i="0" dirty="0">
                <a:effectLst/>
                <a:latin typeface="Segoe UI" panose="020B0502040204020203" pitchFamily="34" charset="0"/>
              </a:rPr>
              <a:t>.</a:t>
            </a:r>
          </a:p>
          <a:p>
            <a:pPr>
              <a:lnSpc>
                <a:spcPct val="150000"/>
              </a:lnSpc>
            </a:pPr>
            <a:endParaRPr lang="en-US" dirty="0">
              <a:latin typeface="Segoe UI" panose="020B0502040204020203" pitchFamily="34" charset="0"/>
            </a:endParaRPr>
          </a:p>
          <a:p>
            <a:pPr marL="285750" indent="-285750" algn="l">
              <a:lnSpc>
                <a:spcPct val="150000"/>
              </a:lnSpc>
              <a:buFont typeface="Wingdings" panose="05000000000000000000" pitchFamily="2" charset="2"/>
              <a:buChar char="Ø"/>
            </a:pPr>
            <a:r>
              <a:rPr lang="en-US" b="1" i="0" dirty="0">
                <a:effectLst/>
                <a:latin typeface="Segoe UI" panose="020B0502040204020203" pitchFamily="34" charset="0"/>
              </a:rPr>
              <a:t>	Key properties </a:t>
            </a:r>
            <a:endParaRPr lang="en-US" b="1" dirty="0">
              <a:latin typeface="Segoe UI" panose="020B0502040204020203" pitchFamily="34" charset="0"/>
            </a:endParaRPr>
          </a:p>
          <a:p>
            <a:pPr marL="1200150" lvl="2" indent="-285750">
              <a:lnSpc>
                <a:spcPct val="150000"/>
              </a:lnSpc>
              <a:buFont typeface="Arial" panose="020B0604020202020204" pitchFamily="34" charset="0"/>
              <a:buChar char="•"/>
            </a:pPr>
            <a:r>
              <a:rPr lang="en-US" b="1" dirty="0">
                <a:latin typeface="Segoe UI" panose="020B0502040204020203" pitchFamily="34" charset="0"/>
              </a:rPr>
              <a:t>Default</a:t>
            </a:r>
            <a:r>
              <a:rPr lang="en-US" b="0" i="0" dirty="0">
                <a:effectLst/>
                <a:latin typeface="Segoe UI" panose="020B0502040204020203" pitchFamily="34" charset="0"/>
              </a:rPr>
              <a:t>– The initial value of a control before it is changed by the user.</a:t>
            </a:r>
          </a:p>
          <a:p>
            <a:pPr marL="1200150" lvl="2" indent="-285750">
              <a:lnSpc>
                <a:spcPct val="150000"/>
              </a:lnSpc>
              <a:buFont typeface="Arial" panose="020B0604020202020204" pitchFamily="34" charset="0"/>
              <a:buChar char="•"/>
            </a:pPr>
            <a:r>
              <a:rPr lang="en-US" b="1" dirty="0">
                <a:latin typeface="Segoe UI" panose="020B0502040204020203" pitchFamily="34" charset="0"/>
              </a:rPr>
              <a:t>Text</a:t>
            </a:r>
            <a:r>
              <a:rPr lang="en-US" b="0" i="0" dirty="0">
                <a:effectLst/>
                <a:latin typeface="Segoe UI" panose="020B0502040204020203" pitchFamily="34" charset="0"/>
              </a:rPr>
              <a:t> – Text that appears on a control or that the user types into a control.</a:t>
            </a:r>
          </a:p>
          <a:p>
            <a:pPr marL="1200150" lvl="2" indent="-285750">
              <a:lnSpc>
                <a:spcPct val="150000"/>
              </a:lnSpc>
              <a:buFont typeface="Arial" panose="020B0604020202020204" pitchFamily="34" charset="0"/>
              <a:buChar char="•"/>
            </a:pPr>
            <a:r>
              <a:rPr lang="en-US" b="1" dirty="0">
                <a:latin typeface="Segoe UI" panose="020B0502040204020203" pitchFamily="34" charset="0"/>
              </a:rPr>
              <a:t>Value</a:t>
            </a:r>
            <a:r>
              <a:rPr lang="en-US" dirty="0">
                <a:latin typeface="Segoe UI" panose="020B0502040204020203" pitchFamily="34" charset="0"/>
              </a:rPr>
              <a:t> </a:t>
            </a:r>
            <a:r>
              <a:rPr lang="en-US" b="0" i="0" dirty="0">
                <a:effectLst/>
                <a:latin typeface="Segoe UI" panose="020B0502040204020203" pitchFamily="34" charset="0"/>
              </a:rPr>
              <a:t>– The value of an input control.</a:t>
            </a:r>
            <a:endParaRPr lang="en-US" dirty="0">
              <a:latin typeface="Segoe UI" panose="020B0502040204020203" pitchFamily="34" charset="0"/>
            </a:endParaRPr>
          </a:p>
          <a:p>
            <a:pPr marL="285750" indent="-285750" algn="l">
              <a:lnSpc>
                <a:spcPct val="150000"/>
              </a:lnSpc>
              <a:buFont typeface="Wingdings" panose="05000000000000000000" pitchFamily="2" charset="2"/>
              <a:buChar char="q"/>
            </a:pPr>
            <a:r>
              <a:rPr lang="en-US" b="1" i="0" dirty="0">
                <a:effectLst/>
                <a:latin typeface="Segoe UI" panose="020B0502040204020203" pitchFamily="34" charset="0"/>
              </a:rPr>
              <a:t>Radio:</a:t>
            </a:r>
          </a:p>
          <a:p>
            <a:pPr algn="l">
              <a:lnSpc>
                <a:spcPct val="150000"/>
              </a:lnSpc>
            </a:pPr>
            <a:r>
              <a:rPr lang="en-US" b="1" dirty="0">
                <a:latin typeface="Segoe UI" panose="020B0502040204020203" pitchFamily="34" charset="0"/>
              </a:rPr>
              <a:t>	</a:t>
            </a:r>
            <a:r>
              <a:rPr lang="en-US" b="0" i="0" dirty="0">
                <a:effectLst/>
                <a:latin typeface="Segoe UI" panose="020B0502040204020203" pitchFamily="34" charset="0"/>
              </a:rPr>
              <a:t>An input control that shows multiple options, of which users can select only one at a time.</a:t>
            </a:r>
            <a:endParaRPr lang="en-US" b="1" i="0" dirty="0">
              <a:effectLst/>
              <a:latin typeface="Segoe UI" panose="020B0502040204020203" pitchFamily="34" charset="0"/>
            </a:endParaRPr>
          </a:p>
          <a:p>
            <a:pPr algn="l">
              <a:lnSpc>
                <a:spcPct val="150000"/>
              </a:lnSpc>
            </a:pPr>
            <a:endParaRPr lang="en-US" b="1" i="0" dirty="0">
              <a:effectLst/>
              <a:latin typeface="Segoe UI" panose="020B0502040204020203" pitchFamily="34" charset="0"/>
            </a:endParaRPr>
          </a:p>
          <a:p>
            <a:pPr marL="285750" indent="-285750" algn="l">
              <a:lnSpc>
                <a:spcPct val="150000"/>
              </a:lnSpc>
              <a:buFont typeface="Wingdings" panose="05000000000000000000" pitchFamily="2" charset="2"/>
              <a:buChar char="Ø"/>
            </a:pPr>
            <a:r>
              <a:rPr lang="en-US" b="1" i="0" dirty="0">
                <a:effectLst/>
                <a:latin typeface="Segoe UI" panose="020B0502040204020203" pitchFamily="34" charset="0"/>
              </a:rPr>
              <a:t>	Key properties</a:t>
            </a:r>
          </a:p>
          <a:p>
            <a:pPr marL="1200150" lvl="2" indent="-285750">
              <a:lnSpc>
                <a:spcPct val="150000"/>
              </a:lnSpc>
              <a:buFont typeface="Arial" panose="020B0604020202020204" pitchFamily="34" charset="0"/>
              <a:buChar char="•"/>
            </a:pPr>
            <a:r>
              <a:rPr lang="en-US" b="1" dirty="0">
                <a:latin typeface="Segoe UI" panose="020B0502040204020203" pitchFamily="34" charset="0"/>
              </a:rPr>
              <a:t>Default</a:t>
            </a:r>
            <a:r>
              <a:rPr lang="en-US" b="0" i="0" dirty="0">
                <a:effectLst/>
                <a:latin typeface="Segoe UI" panose="020B0502040204020203" pitchFamily="34" charset="0"/>
              </a:rPr>
              <a:t> – The value of a control before the user changes it.</a:t>
            </a:r>
          </a:p>
          <a:p>
            <a:pPr marL="1200150" lvl="2" indent="-285750">
              <a:lnSpc>
                <a:spcPct val="150000"/>
              </a:lnSpc>
              <a:buFont typeface="Arial" panose="020B0604020202020204" pitchFamily="34" charset="0"/>
              <a:buChar char="•"/>
            </a:pPr>
            <a:r>
              <a:rPr lang="en-US" b="1" dirty="0">
                <a:latin typeface="Segoe UI" panose="020B0502040204020203" pitchFamily="34" charset="0"/>
              </a:rPr>
              <a:t>Items </a:t>
            </a:r>
            <a:r>
              <a:rPr lang="en-US" b="0" i="0" dirty="0">
                <a:effectLst/>
                <a:latin typeface="Segoe UI" panose="020B0502040204020203" pitchFamily="34" charset="0"/>
              </a:rPr>
              <a:t>– The source of data that appears in a control such as a gallery, a list, or a chart.</a:t>
            </a:r>
          </a:p>
          <a:p>
            <a:pPr marL="1200150" lvl="2" indent="-285750">
              <a:lnSpc>
                <a:spcPct val="150000"/>
              </a:lnSpc>
              <a:buFont typeface="Arial" panose="020B0604020202020204" pitchFamily="34" charset="0"/>
              <a:buChar char="•"/>
            </a:pPr>
            <a:r>
              <a:rPr lang="en-US" b="1" i="0" dirty="0">
                <a:effectLst/>
                <a:latin typeface="Segoe UI" panose="020B0502040204020203" pitchFamily="34" charset="0"/>
              </a:rPr>
              <a:t>Layout</a:t>
            </a:r>
            <a:r>
              <a:rPr lang="en-US" b="0" i="0" dirty="0">
                <a:effectLst/>
                <a:latin typeface="Segoe UI" panose="020B0502040204020203" pitchFamily="34" charset="0"/>
              </a:rPr>
              <a:t> – Whether the options are laid out vertically or horizontally.</a:t>
            </a:r>
          </a:p>
          <a:p>
            <a:pPr marL="1200150" lvl="2" indent="-285750">
              <a:lnSpc>
                <a:spcPct val="150000"/>
              </a:lnSpc>
              <a:buFont typeface="Arial" panose="020B0604020202020204" pitchFamily="34" charset="0"/>
              <a:buChar char="•"/>
            </a:pPr>
            <a:r>
              <a:rPr lang="en-US" b="1" dirty="0">
                <a:latin typeface="Segoe UI" panose="020B0502040204020203" pitchFamily="34" charset="0"/>
              </a:rPr>
              <a:t>Value</a:t>
            </a:r>
            <a:r>
              <a:rPr lang="en-US" b="0" i="0" dirty="0">
                <a:effectLst/>
                <a:latin typeface="Segoe UI" panose="020B0502040204020203" pitchFamily="34" charset="0"/>
              </a:rPr>
              <a:t> – The value of an input control.</a:t>
            </a:r>
          </a:p>
          <a:p>
            <a:pPr marL="1200150" lvl="2" indent="-285750">
              <a:lnSpc>
                <a:spcPct val="150000"/>
              </a:lnSpc>
              <a:buFont typeface="Arial" panose="020B0604020202020204" pitchFamily="34" charset="0"/>
              <a:buChar char="•"/>
            </a:pPr>
            <a:r>
              <a:rPr lang="en-US" b="1" i="0" dirty="0">
                <a:effectLst/>
                <a:latin typeface="Segoe UI" panose="020B0502040204020203" pitchFamily="34" charset="0"/>
              </a:rPr>
              <a:t>Selected</a:t>
            </a:r>
            <a:r>
              <a:rPr lang="en-US" b="0" i="0" dirty="0">
                <a:effectLst/>
                <a:latin typeface="Segoe UI" panose="020B0502040204020203" pitchFamily="34" charset="0"/>
              </a:rPr>
              <a:t> – The data record that represents the selected item.</a:t>
            </a:r>
          </a:p>
        </p:txBody>
      </p:sp>
    </p:spTree>
    <p:extLst>
      <p:ext uri="{BB962C8B-B14F-4D97-AF65-F5344CB8AC3E}">
        <p14:creationId xmlns:p14="http://schemas.microsoft.com/office/powerpoint/2010/main" val="4169045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73B88195-8D9E-4359-A86C-9456C469F7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33" name="Picture 32">
            <a:extLst>
              <a:ext uri="{FF2B5EF4-FFF2-40B4-BE49-F238E27FC236}">
                <a16:creationId xmlns:a16="http://schemas.microsoft.com/office/drawing/2014/main" id="{03EC48BD-A960-4717-BC76-7E4C982250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5" name="Oval 34">
            <a:extLst>
              <a:ext uri="{FF2B5EF4-FFF2-40B4-BE49-F238E27FC236}">
                <a16:creationId xmlns:a16="http://schemas.microsoft.com/office/drawing/2014/main" id="{7A00717A-7D3C-456B-A779-9D0638878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7" name="Picture 36">
            <a:extLst>
              <a:ext uri="{FF2B5EF4-FFF2-40B4-BE49-F238E27FC236}">
                <a16:creationId xmlns:a16="http://schemas.microsoft.com/office/drawing/2014/main" id="{EEB0E133-CF2F-4AD3-ACA6-03E91BB603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9" name="Picture 38">
            <a:extLst>
              <a:ext uri="{FF2B5EF4-FFF2-40B4-BE49-F238E27FC236}">
                <a16:creationId xmlns:a16="http://schemas.microsoft.com/office/drawing/2014/main" id="{6CD94893-A2D1-401B-A469-D34E425DCE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41" name="Rectangle 40">
            <a:extLst>
              <a:ext uri="{FF2B5EF4-FFF2-40B4-BE49-F238E27FC236}">
                <a16:creationId xmlns:a16="http://schemas.microsoft.com/office/drawing/2014/main" id="{546E6246-28E6-4A2D-B924-24539B8C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useBgFill="1">
        <p:nvSpPr>
          <p:cNvPr id="47" name="Freeform: Shape 46">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D8386AD-9020-4F5C-BDAA-0A60EEA162E4}"/>
              </a:ext>
            </a:extLst>
          </p:cNvPr>
          <p:cNvSpPr txBox="1"/>
          <p:nvPr/>
        </p:nvSpPr>
        <p:spPr>
          <a:xfrm>
            <a:off x="965505" y="3520540"/>
            <a:ext cx="10260990" cy="62691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000" dirty="0">
                <a:solidFill>
                  <a:srgbClr val="FFFFFF"/>
                </a:solidFill>
                <a:effectLst/>
                <a:latin typeface="+mj-lt"/>
                <a:ea typeface="+mj-ea"/>
                <a:cs typeface="+mj-cs"/>
              </a:rPr>
              <a:t>From here onwards the Ankita will continue our presentation.</a:t>
            </a:r>
          </a:p>
        </p:txBody>
      </p:sp>
    </p:spTree>
    <p:extLst>
      <p:ext uri="{BB962C8B-B14F-4D97-AF65-F5344CB8AC3E}">
        <p14:creationId xmlns:p14="http://schemas.microsoft.com/office/powerpoint/2010/main" val="3120011508"/>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 name="Picture 60">
            <a:extLst>
              <a:ext uri="{FF2B5EF4-FFF2-40B4-BE49-F238E27FC236}">
                <a16:creationId xmlns:a16="http://schemas.microsoft.com/office/drawing/2014/main" id="{B1115DF5-AFBD-4F66-AE21-09484AD45C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63" name="Picture 62">
            <a:extLst>
              <a:ext uri="{FF2B5EF4-FFF2-40B4-BE49-F238E27FC236}">
                <a16:creationId xmlns:a16="http://schemas.microsoft.com/office/drawing/2014/main" id="{33D1B7F8-74CC-4614-855A-84CC82628BE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5" name="Oval 64">
            <a:extLst>
              <a:ext uri="{FF2B5EF4-FFF2-40B4-BE49-F238E27FC236}">
                <a16:creationId xmlns:a16="http://schemas.microsoft.com/office/drawing/2014/main" id="{16BEC653-A047-40E7-A65C-5C7D3EDEC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7" name="Picture 66">
            <a:extLst>
              <a:ext uri="{FF2B5EF4-FFF2-40B4-BE49-F238E27FC236}">
                <a16:creationId xmlns:a16="http://schemas.microsoft.com/office/drawing/2014/main" id="{1CA27089-EF20-428F-BEFB-D680CC61A2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9" name="Picture 68">
            <a:extLst>
              <a:ext uri="{FF2B5EF4-FFF2-40B4-BE49-F238E27FC236}">
                <a16:creationId xmlns:a16="http://schemas.microsoft.com/office/drawing/2014/main" id="{1BFA68AB-4F1A-4721-A4D2-0C578829A0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71" name="Rectangle 70">
            <a:extLst>
              <a:ext uri="{FF2B5EF4-FFF2-40B4-BE49-F238E27FC236}">
                <a16:creationId xmlns:a16="http://schemas.microsoft.com/office/drawing/2014/main" id="{D43CBC87-A39A-44E4-9EE2-21CCD5CED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25482F9D-E110-434E-9B4F-41A3F5CB2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5" name="Freeform 7">
            <a:extLst>
              <a:ext uri="{FF2B5EF4-FFF2-40B4-BE49-F238E27FC236}">
                <a16:creationId xmlns:a16="http://schemas.microsoft.com/office/drawing/2014/main" id="{5779FF2E-BB5C-4805-AAD5-275495A2B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E01C6528-74A7-44E9-BFEF-C21A76C1E56F}"/>
              </a:ext>
            </a:extLst>
          </p:cNvPr>
          <p:cNvSpPr txBox="1"/>
          <p:nvPr/>
        </p:nvSpPr>
        <p:spPr>
          <a:xfrm>
            <a:off x="761206" y="575201"/>
            <a:ext cx="9252154" cy="876536"/>
          </a:xfrm>
          <a:prstGeom prst="rect">
            <a:avLst/>
          </a:prstGeom>
        </p:spPr>
        <p:txBody>
          <a:bodyPr vert="horz" lIns="91440" tIns="45720" rIns="91440" bIns="45720" rtlCol="0" anchor="t">
            <a:normAutofit/>
          </a:bodyPr>
          <a:lstStyle/>
          <a:p>
            <a:pPr marL="285750" indent="-285750" algn="ctr">
              <a:spcBef>
                <a:spcPct val="0"/>
              </a:spcBef>
              <a:spcAft>
                <a:spcPts val="600"/>
              </a:spcAft>
            </a:pPr>
            <a:r>
              <a:rPr lang="en-US" sz="4200" i="1">
                <a:solidFill>
                  <a:srgbClr val="EBEBEB"/>
                </a:solidFill>
                <a:effectLst/>
                <a:latin typeface="+mj-lt"/>
                <a:ea typeface="+mj-ea"/>
                <a:cs typeface="+mj-cs"/>
              </a:rPr>
              <a:t>Variables</a:t>
            </a:r>
            <a:endParaRPr lang="en-US" sz="4200" i="1" dirty="0">
              <a:solidFill>
                <a:srgbClr val="EBEBEB"/>
              </a:solidFill>
              <a:latin typeface="+mj-lt"/>
              <a:ea typeface="+mj-ea"/>
              <a:cs typeface="+mj-cs"/>
            </a:endParaRPr>
          </a:p>
        </p:txBody>
      </p:sp>
      <p:sp>
        <p:nvSpPr>
          <p:cNvPr id="77" name="Rectangle 76">
            <a:extLst>
              <a:ext uri="{FF2B5EF4-FFF2-40B4-BE49-F238E27FC236}">
                <a16:creationId xmlns:a16="http://schemas.microsoft.com/office/drawing/2014/main" id="{6EB83258-50E7-4A51-8C48-ADA7CD7F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9" name="Freeform: Shape 78">
            <a:extLst>
              <a:ext uri="{FF2B5EF4-FFF2-40B4-BE49-F238E27FC236}">
                <a16:creationId xmlns:a16="http://schemas.microsoft.com/office/drawing/2014/main" id="{A4188960-1398-409C-BA5D-F87CCB74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6" name="TextBox 6">
            <a:extLst>
              <a:ext uri="{FF2B5EF4-FFF2-40B4-BE49-F238E27FC236}">
                <a16:creationId xmlns:a16="http://schemas.microsoft.com/office/drawing/2014/main" id="{4BE08C27-0E5F-A3EB-6D0A-D14FE4C0C2E1}"/>
              </a:ext>
            </a:extLst>
          </p:cNvPr>
          <p:cNvGraphicFramePr/>
          <p:nvPr>
            <p:extLst>
              <p:ext uri="{D42A27DB-BD31-4B8C-83A1-F6EECF244321}">
                <p14:modId xmlns:p14="http://schemas.microsoft.com/office/powerpoint/2010/main" val="2948238824"/>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604257185"/>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Picture 16">
            <a:extLst>
              <a:ext uri="{FF2B5EF4-FFF2-40B4-BE49-F238E27FC236}">
                <a16:creationId xmlns:a16="http://schemas.microsoft.com/office/drawing/2014/main" id="{B1115DF5-AFBD-4F66-AE21-09484AD45C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38" name="Picture 18">
            <a:extLst>
              <a:ext uri="{FF2B5EF4-FFF2-40B4-BE49-F238E27FC236}">
                <a16:creationId xmlns:a16="http://schemas.microsoft.com/office/drawing/2014/main" id="{33D1B7F8-74CC-4614-855A-84CC82628BE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9" name="Oval 20">
            <a:extLst>
              <a:ext uri="{FF2B5EF4-FFF2-40B4-BE49-F238E27FC236}">
                <a16:creationId xmlns:a16="http://schemas.microsoft.com/office/drawing/2014/main" id="{16BEC653-A047-40E7-A65C-5C7D3EDEC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0" name="Picture 22">
            <a:extLst>
              <a:ext uri="{FF2B5EF4-FFF2-40B4-BE49-F238E27FC236}">
                <a16:creationId xmlns:a16="http://schemas.microsoft.com/office/drawing/2014/main" id="{1CA27089-EF20-428F-BEFB-D680CC61A2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 name="Picture 24">
            <a:extLst>
              <a:ext uri="{FF2B5EF4-FFF2-40B4-BE49-F238E27FC236}">
                <a16:creationId xmlns:a16="http://schemas.microsoft.com/office/drawing/2014/main" id="{1BFA68AB-4F1A-4721-A4D2-0C578829A0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42" name="Rectangle 26">
            <a:extLst>
              <a:ext uri="{FF2B5EF4-FFF2-40B4-BE49-F238E27FC236}">
                <a16:creationId xmlns:a16="http://schemas.microsoft.com/office/drawing/2014/main" id="{D43CBC87-A39A-44E4-9EE2-21CCD5CED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3" name="Rectangle 28">
            <a:extLst>
              <a:ext uri="{FF2B5EF4-FFF2-40B4-BE49-F238E27FC236}">
                <a16:creationId xmlns:a16="http://schemas.microsoft.com/office/drawing/2014/main" id="{25482F9D-E110-434E-9B4F-41A3F5CB2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4" name="Freeform 7">
            <a:extLst>
              <a:ext uri="{FF2B5EF4-FFF2-40B4-BE49-F238E27FC236}">
                <a16:creationId xmlns:a16="http://schemas.microsoft.com/office/drawing/2014/main" id="{5779FF2E-BB5C-4805-AAD5-275495A2B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45" name="Rectangle 32">
            <a:extLst>
              <a:ext uri="{FF2B5EF4-FFF2-40B4-BE49-F238E27FC236}">
                <a16:creationId xmlns:a16="http://schemas.microsoft.com/office/drawing/2014/main" id="{6EB83258-50E7-4A51-8C48-ADA7CD7F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6" name="Freeform: Shape 34">
            <a:extLst>
              <a:ext uri="{FF2B5EF4-FFF2-40B4-BE49-F238E27FC236}">
                <a16:creationId xmlns:a16="http://schemas.microsoft.com/office/drawing/2014/main" id="{A4188960-1398-409C-BA5D-F87CCB74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11" name="TextBox 10">
            <a:extLst>
              <a:ext uri="{FF2B5EF4-FFF2-40B4-BE49-F238E27FC236}">
                <a16:creationId xmlns:a16="http://schemas.microsoft.com/office/drawing/2014/main" id="{2FADE904-7A78-4180-BEA7-18819DFA8CAF}"/>
              </a:ext>
            </a:extLst>
          </p:cNvPr>
          <p:cNvSpPr txBox="1"/>
          <p:nvPr/>
        </p:nvSpPr>
        <p:spPr>
          <a:xfrm>
            <a:off x="976942" y="1095967"/>
            <a:ext cx="9225232" cy="523220"/>
          </a:xfrm>
          <a:prstGeom prst="rect">
            <a:avLst/>
          </a:prstGeom>
          <a:noFill/>
        </p:spPr>
        <p:txBody>
          <a:bodyPr wrap="square">
            <a:spAutoFit/>
          </a:bodyPr>
          <a:lstStyle/>
          <a:p>
            <a:pPr marL="285750" indent="-285750">
              <a:spcAft>
                <a:spcPts val="600"/>
              </a:spcAft>
              <a:buFont typeface="Wingdings" panose="05000000000000000000" pitchFamily="2" charset="2"/>
              <a:buChar char="q"/>
            </a:pPr>
            <a:r>
              <a:rPr lang="en-IN" sz="2800" b="0" i="0" dirty="0">
                <a:solidFill>
                  <a:schemeClr val="bg2"/>
                </a:solidFill>
                <a:effectLst/>
                <a:latin typeface="Roboto" panose="02000000000000000000" pitchFamily="2" charset="0"/>
              </a:rPr>
              <a:t>   Types of Variables</a:t>
            </a:r>
          </a:p>
        </p:txBody>
      </p:sp>
      <p:graphicFrame>
        <p:nvGraphicFramePr>
          <p:cNvPr id="47" name="TextBox 4">
            <a:extLst>
              <a:ext uri="{FF2B5EF4-FFF2-40B4-BE49-F238E27FC236}">
                <a16:creationId xmlns:a16="http://schemas.microsoft.com/office/drawing/2014/main" id="{05CDFE33-B480-926C-DBEC-B86BBB12F40F}"/>
              </a:ext>
            </a:extLst>
          </p:cNvPr>
          <p:cNvGraphicFramePr/>
          <p:nvPr>
            <p:extLst>
              <p:ext uri="{D42A27DB-BD31-4B8C-83A1-F6EECF244321}">
                <p14:modId xmlns:p14="http://schemas.microsoft.com/office/powerpoint/2010/main" val="3288627199"/>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361839089"/>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34548E-B35E-4ECE-9DE6-1B916CA84965}"/>
              </a:ext>
            </a:extLst>
          </p:cNvPr>
          <p:cNvSpPr txBox="1"/>
          <p:nvPr/>
        </p:nvSpPr>
        <p:spPr>
          <a:xfrm>
            <a:off x="265980" y="297598"/>
            <a:ext cx="6094562" cy="369332"/>
          </a:xfrm>
          <a:prstGeom prst="rect">
            <a:avLst/>
          </a:prstGeom>
          <a:noFill/>
        </p:spPr>
        <p:txBody>
          <a:bodyPr wrap="square">
            <a:spAutoFit/>
          </a:bodyPr>
          <a:lstStyle/>
          <a:p>
            <a:pPr marL="342900" indent="-342900">
              <a:buFont typeface="+mj-lt"/>
              <a:buAutoNum type="arabicPeriod"/>
            </a:pPr>
            <a:r>
              <a:rPr lang="en-IN" sz="1800" b="1" i="0" dirty="0">
                <a:effectLst/>
                <a:latin typeface="Segoe UI" panose="020B0502040204020203" pitchFamily="34" charset="0"/>
              </a:rPr>
              <a:t>Local variable</a:t>
            </a:r>
            <a:endParaRPr lang="en-IN" dirty="0"/>
          </a:p>
        </p:txBody>
      </p:sp>
      <p:sp>
        <p:nvSpPr>
          <p:cNvPr id="5" name="TextBox 4">
            <a:extLst>
              <a:ext uri="{FF2B5EF4-FFF2-40B4-BE49-F238E27FC236}">
                <a16:creationId xmlns:a16="http://schemas.microsoft.com/office/drawing/2014/main" id="{F1CB62A3-C433-4C38-B2DF-A2BB3DA10088}"/>
              </a:ext>
            </a:extLst>
          </p:cNvPr>
          <p:cNvSpPr txBox="1"/>
          <p:nvPr/>
        </p:nvSpPr>
        <p:spPr>
          <a:xfrm>
            <a:off x="1029059" y="841091"/>
            <a:ext cx="8813322" cy="646331"/>
          </a:xfrm>
          <a:prstGeom prst="rect">
            <a:avLst/>
          </a:prstGeom>
          <a:noFill/>
        </p:spPr>
        <p:txBody>
          <a:bodyPr wrap="square">
            <a:spAutoFit/>
          </a:bodyPr>
          <a:lstStyle/>
          <a:p>
            <a:pPr marL="285750" indent="-285750">
              <a:buFont typeface="Wingdings" panose="05000000000000000000" pitchFamily="2" charset="2"/>
              <a:buChar char="§"/>
            </a:pPr>
            <a:r>
              <a:rPr lang="en-US" sz="1800" dirty="0">
                <a:effectLst/>
              </a:rPr>
              <a:t>A local variable is a single row variable that exists only one specific screen.</a:t>
            </a:r>
            <a:endParaRPr lang="en-US" dirty="0">
              <a:effectLst/>
            </a:endParaRPr>
          </a:p>
          <a:p>
            <a:r>
              <a:rPr lang="en-US" sz="1800" dirty="0">
                <a:effectLst/>
              </a:rPr>
              <a:t>Because this variable cannot be used across your entire Power App.</a:t>
            </a:r>
            <a:endParaRPr lang="en-IN" dirty="0"/>
          </a:p>
        </p:txBody>
      </p:sp>
      <p:sp>
        <p:nvSpPr>
          <p:cNvPr id="46" name="TextBox 45">
            <a:extLst>
              <a:ext uri="{FF2B5EF4-FFF2-40B4-BE49-F238E27FC236}">
                <a16:creationId xmlns:a16="http://schemas.microsoft.com/office/drawing/2014/main" id="{6EE69C03-7D3D-44EF-B670-7375C5DFB8C0}"/>
              </a:ext>
            </a:extLst>
          </p:cNvPr>
          <p:cNvSpPr txBox="1"/>
          <p:nvPr/>
        </p:nvSpPr>
        <p:spPr>
          <a:xfrm>
            <a:off x="536276" y="1588822"/>
            <a:ext cx="6096000" cy="400110"/>
          </a:xfrm>
          <a:prstGeom prst="rect">
            <a:avLst/>
          </a:prstGeom>
          <a:noFill/>
        </p:spPr>
        <p:txBody>
          <a:bodyPr wrap="square">
            <a:spAutoFit/>
          </a:bodyPr>
          <a:lstStyle/>
          <a:p>
            <a:pPr marL="285750" indent="-285750">
              <a:buFont typeface="Wingdings" panose="05000000000000000000" pitchFamily="2" charset="2"/>
              <a:buChar char="Ø"/>
            </a:pPr>
            <a:r>
              <a:rPr lang="en-IN" sz="2000" b="1" i="0" dirty="0">
                <a:effectLst/>
                <a:latin typeface="Segoe UI" panose="020B0502040204020203" pitchFamily="34" charset="0"/>
              </a:rPr>
              <a:t>how to set variable??</a:t>
            </a:r>
            <a:endParaRPr lang="en-IN" sz="2000" dirty="0"/>
          </a:p>
        </p:txBody>
      </p:sp>
      <p:sp>
        <p:nvSpPr>
          <p:cNvPr id="47" name="TextBox 46">
            <a:extLst>
              <a:ext uri="{FF2B5EF4-FFF2-40B4-BE49-F238E27FC236}">
                <a16:creationId xmlns:a16="http://schemas.microsoft.com/office/drawing/2014/main" id="{7FC46807-FCBB-4712-9F2B-8747D2E7AA7A}"/>
              </a:ext>
            </a:extLst>
          </p:cNvPr>
          <p:cNvSpPr txBox="1"/>
          <p:nvPr/>
        </p:nvSpPr>
        <p:spPr>
          <a:xfrm>
            <a:off x="1230702" y="2125459"/>
            <a:ext cx="7208808" cy="369332"/>
          </a:xfrm>
          <a:prstGeom prst="rect">
            <a:avLst/>
          </a:prstGeom>
          <a:noFill/>
        </p:spPr>
        <p:txBody>
          <a:bodyPr wrap="square">
            <a:spAutoFit/>
          </a:bodyPr>
          <a:lstStyle/>
          <a:p>
            <a:pPr marL="285750" indent="-285750">
              <a:buFont typeface="Arial" panose="020B0604020202020204" pitchFamily="34" charset="0"/>
              <a:buChar char="•"/>
            </a:pPr>
            <a:r>
              <a:rPr lang="en-US" sz="1800" dirty="0">
                <a:effectLst/>
              </a:rPr>
              <a:t>You can set variable using the </a:t>
            </a:r>
            <a:r>
              <a:rPr lang="en-US" sz="1800" b="1" dirty="0">
                <a:effectLst/>
              </a:rPr>
              <a:t>UpdateContext()</a:t>
            </a:r>
            <a:r>
              <a:rPr lang="en-US" sz="1800" dirty="0">
                <a:effectLst/>
              </a:rPr>
              <a:t> function:</a:t>
            </a:r>
            <a:endParaRPr lang="en-US" dirty="0">
              <a:effectLst/>
            </a:endParaRPr>
          </a:p>
        </p:txBody>
      </p:sp>
      <p:sp>
        <p:nvSpPr>
          <p:cNvPr id="50" name="TextBox 49">
            <a:extLst>
              <a:ext uri="{FF2B5EF4-FFF2-40B4-BE49-F238E27FC236}">
                <a16:creationId xmlns:a16="http://schemas.microsoft.com/office/drawing/2014/main" id="{BBF89C55-1A2F-4A87-8BEE-F8846D68CE5F}"/>
              </a:ext>
            </a:extLst>
          </p:cNvPr>
          <p:cNvSpPr txBox="1"/>
          <p:nvPr/>
        </p:nvSpPr>
        <p:spPr>
          <a:xfrm>
            <a:off x="1637579" y="2633770"/>
            <a:ext cx="735114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nsolas" panose="020B0609020204030204" pitchFamily="49" charset="0"/>
              </a:rPr>
              <a:t>Syntax:- UpdateContext({varLocal:"Local variable"})</a:t>
            </a:r>
            <a:r>
              <a:rPr kumimoji="0" lang="en-US" altLang="en-US" sz="1050" b="0" i="0" u="none" strike="noStrike" cap="none" normalizeH="0" baseline="0" dirty="0">
                <a:ln>
                  <a:noFill/>
                </a:ln>
                <a:effectLst/>
              </a:rPr>
              <a:t> </a:t>
            </a:r>
            <a:endParaRPr kumimoji="0" lang="en-US" altLang="en-US" sz="2800" b="0" i="0" u="none" strike="noStrike" cap="none" normalizeH="0" baseline="0" dirty="0">
              <a:ln>
                <a:noFill/>
              </a:ln>
              <a:effectLst/>
              <a:latin typeface="Arial" panose="020B0604020202020204" pitchFamily="34" charset="0"/>
            </a:endParaRPr>
          </a:p>
        </p:txBody>
      </p:sp>
      <p:sp>
        <p:nvSpPr>
          <p:cNvPr id="52" name="TextBox 51">
            <a:extLst>
              <a:ext uri="{FF2B5EF4-FFF2-40B4-BE49-F238E27FC236}">
                <a16:creationId xmlns:a16="http://schemas.microsoft.com/office/drawing/2014/main" id="{177930B6-DC3A-441C-A898-DDA7115EC7B1}"/>
              </a:ext>
            </a:extLst>
          </p:cNvPr>
          <p:cNvSpPr txBox="1"/>
          <p:nvPr/>
        </p:nvSpPr>
        <p:spPr>
          <a:xfrm>
            <a:off x="2656936" y="3142081"/>
            <a:ext cx="6094562" cy="646331"/>
          </a:xfrm>
          <a:prstGeom prst="rect">
            <a:avLst/>
          </a:prstGeom>
          <a:noFill/>
        </p:spPr>
        <p:txBody>
          <a:bodyPr wrap="square">
            <a:spAutoFit/>
          </a:bodyPr>
          <a:lstStyle/>
          <a:p>
            <a:pPr marL="285750" indent="-285750" algn="l">
              <a:buFont typeface="Arial" panose="020B0604020202020204" pitchFamily="34" charset="0"/>
              <a:buChar char="•"/>
            </a:pPr>
            <a:r>
              <a:rPr lang="en-US" sz="1800" dirty="0">
                <a:effectLst/>
                <a:latin typeface="Segoe UI" panose="020B0502040204020203" pitchFamily="34" charset="0"/>
              </a:rPr>
              <a:t>in the above example, the variable is called </a:t>
            </a:r>
            <a:r>
              <a:rPr lang="en-US" sz="1800" b="1" dirty="0">
                <a:effectLst/>
                <a:latin typeface="Segoe UI" panose="020B0502040204020203" pitchFamily="34" charset="0"/>
              </a:rPr>
              <a:t>varLocal.</a:t>
            </a:r>
          </a:p>
          <a:p>
            <a:pPr marL="285750" indent="-285750" algn="l">
              <a:buFont typeface="Arial" panose="020B0604020202020204" pitchFamily="34" charset="0"/>
              <a:buChar char="•"/>
            </a:pPr>
            <a:r>
              <a:rPr lang="en-US" sz="1800" dirty="0">
                <a:effectLst/>
                <a:latin typeface="Segoe UI" panose="020B0502040204020203" pitchFamily="34" charset="0"/>
              </a:rPr>
              <a:t>in the above example, the value is </a:t>
            </a:r>
            <a:r>
              <a:rPr lang="en-US" sz="1800" b="1" dirty="0">
                <a:effectLst/>
                <a:latin typeface="Segoe UI" panose="020B0502040204020203" pitchFamily="34" charset="0"/>
              </a:rPr>
              <a:t>Local variable</a:t>
            </a:r>
            <a:endParaRPr lang="en-US" dirty="0">
              <a:effectLst/>
              <a:latin typeface="Segoe UI" panose="020B0502040204020203" pitchFamily="34" charset="0"/>
            </a:endParaRPr>
          </a:p>
        </p:txBody>
      </p:sp>
      <p:sp>
        <p:nvSpPr>
          <p:cNvPr id="54" name="TextBox 53">
            <a:extLst>
              <a:ext uri="{FF2B5EF4-FFF2-40B4-BE49-F238E27FC236}">
                <a16:creationId xmlns:a16="http://schemas.microsoft.com/office/drawing/2014/main" id="{DC42285F-3A73-43E7-BBE0-4C7A90A34732}"/>
              </a:ext>
            </a:extLst>
          </p:cNvPr>
          <p:cNvSpPr txBox="1"/>
          <p:nvPr/>
        </p:nvSpPr>
        <p:spPr>
          <a:xfrm>
            <a:off x="1164205" y="3889159"/>
            <a:ext cx="10392674" cy="369332"/>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Segoe UI" panose="020B0502040204020203" pitchFamily="34" charset="0"/>
              </a:rPr>
              <a:t>If you want to store a record in a table using variable you have to give value and column Name</a:t>
            </a:r>
            <a:endParaRPr lang="en-IN" dirty="0"/>
          </a:p>
        </p:txBody>
      </p:sp>
      <p:sp>
        <p:nvSpPr>
          <p:cNvPr id="57" name="TextBox 56">
            <a:extLst>
              <a:ext uri="{FF2B5EF4-FFF2-40B4-BE49-F238E27FC236}">
                <a16:creationId xmlns:a16="http://schemas.microsoft.com/office/drawing/2014/main" id="{92A445C3-BE6B-4368-8F52-8C58DE666948}"/>
              </a:ext>
            </a:extLst>
          </p:cNvPr>
          <p:cNvSpPr txBox="1"/>
          <p:nvPr/>
        </p:nvSpPr>
        <p:spPr>
          <a:xfrm>
            <a:off x="312348" y="4554365"/>
            <a:ext cx="10246743"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nsolas" panose="020B0609020204030204" pitchFamily="49" charset="0"/>
              </a:rPr>
              <a:t>Syntax:- UpdateContext({varLocalRecord:{ColumnName:"value",ColumnName:"Value"}})</a:t>
            </a:r>
            <a:r>
              <a:rPr kumimoji="0" lang="en-US" altLang="en-US" sz="1050" b="0" i="0" u="none" strike="noStrike" cap="none" normalizeH="0" baseline="0" dirty="0">
                <a:ln>
                  <a:noFill/>
                </a:ln>
                <a:effectLst/>
              </a:rPr>
              <a:t> </a:t>
            </a:r>
            <a:endParaRPr kumimoji="0" lang="en-US" altLang="en-US" sz="2800" b="0" i="0" u="none" strike="noStrike" cap="none" normalizeH="0" baseline="0" dirty="0">
              <a:ln>
                <a:noFill/>
              </a:ln>
              <a:effectLst/>
              <a:latin typeface="Arial" panose="020B0604020202020204" pitchFamily="34" charset="0"/>
            </a:endParaRPr>
          </a:p>
        </p:txBody>
      </p:sp>
      <p:sp>
        <p:nvSpPr>
          <p:cNvPr id="60" name="TextBox 59">
            <a:extLst>
              <a:ext uri="{FF2B5EF4-FFF2-40B4-BE49-F238E27FC236}">
                <a16:creationId xmlns:a16="http://schemas.microsoft.com/office/drawing/2014/main" id="{904BC62A-ACB5-48C6-9139-216BFF68B073}"/>
              </a:ext>
            </a:extLst>
          </p:cNvPr>
          <p:cNvSpPr txBox="1"/>
          <p:nvPr/>
        </p:nvSpPr>
        <p:spPr>
          <a:xfrm>
            <a:off x="1029059" y="5182780"/>
            <a:ext cx="9895219" cy="369332"/>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effectLst/>
                <a:latin typeface="Segoe UI" panose="020B0502040204020203" pitchFamily="34" charset="0"/>
                <a:cs typeface="Segoe UI" panose="020B0502040204020203" pitchFamily="34" charset="0"/>
              </a:rPr>
              <a:t>if you want to set more than one local variables at once, you can split them with a comma</a:t>
            </a:r>
            <a:endParaRPr kumimoji="0" lang="en-US" altLang="en-US" b="0" i="0" u="none" strike="noStrike" cap="none" normalizeH="0" baseline="0" dirty="0">
              <a:ln>
                <a:noFill/>
              </a:ln>
              <a:effectLst/>
            </a:endParaRPr>
          </a:p>
        </p:txBody>
      </p:sp>
      <p:sp>
        <p:nvSpPr>
          <p:cNvPr id="62" name="TextBox 61">
            <a:extLst>
              <a:ext uri="{FF2B5EF4-FFF2-40B4-BE49-F238E27FC236}">
                <a16:creationId xmlns:a16="http://schemas.microsoft.com/office/drawing/2014/main" id="{2281374E-3817-4FCE-91A2-3561F0A63A57}"/>
              </a:ext>
            </a:extLst>
          </p:cNvPr>
          <p:cNvSpPr txBox="1"/>
          <p:nvPr/>
        </p:nvSpPr>
        <p:spPr>
          <a:xfrm>
            <a:off x="265980" y="5863407"/>
            <a:ext cx="11716111"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Consolas" panose="020B0609020204030204" pitchFamily="49" charset="0"/>
                <a:cs typeface="Segoe UI" panose="020B0502040204020203" pitchFamily="34" charset="0"/>
              </a:rPr>
              <a:t>Syntax:- UpdateContext({varLocal:"Local variable", varLocalSecond:"Second local variable"})</a:t>
            </a: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177077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5D6B8F-2B0E-4EC3-8C64-8FA4CA168255}"/>
              </a:ext>
            </a:extLst>
          </p:cNvPr>
          <p:cNvSpPr txBox="1"/>
          <p:nvPr/>
        </p:nvSpPr>
        <p:spPr>
          <a:xfrm>
            <a:off x="519741" y="638680"/>
            <a:ext cx="8805413" cy="646331"/>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rgbClr val="E6E6E6"/>
                </a:solidFill>
                <a:effectLst/>
                <a:latin typeface="Segoe UI" panose="020B0502040204020203" pitchFamily="34" charset="0"/>
              </a:rPr>
              <a:t>Power Apps is a high-productivity development platform for business apps, and has four major components:</a:t>
            </a:r>
            <a:endParaRPr lang="en-IN" dirty="0"/>
          </a:p>
        </p:txBody>
      </p:sp>
      <p:sp>
        <p:nvSpPr>
          <p:cNvPr id="5" name="TextBox 4">
            <a:extLst>
              <a:ext uri="{FF2B5EF4-FFF2-40B4-BE49-F238E27FC236}">
                <a16:creationId xmlns:a16="http://schemas.microsoft.com/office/drawing/2014/main" id="{5AACA323-8E7D-418D-8E7D-0E833DE2E6E2}"/>
              </a:ext>
            </a:extLst>
          </p:cNvPr>
          <p:cNvSpPr txBox="1"/>
          <p:nvPr/>
        </p:nvSpPr>
        <p:spPr>
          <a:xfrm>
            <a:off x="1090162" y="1320511"/>
            <a:ext cx="6094562" cy="1200329"/>
          </a:xfrm>
          <a:prstGeom prst="rect">
            <a:avLst/>
          </a:prstGeom>
          <a:noFill/>
        </p:spPr>
        <p:txBody>
          <a:bodyPr wrap="square">
            <a:spAutoFit/>
          </a:bodyPr>
          <a:lstStyle/>
          <a:p>
            <a:pPr algn="l">
              <a:buFont typeface="Arial" panose="020B0604020202020204" pitchFamily="34" charset="0"/>
              <a:buChar char="•"/>
            </a:pPr>
            <a:r>
              <a:rPr lang="en-IN" b="0" i="0" dirty="0">
                <a:solidFill>
                  <a:srgbClr val="E6E6E6"/>
                </a:solidFill>
                <a:effectLst/>
                <a:latin typeface="Segoe UI" panose="020B0502040204020203" pitchFamily="34" charset="0"/>
              </a:rPr>
              <a:t>Canvas apps</a:t>
            </a:r>
          </a:p>
          <a:p>
            <a:pPr algn="l">
              <a:buFont typeface="Arial" panose="020B0604020202020204" pitchFamily="34" charset="0"/>
              <a:buChar char="•"/>
            </a:pPr>
            <a:r>
              <a:rPr lang="en-IN" b="0" i="0" dirty="0">
                <a:solidFill>
                  <a:srgbClr val="E6E6E6"/>
                </a:solidFill>
                <a:effectLst/>
                <a:latin typeface="Segoe UI" panose="020B0502040204020203" pitchFamily="34" charset="0"/>
              </a:rPr>
              <a:t>Model-driven apps</a:t>
            </a:r>
          </a:p>
          <a:p>
            <a:pPr algn="l">
              <a:buFont typeface="Arial" panose="020B0604020202020204" pitchFamily="34" charset="0"/>
              <a:buChar char="•"/>
            </a:pPr>
            <a:r>
              <a:rPr lang="en-IN" b="0" i="0" dirty="0">
                <a:solidFill>
                  <a:srgbClr val="E6E6E6"/>
                </a:solidFill>
                <a:effectLst/>
                <a:latin typeface="Segoe UI" panose="020B0502040204020203" pitchFamily="34" charset="0"/>
              </a:rPr>
              <a:t>Portals</a:t>
            </a:r>
          </a:p>
          <a:p>
            <a:pPr algn="l">
              <a:buFont typeface="Arial" panose="020B0604020202020204" pitchFamily="34" charset="0"/>
              <a:buChar char="•"/>
            </a:pPr>
            <a:r>
              <a:rPr lang="en-IN" b="0" i="0" dirty="0">
                <a:solidFill>
                  <a:srgbClr val="E6E6E6"/>
                </a:solidFill>
                <a:effectLst/>
                <a:latin typeface="Segoe UI" panose="020B0502040204020203" pitchFamily="34" charset="0"/>
              </a:rPr>
              <a:t>Microsoft Dataverse</a:t>
            </a:r>
          </a:p>
        </p:txBody>
      </p:sp>
      <p:sp>
        <p:nvSpPr>
          <p:cNvPr id="7" name="TextBox 6">
            <a:extLst>
              <a:ext uri="{FF2B5EF4-FFF2-40B4-BE49-F238E27FC236}">
                <a16:creationId xmlns:a16="http://schemas.microsoft.com/office/drawing/2014/main" id="{214A7E3B-EF15-4D59-96E4-8824A69ED620}"/>
              </a:ext>
            </a:extLst>
          </p:cNvPr>
          <p:cNvSpPr txBox="1"/>
          <p:nvPr/>
        </p:nvSpPr>
        <p:spPr>
          <a:xfrm>
            <a:off x="857250" y="2898800"/>
            <a:ext cx="6096000" cy="369332"/>
          </a:xfrm>
          <a:prstGeom prst="rect">
            <a:avLst/>
          </a:prstGeom>
          <a:noFill/>
        </p:spPr>
        <p:txBody>
          <a:bodyPr wrap="square">
            <a:spAutoFit/>
          </a:bodyPr>
          <a:lstStyle/>
          <a:p>
            <a:r>
              <a:rPr lang="en-US" b="0" i="0" dirty="0">
                <a:solidFill>
                  <a:srgbClr val="E6E6E6"/>
                </a:solidFill>
                <a:effectLst/>
                <a:latin typeface="Segoe UI" panose="020B0502040204020203" pitchFamily="34" charset="0"/>
              </a:rPr>
              <a:t>Let's learn more about each of these.</a:t>
            </a:r>
            <a:endParaRPr lang="en-IN" dirty="0"/>
          </a:p>
        </p:txBody>
      </p:sp>
      <p:sp>
        <p:nvSpPr>
          <p:cNvPr id="9" name="TextBox 8">
            <a:extLst>
              <a:ext uri="{FF2B5EF4-FFF2-40B4-BE49-F238E27FC236}">
                <a16:creationId xmlns:a16="http://schemas.microsoft.com/office/drawing/2014/main" id="{F439FFFF-471F-4A2D-BB87-F0FDEF17E464}"/>
              </a:ext>
            </a:extLst>
          </p:cNvPr>
          <p:cNvSpPr txBox="1"/>
          <p:nvPr/>
        </p:nvSpPr>
        <p:spPr>
          <a:xfrm>
            <a:off x="857250" y="3522461"/>
            <a:ext cx="6096000" cy="369332"/>
          </a:xfrm>
          <a:prstGeom prst="rect">
            <a:avLst/>
          </a:prstGeom>
          <a:noFill/>
        </p:spPr>
        <p:txBody>
          <a:bodyPr wrap="square">
            <a:spAutoFit/>
          </a:bodyPr>
          <a:lstStyle/>
          <a:p>
            <a:pPr marL="342900" indent="-342900" algn="l">
              <a:buFont typeface="+mj-lt"/>
              <a:buAutoNum type="arabicPeriod"/>
            </a:pPr>
            <a:r>
              <a:rPr lang="en-IN" b="1" i="0" dirty="0">
                <a:solidFill>
                  <a:srgbClr val="E6E6E6"/>
                </a:solidFill>
                <a:effectLst/>
                <a:latin typeface="Segoe UI" panose="020B0502040204020203" pitchFamily="34" charset="0"/>
              </a:rPr>
              <a:t>Canvas apps</a:t>
            </a:r>
          </a:p>
        </p:txBody>
      </p:sp>
      <p:sp>
        <p:nvSpPr>
          <p:cNvPr id="11" name="TextBox 10">
            <a:extLst>
              <a:ext uri="{FF2B5EF4-FFF2-40B4-BE49-F238E27FC236}">
                <a16:creationId xmlns:a16="http://schemas.microsoft.com/office/drawing/2014/main" id="{DE035746-D4D4-4C0C-9145-0DE80FF93B38}"/>
              </a:ext>
            </a:extLst>
          </p:cNvPr>
          <p:cNvSpPr txBox="1"/>
          <p:nvPr/>
        </p:nvSpPr>
        <p:spPr>
          <a:xfrm>
            <a:off x="1354346" y="4119612"/>
            <a:ext cx="10325819" cy="923330"/>
          </a:xfrm>
          <a:prstGeom prst="rect">
            <a:avLst/>
          </a:prstGeom>
          <a:noFill/>
        </p:spPr>
        <p:txBody>
          <a:bodyPr wrap="square">
            <a:spAutoFit/>
          </a:bodyPr>
          <a:lstStyle/>
          <a:p>
            <a:r>
              <a:rPr lang="en-US" b="0" i="0" u="none" strike="noStrike" dirty="0">
                <a:effectLst/>
                <a:latin typeface="Segoe UI" panose="020B0502040204020203" pitchFamily="34" charset="0"/>
              </a:rPr>
              <a:t>Canvas apps</a:t>
            </a:r>
            <a:r>
              <a:rPr lang="en-US" b="0" i="0" dirty="0">
                <a:solidFill>
                  <a:srgbClr val="E6E6E6"/>
                </a:solidFill>
                <a:effectLst/>
                <a:latin typeface="Segoe UI" panose="020B0502040204020203" pitchFamily="34" charset="0"/>
              </a:rPr>
              <a:t> start with your user experience, crafting a highly tailored interface with the power of a blank canvas and connecting it to your choice of more than 200 data sources. You can build canvas apps for web, mobile, and tablet applications.</a:t>
            </a:r>
            <a:endParaRPr lang="en-IN" dirty="0"/>
          </a:p>
        </p:txBody>
      </p:sp>
      <p:sp>
        <p:nvSpPr>
          <p:cNvPr id="13" name="TextBox 12">
            <a:extLst>
              <a:ext uri="{FF2B5EF4-FFF2-40B4-BE49-F238E27FC236}">
                <a16:creationId xmlns:a16="http://schemas.microsoft.com/office/drawing/2014/main" id="{345D0B79-48FF-46D5-BEBA-CD88219E1927}"/>
              </a:ext>
            </a:extLst>
          </p:cNvPr>
          <p:cNvSpPr txBox="1"/>
          <p:nvPr/>
        </p:nvSpPr>
        <p:spPr>
          <a:xfrm>
            <a:off x="1354346" y="5256048"/>
            <a:ext cx="10127053" cy="646331"/>
          </a:xfrm>
          <a:prstGeom prst="rect">
            <a:avLst/>
          </a:prstGeom>
          <a:noFill/>
        </p:spPr>
        <p:txBody>
          <a:bodyPr wrap="square">
            <a:spAutoFit/>
          </a:bodyPr>
          <a:lstStyle/>
          <a:p>
            <a:r>
              <a:rPr lang="en-US" b="0" i="0" dirty="0">
                <a:solidFill>
                  <a:srgbClr val="E6E6E6"/>
                </a:solidFill>
                <a:effectLst/>
                <a:latin typeface="Segoe UI" panose="020B0502040204020203" pitchFamily="34" charset="0"/>
              </a:rPr>
              <a:t>Canvas apps give you the flexibility to arrange the user experience and interface the way you want it. Allow your creativity and business sense to guide how you want your apps to look and feel.</a:t>
            </a:r>
            <a:endParaRPr lang="en-IN" dirty="0"/>
          </a:p>
        </p:txBody>
      </p:sp>
    </p:spTree>
    <p:extLst>
      <p:ext uri="{BB962C8B-B14F-4D97-AF65-F5344CB8AC3E}">
        <p14:creationId xmlns:p14="http://schemas.microsoft.com/office/powerpoint/2010/main" val="7859964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59DA0D-0107-40D6-A88B-EC2BE3D99304}"/>
              </a:ext>
            </a:extLst>
          </p:cNvPr>
          <p:cNvSpPr txBox="1"/>
          <p:nvPr/>
        </p:nvSpPr>
        <p:spPr>
          <a:xfrm>
            <a:off x="519741" y="233715"/>
            <a:ext cx="6094562" cy="369332"/>
          </a:xfrm>
          <a:prstGeom prst="rect">
            <a:avLst/>
          </a:prstGeom>
          <a:noFill/>
        </p:spPr>
        <p:txBody>
          <a:bodyPr wrap="square">
            <a:spAutoFit/>
          </a:bodyPr>
          <a:lstStyle/>
          <a:p>
            <a:r>
              <a:rPr lang="en-IN" sz="1800" b="1" i="0" dirty="0">
                <a:effectLst/>
                <a:latin typeface="Segoe UI" panose="020B0502040204020203" pitchFamily="34" charset="0"/>
              </a:rPr>
              <a:t>2. Global variable</a:t>
            </a:r>
            <a:endParaRPr lang="en-IN" dirty="0"/>
          </a:p>
        </p:txBody>
      </p:sp>
      <p:sp>
        <p:nvSpPr>
          <p:cNvPr id="5" name="TextBox 4">
            <a:extLst>
              <a:ext uri="{FF2B5EF4-FFF2-40B4-BE49-F238E27FC236}">
                <a16:creationId xmlns:a16="http://schemas.microsoft.com/office/drawing/2014/main" id="{F7073C54-9992-4A14-8FD0-DC718CA19E37}"/>
              </a:ext>
            </a:extLst>
          </p:cNvPr>
          <p:cNvSpPr txBox="1"/>
          <p:nvPr/>
        </p:nvSpPr>
        <p:spPr>
          <a:xfrm>
            <a:off x="843230" y="750846"/>
            <a:ext cx="8977941" cy="646331"/>
          </a:xfrm>
          <a:prstGeom prst="rect">
            <a:avLst/>
          </a:prstGeom>
          <a:noFill/>
        </p:spPr>
        <p:txBody>
          <a:bodyPr wrap="square">
            <a:spAutoFit/>
          </a:bodyPr>
          <a:lstStyle/>
          <a:p>
            <a:pPr marL="285750" indent="-285750">
              <a:buFont typeface="Wingdings" panose="05000000000000000000" pitchFamily="2" charset="2"/>
              <a:buChar char="§"/>
            </a:pPr>
            <a:r>
              <a:rPr lang="en-US" b="0" i="0" dirty="0">
                <a:effectLst/>
                <a:latin typeface="Segoe UI" panose="020B0502040204020203" pitchFamily="34" charset="0"/>
              </a:rPr>
              <a:t>A global variable is a single row variable that exists within your entire Power Apps, so this variable can be used within all screen across your entire Power App.</a:t>
            </a:r>
            <a:endParaRPr lang="en-IN" dirty="0"/>
          </a:p>
        </p:txBody>
      </p:sp>
      <p:sp>
        <p:nvSpPr>
          <p:cNvPr id="7" name="TextBox 6">
            <a:extLst>
              <a:ext uri="{FF2B5EF4-FFF2-40B4-BE49-F238E27FC236}">
                <a16:creationId xmlns:a16="http://schemas.microsoft.com/office/drawing/2014/main" id="{9CA45D2C-D194-43E0-AEEB-6AAA6412C63C}"/>
              </a:ext>
            </a:extLst>
          </p:cNvPr>
          <p:cNvSpPr txBox="1"/>
          <p:nvPr/>
        </p:nvSpPr>
        <p:spPr>
          <a:xfrm>
            <a:off x="843230" y="1562684"/>
            <a:ext cx="6094562" cy="369332"/>
          </a:xfrm>
          <a:prstGeom prst="rect">
            <a:avLst/>
          </a:prstGeom>
          <a:noFill/>
        </p:spPr>
        <p:txBody>
          <a:bodyPr wrap="square">
            <a:spAutoFit/>
          </a:bodyPr>
          <a:lstStyle/>
          <a:p>
            <a:pPr marL="285750" indent="-285750">
              <a:buFont typeface="Wingdings" panose="05000000000000000000" pitchFamily="2" charset="2"/>
              <a:buChar char="Ø"/>
            </a:pPr>
            <a:r>
              <a:rPr lang="en-IN" sz="1800" b="1" i="0" dirty="0">
                <a:effectLst/>
                <a:latin typeface="Segoe UI" panose="020B0502040204020203" pitchFamily="34" charset="0"/>
              </a:rPr>
              <a:t>how to set variable??</a:t>
            </a:r>
            <a:endParaRPr lang="en-IN" dirty="0"/>
          </a:p>
        </p:txBody>
      </p:sp>
      <p:sp>
        <p:nvSpPr>
          <p:cNvPr id="9" name="TextBox 8">
            <a:extLst>
              <a:ext uri="{FF2B5EF4-FFF2-40B4-BE49-F238E27FC236}">
                <a16:creationId xmlns:a16="http://schemas.microsoft.com/office/drawing/2014/main" id="{A48A64D4-F809-4996-BAB4-37E52F84D12A}"/>
              </a:ext>
            </a:extLst>
          </p:cNvPr>
          <p:cNvSpPr txBox="1"/>
          <p:nvPr/>
        </p:nvSpPr>
        <p:spPr>
          <a:xfrm>
            <a:off x="1347878" y="2059908"/>
            <a:ext cx="6094562" cy="369332"/>
          </a:xfrm>
          <a:prstGeom prst="rect">
            <a:avLst/>
          </a:prstGeom>
          <a:noFill/>
        </p:spPr>
        <p:txBody>
          <a:bodyPr wrap="square">
            <a:spAutoFit/>
          </a:bodyPr>
          <a:lstStyle/>
          <a:p>
            <a:r>
              <a:rPr lang="en-US" dirty="0">
                <a:effectLst/>
                <a:latin typeface="Segoe UI" panose="020B0502040204020203" pitchFamily="34" charset="0"/>
              </a:rPr>
              <a:t>You can set these variables using the </a:t>
            </a:r>
            <a:r>
              <a:rPr lang="en-US" b="1" i="0" dirty="0">
                <a:effectLst/>
                <a:latin typeface="Segoe UI" panose="020B0502040204020203" pitchFamily="34" charset="0"/>
              </a:rPr>
              <a:t>Set()</a:t>
            </a:r>
            <a:r>
              <a:rPr lang="en-US" dirty="0">
                <a:effectLst/>
                <a:latin typeface="Segoe UI" panose="020B0502040204020203" pitchFamily="34" charset="0"/>
              </a:rPr>
              <a:t> function:</a:t>
            </a:r>
            <a:endParaRPr lang="en-IN" dirty="0"/>
          </a:p>
        </p:txBody>
      </p:sp>
      <p:sp>
        <p:nvSpPr>
          <p:cNvPr id="12" name="TextBox 11">
            <a:extLst>
              <a:ext uri="{FF2B5EF4-FFF2-40B4-BE49-F238E27FC236}">
                <a16:creationId xmlns:a16="http://schemas.microsoft.com/office/drawing/2014/main" id="{68EFD2D0-F8B7-45CE-AC94-AD51507EF41D}"/>
              </a:ext>
            </a:extLst>
          </p:cNvPr>
          <p:cNvSpPr txBox="1"/>
          <p:nvPr/>
        </p:nvSpPr>
        <p:spPr>
          <a:xfrm>
            <a:off x="1710188" y="2594747"/>
            <a:ext cx="6094562"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nsolas" panose="020B0609020204030204" pitchFamily="49" charset="0"/>
              </a:rPr>
              <a:t>Syntax:- Set(varGlobal,"Global variable")</a:t>
            </a:r>
            <a:r>
              <a:rPr kumimoji="0" lang="en-US" altLang="en-US" sz="1050" b="0" i="0" u="none" strike="noStrike" cap="none" normalizeH="0" baseline="0" dirty="0">
                <a:ln>
                  <a:noFill/>
                </a:ln>
                <a:effectLst/>
              </a:rPr>
              <a:t> </a:t>
            </a:r>
            <a:endParaRPr kumimoji="0" lang="en-US" altLang="en-US" sz="2800" b="0" i="0" u="none" strike="noStrike" cap="none" normalizeH="0" baseline="0" dirty="0">
              <a:ln>
                <a:noFill/>
              </a:ln>
              <a:effectLst/>
              <a:latin typeface="Arial" panose="020B0604020202020204" pitchFamily="34" charset="0"/>
            </a:endParaRPr>
          </a:p>
        </p:txBody>
      </p:sp>
      <p:sp>
        <p:nvSpPr>
          <p:cNvPr id="14" name="TextBox 13">
            <a:extLst>
              <a:ext uri="{FF2B5EF4-FFF2-40B4-BE49-F238E27FC236}">
                <a16:creationId xmlns:a16="http://schemas.microsoft.com/office/drawing/2014/main" id="{3D93BEFA-752D-4E36-B38C-E15B9B32A0FD}"/>
              </a:ext>
            </a:extLst>
          </p:cNvPr>
          <p:cNvSpPr txBox="1"/>
          <p:nvPr/>
        </p:nvSpPr>
        <p:spPr>
          <a:xfrm>
            <a:off x="1347878" y="3065059"/>
            <a:ext cx="8977940" cy="369332"/>
          </a:xfrm>
          <a:prstGeom prst="rect">
            <a:avLst/>
          </a:prstGeom>
          <a:noFill/>
        </p:spPr>
        <p:txBody>
          <a:bodyPr wrap="square">
            <a:spAutoFit/>
          </a:bodyPr>
          <a:lstStyle/>
          <a:p>
            <a:pPr algn="l"/>
            <a:r>
              <a:rPr lang="en-US" sz="1800" dirty="0">
                <a:effectLst/>
                <a:latin typeface="Segoe UI" panose="020B0502040204020203" pitchFamily="34" charset="0"/>
              </a:rPr>
              <a:t> In this  </a:t>
            </a:r>
            <a:r>
              <a:rPr lang="en-US" sz="1800" b="1" dirty="0">
                <a:effectLst/>
                <a:latin typeface="Segoe UI" panose="020B0502040204020203" pitchFamily="34" charset="0"/>
              </a:rPr>
              <a:t>varGlobal</a:t>
            </a:r>
            <a:r>
              <a:rPr lang="en-US" sz="1800" dirty="0">
                <a:effectLst/>
                <a:latin typeface="Segoe UI" panose="020B0502040204020203" pitchFamily="34" charset="0"/>
              </a:rPr>
              <a:t>  is our variable name</a:t>
            </a:r>
            <a:r>
              <a:rPr lang="en-US" dirty="0">
                <a:latin typeface="Segoe UI" panose="020B0502040204020203" pitchFamily="34" charset="0"/>
              </a:rPr>
              <a:t> </a:t>
            </a:r>
            <a:r>
              <a:rPr lang="en-US" sz="1800" dirty="0">
                <a:effectLst/>
                <a:latin typeface="Segoe UI" panose="020B0502040204020203" pitchFamily="34" charset="0"/>
              </a:rPr>
              <a:t>GlobalVariable is our value</a:t>
            </a:r>
            <a:endParaRPr lang="en-US" dirty="0">
              <a:effectLst/>
              <a:latin typeface="Segoe UI" panose="020B0502040204020203" pitchFamily="34" charset="0"/>
            </a:endParaRPr>
          </a:p>
        </p:txBody>
      </p:sp>
      <p:sp>
        <p:nvSpPr>
          <p:cNvPr id="16" name="TextBox 15">
            <a:extLst>
              <a:ext uri="{FF2B5EF4-FFF2-40B4-BE49-F238E27FC236}">
                <a16:creationId xmlns:a16="http://schemas.microsoft.com/office/drawing/2014/main" id="{367B6FC3-284A-4C41-AB66-67B22086D6DC}"/>
              </a:ext>
            </a:extLst>
          </p:cNvPr>
          <p:cNvSpPr txBox="1"/>
          <p:nvPr/>
        </p:nvSpPr>
        <p:spPr>
          <a:xfrm>
            <a:off x="1007132" y="3626810"/>
            <a:ext cx="10323663" cy="646331"/>
          </a:xfrm>
          <a:prstGeom prst="rect">
            <a:avLst/>
          </a:prstGeom>
          <a:noFill/>
        </p:spPr>
        <p:txBody>
          <a:bodyPr wrap="square">
            <a:spAutoFit/>
          </a:bodyPr>
          <a:lstStyle/>
          <a:p>
            <a:pPr marL="285750" indent="-285750">
              <a:buFont typeface="Wingdings" panose="05000000000000000000" pitchFamily="2" charset="2"/>
              <a:buChar char="§"/>
            </a:pPr>
            <a:r>
              <a:rPr lang="en-US" b="0" i="0" dirty="0">
                <a:effectLst/>
                <a:latin typeface="Segoe UI" panose="020B0502040204020203" pitchFamily="34" charset="0"/>
              </a:rPr>
              <a:t>The method of storing a record inside your global variable works in the same way you store it in a local variable:</a:t>
            </a:r>
            <a:endParaRPr lang="en-IN" dirty="0"/>
          </a:p>
        </p:txBody>
      </p:sp>
      <p:sp>
        <p:nvSpPr>
          <p:cNvPr id="19" name="TextBox 18">
            <a:extLst>
              <a:ext uri="{FF2B5EF4-FFF2-40B4-BE49-F238E27FC236}">
                <a16:creationId xmlns:a16="http://schemas.microsoft.com/office/drawing/2014/main" id="{5AC74D1A-DC62-447C-9D66-ADB229200988}"/>
              </a:ext>
            </a:extLst>
          </p:cNvPr>
          <p:cNvSpPr txBox="1"/>
          <p:nvPr/>
        </p:nvSpPr>
        <p:spPr>
          <a:xfrm>
            <a:off x="1710187" y="4428292"/>
            <a:ext cx="970256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nsolas" panose="020B0609020204030204" pitchFamily="49" charset="0"/>
              </a:rPr>
              <a:t>Syntax:- Set(varGlobalRecord,{ColumnName:"Value",ColumnName:"Value"})</a:t>
            </a:r>
            <a:r>
              <a:rPr kumimoji="0" lang="en-US" altLang="en-US" sz="1050" b="0" i="0" u="none" strike="noStrike" cap="none" normalizeH="0" baseline="0" dirty="0">
                <a:ln>
                  <a:noFill/>
                </a:ln>
                <a:effectLst/>
              </a:rPr>
              <a:t> </a:t>
            </a:r>
            <a:endParaRPr kumimoji="0" lang="en-US" altLang="en-US" sz="2800" b="0" i="0" u="none" strike="noStrike" cap="none" normalizeH="0" baseline="0" dirty="0">
              <a:ln>
                <a:noFill/>
              </a:ln>
              <a:effectLst/>
              <a:latin typeface="Arial" panose="020B0604020202020204" pitchFamily="34" charset="0"/>
            </a:endParaRPr>
          </a:p>
        </p:txBody>
      </p:sp>
      <p:sp>
        <p:nvSpPr>
          <p:cNvPr id="21" name="TextBox 20">
            <a:extLst>
              <a:ext uri="{FF2B5EF4-FFF2-40B4-BE49-F238E27FC236}">
                <a16:creationId xmlns:a16="http://schemas.microsoft.com/office/drawing/2014/main" id="{946C991A-DE0F-4A83-958E-814F4BD03B84}"/>
              </a:ext>
            </a:extLst>
          </p:cNvPr>
          <p:cNvSpPr txBox="1"/>
          <p:nvPr/>
        </p:nvSpPr>
        <p:spPr>
          <a:xfrm>
            <a:off x="998507" y="4908732"/>
            <a:ext cx="11125919" cy="646331"/>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Segoe UI" panose="020B0502040204020203" pitchFamily="34" charset="0"/>
              </a:rPr>
              <a:t>You cannot set more than one global variable within a single Set() command. If you need to set more than one global variables, you need to use the Set() function multiple times:</a:t>
            </a:r>
            <a:endParaRPr lang="en-IN" dirty="0"/>
          </a:p>
        </p:txBody>
      </p:sp>
      <p:sp>
        <p:nvSpPr>
          <p:cNvPr id="23" name="TextBox 22">
            <a:extLst>
              <a:ext uri="{FF2B5EF4-FFF2-40B4-BE49-F238E27FC236}">
                <a16:creationId xmlns:a16="http://schemas.microsoft.com/office/drawing/2014/main" id="{F985E57E-46CA-460F-836F-217BB94E964C}"/>
              </a:ext>
            </a:extLst>
          </p:cNvPr>
          <p:cNvSpPr txBox="1"/>
          <p:nvPr/>
        </p:nvSpPr>
        <p:spPr>
          <a:xfrm>
            <a:off x="1968979" y="5798934"/>
            <a:ext cx="6094562" cy="646331"/>
          </a:xfrm>
          <a:prstGeom prst="rect">
            <a:avLst/>
          </a:prstGeom>
          <a:noFill/>
        </p:spPr>
        <p:txBody>
          <a:bodyPr wrap="square">
            <a:spAutoFit/>
          </a:bodyPr>
          <a:lstStyle/>
          <a:p>
            <a:pPr marL="285750" indent="-285750" algn="l">
              <a:buFont typeface="Arial" panose="020B0604020202020204" pitchFamily="34" charset="0"/>
              <a:buChar char="•"/>
            </a:pPr>
            <a:r>
              <a:rPr lang="en-IN" sz="1800" b="0" i="0" dirty="0">
                <a:effectLst/>
                <a:latin typeface="Segoe UI" panose="020B0502040204020203" pitchFamily="34" charset="0"/>
              </a:rPr>
              <a:t>Set(varGlobal,"Global variable"),</a:t>
            </a:r>
            <a:endParaRPr lang="en-IN" b="0" i="0" dirty="0">
              <a:effectLst/>
              <a:latin typeface="Segoe UI" panose="020B0502040204020203" pitchFamily="34" charset="0"/>
            </a:endParaRPr>
          </a:p>
          <a:p>
            <a:pPr marL="285750" indent="-285750" algn="l">
              <a:buFont typeface="Arial" panose="020B0604020202020204" pitchFamily="34" charset="0"/>
              <a:buChar char="•"/>
            </a:pPr>
            <a:r>
              <a:rPr lang="en-IN" sz="1800" b="0" i="0" dirty="0">
                <a:effectLst/>
                <a:latin typeface="Segoe UI" panose="020B0502040204020203" pitchFamily="34" charset="0"/>
              </a:rPr>
              <a:t>Set(varGlobalSecond,"Second global variable")</a:t>
            </a:r>
            <a:endParaRPr lang="en-IN" b="0" i="0" dirty="0">
              <a:effectLst/>
              <a:latin typeface="Segoe UI" panose="020B0502040204020203" pitchFamily="34" charset="0"/>
            </a:endParaRPr>
          </a:p>
        </p:txBody>
      </p:sp>
    </p:spTree>
    <p:extLst>
      <p:ext uri="{BB962C8B-B14F-4D97-AF65-F5344CB8AC3E}">
        <p14:creationId xmlns:p14="http://schemas.microsoft.com/office/powerpoint/2010/main" val="3167979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F52EA9-8082-4936-8E16-C20C4F528BA8}"/>
              </a:ext>
            </a:extLst>
          </p:cNvPr>
          <p:cNvSpPr txBox="1"/>
          <p:nvPr/>
        </p:nvSpPr>
        <p:spPr>
          <a:xfrm>
            <a:off x="312076" y="243993"/>
            <a:ext cx="8064174" cy="461665"/>
          </a:xfrm>
          <a:prstGeom prst="rect">
            <a:avLst/>
          </a:prstGeom>
          <a:noFill/>
        </p:spPr>
        <p:txBody>
          <a:bodyPr wrap="square">
            <a:spAutoFit/>
          </a:bodyPr>
          <a:lstStyle/>
          <a:p>
            <a:pPr marL="342900" indent="-342900">
              <a:buFont typeface="Wingdings" panose="05000000000000000000" pitchFamily="2" charset="2"/>
              <a:buChar char="Ø"/>
            </a:pPr>
            <a:r>
              <a:rPr lang="en-IN" sz="2400" b="1" dirty="0">
                <a:latin typeface="Century Gothic (Headings)"/>
                <a:ea typeface="Open Sans" panose="020B0606030504020204" pitchFamily="34" charset="0"/>
                <a:cs typeface="Open Sans" panose="020B0606030504020204" pitchFamily="34" charset="0"/>
              </a:rPr>
              <a:t> SubmitForm</a:t>
            </a:r>
          </a:p>
        </p:txBody>
      </p:sp>
      <p:sp>
        <p:nvSpPr>
          <p:cNvPr id="6" name="Title 5">
            <a:extLst>
              <a:ext uri="{FF2B5EF4-FFF2-40B4-BE49-F238E27FC236}">
                <a16:creationId xmlns:a16="http://schemas.microsoft.com/office/drawing/2014/main" id="{6EC6F14C-88EB-4F73-B7C7-2FAA1AD30FED}"/>
              </a:ext>
            </a:extLst>
          </p:cNvPr>
          <p:cNvSpPr>
            <a:spLocks noGrp="1"/>
          </p:cNvSpPr>
          <p:nvPr>
            <p:ph type="title"/>
          </p:nvPr>
        </p:nvSpPr>
        <p:spPr>
          <a:xfrm>
            <a:off x="568473" y="1044430"/>
            <a:ext cx="9619323" cy="738664"/>
          </a:xfrm>
        </p:spPr>
        <p:txBody>
          <a:bodyPr/>
          <a:lstStyle/>
          <a:p>
            <a:pPr marL="285750" indent="-285750">
              <a:buFont typeface="Arial" panose="020B0604020202020204" pitchFamily="34" charset="0"/>
              <a:buChar char="•"/>
            </a:pPr>
            <a:r>
              <a:rPr lang="en-US" sz="1800" b="0" i="0" dirty="0">
                <a:solidFill>
                  <a:schemeClr val="tx1"/>
                </a:solidFill>
                <a:effectLst/>
                <a:latin typeface="Roboto" panose="02000000000000000000" pitchFamily="2" charset="0"/>
              </a:rPr>
              <a:t>The SubmitForm function is used to </a:t>
            </a:r>
            <a:r>
              <a:rPr lang="en-US" sz="1800" b="1" i="0" dirty="0">
                <a:solidFill>
                  <a:schemeClr val="tx1"/>
                </a:solidFill>
                <a:effectLst/>
                <a:latin typeface="Roboto" panose="02000000000000000000" pitchFamily="2" charset="0"/>
              </a:rPr>
              <a:t>submit a single one form data back to related data source</a:t>
            </a:r>
            <a:r>
              <a:rPr lang="en-US" sz="1800" b="0" i="0" dirty="0">
                <a:solidFill>
                  <a:schemeClr val="tx1"/>
                </a:solidFill>
                <a:effectLst/>
                <a:latin typeface="Roboto" panose="02000000000000000000" pitchFamily="2" charset="0"/>
              </a:rPr>
              <a:t>.</a:t>
            </a:r>
            <a:endParaRPr lang="en-IN" sz="1800" dirty="0">
              <a:solidFill>
                <a:schemeClr val="tx1"/>
              </a:solidFill>
            </a:endParaRPr>
          </a:p>
        </p:txBody>
      </p:sp>
      <p:sp>
        <p:nvSpPr>
          <p:cNvPr id="10" name="TextBox 9">
            <a:extLst>
              <a:ext uri="{FF2B5EF4-FFF2-40B4-BE49-F238E27FC236}">
                <a16:creationId xmlns:a16="http://schemas.microsoft.com/office/drawing/2014/main" id="{FC971B44-EEC3-41CA-8ADF-6812AA8824CE}"/>
              </a:ext>
            </a:extLst>
          </p:cNvPr>
          <p:cNvSpPr txBox="1"/>
          <p:nvPr/>
        </p:nvSpPr>
        <p:spPr>
          <a:xfrm>
            <a:off x="568473" y="1967760"/>
            <a:ext cx="9136243" cy="646331"/>
          </a:xfrm>
          <a:prstGeom prst="rect">
            <a:avLst/>
          </a:prstGeom>
          <a:noFill/>
        </p:spPr>
        <p:txBody>
          <a:bodyPr wrap="square">
            <a:spAutoFit/>
          </a:bodyPr>
          <a:lstStyle/>
          <a:p>
            <a:pPr marL="342900" indent="-342900">
              <a:buFont typeface="Arial" panose="020B0604020202020204" pitchFamily="34" charset="0"/>
              <a:buChar char="•"/>
            </a:pPr>
            <a:r>
              <a:rPr lang="en-US" b="0" i="0" dirty="0">
                <a:solidFill>
                  <a:srgbClr val="E6E6E6"/>
                </a:solidFill>
                <a:effectLst/>
                <a:latin typeface="Segoe UI" panose="020B0502040204020203" pitchFamily="34" charset="0"/>
              </a:rPr>
              <a:t>Use the </a:t>
            </a:r>
            <a:r>
              <a:rPr lang="en-US" b="1" i="0" dirty="0">
                <a:solidFill>
                  <a:srgbClr val="E6E6E6"/>
                </a:solidFill>
                <a:effectLst/>
                <a:latin typeface="Segoe UI" panose="020B0502040204020203" pitchFamily="34" charset="0"/>
              </a:rPr>
              <a:t>SubmitForm</a:t>
            </a:r>
            <a:r>
              <a:rPr lang="en-US" b="0" i="0" dirty="0">
                <a:solidFill>
                  <a:srgbClr val="E6E6E6"/>
                </a:solidFill>
                <a:effectLst/>
                <a:latin typeface="Segoe UI" panose="020B0502040204020203" pitchFamily="34" charset="0"/>
              </a:rPr>
              <a:t> function in the </a:t>
            </a:r>
            <a:r>
              <a:rPr lang="en-US" b="1" i="0" u="none" strike="noStrike" dirty="0" err="1">
                <a:solidFill>
                  <a:srgbClr val="E6E6E6"/>
                </a:solidFill>
                <a:effectLst/>
                <a:latin typeface="Segoe UI" panose="020B0502040204020203" pitchFamily="34" charset="0"/>
                <a:hlinkClick r:id="rId2"/>
              </a:rPr>
              <a:t>OnSelect</a:t>
            </a:r>
            <a:r>
              <a:rPr lang="en-US" b="0" i="0" dirty="0">
                <a:solidFill>
                  <a:srgbClr val="E6E6E6"/>
                </a:solidFill>
                <a:effectLst/>
                <a:latin typeface="Segoe UI" panose="020B0502040204020203" pitchFamily="34" charset="0"/>
              </a:rPr>
              <a:t> property of a Button control to save any changes in a Form control to the data source.</a:t>
            </a:r>
            <a:endParaRPr lang="en-IN" dirty="0"/>
          </a:p>
        </p:txBody>
      </p:sp>
      <p:sp>
        <p:nvSpPr>
          <p:cNvPr id="12" name="TextBox 11">
            <a:extLst>
              <a:ext uri="{FF2B5EF4-FFF2-40B4-BE49-F238E27FC236}">
                <a16:creationId xmlns:a16="http://schemas.microsoft.com/office/drawing/2014/main" id="{19FF7736-E733-4DB6-AC8D-76D62781CE4C}"/>
              </a:ext>
            </a:extLst>
          </p:cNvPr>
          <p:cNvSpPr txBox="1"/>
          <p:nvPr/>
        </p:nvSpPr>
        <p:spPr>
          <a:xfrm>
            <a:off x="1375912" y="3445088"/>
            <a:ext cx="1222794" cy="369332"/>
          </a:xfrm>
          <a:prstGeom prst="rect">
            <a:avLst/>
          </a:prstGeom>
          <a:noFill/>
        </p:spPr>
        <p:txBody>
          <a:bodyPr wrap="square">
            <a:spAutoFit/>
          </a:bodyPr>
          <a:lstStyle/>
          <a:p>
            <a:pPr marL="285750" indent="-285750" algn="l">
              <a:buFont typeface="Wingdings" panose="05000000000000000000" pitchFamily="2" charset="2"/>
              <a:buChar char="v"/>
            </a:pPr>
            <a:r>
              <a:rPr lang="en-IN" b="1" i="0" dirty="0">
                <a:solidFill>
                  <a:srgbClr val="E6E6E6"/>
                </a:solidFill>
                <a:effectLst/>
                <a:latin typeface="Segoe UI" panose="020B0502040204020203" pitchFamily="34" charset="0"/>
              </a:rPr>
              <a:t>Syntax</a:t>
            </a:r>
          </a:p>
        </p:txBody>
      </p:sp>
      <p:sp>
        <p:nvSpPr>
          <p:cNvPr id="14" name="TextBox 13">
            <a:extLst>
              <a:ext uri="{FF2B5EF4-FFF2-40B4-BE49-F238E27FC236}">
                <a16:creationId xmlns:a16="http://schemas.microsoft.com/office/drawing/2014/main" id="{01ED0EC8-2D7A-4445-9BC1-2223B14E30D3}"/>
              </a:ext>
            </a:extLst>
          </p:cNvPr>
          <p:cNvSpPr txBox="1"/>
          <p:nvPr/>
        </p:nvSpPr>
        <p:spPr>
          <a:xfrm>
            <a:off x="2090826" y="3906753"/>
            <a:ext cx="3518499" cy="369332"/>
          </a:xfrm>
          <a:prstGeom prst="rect">
            <a:avLst/>
          </a:prstGeom>
          <a:noFill/>
        </p:spPr>
        <p:txBody>
          <a:bodyPr wrap="square">
            <a:spAutoFit/>
          </a:bodyPr>
          <a:lstStyle/>
          <a:p>
            <a:r>
              <a:rPr lang="en-IN" b="1" i="0" dirty="0">
                <a:solidFill>
                  <a:srgbClr val="E6E6E6"/>
                </a:solidFill>
                <a:effectLst/>
                <a:latin typeface="Segoe UI" panose="020B0502040204020203" pitchFamily="34" charset="0"/>
              </a:rPr>
              <a:t>SubmitForm</a:t>
            </a:r>
            <a:r>
              <a:rPr lang="en-IN" b="0" i="0" dirty="0">
                <a:solidFill>
                  <a:srgbClr val="E6E6E6"/>
                </a:solidFill>
                <a:effectLst/>
                <a:latin typeface="Segoe UI" panose="020B0502040204020203" pitchFamily="34" charset="0"/>
              </a:rPr>
              <a:t>( </a:t>
            </a:r>
            <a:r>
              <a:rPr lang="en-IN" b="0" i="1" dirty="0">
                <a:solidFill>
                  <a:srgbClr val="E6E6E6"/>
                </a:solidFill>
                <a:effectLst/>
                <a:latin typeface="Segoe UI" panose="020B0502040204020203" pitchFamily="34" charset="0"/>
              </a:rPr>
              <a:t>FormName</a:t>
            </a:r>
            <a:r>
              <a:rPr lang="en-IN" b="0" i="0" dirty="0">
                <a:solidFill>
                  <a:srgbClr val="E6E6E6"/>
                </a:solidFill>
                <a:effectLst/>
                <a:latin typeface="Segoe UI" panose="020B0502040204020203" pitchFamily="34" charset="0"/>
              </a:rPr>
              <a:t> )</a:t>
            </a:r>
            <a:endParaRPr lang="en-IN" dirty="0"/>
          </a:p>
        </p:txBody>
      </p:sp>
      <p:sp>
        <p:nvSpPr>
          <p:cNvPr id="22" name="TextBox 21">
            <a:extLst>
              <a:ext uri="{FF2B5EF4-FFF2-40B4-BE49-F238E27FC236}">
                <a16:creationId xmlns:a16="http://schemas.microsoft.com/office/drawing/2014/main" id="{E08320B3-55DF-41BD-94DF-C9B788B9AF66}"/>
              </a:ext>
            </a:extLst>
          </p:cNvPr>
          <p:cNvSpPr txBox="1"/>
          <p:nvPr/>
        </p:nvSpPr>
        <p:spPr>
          <a:xfrm>
            <a:off x="1820815" y="5308162"/>
            <a:ext cx="7287164" cy="369332"/>
          </a:xfrm>
          <a:prstGeom prst="rect">
            <a:avLst/>
          </a:prstGeom>
          <a:noFill/>
        </p:spPr>
        <p:txBody>
          <a:bodyPr wrap="square">
            <a:spAutoFit/>
          </a:bodyPr>
          <a:lstStyle/>
          <a:p>
            <a:pPr algn="l"/>
            <a:r>
              <a:rPr lang="en-US" b="0" i="1" dirty="0">
                <a:solidFill>
                  <a:srgbClr val="E6E6E6"/>
                </a:solidFill>
                <a:effectLst/>
                <a:latin typeface="Segoe UI" panose="020B0502040204020203" pitchFamily="34" charset="0"/>
              </a:rPr>
              <a:t>FormName</a:t>
            </a:r>
            <a:r>
              <a:rPr lang="en-US" b="0" i="0" dirty="0">
                <a:solidFill>
                  <a:srgbClr val="E6E6E6"/>
                </a:solidFill>
                <a:effectLst/>
                <a:latin typeface="Segoe UI" panose="020B0502040204020203" pitchFamily="34" charset="0"/>
              </a:rPr>
              <a:t> - Required. Form control to submit to the data source.</a:t>
            </a:r>
          </a:p>
        </p:txBody>
      </p:sp>
      <p:sp>
        <p:nvSpPr>
          <p:cNvPr id="30" name="TextBox 29">
            <a:extLst>
              <a:ext uri="{FF2B5EF4-FFF2-40B4-BE49-F238E27FC236}">
                <a16:creationId xmlns:a16="http://schemas.microsoft.com/office/drawing/2014/main" id="{2A071EE7-90DC-4AA5-B2D7-BC703FBD13D9}"/>
              </a:ext>
            </a:extLst>
          </p:cNvPr>
          <p:cNvSpPr txBox="1"/>
          <p:nvPr/>
        </p:nvSpPr>
        <p:spPr>
          <a:xfrm>
            <a:off x="568472" y="2798757"/>
            <a:ext cx="8825693" cy="369332"/>
          </a:xfrm>
          <a:prstGeom prst="rect">
            <a:avLst/>
          </a:prstGeom>
          <a:noFill/>
        </p:spPr>
        <p:txBody>
          <a:bodyPr wrap="square">
            <a:spAutoFit/>
          </a:bodyPr>
          <a:lstStyle/>
          <a:p>
            <a:pPr marL="285750" indent="-285750" algn="l">
              <a:buFont typeface="Arial" panose="020B0604020202020204" pitchFamily="34" charset="0"/>
              <a:buChar char="•"/>
            </a:pPr>
            <a:r>
              <a:rPr lang="en-IN" dirty="0">
                <a:solidFill>
                  <a:srgbClr val="E6E6E6"/>
                </a:solidFill>
                <a:latin typeface="Segoe UI" panose="020B0502040204020203" pitchFamily="34" charset="0"/>
              </a:rPr>
              <a:t>Only limited for that page</a:t>
            </a:r>
            <a:endParaRPr lang="en-IN" i="0" dirty="0">
              <a:solidFill>
                <a:srgbClr val="E6E6E6"/>
              </a:solidFill>
              <a:effectLst/>
              <a:latin typeface="Segoe UI" panose="020B0502040204020203" pitchFamily="34" charset="0"/>
            </a:endParaRPr>
          </a:p>
        </p:txBody>
      </p:sp>
      <p:sp>
        <p:nvSpPr>
          <p:cNvPr id="31" name="TextBox 30">
            <a:extLst>
              <a:ext uri="{FF2B5EF4-FFF2-40B4-BE49-F238E27FC236}">
                <a16:creationId xmlns:a16="http://schemas.microsoft.com/office/drawing/2014/main" id="{2064D13D-782F-42D3-913E-01311ED10F72}"/>
              </a:ext>
            </a:extLst>
          </p:cNvPr>
          <p:cNvSpPr txBox="1"/>
          <p:nvPr/>
        </p:nvSpPr>
        <p:spPr>
          <a:xfrm>
            <a:off x="1409684" y="4569498"/>
            <a:ext cx="4880782" cy="369332"/>
          </a:xfrm>
          <a:prstGeom prst="rect">
            <a:avLst/>
          </a:prstGeom>
          <a:noFill/>
        </p:spPr>
        <p:txBody>
          <a:bodyPr wrap="square">
            <a:spAutoFit/>
          </a:bodyPr>
          <a:lstStyle/>
          <a:p>
            <a:pPr marL="285750" indent="-285750">
              <a:buFont typeface="Wingdings" panose="05000000000000000000" pitchFamily="2" charset="2"/>
              <a:buChar char="§"/>
            </a:pPr>
            <a:r>
              <a:rPr lang="en-IN" b="1" i="0" dirty="0">
                <a:effectLst/>
                <a:latin typeface="open sans" panose="020B0606030504020204" pitchFamily="34" charset="0"/>
              </a:rPr>
              <a:t>Explanation</a:t>
            </a:r>
            <a:endParaRPr lang="en-IN" dirty="0"/>
          </a:p>
        </p:txBody>
      </p:sp>
    </p:spTree>
    <p:extLst>
      <p:ext uri="{BB962C8B-B14F-4D97-AF65-F5344CB8AC3E}">
        <p14:creationId xmlns:p14="http://schemas.microsoft.com/office/powerpoint/2010/main" val="465700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A3EA26-93BF-4B20-A440-B80823128F99}"/>
              </a:ext>
            </a:extLst>
          </p:cNvPr>
          <p:cNvSpPr txBox="1"/>
          <p:nvPr/>
        </p:nvSpPr>
        <p:spPr>
          <a:xfrm>
            <a:off x="382698" y="245375"/>
            <a:ext cx="6094562" cy="369332"/>
          </a:xfrm>
          <a:prstGeom prst="rect">
            <a:avLst/>
          </a:prstGeom>
          <a:noFill/>
        </p:spPr>
        <p:txBody>
          <a:bodyPr wrap="square">
            <a:spAutoFit/>
          </a:bodyPr>
          <a:lstStyle/>
          <a:p>
            <a:pPr marL="285750" indent="-285750" algn="l">
              <a:buFont typeface="Wingdings" panose="05000000000000000000" pitchFamily="2" charset="2"/>
              <a:buChar char="q"/>
            </a:pPr>
            <a:r>
              <a:rPr lang="en-US" b="1" dirty="0">
                <a:effectLst/>
                <a:latin typeface="Segoe UI" panose="020B0502040204020203" pitchFamily="34" charset="0"/>
              </a:rPr>
              <a:t> Gallery control in Power Apps</a:t>
            </a:r>
          </a:p>
        </p:txBody>
      </p:sp>
      <p:sp>
        <p:nvSpPr>
          <p:cNvPr id="9" name="TextBox 8">
            <a:extLst>
              <a:ext uri="{FF2B5EF4-FFF2-40B4-BE49-F238E27FC236}">
                <a16:creationId xmlns:a16="http://schemas.microsoft.com/office/drawing/2014/main" id="{CBAFD1F3-FE7F-49C2-A4D4-4C9A9D8117FD}"/>
              </a:ext>
            </a:extLst>
          </p:cNvPr>
          <p:cNvSpPr txBox="1"/>
          <p:nvPr/>
        </p:nvSpPr>
        <p:spPr>
          <a:xfrm>
            <a:off x="835968" y="1133659"/>
            <a:ext cx="9909742" cy="646331"/>
          </a:xfrm>
          <a:prstGeom prst="rect">
            <a:avLst/>
          </a:prstGeom>
          <a:noFill/>
        </p:spPr>
        <p:txBody>
          <a:bodyPr wrap="square">
            <a:spAutoFit/>
          </a:bodyPr>
          <a:lstStyle/>
          <a:p>
            <a:pPr rtl="0"/>
            <a:r>
              <a:rPr lang="en-US" dirty="0">
                <a:effectLst/>
                <a:latin typeface="Segoe UI" panose="020B0502040204020203" pitchFamily="34" charset="0"/>
              </a:rPr>
              <a:t>A </a:t>
            </a:r>
            <a:r>
              <a:rPr lang="en-US" b="1" dirty="0">
                <a:effectLst/>
                <a:latin typeface="Segoe UI" panose="020B0502040204020203" pitchFamily="34" charset="0"/>
              </a:rPr>
              <a:t>Gallery</a:t>
            </a:r>
            <a:r>
              <a:rPr lang="en-US" dirty="0">
                <a:effectLst/>
                <a:latin typeface="Segoe UI" panose="020B0502040204020203" pitchFamily="34" charset="0"/>
              </a:rPr>
              <a:t> control can show multiple records from a data source, and each record can contain multiple types of data. </a:t>
            </a:r>
          </a:p>
        </p:txBody>
      </p:sp>
      <p:sp>
        <p:nvSpPr>
          <p:cNvPr id="11" name="TextBox 10">
            <a:extLst>
              <a:ext uri="{FF2B5EF4-FFF2-40B4-BE49-F238E27FC236}">
                <a16:creationId xmlns:a16="http://schemas.microsoft.com/office/drawing/2014/main" id="{A5CC5436-3735-455A-A6F4-B7CE4587D7B3}"/>
              </a:ext>
            </a:extLst>
          </p:cNvPr>
          <p:cNvSpPr txBox="1"/>
          <p:nvPr/>
        </p:nvSpPr>
        <p:spPr>
          <a:xfrm>
            <a:off x="1321017" y="1985559"/>
            <a:ext cx="9144719"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Segoe UI" panose="020B0502040204020203" pitchFamily="34" charset="0"/>
              </a:rPr>
              <a:t>T</a:t>
            </a:r>
            <a:r>
              <a:rPr lang="en-US" b="0" i="0" dirty="0">
                <a:effectLst/>
                <a:latin typeface="Segoe UI" panose="020B0502040204020203" pitchFamily="34" charset="0"/>
              </a:rPr>
              <a:t>here are two types of gallery</a:t>
            </a:r>
            <a:endParaRPr lang="en-IN" dirty="0"/>
          </a:p>
        </p:txBody>
      </p:sp>
      <p:sp>
        <p:nvSpPr>
          <p:cNvPr id="13" name="TextBox 12">
            <a:extLst>
              <a:ext uri="{FF2B5EF4-FFF2-40B4-BE49-F238E27FC236}">
                <a16:creationId xmlns:a16="http://schemas.microsoft.com/office/drawing/2014/main" id="{6475D982-3AA9-4FFA-9850-2268768F1671}"/>
              </a:ext>
            </a:extLst>
          </p:cNvPr>
          <p:cNvSpPr txBox="1"/>
          <p:nvPr/>
        </p:nvSpPr>
        <p:spPr>
          <a:xfrm>
            <a:off x="1389766" y="4092702"/>
            <a:ext cx="9079302" cy="2222083"/>
          </a:xfrm>
          <a:prstGeom prst="rect">
            <a:avLst/>
          </a:prstGeom>
          <a:noFill/>
        </p:spPr>
        <p:txBody>
          <a:bodyPr wrap="square">
            <a:spAutoFit/>
          </a:bodyPr>
          <a:lstStyle/>
          <a:p>
            <a:pPr algn="l">
              <a:lnSpc>
                <a:spcPct val="200000"/>
              </a:lnSpc>
            </a:pPr>
            <a:r>
              <a:rPr lang="en-US" u="none" strike="noStrike" dirty="0">
                <a:effectLst/>
                <a:latin typeface="Segoe UI" panose="020B0502040204020203" pitchFamily="34" charset="0"/>
                <a:hlinkClick r:id="rId2" tooltip="https://docs.microsoft.com/en-us/powerapps/maker/canvas-apps/controls/properties-core">
                  <a:extLst>
                    <a:ext uri="{A12FA001-AC4F-418D-AE19-62706E023703}">
                      <ahyp:hlinkClr xmlns:ahyp="http://schemas.microsoft.com/office/drawing/2018/hyperlinkcolor" val="tx"/>
                    </a:ext>
                  </a:extLst>
                </a:hlinkClick>
              </a:rPr>
              <a:t>Default</a:t>
            </a:r>
            <a:r>
              <a:rPr lang="en-US" dirty="0">
                <a:effectLst/>
                <a:latin typeface="Segoe UI" panose="020B0502040204020203" pitchFamily="34" charset="0"/>
              </a:rPr>
              <a:t> – The item or record from the data source to be selected in the gallery when the app starts up.</a:t>
            </a:r>
          </a:p>
          <a:p>
            <a:pPr algn="l">
              <a:lnSpc>
                <a:spcPct val="200000"/>
              </a:lnSpc>
            </a:pPr>
            <a:r>
              <a:rPr lang="en-US" u="none" strike="noStrike" dirty="0">
                <a:effectLst/>
                <a:latin typeface="Segoe UI" panose="020B0502040204020203" pitchFamily="34" charset="0"/>
                <a:hlinkClick r:id="rId2" tooltip="https://docs.microsoft.com/en-us/powerapps/maker/canvas-apps/controls/properties-core">
                  <a:extLst>
                    <a:ext uri="{A12FA001-AC4F-418D-AE19-62706E023703}">
                      <ahyp:hlinkClr xmlns:ahyp="http://schemas.microsoft.com/office/drawing/2018/hyperlinkcolor" val="tx"/>
                    </a:ext>
                  </a:extLst>
                </a:hlinkClick>
              </a:rPr>
              <a:t>Items</a:t>
            </a:r>
            <a:r>
              <a:rPr lang="en-US" dirty="0">
                <a:effectLst/>
                <a:latin typeface="Segoe UI" panose="020B0502040204020203" pitchFamily="34" charset="0"/>
              </a:rPr>
              <a:t> – The source of data that appears in a control such as a gallery, a list, or a chart.</a:t>
            </a:r>
          </a:p>
          <a:p>
            <a:pPr algn="l">
              <a:lnSpc>
                <a:spcPct val="200000"/>
              </a:lnSpc>
            </a:pPr>
            <a:r>
              <a:rPr lang="en-US" b="1" dirty="0">
                <a:effectLst/>
                <a:latin typeface="Segoe UI" panose="020B0502040204020203" pitchFamily="34" charset="0"/>
              </a:rPr>
              <a:t>Selected</a:t>
            </a:r>
            <a:r>
              <a:rPr lang="en-US" dirty="0">
                <a:effectLst/>
                <a:latin typeface="Segoe UI" panose="020B0502040204020203" pitchFamily="34" charset="0"/>
              </a:rPr>
              <a:t> – The selected item</a:t>
            </a:r>
          </a:p>
        </p:txBody>
      </p:sp>
      <p:sp>
        <p:nvSpPr>
          <p:cNvPr id="15" name="TextBox 14">
            <a:extLst>
              <a:ext uri="{FF2B5EF4-FFF2-40B4-BE49-F238E27FC236}">
                <a16:creationId xmlns:a16="http://schemas.microsoft.com/office/drawing/2014/main" id="{E91C8246-C077-4089-AE8B-B69A927EC6B4}"/>
              </a:ext>
            </a:extLst>
          </p:cNvPr>
          <p:cNvSpPr txBox="1"/>
          <p:nvPr/>
        </p:nvSpPr>
        <p:spPr>
          <a:xfrm>
            <a:off x="579145" y="3429000"/>
            <a:ext cx="6094562" cy="369332"/>
          </a:xfrm>
          <a:prstGeom prst="rect">
            <a:avLst/>
          </a:prstGeom>
          <a:noFill/>
        </p:spPr>
        <p:txBody>
          <a:bodyPr wrap="square">
            <a:spAutoFit/>
          </a:bodyPr>
          <a:lstStyle/>
          <a:p>
            <a:pPr marL="285750" indent="-285750" algn="l">
              <a:buFont typeface="Wingdings" panose="05000000000000000000" pitchFamily="2" charset="2"/>
              <a:buChar char="Ø"/>
            </a:pPr>
            <a:r>
              <a:rPr lang="en-US" b="1" dirty="0">
                <a:effectLst/>
                <a:latin typeface="Segoe UI" panose="020B0502040204020203" pitchFamily="34" charset="0"/>
              </a:rPr>
              <a:t>Key properties</a:t>
            </a:r>
          </a:p>
        </p:txBody>
      </p:sp>
      <p:sp>
        <p:nvSpPr>
          <p:cNvPr id="10" name="TextBox 9">
            <a:extLst>
              <a:ext uri="{FF2B5EF4-FFF2-40B4-BE49-F238E27FC236}">
                <a16:creationId xmlns:a16="http://schemas.microsoft.com/office/drawing/2014/main" id="{4D324749-686F-4507-BC7D-5B47E8A13BE8}"/>
              </a:ext>
            </a:extLst>
          </p:cNvPr>
          <p:cNvSpPr txBox="1"/>
          <p:nvPr/>
        </p:nvSpPr>
        <p:spPr>
          <a:xfrm>
            <a:off x="1856836" y="2442132"/>
            <a:ext cx="6094562" cy="923330"/>
          </a:xfrm>
          <a:prstGeom prst="rect">
            <a:avLst/>
          </a:prstGeom>
          <a:noFill/>
        </p:spPr>
        <p:txBody>
          <a:bodyPr wrap="square">
            <a:spAutoFit/>
          </a:bodyPr>
          <a:lstStyle/>
          <a:p>
            <a:pPr rtl="0"/>
            <a:r>
              <a:rPr lang="sv-SE" dirty="0">
                <a:effectLst/>
                <a:latin typeface="Segoe UI" panose="020B0502040204020203" pitchFamily="34" charset="0"/>
              </a:rPr>
              <a:t>1. Horizantal</a:t>
            </a:r>
          </a:p>
          <a:p>
            <a:pPr rtl="0"/>
            <a:r>
              <a:rPr lang="sv-SE" dirty="0">
                <a:effectLst/>
                <a:latin typeface="Segoe UI" panose="020B0502040204020203" pitchFamily="34" charset="0"/>
              </a:rPr>
              <a:t> </a:t>
            </a:r>
          </a:p>
          <a:p>
            <a:pPr rtl="0"/>
            <a:r>
              <a:rPr lang="sv-SE" dirty="0">
                <a:effectLst/>
                <a:latin typeface="Segoe UI" panose="020B0502040204020203" pitchFamily="34" charset="0"/>
              </a:rPr>
              <a:t>2. Vartical</a:t>
            </a:r>
          </a:p>
        </p:txBody>
      </p:sp>
    </p:spTree>
    <p:extLst>
      <p:ext uri="{BB962C8B-B14F-4D97-AF65-F5344CB8AC3E}">
        <p14:creationId xmlns:p14="http://schemas.microsoft.com/office/powerpoint/2010/main" val="4268297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5" name="Picture 8">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6" name="Picture 10">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7" name="Oval 12">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8" name="Picture 14">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9" name="Picture 16">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0" name="Rectangle 18">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Rectangle 20">
            <a:extLst>
              <a:ext uri="{FF2B5EF4-FFF2-40B4-BE49-F238E27FC236}">
                <a16:creationId xmlns:a16="http://schemas.microsoft.com/office/drawing/2014/main" id="{D3031615-4E70-4AA1-B27C-F56E25379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application&#10;&#10;Description automatically generated">
            <a:extLst>
              <a:ext uri="{FF2B5EF4-FFF2-40B4-BE49-F238E27FC236}">
                <a16:creationId xmlns:a16="http://schemas.microsoft.com/office/drawing/2014/main" id="{E863AF6C-7F22-47A3-BE9E-A48F07374C35}"/>
              </a:ext>
            </a:extLst>
          </p:cNvPr>
          <p:cNvPicPr>
            <a:picLocks noChangeAspect="1"/>
          </p:cNvPicPr>
          <p:nvPr/>
        </p:nvPicPr>
        <p:blipFill rotWithShape="1">
          <a:blip r:embed="rId7"/>
          <a:srcRect t="12757" r="1" b="23978"/>
          <a:stretch/>
        </p:blipFill>
        <p:spPr>
          <a:xfrm>
            <a:off x="442833" y="942571"/>
            <a:ext cx="10905066" cy="5571066"/>
          </a:xfrm>
          <a:prstGeom prst="rect">
            <a:avLst/>
          </a:prstGeom>
        </p:spPr>
      </p:pic>
      <p:sp>
        <p:nvSpPr>
          <p:cNvPr id="32" name="Rectangle 22">
            <a:extLst>
              <a:ext uri="{FF2B5EF4-FFF2-40B4-BE49-F238E27FC236}">
                <a16:creationId xmlns:a16="http://schemas.microsoft.com/office/drawing/2014/main" id="{32386D96-DF72-4275-B766-E00CBBFB0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TextBox 21">
            <a:extLst>
              <a:ext uri="{FF2B5EF4-FFF2-40B4-BE49-F238E27FC236}">
                <a16:creationId xmlns:a16="http://schemas.microsoft.com/office/drawing/2014/main" id="{9727FC70-795A-495A-9228-EAF61C44AC2C}"/>
              </a:ext>
            </a:extLst>
          </p:cNvPr>
          <p:cNvSpPr txBox="1"/>
          <p:nvPr/>
        </p:nvSpPr>
        <p:spPr>
          <a:xfrm>
            <a:off x="2706543" y="284202"/>
            <a:ext cx="6094562" cy="369332"/>
          </a:xfrm>
          <a:prstGeom prst="rect">
            <a:avLst/>
          </a:prstGeom>
          <a:noFill/>
        </p:spPr>
        <p:txBody>
          <a:bodyPr wrap="square">
            <a:spAutoFit/>
          </a:bodyPr>
          <a:lstStyle/>
          <a:p>
            <a:pPr algn="ctr"/>
            <a:r>
              <a:rPr lang="en-US" b="1" dirty="0">
                <a:latin typeface="Segoe UI" panose="020B0502040204020203" pitchFamily="34" charset="0"/>
              </a:rPr>
              <a:t>Gallery</a:t>
            </a:r>
            <a:endParaRPr lang="en-US" b="1" dirty="0">
              <a:effectLst/>
              <a:latin typeface="Segoe UI" panose="020B0502040204020203" pitchFamily="34" charset="0"/>
            </a:endParaRPr>
          </a:p>
        </p:txBody>
      </p:sp>
    </p:spTree>
    <p:extLst>
      <p:ext uri="{BB962C8B-B14F-4D97-AF65-F5344CB8AC3E}">
        <p14:creationId xmlns:p14="http://schemas.microsoft.com/office/powerpoint/2010/main" val="4032977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73B88195-8D9E-4359-A86C-9456C469F7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33" name="Picture 32">
            <a:extLst>
              <a:ext uri="{FF2B5EF4-FFF2-40B4-BE49-F238E27FC236}">
                <a16:creationId xmlns:a16="http://schemas.microsoft.com/office/drawing/2014/main" id="{03EC48BD-A960-4717-BC76-7E4C982250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5" name="Oval 34">
            <a:extLst>
              <a:ext uri="{FF2B5EF4-FFF2-40B4-BE49-F238E27FC236}">
                <a16:creationId xmlns:a16="http://schemas.microsoft.com/office/drawing/2014/main" id="{7A00717A-7D3C-456B-A779-9D0638878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7" name="Picture 36">
            <a:extLst>
              <a:ext uri="{FF2B5EF4-FFF2-40B4-BE49-F238E27FC236}">
                <a16:creationId xmlns:a16="http://schemas.microsoft.com/office/drawing/2014/main" id="{EEB0E133-CF2F-4AD3-ACA6-03E91BB603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9" name="Picture 38">
            <a:extLst>
              <a:ext uri="{FF2B5EF4-FFF2-40B4-BE49-F238E27FC236}">
                <a16:creationId xmlns:a16="http://schemas.microsoft.com/office/drawing/2014/main" id="{6CD94893-A2D1-401B-A469-D34E425DCE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41" name="Rectangle 40">
            <a:extLst>
              <a:ext uri="{FF2B5EF4-FFF2-40B4-BE49-F238E27FC236}">
                <a16:creationId xmlns:a16="http://schemas.microsoft.com/office/drawing/2014/main" id="{546E6246-28E6-4A2D-B924-24539B8C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useBgFill="1">
        <p:nvSpPr>
          <p:cNvPr id="47" name="Freeform: Shape 46">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D8386AD-9020-4F5C-BDAA-0A60EEA162E4}"/>
              </a:ext>
            </a:extLst>
          </p:cNvPr>
          <p:cNvSpPr txBox="1"/>
          <p:nvPr/>
        </p:nvSpPr>
        <p:spPr>
          <a:xfrm>
            <a:off x="965505" y="3520540"/>
            <a:ext cx="10260990" cy="62691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000" dirty="0">
                <a:solidFill>
                  <a:srgbClr val="FFFFFF"/>
                </a:solidFill>
                <a:effectLst/>
                <a:latin typeface="+mj-lt"/>
                <a:ea typeface="+mj-ea"/>
                <a:cs typeface="+mj-cs"/>
              </a:rPr>
              <a:t>From here onwards the Akash will continue our presentation.</a:t>
            </a:r>
          </a:p>
        </p:txBody>
      </p:sp>
    </p:spTree>
    <p:extLst>
      <p:ext uri="{BB962C8B-B14F-4D97-AF65-F5344CB8AC3E}">
        <p14:creationId xmlns:p14="http://schemas.microsoft.com/office/powerpoint/2010/main" val="355672158"/>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7" name="Picture 76">
            <a:extLst>
              <a:ext uri="{FF2B5EF4-FFF2-40B4-BE49-F238E27FC236}">
                <a16:creationId xmlns:a16="http://schemas.microsoft.com/office/drawing/2014/main" id="{B1115DF5-AFBD-4F66-AE21-09484AD45C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9" name="Picture 78">
            <a:extLst>
              <a:ext uri="{FF2B5EF4-FFF2-40B4-BE49-F238E27FC236}">
                <a16:creationId xmlns:a16="http://schemas.microsoft.com/office/drawing/2014/main" id="{33D1B7F8-74CC-4614-855A-84CC82628BE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1" name="Oval 80">
            <a:extLst>
              <a:ext uri="{FF2B5EF4-FFF2-40B4-BE49-F238E27FC236}">
                <a16:creationId xmlns:a16="http://schemas.microsoft.com/office/drawing/2014/main" id="{16BEC653-A047-40E7-A65C-5C7D3EDEC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3" name="Picture 82">
            <a:extLst>
              <a:ext uri="{FF2B5EF4-FFF2-40B4-BE49-F238E27FC236}">
                <a16:creationId xmlns:a16="http://schemas.microsoft.com/office/drawing/2014/main" id="{1CA27089-EF20-428F-BEFB-D680CC61A2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5" name="Picture 84">
            <a:extLst>
              <a:ext uri="{FF2B5EF4-FFF2-40B4-BE49-F238E27FC236}">
                <a16:creationId xmlns:a16="http://schemas.microsoft.com/office/drawing/2014/main" id="{1BFA68AB-4F1A-4721-A4D2-0C578829A0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87" name="Rectangle 86">
            <a:extLst>
              <a:ext uri="{FF2B5EF4-FFF2-40B4-BE49-F238E27FC236}">
                <a16:creationId xmlns:a16="http://schemas.microsoft.com/office/drawing/2014/main" id="{D43CBC87-A39A-44E4-9EE2-21CCD5CED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9" name="Rectangle 88">
            <a:extLst>
              <a:ext uri="{FF2B5EF4-FFF2-40B4-BE49-F238E27FC236}">
                <a16:creationId xmlns:a16="http://schemas.microsoft.com/office/drawing/2014/main" id="{25482F9D-E110-434E-9B4F-41A3F5CB2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1" name="Freeform 7">
            <a:extLst>
              <a:ext uri="{FF2B5EF4-FFF2-40B4-BE49-F238E27FC236}">
                <a16:creationId xmlns:a16="http://schemas.microsoft.com/office/drawing/2014/main" id="{5779FF2E-BB5C-4805-AAD5-275495A2B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F5E76BEC-3AC5-45A7-B7E4-420B9151A743}"/>
              </a:ext>
            </a:extLst>
          </p:cNvPr>
          <p:cNvSpPr txBox="1"/>
          <p:nvPr/>
        </p:nvSpPr>
        <p:spPr>
          <a:xfrm>
            <a:off x="648930" y="629267"/>
            <a:ext cx="9252154" cy="1016654"/>
          </a:xfrm>
          <a:prstGeom prst="rect">
            <a:avLst/>
          </a:prstGeom>
        </p:spPr>
        <p:txBody>
          <a:bodyPr vert="horz" lIns="91440" tIns="45720" rIns="91440" bIns="45720" rtlCol="0" anchor="t">
            <a:normAutofit/>
          </a:bodyPr>
          <a:lstStyle/>
          <a:p>
            <a:pPr lvl="0">
              <a:spcBef>
                <a:spcPct val="0"/>
              </a:spcBef>
              <a:spcAft>
                <a:spcPts val="600"/>
              </a:spcAft>
            </a:pPr>
            <a:r>
              <a:rPr lang="en-US" sz="4200">
                <a:solidFill>
                  <a:srgbClr val="EBEBEB"/>
                </a:solidFill>
                <a:latin typeface="+mj-lt"/>
                <a:ea typeface="+mj-ea"/>
                <a:cs typeface="+mj-cs"/>
              </a:rPr>
              <a:t>function</a:t>
            </a:r>
          </a:p>
        </p:txBody>
      </p:sp>
      <p:sp>
        <p:nvSpPr>
          <p:cNvPr id="93" name="Rectangle 92">
            <a:extLst>
              <a:ext uri="{FF2B5EF4-FFF2-40B4-BE49-F238E27FC236}">
                <a16:creationId xmlns:a16="http://schemas.microsoft.com/office/drawing/2014/main" id="{6EB83258-50E7-4A51-8C48-ADA7CD7F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5" name="Freeform: Shape 94">
            <a:extLst>
              <a:ext uri="{FF2B5EF4-FFF2-40B4-BE49-F238E27FC236}">
                <a16:creationId xmlns:a16="http://schemas.microsoft.com/office/drawing/2014/main" id="{A4188960-1398-409C-BA5D-F87CCB74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TextBox 2">
            <a:extLst>
              <a:ext uri="{FF2B5EF4-FFF2-40B4-BE49-F238E27FC236}">
                <a16:creationId xmlns:a16="http://schemas.microsoft.com/office/drawing/2014/main" id="{14229B70-D255-F1B2-C6F0-6F1AB0FC3347}"/>
              </a:ext>
            </a:extLst>
          </p:cNvPr>
          <p:cNvGraphicFramePr/>
          <p:nvPr>
            <p:extLst>
              <p:ext uri="{D42A27DB-BD31-4B8C-83A1-F6EECF244321}">
                <p14:modId xmlns:p14="http://schemas.microsoft.com/office/powerpoint/2010/main" val="2011396463"/>
              </p:ext>
            </p:extLst>
          </p:nvPr>
        </p:nvGraphicFramePr>
        <p:xfrm>
          <a:off x="648929" y="2810256"/>
          <a:ext cx="11285895" cy="377151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83726121"/>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 name="Picture 80">
            <a:extLst>
              <a:ext uri="{FF2B5EF4-FFF2-40B4-BE49-F238E27FC236}">
                <a16:creationId xmlns:a16="http://schemas.microsoft.com/office/drawing/2014/main" id="{B1115DF5-AFBD-4F66-AE21-09484AD45C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83" name="Picture 82">
            <a:extLst>
              <a:ext uri="{FF2B5EF4-FFF2-40B4-BE49-F238E27FC236}">
                <a16:creationId xmlns:a16="http://schemas.microsoft.com/office/drawing/2014/main" id="{33D1B7F8-74CC-4614-855A-84CC82628BE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5" name="Oval 84">
            <a:extLst>
              <a:ext uri="{FF2B5EF4-FFF2-40B4-BE49-F238E27FC236}">
                <a16:creationId xmlns:a16="http://schemas.microsoft.com/office/drawing/2014/main" id="{16BEC653-A047-40E7-A65C-5C7D3EDEC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7" name="Picture 86">
            <a:extLst>
              <a:ext uri="{FF2B5EF4-FFF2-40B4-BE49-F238E27FC236}">
                <a16:creationId xmlns:a16="http://schemas.microsoft.com/office/drawing/2014/main" id="{1CA27089-EF20-428F-BEFB-D680CC61A2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9" name="Picture 88">
            <a:extLst>
              <a:ext uri="{FF2B5EF4-FFF2-40B4-BE49-F238E27FC236}">
                <a16:creationId xmlns:a16="http://schemas.microsoft.com/office/drawing/2014/main" id="{1BFA68AB-4F1A-4721-A4D2-0C578829A0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91" name="Rectangle 90">
            <a:extLst>
              <a:ext uri="{FF2B5EF4-FFF2-40B4-BE49-F238E27FC236}">
                <a16:creationId xmlns:a16="http://schemas.microsoft.com/office/drawing/2014/main" id="{D43CBC87-A39A-44E4-9EE2-21CCD5CED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 name="Rectangle 92">
            <a:extLst>
              <a:ext uri="{FF2B5EF4-FFF2-40B4-BE49-F238E27FC236}">
                <a16:creationId xmlns:a16="http://schemas.microsoft.com/office/drawing/2014/main" id="{904AED29-F962-4396-BDB1-751E9376C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
            <a:ext cx="12191695" cy="6858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6">
            <a:extLst>
              <a:ext uri="{FF2B5EF4-FFF2-40B4-BE49-F238E27FC236}">
                <a16:creationId xmlns:a16="http://schemas.microsoft.com/office/drawing/2014/main" id="{76250A30-57A4-4633-8279-629424B3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87058"/>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106" name="Freeform 5">
            <a:extLst>
              <a:ext uri="{FF2B5EF4-FFF2-40B4-BE49-F238E27FC236}">
                <a16:creationId xmlns:a16="http://schemas.microsoft.com/office/drawing/2014/main" id="{EAD164B0-269D-4BFF-9191-D43FD07B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305" y="4065581"/>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tyle>
          <a:lnRef idx="0">
            <a:scrgbClr r="0" g="0" b="0"/>
          </a:lnRef>
          <a:fillRef idx="1003">
            <a:schemeClr val="dk2"/>
          </a:fillRef>
          <a:effectRef idx="0">
            <a:scrgbClr r="0" g="0" b="0"/>
          </a:effectRef>
          <a:fontRef idx="major"/>
        </p:style>
      </p:sp>
      <p:sp>
        <p:nvSpPr>
          <p:cNvPr id="76" name="TextBox 75">
            <a:extLst>
              <a:ext uri="{FF2B5EF4-FFF2-40B4-BE49-F238E27FC236}">
                <a16:creationId xmlns:a16="http://schemas.microsoft.com/office/drawing/2014/main" id="{C9C5CF6F-5690-4A95-92DE-FE7280D22FD9}"/>
              </a:ext>
            </a:extLst>
          </p:cNvPr>
          <p:cNvSpPr txBox="1"/>
          <p:nvPr/>
        </p:nvSpPr>
        <p:spPr>
          <a:xfrm>
            <a:off x="611853" y="4885339"/>
            <a:ext cx="10968294" cy="1237087"/>
          </a:xfrm>
          <a:prstGeom prst="rect">
            <a:avLst/>
          </a:prstGeom>
        </p:spPr>
        <p:txBody>
          <a:bodyPr vert="horz" lIns="91440" tIns="45720" rIns="91440" bIns="45720" rtlCol="0" anchor="t">
            <a:normAutofit/>
          </a:bodyPr>
          <a:lstStyle/>
          <a:p>
            <a:pPr lvl="0">
              <a:spcBef>
                <a:spcPct val="0"/>
              </a:spcBef>
              <a:spcAft>
                <a:spcPts val="600"/>
              </a:spcAft>
            </a:pPr>
            <a:r>
              <a:rPr lang="en-US" sz="4200">
                <a:solidFill>
                  <a:srgbClr val="FFFFFF"/>
                </a:solidFill>
                <a:latin typeface="+mj-lt"/>
                <a:ea typeface="+mj-ea"/>
                <a:cs typeface="+mj-cs"/>
              </a:rPr>
              <a:t>PATCH FUNCTION</a:t>
            </a:r>
          </a:p>
        </p:txBody>
      </p:sp>
      <p:graphicFrame>
        <p:nvGraphicFramePr>
          <p:cNvPr id="7" name="TextBox 2">
            <a:extLst>
              <a:ext uri="{FF2B5EF4-FFF2-40B4-BE49-F238E27FC236}">
                <a16:creationId xmlns:a16="http://schemas.microsoft.com/office/drawing/2014/main" id="{131324A7-C17B-6748-EA37-ADEB903325C0}"/>
              </a:ext>
            </a:extLst>
          </p:cNvPr>
          <p:cNvGraphicFramePr/>
          <p:nvPr>
            <p:extLst>
              <p:ext uri="{D42A27DB-BD31-4B8C-83A1-F6EECF244321}">
                <p14:modId xmlns:p14="http://schemas.microsoft.com/office/powerpoint/2010/main" val="737194671"/>
              </p:ext>
            </p:extLst>
          </p:nvPr>
        </p:nvGraphicFramePr>
        <p:xfrm>
          <a:off x="527049" y="298100"/>
          <a:ext cx="11053097" cy="362493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084050664"/>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38" name="Picture 7">
            <a:extLst>
              <a:ext uri="{FF2B5EF4-FFF2-40B4-BE49-F238E27FC236}">
                <a16:creationId xmlns:a16="http://schemas.microsoft.com/office/drawing/2014/main" id="{73B88195-8D9E-4359-A86C-9456C469F7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0" name="Picture 9">
            <a:extLst>
              <a:ext uri="{FF2B5EF4-FFF2-40B4-BE49-F238E27FC236}">
                <a16:creationId xmlns:a16="http://schemas.microsoft.com/office/drawing/2014/main" id="{03EC48BD-A960-4717-BC76-7E4C982250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7A00717A-7D3C-456B-A779-9D0638878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EEB0E133-CF2F-4AD3-ACA6-03E91BB603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CD94893-A2D1-401B-A469-D34E425DCE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8" name="Rectangle 17">
            <a:extLst>
              <a:ext uri="{FF2B5EF4-FFF2-40B4-BE49-F238E27FC236}">
                <a16:creationId xmlns:a16="http://schemas.microsoft.com/office/drawing/2014/main" id="{546E6246-28E6-4A2D-B924-24539B8C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13D9D468-0F08-4E9E-9E67-F21462C69744}"/>
              </a:ext>
            </a:extLst>
          </p:cNvPr>
          <p:cNvSpPr txBox="1"/>
          <p:nvPr/>
        </p:nvSpPr>
        <p:spPr>
          <a:xfrm>
            <a:off x="570300" y="732039"/>
            <a:ext cx="9583740" cy="1240533"/>
          </a:xfrm>
          <a:prstGeom prst="rect">
            <a:avLst/>
          </a:prstGeom>
        </p:spPr>
        <p:txBody>
          <a:bodyPr vert="horz" lIns="91440" tIns="45720" rIns="91440" bIns="45720" rtlCol="0">
            <a:normAutofit/>
          </a:bodyPr>
          <a:lstStyle/>
          <a:p>
            <a:pPr marL="285750" indent="-285750">
              <a:spcBef>
                <a:spcPts val="1000"/>
              </a:spcBef>
              <a:buClr>
                <a:schemeClr val="accent1">
                  <a:lumMod val="60000"/>
                  <a:lumOff val="40000"/>
                </a:schemeClr>
              </a:buClr>
              <a:buSzPct val="80000"/>
              <a:buFont typeface="Arial" panose="020B0604020202020204" pitchFamily="34" charset="0"/>
              <a:buChar char="•"/>
            </a:pPr>
            <a:r>
              <a:rPr lang="en-US" dirty="0">
                <a:effectLst/>
                <a:latin typeface="+mj-lt"/>
                <a:ea typeface="+mj-ea"/>
                <a:cs typeface="+mj-cs"/>
              </a:rPr>
              <a:t>The ForAll function evaluates a formula for all the records in a table. The formula can calculate a value and/or perform actions, such as modifying data or working with a connection. Use the </a:t>
            </a:r>
            <a:r>
              <a:rPr lang="en-US" u="none" strike="noStrike" dirty="0">
                <a:effectLst/>
                <a:latin typeface="+mj-lt"/>
                <a:ea typeface="+mj-ea"/>
                <a:cs typeface="+mj-cs"/>
              </a:rPr>
              <a:t>With function</a:t>
            </a:r>
            <a:r>
              <a:rPr lang="en-US" dirty="0">
                <a:effectLst/>
                <a:latin typeface="+mj-lt"/>
                <a:ea typeface="+mj-ea"/>
                <a:cs typeface="+mj-cs"/>
              </a:rPr>
              <a:t> to evaluate the formula for a single record</a:t>
            </a:r>
            <a:endParaRPr lang="en-US" dirty="0">
              <a:latin typeface="+mj-lt"/>
              <a:ea typeface="+mj-ea"/>
              <a:cs typeface="+mj-cs"/>
            </a:endParaRPr>
          </a:p>
        </p:txBody>
      </p:sp>
      <p:sp>
        <p:nvSpPr>
          <p:cNvPr id="39" name="TextBox 38">
            <a:extLst>
              <a:ext uri="{FF2B5EF4-FFF2-40B4-BE49-F238E27FC236}">
                <a16:creationId xmlns:a16="http://schemas.microsoft.com/office/drawing/2014/main" id="{BDF7F0E4-0F06-4156-B21A-F91545A26B38}"/>
              </a:ext>
            </a:extLst>
          </p:cNvPr>
          <p:cNvSpPr txBox="1"/>
          <p:nvPr/>
        </p:nvSpPr>
        <p:spPr>
          <a:xfrm>
            <a:off x="214359" y="183103"/>
            <a:ext cx="6096000" cy="461665"/>
          </a:xfrm>
          <a:prstGeom prst="rect">
            <a:avLst/>
          </a:prstGeom>
          <a:noFill/>
        </p:spPr>
        <p:txBody>
          <a:bodyPr wrap="square">
            <a:spAutoFit/>
          </a:bodyPr>
          <a:lstStyle/>
          <a:p>
            <a:pPr marL="285750" indent="-285750">
              <a:buFont typeface="Wingdings" panose="05000000000000000000" pitchFamily="2" charset="2"/>
              <a:buChar char="q"/>
            </a:pPr>
            <a:r>
              <a:rPr lang="en-US" sz="2400" dirty="0">
                <a:effectLst/>
                <a:latin typeface="+mj-lt"/>
                <a:ea typeface="+mj-ea"/>
                <a:cs typeface="+mj-cs"/>
              </a:rPr>
              <a:t>  ForAll</a:t>
            </a:r>
            <a:endParaRPr lang="en-IN" sz="2400" dirty="0"/>
          </a:p>
        </p:txBody>
      </p:sp>
      <p:sp>
        <p:nvSpPr>
          <p:cNvPr id="40" name="TextBox 39">
            <a:extLst>
              <a:ext uri="{FF2B5EF4-FFF2-40B4-BE49-F238E27FC236}">
                <a16:creationId xmlns:a16="http://schemas.microsoft.com/office/drawing/2014/main" id="{95350F7A-5557-40D0-96BF-16E666494B4D}"/>
              </a:ext>
            </a:extLst>
          </p:cNvPr>
          <p:cNvSpPr txBox="1"/>
          <p:nvPr/>
        </p:nvSpPr>
        <p:spPr>
          <a:xfrm>
            <a:off x="1749423" y="2088236"/>
            <a:ext cx="6096000" cy="369332"/>
          </a:xfrm>
          <a:prstGeom prst="rect">
            <a:avLst/>
          </a:prstGeom>
          <a:noFill/>
        </p:spPr>
        <p:txBody>
          <a:bodyPr wrap="square">
            <a:spAutoFit/>
          </a:bodyPr>
          <a:lstStyle/>
          <a:p>
            <a:pPr marL="285750" indent="-285750">
              <a:buFont typeface="Wingdings" panose="05000000000000000000" pitchFamily="2" charset="2"/>
              <a:buChar char="Ø"/>
            </a:pPr>
            <a:r>
              <a:rPr lang="en-IN" b="0" i="0" dirty="0">
                <a:effectLst/>
                <a:latin typeface="Segoe UI" panose="020B0502040204020203" pitchFamily="34" charset="0"/>
              </a:rPr>
              <a:t>Syntax- </a:t>
            </a:r>
            <a:r>
              <a:rPr lang="en-IN" b="1" i="0" dirty="0">
                <a:effectLst/>
                <a:latin typeface="Segoe UI" panose="020B0502040204020203" pitchFamily="34" charset="0"/>
              </a:rPr>
              <a:t>ForAll</a:t>
            </a:r>
            <a:r>
              <a:rPr lang="en-IN" dirty="0">
                <a:effectLst/>
                <a:latin typeface="Segoe UI" panose="020B0502040204020203" pitchFamily="34" charset="0"/>
              </a:rPr>
              <a:t>(</a:t>
            </a:r>
            <a:r>
              <a:rPr lang="en-IN" b="0" i="1" dirty="0">
                <a:effectLst/>
                <a:latin typeface="Segoe UI" panose="020B0502040204020203" pitchFamily="34" charset="0"/>
              </a:rPr>
              <a:t>Table</a:t>
            </a:r>
            <a:r>
              <a:rPr lang="en-IN" dirty="0">
                <a:effectLst/>
                <a:latin typeface="Segoe UI" panose="020B0502040204020203" pitchFamily="34" charset="0"/>
              </a:rPr>
              <a:t>, </a:t>
            </a:r>
            <a:r>
              <a:rPr lang="en-IN" b="0" i="1" dirty="0">
                <a:effectLst/>
                <a:latin typeface="Segoe UI" panose="020B0502040204020203" pitchFamily="34" charset="0"/>
              </a:rPr>
              <a:t>Formula</a:t>
            </a:r>
            <a:r>
              <a:rPr lang="en-IN" dirty="0">
                <a:effectLst/>
                <a:latin typeface="Segoe UI" panose="020B0502040204020203" pitchFamily="34" charset="0"/>
              </a:rPr>
              <a:t>)</a:t>
            </a:r>
            <a:endParaRPr lang="en-IN" dirty="0"/>
          </a:p>
        </p:txBody>
      </p:sp>
      <p:sp>
        <p:nvSpPr>
          <p:cNvPr id="41" name="TextBox 40">
            <a:extLst>
              <a:ext uri="{FF2B5EF4-FFF2-40B4-BE49-F238E27FC236}">
                <a16:creationId xmlns:a16="http://schemas.microsoft.com/office/drawing/2014/main" id="{6879A519-7D0A-4AAA-B1EF-F0F242D099DD}"/>
              </a:ext>
            </a:extLst>
          </p:cNvPr>
          <p:cNvSpPr txBox="1"/>
          <p:nvPr/>
        </p:nvSpPr>
        <p:spPr>
          <a:xfrm>
            <a:off x="1071831" y="2955085"/>
            <a:ext cx="9583740" cy="923330"/>
          </a:xfrm>
          <a:prstGeom prst="rect">
            <a:avLst/>
          </a:prstGeom>
          <a:noFill/>
        </p:spPr>
        <p:txBody>
          <a:bodyPr wrap="square">
            <a:spAutoFit/>
          </a:bodyPr>
          <a:lstStyle/>
          <a:p>
            <a:pPr marL="285750" indent="-285750">
              <a:buFont typeface="Arial" panose="020B0604020202020204" pitchFamily="34" charset="0"/>
              <a:buChar char="•"/>
            </a:pPr>
            <a:r>
              <a:rPr lang="en-US" dirty="0">
                <a:effectLst/>
                <a:latin typeface="Segoe UI" panose="020B0502040204020203" pitchFamily="34" charset="0"/>
              </a:rPr>
              <a:t>The </a:t>
            </a:r>
            <a:r>
              <a:rPr lang="en-US" b="1" i="0" dirty="0">
                <a:effectLst/>
                <a:latin typeface="Segoe UI" panose="020B0502040204020203" pitchFamily="34" charset="0"/>
              </a:rPr>
              <a:t>Distinct</a:t>
            </a:r>
            <a:r>
              <a:rPr lang="en-US" dirty="0">
                <a:effectLst/>
                <a:latin typeface="Segoe UI" panose="020B0502040204020203" pitchFamily="34" charset="0"/>
              </a:rPr>
              <a:t> function evaluates a formula across each record of a table and returns a one-column table of the results with duplicate values removed. The name of the column is </a:t>
            </a:r>
            <a:r>
              <a:rPr lang="en-US" b="1" i="0" dirty="0">
                <a:effectLst/>
                <a:latin typeface="Segoe UI" panose="020B0502040204020203" pitchFamily="34" charset="0"/>
              </a:rPr>
              <a:t>Result</a:t>
            </a:r>
            <a:r>
              <a:rPr lang="en-US" b="1" i="0" dirty="0">
                <a:latin typeface="Segoe UI" panose="020B0502040204020203" pitchFamily="34" charset="0"/>
              </a:rPr>
              <a:t>.</a:t>
            </a:r>
            <a:endParaRPr lang="en-IN" dirty="0"/>
          </a:p>
        </p:txBody>
      </p:sp>
      <p:sp>
        <p:nvSpPr>
          <p:cNvPr id="42" name="TextBox 41">
            <a:extLst>
              <a:ext uri="{FF2B5EF4-FFF2-40B4-BE49-F238E27FC236}">
                <a16:creationId xmlns:a16="http://schemas.microsoft.com/office/drawing/2014/main" id="{FB99C10C-4490-4895-BCB0-09C86C0752F6}"/>
              </a:ext>
            </a:extLst>
          </p:cNvPr>
          <p:cNvSpPr txBox="1"/>
          <p:nvPr/>
        </p:nvSpPr>
        <p:spPr>
          <a:xfrm>
            <a:off x="2125014" y="3905866"/>
            <a:ext cx="6096000" cy="369332"/>
          </a:xfrm>
          <a:prstGeom prst="rect">
            <a:avLst/>
          </a:prstGeom>
          <a:noFill/>
        </p:spPr>
        <p:txBody>
          <a:bodyPr wrap="square">
            <a:spAutoFit/>
          </a:bodyPr>
          <a:lstStyle/>
          <a:p>
            <a:pPr marL="285750" indent="-285750">
              <a:buFont typeface="Wingdings" panose="05000000000000000000" pitchFamily="2" charset="2"/>
              <a:buChar char="Ø"/>
            </a:pPr>
            <a:r>
              <a:rPr lang="en-IN" b="0" i="0" dirty="0">
                <a:effectLst/>
                <a:latin typeface="Segoe UI" panose="020B0502040204020203" pitchFamily="34" charset="0"/>
              </a:rPr>
              <a:t>syntax- Distinct(</a:t>
            </a:r>
            <a:r>
              <a:rPr lang="en-IN" b="0" i="0" dirty="0" err="1">
                <a:effectLst/>
                <a:latin typeface="Segoe UI" panose="020B0502040204020203" pitchFamily="34" charset="0"/>
              </a:rPr>
              <a:t>TableName,CollumnName</a:t>
            </a:r>
            <a:endParaRPr lang="en-IN" dirty="0"/>
          </a:p>
        </p:txBody>
      </p:sp>
      <p:sp>
        <p:nvSpPr>
          <p:cNvPr id="43" name="TextBox 42">
            <a:extLst>
              <a:ext uri="{FF2B5EF4-FFF2-40B4-BE49-F238E27FC236}">
                <a16:creationId xmlns:a16="http://schemas.microsoft.com/office/drawing/2014/main" id="{2A81BE5B-C622-4032-AFD8-0685CDDC4007}"/>
              </a:ext>
            </a:extLst>
          </p:cNvPr>
          <p:cNvSpPr txBox="1"/>
          <p:nvPr/>
        </p:nvSpPr>
        <p:spPr>
          <a:xfrm>
            <a:off x="266559" y="2332794"/>
            <a:ext cx="6096000" cy="461665"/>
          </a:xfrm>
          <a:prstGeom prst="rect">
            <a:avLst/>
          </a:prstGeom>
          <a:noFill/>
        </p:spPr>
        <p:txBody>
          <a:bodyPr wrap="square">
            <a:spAutoFit/>
          </a:bodyPr>
          <a:lstStyle/>
          <a:p>
            <a:pPr marL="285750" indent="-285750">
              <a:buFont typeface="Wingdings" panose="05000000000000000000" pitchFamily="2" charset="2"/>
              <a:buChar char="q"/>
            </a:pPr>
            <a:r>
              <a:rPr lang="en-US" b="1" i="0" dirty="0">
                <a:effectLst/>
                <a:latin typeface="Segoe UI" panose="020B0502040204020203" pitchFamily="34" charset="0"/>
              </a:rPr>
              <a:t> </a:t>
            </a:r>
            <a:r>
              <a:rPr lang="en-US" sz="2400" b="1" i="0" dirty="0">
                <a:effectLst/>
                <a:latin typeface="Segoe UI" panose="020B0502040204020203" pitchFamily="34" charset="0"/>
              </a:rPr>
              <a:t>Distinct</a:t>
            </a:r>
            <a:endParaRPr lang="en-IN" sz="2400" dirty="0"/>
          </a:p>
        </p:txBody>
      </p:sp>
      <p:sp>
        <p:nvSpPr>
          <p:cNvPr id="44" name="TextBox 43">
            <a:extLst>
              <a:ext uri="{FF2B5EF4-FFF2-40B4-BE49-F238E27FC236}">
                <a16:creationId xmlns:a16="http://schemas.microsoft.com/office/drawing/2014/main" id="{EB3EB546-5829-4748-A194-F386816E72B6}"/>
              </a:ext>
            </a:extLst>
          </p:cNvPr>
          <p:cNvSpPr txBox="1"/>
          <p:nvPr/>
        </p:nvSpPr>
        <p:spPr>
          <a:xfrm>
            <a:off x="381568" y="4911197"/>
            <a:ext cx="11493547" cy="1754326"/>
          </a:xfrm>
          <a:prstGeom prst="rect">
            <a:avLst/>
          </a:prstGeom>
          <a:noFill/>
        </p:spPr>
        <p:txBody>
          <a:bodyPr wrap="square">
            <a:spAutoFit/>
          </a:bodyPr>
          <a:lstStyle/>
          <a:p>
            <a:pPr marL="285750" indent="-285750" algn="l">
              <a:buFont typeface="Arial" panose="020B0604020202020204" pitchFamily="34" charset="0"/>
              <a:buChar char="•"/>
            </a:pPr>
            <a:r>
              <a:rPr lang="en-US" sz="1800" dirty="0">
                <a:effectLst/>
                <a:latin typeface="Segoe UI" panose="020B0502040204020203" pitchFamily="34" charset="0"/>
              </a:rPr>
              <a:t>search function to find records from a table that contains a string value in any of the columns. The search string can be presented anywhere in the columns.</a:t>
            </a:r>
          </a:p>
          <a:p>
            <a:pPr algn="l"/>
            <a:endParaRPr lang="en-US" dirty="0">
              <a:effectLst/>
              <a:latin typeface="Segoe UI" panose="020B0502040204020203" pitchFamily="34" charset="0"/>
            </a:endParaRPr>
          </a:p>
          <a:p>
            <a:pPr algn="l"/>
            <a:r>
              <a:rPr lang="en-US" dirty="0">
                <a:effectLst/>
                <a:latin typeface="Segoe UI" panose="020B0502040204020203" pitchFamily="34" charset="0"/>
              </a:rPr>
              <a:t>•   </a:t>
            </a:r>
            <a:r>
              <a:rPr lang="en-US" sz="1800" dirty="0">
                <a:effectLst/>
                <a:latin typeface="Segoe UI" panose="020B0502040204020203" pitchFamily="34" charset="0"/>
              </a:rPr>
              <a:t>Syntax : Search( Table, </a:t>
            </a:r>
            <a:r>
              <a:rPr lang="en-US" sz="1800" dirty="0" err="1">
                <a:effectLst/>
                <a:latin typeface="Segoe UI" panose="020B0502040204020203" pitchFamily="34" charset="0"/>
              </a:rPr>
              <a:t>SearchString</a:t>
            </a:r>
            <a:r>
              <a:rPr lang="en-US" sz="1800" dirty="0">
                <a:effectLst/>
                <a:latin typeface="Segoe UI" panose="020B0502040204020203" pitchFamily="34" charset="0"/>
              </a:rPr>
              <a:t>, Column1 [, Column2.. ] )</a:t>
            </a:r>
          </a:p>
          <a:p>
            <a:pPr algn="l"/>
            <a:endParaRPr lang="en-US" dirty="0">
              <a:effectLst/>
              <a:latin typeface="Segoe UI" panose="020B0502040204020203" pitchFamily="34" charset="0"/>
            </a:endParaRPr>
          </a:p>
          <a:p>
            <a:pPr algn="l"/>
            <a:r>
              <a:rPr lang="en-US" dirty="0">
                <a:effectLst/>
                <a:latin typeface="Segoe UI" panose="020B0502040204020203" pitchFamily="34" charset="0"/>
              </a:rPr>
              <a:t>•   </a:t>
            </a:r>
            <a:r>
              <a:rPr lang="en-US" sz="1800" dirty="0">
                <a:effectLst/>
                <a:latin typeface="Segoe UI" panose="020B0502040204020203" pitchFamily="34" charset="0"/>
              </a:rPr>
              <a:t>Example: Search(‘Student', </a:t>
            </a:r>
            <a:r>
              <a:rPr lang="en-US" sz="1800" dirty="0" err="1">
                <a:effectLst/>
                <a:latin typeface="Segoe UI" panose="020B0502040204020203" pitchFamily="34" charset="0"/>
              </a:rPr>
              <a:t>SearchBox.Text</a:t>
            </a:r>
            <a:r>
              <a:rPr lang="en-US" sz="1800" dirty="0">
                <a:effectLst/>
                <a:latin typeface="Segoe UI" panose="020B0502040204020203" pitchFamily="34" charset="0"/>
              </a:rPr>
              <a:t>, “</a:t>
            </a:r>
            <a:r>
              <a:rPr lang="en-US" sz="1800" dirty="0" err="1">
                <a:effectLst/>
                <a:latin typeface="Segoe UI" panose="020B0502040204020203" pitchFamily="34" charset="0"/>
              </a:rPr>
              <a:t>StudentName</a:t>
            </a:r>
            <a:r>
              <a:rPr lang="en-US" sz="1800" dirty="0">
                <a:effectLst/>
                <a:latin typeface="Segoe UI" panose="020B0502040204020203" pitchFamily="34" charset="0"/>
              </a:rPr>
              <a:t>")</a:t>
            </a:r>
            <a:endParaRPr lang="en-US" dirty="0">
              <a:effectLst/>
              <a:latin typeface="Segoe UI" panose="020B0502040204020203" pitchFamily="34" charset="0"/>
            </a:endParaRPr>
          </a:p>
        </p:txBody>
      </p:sp>
      <p:sp>
        <p:nvSpPr>
          <p:cNvPr id="46" name="TextBox 45">
            <a:extLst>
              <a:ext uri="{FF2B5EF4-FFF2-40B4-BE49-F238E27FC236}">
                <a16:creationId xmlns:a16="http://schemas.microsoft.com/office/drawing/2014/main" id="{EC5241B8-2474-4B9B-AA3E-19D09CEB119A}"/>
              </a:ext>
            </a:extLst>
          </p:cNvPr>
          <p:cNvSpPr txBox="1"/>
          <p:nvPr/>
        </p:nvSpPr>
        <p:spPr>
          <a:xfrm>
            <a:off x="266559" y="4342838"/>
            <a:ext cx="6096000" cy="400110"/>
          </a:xfrm>
          <a:prstGeom prst="rect">
            <a:avLst/>
          </a:prstGeom>
          <a:noFill/>
        </p:spPr>
        <p:txBody>
          <a:bodyPr wrap="square">
            <a:spAutoFit/>
          </a:bodyPr>
          <a:lstStyle/>
          <a:p>
            <a:pPr marL="285750" indent="-285750">
              <a:buFont typeface="Wingdings" panose="05000000000000000000" pitchFamily="2" charset="2"/>
              <a:buChar char="q"/>
            </a:pPr>
            <a:r>
              <a:rPr lang="en-US" sz="2000" dirty="0">
                <a:effectLst/>
                <a:latin typeface="Segoe UI" panose="020B0502040204020203" pitchFamily="34" charset="0"/>
              </a:rPr>
              <a:t> Search  </a:t>
            </a:r>
            <a:endParaRPr lang="en-IN" sz="2000" dirty="0"/>
          </a:p>
        </p:txBody>
      </p:sp>
    </p:spTree>
    <p:extLst>
      <p:ext uri="{BB962C8B-B14F-4D97-AF65-F5344CB8AC3E}">
        <p14:creationId xmlns:p14="http://schemas.microsoft.com/office/powerpoint/2010/main" val="1276202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73B88195-8D9E-4359-A86C-9456C469F7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33" name="Picture 32">
            <a:extLst>
              <a:ext uri="{FF2B5EF4-FFF2-40B4-BE49-F238E27FC236}">
                <a16:creationId xmlns:a16="http://schemas.microsoft.com/office/drawing/2014/main" id="{03EC48BD-A960-4717-BC76-7E4C982250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5" name="Oval 34">
            <a:extLst>
              <a:ext uri="{FF2B5EF4-FFF2-40B4-BE49-F238E27FC236}">
                <a16:creationId xmlns:a16="http://schemas.microsoft.com/office/drawing/2014/main" id="{7A00717A-7D3C-456B-A779-9D0638878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7" name="Picture 36">
            <a:extLst>
              <a:ext uri="{FF2B5EF4-FFF2-40B4-BE49-F238E27FC236}">
                <a16:creationId xmlns:a16="http://schemas.microsoft.com/office/drawing/2014/main" id="{EEB0E133-CF2F-4AD3-ACA6-03E91BB603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9" name="Picture 38">
            <a:extLst>
              <a:ext uri="{FF2B5EF4-FFF2-40B4-BE49-F238E27FC236}">
                <a16:creationId xmlns:a16="http://schemas.microsoft.com/office/drawing/2014/main" id="{6CD94893-A2D1-401B-A469-D34E425DCE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41" name="Rectangle 40">
            <a:extLst>
              <a:ext uri="{FF2B5EF4-FFF2-40B4-BE49-F238E27FC236}">
                <a16:creationId xmlns:a16="http://schemas.microsoft.com/office/drawing/2014/main" id="{546E6246-28E6-4A2D-B924-24539B8C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useBgFill="1">
        <p:nvSpPr>
          <p:cNvPr id="47" name="Freeform: Shape 46">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D8386AD-9020-4F5C-BDAA-0A60EEA162E4}"/>
              </a:ext>
            </a:extLst>
          </p:cNvPr>
          <p:cNvSpPr txBox="1"/>
          <p:nvPr/>
        </p:nvSpPr>
        <p:spPr>
          <a:xfrm>
            <a:off x="965505" y="3520540"/>
            <a:ext cx="10260990" cy="62691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000" dirty="0">
                <a:solidFill>
                  <a:srgbClr val="FFFFFF"/>
                </a:solidFill>
                <a:effectLst/>
                <a:latin typeface="+mj-lt"/>
                <a:ea typeface="+mj-ea"/>
                <a:cs typeface="+mj-cs"/>
              </a:rPr>
              <a:t>From here onwards the Tanmay will continue our presentation.</a:t>
            </a:r>
          </a:p>
        </p:txBody>
      </p:sp>
    </p:spTree>
    <p:extLst>
      <p:ext uri="{BB962C8B-B14F-4D97-AF65-F5344CB8AC3E}">
        <p14:creationId xmlns:p14="http://schemas.microsoft.com/office/powerpoint/2010/main" val="2580495793"/>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F9AED4-F1A4-435D-B83D-400333D3329C}"/>
              </a:ext>
            </a:extLst>
          </p:cNvPr>
          <p:cNvSpPr txBox="1"/>
          <p:nvPr/>
        </p:nvSpPr>
        <p:spPr>
          <a:xfrm>
            <a:off x="199845" y="345858"/>
            <a:ext cx="6520131" cy="461665"/>
          </a:xfrm>
          <a:prstGeom prst="rect">
            <a:avLst/>
          </a:prstGeom>
          <a:noFill/>
        </p:spPr>
        <p:txBody>
          <a:bodyPr wrap="square">
            <a:spAutoFit/>
          </a:bodyPr>
          <a:lstStyle/>
          <a:p>
            <a:pPr marL="285750" indent="-285750">
              <a:buFont typeface="Wingdings" panose="05000000000000000000" pitchFamily="2" charset="2"/>
              <a:buChar char="q"/>
            </a:pPr>
            <a:r>
              <a:rPr lang="en-US" sz="2000" dirty="0"/>
              <a:t> </a:t>
            </a:r>
            <a:r>
              <a:rPr lang="en-US" sz="2400" b="1" dirty="0"/>
              <a:t>Data sources for a PowerApps</a:t>
            </a:r>
            <a:endParaRPr lang="en-IN" sz="2400" b="1" dirty="0"/>
          </a:p>
        </p:txBody>
      </p:sp>
      <p:sp>
        <p:nvSpPr>
          <p:cNvPr id="5" name="TextBox 4">
            <a:extLst>
              <a:ext uri="{FF2B5EF4-FFF2-40B4-BE49-F238E27FC236}">
                <a16:creationId xmlns:a16="http://schemas.microsoft.com/office/drawing/2014/main" id="{75284278-7AC1-4E86-A83A-42B41EA2A2FE}"/>
              </a:ext>
            </a:extLst>
          </p:cNvPr>
          <p:cNvSpPr txBox="1"/>
          <p:nvPr/>
        </p:nvSpPr>
        <p:spPr>
          <a:xfrm>
            <a:off x="795787" y="1074384"/>
            <a:ext cx="8934809" cy="2221057"/>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IN" dirty="0"/>
              <a:t>In Power Apps, most canvas apps use external information stored in cloud services called Data Sources.</a:t>
            </a:r>
          </a:p>
          <a:p>
            <a:pPr marL="285750" indent="-285750">
              <a:lnSpc>
                <a:spcPct val="200000"/>
              </a:lnSpc>
              <a:buFont typeface="Arial" panose="020B0604020202020204" pitchFamily="34" charset="0"/>
              <a:buChar char="•"/>
            </a:pPr>
            <a:r>
              <a:rPr lang="en-IN" dirty="0"/>
              <a:t>The most common data sources are tables, which you can use to retrieve and store information. </a:t>
            </a:r>
          </a:p>
        </p:txBody>
      </p:sp>
      <p:sp>
        <p:nvSpPr>
          <p:cNvPr id="7" name="TextBox 6">
            <a:extLst>
              <a:ext uri="{FF2B5EF4-FFF2-40B4-BE49-F238E27FC236}">
                <a16:creationId xmlns:a16="http://schemas.microsoft.com/office/drawing/2014/main" id="{B95F3610-5445-469B-9864-E499487C55B0}"/>
              </a:ext>
            </a:extLst>
          </p:cNvPr>
          <p:cNvSpPr txBox="1"/>
          <p:nvPr/>
        </p:nvSpPr>
        <p:spPr>
          <a:xfrm>
            <a:off x="795787" y="3429000"/>
            <a:ext cx="9262615" cy="2221057"/>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IN" dirty="0"/>
              <a:t>You can use connections to data sources to read and write data in Microsoft Excel workbooks, lists created using Microsoft Lists, SharePoint libraries, SQL tables, and many other formats, which can be stored in cloud services such as OneDrive for Business, DropBox, and SQL Server.</a:t>
            </a:r>
          </a:p>
        </p:txBody>
      </p:sp>
    </p:spTree>
    <p:extLst>
      <p:ext uri="{BB962C8B-B14F-4D97-AF65-F5344CB8AC3E}">
        <p14:creationId xmlns:p14="http://schemas.microsoft.com/office/powerpoint/2010/main" val="2886399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0FED62-6F71-4A1E-8790-410DB61B2116}"/>
              </a:ext>
            </a:extLst>
          </p:cNvPr>
          <p:cNvSpPr txBox="1"/>
          <p:nvPr/>
        </p:nvSpPr>
        <p:spPr>
          <a:xfrm>
            <a:off x="217815" y="354485"/>
            <a:ext cx="4190281" cy="369332"/>
          </a:xfrm>
          <a:prstGeom prst="rect">
            <a:avLst/>
          </a:prstGeom>
          <a:noFill/>
        </p:spPr>
        <p:txBody>
          <a:bodyPr wrap="square">
            <a:spAutoFit/>
          </a:bodyPr>
          <a:lstStyle/>
          <a:p>
            <a:pPr algn="l"/>
            <a:r>
              <a:rPr lang="en-IN" b="1" i="0" dirty="0">
                <a:solidFill>
                  <a:srgbClr val="E6E6E6"/>
                </a:solidFill>
                <a:effectLst/>
                <a:latin typeface="Segoe UI" panose="020B0502040204020203" pitchFamily="34" charset="0"/>
              </a:rPr>
              <a:t>2. Model-driven apps</a:t>
            </a:r>
          </a:p>
        </p:txBody>
      </p:sp>
      <p:sp>
        <p:nvSpPr>
          <p:cNvPr id="5" name="TextBox 4">
            <a:extLst>
              <a:ext uri="{FF2B5EF4-FFF2-40B4-BE49-F238E27FC236}">
                <a16:creationId xmlns:a16="http://schemas.microsoft.com/office/drawing/2014/main" id="{5D8CC20A-A259-48F3-9C90-7829B21314EA}"/>
              </a:ext>
            </a:extLst>
          </p:cNvPr>
          <p:cNvSpPr txBox="1"/>
          <p:nvPr/>
        </p:nvSpPr>
        <p:spPr>
          <a:xfrm>
            <a:off x="217815" y="1018416"/>
            <a:ext cx="10737731" cy="923330"/>
          </a:xfrm>
          <a:prstGeom prst="rect">
            <a:avLst/>
          </a:prstGeom>
          <a:noFill/>
        </p:spPr>
        <p:txBody>
          <a:bodyPr wrap="square">
            <a:spAutoFit/>
          </a:bodyPr>
          <a:lstStyle/>
          <a:p>
            <a:r>
              <a:rPr lang="en-US" b="0" i="0" dirty="0">
                <a:effectLst/>
                <a:latin typeface="Segoe UI" panose="020B0502040204020203" pitchFamily="34" charset="0"/>
              </a:rPr>
              <a:t>Model-driven</a:t>
            </a:r>
            <a:r>
              <a:rPr lang="en-US" b="0" i="0" u="sng" dirty="0">
                <a:effectLst/>
                <a:latin typeface="Segoe UI" panose="020B0502040204020203" pitchFamily="34" charset="0"/>
              </a:rPr>
              <a:t> </a:t>
            </a:r>
            <a:r>
              <a:rPr lang="en-US" b="0" i="0" dirty="0">
                <a:effectLst/>
                <a:latin typeface="Segoe UI" panose="020B0502040204020203" pitchFamily="34" charset="0"/>
              </a:rPr>
              <a:t>apps</a:t>
            </a:r>
            <a:r>
              <a:rPr lang="en-US" b="0" i="0" dirty="0">
                <a:solidFill>
                  <a:srgbClr val="E6E6E6"/>
                </a:solidFill>
                <a:effectLst/>
                <a:latin typeface="Segoe UI" panose="020B0502040204020203" pitchFamily="34" charset="0"/>
              </a:rPr>
              <a:t> start with your data model – building up from the shape of your core business data and processes in the Dataverse to model forms, views, and other components. Model-driven apps automatically generate great UI that's responsive across devices.</a:t>
            </a:r>
            <a:endParaRPr lang="en-IN" dirty="0"/>
          </a:p>
        </p:txBody>
      </p:sp>
      <p:sp>
        <p:nvSpPr>
          <p:cNvPr id="7" name="TextBox 6">
            <a:extLst>
              <a:ext uri="{FF2B5EF4-FFF2-40B4-BE49-F238E27FC236}">
                <a16:creationId xmlns:a16="http://schemas.microsoft.com/office/drawing/2014/main" id="{4D1A0E84-C975-450B-94DD-AF69DFDF7999}"/>
              </a:ext>
            </a:extLst>
          </p:cNvPr>
          <p:cNvSpPr txBox="1"/>
          <p:nvPr/>
        </p:nvSpPr>
        <p:spPr>
          <a:xfrm>
            <a:off x="217814" y="1958044"/>
            <a:ext cx="11022404" cy="646331"/>
          </a:xfrm>
          <a:prstGeom prst="rect">
            <a:avLst/>
          </a:prstGeom>
          <a:noFill/>
        </p:spPr>
        <p:txBody>
          <a:bodyPr wrap="square">
            <a:spAutoFit/>
          </a:bodyPr>
          <a:lstStyle/>
          <a:p>
            <a:r>
              <a:rPr lang="en-US" b="0" i="0" dirty="0">
                <a:solidFill>
                  <a:srgbClr val="E6E6E6"/>
                </a:solidFill>
                <a:effectLst/>
                <a:latin typeface="Segoe UI" panose="020B0502040204020203" pitchFamily="34" charset="0"/>
              </a:rPr>
              <a:t>When you create a model-driven app, you can use all the power of the Dataverse to rapidly configure your forms, business rules, and process flows. You create a model-driven app from the Power Apps site.</a:t>
            </a:r>
            <a:endParaRPr lang="en-IN" dirty="0"/>
          </a:p>
        </p:txBody>
      </p:sp>
      <p:sp>
        <p:nvSpPr>
          <p:cNvPr id="9" name="TextBox 8">
            <a:extLst>
              <a:ext uri="{FF2B5EF4-FFF2-40B4-BE49-F238E27FC236}">
                <a16:creationId xmlns:a16="http://schemas.microsoft.com/office/drawing/2014/main" id="{B590A918-C9B7-4F42-AAA9-1BF7C5D02E0D}"/>
              </a:ext>
            </a:extLst>
          </p:cNvPr>
          <p:cNvSpPr txBox="1"/>
          <p:nvPr/>
        </p:nvSpPr>
        <p:spPr>
          <a:xfrm>
            <a:off x="278202" y="2903590"/>
            <a:ext cx="1697247" cy="369332"/>
          </a:xfrm>
          <a:prstGeom prst="rect">
            <a:avLst/>
          </a:prstGeom>
          <a:noFill/>
        </p:spPr>
        <p:txBody>
          <a:bodyPr wrap="square">
            <a:spAutoFit/>
          </a:bodyPr>
          <a:lstStyle/>
          <a:p>
            <a:pPr algn="l"/>
            <a:r>
              <a:rPr lang="en-IN" b="1" i="0" dirty="0">
                <a:solidFill>
                  <a:srgbClr val="E6E6E6"/>
                </a:solidFill>
                <a:effectLst/>
                <a:latin typeface="Segoe UI" panose="020B0502040204020203" pitchFamily="34" charset="0"/>
              </a:rPr>
              <a:t>3. Portals</a:t>
            </a:r>
          </a:p>
        </p:txBody>
      </p:sp>
      <p:sp>
        <p:nvSpPr>
          <p:cNvPr id="11" name="TextBox 10">
            <a:extLst>
              <a:ext uri="{FF2B5EF4-FFF2-40B4-BE49-F238E27FC236}">
                <a16:creationId xmlns:a16="http://schemas.microsoft.com/office/drawing/2014/main" id="{B20BBCD7-5C07-4181-8C62-14617FADB373}"/>
              </a:ext>
            </a:extLst>
          </p:cNvPr>
          <p:cNvSpPr txBox="1"/>
          <p:nvPr/>
        </p:nvSpPr>
        <p:spPr>
          <a:xfrm>
            <a:off x="217814" y="3439078"/>
            <a:ext cx="10763611" cy="646331"/>
          </a:xfrm>
          <a:prstGeom prst="rect">
            <a:avLst/>
          </a:prstGeom>
          <a:noFill/>
        </p:spPr>
        <p:txBody>
          <a:bodyPr wrap="square">
            <a:spAutoFit/>
          </a:bodyPr>
          <a:lstStyle/>
          <a:p>
            <a:r>
              <a:rPr lang="en-US" b="0" i="0" dirty="0">
                <a:effectLst/>
                <a:latin typeface="Segoe UI" panose="020B0502040204020203" pitchFamily="34" charset="0"/>
              </a:rPr>
              <a:t>Portals</a:t>
            </a:r>
            <a:r>
              <a:rPr lang="en-US" b="0" i="0" dirty="0">
                <a:solidFill>
                  <a:srgbClr val="E6E6E6"/>
                </a:solidFill>
                <a:effectLst/>
                <a:latin typeface="Segoe UI" panose="020B0502040204020203" pitchFamily="34" charset="0"/>
              </a:rPr>
              <a:t> help you create external-facing websites that allow users outside your organization to sign in with a wide variety of identities, create and view data in Dataverse, or even browse content anonymously.</a:t>
            </a:r>
            <a:endParaRPr lang="en-IN" dirty="0"/>
          </a:p>
        </p:txBody>
      </p:sp>
      <p:sp>
        <p:nvSpPr>
          <p:cNvPr id="13" name="TextBox 12">
            <a:extLst>
              <a:ext uri="{FF2B5EF4-FFF2-40B4-BE49-F238E27FC236}">
                <a16:creationId xmlns:a16="http://schemas.microsoft.com/office/drawing/2014/main" id="{B57F3F0C-BE6C-4AD8-A7C8-72CBE71D8BF7}"/>
              </a:ext>
            </a:extLst>
          </p:cNvPr>
          <p:cNvSpPr txBox="1"/>
          <p:nvPr/>
        </p:nvSpPr>
        <p:spPr>
          <a:xfrm>
            <a:off x="278202" y="4374395"/>
            <a:ext cx="1990547" cy="369332"/>
          </a:xfrm>
          <a:prstGeom prst="rect">
            <a:avLst/>
          </a:prstGeom>
          <a:noFill/>
        </p:spPr>
        <p:txBody>
          <a:bodyPr wrap="square">
            <a:spAutoFit/>
          </a:bodyPr>
          <a:lstStyle/>
          <a:p>
            <a:pPr algn="l"/>
            <a:r>
              <a:rPr lang="en-IN" b="1" i="0" dirty="0">
                <a:solidFill>
                  <a:srgbClr val="E6E6E6"/>
                </a:solidFill>
                <a:effectLst/>
                <a:latin typeface="Segoe UI" panose="020B0502040204020203" pitchFamily="34" charset="0"/>
              </a:rPr>
              <a:t>4. Dataverse</a:t>
            </a:r>
          </a:p>
        </p:txBody>
      </p:sp>
      <p:sp>
        <p:nvSpPr>
          <p:cNvPr id="15" name="TextBox 14">
            <a:extLst>
              <a:ext uri="{FF2B5EF4-FFF2-40B4-BE49-F238E27FC236}">
                <a16:creationId xmlns:a16="http://schemas.microsoft.com/office/drawing/2014/main" id="{B722AD65-2504-4C9F-915D-CFD19E036F94}"/>
              </a:ext>
            </a:extLst>
          </p:cNvPr>
          <p:cNvSpPr txBox="1"/>
          <p:nvPr/>
        </p:nvSpPr>
        <p:spPr>
          <a:xfrm>
            <a:off x="217814" y="4855869"/>
            <a:ext cx="11844789" cy="923330"/>
          </a:xfrm>
          <a:prstGeom prst="rect">
            <a:avLst/>
          </a:prstGeom>
          <a:noFill/>
        </p:spPr>
        <p:txBody>
          <a:bodyPr wrap="square">
            <a:spAutoFit/>
          </a:bodyPr>
          <a:lstStyle/>
          <a:p>
            <a:r>
              <a:rPr lang="en-US" b="0" i="0" dirty="0">
                <a:effectLst/>
                <a:latin typeface="Segoe UI" panose="020B0502040204020203" pitchFamily="34" charset="0"/>
              </a:rPr>
              <a:t>Dataverse</a:t>
            </a:r>
            <a:r>
              <a:rPr lang="en-US" b="0" i="0" dirty="0">
                <a:solidFill>
                  <a:srgbClr val="E6E6E6"/>
                </a:solidFill>
                <a:effectLst/>
                <a:latin typeface="Segoe UI" panose="020B0502040204020203" pitchFamily="34" charset="0"/>
              </a:rPr>
              <a:t> is the data platform that comes with Power Apps and allows you to store and model business data. It's the platform on which Dynamics 365 apps (such as Dynamics 365 Sales, Customer Service, Field Service, Marketing, and Project Service Automation) are built. If you’re a Dynamics 365 customer, your data is already in Dataverse.</a:t>
            </a:r>
            <a:endParaRPr lang="en-IN" dirty="0"/>
          </a:p>
        </p:txBody>
      </p:sp>
      <p:sp>
        <p:nvSpPr>
          <p:cNvPr id="17" name="TextBox 16">
            <a:extLst>
              <a:ext uri="{FF2B5EF4-FFF2-40B4-BE49-F238E27FC236}">
                <a16:creationId xmlns:a16="http://schemas.microsoft.com/office/drawing/2014/main" id="{4646835C-60D9-407F-ACBF-3D3125C60D44}"/>
              </a:ext>
            </a:extLst>
          </p:cNvPr>
          <p:cNvSpPr txBox="1"/>
          <p:nvPr/>
        </p:nvSpPr>
        <p:spPr>
          <a:xfrm>
            <a:off x="217814" y="5911455"/>
            <a:ext cx="11634880" cy="646331"/>
          </a:xfrm>
          <a:prstGeom prst="rect">
            <a:avLst/>
          </a:prstGeom>
          <a:noFill/>
        </p:spPr>
        <p:txBody>
          <a:bodyPr wrap="square">
            <a:spAutoFit/>
          </a:bodyPr>
          <a:lstStyle/>
          <a:p>
            <a:r>
              <a:rPr lang="en-US" b="0" i="0" dirty="0">
                <a:solidFill>
                  <a:srgbClr val="E6E6E6"/>
                </a:solidFill>
                <a:effectLst/>
                <a:latin typeface="Segoe UI" panose="020B0502040204020203" pitchFamily="34" charset="0"/>
              </a:rPr>
              <a:t>Dataverse allows you to securely store and manage data within a set of standard and custom tables, and you can add columns to those tables when you need them.</a:t>
            </a:r>
            <a:endParaRPr lang="en-IN" dirty="0"/>
          </a:p>
        </p:txBody>
      </p:sp>
    </p:spTree>
    <p:extLst>
      <p:ext uri="{BB962C8B-B14F-4D97-AF65-F5344CB8AC3E}">
        <p14:creationId xmlns:p14="http://schemas.microsoft.com/office/powerpoint/2010/main" val="18730296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2AA369-558C-4DCD-B753-0DDC0A164380}"/>
              </a:ext>
            </a:extLst>
          </p:cNvPr>
          <p:cNvSpPr txBox="1"/>
          <p:nvPr/>
        </p:nvSpPr>
        <p:spPr>
          <a:xfrm>
            <a:off x="433477" y="337232"/>
            <a:ext cx="6094562" cy="461665"/>
          </a:xfrm>
          <a:prstGeom prst="rect">
            <a:avLst/>
          </a:prstGeom>
          <a:noFill/>
        </p:spPr>
        <p:txBody>
          <a:bodyPr wrap="square">
            <a:spAutoFit/>
          </a:bodyPr>
          <a:lstStyle/>
          <a:p>
            <a:pPr marL="342900" indent="-342900">
              <a:buFont typeface="Wingdings" panose="05000000000000000000" pitchFamily="2" charset="2"/>
              <a:buChar char="q"/>
            </a:pPr>
            <a:r>
              <a:rPr lang="en-IN" sz="2400" dirty="0"/>
              <a:t> </a:t>
            </a:r>
            <a:r>
              <a:rPr lang="en-IN" sz="2400" b="1" dirty="0"/>
              <a:t>Local data sources</a:t>
            </a:r>
          </a:p>
        </p:txBody>
      </p:sp>
      <p:sp>
        <p:nvSpPr>
          <p:cNvPr id="5" name="TextBox 4">
            <a:extLst>
              <a:ext uri="{FF2B5EF4-FFF2-40B4-BE49-F238E27FC236}">
                <a16:creationId xmlns:a16="http://schemas.microsoft.com/office/drawing/2014/main" id="{DDF00055-C5FF-4926-B63E-3BB882685A91}"/>
              </a:ext>
            </a:extLst>
          </p:cNvPr>
          <p:cNvSpPr txBox="1"/>
          <p:nvPr/>
        </p:nvSpPr>
        <p:spPr>
          <a:xfrm>
            <a:off x="121848" y="1040437"/>
            <a:ext cx="11948304" cy="535531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Collections are a special kind of data source. They are local to the app and not backed by a connection to a service in the cloud, so the information can not be shared across devices for the same user or between users. </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Collections can be created dynamically with the Collect function. </a:t>
            </a:r>
          </a:p>
          <a:p>
            <a:pPr marL="285750" indent="-285750">
              <a:lnSpc>
                <a:spcPct val="150000"/>
              </a:lnSpc>
              <a:buFont typeface="Arial" panose="020B0604020202020204" pitchFamily="34" charset="0"/>
              <a:buChar char="•"/>
            </a:pPr>
            <a:r>
              <a:rPr lang="en-US" dirty="0"/>
              <a:t>The columns of a collection can be modified at any time using the Collect function.</a:t>
            </a:r>
          </a:p>
          <a:p>
            <a:pPr marL="285750" indent="-285750">
              <a:lnSpc>
                <a:spcPct val="150000"/>
              </a:lnSpc>
              <a:buFont typeface="Arial" panose="020B0604020202020204" pitchFamily="34" charset="0"/>
              <a:buChar char="•"/>
            </a:pPr>
            <a:r>
              <a:rPr lang="en-US" dirty="0"/>
              <a:t>Collections allow duplicate records. More than one copy of the same record can exist in a collection. </a:t>
            </a:r>
          </a:p>
          <a:p>
            <a:pPr>
              <a:lnSpc>
                <a:spcPct val="150000"/>
              </a:lnSpc>
            </a:pPr>
            <a:endParaRPr lang="en-US" dirty="0"/>
          </a:p>
          <a:p>
            <a:pPr marL="285750" indent="-285750">
              <a:lnSpc>
                <a:spcPct val="150000"/>
              </a:lnSpc>
              <a:buFont typeface="Arial" panose="020B0604020202020204" pitchFamily="34" charset="0"/>
              <a:buChar char="•"/>
            </a:pPr>
            <a:r>
              <a:rPr lang="en-US" dirty="0"/>
              <a:t>You can use the SaveData and LoadData functions to save and reload a copy of the collection. </a:t>
            </a:r>
          </a:p>
          <a:p>
            <a:pPr>
              <a:lnSpc>
                <a:spcPct val="150000"/>
              </a:lnSpc>
            </a:pPr>
            <a:r>
              <a:rPr lang="en-US" dirty="0"/>
              <a:t>The information is stored in a private location that other users, apps, or devices can't access.</a:t>
            </a:r>
          </a:p>
          <a:p>
            <a:pPr marL="285750" indent="-285750">
              <a:lnSpc>
                <a:spcPct val="150000"/>
              </a:lnSpc>
              <a:buFont typeface="Arial" panose="020B0604020202020204" pitchFamily="34" charset="0"/>
              <a:buChar char="•"/>
            </a:pPr>
            <a:r>
              <a:rPr lang="en-US" dirty="0"/>
              <a:t>You can use the Export and Import controls to save and reload a copy of the collection to a file that the user can interact with.</a:t>
            </a:r>
          </a:p>
          <a:p>
            <a:endParaRPr lang="en-US" dirty="0"/>
          </a:p>
        </p:txBody>
      </p:sp>
    </p:spTree>
    <p:extLst>
      <p:ext uri="{BB962C8B-B14F-4D97-AF65-F5344CB8AC3E}">
        <p14:creationId xmlns:p14="http://schemas.microsoft.com/office/powerpoint/2010/main" val="1838667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1A24C4-F8AC-4611-934D-0A43FF429B6C}"/>
              </a:ext>
            </a:extLst>
          </p:cNvPr>
          <p:cNvSpPr txBox="1"/>
          <p:nvPr/>
        </p:nvSpPr>
        <p:spPr>
          <a:xfrm>
            <a:off x="353682" y="593661"/>
            <a:ext cx="11050438" cy="5441170"/>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IN" dirty="0"/>
              <a:t>Collect:- The Collect function adds records to a data source, </a:t>
            </a:r>
          </a:p>
          <a:p>
            <a:pPr>
              <a:lnSpc>
                <a:spcPct val="150000"/>
              </a:lnSpc>
            </a:pPr>
            <a:r>
              <a:rPr lang="en-IN" dirty="0"/>
              <a:t>	Allows you to store records in the local cache,if we have no connection.</a:t>
            </a:r>
          </a:p>
          <a:p>
            <a:pPr>
              <a:lnSpc>
                <a:spcPct val="150000"/>
              </a:lnSpc>
            </a:pPr>
            <a:endParaRPr lang="en-IN" dirty="0"/>
          </a:p>
          <a:p>
            <a:pPr marL="285750" indent="-285750">
              <a:lnSpc>
                <a:spcPct val="150000"/>
              </a:lnSpc>
              <a:buFont typeface="Wingdings" panose="05000000000000000000" pitchFamily="2" charset="2"/>
              <a:buChar char="Ø"/>
            </a:pPr>
            <a:r>
              <a:rPr lang="en-IN" dirty="0"/>
              <a:t>	Syntax : Collect( DataSource, Item, ... )</a:t>
            </a:r>
          </a:p>
          <a:p>
            <a:pPr>
              <a:lnSpc>
                <a:spcPct val="150000"/>
              </a:lnSpc>
            </a:pPr>
            <a:endParaRPr lang="en-IN" dirty="0"/>
          </a:p>
          <a:p>
            <a:pPr marL="285750" indent="-285750">
              <a:lnSpc>
                <a:spcPct val="150000"/>
              </a:lnSpc>
              <a:buFont typeface="Wingdings" panose="05000000000000000000" pitchFamily="2" charset="2"/>
              <a:buChar char="Ø"/>
            </a:pPr>
            <a:r>
              <a:rPr lang="en-IN" dirty="0"/>
              <a:t>	Example:</a:t>
            </a:r>
          </a:p>
          <a:p>
            <a:pPr lvl="4">
              <a:lnSpc>
                <a:spcPct val="150000"/>
              </a:lnSpc>
            </a:pPr>
            <a:r>
              <a:rPr lang="en-IN" dirty="0"/>
              <a:t>Collect(</a:t>
            </a:r>
          </a:p>
          <a:p>
            <a:pPr lvl="4">
              <a:lnSpc>
                <a:spcPct val="150000"/>
              </a:lnSpc>
            </a:pPr>
            <a:r>
              <a:rPr lang="en-IN" dirty="0"/>
              <a:t>    ProductList,</a:t>
            </a:r>
          </a:p>
          <a:p>
            <a:pPr lvl="4">
              <a:lnSpc>
                <a:spcPct val="150000"/>
              </a:lnSpc>
            </a:pPr>
            <a:r>
              <a:rPr lang="en-IN" dirty="0"/>
              <a:t>    {</a:t>
            </a:r>
          </a:p>
          <a:p>
            <a:pPr lvl="4">
              <a:lnSpc>
                <a:spcPct val="150000"/>
              </a:lnSpc>
            </a:pPr>
            <a:r>
              <a:rPr lang="en-IN" dirty="0"/>
              <a:t>        Product: ProductName.Text,</a:t>
            </a:r>
          </a:p>
          <a:p>
            <a:pPr lvl="4">
              <a:lnSpc>
                <a:spcPct val="150000"/>
              </a:lnSpc>
            </a:pPr>
            <a:r>
              <a:rPr lang="en-IN" dirty="0"/>
              <a:t>        Color: Colors.Selected.Value</a:t>
            </a:r>
          </a:p>
          <a:p>
            <a:pPr lvl="4">
              <a:lnSpc>
                <a:spcPct val="150000"/>
              </a:lnSpc>
            </a:pPr>
            <a:r>
              <a:rPr lang="en-IN" dirty="0"/>
              <a:t>    }</a:t>
            </a:r>
          </a:p>
          <a:p>
            <a:pPr lvl="4">
              <a:lnSpc>
                <a:spcPct val="150000"/>
              </a:lnSpc>
            </a:pPr>
            <a:r>
              <a:rPr lang="en-IN" dirty="0"/>
              <a:t>)</a:t>
            </a:r>
          </a:p>
        </p:txBody>
      </p:sp>
    </p:spTree>
    <p:extLst>
      <p:ext uri="{BB962C8B-B14F-4D97-AF65-F5344CB8AC3E}">
        <p14:creationId xmlns:p14="http://schemas.microsoft.com/office/powerpoint/2010/main" val="28109982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41017F-C18F-4265-8889-FA82F766D079}"/>
              </a:ext>
            </a:extLst>
          </p:cNvPr>
          <p:cNvSpPr txBox="1"/>
          <p:nvPr/>
        </p:nvSpPr>
        <p:spPr>
          <a:xfrm>
            <a:off x="113581" y="378140"/>
            <a:ext cx="11964838" cy="5355312"/>
          </a:xfrm>
          <a:prstGeom prst="rect">
            <a:avLst/>
          </a:prstGeom>
          <a:noFill/>
        </p:spPr>
        <p:txBody>
          <a:bodyPr wrap="square">
            <a:spAutoFit/>
          </a:bodyPr>
          <a:lstStyle/>
          <a:p>
            <a:pPr marL="285750" indent="-285750">
              <a:buFont typeface="Wingdings" panose="05000000000000000000" pitchFamily="2" charset="2"/>
              <a:buChar char="q"/>
            </a:pPr>
            <a:r>
              <a:rPr lang="en-US" dirty="0"/>
              <a:t>Remove:- Functions such as Remove will operate on the first match they find, </a:t>
            </a:r>
          </a:p>
          <a:p>
            <a:r>
              <a:rPr lang="en-US" dirty="0"/>
              <a:t>			 unless the All argument is supplied.</a:t>
            </a:r>
          </a:p>
          <a:p>
            <a:endParaRPr lang="en-US" dirty="0"/>
          </a:p>
          <a:p>
            <a:pPr marL="285750" indent="-285750">
              <a:buFont typeface="Wingdings" panose="05000000000000000000" pitchFamily="2" charset="2"/>
              <a:buChar char="Ø"/>
            </a:pPr>
            <a:r>
              <a:rPr lang="en-US" dirty="0"/>
              <a:t>Syntax: </a:t>
            </a:r>
            <a:r>
              <a:rPr lang="en-US" b="1" i="0" dirty="0">
                <a:solidFill>
                  <a:srgbClr val="E6E6E6"/>
                </a:solidFill>
                <a:effectLst/>
                <a:latin typeface="Segoe UI" panose="020B0502040204020203" pitchFamily="34" charset="0"/>
              </a:rPr>
              <a:t>Remove</a:t>
            </a:r>
            <a:r>
              <a:rPr lang="en-US" b="0" i="0" dirty="0">
                <a:solidFill>
                  <a:srgbClr val="E6E6E6"/>
                </a:solidFill>
                <a:effectLst/>
                <a:latin typeface="Segoe UI" panose="020B0502040204020203" pitchFamily="34" charset="0"/>
              </a:rPr>
              <a:t>( </a:t>
            </a:r>
            <a:r>
              <a:rPr lang="en-US" b="0" i="1" dirty="0">
                <a:solidFill>
                  <a:srgbClr val="E6E6E6"/>
                </a:solidFill>
                <a:effectLst/>
                <a:latin typeface="Segoe UI" panose="020B0502040204020203" pitchFamily="34" charset="0"/>
              </a:rPr>
              <a:t>DataSource</a:t>
            </a:r>
            <a:r>
              <a:rPr lang="en-US" b="0" i="0" dirty="0">
                <a:solidFill>
                  <a:srgbClr val="E6E6E6"/>
                </a:solidFill>
                <a:effectLst/>
                <a:latin typeface="Segoe UI" panose="020B0502040204020203" pitchFamily="34" charset="0"/>
              </a:rPr>
              <a:t>, </a:t>
            </a:r>
            <a:r>
              <a:rPr lang="en-US" b="0" i="1" dirty="0">
                <a:solidFill>
                  <a:srgbClr val="E6E6E6"/>
                </a:solidFill>
                <a:effectLst/>
                <a:latin typeface="Segoe UI" panose="020B0502040204020203" pitchFamily="34" charset="0"/>
              </a:rPr>
              <a:t>Record1</a:t>
            </a:r>
            <a:r>
              <a:rPr lang="en-US" b="0" i="0" dirty="0">
                <a:solidFill>
                  <a:srgbClr val="E6E6E6"/>
                </a:solidFill>
                <a:effectLst/>
                <a:latin typeface="Segoe UI" panose="020B0502040204020203" pitchFamily="34" charset="0"/>
              </a:rPr>
              <a:t> [, </a:t>
            </a:r>
            <a:r>
              <a:rPr lang="en-US" b="0" i="1" dirty="0">
                <a:solidFill>
                  <a:srgbClr val="E6E6E6"/>
                </a:solidFill>
                <a:effectLst/>
                <a:latin typeface="Segoe UI" panose="020B0502040204020203" pitchFamily="34" charset="0"/>
              </a:rPr>
              <a:t>Record2</a:t>
            </a:r>
            <a:r>
              <a:rPr lang="en-US" b="0" i="0" dirty="0">
                <a:solidFill>
                  <a:srgbClr val="E6E6E6"/>
                </a:solidFill>
                <a:effectLst/>
                <a:latin typeface="Segoe UI" panose="020B0502040204020203" pitchFamily="34" charset="0"/>
              </a:rPr>
              <a:t>, ... ] [, </a:t>
            </a:r>
            <a:r>
              <a:rPr lang="en-US" b="1" i="0" dirty="0">
                <a:solidFill>
                  <a:srgbClr val="E6E6E6"/>
                </a:solidFill>
                <a:effectLst/>
                <a:latin typeface="Segoe UI" panose="020B0502040204020203" pitchFamily="34" charset="0"/>
              </a:rPr>
              <a:t>All</a:t>
            </a:r>
            <a:r>
              <a:rPr lang="en-US" b="0" i="0" dirty="0">
                <a:solidFill>
                  <a:srgbClr val="E6E6E6"/>
                </a:solidFill>
                <a:effectLst/>
                <a:latin typeface="Segoe UI" panose="020B0502040204020203" pitchFamily="34" charset="0"/>
              </a:rPr>
              <a:t> ] )</a:t>
            </a:r>
            <a:endParaRPr lang="en-US" dirty="0"/>
          </a:p>
          <a:p>
            <a:endParaRPr lang="en-US" dirty="0"/>
          </a:p>
          <a:p>
            <a:pPr marL="285750" indent="-285750">
              <a:buFont typeface="Wingdings" panose="05000000000000000000" pitchFamily="2" charset="2"/>
              <a:buChar char="Ø"/>
            </a:pPr>
            <a:r>
              <a:rPr lang="en-US" dirty="0"/>
              <a:t>	Example:- Remove(ProductList, ThisItem)</a:t>
            </a:r>
          </a:p>
          <a:p>
            <a:r>
              <a:rPr lang="en-US" dirty="0"/>
              <a:t>	remove that Perticular item from the collection</a:t>
            </a:r>
          </a:p>
          <a:p>
            <a:endParaRPr lang="en-US" dirty="0"/>
          </a:p>
          <a:p>
            <a:pPr marL="285750" indent="-285750">
              <a:buFont typeface="Wingdings" panose="05000000000000000000" pitchFamily="2" charset="2"/>
              <a:buChar char="q"/>
            </a:pPr>
            <a:r>
              <a:rPr lang="en-US" dirty="0"/>
              <a:t>Clear:- The Clear function deletes all the records of a collection. The columns of the collection will 			   remain.</a:t>
            </a:r>
          </a:p>
          <a:p>
            <a:endParaRPr lang="en-US" dirty="0"/>
          </a:p>
          <a:p>
            <a:pPr marL="285750" indent="-285750">
              <a:buFont typeface="Wingdings" panose="05000000000000000000" pitchFamily="2" charset="2"/>
              <a:buChar char="Ø"/>
            </a:pPr>
            <a:r>
              <a:rPr lang="en-US" dirty="0"/>
              <a:t>Syntax:Clear( Collection Name)</a:t>
            </a:r>
          </a:p>
          <a:p>
            <a:pPr marL="285750" indent="-285750">
              <a:buFont typeface="Wingdings" panose="05000000000000000000" pitchFamily="2" charset="2"/>
              <a:buChar char="Ø"/>
            </a:pPr>
            <a:r>
              <a:rPr lang="en-US" dirty="0" err="1"/>
              <a:t>Example:Clear</a:t>
            </a:r>
            <a:r>
              <a:rPr lang="en-US" dirty="0"/>
              <a:t>(ProductList)</a:t>
            </a:r>
          </a:p>
          <a:p>
            <a:endParaRPr lang="en-US" dirty="0"/>
          </a:p>
          <a:p>
            <a:pPr marL="285750" indent="-285750">
              <a:buFont typeface="Wingdings" panose="05000000000000000000" pitchFamily="2" charset="2"/>
              <a:buChar char="q"/>
            </a:pPr>
            <a:r>
              <a:rPr lang="en-US" dirty="0"/>
              <a:t>ClearCollect:- The ClearCollect function deletes all the records from a collection. And then adds a 					 different set of records to the same collection. </a:t>
            </a:r>
          </a:p>
          <a:p>
            <a:r>
              <a:rPr lang="en-US" dirty="0"/>
              <a:t>                              With a single </a:t>
            </a:r>
            <a:r>
              <a:rPr lang="en-US" dirty="0" err="1"/>
              <a:t>function,ClearCollect</a:t>
            </a:r>
            <a:r>
              <a:rPr lang="en-US" dirty="0"/>
              <a:t> offers the combination of Clear and then Collect.</a:t>
            </a:r>
          </a:p>
          <a:p>
            <a:endParaRPr lang="en-US" dirty="0"/>
          </a:p>
          <a:p>
            <a:pPr marL="285750" indent="-285750">
              <a:buFont typeface="Wingdings" panose="05000000000000000000" pitchFamily="2" charset="2"/>
              <a:buChar char="Ø"/>
            </a:pPr>
            <a:r>
              <a:rPr lang="en-US" dirty="0" err="1"/>
              <a:t>Syntax:ClearCollect</a:t>
            </a:r>
            <a:r>
              <a:rPr lang="en-US" dirty="0"/>
              <a:t>( Collection, Item, ... )</a:t>
            </a:r>
            <a:endParaRPr lang="en-IN" dirty="0"/>
          </a:p>
        </p:txBody>
      </p:sp>
    </p:spTree>
    <p:extLst>
      <p:ext uri="{BB962C8B-B14F-4D97-AF65-F5344CB8AC3E}">
        <p14:creationId xmlns:p14="http://schemas.microsoft.com/office/powerpoint/2010/main" val="23211877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71596E-7D18-4B6F-B048-009F3D5F9FAE}"/>
              </a:ext>
            </a:extLst>
          </p:cNvPr>
          <p:cNvSpPr txBox="1"/>
          <p:nvPr/>
        </p:nvSpPr>
        <p:spPr>
          <a:xfrm>
            <a:off x="269069" y="732277"/>
            <a:ext cx="11833284" cy="6364499"/>
          </a:xfrm>
          <a:prstGeom prst="rect">
            <a:avLst/>
          </a:prstGeom>
          <a:noFill/>
        </p:spPr>
        <p:txBody>
          <a:bodyPr wrap="square">
            <a:spAutoFit/>
          </a:bodyPr>
          <a:lstStyle/>
          <a:p>
            <a:pPr marL="742950" lvl="1" indent="-285750">
              <a:lnSpc>
                <a:spcPct val="150000"/>
              </a:lnSpc>
              <a:buFont typeface="Arial" panose="020B0604020202020204" pitchFamily="34" charset="0"/>
              <a:buChar char="•"/>
            </a:pPr>
            <a:r>
              <a:rPr lang="en-US" sz="1600" dirty="0"/>
              <a:t>Connect to the Data Sources is the biggest advantage of using Power Apps. </a:t>
            </a:r>
          </a:p>
          <a:p>
            <a:pPr lvl="1">
              <a:lnSpc>
                <a:spcPct val="150000"/>
              </a:lnSpc>
            </a:pPr>
            <a:endParaRPr lang="en-US" sz="1600" dirty="0"/>
          </a:p>
          <a:p>
            <a:pPr marL="742950" lvl="1" indent="-285750">
              <a:lnSpc>
                <a:spcPct val="150000"/>
              </a:lnSpc>
              <a:buFont typeface="Arial" panose="020B0604020202020204" pitchFamily="34" charset="0"/>
              <a:buChar char="•"/>
            </a:pPr>
            <a:r>
              <a:rPr lang="en-US" sz="1600" dirty="0"/>
              <a:t>PowerApps has great support to connect to data from other systems. </a:t>
            </a:r>
          </a:p>
          <a:p>
            <a:pPr lvl="1">
              <a:lnSpc>
                <a:spcPct val="150000"/>
              </a:lnSpc>
            </a:pPr>
            <a:endParaRPr lang="en-US" sz="1600" dirty="0"/>
          </a:p>
          <a:p>
            <a:pPr marL="742950" lvl="1" indent="-285750">
              <a:lnSpc>
                <a:spcPct val="150000"/>
              </a:lnSpc>
              <a:buFont typeface="Arial" panose="020B0604020202020204" pitchFamily="34" charset="0"/>
              <a:buChar char="•"/>
            </a:pPr>
            <a:r>
              <a:rPr lang="en-US" sz="1600" dirty="0"/>
              <a:t>Power Apps provides many connectors to easily connect to standard data services.</a:t>
            </a:r>
          </a:p>
          <a:p>
            <a:pPr lvl="1">
              <a:lnSpc>
                <a:spcPct val="150000"/>
              </a:lnSpc>
            </a:pPr>
            <a:endParaRPr lang="en-US" sz="1600" dirty="0"/>
          </a:p>
          <a:p>
            <a:pPr marL="742950" lvl="1" indent="-285750">
              <a:lnSpc>
                <a:spcPct val="150000"/>
              </a:lnSpc>
              <a:buFont typeface="Arial" panose="020B0604020202020204" pitchFamily="34" charset="0"/>
              <a:buChar char="•"/>
            </a:pPr>
            <a:r>
              <a:rPr lang="en-US" sz="1600" dirty="0"/>
              <a:t>There are already more than 180 connectors available. </a:t>
            </a:r>
          </a:p>
          <a:p>
            <a:pPr lvl="1">
              <a:lnSpc>
                <a:spcPct val="150000"/>
              </a:lnSpc>
            </a:pPr>
            <a:endParaRPr lang="en-US" sz="1600" dirty="0"/>
          </a:p>
          <a:p>
            <a:pPr marL="742950" lvl="1" indent="-285750">
              <a:lnSpc>
                <a:spcPct val="150000"/>
              </a:lnSpc>
              <a:buFont typeface="Arial" panose="020B0604020202020204" pitchFamily="34" charset="0"/>
              <a:buChar char="•"/>
            </a:pPr>
            <a:r>
              <a:rPr lang="en-US" sz="1600" dirty="0"/>
              <a:t>Examples of the most common ones are given below: </a:t>
            </a:r>
          </a:p>
          <a:p>
            <a:pPr lvl="1">
              <a:lnSpc>
                <a:spcPct val="150000"/>
              </a:lnSpc>
            </a:pPr>
            <a:endParaRPr lang="en-US" sz="1600" dirty="0"/>
          </a:p>
          <a:p>
            <a:pPr lvl="2">
              <a:lnSpc>
                <a:spcPct val="150000"/>
              </a:lnSpc>
            </a:pPr>
            <a:r>
              <a:rPr lang="en-US" sz="1600" dirty="0"/>
              <a:t>1.Comman Data Service</a:t>
            </a:r>
          </a:p>
          <a:p>
            <a:pPr lvl="2">
              <a:lnSpc>
                <a:spcPct val="150000"/>
              </a:lnSpc>
            </a:pPr>
            <a:r>
              <a:rPr lang="en-US" sz="1600" dirty="0"/>
              <a:t>2.Office 365 Outlook</a:t>
            </a:r>
          </a:p>
          <a:p>
            <a:pPr lvl="2">
              <a:lnSpc>
                <a:spcPct val="150000"/>
              </a:lnSpc>
            </a:pPr>
            <a:r>
              <a:rPr lang="en-US" sz="1600" dirty="0"/>
              <a:t>3.Share Point</a:t>
            </a:r>
          </a:p>
          <a:p>
            <a:pPr lvl="2">
              <a:lnSpc>
                <a:spcPct val="150000"/>
              </a:lnSpc>
            </a:pPr>
            <a:r>
              <a:rPr lang="en-US" sz="1600" dirty="0"/>
              <a:t>4.Excel</a:t>
            </a:r>
          </a:p>
          <a:p>
            <a:pPr lvl="2">
              <a:lnSpc>
                <a:spcPct val="150000"/>
              </a:lnSpc>
            </a:pPr>
            <a:r>
              <a:rPr lang="en-US" sz="1600" dirty="0"/>
              <a:t>5.SQL Server</a:t>
            </a:r>
          </a:p>
          <a:p>
            <a:pPr lvl="2">
              <a:lnSpc>
                <a:spcPct val="150000"/>
              </a:lnSpc>
            </a:pPr>
            <a:r>
              <a:rPr lang="en-US" sz="1600" dirty="0"/>
              <a:t>6.One Drive</a:t>
            </a:r>
          </a:p>
          <a:p>
            <a:pPr lvl="2">
              <a:lnSpc>
                <a:spcPct val="150000"/>
              </a:lnSpc>
            </a:pPr>
            <a:endParaRPr lang="en-US" dirty="0"/>
          </a:p>
        </p:txBody>
      </p:sp>
      <p:sp>
        <p:nvSpPr>
          <p:cNvPr id="5" name="TextBox 4">
            <a:extLst>
              <a:ext uri="{FF2B5EF4-FFF2-40B4-BE49-F238E27FC236}">
                <a16:creationId xmlns:a16="http://schemas.microsoft.com/office/drawing/2014/main" id="{06ABF8C3-1245-48F9-9CC6-53ADA4121DC3}"/>
              </a:ext>
            </a:extLst>
          </p:cNvPr>
          <p:cNvSpPr txBox="1"/>
          <p:nvPr/>
        </p:nvSpPr>
        <p:spPr>
          <a:xfrm>
            <a:off x="152464" y="151849"/>
            <a:ext cx="7403261" cy="461665"/>
          </a:xfrm>
          <a:prstGeom prst="rect">
            <a:avLst/>
          </a:prstGeom>
          <a:noFill/>
        </p:spPr>
        <p:txBody>
          <a:bodyPr wrap="square">
            <a:spAutoFit/>
          </a:bodyPr>
          <a:lstStyle/>
          <a:p>
            <a:pPr marL="285750" indent="-285750">
              <a:buFont typeface="Wingdings" panose="05000000000000000000" pitchFamily="2" charset="2"/>
              <a:buChar char="q"/>
            </a:pPr>
            <a:r>
              <a:rPr lang="en-US" sz="2400" b="1" dirty="0"/>
              <a:t>Connecting PowerApps to External Data</a:t>
            </a:r>
          </a:p>
        </p:txBody>
      </p:sp>
    </p:spTree>
    <p:extLst>
      <p:ext uri="{BB962C8B-B14F-4D97-AF65-F5344CB8AC3E}">
        <p14:creationId xmlns:p14="http://schemas.microsoft.com/office/powerpoint/2010/main" val="19629011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CF7B8A77-5479-413F-8452-BCFFDB42F145}"/>
              </a:ext>
            </a:extLst>
          </p:cNvPr>
          <p:cNvPicPr>
            <a:picLocks noChangeAspect="1"/>
          </p:cNvPicPr>
          <p:nvPr/>
        </p:nvPicPr>
        <p:blipFill>
          <a:blip r:embed="rId2"/>
          <a:stretch>
            <a:fillRect/>
          </a:stretch>
        </p:blipFill>
        <p:spPr>
          <a:xfrm>
            <a:off x="354400" y="1653486"/>
            <a:ext cx="10484874" cy="4626543"/>
          </a:xfrm>
          <a:prstGeom prst="rect">
            <a:avLst/>
          </a:prstGeom>
        </p:spPr>
      </p:pic>
      <p:sp>
        <p:nvSpPr>
          <p:cNvPr id="5" name="TextBox 4">
            <a:extLst>
              <a:ext uri="{FF2B5EF4-FFF2-40B4-BE49-F238E27FC236}">
                <a16:creationId xmlns:a16="http://schemas.microsoft.com/office/drawing/2014/main" id="{97F1F4AD-8F61-428B-87ED-E58C8EB2CD42}"/>
              </a:ext>
            </a:extLst>
          </p:cNvPr>
          <p:cNvSpPr txBox="1"/>
          <p:nvPr/>
        </p:nvSpPr>
        <p:spPr>
          <a:xfrm>
            <a:off x="-127960" y="154135"/>
            <a:ext cx="10453777" cy="870688"/>
          </a:xfrm>
          <a:prstGeom prst="rect">
            <a:avLst/>
          </a:prstGeom>
          <a:noFill/>
        </p:spPr>
        <p:txBody>
          <a:bodyPr wrap="square">
            <a:spAutoFit/>
          </a:bodyPr>
          <a:lstStyle/>
          <a:p>
            <a:pPr marL="742950" lvl="1" indent="-285750">
              <a:lnSpc>
                <a:spcPct val="150000"/>
              </a:lnSpc>
              <a:buFont typeface="Wingdings" panose="05000000000000000000" pitchFamily="2" charset="2"/>
              <a:buChar char="q"/>
            </a:pPr>
            <a:r>
              <a:rPr lang="en-US" dirty="0"/>
              <a:t> Once you will go to the Connections section and click on a new connection, </a:t>
            </a:r>
          </a:p>
          <a:p>
            <a:pPr lvl="1">
              <a:lnSpc>
                <a:spcPct val="150000"/>
              </a:lnSpc>
            </a:pPr>
            <a:r>
              <a:rPr lang="en-US" dirty="0"/>
              <a:t>then you can see all the connectors will be available</a:t>
            </a:r>
            <a:endParaRPr lang="en-IN" dirty="0"/>
          </a:p>
        </p:txBody>
      </p:sp>
    </p:spTree>
    <p:extLst>
      <p:ext uri="{BB962C8B-B14F-4D97-AF65-F5344CB8AC3E}">
        <p14:creationId xmlns:p14="http://schemas.microsoft.com/office/powerpoint/2010/main" val="35151901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8A3EBE-E8AE-41FC-9F9F-BAA15C62C822}"/>
              </a:ext>
            </a:extLst>
          </p:cNvPr>
          <p:cNvSpPr txBox="1"/>
          <p:nvPr/>
        </p:nvSpPr>
        <p:spPr>
          <a:xfrm>
            <a:off x="244415" y="830413"/>
            <a:ext cx="11947585" cy="5355312"/>
          </a:xfrm>
          <a:prstGeom prst="rect">
            <a:avLst/>
          </a:prstGeom>
          <a:noFill/>
        </p:spPr>
        <p:txBody>
          <a:bodyPr wrap="square">
            <a:spAutoFit/>
          </a:bodyPr>
          <a:lstStyle/>
          <a:p>
            <a:pPr>
              <a:lnSpc>
                <a:spcPct val="150000"/>
              </a:lnSpc>
            </a:pPr>
            <a:endParaRPr lang="en-US" dirty="0"/>
          </a:p>
          <a:p>
            <a:pPr marL="742950" lvl="1" indent="-285750">
              <a:lnSpc>
                <a:spcPct val="150000"/>
              </a:lnSpc>
              <a:buFont typeface="Arial" panose="020B0604020202020204" pitchFamily="34" charset="0"/>
              <a:buChar char="•"/>
            </a:pPr>
            <a:r>
              <a:rPr lang="en-US" dirty="0"/>
              <a:t>When your PowerApp is ready, give it a good </a:t>
            </a:r>
            <a:r>
              <a:rPr lang="en-US" dirty="0" err="1"/>
              <a:t>name,icon</a:t>
            </a:r>
            <a:r>
              <a:rPr lang="en-US" dirty="0"/>
              <a:t> and description and then publish it. </a:t>
            </a:r>
          </a:p>
          <a:p>
            <a:pPr lvl="1">
              <a:lnSpc>
                <a:spcPct val="150000"/>
              </a:lnSpc>
            </a:pPr>
            <a:r>
              <a:rPr lang="en-US" dirty="0"/>
              <a:t>    After publishing don’t forget to share it with the correct users so they can access it from their </a:t>
            </a:r>
          </a:p>
          <a:p>
            <a:pPr lvl="1">
              <a:lnSpc>
                <a:spcPct val="150000"/>
              </a:lnSpc>
            </a:pPr>
            <a:r>
              <a:rPr lang="en-US" dirty="0"/>
              <a:t>    PowerApps app on their mobile device.</a:t>
            </a:r>
          </a:p>
          <a:p>
            <a:pPr lvl="1">
              <a:lnSpc>
                <a:spcPct val="150000"/>
              </a:lnSpc>
            </a:pPr>
            <a:endParaRPr lang="en-US" dirty="0"/>
          </a:p>
          <a:p>
            <a:pPr marL="742950" lvl="1" indent="-285750">
              <a:lnSpc>
                <a:spcPct val="150000"/>
              </a:lnSpc>
              <a:buFont typeface="Arial" panose="020B0604020202020204" pitchFamily="34" charset="0"/>
              <a:buChar char="•"/>
            </a:pPr>
            <a:r>
              <a:rPr lang="en-US" dirty="0"/>
              <a:t>PowerApps also has versioning enabled, which means users will only be able to view and access published </a:t>
            </a:r>
            <a:r>
              <a:rPr lang="en-US" dirty="0" err="1"/>
              <a:t>versions.This</a:t>
            </a:r>
            <a:r>
              <a:rPr lang="en-US" dirty="0"/>
              <a:t> means you can make changes to your app in the background without affecting their use of the tool. </a:t>
            </a:r>
          </a:p>
          <a:p>
            <a:pPr marL="742950" lvl="1" indent="-285750">
              <a:lnSpc>
                <a:spcPct val="150000"/>
              </a:lnSpc>
              <a:buFont typeface="Arial" panose="020B0604020202020204" pitchFamily="34" charset="0"/>
              <a:buChar char="•"/>
            </a:pPr>
            <a:endParaRPr lang="en-US" dirty="0"/>
          </a:p>
          <a:p>
            <a:pPr marL="742950" lvl="1" indent="-285750">
              <a:lnSpc>
                <a:spcPct val="150000"/>
              </a:lnSpc>
              <a:buFont typeface="Arial" panose="020B0604020202020204" pitchFamily="34" charset="0"/>
              <a:buChar char="•"/>
            </a:pPr>
            <a:r>
              <a:rPr lang="en-US" dirty="0"/>
              <a:t>For example, you could work your way up from version 1.0 to version 1.7 before publishing this to version 2.0. Users would continue to use version 1.0 of the app until version 2.0 was made available to them.</a:t>
            </a:r>
          </a:p>
          <a:p>
            <a:endParaRPr lang="en-US" dirty="0"/>
          </a:p>
        </p:txBody>
      </p:sp>
      <p:sp>
        <p:nvSpPr>
          <p:cNvPr id="5" name="TextBox 4">
            <a:extLst>
              <a:ext uri="{FF2B5EF4-FFF2-40B4-BE49-F238E27FC236}">
                <a16:creationId xmlns:a16="http://schemas.microsoft.com/office/drawing/2014/main" id="{2337AB7F-5BE3-474C-ABA6-6278BCF2034E}"/>
              </a:ext>
            </a:extLst>
          </p:cNvPr>
          <p:cNvSpPr txBox="1"/>
          <p:nvPr/>
        </p:nvSpPr>
        <p:spPr>
          <a:xfrm>
            <a:off x="329959" y="268221"/>
            <a:ext cx="8468984" cy="461665"/>
          </a:xfrm>
          <a:prstGeom prst="rect">
            <a:avLst/>
          </a:prstGeom>
          <a:noFill/>
        </p:spPr>
        <p:txBody>
          <a:bodyPr wrap="square">
            <a:spAutoFit/>
          </a:bodyPr>
          <a:lstStyle/>
          <a:p>
            <a:pPr marL="285750" indent="-285750">
              <a:buFont typeface="Wingdings" panose="05000000000000000000" pitchFamily="2" charset="2"/>
              <a:buChar char="q"/>
            </a:pPr>
            <a:r>
              <a:rPr lang="en-US" sz="2400" b="1" dirty="0"/>
              <a:t>  Publishing and Sharing your PowerApp </a:t>
            </a:r>
          </a:p>
        </p:txBody>
      </p:sp>
    </p:spTree>
    <p:extLst>
      <p:ext uri="{BB962C8B-B14F-4D97-AF65-F5344CB8AC3E}">
        <p14:creationId xmlns:p14="http://schemas.microsoft.com/office/powerpoint/2010/main" val="15721857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66A334DD-2F1F-471A-B9BE-E042E789880C}"/>
              </a:ext>
            </a:extLst>
          </p:cNvPr>
          <p:cNvPicPr>
            <a:picLocks noChangeAspect="1"/>
          </p:cNvPicPr>
          <p:nvPr/>
        </p:nvPicPr>
        <p:blipFill>
          <a:blip r:embed="rId2"/>
          <a:stretch>
            <a:fillRect/>
          </a:stretch>
        </p:blipFill>
        <p:spPr>
          <a:xfrm>
            <a:off x="224285" y="1380226"/>
            <a:ext cx="11593903" cy="5365631"/>
          </a:xfrm>
          <a:prstGeom prst="rect">
            <a:avLst/>
          </a:prstGeom>
        </p:spPr>
      </p:pic>
      <p:sp>
        <p:nvSpPr>
          <p:cNvPr id="5" name="TextBox 4">
            <a:extLst>
              <a:ext uri="{FF2B5EF4-FFF2-40B4-BE49-F238E27FC236}">
                <a16:creationId xmlns:a16="http://schemas.microsoft.com/office/drawing/2014/main" id="{CA03F234-2FD8-4CE3-A41E-62DE303E04E5}"/>
              </a:ext>
            </a:extLst>
          </p:cNvPr>
          <p:cNvSpPr txBox="1"/>
          <p:nvPr/>
        </p:nvSpPr>
        <p:spPr>
          <a:xfrm>
            <a:off x="79793" y="197778"/>
            <a:ext cx="10315037" cy="646331"/>
          </a:xfrm>
          <a:prstGeom prst="rect">
            <a:avLst/>
          </a:prstGeom>
          <a:noFill/>
        </p:spPr>
        <p:txBody>
          <a:bodyPr wrap="square">
            <a:spAutoFit/>
          </a:bodyPr>
          <a:lstStyle/>
          <a:p>
            <a:pPr marL="285750" indent="-285750">
              <a:buFont typeface="Wingdings" panose="05000000000000000000" pitchFamily="2" charset="2"/>
              <a:buChar char="q"/>
            </a:pPr>
            <a:r>
              <a:rPr lang="en-US" dirty="0"/>
              <a:t> This is how to share a Power Apps app with a user, and you can make a user as co-owner of the Power Apps app.</a:t>
            </a:r>
            <a:endParaRPr lang="en-IN" dirty="0"/>
          </a:p>
        </p:txBody>
      </p:sp>
    </p:spTree>
    <p:extLst>
      <p:ext uri="{BB962C8B-B14F-4D97-AF65-F5344CB8AC3E}">
        <p14:creationId xmlns:p14="http://schemas.microsoft.com/office/powerpoint/2010/main" val="1617584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2" name="Picture 11">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81A3F8D1-C9C9-473E-A1B0-58AEC60C93CB}"/>
              </a:ext>
            </a:extLst>
          </p:cNvPr>
          <p:cNvSpPr txBox="1"/>
          <p:nvPr/>
        </p:nvSpPr>
        <p:spPr>
          <a:xfrm>
            <a:off x="5191057" y="745492"/>
            <a:ext cx="5222325" cy="3329581"/>
          </a:xfrm>
          <a:prstGeom prst="rect">
            <a:avLst/>
          </a:prstGeom>
        </p:spPr>
        <p:txBody>
          <a:bodyPr vert="horz" lIns="91440" tIns="45720" rIns="91440" bIns="45720" rtlCol="0" anchor="b">
            <a:normAutofit/>
          </a:bodyPr>
          <a:lstStyle/>
          <a:p>
            <a:pPr>
              <a:spcBef>
                <a:spcPct val="0"/>
              </a:spcBef>
              <a:spcAft>
                <a:spcPts val="600"/>
              </a:spcAft>
            </a:pPr>
            <a:r>
              <a:rPr lang="en-US" sz="7200" b="1" dirty="0">
                <a:solidFill>
                  <a:schemeClr val="tx2"/>
                </a:solidFill>
                <a:latin typeface="+mj-lt"/>
                <a:ea typeface="+mj-ea"/>
                <a:cs typeface="+mj-cs"/>
              </a:rPr>
              <a:t>Thank You</a:t>
            </a:r>
          </a:p>
        </p:txBody>
      </p:sp>
      <p:sp>
        <p:nvSpPr>
          <p:cNvPr id="22" name="Rectangle 21">
            <a:extLst>
              <a:ext uri="{FF2B5EF4-FFF2-40B4-BE49-F238E27FC236}">
                <a16:creationId xmlns:a16="http://schemas.microsoft.com/office/drawing/2014/main" id="{CC356176-0E5D-4665-B02D-FAA7B26C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57780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8">
            <a:extLst>
              <a:ext uri="{FF2B5EF4-FFF2-40B4-BE49-F238E27FC236}">
                <a16:creationId xmlns:a16="http://schemas.microsoft.com/office/drawing/2014/main" id="{BAF8C88E-EC45-4BA1-BF2E-0596BF97D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6" name="Freeform 5">
            <a:extLst>
              <a:ext uri="{FF2B5EF4-FFF2-40B4-BE49-F238E27FC236}">
                <a16:creationId xmlns:a16="http://schemas.microsoft.com/office/drawing/2014/main" id="{681010AF-D59A-4537-A2C7-F25545726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8060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7" name="Graphic 6" descr="Smiling Face with No Fill">
            <a:extLst>
              <a:ext uri="{FF2B5EF4-FFF2-40B4-BE49-F238E27FC236}">
                <a16:creationId xmlns:a16="http://schemas.microsoft.com/office/drawing/2014/main" id="{FFF3C736-BA37-4331-5B07-EAEEB602109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7240" y="2074882"/>
            <a:ext cx="2936836" cy="2936836"/>
          </a:xfrm>
          <a:prstGeom prst="rect">
            <a:avLst/>
          </a:prstGeom>
          <a:effectLst/>
        </p:spPr>
      </p:pic>
    </p:spTree>
    <p:extLst>
      <p:ext uri="{BB962C8B-B14F-4D97-AF65-F5344CB8AC3E}">
        <p14:creationId xmlns:p14="http://schemas.microsoft.com/office/powerpoint/2010/main" val="2912080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792DAC-09E8-4AEE-B56A-944103A641AA}"/>
              </a:ext>
            </a:extLst>
          </p:cNvPr>
          <p:cNvSpPr txBox="1"/>
          <p:nvPr/>
        </p:nvSpPr>
        <p:spPr>
          <a:xfrm>
            <a:off x="640511" y="517909"/>
            <a:ext cx="6094562" cy="369332"/>
          </a:xfrm>
          <a:prstGeom prst="rect">
            <a:avLst/>
          </a:prstGeom>
          <a:noFill/>
        </p:spPr>
        <p:txBody>
          <a:bodyPr wrap="square">
            <a:spAutoFit/>
          </a:bodyPr>
          <a:lstStyle/>
          <a:p>
            <a:pPr marL="285750" indent="-285750">
              <a:buFont typeface="Wingdings" panose="05000000000000000000" pitchFamily="2" charset="2"/>
              <a:buChar char="q"/>
            </a:pPr>
            <a:r>
              <a:rPr lang="en-IN" b="1" i="0" dirty="0">
                <a:effectLst/>
                <a:latin typeface="Roboto Condensed" panose="020B0604020202020204" pitchFamily="2" charset="0"/>
              </a:rPr>
              <a:t>Microsoft Power Apps features</a:t>
            </a:r>
            <a:endParaRPr lang="en-IN" dirty="0"/>
          </a:p>
        </p:txBody>
      </p:sp>
      <p:sp>
        <p:nvSpPr>
          <p:cNvPr id="5" name="TextBox 4">
            <a:extLst>
              <a:ext uri="{FF2B5EF4-FFF2-40B4-BE49-F238E27FC236}">
                <a16:creationId xmlns:a16="http://schemas.microsoft.com/office/drawing/2014/main" id="{9B676EA5-96D3-44A8-B77F-746C4933B6C0}"/>
              </a:ext>
            </a:extLst>
          </p:cNvPr>
          <p:cNvSpPr txBox="1"/>
          <p:nvPr/>
        </p:nvSpPr>
        <p:spPr>
          <a:xfrm>
            <a:off x="1770572" y="1388700"/>
            <a:ext cx="8313708" cy="4825808"/>
          </a:xfrm>
          <a:prstGeom prst="rect">
            <a:avLst/>
          </a:prstGeom>
          <a:noFill/>
        </p:spPr>
        <p:txBody>
          <a:bodyPr wrap="square">
            <a:spAutoFit/>
          </a:bodyPr>
          <a:lstStyle/>
          <a:p>
            <a:pPr algn="l">
              <a:lnSpc>
                <a:spcPct val="250000"/>
              </a:lnSpc>
              <a:buFont typeface="Arial" panose="020B0604020202020204" pitchFamily="34" charset="0"/>
              <a:buChar char="•"/>
            </a:pPr>
            <a:r>
              <a:rPr lang="en-US" b="0" i="0" dirty="0">
                <a:effectLst/>
                <a:latin typeface="PT Sans" panose="020B0503020203020204" pitchFamily="34" charset="0"/>
              </a:rPr>
              <a:t>App Creation</a:t>
            </a:r>
          </a:p>
          <a:p>
            <a:pPr algn="l">
              <a:lnSpc>
                <a:spcPct val="250000"/>
              </a:lnSpc>
              <a:buFont typeface="Arial" panose="020B0604020202020204" pitchFamily="34" charset="0"/>
              <a:buChar char="•"/>
            </a:pPr>
            <a:r>
              <a:rPr lang="en-US" b="0" i="0" dirty="0">
                <a:effectLst/>
                <a:latin typeface="PT Sans" panose="020B0503020203020204" pitchFamily="34" charset="0"/>
              </a:rPr>
              <a:t>App Sharing</a:t>
            </a:r>
          </a:p>
          <a:p>
            <a:pPr algn="l">
              <a:lnSpc>
                <a:spcPct val="250000"/>
              </a:lnSpc>
              <a:buFont typeface="Arial" panose="020B0604020202020204" pitchFamily="34" charset="0"/>
              <a:buChar char="•"/>
            </a:pPr>
            <a:r>
              <a:rPr lang="en-US" b="0" i="0" dirty="0">
                <a:effectLst/>
                <a:latin typeface="PT Sans" panose="020B0503020203020204" pitchFamily="34" charset="0"/>
              </a:rPr>
              <a:t>App Running</a:t>
            </a:r>
          </a:p>
          <a:p>
            <a:pPr>
              <a:lnSpc>
                <a:spcPct val="250000"/>
              </a:lnSpc>
              <a:buFont typeface="Arial" panose="020B0604020202020204" pitchFamily="34" charset="0"/>
              <a:buChar char="•"/>
            </a:pPr>
            <a:r>
              <a:rPr lang="en-IN" b="0" i="0" dirty="0">
                <a:effectLst/>
                <a:latin typeface="PT Sans" panose="020B0503020203020204" pitchFamily="34" charset="0"/>
              </a:rPr>
              <a:t>Cloud-Based Services Integration</a:t>
            </a:r>
          </a:p>
          <a:p>
            <a:pPr>
              <a:lnSpc>
                <a:spcPct val="250000"/>
              </a:lnSpc>
              <a:buFont typeface="Arial" panose="020B0604020202020204" pitchFamily="34" charset="0"/>
              <a:buChar char="•"/>
            </a:pPr>
            <a:r>
              <a:rPr lang="en-IN" b="0" i="0" dirty="0">
                <a:effectLst/>
                <a:latin typeface="PT Sans" panose="020B0503020203020204" pitchFamily="34" charset="0"/>
              </a:rPr>
              <a:t>Premium Connectors Integration</a:t>
            </a:r>
          </a:p>
          <a:p>
            <a:pPr>
              <a:lnSpc>
                <a:spcPct val="250000"/>
              </a:lnSpc>
              <a:buFont typeface="Arial" panose="020B0604020202020204" pitchFamily="34" charset="0"/>
              <a:buChar char="•"/>
            </a:pPr>
            <a:r>
              <a:rPr lang="en-IN" b="0" i="0" dirty="0">
                <a:effectLst/>
                <a:latin typeface="PT Sans" panose="020B0503020203020204" pitchFamily="34" charset="0"/>
              </a:rPr>
              <a:t>Workflow Automation</a:t>
            </a:r>
          </a:p>
          <a:p>
            <a:pPr>
              <a:lnSpc>
                <a:spcPct val="250000"/>
              </a:lnSpc>
              <a:buFont typeface="Arial" panose="020B0604020202020204" pitchFamily="34" charset="0"/>
              <a:buChar char="•"/>
            </a:pPr>
            <a:r>
              <a:rPr lang="en-IN" b="0" i="0" dirty="0">
                <a:effectLst/>
                <a:latin typeface="PT Sans" panose="020B0503020203020204" pitchFamily="34" charset="0"/>
              </a:rPr>
              <a:t>Office 365 &amp; Dynamics 365 Services Connection</a:t>
            </a:r>
          </a:p>
        </p:txBody>
      </p:sp>
    </p:spTree>
    <p:extLst>
      <p:ext uri="{BB962C8B-B14F-4D97-AF65-F5344CB8AC3E}">
        <p14:creationId xmlns:p14="http://schemas.microsoft.com/office/powerpoint/2010/main" val="3238102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007B12-1308-4FE0-9D43-4807CBC18B09}"/>
              </a:ext>
            </a:extLst>
          </p:cNvPr>
          <p:cNvSpPr txBox="1"/>
          <p:nvPr/>
        </p:nvSpPr>
        <p:spPr>
          <a:xfrm>
            <a:off x="493862" y="449227"/>
            <a:ext cx="6094562" cy="369332"/>
          </a:xfrm>
          <a:prstGeom prst="rect">
            <a:avLst/>
          </a:prstGeom>
          <a:noFill/>
        </p:spPr>
        <p:txBody>
          <a:bodyPr wrap="square">
            <a:spAutoFit/>
          </a:bodyPr>
          <a:lstStyle/>
          <a:p>
            <a:pPr marL="285750" indent="-285750" algn="l">
              <a:buFont typeface="Wingdings" panose="05000000000000000000" pitchFamily="2" charset="2"/>
              <a:buChar char="q"/>
            </a:pPr>
            <a:r>
              <a:rPr lang="en-IN" b="1" i="0" dirty="0">
                <a:effectLst/>
                <a:latin typeface="Roboto Condensed" panose="02000000000000000000" pitchFamily="2" charset="0"/>
              </a:rPr>
              <a:t>Microsoft Power Apps Benefits</a:t>
            </a:r>
          </a:p>
        </p:txBody>
      </p:sp>
      <p:sp>
        <p:nvSpPr>
          <p:cNvPr id="5" name="TextBox 4">
            <a:extLst>
              <a:ext uri="{FF2B5EF4-FFF2-40B4-BE49-F238E27FC236}">
                <a16:creationId xmlns:a16="http://schemas.microsoft.com/office/drawing/2014/main" id="{33A6E4C5-F181-4F26-A7EA-45D6BF36E400}"/>
              </a:ext>
            </a:extLst>
          </p:cNvPr>
          <p:cNvSpPr txBox="1"/>
          <p:nvPr/>
        </p:nvSpPr>
        <p:spPr>
          <a:xfrm>
            <a:off x="933810" y="1095403"/>
            <a:ext cx="9159096" cy="646331"/>
          </a:xfrm>
          <a:prstGeom prst="rect">
            <a:avLst/>
          </a:prstGeom>
          <a:noFill/>
        </p:spPr>
        <p:txBody>
          <a:bodyPr wrap="square">
            <a:spAutoFit/>
          </a:bodyPr>
          <a:lstStyle/>
          <a:p>
            <a:r>
              <a:rPr lang="en-US" b="0" i="0" dirty="0">
                <a:effectLst/>
                <a:latin typeface="PT Sans" panose="020B0503020203020204" pitchFamily="34" charset="0"/>
              </a:rPr>
              <a:t>The main benefits of Microsoft Power Apps are its stable functionalities, accessible on multiple platforms, and great integration. Here are more details:</a:t>
            </a:r>
            <a:endParaRPr lang="en-IN" dirty="0"/>
          </a:p>
        </p:txBody>
      </p:sp>
      <p:sp>
        <p:nvSpPr>
          <p:cNvPr id="7" name="TextBox 6">
            <a:extLst>
              <a:ext uri="{FF2B5EF4-FFF2-40B4-BE49-F238E27FC236}">
                <a16:creationId xmlns:a16="http://schemas.microsoft.com/office/drawing/2014/main" id="{6444A01F-7566-4159-A005-5100AF4CD9D5}"/>
              </a:ext>
            </a:extLst>
          </p:cNvPr>
          <p:cNvSpPr txBox="1"/>
          <p:nvPr/>
        </p:nvSpPr>
        <p:spPr>
          <a:xfrm>
            <a:off x="799382" y="2063150"/>
            <a:ext cx="6096000" cy="369332"/>
          </a:xfrm>
          <a:prstGeom prst="rect">
            <a:avLst/>
          </a:prstGeom>
          <a:noFill/>
        </p:spPr>
        <p:txBody>
          <a:bodyPr wrap="square">
            <a:spAutoFit/>
          </a:bodyPr>
          <a:lstStyle/>
          <a:p>
            <a:pPr marL="285750" indent="-285750">
              <a:buFont typeface="Wingdings" panose="05000000000000000000" pitchFamily="2" charset="2"/>
              <a:buChar char="§"/>
            </a:pPr>
            <a:r>
              <a:rPr lang="en-IN" b="1" i="0" dirty="0">
                <a:effectLst/>
                <a:latin typeface="PT Sans" panose="020B0503020203020204" pitchFamily="34" charset="0"/>
              </a:rPr>
              <a:t>Solution Maker</a:t>
            </a:r>
            <a:endParaRPr lang="en-IN" dirty="0"/>
          </a:p>
        </p:txBody>
      </p:sp>
      <p:sp>
        <p:nvSpPr>
          <p:cNvPr id="9" name="TextBox 8">
            <a:extLst>
              <a:ext uri="{FF2B5EF4-FFF2-40B4-BE49-F238E27FC236}">
                <a16:creationId xmlns:a16="http://schemas.microsoft.com/office/drawing/2014/main" id="{39FF6D3B-01E6-44D6-872E-47E106A81E38}"/>
              </a:ext>
            </a:extLst>
          </p:cNvPr>
          <p:cNvSpPr txBox="1"/>
          <p:nvPr/>
        </p:nvSpPr>
        <p:spPr>
          <a:xfrm>
            <a:off x="1209856" y="2665940"/>
            <a:ext cx="10575983" cy="923330"/>
          </a:xfrm>
          <a:prstGeom prst="rect">
            <a:avLst/>
          </a:prstGeom>
          <a:noFill/>
        </p:spPr>
        <p:txBody>
          <a:bodyPr wrap="square">
            <a:spAutoFit/>
          </a:bodyPr>
          <a:lstStyle/>
          <a:p>
            <a:r>
              <a:rPr lang="en-US" b="0" i="0" dirty="0">
                <a:effectLst/>
                <a:latin typeface="PT Sans" panose="020B0503020203020204" pitchFamily="34" charset="0"/>
              </a:rPr>
              <a:t>Microsoft Power Apps can become your bridge to provide new solutions to your current problems. The service allows you to design apps from scratch using the web or mobile devices. With this capability, you can create a tailor-made solution for your audience</a:t>
            </a:r>
            <a:r>
              <a:rPr lang="en-US" b="0" i="0" dirty="0">
                <a:solidFill>
                  <a:srgbClr val="313131"/>
                </a:solidFill>
                <a:effectLst/>
                <a:latin typeface="PT Sans" panose="020B0503020203020204" pitchFamily="34" charset="0"/>
              </a:rPr>
              <a:t>.</a:t>
            </a:r>
            <a:endParaRPr lang="en-IN" dirty="0"/>
          </a:p>
        </p:txBody>
      </p:sp>
      <p:sp>
        <p:nvSpPr>
          <p:cNvPr id="11" name="TextBox 10">
            <a:extLst>
              <a:ext uri="{FF2B5EF4-FFF2-40B4-BE49-F238E27FC236}">
                <a16:creationId xmlns:a16="http://schemas.microsoft.com/office/drawing/2014/main" id="{23FFFE05-A349-45CC-B0BD-1730E752D51E}"/>
              </a:ext>
            </a:extLst>
          </p:cNvPr>
          <p:cNvSpPr txBox="1"/>
          <p:nvPr/>
        </p:nvSpPr>
        <p:spPr>
          <a:xfrm>
            <a:off x="800820" y="3985026"/>
            <a:ext cx="6094562" cy="369332"/>
          </a:xfrm>
          <a:prstGeom prst="rect">
            <a:avLst/>
          </a:prstGeom>
          <a:noFill/>
        </p:spPr>
        <p:txBody>
          <a:bodyPr wrap="square">
            <a:spAutoFit/>
          </a:bodyPr>
          <a:lstStyle/>
          <a:p>
            <a:pPr marL="285750" indent="-285750">
              <a:buFont typeface="Wingdings" panose="05000000000000000000" pitchFamily="2" charset="2"/>
              <a:buChar char="§"/>
            </a:pPr>
            <a:r>
              <a:rPr lang="en-IN" b="1" i="0" dirty="0">
                <a:effectLst/>
                <a:latin typeface="PT Sans" panose="020B0503020203020204" pitchFamily="34" charset="0"/>
              </a:rPr>
              <a:t>Accessible On Different Platforms</a:t>
            </a:r>
            <a:endParaRPr lang="en-IN" dirty="0"/>
          </a:p>
        </p:txBody>
      </p:sp>
      <p:sp>
        <p:nvSpPr>
          <p:cNvPr id="13" name="TextBox 12">
            <a:extLst>
              <a:ext uri="{FF2B5EF4-FFF2-40B4-BE49-F238E27FC236}">
                <a16:creationId xmlns:a16="http://schemas.microsoft.com/office/drawing/2014/main" id="{A0D81C90-0909-44A9-8FAA-E02967EEEFB6}"/>
              </a:ext>
            </a:extLst>
          </p:cNvPr>
          <p:cNvSpPr txBox="1"/>
          <p:nvPr/>
        </p:nvSpPr>
        <p:spPr>
          <a:xfrm>
            <a:off x="1313731" y="4839267"/>
            <a:ext cx="9564538" cy="923330"/>
          </a:xfrm>
          <a:prstGeom prst="rect">
            <a:avLst/>
          </a:prstGeom>
          <a:noFill/>
        </p:spPr>
        <p:txBody>
          <a:bodyPr wrap="square">
            <a:spAutoFit/>
          </a:bodyPr>
          <a:lstStyle/>
          <a:p>
            <a:r>
              <a:rPr lang="en-US" b="0" i="0" dirty="0">
                <a:effectLst/>
                <a:latin typeface="PT Sans" panose="020B0503020203020204" pitchFamily="34" charset="0"/>
              </a:rPr>
              <a:t>Each app developer has a preferred working environment and this is something the software understands. Therefore, Microsoft Power Apps makes sure that it is accessible on multiple platforms, including iOS, Android, and Windows devices.</a:t>
            </a:r>
            <a:endParaRPr lang="en-IN" dirty="0"/>
          </a:p>
        </p:txBody>
      </p:sp>
    </p:spTree>
    <p:extLst>
      <p:ext uri="{BB962C8B-B14F-4D97-AF65-F5344CB8AC3E}">
        <p14:creationId xmlns:p14="http://schemas.microsoft.com/office/powerpoint/2010/main" val="1662946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E315CF-13EC-4FD0-9A4A-49BD4ED958A5}"/>
              </a:ext>
            </a:extLst>
          </p:cNvPr>
          <p:cNvSpPr txBox="1"/>
          <p:nvPr/>
        </p:nvSpPr>
        <p:spPr>
          <a:xfrm>
            <a:off x="959688" y="665036"/>
            <a:ext cx="6094562" cy="369332"/>
          </a:xfrm>
          <a:prstGeom prst="rect">
            <a:avLst/>
          </a:prstGeom>
          <a:noFill/>
        </p:spPr>
        <p:txBody>
          <a:bodyPr wrap="square">
            <a:spAutoFit/>
          </a:bodyPr>
          <a:lstStyle/>
          <a:p>
            <a:pPr marL="285750" indent="-285750">
              <a:buFont typeface="Wingdings" panose="05000000000000000000" pitchFamily="2" charset="2"/>
              <a:buChar char="§"/>
            </a:pPr>
            <a:r>
              <a:rPr lang="en-IN" b="1" i="0" dirty="0">
                <a:effectLst/>
                <a:latin typeface="PT Sans" panose="020B0503020203020204" pitchFamily="34" charset="0"/>
              </a:rPr>
              <a:t>Integrated Information Pull</a:t>
            </a:r>
            <a:endParaRPr lang="en-IN" dirty="0"/>
          </a:p>
        </p:txBody>
      </p:sp>
      <p:sp>
        <p:nvSpPr>
          <p:cNvPr id="5" name="TextBox 4">
            <a:extLst>
              <a:ext uri="{FF2B5EF4-FFF2-40B4-BE49-F238E27FC236}">
                <a16:creationId xmlns:a16="http://schemas.microsoft.com/office/drawing/2014/main" id="{2D156282-7385-4242-9C44-7B73F0331C82}"/>
              </a:ext>
            </a:extLst>
          </p:cNvPr>
          <p:cNvSpPr txBox="1"/>
          <p:nvPr/>
        </p:nvSpPr>
        <p:spPr>
          <a:xfrm>
            <a:off x="1209855" y="1508517"/>
            <a:ext cx="8227444" cy="1200329"/>
          </a:xfrm>
          <a:prstGeom prst="rect">
            <a:avLst/>
          </a:prstGeom>
          <a:noFill/>
        </p:spPr>
        <p:txBody>
          <a:bodyPr wrap="square">
            <a:spAutoFit/>
          </a:bodyPr>
          <a:lstStyle/>
          <a:p>
            <a:r>
              <a:rPr lang="en-US" b="0" i="0" dirty="0">
                <a:effectLst/>
                <a:latin typeface="PT Sans" panose="020B0503020203020204" pitchFamily="34" charset="0"/>
              </a:rPr>
              <a:t>With the help of Microsoft Power Apps, each user can use the information from Microsoft and other third-party systems to be used in the process of app development. This capability is made possible by the Microsoft Power Apps’ premium connectors and extensive integrations.</a:t>
            </a:r>
            <a:endParaRPr lang="en-IN" dirty="0"/>
          </a:p>
        </p:txBody>
      </p:sp>
      <p:sp>
        <p:nvSpPr>
          <p:cNvPr id="7" name="TextBox 6">
            <a:extLst>
              <a:ext uri="{FF2B5EF4-FFF2-40B4-BE49-F238E27FC236}">
                <a16:creationId xmlns:a16="http://schemas.microsoft.com/office/drawing/2014/main" id="{AA135991-22A8-4C96-B2A7-36B49003CC70}"/>
              </a:ext>
            </a:extLst>
          </p:cNvPr>
          <p:cNvSpPr txBox="1"/>
          <p:nvPr/>
        </p:nvSpPr>
        <p:spPr>
          <a:xfrm>
            <a:off x="873424" y="3347850"/>
            <a:ext cx="6094562" cy="369332"/>
          </a:xfrm>
          <a:prstGeom prst="rect">
            <a:avLst/>
          </a:prstGeom>
          <a:noFill/>
        </p:spPr>
        <p:txBody>
          <a:bodyPr wrap="square">
            <a:spAutoFit/>
          </a:bodyPr>
          <a:lstStyle/>
          <a:p>
            <a:pPr marL="285750" indent="-285750">
              <a:buFont typeface="Wingdings" panose="05000000000000000000" pitchFamily="2" charset="2"/>
              <a:buChar char="§"/>
            </a:pPr>
            <a:r>
              <a:rPr lang="en-IN" b="1" i="0" dirty="0">
                <a:effectLst/>
                <a:latin typeface="PT Sans" panose="020B0503020203020204" pitchFamily="34" charset="0"/>
              </a:rPr>
              <a:t>Workflow Automation</a:t>
            </a:r>
            <a:endParaRPr lang="en-IN" dirty="0"/>
          </a:p>
        </p:txBody>
      </p:sp>
      <p:sp>
        <p:nvSpPr>
          <p:cNvPr id="9" name="TextBox 8">
            <a:extLst>
              <a:ext uri="{FF2B5EF4-FFF2-40B4-BE49-F238E27FC236}">
                <a16:creationId xmlns:a16="http://schemas.microsoft.com/office/drawing/2014/main" id="{6219CE47-6486-44A0-8E44-24AE71940F88}"/>
              </a:ext>
            </a:extLst>
          </p:cNvPr>
          <p:cNvSpPr txBox="1"/>
          <p:nvPr/>
        </p:nvSpPr>
        <p:spPr>
          <a:xfrm>
            <a:off x="1089084" y="4006665"/>
            <a:ext cx="9090085" cy="1477328"/>
          </a:xfrm>
          <a:prstGeom prst="rect">
            <a:avLst/>
          </a:prstGeom>
          <a:noFill/>
        </p:spPr>
        <p:txBody>
          <a:bodyPr wrap="square">
            <a:spAutoFit/>
          </a:bodyPr>
          <a:lstStyle/>
          <a:p>
            <a:r>
              <a:rPr lang="en-US" b="0" i="0" dirty="0">
                <a:effectLst/>
                <a:latin typeface="PT Sans" panose="020B0503020203020204" pitchFamily="34" charset="0"/>
              </a:rPr>
              <a:t>Because Microsoft Power Apps is a part of the business app network of Microsoft, users can further improve the app development process by connecting it with different apps. For instance, they can speed up their workflow by establishing workflow automation using Microsoft Flow. They can even understand their target markets as well as business operations through Power BI</a:t>
            </a:r>
            <a:endParaRPr lang="en-IN" dirty="0"/>
          </a:p>
        </p:txBody>
      </p:sp>
    </p:spTree>
    <p:extLst>
      <p:ext uri="{BB962C8B-B14F-4D97-AF65-F5344CB8AC3E}">
        <p14:creationId xmlns:p14="http://schemas.microsoft.com/office/powerpoint/2010/main" val="129978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BB2D5E-7B71-40D5-A240-6316A48DC6B4}"/>
              </a:ext>
            </a:extLst>
          </p:cNvPr>
          <p:cNvSpPr txBox="1"/>
          <p:nvPr/>
        </p:nvSpPr>
        <p:spPr>
          <a:xfrm>
            <a:off x="163543" y="441108"/>
            <a:ext cx="7765930" cy="523220"/>
          </a:xfrm>
          <a:prstGeom prst="rect">
            <a:avLst/>
          </a:prstGeom>
          <a:noFill/>
        </p:spPr>
        <p:txBody>
          <a:bodyPr wrap="square">
            <a:spAutoFit/>
          </a:bodyPr>
          <a:lstStyle/>
          <a:p>
            <a:pPr marL="285750" indent="-285750" algn="l">
              <a:buFont typeface="Wingdings" panose="05000000000000000000" pitchFamily="2" charset="2"/>
              <a:buChar char="q"/>
            </a:pPr>
            <a:r>
              <a:rPr lang="en-US" sz="2800" b="0" i="0" dirty="0">
                <a:effectLst/>
                <a:latin typeface="Lato" panose="020B0604020202020204" pitchFamily="34" charset="0"/>
              </a:rPr>
              <a:t> How Does Microsoft PowerApps Work?</a:t>
            </a:r>
          </a:p>
        </p:txBody>
      </p:sp>
      <p:sp>
        <p:nvSpPr>
          <p:cNvPr id="5" name="TextBox 4">
            <a:extLst>
              <a:ext uri="{FF2B5EF4-FFF2-40B4-BE49-F238E27FC236}">
                <a16:creationId xmlns:a16="http://schemas.microsoft.com/office/drawing/2014/main" id="{5727DDD0-7666-47EF-8F05-8006DFA07487}"/>
              </a:ext>
            </a:extLst>
          </p:cNvPr>
          <p:cNvSpPr txBox="1"/>
          <p:nvPr/>
        </p:nvSpPr>
        <p:spPr>
          <a:xfrm>
            <a:off x="667110" y="1489413"/>
            <a:ext cx="9701841" cy="1706814"/>
          </a:xfrm>
          <a:prstGeom prst="rect">
            <a:avLst/>
          </a:prstGeom>
          <a:noFill/>
        </p:spPr>
        <p:txBody>
          <a:bodyPr wrap="square">
            <a:spAutoFit/>
          </a:bodyPr>
          <a:lstStyle/>
          <a:p>
            <a:pPr>
              <a:lnSpc>
                <a:spcPct val="150000"/>
              </a:lnSpc>
            </a:pPr>
            <a:r>
              <a:rPr lang="en-US" b="0" i="0" dirty="0">
                <a:effectLst/>
                <a:latin typeface="Roboto" panose="02000000000000000000" pitchFamily="2" charset="0"/>
              </a:rPr>
              <a:t>PowerApps works similarly to other Microsoft applications; it is a tool for</a:t>
            </a:r>
            <a:r>
              <a:rPr lang="en-US" b="1" i="0" dirty="0">
                <a:effectLst/>
                <a:latin typeface="Roboto" panose="02000000000000000000" pitchFamily="2" charset="0"/>
              </a:rPr>
              <a:t> creating apps in the same way that you use Excel for spreadsheets, Word for documents, and PowerPoint for presentations</a:t>
            </a:r>
            <a:r>
              <a:rPr lang="en-US" b="0" i="0" dirty="0">
                <a:effectLst/>
                <a:latin typeface="Roboto" panose="02000000000000000000" pitchFamily="2" charset="0"/>
              </a:rPr>
              <a:t>. Once you login, you’ll see that PowerApps even features the same type of ribbons and menu structure as Excel and PowerPoint.</a:t>
            </a:r>
            <a:endParaRPr lang="en-IN" dirty="0"/>
          </a:p>
        </p:txBody>
      </p:sp>
      <p:sp>
        <p:nvSpPr>
          <p:cNvPr id="7" name="TextBox 6">
            <a:extLst>
              <a:ext uri="{FF2B5EF4-FFF2-40B4-BE49-F238E27FC236}">
                <a16:creationId xmlns:a16="http://schemas.microsoft.com/office/drawing/2014/main" id="{19545FBE-1568-407C-9E3C-148AC41A1BC2}"/>
              </a:ext>
            </a:extLst>
          </p:cNvPr>
          <p:cNvSpPr txBox="1"/>
          <p:nvPr/>
        </p:nvSpPr>
        <p:spPr>
          <a:xfrm>
            <a:off x="667110" y="3915764"/>
            <a:ext cx="9780198" cy="870303"/>
          </a:xfrm>
          <a:prstGeom prst="rect">
            <a:avLst/>
          </a:prstGeom>
          <a:noFill/>
        </p:spPr>
        <p:txBody>
          <a:bodyPr wrap="square">
            <a:spAutoFit/>
          </a:bodyPr>
          <a:lstStyle/>
          <a:p>
            <a:pPr>
              <a:lnSpc>
                <a:spcPct val="150000"/>
              </a:lnSpc>
            </a:pPr>
            <a:r>
              <a:rPr lang="en-US" b="0" i="0" dirty="0">
                <a:effectLst/>
                <a:latin typeface="Lato" panose="020F0502020204030203" pitchFamily="34" charset="0"/>
              </a:rPr>
              <a:t>PowerApps also runs as an application on mobile devices, meaning that you can install and use it on any Android, IOS, or Windows device, while also using it on any web browser.</a:t>
            </a:r>
            <a:endParaRPr lang="en-IN" dirty="0"/>
          </a:p>
        </p:txBody>
      </p:sp>
    </p:spTree>
    <p:extLst>
      <p:ext uri="{BB962C8B-B14F-4D97-AF65-F5344CB8AC3E}">
        <p14:creationId xmlns:p14="http://schemas.microsoft.com/office/powerpoint/2010/main" val="2467454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73B88195-8D9E-4359-A86C-9456C469F7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33" name="Picture 32">
            <a:extLst>
              <a:ext uri="{FF2B5EF4-FFF2-40B4-BE49-F238E27FC236}">
                <a16:creationId xmlns:a16="http://schemas.microsoft.com/office/drawing/2014/main" id="{03EC48BD-A960-4717-BC76-7E4C982250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5" name="Oval 34">
            <a:extLst>
              <a:ext uri="{FF2B5EF4-FFF2-40B4-BE49-F238E27FC236}">
                <a16:creationId xmlns:a16="http://schemas.microsoft.com/office/drawing/2014/main" id="{7A00717A-7D3C-456B-A779-9D0638878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7" name="Picture 36">
            <a:extLst>
              <a:ext uri="{FF2B5EF4-FFF2-40B4-BE49-F238E27FC236}">
                <a16:creationId xmlns:a16="http://schemas.microsoft.com/office/drawing/2014/main" id="{EEB0E133-CF2F-4AD3-ACA6-03E91BB603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9" name="Picture 38">
            <a:extLst>
              <a:ext uri="{FF2B5EF4-FFF2-40B4-BE49-F238E27FC236}">
                <a16:creationId xmlns:a16="http://schemas.microsoft.com/office/drawing/2014/main" id="{6CD94893-A2D1-401B-A469-D34E425DCE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41" name="Rectangle 40">
            <a:extLst>
              <a:ext uri="{FF2B5EF4-FFF2-40B4-BE49-F238E27FC236}">
                <a16:creationId xmlns:a16="http://schemas.microsoft.com/office/drawing/2014/main" id="{546E6246-28E6-4A2D-B924-24539B8C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useBgFill="1">
        <p:nvSpPr>
          <p:cNvPr id="47" name="Freeform: Shape 46">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D8386AD-9020-4F5C-BDAA-0A60EEA162E4}"/>
              </a:ext>
            </a:extLst>
          </p:cNvPr>
          <p:cNvSpPr txBox="1"/>
          <p:nvPr/>
        </p:nvSpPr>
        <p:spPr>
          <a:xfrm>
            <a:off x="965505" y="623571"/>
            <a:ext cx="10260990" cy="352388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000" dirty="0">
                <a:solidFill>
                  <a:srgbClr val="FFFFFF"/>
                </a:solidFill>
                <a:effectLst/>
                <a:latin typeface="+mj-lt"/>
                <a:ea typeface="+mj-ea"/>
                <a:cs typeface="+mj-cs"/>
              </a:rPr>
              <a:t>From here onwards the Omkar will continue our presentation.</a:t>
            </a:r>
          </a:p>
        </p:txBody>
      </p:sp>
    </p:spTree>
    <p:extLst>
      <p:ext uri="{BB962C8B-B14F-4D97-AF65-F5344CB8AC3E}">
        <p14:creationId xmlns:p14="http://schemas.microsoft.com/office/powerpoint/2010/main" val="309931830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TM02836342[[fn=Ion]]</Template>
  <TotalTime>873</TotalTime>
  <Words>3968</Words>
  <Application>Microsoft Office PowerPoint</Application>
  <PresentationFormat>Widescreen</PresentationFormat>
  <Paragraphs>310</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Ion</vt:lpstr>
      <vt:lpstr>Power Apps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SubmitForm function is used to submit a single one form data back to related data source.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Apps</dc:title>
  <dc:creator>Office1868</dc:creator>
  <cp:lastModifiedBy>Office1868</cp:lastModifiedBy>
  <cp:revision>91</cp:revision>
  <dcterms:created xsi:type="dcterms:W3CDTF">2022-03-30T05:12:34Z</dcterms:created>
  <dcterms:modified xsi:type="dcterms:W3CDTF">2022-03-31T11:27:12Z</dcterms:modified>
</cp:coreProperties>
</file>