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8"/>
  </p:notesMasterIdLst>
  <p:sldIdLst>
    <p:sldId id="282" r:id="rId2"/>
    <p:sldId id="283" r:id="rId3"/>
    <p:sldId id="257" r:id="rId4"/>
    <p:sldId id="259" r:id="rId5"/>
    <p:sldId id="296" r:id="rId6"/>
    <p:sldId id="260" r:id="rId7"/>
    <p:sldId id="262" r:id="rId8"/>
    <p:sldId id="263" r:id="rId9"/>
    <p:sldId id="264" r:id="rId10"/>
    <p:sldId id="290" r:id="rId11"/>
    <p:sldId id="295" r:id="rId12"/>
    <p:sldId id="265" r:id="rId13"/>
    <p:sldId id="297" r:id="rId14"/>
    <p:sldId id="266" r:id="rId15"/>
    <p:sldId id="292" r:id="rId16"/>
    <p:sldId id="267" r:id="rId17"/>
    <p:sldId id="268" r:id="rId18"/>
    <p:sldId id="269" r:id="rId19"/>
    <p:sldId id="270" r:id="rId20"/>
    <p:sldId id="271" r:id="rId21"/>
    <p:sldId id="272" r:id="rId22"/>
    <p:sldId id="273" r:id="rId23"/>
    <p:sldId id="275" r:id="rId24"/>
    <p:sldId id="285" r:id="rId25"/>
    <p:sldId id="286" r:id="rId26"/>
    <p:sldId id="276" r:id="rId27"/>
    <p:sldId id="288" r:id="rId28"/>
    <p:sldId id="277" r:id="rId29"/>
    <p:sldId id="278" r:id="rId30"/>
    <p:sldId id="289" r:id="rId31"/>
    <p:sldId id="279" r:id="rId32"/>
    <p:sldId id="293" r:id="rId33"/>
    <p:sldId id="287" r:id="rId34"/>
    <p:sldId id="280" r:id="rId35"/>
    <p:sldId id="281" r:id="rId36"/>
    <p:sldId id="28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5196" autoAdjust="0"/>
  </p:normalViewPr>
  <p:slideViewPr>
    <p:cSldViewPr snapToGrid="0">
      <p:cViewPr varScale="1">
        <p:scale>
          <a:sx n="82" d="100"/>
          <a:sy n="82" d="100"/>
        </p:scale>
        <p:origin x="63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E1C5D0-ECBE-4B2B-8D62-48EC233C3CD9}" type="datetimeFigureOut">
              <a:rPr lang="en-IN" smtClean="0"/>
              <a:t>10-06-2022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D4563-6ACB-44B2-99E8-126F0F21F7D9}" type="slidenum">
              <a:rPr lang="en-IN" smtClean="0"/>
              <a:t>‹#›</a:t>
            </a:fld>
            <a:endParaRPr lang="en-IN"/>
          </a:p>
        </p:txBody>
      </p:sp>
    </p:spTree>
    <p:extLst>
      <p:ext uri="{BB962C8B-B14F-4D97-AF65-F5344CB8AC3E}">
        <p14:creationId xmlns:p14="http://schemas.microsoft.com/office/powerpoint/2010/main" val="807012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8D4563-6ACB-44B2-99E8-126F0F21F7D9}" type="slidenum">
              <a:rPr lang="en-IN" smtClean="0"/>
              <a:t>16</a:t>
            </a:fld>
            <a:endParaRPr lang="en-IN"/>
          </a:p>
        </p:txBody>
      </p:sp>
    </p:spTree>
    <p:extLst>
      <p:ext uri="{BB962C8B-B14F-4D97-AF65-F5344CB8AC3E}">
        <p14:creationId xmlns:p14="http://schemas.microsoft.com/office/powerpoint/2010/main" val="520458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8D4563-6ACB-44B2-99E8-126F0F21F7D9}" type="slidenum">
              <a:rPr lang="en-IN" smtClean="0"/>
              <a:t>24</a:t>
            </a:fld>
            <a:endParaRPr lang="en-IN"/>
          </a:p>
        </p:txBody>
      </p:sp>
    </p:spTree>
    <p:extLst>
      <p:ext uri="{BB962C8B-B14F-4D97-AF65-F5344CB8AC3E}">
        <p14:creationId xmlns:p14="http://schemas.microsoft.com/office/powerpoint/2010/main" val="57619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8D4563-6ACB-44B2-99E8-126F0F21F7D9}" type="slidenum">
              <a:rPr lang="en-IN" smtClean="0"/>
              <a:t>31</a:t>
            </a:fld>
            <a:endParaRPr lang="en-IN"/>
          </a:p>
        </p:txBody>
      </p:sp>
    </p:spTree>
    <p:extLst>
      <p:ext uri="{BB962C8B-B14F-4D97-AF65-F5344CB8AC3E}">
        <p14:creationId xmlns:p14="http://schemas.microsoft.com/office/powerpoint/2010/main" val="4136010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6BC9-7FFF-CDA2-4BDB-F6106AE9C8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939BE4-7D11-3450-E4CF-C51D0B174B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468EF0-675C-BCC1-2C83-F7E8B155E8BB}"/>
              </a:ext>
            </a:extLst>
          </p:cNvPr>
          <p:cNvSpPr>
            <a:spLocks noGrp="1"/>
          </p:cNvSpPr>
          <p:nvPr>
            <p:ph type="dt" sz="half" idx="10"/>
          </p:nvPr>
        </p:nvSpPr>
        <p:spPr/>
        <p:txBody>
          <a:bodyPr/>
          <a:lstStyle/>
          <a:p>
            <a:fld id="{B857B2CE-E446-4DAD-9D88-677F3C15AC6C}" type="datetime1">
              <a:rPr lang="en-IN" smtClean="0"/>
              <a:t>10-06-2022</a:t>
            </a:fld>
            <a:endParaRPr lang="en-IN"/>
          </a:p>
        </p:txBody>
      </p:sp>
      <p:sp>
        <p:nvSpPr>
          <p:cNvPr id="5" name="Footer Placeholder 4">
            <a:extLst>
              <a:ext uri="{FF2B5EF4-FFF2-40B4-BE49-F238E27FC236}">
                <a16:creationId xmlns:a16="http://schemas.microsoft.com/office/drawing/2014/main" id="{47C27D5B-F396-F287-7F48-703E187EBBAA}"/>
              </a:ext>
            </a:extLst>
          </p:cNvPr>
          <p:cNvSpPr>
            <a:spLocks noGrp="1"/>
          </p:cNvSpPr>
          <p:nvPr>
            <p:ph type="ftr" sz="quarter" idx="11"/>
          </p:nvPr>
        </p:nvSpPr>
        <p:spPr/>
        <p:txBody>
          <a:bodyPr/>
          <a:lstStyle/>
          <a:p>
            <a:r>
              <a:rPr lang="en-IN"/>
              <a:t>6</a:t>
            </a:r>
          </a:p>
        </p:txBody>
      </p:sp>
      <p:sp>
        <p:nvSpPr>
          <p:cNvPr id="6" name="Slide Number Placeholder 5">
            <a:extLst>
              <a:ext uri="{FF2B5EF4-FFF2-40B4-BE49-F238E27FC236}">
                <a16:creationId xmlns:a16="http://schemas.microsoft.com/office/drawing/2014/main" id="{709AE9F8-4232-8E0A-EA66-D50812010E5F}"/>
              </a:ext>
            </a:extLst>
          </p:cNvPr>
          <p:cNvSpPr>
            <a:spLocks noGrp="1"/>
          </p:cNvSpPr>
          <p:nvPr>
            <p:ph type="sldNum" sz="quarter" idx="12"/>
          </p:nvPr>
        </p:nvSpPr>
        <p:spPr/>
        <p:txBody>
          <a:bodyPr/>
          <a:lstStyle/>
          <a:p>
            <a:fld id="{D83D7654-DBF1-4793-A762-8C7CE2CC6336}" type="slidenum">
              <a:rPr lang="en-IN" smtClean="0"/>
              <a:t>‹#›</a:t>
            </a:fld>
            <a:endParaRPr lang="en-IN"/>
          </a:p>
        </p:txBody>
      </p:sp>
    </p:spTree>
    <p:extLst>
      <p:ext uri="{BB962C8B-B14F-4D97-AF65-F5344CB8AC3E}">
        <p14:creationId xmlns:p14="http://schemas.microsoft.com/office/powerpoint/2010/main" val="110573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CB47-FBC9-E37D-9051-AAFFEF4EF8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41460D-80FF-554A-4824-ACCF126419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F2031A-DB9C-4621-8422-0CD44F38DEFE}"/>
              </a:ext>
            </a:extLst>
          </p:cNvPr>
          <p:cNvSpPr>
            <a:spLocks noGrp="1"/>
          </p:cNvSpPr>
          <p:nvPr>
            <p:ph type="dt" sz="half" idx="10"/>
          </p:nvPr>
        </p:nvSpPr>
        <p:spPr/>
        <p:txBody>
          <a:bodyPr/>
          <a:lstStyle/>
          <a:p>
            <a:fld id="{C447317B-3D3A-4C3D-B5A7-FB1CDD2810DD}" type="datetime1">
              <a:rPr lang="en-IN" smtClean="0"/>
              <a:t>10-06-2022</a:t>
            </a:fld>
            <a:endParaRPr lang="en-IN"/>
          </a:p>
        </p:txBody>
      </p:sp>
      <p:sp>
        <p:nvSpPr>
          <p:cNvPr id="5" name="Footer Placeholder 4">
            <a:extLst>
              <a:ext uri="{FF2B5EF4-FFF2-40B4-BE49-F238E27FC236}">
                <a16:creationId xmlns:a16="http://schemas.microsoft.com/office/drawing/2014/main" id="{72A42BA9-B0A9-4898-6C3F-2FA230BA0E37}"/>
              </a:ext>
            </a:extLst>
          </p:cNvPr>
          <p:cNvSpPr>
            <a:spLocks noGrp="1"/>
          </p:cNvSpPr>
          <p:nvPr>
            <p:ph type="ftr" sz="quarter" idx="11"/>
          </p:nvPr>
        </p:nvSpPr>
        <p:spPr/>
        <p:txBody>
          <a:bodyPr/>
          <a:lstStyle/>
          <a:p>
            <a:r>
              <a:rPr lang="en-IN"/>
              <a:t>6</a:t>
            </a:r>
          </a:p>
        </p:txBody>
      </p:sp>
      <p:sp>
        <p:nvSpPr>
          <p:cNvPr id="6" name="Slide Number Placeholder 5">
            <a:extLst>
              <a:ext uri="{FF2B5EF4-FFF2-40B4-BE49-F238E27FC236}">
                <a16:creationId xmlns:a16="http://schemas.microsoft.com/office/drawing/2014/main" id="{9D65FEB4-DA56-8E7A-39B6-D3F3A5A9DA60}"/>
              </a:ext>
            </a:extLst>
          </p:cNvPr>
          <p:cNvSpPr>
            <a:spLocks noGrp="1"/>
          </p:cNvSpPr>
          <p:nvPr>
            <p:ph type="sldNum" sz="quarter" idx="12"/>
          </p:nvPr>
        </p:nvSpPr>
        <p:spPr/>
        <p:txBody>
          <a:bodyPr/>
          <a:lstStyle/>
          <a:p>
            <a:fld id="{D83D7654-DBF1-4793-A762-8C7CE2CC6336}" type="slidenum">
              <a:rPr lang="en-IN" smtClean="0"/>
              <a:t>‹#›</a:t>
            </a:fld>
            <a:endParaRPr lang="en-IN"/>
          </a:p>
        </p:txBody>
      </p:sp>
    </p:spTree>
    <p:extLst>
      <p:ext uri="{BB962C8B-B14F-4D97-AF65-F5344CB8AC3E}">
        <p14:creationId xmlns:p14="http://schemas.microsoft.com/office/powerpoint/2010/main" val="1965862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705860-3FBB-5C36-5599-3BC14C4FAC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BD0BF4-EBDD-B583-A7BD-441FAB416A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924B54-42AA-8E77-2A92-FDCDE1876506}"/>
              </a:ext>
            </a:extLst>
          </p:cNvPr>
          <p:cNvSpPr>
            <a:spLocks noGrp="1"/>
          </p:cNvSpPr>
          <p:nvPr>
            <p:ph type="dt" sz="half" idx="10"/>
          </p:nvPr>
        </p:nvSpPr>
        <p:spPr/>
        <p:txBody>
          <a:bodyPr/>
          <a:lstStyle/>
          <a:p>
            <a:fld id="{E96C25B9-8193-4904-954B-F3A7F155AB5E}" type="datetime1">
              <a:rPr lang="en-IN" smtClean="0"/>
              <a:t>10-06-2022</a:t>
            </a:fld>
            <a:endParaRPr lang="en-IN"/>
          </a:p>
        </p:txBody>
      </p:sp>
      <p:sp>
        <p:nvSpPr>
          <p:cNvPr id="5" name="Footer Placeholder 4">
            <a:extLst>
              <a:ext uri="{FF2B5EF4-FFF2-40B4-BE49-F238E27FC236}">
                <a16:creationId xmlns:a16="http://schemas.microsoft.com/office/drawing/2014/main" id="{B68E3131-9C05-EBEB-B3AC-52AA59D58410}"/>
              </a:ext>
            </a:extLst>
          </p:cNvPr>
          <p:cNvSpPr>
            <a:spLocks noGrp="1"/>
          </p:cNvSpPr>
          <p:nvPr>
            <p:ph type="ftr" sz="quarter" idx="11"/>
          </p:nvPr>
        </p:nvSpPr>
        <p:spPr/>
        <p:txBody>
          <a:bodyPr/>
          <a:lstStyle/>
          <a:p>
            <a:r>
              <a:rPr lang="en-IN"/>
              <a:t>6</a:t>
            </a:r>
          </a:p>
        </p:txBody>
      </p:sp>
      <p:sp>
        <p:nvSpPr>
          <p:cNvPr id="6" name="Slide Number Placeholder 5">
            <a:extLst>
              <a:ext uri="{FF2B5EF4-FFF2-40B4-BE49-F238E27FC236}">
                <a16:creationId xmlns:a16="http://schemas.microsoft.com/office/drawing/2014/main" id="{42A98082-282A-5D9B-9582-C6799DCD2E45}"/>
              </a:ext>
            </a:extLst>
          </p:cNvPr>
          <p:cNvSpPr>
            <a:spLocks noGrp="1"/>
          </p:cNvSpPr>
          <p:nvPr>
            <p:ph type="sldNum" sz="quarter" idx="12"/>
          </p:nvPr>
        </p:nvSpPr>
        <p:spPr/>
        <p:txBody>
          <a:bodyPr/>
          <a:lstStyle/>
          <a:p>
            <a:fld id="{D83D7654-DBF1-4793-A762-8C7CE2CC6336}" type="slidenum">
              <a:rPr lang="en-IN" smtClean="0"/>
              <a:t>‹#›</a:t>
            </a:fld>
            <a:endParaRPr lang="en-IN"/>
          </a:p>
        </p:txBody>
      </p:sp>
    </p:spTree>
    <p:extLst>
      <p:ext uri="{BB962C8B-B14F-4D97-AF65-F5344CB8AC3E}">
        <p14:creationId xmlns:p14="http://schemas.microsoft.com/office/powerpoint/2010/main" val="4209279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A91F-BCA5-923D-AACB-53E3A5F2BF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F53AFF-71A6-7C48-E002-98DC9E8A3F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53787-A783-400D-0F95-2EDA0CDF19FD}"/>
              </a:ext>
            </a:extLst>
          </p:cNvPr>
          <p:cNvSpPr>
            <a:spLocks noGrp="1"/>
          </p:cNvSpPr>
          <p:nvPr>
            <p:ph type="dt" sz="half" idx="10"/>
          </p:nvPr>
        </p:nvSpPr>
        <p:spPr/>
        <p:txBody>
          <a:bodyPr/>
          <a:lstStyle/>
          <a:p>
            <a:fld id="{C900B78D-2739-4262-9B8C-4BBB287EB73B}" type="datetime1">
              <a:rPr lang="en-IN" smtClean="0"/>
              <a:t>10-06-2022</a:t>
            </a:fld>
            <a:endParaRPr lang="en-IN"/>
          </a:p>
        </p:txBody>
      </p:sp>
      <p:sp>
        <p:nvSpPr>
          <p:cNvPr id="5" name="Footer Placeholder 4">
            <a:extLst>
              <a:ext uri="{FF2B5EF4-FFF2-40B4-BE49-F238E27FC236}">
                <a16:creationId xmlns:a16="http://schemas.microsoft.com/office/drawing/2014/main" id="{4C8E6696-65FC-4FB7-509D-0AF7C86E68DC}"/>
              </a:ext>
            </a:extLst>
          </p:cNvPr>
          <p:cNvSpPr>
            <a:spLocks noGrp="1"/>
          </p:cNvSpPr>
          <p:nvPr>
            <p:ph type="ftr" sz="quarter" idx="11"/>
          </p:nvPr>
        </p:nvSpPr>
        <p:spPr/>
        <p:txBody>
          <a:bodyPr/>
          <a:lstStyle/>
          <a:p>
            <a:r>
              <a:rPr lang="en-IN"/>
              <a:t>6</a:t>
            </a:r>
          </a:p>
        </p:txBody>
      </p:sp>
      <p:sp>
        <p:nvSpPr>
          <p:cNvPr id="6" name="Slide Number Placeholder 5">
            <a:extLst>
              <a:ext uri="{FF2B5EF4-FFF2-40B4-BE49-F238E27FC236}">
                <a16:creationId xmlns:a16="http://schemas.microsoft.com/office/drawing/2014/main" id="{64F6D536-234E-3BA1-74BA-745B1FFA021C}"/>
              </a:ext>
            </a:extLst>
          </p:cNvPr>
          <p:cNvSpPr>
            <a:spLocks noGrp="1"/>
          </p:cNvSpPr>
          <p:nvPr>
            <p:ph type="sldNum" sz="quarter" idx="12"/>
          </p:nvPr>
        </p:nvSpPr>
        <p:spPr/>
        <p:txBody>
          <a:bodyPr/>
          <a:lstStyle/>
          <a:p>
            <a:fld id="{D83D7654-DBF1-4793-A762-8C7CE2CC6336}" type="slidenum">
              <a:rPr lang="en-IN" smtClean="0"/>
              <a:t>‹#›</a:t>
            </a:fld>
            <a:endParaRPr lang="en-IN"/>
          </a:p>
        </p:txBody>
      </p:sp>
    </p:spTree>
    <p:extLst>
      <p:ext uri="{BB962C8B-B14F-4D97-AF65-F5344CB8AC3E}">
        <p14:creationId xmlns:p14="http://schemas.microsoft.com/office/powerpoint/2010/main" val="1932739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1915-9C29-AAB7-901E-5E8AEB9171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FC215B-CAC2-F49B-9A4A-C50D37E49A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888D4F-AC96-F59F-3CA6-28F48F50895F}"/>
              </a:ext>
            </a:extLst>
          </p:cNvPr>
          <p:cNvSpPr>
            <a:spLocks noGrp="1"/>
          </p:cNvSpPr>
          <p:nvPr>
            <p:ph type="dt" sz="half" idx="10"/>
          </p:nvPr>
        </p:nvSpPr>
        <p:spPr/>
        <p:txBody>
          <a:bodyPr/>
          <a:lstStyle/>
          <a:p>
            <a:fld id="{983C53B2-D48C-422B-8E2D-6FCDCECB7F48}" type="datetime1">
              <a:rPr lang="en-IN" smtClean="0"/>
              <a:t>10-06-2022</a:t>
            </a:fld>
            <a:endParaRPr lang="en-IN"/>
          </a:p>
        </p:txBody>
      </p:sp>
      <p:sp>
        <p:nvSpPr>
          <p:cNvPr id="5" name="Footer Placeholder 4">
            <a:extLst>
              <a:ext uri="{FF2B5EF4-FFF2-40B4-BE49-F238E27FC236}">
                <a16:creationId xmlns:a16="http://schemas.microsoft.com/office/drawing/2014/main" id="{292A6045-4694-80BB-5C88-20A18E4827BB}"/>
              </a:ext>
            </a:extLst>
          </p:cNvPr>
          <p:cNvSpPr>
            <a:spLocks noGrp="1"/>
          </p:cNvSpPr>
          <p:nvPr>
            <p:ph type="ftr" sz="quarter" idx="11"/>
          </p:nvPr>
        </p:nvSpPr>
        <p:spPr/>
        <p:txBody>
          <a:bodyPr/>
          <a:lstStyle/>
          <a:p>
            <a:r>
              <a:rPr lang="en-IN"/>
              <a:t>6</a:t>
            </a:r>
          </a:p>
        </p:txBody>
      </p:sp>
      <p:sp>
        <p:nvSpPr>
          <p:cNvPr id="6" name="Slide Number Placeholder 5">
            <a:extLst>
              <a:ext uri="{FF2B5EF4-FFF2-40B4-BE49-F238E27FC236}">
                <a16:creationId xmlns:a16="http://schemas.microsoft.com/office/drawing/2014/main" id="{A25E9D89-3440-47A0-DFA6-7EC85C9EB528}"/>
              </a:ext>
            </a:extLst>
          </p:cNvPr>
          <p:cNvSpPr>
            <a:spLocks noGrp="1"/>
          </p:cNvSpPr>
          <p:nvPr>
            <p:ph type="sldNum" sz="quarter" idx="12"/>
          </p:nvPr>
        </p:nvSpPr>
        <p:spPr/>
        <p:txBody>
          <a:bodyPr/>
          <a:lstStyle/>
          <a:p>
            <a:fld id="{D83D7654-DBF1-4793-A762-8C7CE2CC6336}" type="slidenum">
              <a:rPr lang="en-IN" smtClean="0"/>
              <a:t>‹#›</a:t>
            </a:fld>
            <a:endParaRPr lang="en-IN"/>
          </a:p>
        </p:txBody>
      </p:sp>
    </p:spTree>
    <p:extLst>
      <p:ext uri="{BB962C8B-B14F-4D97-AF65-F5344CB8AC3E}">
        <p14:creationId xmlns:p14="http://schemas.microsoft.com/office/powerpoint/2010/main" val="2490189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392FB-6C39-7B57-B7E6-309C288513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2AF747-025C-F4BF-A0C5-2C6A446A6D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FFD845-55D9-DD39-89B3-A8B14D32CF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2CDD79-4AC5-ACE1-F24C-D074680D2058}"/>
              </a:ext>
            </a:extLst>
          </p:cNvPr>
          <p:cNvSpPr>
            <a:spLocks noGrp="1"/>
          </p:cNvSpPr>
          <p:nvPr>
            <p:ph type="dt" sz="half" idx="10"/>
          </p:nvPr>
        </p:nvSpPr>
        <p:spPr/>
        <p:txBody>
          <a:bodyPr/>
          <a:lstStyle/>
          <a:p>
            <a:fld id="{37DF2F0C-7B2E-4D1F-A7A8-14F14198588E}" type="datetime1">
              <a:rPr lang="en-IN" smtClean="0"/>
              <a:t>10-06-2022</a:t>
            </a:fld>
            <a:endParaRPr lang="en-IN"/>
          </a:p>
        </p:txBody>
      </p:sp>
      <p:sp>
        <p:nvSpPr>
          <p:cNvPr id="6" name="Footer Placeholder 5">
            <a:extLst>
              <a:ext uri="{FF2B5EF4-FFF2-40B4-BE49-F238E27FC236}">
                <a16:creationId xmlns:a16="http://schemas.microsoft.com/office/drawing/2014/main" id="{385211ED-6289-3869-B683-22A3F8D43DA9}"/>
              </a:ext>
            </a:extLst>
          </p:cNvPr>
          <p:cNvSpPr>
            <a:spLocks noGrp="1"/>
          </p:cNvSpPr>
          <p:nvPr>
            <p:ph type="ftr" sz="quarter" idx="11"/>
          </p:nvPr>
        </p:nvSpPr>
        <p:spPr/>
        <p:txBody>
          <a:bodyPr/>
          <a:lstStyle/>
          <a:p>
            <a:r>
              <a:rPr lang="en-IN"/>
              <a:t>6</a:t>
            </a:r>
          </a:p>
        </p:txBody>
      </p:sp>
      <p:sp>
        <p:nvSpPr>
          <p:cNvPr id="7" name="Slide Number Placeholder 6">
            <a:extLst>
              <a:ext uri="{FF2B5EF4-FFF2-40B4-BE49-F238E27FC236}">
                <a16:creationId xmlns:a16="http://schemas.microsoft.com/office/drawing/2014/main" id="{A7C34798-F63E-1C80-F6D6-FC6104C363EE}"/>
              </a:ext>
            </a:extLst>
          </p:cNvPr>
          <p:cNvSpPr>
            <a:spLocks noGrp="1"/>
          </p:cNvSpPr>
          <p:nvPr>
            <p:ph type="sldNum" sz="quarter" idx="12"/>
          </p:nvPr>
        </p:nvSpPr>
        <p:spPr/>
        <p:txBody>
          <a:bodyPr/>
          <a:lstStyle/>
          <a:p>
            <a:fld id="{D83D7654-DBF1-4793-A762-8C7CE2CC6336}" type="slidenum">
              <a:rPr lang="en-IN" smtClean="0"/>
              <a:t>‹#›</a:t>
            </a:fld>
            <a:endParaRPr lang="en-IN"/>
          </a:p>
        </p:txBody>
      </p:sp>
    </p:spTree>
    <p:extLst>
      <p:ext uri="{BB962C8B-B14F-4D97-AF65-F5344CB8AC3E}">
        <p14:creationId xmlns:p14="http://schemas.microsoft.com/office/powerpoint/2010/main" val="273086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D910D-A87B-7A8E-8161-13855ADF08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D4597A-F0B1-56AF-9077-0BD088AAC3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6E5C6D-77BB-BC8C-2FE3-292A8F58EF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096207-6C8E-5212-782A-DDD5B2A1B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537854-63EC-488B-BFE8-3077FC57B2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C5AE46-D0C4-09E5-4FB3-DBE5F9B270E4}"/>
              </a:ext>
            </a:extLst>
          </p:cNvPr>
          <p:cNvSpPr>
            <a:spLocks noGrp="1"/>
          </p:cNvSpPr>
          <p:nvPr>
            <p:ph type="dt" sz="half" idx="10"/>
          </p:nvPr>
        </p:nvSpPr>
        <p:spPr/>
        <p:txBody>
          <a:bodyPr/>
          <a:lstStyle/>
          <a:p>
            <a:fld id="{4E89A145-E17F-4A61-B252-0417F1815AD0}" type="datetime1">
              <a:rPr lang="en-IN" smtClean="0"/>
              <a:t>10-06-2022</a:t>
            </a:fld>
            <a:endParaRPr lang="en-IN"/>
          </a:p>
        </p:txBody>
      </p:sp>
      <p:sp>
        <p:nvSpPr>
          <p:cNvPr id="8" name="Footer Placeholder 7">
            <a:extLst>
              <a:ext uri="{FF2B5EF4-FFF2-40B4-BE49-F238E27FC236}">
                <a16:creationId xmlns:a16="http://schemas.microsoft.com/office/drawing/2014/main" id="{75ABE27A-4CDC-99F6-1EAF-45DE90B10D5E}"/>
              </a:ext>
            </a:extLst>
          </p:cNvPr>
          <p:cNvSpPr>
            <a:spLocks noGrp="1"/>
          </p:cNvSpPr>
          <p:nvPr>
            <p:ph type="ftr" sz="quarter" idx="11"/>
          </p:nvPr>
        </p:nvSpPr>
        <p:spPr/>
        <p:txBody>
          <a:bodyPr/>
          <a:lstStyle/>
          <a:p>
            <a:r>
              <a:rPr lang="en-IN"/>
              <a:t>6</a:t>
            </a:r>
          </a:p>
        </p:txBody>
      </p:sp>
      <p:sp>
        <p:nvSpPr>
          <p:cNvPr id="9" name="Slide Number Placeholder 8">
            <a:extLst>
              <a:ext uri="{FF2B5EF4-FFF2-40B4-BE49-F238E27FC236}">
                <a16:creationId xmlns:a16="http://schemas.microsoft.com/office/drawing/2014/main" id="{AE0157D7-14D9-672B-C26C-532CF6BD7A48}"/>
              </a:ext>
            </a:extLst>
          </p:cNvPr>
          <p:cNvSpPr>
            <a:spLocks noGrp="1"/>
          </p:cNvSpPr>
          <p:nvPr>
            <p:ph type="sldNum" sz="quarter" idx="12"/>
          </p:nvPr>
        </p:nvSpPr>
        <p:spPr/>
        <p:txBody>
          <a:bodyPr/>
          <a:lstStyle/>
          <a:p>
            <a:fld id="{D83D7654-DBF1-4793-A762-8C7CE2CC6336}" type="slidenum">
              <a:rPr lang="en-IN" smtClean="0"/>
              <a:t>‹#›</a:t>
            </a:fld>
            <a:endParaRPr lang="en-IN"/>
          </a:p>
        </p:txBody>
      </p:sp>
    </p:spTree>
    <p:extLst>
      <p:ext uri="{BB962C8B-B14F-4D97-AF65-F5344CB8AC3E}">
        <p14:creationId xmlns:p14="http://schemas.microsoft.com/office/powerpoint/2010/main" val="66164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70A2-3007-D2E4-02BD-5A3C54E176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0BFA26-DE84-27CC-283D-568D363977C2}"/>
              </a:ext>
            </a:extLst>
          </p:cNvPr>
          <p:cNvSpPr>
            <a:spLocks noGrp="1"/>
          </p:cNvSpPr>
          <p:nvPr>
            <p:ph type="dt" sz="half" idx="10"/>
          </p:nvPr>
        </p:nvSpPr>
        <p:spPr/>
        <p:txBody>
          <a:bodyPr/>
          <a:lstStyle/>
          <a:p>
            <a:fld id="{E56CB20F-01E1-49EB-BC5E-6B299C2BF127}" type="datetime1">
              <a:rPr lang="en-IN" smtClean="0"/>
              <a:t>10-06-2022</a:t>
            </a:fld>
            <a:endParaRPr lang="en-IN"/>
          </a:p>
        </p:txBody>
      </p:sp>
      <p:sp>
        <p:nvSpPr>
          <p:cNvPr id="4" name="Footer Placeholder 3">
            <a:extLst>
              <a:ext uri="{FF2B5EF4-FFF2-40B4-BE49-F238E27FC236}">
                <a16:creationId xmlns:a16="http://schemas.microsoft.com/office/drawing/2014/main" id="{68F79B1F-BE84-FF53-7A32-DBDCAF0400DA}"/>
              </a:ext>
            </a:extLst>
          </p:cNvPr>
          <p:cNvSpPr>
            <a:spLocks noGrp="1"/>
          </p:cNvSpPr>
          <p:nvPr>
            <p:ph type="ftr" sz="quarter" idx="11"/>
          </p:nvPr>
        </p:nvSpPr>
        <p:spPr/>
        <p:txBody>
          <a:bodyPr/>
          <a:lstStyle/>
          <a:p>
            <a:r>
              <a:rPr lang="en-IN"/>
              <a:t>6</a:t>
            </a:r>
          </a:p>
        </p:txBody>
      </p:sp>
      <p:sp>
        <p:nvSpPr>
          <p:cNvPr id="5" name="Slide Number Placeholder 4">
            <a:extLst>
              <a:ext uri="{FF2B5EF4-FFF2-40B4-BE49-F238E27FC236}">
                <a16:creationId xmlns:a16="http://schemas.microsoft.com/office/drawing/2014/main" id="{6719700C-67E3-3F1C-1909-ECBF6459D6EA}"/>
              </a:ext>
            </a:extLst>
          </p:cNvPr>
          <p:cNvSpPr>
            <a:spLocks noGrp="1"/>
          </p:cNvSpPr>
          <p:nvPr>
            <p:ph type="sldNum" sz="quarter" idx="12"/>
          </p:nvPr>
        </p:nvSpPr>
        <p:spPr/>
        <p:txBody>
          <a:bodyPr/>
          <a:lstStyle/>
          <a:p>
            <a:fld id="{D83D7654-DBF1-4793-A762-8C7CE2CC6336}" type="slidenum">
              <a:rPr lang="en-IN" smtClean="0"/>
              <a:t>‹#›</a:t>
            </a:fld>
            <a:endParaRPr lang="en-IN"/>
          </a:p>
        </p:txBody>
      </p:sp>
    </p:spTree>
    <p:extLst>
      <p:ext uri="{BB962C8B-B14F-4D97-AF65-F5344CB8AC3E}">
        <p14:creationId xmlns:p14="http://schemas.microsoft.com/office/powerpoint/2010/main" val="963718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A09B99-0D9E-CCAD-F781-EB4C90D75658}"/>
              </a:ext>
            </a:extLst>
          </p:cNvPr>
          <p:cNvSpPr>
            <a:spLocks noGrp="1"/>
          </p:cNvSpPr>
          <p:nvPr>
            <p:ph type="dt" sz="half" idx="10"/>
          </p:nvPr>
        </p:nvSpPr>
        <p:spPr/>
        <p:txBody>
          <a:bodyPr/>
          <a:lstStyle/>
          <a:p>
            <a:fld id="{D7DAB1D0-EAEC-4126-91DA-A50FFF334EF2}" type="datetime1">
              <a:rPr lang="en-IN" smtClean="0"/>
              <a:t>10-06-2022</a:t>
            </a:fld>
            <a:endParaRPr lang="en-IN"/>
          </a:p>
        </p:txBody>
      </p:sp>
      <p:sp>
        <p:nvSpPr>
          <p:cNvPr id="3" name="Footer Placeholder 2">
            <a:extLst>
              <a:ext uri="{FF2B5EF4-FFF2-40B4-BE49-F238E27FC236}">
                <a16:creationId xmlns:a16="http://schemas.microsoft.com/office/drawing/2014/main" id="{E2EAA944-07F8-1842-1EF0-01C311C81BD1}"/>
              </a:ext>
            </a:extLst>
          </p:cNvPr>
          <p:cNvSpPr>
            <a:spLocks noGrp="1"/>
          </p:cNvSpPr>
          <p:nvPr>
            <p:ph type="ftr" sz="quarter" idx="11"/>
          </p:nvPr>
        </p:nvSpPr>
        <p:spPr/>
        <p:txBody>
          <a:bodyPr/>
          <a:lstStyle/>
          <a:p>
            <a:r>
              <a:rPr lang="en-IN"/>
              <a:t>6</a:t>
            </a:r>
          </a:p>
        </p:txBody>
      </p:sp>
      <p:sp>
        <p:nvSpPr>
          <p:cNvPr id="4" name="Slide Number Placeholder 3">
            <a:extLst>
              <a:ext uri="{FF2B5EF4-FFF2-40B4-BE49-F238E27FC236}">
                <a16:creationId xmlns:a16="http://schemas.microsoft.com/office/drawing/2014/main" id="{6F8449F4-A489-9F10-4F05-DDCC631E3CEA}"/>
              </a:ext>
            </a:extLst>
          </p:cNvPr>
          <p:cNvSpPr>
            <a:spLocks noGrp="1"/>
          </p:cNvSpPr>
          <p:nvPr>
            <p:ph type="sldNum" sz="quarter" idx="12"/>
          </p:nvPr>
        </p:nvSpPr>
        <p:spPr/>
        <p:txBody>
          <a:bodyPr/>
          <a:lstStyle/>
          <a:p>
            <a:fld id="{D83D7654-DBF1-4793-A762-8C7CE2CC6336}" type="slidenum">
              <a:rPr lang="en-IN" smtClean="0"/>
              <a:t>‹#›</a:t>
            </a:fld>
            <a:endParaRPr lang="en-IN"/>
          </a:p>
        </p:txBody>
      </p:sp>
    </p:spTree>
    <p:extLst>
      <p:ext uri="{BB962C8B-B14F-4D97-AF65-F5344CB8AC3E}">
        <p14:creationId xmlns:p14="http://schemas.microsoft.com/office/powerpoint/2010/main" val="53047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5430-A396-3D90-C1D4-F6AABB201C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FDFEEB-7E8E-5CA3-4395-10A033E93A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B3EA68-6787-812E-A7A3-B70DACE5C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AC840-A9DB-DED2-1585-77331F5192BA}"/>
              </a:ext>
            </a:extLst>
          </p:cNvPr>
          <p:cNvSpPr>
            <a:spLocks noGrp="1"/>
          </p:cNvSpPr>
          <p:nvPr>
            <p:ph type="dt" sz="half" idx="10"/>
          </p:nvPr>
        </p:nvSpPr>
        <p:spPr/>
        <p:txBody>
          <a:bodyPr/>
          <a:lstStyle/>
          <a:p>
            <a:fld id="{A20CA5F2-2E71-4B74-9D69-A7E35A757697}" type="datetime1">
              <a:rPr lang="en-IN" smtClean="0"/>
              <a:t>10-06-2022</a:t>
            </a:fld>
            <a:endParaRPr lang="en-IN"/>
          </a:p>
        </p:txBody>
      </p:sp>
      <p:sp>
        <p:nvSpPr>
          <p:cNvPr id="6" name="Footer Placeholder 5">
            <a:extLst>
              <a:ext uri="{FF2B5EF4-FFF2-40B4-BE49-F238E27FC236}">
                <a16:creationId xmlns:a16="http://schemas.microsoft.com/office/drawing/2014/main" id="{18E9E9D9-1A02-A614-06EB-6E2C8F224F1E}"/>
              </a:ext>
            </a:extLst>
          </p:cNvPr>
          <p:cNvSpPr>
            <a:spLocks noGrp="1"/>
          </p:cNvSpPr>
          <p:nvPr>
            <p:ph type="ftr" sz="quarter" idx="11"/>
          </p:nvPr>
        </p:nvSpPr>
        <p:spPr/>
        <p:txBody>
          <a:bodyPr/>
          <a:lstStyle/>
          <a:p>
            <a:r>
              <a:rPr lang="en-IN"/>
              <a:t>6</a:t>
            </a:r>
          </a:p>
        </p:txBody>
      </p:sp>
      <p:sp>
        <p:nvSpPr>
          <p:cNvPr id="7" name="Slide Number Placeholder 6">
            <a:extLst>
              <a:ext uri="{FF2B5EF4-FFF2-40B4-BE49-F238E27FC236}">
                <a16:creationId xmlns:a16="http://schemas.microsoft.com/office/drawing/2014/main" id="{F892C4BA-6297-58F6-43E3-0F05966C34D0}"/>
              </a:ext>
            </a:extLst>
          </p:cNvPr>
          <p:cNvSpPr>
            <a:spLocks noGrp="1"/>
          </p:cNvSpPr>
          <p:nvPr>
            <p:ph type="sldNum" sz="quarter" idx="12"/>
          </p:nvPr>
        </p:nvSpPr>
        <p:spPr/>
        <p:txBody>
          <a:bodyPr/>
          <a:lstStyle/>
          <a:p>
            <a:fld id="{D83D7654-DBF1-4793-A762-8C7CE2CC6336}" type="slidenum">
              <a:rPr lang="en-IN" smtClean="0"/>
              <a:t>‹#›</a:t>
            </a:fld>
            <a:endParaRPr lang="en-IN"/>
          </a:p>
        </p:txBody>
      </p:sp>
    </p:spTree>
    <p:extLst>
      <p:ext uri="{BB962C8B-B14F-4D97-AF65-F5344CB8AC3E}">
        <p14:creationId xmlns:p14="http://schemas.microsoft.com/office/powerpoint/2010/main" val="347782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EC18-42E4-1ADF-8EC1-B164242CAD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EF1D98-70E2-E10F-9DA1-D1B88E22CC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4B9F8B-7846-9A1C-76DB-320D2B355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51C0D6-495F-7CD4-2ECF-CA8409F6EE90}"/>
              </a:ext>
            </a:extLst>
          </p:cNvPr>
          <p:cNvSpPr>
            <a:spLocks noGrp="1"/>
          </p:cNvSpPr>
          <p:nvPr>
            <p:ph type="dt" sz="half" idx="10"/>
          </p:nvPr>
        </p:nvSpPr>
        <p:spPr/>
        <p:txBody>
          <a:bodyPr/>
          <a:lstStyle/>
          <a:p>
            <a:fld id="{0492C463-BD11-4C98-87F9-D8821FCF52FE}" type="datetime1">
              <a:rPr lang="en-IN" smtClean="0"/>
              <a:t>10-06-2022</a:t>
            </a:fld>
            <a:endParaRPr lang="en-IN"/>
          </a:p>
        </p:txBody>
      </p:sp>
      <p:sp>
        <p:nvSpPr>
          <p:cNvPr id="6" name="Footer Placeholder 5">
            <a:extLst>
              <a:ext uri="{FF2B5EF4-FFF2-40B4-BE49-F238E27FC236}">
                <a16:creationId xmlns:a16="http://schemas.microsoft.com/office/drawing/2014/main" id="{ED0AAF66-62E9-B403-48C8-41CF62641A58}"/>
              </a:ext>
            </a:extLst>
          </p:cNvPr>
          <p:cNvSpPr>
            <a:spLocks noGrp="1"/>
          </p:cNvSpPr>
          <p:nvPr>
            <p:ph type="ftr" sz="quarter" idx="11"/>
          </p:nvPr>
        </p:nvSpPr>
        <p:spPr/>
        <p:txBody>
          <a:bodyPr/>
          <a:lstStyle/>
          <a:p>
            <a:r>
              <a:rPr lang="en-IN"/>
              <a:t>6</a:t>
            </a:r>
          </a:p>
        </p:txBody>
      </p:sp>
      <p:sp>
        <p:nvSpPr>
          <p:cNvPr id="7" name="Slide Number Placeholder 6">
            <a:extLst>
              <a:ext uri="{FF2B5EF4-FFF2-40B4-BE49-F238E27FC236}">
                <a16:creationId xmlns:a16="http://schemas.microsoft.com/office/drawing/2014/main" id="{2CEB4220-26BB-81E5-4809-5937AD1D1EDB}"/>
              </a:ext>
            </a:extLst>
          </p:cNvPr>
          <p:cNvSpPr>
            <a:spLocks noGrp="1"/>
          </p:cNvSpPr>
          <p:nvPr>
            <p:ph type="sldNum" sz="quarter" idx="12"/>
          </p:nvPr>
        </p:nvSpPr>
        <p:spPr/>
        <p:txBody>
          <a:bodyPr/>
          <a:lstStyle/>
          <a:p>
            <a:fld id="{D83D7654-DBF1-4793-A762-8C7CE2CC6336}" type="slidenum">
              <a:rPr lang="en-IN" smtClean="0"/>
              <a:t>‹#›</a:t>
            </a:fld>
            <a:endParaRPr lang="en-IN"/>
          </a:p>
        </p:txBody>
      </p:sp>
    </p:spTree>
    <p:extLst>
      <p:ext uri="{BB962C8B-B14F-4D97-AF65-F5344CB8AC3E}">
        <p14:creationId xmlns:p14="http://schemas.microsoft.com/office/powerpoint/2010/main" val="4120265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B27615-6A12-1105-E6BF-1FE0DC7D9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A40-6EED-D88D-1283-6DDB37D05A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75E372-9E80-8EA8-9CD3-02672AEF71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F8B50-C37C-4616-B4C2-2AD007C828D8}" type="datetime1">
              <a:rPr lang="en-IN" smtClean="0"/>
              <a:t>10-06-2022</a:t>
            </a:fld>
            <a:endParaRPr lang="en-IN"/>
          </a:p>
        </p:txBody>
      </p:sp>
      <p:sp>
        <p:nvSpPr>
          <p:cNvPr id="5" name="Footer Placeholder 4">
            <a:extLst>
              <a:ext uri="{FF2B5EF4-FFF2-40B4-BE49-F238E27FC236}">
                <a16:creationId xmlns:a16="http://schemas.microsoft.com/office/drawing/2014/main" id="{32A85338-57A8-E66E-99D0-0B3B14E157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6</a:t>
            </a:r>
          </a:p>
        </p:txBody>
      </p:sp>
      <p:sp>
        <p:nvSpPr>
          <p:cNvPr id="6" name="Slide Number Placeholder 5">
            <a:extLst>
              <a:ext uri="{FF2B5EF4-FFF2-40B4-BE49-F238E27FC236}">
                <a16:creationId xmlns:a16="http://schemas.microsoft.com/office/drawing/2014/main" id="{A604B926-6BF4-657C-AAB4-3C3F7047E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D7654-DBF1-4793-A762-8C7CE2CC6336}" type="slidenum">
              <a:rPr lang="en-IN" smtClean="0"/>
              <a:t>‹#›</a:t>
            </a:fld>
            <a:endParaRPr lang="en-IN"/>
          </a:p>
        </p:txBody>
      </p:sp>
    </p:spTree>
    <p:extLst>
      <p:ext uri="{BB962C8B-B14F-4D97-AF65-F5344CB8AC3E}">
        <p14:creationId xmlns:p14="http://schemas.microsoft.com/office/powerpoint/2010/main" val="33676207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i.org/10.21595/jve.2018.19449"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eeexplore.ieee.org/author/3708846896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7C73F5C-67B2-4E52-9CEA-95CA9C5F0FAD}"/>
              </a:ext>
            </a:extLst>
          </p:cNvPr>
          <p:cNvSpPr>
            <a:spLocks noGrp="1"/>
          </p:cNvSpPr>
          <p:nvPr>
            <p:ph type="subTitle" idx="1"/>
          </p:nvPr>
        </p:nvSpPr>
        <p:spPr>
          <a:xfrm>
            <a:off x="609600" y="304801"/>
            <a:ext cx="11125200" cy="6179126"/>
          </a:xfrm>
        </p:spPr>
        <p:txBody>
          <a:bodyPr>
            <a:normAutofit/>
          </a:bodyPr>
          <a:lstStyle/>
          <a:p>
            <a:pPr>
              <a:lnSpc>
                <a:spcPct val="150000"/>
              </a:lnSpc>
              <a:spcBef>
                <a:spcPts val="0"/>
              </a:spcBef>
            </a:pPr>
            <a:r>
              <a:rPr lang="en-US" b="1" dirty="0">
                <a:latin typeface="Times New Roman" panose="02020603050405020304" pitchFamily="18" charset="0"/>
                <a:cs typeface="Times New Roman" panose="02020603050405020304" pitchFamily="18" charset="0"/>
              </a:rPr>
              <a:t>DESIGN AND IMPLEMENTATION OF IMPROVED THREE PORT CONVERTER &amp; INVERTER FED BLDC DRIVE</a:t>
            </a:r>
          </a:p>
          <a:p>
            <a:pPr>
              <a:lnSpc>
                <a:spcPct val="150000"/>
              </a:lnSpc>
              <a:spcBef>
                <a:spcPts val="0"/>
              </a:spcBef>
            </a:pPr>
            <a:r>
              <a:rPr lang="en-US" sz="2000" dirty="0">
                <a:latin typeface="Times New Roman" panose="02020603050405020304" pitchFamily="18" charset="0"/>
                <a:ea typeface="Calibri" panose="020F0502020204030204" pitchFamily="34" charset="0"/>
                <a:cs typeface="Times New Roman" panose="02020603050405020304" pitchFamily="18" charset="0"/>
              </a:rPr>
              <a:t>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resented by </a:t>
            </a:r>
          </a:p>
          <a:p>
            <a:pPr>
              <a:lnSpc>
                <a:spcPct val="100000"/>
              </a:lnSpc>
              <a:spcBef>
                <a:spcPts val="0"/>
              </a:spcBef>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0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V.TANMAYA TULASI(</a:t>
            </a:r>
            <a:r>
              <a:rPr lang="en-US" sz="2000" dirty="0">
                <a:latin typeface="Times New Roman" panose="02020603050405020304" pitchFamily="18" charset="0"/>
                <a:ea typeface="Calibri" panose="020F0502020204030204" pitchFamily="34" charset="0"/>
                <a:cs typeface="Times New Roman" panose="02020603050405020304" pitchFamily="18" charset="0"/>
              </a:rPr>
              <a:t>18FE1A0265)				 V. RAJARSHI(18FE1A0268)</a:t>
            </a:r>
          </a:p>
          <a:p>
            <a:pPr algn="l">
              <a:lnSpc>
                <a:spcPct val="100000"/>
              </a:lnSpc>
              <a:spcBef>
                <a:spcPts val="0"/>
              </a:spcBef>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ea typeface="Calibri" panose="020F0502020204030204" pitchFamily="34" charset="0"/>
                <a:cs typeface="Times New Roman" panose="02020603050405020304" pitchFamily="18" charset="0"/>
              </a:rPr>
              <a:t>Y. KISHORE BABU (18FE1A0271) 						Batch no: 2</a:t>
            </a:r>
          </a:p>
          <a:p>
            <a:pPr algn="l">
              <a:lnSpc>
                <a:spcPct val="100000"/>
              </a:lnSpc>
              <a:spcBef>
                <a:spcPts val="0"/>
              </a:spcBef>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pPr>
            <a:r>
              <a:rPr lang="en-US" sz="2000" dirty="0">
                <a:latin typeface="Times New Roman" panose="02020603050405020304" pitchFamily="18" charset="0"/>
                <a:ea typeface="Calibri" panose="020F0502020204030204" pitchFamily="34" charset="0"/>
                <a:cs typeface="Times New Roman" panose="02020603050405020304" pitchFamily="18" charset="0"/>
              </a:rPr>
              <a:t>									      Sec: EEE-B</a:t>
            </a:r>
            <a:endParaRPr lang="en-US" sz="2000" b="1" dirty="0">
              <a:latin typeface="Times New Roman" panose="02020603050405020304" pitchFamily="18" charset="0"/>
              <a:cs typeface="Times New Roman" panose="02020603050405020304" pitchFamily="18" charset="0"/>
            </a:endParaRPr>
          </a:p>
          <a:p>
            <a:pPr>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nSpc>
                <a:spcPct val="100000"/>
              </a:lnSpc>
              <a:spcBef>
                <a:spcPts val="0"/>
              </a:spcBef>
            </a:pPr>
            <a:r>
              <a:rPr lang="en-US" sz="2000" dirty="0">
                <a:latin typeface="Times New Roman" panose="02020603050405020304" pitchFamily="18" charset="0"/>
                <a:cs typeface="Times New Roman" panose="02020603050405020304" pitchFamily="18" charset="0"/>
              </a:rPr>
              <a:t>Under the guidance of</a:t>
            </a:r>
          </a:p>
          <a:p>
            <a:pPr>
              <a:lnSpc>
                <a:spcPct val="100000"/>
              </a:lnSpc>
              <a:spcBef>
                <a:spcPts val="0"/>
              </a:spcBef>
            </a:pPr>
            <a:r>
              <a:rPr lang="en-US" sz="2000" b="1" dirty="0">
                <a:latin typeface="Times New Roman" panose="02020603050405020304" pitchFamily="18" charset="0"/>
                <a:cs typeface="Times New Roman" panose="02020603050405020304" pitchFamily="18" charset="0"/>
              </a:rPr>
              <a:t>    Dr. M. DIVYA , Ph. D </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pPr>
            <a:r>
              <a:rPr lang="en-US" sz="2000" dirty="0">
                <a:latin typeface="Times New Roman" panose="02020603050405020304" pitchFamily="18" charset="0"/>
                <a:cs typeface="Times New Roman" panose="02020603050405020304" pitchFamily="18" charset="0"/>
              </a:rPr>
              <a:t>                                                            </a:t>
            </a:r>
          </a:p>
          <a:p>
            <a:pPr>
              <a:lnSpc>
                <a:spcPct val="100000"/>
              </a:lnSpc>
            </a:pPr>
            <a:endParaRPr lang="en-US"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700" y="4900355"/>
            <a:ext cx="3429000" cy="933450"/>
          </a:xfrm>
          <a:prstGeom prst="rect">
            <a:avLst/>
          </a:prstGeom>
        </p:spPr>
      </p:pic>
      <p:sp>
        <p:nvSpPr>
          <p:cNvPr id="4" name="Footer Placeholder 3">
            <a:extLst>
              <a:ext uri="{FF2B5EF4-FFF2-40B4-BE49-F238E27FC236}">
                <a16:creationId xmlns:a16="http://schemas.microsoft.com/office/drawing/2014/main" id="{C9BA48B5-3FCE-AF12-30A3-1637E820BEAD}"/>
              </a:ext>
            </a:extLst>
          </p:cNvPr>
          <p:cNvSpPr>
            <a:spLocks noGrp="1"/>
          </p:cNvSpPr>
          <p:nvPr>
            <p:ph type="ftr" sz="quarter" idx="11"/>
          </p:nvPr>
        </p:nvSpPr>
        <p:spPr/>
        <p:txBody>
          <a:bodyPr/>
          <a:lstStyle/>
          <a:p>
            <a:r>
              <a:rPr lang="en-IN"/>
              <a:t>6</a:t>
            </a:r>
          </a:p>
        </p:txBody>
      </p:sp>
    </p:spTree>
    <p:extLst>
      <p:ext uri="{BB962C8B-B14F-4D97-AF65-F5344CB8AC3E}">
        <p14:creationId xmlns:p14="http://schemas.microsoft.com/office/powerpoint/2010/main" val="1464442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35E2C2F-96DC-E274-ADF5-9849D9739AB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603" t="14011" r="47990" b="24447"/>
          <a:stretch/>
        </p:blipFill>
        <p:spPr>
          <a:xfrm>
            <a:off x="315395" y="894304"/>
            <a:ext cx="5214550" cy="4360680"/>
          </a:xfrm>
        </p:spPr>
      </p:pic>
      <p:pic>
        <p:nvPicPr>
          <p:cNvPr id="9" name="Picture 8">
            <a:extLst>
              <a:ext uri="{FF2B5EF4-FFF2-40B4-BE49-F238E27FC236}">
                <a16:creationId xmlns:a16="http://schemas.microsoft.com/office/drawing/2014/main" id="{68A8FF84-C66E-BCE3-2705-F7141D5D6B9A}"/>
              </a:ext>
            </a:extLst>
          </p:cNvPr>
          <p:cNvPicPr>
            <a:picLocks noChangeAspect="1"/>
          </p:cNvPicPr>
          <p:nvPr/>
        </p:nvPicPr>
        <p:blipFill rotWithShape="1">
          <a:blip r:embed="rId3">
            <a:extLst>
              <a:ext uri="{28A0092B-C50C-407E-A947-70E740481C1C}">
                <a14:useLocalDpi xmlns:a14="http://schemas.microsoft.com/office/drawing/2010/main" val="0"/>
              </a:ext>
            </a:extLst>
          </a:blip>
          <a:srcRect l="27976" t="15238" r="20865" b="25170"/>
          <a:stretch/>
        </p:blipFill>
        <p:spPr>
          <a:xfrm>
            <a:off x="6310365" y="894015"/>
            <a:ext cx="5014127" cy="4360967"/>
          </a:xfrm>
          <a:prstGeom prst="rect">
            <a:avLst/>
          </a:prstGeom>
        </p:spPr>
      </p:pic>
      <p:sp>
        <p:nvSpPr>
          <p:cNvPr id="10" name="TextBox 9">
            <a:extLst>
              <a:ext uri="{FF2B5EF4-FFF2-40B4-BE49-F238E27FC236}">
                <a16:creationId xmlns:a16="http://schemas.microsoft.com/office/drawing/2014/main" id="{56820F51-CFDF-1CF3-F314-0BC1B0615A4D}"/>
              </a:ext>
            </a:extLst>
          </p:cNvPr>
          <p:cNvSpPr txBox="1"/>
          <p:nvPr/>
        </p:nvSpPr>
        <p:spPr>
          <a:xfrm>
            <a:off x="1645299" y="5523723"/>
            <a:ext cx="412413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I – V characteristics of PV array</a:t>
            </a:r>
          </a:p>
        </p:txBody>
      </p:sp>
      <p:sp>
        <p:nvSpPr>
          <p:cNvPr id="11" name="TextBox 10">
            <a:extLst>
              <a:ext uri="{FF2B5EF4-FFF2-40B4-BE49-F238E27FC236}">
                <a16:creationId xmlns:a16="http://schemas.microsoft.com/office/drawing/2014/main" id="{CC815BF3-A0DF-7DEA-0165-A76BA856C610}"/>
              </a:ext>
            </a:extLst>
          </p:cNvPr>
          <p:cNvSpPr txBox="1"/>
          <p:nvPr/>
        </p:nvSpPr>
        <p:spPr>
          <a:xfrm>
            <a:off x="7168335" y="5523723"/>
            <a:ext cx="3683765"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Fig: P – V Characteristics of PV array</a:t>
            </a:r>
          </a:p>
        </p:txBody>
      </p:sp>
      <p:pic>
        <p:nvPicPr>
          <p:cNvPr id="12" name="Picture 11">
            <a:extLst>
              <a:ext uri="{FF2B5EF4-FFF2-40B4-BE49-F238E27FC236}">
                <a16:creationId xmlns:a16="http://schemas.microsoft.com/office/drawing/2014/main" id="{CDC4CC42-AD6A-4958-4D65-D31AED16D1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3033" y="34925"/>
            <a:ext cx="3155840" cy="859090"/>
          </a:xfrm>
          <a:prstGeom prst="rect">
            <a:avLst/>
          </a:prstGeom>
        </p:spPr>
      </p:pic>
      <p:sp>
        <p:nvSpPr>
          <p:cNvPr id="2" name="Footer Placeholder 1">
            <a:extLst>
              <a:ext uri="{FF2B5EF4-FFF2-40B4-BE49-F238E27FC236}">
                <a16:creationId xmlns:a16="http://schemas.microsoft.com/office/drawing/2014/main" id="{72F76260-7237-2735-5D74-AEC604043D23}"/>
              </a:ext>
            </a:extLst>
          </p:cNvPr>
          <p:cNvSpPr>
            <a:spLocks noGrp="1"/>
          </p:cNvSpPr>
          <p:nvPr>
            <p:ph type="ftr" sz="quarter" idx="11"/>
          </p:nvPr>
        </p:nvSpPr>
        <p:spPr/>
        <p:txBody>
          <a:bodyPr/>
          <a:lstStyle/>
          <a:p>
            <a:r>
              <a:rPr lang="en-US" dirty="0"/>
              <a:t>10</a:t>
            </a:r>
            <a:endParaRPr lang="en-IN" dirty="0"/>
          </a:p>
        </p:txBody>
      </p:sp>
    </p:spTree>
    <p:extLst>
      <p:ext uri="{BB962C8B-B14F-4D97-AF65-F5344CB8AC3E}">
        <p14:creationId xmlns:p14="http://schemas.microsoft.com/office/powerpoint/2010/main" val="319080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8F98F-598B-99D8-E1A0-335FE1C962F2}"/>
              </a:ext>
            </a:extLst>
          </p:cNvPr>
          <p:cNvSpPr>
            <a:spLocks noGrp="1"/>
          </p:cNvSpPr>
          <p:nvPr>
            <p:ph type="title"/>
          </p:nvPr>
        </p:nvSpPr>
        <p:spPr>
          <a:xfrm>
            <a:off x="325734" y="0"/>
            <a:ext cx="10515600" cy="759245"/>
          </a:xfrm>
        </p:spPr>
        <p:txBody>
          <a:bodyPr>
            <a:normAutofit/>
          </a:bodyPr>
          <a:lstStyle/>
          <a:p>
            <a:r>
              <a:rPr lang="en-US" sz="2800" b="1" dirty="0">
                <a:latin typeface="Times New Roman" panose="02020603050405020304" pitchFamily="18" charset="0"/>
                <a:cs typeface="Times New Roman" panose="02020603050405020304" pitchFamily="18" charset="0"/>
              </a:rPr>
              <a:t>Circuit Diagram with Proposed system </a:t>
            </a:r>
            <a:endParaRPr lang="en-IN" sz="2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BE8A460-E160-C92E-52A7-2848F0538EC7}"/>
              </a:ext>
            </a:extLst>
          </p:cNvPr>
          <p:cNvSpPr>
            <a:spLocks noGrp="1"/>
          </p:cNvSpPr>
          <p:nvPr>
            <p:ph type="ftr" sz="quarter" idx="11"/>
          </p:nvPr>
        </p:nvSpPr>
        <p:spPr/>
        <p:txBody>
          <a:bodyPr/>
          <a:lstStyle/>
          <a:p>
            <a:r>
              <a:rPr lang="en-IN"/>
              <a:t>6</a:t>
            </a:r>
          </a:p>
        </p:txBody>
      </p:sp>
      <p:pic>
        <p:nvPicPr>
          <p:cNvPr id="5" name="Picture 4">
            <a:extLst>
              <a:ext uri="{FF2B5EF4-FFF2-40B4-BE49-F238E27FC236}">
                <a16:creationId xmlns:a16="http://schemas.microsoft.com/office/drawing/2014/main" id="{77FC3AE4-8B14-4726-B50E-A591CABCD06A}"/>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942392" y="759245"/>
            <a:ext cx="10431624" cy="5238750"/>
          </a:xfrm>
          <a:prstGeom prst="rect">
            <a:avLst/>
          </a:prstGeom>
        </p:spPr>
      </p:pic>
      <p:sp>
        <p:nvSpPr>
          <p:cNvPr id="9" name="TextBox 8">
            <a:extLst>
              <a:ext uri="{FF2B5EF4-FFF2-40B4-BE49-F238E27FC236}">
                <a16:creationId xmlns:a16="http://schemas.microsoft.com/office/drawing/2014/main" id="{84468421-436C-E53B-A4BF-999BF8050AD5}"/>
              </a:ext>
            </a:extLst>
          </p:cNvPr>
          <p:cNvSpPr txBox="1"/>
          <p:nvPr/>
        </p:nvSpPr>
        <p:spPr>
          <a:xfrm>
            <a:off x="2223197" y="5892581"/>
            <a:ext cx="8206991" cy="646331"/>
          </a:xfrm>
          <a:prstGeom prst="rect">
            <a:avLst/>
          </a:prstGeom>
          <a:noFill/>
        </p:spPr>
        <p:txBody>
          <a:bodyPr wrap="square">
            <a:spAutoFit/>
          </a:bodyPr>
          <a:lstStyle/>
          <a:p>
            <a:pPr marL="0" indent="0" algn="ctr">
              <a:buNone/>
            </a:pPr>
            <a:r>
              <a:rPr lang="en-US" sz="1800" dirty="0">
                <a:latin typeface="Times New Roman" panose="02020603050405020304" pitchFamily="18" charset="0"/>
                <a:cs typeface="Times New Roman" panose="02020603050405020304" pitchFamily="18" charset="0"/>
              </a:rPr>
              <a:t>Fig: A substitute proposition of the ITPC converter for the execution of the B4-inverter fed BLDC motor drive system with a phase change framework</a:t>
            </a:r>
          </a:p>
        </p:txBody>
      </p:sp>
    </p:spTree>
    <p:extLst>
      <p:ext uri="{BB962C8B-B14F-4D97-AF65-F5344CB8AC3E}">
        <p14:creationId xmlns:p14="http://schemas.microsoft.com/office/powerpoint/2010/main" val="3757233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AFCB-1A5D-0DCC-6244-53B383F53A8B}"/>
              </a:ext>
            </a:extLst>
          </p:cNvPr>
          <p:cNvSpPr>
            <a:spLocks noGrp="1"/>
          </p:cNvSpPr>
          <p:nvPr>
            <p:ph type="title"/>
          </p:nvPr>
        </p:nvSpPr>
        <p:spPr>
          <a:xfrm>
            <a:off x="-220813" y="699115"/>
            <a:ext cx="5358573" cy="469762"/>
          </a:xfrm>
        </p:spPr>
        <p:txBody>
          <a:bodyPr>
            <a:noAutofit/>
          </a:bodyPr>
          <a:lstStyle/>
          <a:p>
            <a:pPr algn="ctr"/>
            <a:r>
              <a:rPr lang="en-IN" sz="2400" b="1" dirty="0">
                <a:effectLst/>
                <a:latin typeface="Times New Roman" panose="02020603050405020304" pitchFamily="18" charset="0"/>
                <a:ea typeface="Calibri" panose="020F0502020204030204" pitchFamily="34" charset="0"/>
              </a:rPr>
              <a:t>Proposed DC-DC Converter</a:t>
            </a:r>
            <a:endParaRPr lang="en-IN" sz="2400" dirty="0"/>
          </a:p>
        </p:txBody>
      </p:sp>
      <p:sp>
        <p:nvSpPr>
          <p:cNvPr id="3" name="Content Placeholder 2">
            <a:extLst>
              <a:ext uri="{FF2B5EF4-FFF2-40B4-BE49-F238E27FC236}">
                <a16:creationId xmlns:a16="http://schemas.microsoft.com/office/drawing/2014/main" id="{86D39B80-6B67-3879-6360-4CA124501A78}"/>
              </a:ext>
            </a:extLst>
          </p:cNvPr>
          <p:cNvSpPr>
            <a:spLocks noGrp="1"/>
          </p:cNvSpPr>
          <p:nvPr>
            <p:ph idx="1"/>
          </p:nvPr>
        </p:nvSpPr>
        <p:spPr>
          <a:xfrm>
            <a:off x="627475" y="1243348"/>
            <a:ext cx="6146549" cy="5038530"/>
          </a:xfrm>
        </p:spPr>
        <p:txBody>
          <a:bodyPr>
            <a:normAutofit/>
          </a:bodyPr>
          <a:lstStyle/>
          <a:p>
            <a:pPr algn="just">
              <a:lnSpc>
                <a:spcPct val="150000"/>
              </a:lnSpc>
            </a:pPr>
            <a:r>
              <a:rPr lang="en-IN" sz="1900" dirty="0">
                <a:latin typeface="Times New Roman" panose="02020603050405020304" pitchFamily="18" charset="0"/>
                <a:ea typeface="Calibri" panose="020F0502020204030204" pitchFamily="34" charset="0"/>
              </a:rPr>
              <a:t>T</a:t>
            </a:r>
            <a:r>
              <a:rPr lang="en-IN" sz="1900" dirty="0">
                <a:effectLst/>
                <a:latin typeface="Times New Roman" panose="02020603050405020304" pitchFamily="18" charset="0"/>
                <a:ea typeface="Calibri" panose="020F0502020204030204" pitchFamily="34" charset="0"/>
              </a:rPr>
              <a:t>he framework proposed will work in different power stream modes such as battery charging area (BCD), PV space (PVD) and battery releasing space (BDD). </a:t>
            </a:r>
          </a:p>
          <a:p>
            <a:pPr algn="just">
              <a:lnSpc>
                <a:spcPct val="150000"/>
              </a:lnSpc>
            </a:pPr>
            <a:r>
              <a:rPr lang="en-IN" sz="1900" dirty="0">
                <a:effectLst/>
                <a:latin typeface="Times New Roman" panose="02020603050405020304" pitchFamily="18" charset="0"/>
                <a:ea typeface="Calibri" panose="020F0502020204030204" pitchFamily="34" charset="0"/>
              </a:rPr>
              <a:t>In the Battery Charging Domain (BCD) mode, the PV charges the battery. The bidirectional converter works as a buck converter in the BCD. </a:t>
            </a:r>
          </a:p>
          <a:p>
            <a:pPr algn="just">
              <a:lnSpc>
                <a:spcPct val="150000"/>
              </a:lnSpc>
            </a:pPr>
            <a:r>
              <a:rPr lang="en-IN" sz="1900" dirty="0">
                <a:effectLst/>
                <a:latin typeface="Times New Roman" panose="02020603050405020304" pitchFamily="18" charset="0"/>
                <a:ea typeface="Calibri" panose="020F0502020204030204" pitchFamily="34" charset="0"/>
              </a:rPr>
              <a:t>This happens if the PV power is extremely contrasted with the heap control and if the PV voltage is higher than the battery voltage required, indicating that the battery must be charged. </a:t>
            </a:r>
          </a:p>
          <a:p>
            <a:pPr algn="just">
              <a:lnSpc>
                <a:spcPct val="150000"/>
              </a:lnSpc>
            </a:pPr>
            <a:endParaRPr lang="en-IN" sz="1600" dirty="0">
              <a:effectLst/>
              <a:latin typeface="Times New Roman" panose="020206030504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id="{24EF84AA-141B-4FBE-5ED5-0032A7EF21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82619" y="1810079"/>
            <a:ext cx="4893987" cy="3585885"/>
          </a:xfrm>
          <a:prstGeom prst="rect">
            <a:avLst/>
          </a:prstGeom>
          <a:noFill/>
          <a:ln>
            <a:noFill/>
          </a:ln>
        </p:spPr>
      </p:pic>
      <p:sp>
        <p:nvSpPr>
          <p:cNvPr id="5" name="TextBox 4">
            <a:extLst>
              <a:ext uri="{FF2B5EF4-FFF2-40B4-BE49-F238E27FC236}">
                <a16:creationId xmlns:a16="http://schemas.microsoft.com/office/drawing/2014/main" id="{691E63A7-7FAB-59D0-8115-5D6EB9381355}"/>
              </a:ext>
            </a:extLst>
          </p:cNvPr>
          <p:cNvSpPr txBox="1"/>
          <p:nvPr/>
        </p:nvSpPr>
        <p:spPr>
          <a:xfrm>
            <a:off x="8447606" y="5631077"/>
            <a:ext cx="2848857"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Fig: Proposed DC-DC converter</a:t>
            </a: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85C3E97-8416-ABA4-F74A-9642791B1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7" name="Footer Placeholder 6">
            <a:extLst>
              <a:ext uri="{FF2B5EF4-FFF2-40B4-BE49-F238E27FC236}">
                <a16:creationId xmlns:a16="http://schemas.microsoft.com/office/drawing/2014/main" id="{D0E42325-B37E-9801-3206-66DD35179ED5}"/>
              </a:ext>
            </a:extLst>
          </p:cNvPr>
          <p:cNvSpPr>
            <a:spLocks noGrp="1"/>
          </p:cNvSpPr>
          <p:nvPr>
            <p:ph type="ftr" sz="quarter" idx="11"/>
          </p:nvPr>
        </p:nvSpPr>
        <p:spPr/>
        <p:txBody>
          <a:bodyPr/>
          <a:lstStyle/>
          <a:p>
            <a:r>
              <a:rPr lang="en-US" dirty="0"/>
              <a:t>11</a:t>
            </a:r>
            <a:endParaRPr lang="en-IN" dirty="0"/>
          </a:p>
        </p:txBody>
      </p:sp>
    </p:spTree>
    <p:extLst>
      <p:ext uri="{BB962C8B-B14F-4D97-AF65-F5344CB8AC3E}">
        <p14:creationId xmlns:p14="http://schemas.microsoft.com/office/powerpoint/2010/main" val="222137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1E7C-8AD8-4BC2-9476-449DA0F02239}"/>
              </a:ext>
            </a:extLst>
          </p:cNvPr>
          <p:cNvSpPr>
            <a:spLocks noGrp="1"/>
          </p:cNvSpPr>
          <p:nvPr>
            <p:ph type="title"/>
          </p:nvPr>
        </p:nvSpPr>
        <p:spPr>
          <a:xfrm>
            <a:off x="367939" y="67530"/>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BCD Mode of Operation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37366D-B02A-4459-860A-25ABAB2478E9}"/>
              </a:ext>
            </a:extLst>
          </p:cNvPr>
          <p:cNvSpPr>
            <a:spLocks noGrp="1"/>
          </p:cNvSpPr>
          <p:nvPr>
            <p:ph idx="1"/>
          </p:nvPr>
        </p:nvSpPr>
        <p:spPr>
          <a:xfrm>
            <a:off x="141955" y="965074"/>
            <a:ext cx="6146074" cy="5782969"/>
          </a:xfrm>
        </p:spPr>
        <p:txBody>
          <a:bodyPr>
            <a:normAutofit/>
          </a:bodyPr>
          <a:lstStyle/>
          <a:p>
            <a:r>
              <a:rPr lang="en-US" sz="1800" dirty="0">
                <a:latin typeface="Times New Roman" panose="02020603050405020304" pitchFamily="18" charset="0"/>
                <a:cs typeface="Times New Roman" panose="02020603050405020304" pitchFamily="18" charset="0"/>
              </a:rPr>
              <a:t>In the Battery Charging Domain (BCD) mode</a:t>
            </a:r>
          </a:p>
          <a:p>
            <a:pPr marL="0" indent="0">
              <a:buNone/>
            </a:pPr>
            <a:r>
              <a:rPr lang="en-US" sz="1800" dirty="0">
                <a:latin typeface="Times New Roman" panose="02020603050405020304" pitchFamily="18" charset="0"/>
                <a:cs typeface="Times New Roman" panose="02020603050405020304" pitchFamily="18" charset="0"/>
              </a:rPr>
              <a:t>switch S</a:t>
            </a:r>
            <a:r>
              <a:rPr lang="en-US" sz="1800" baseline="-25000" dirty="0">
                <a:latin typeface="Times New Roman" panose="02020603050405020304" pitchFamily="18" charset="0"/>
                <a:cs typeface="Times New Roman" panose="02020603050405020304" pitchFamily="18" charset="0"/>
              </a:rPr>
              <a:t>4 </a:t>
            </a:r>
            <a:r>
              <a:rPr lang="en-US" sz="1800" dirty="0">
                <a:latin typeface="Times New Roman" panose="02020603050405020304" pitchFamily="18" charset="0"/>
                <a:cs typeface="Times New Roman" panose="02020603050405020304" pitchFamily="18" charset="0"/>
              </a:rPr>
              <a:t>is always in off condition</a:t>
            </a:r>
          </a:p>
          <a:p>
            <a:r>
              <a:rPr lang="en-US" sz="1800" dirty="0">
                <a:latin typeface="Times New Roman" panose="02020603050405020304" pitchFamily="18" charset="0"/>
                <a:cs typeface="Times New Roman" panose="02020603050405020304" pitchFamily="18" charset="0"/>
              </a:rPr>
              <a:t>Mode A: The switch, S</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is turned on and switches S</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S</a:t>
            </a:r>
            <a:r>
              <a:rPr lang="en-US" sz="1800" baseline="-25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S</a:t>
            </a:r>
            <a:r>
              <a:rPr lang="en-US" sz="1800" baseline="-25000" dirty="0">
                <a:latin typeface="Times New Roman" panose="02020603050405020304" pitchFamily="18" charset="0"/>
                <a:cs typeface="Times New Roman" panose="02020603050405020304" pitchFamily="18" charset="0"/>
              </a:rPr>
              <a:t>4 </a:t>
            </a:r>
            <a:r>
              <a:rPr lang="en-US" sz="1800" dirty="0">
                <a:latin typeface="Times New Roman" panose="02020603050405020304" pitchFamily="18" charset="0"/>
                <a:cs typeface="Times New Roman" panose="02020603050405020304" pitchFamily="18" charset="0"/>
              </a:rPr>
              <a:t>are off. </a:t>
            </a:r>
          </a:p>
          <a:p>
            <a:r>
              <a:rPr lang="en-US" sz="1800" dirty="0">
                <a:latin typeface="Times New Roman" panose="02020603050405020304" pitchFamily="18" charset="0"/>
                <a:cs typeface="Times New Roman" panose="02020603050405020304" pitchFamily="18" charset="0"/>
              </a:rPr>
              <a:t>Mode B:The switch S1 is turned on and switches S</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S</a:t>
            </a:r>
            <a:r>
              <a:rPr lang="en-US" sz="1800" baseline="-25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S</a:t>
            </a:r>
            <a:r>
              <a:rPr lang="en-US" sz="1800" baseline="-25000"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are off. </a:t>
            </a:r>
          </a:p>
          <a:p>
            <a:r>
              <a:rPr lang="en-US" sz="1800" dirty="0">
                <a:latin typeface="Times New Roman" panose="02020603050405020304" pitchFamily="18" charset="0"/>
                <a:cs typeface="Times New Roman" panose="02020603050405020304" pitchFamily="18" charset="0"/>
              </a:rPr>
              <a:t>Mode C: The switch, S</a:t>
            </a:r>
            <a:r>
              <a:rPr lang="en-US" sz="1800" baseline="-25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is turned on and switches S</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S</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S</a:t>
            </a:r>
            <a:r>
              <a:rPr lang="en-US" sz="1800" baseline="-25000"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are turned off. </a:t>
            </a:r>
          </a:p>
          <a:p>
            <a:r>
              <a:rPr lang="en-US" sz="1800" dirty="0">
                <a:latin typeface="Times New Roman" panose="02020603050405020304" pitchFamily="18" charset="0"/>
                <a:cs typeface="Times New Roman" panose="02020603050405020304" pitchFamily="18" charset="0"/>
              </a:rPr>
              <a:t>Mode D: switches, S</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and S</a:t>
            </a:r>
            <a:r>
              <a:rPr lang="en-US" sz="1800" baseline="-25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are turned on and switches S</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S</a:t>
            </a:r>
            <a:r>
              <a:rPr lang="en-US" sz="1800" baseline="-25000" dirty="0">
                <a:latin typeface="Times New Roman" panose="02020603050405020304" pitchFamily="18" charset="0"/>
                <a:cs typeface="Times New Roman" panose="02020603050405020304" pitchFamily="18" charset="0"/>
              </a:rPr>
              <a:t>4 </a:t>
            </a:r>
            <a:r>
              <a:rPr lang="en-US" sz="1800" dirty="0">
                <a:latin typeface="Times New Roman" panose="02020603050405020304" pitchFamily="18" charset="0"/>
                <a:cs typeface="Times New Roman" panose="02020603050405020304" pitchFamily="18" charset="0"/>
              </a:rPr>
              <a:t>are turned off. </a:t>
            </a:r>
          </a:p>
          <a:p>
            <a:pPr marL="0" indent="0">
              <a:buNone/>
            </a:pPr>
            <a:r>
              <a:rPr lang="en-IN" sz="2400" b="1" dirty="0">
                <a:latin typeface="Times New Roman" panose="02020603050405020304" pitchFamily="18" charset="0"/>
                <a:cs typeface="Times New Roman" panose="02020603050405020304" pitchFamily="18" charset="0"/>
              </a:rPr>
              <a:t>PVD Mode of Operation</a:t>
            </a:r>
          </a:p>
          <a:p>
            <a:pPr>
              <a:lnSpc>
                <a:spcPct val="150000"/>
              </a:lnSpc>
            </a:pPr>
            <a:r>
              <a:rPr lang="en-US" sz="1800" dirty="0">
                <a:latin typeface="Times New Roman" panose="02020603050405020304" pitchFamily="18" charset="0"/>
                <a:cs typeface="Times New Roman" panose="02020603050405020304" pitchFamily="18" charset="0"/>
              </a:rPr>
              <a:t>In the PVD mode, the value of the load current is equal to the PV module current; the power that is handled by the bidirectional converter is zero. </a:t>
            </a:r>
          </a:p>
          <a:p>
            <a:pPr>
              <a:lnSpc>
                <a:spcPct val="150000"/>
              </a:lnSpc>
            </a:pPr>
            <a:r>
              <a:rPr lang="en-US" sz="1800" dirty="0">
                <a:latin typeface="Times New Roman" panose="02020603050405020304" pitchFamily="18" charset="0"/>
                <a:cs typeface="Times New Roman" panose="02020603050405020304" pitchFamily="18" charset="0"/>
              </a:rPr>
              <a:t>Here, the efficiency of the power network is near 95% .</a:t>
            </a:r>
            <a:endParaRPr lang="en-IN" sz="18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9F5096E-3FFC-4BD1-B7EB-AC130ACAF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714" y="0"/>
            <a:ext cx="3113315" cy="847514"/>
          </a:xfrm>
          <a:prstGeom prst="rect">
            <a:avLst/>
          </a:prstGeom>
        </p:spPr>
      </p:pic>
      <p:pic>
        <p:nvPicPr>
          <p:cNvPr id="5" name="Picture 4">
            <a:extLst>
              <a:ext uri="{FF2B5EF4-FFF2-40B4-BE49-F238E27FC236}">
                <a16:creationId xmlns:a16="http://schemas.microsoft.com/office/drawing/2014/main" id="{2665D424-4C10-429E-A57E-FBE6C5E4D9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262" y="962291"/>
            <a:ext cx="5383328" cy="4728375"/>
          </a:xfrm>
          <a:prstGeom prst="rect">
            <a:avLst/>
          </a:prstGeom>
        </p:spPr>
      </p:pic>
      <p:sp>
        <p:nvSpPr>
          <p:cNvPr id="7" name="TextBox 6">
            <a:extLst>
              <a:ext uri="{FF2B5EF4-FFF2-40B4-BE49-F238E27FC236}">
                <a16:creationId xmlns:a16="http://schemas.microsoft.com/office/drawing/2014/main" id="{80F362F4-0FBB-4224-8AC2-5AC7D738F2E2}"/>
              </a:ext>
            </a:extLst>
          </p:cNvPr>
          <p:cNvSpPr txBox="1"/>
          <p:nvPr/>
        </p:nvSpPr>
        <p:spPr>
          <a:xfrm>
            <a:off x="6570639" y="5922645"/>
            <a:ext cx="5621361" cy="584775"/>
          </a:xfrm>
          <a:prstGeom prst="rect">
            <a:avLst/>
          </a:prstGeom>
          <a:noFill/>
        </p:spPr>
        <p:txBody>
          <a:bodyPr wrap="square">
            <a:spAutoFit/>
          </a:bodyPr>
          <a:lstStyle/>
          <a:p>
            <a:pPr marL="0" indent="0" algn="ctr">
              <a:buNone/>
            </a:pPr>
            <a:r>
              <a:rPr lang="en-US" sz="1600" dirty="0">
                <a:latin typeface="Times New Roman" panose="02020603050405020304" pitchFamily="18" charset="0"/>
                <a:cs typeface="Times New Roman" panose="02020603050405020304" pitchFamily="18" charset="0"/>
              </a:rPr>
              <a:t>Fig: Equivalent circuit of ITPC operates in BCD, showing Three different modes of operation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851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AAE4-48A5-487A-B3E1-95C784907B7C}"/>
              </a:ext>
            </a:extLst>
          </p:cNvPr>
          <p:cNvSpPr>
            <a:spLocks noGrp="1"/>
          </p:cNvSpPr>
          <p:nvPr>
            <p:ph type="title"/>
          </p:nvPr>
        </p:nvSpPr>
        <p:spPr>
          <a:xfrm>
            <a:off x="306976" y="561181"/>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BDD Mode of operation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5F8802-75D4-4C8F-8F0E-0995D1F9F3DF}"/>
              </a:ext>
            </a:extLst>
          </p:cNvPr>
          <p:cNvSpPr>
            <a:spLocks noGrp="1"/>
          </p:cNvSpPr>
          <p:nvPr>
            <p:ph idx="1"/>
          </p:nvPr>
        </p:nvSpPr>
        <p:spPr>
          <a:xfrm>
            <a:off x="156754" y="1690122"/>
            <a:ext cx="5747658" cy="4523444"/>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In mode H: The switch, S2 is turned on and switches S1, S3, S4 are turned off. </a:t>
            </a:r>
          </a:p>
          <a:p>
            <a:pPr>
              <a:lnSpc>
                <a:spcPct val="150000"/>
              </a:lnSpc>
            </a:pPr>
            <a:r>
              <a:rPr lang="en-US" sz="1800" dirty="0">
                <a:latin typeface="Times New Roman" panose="02020603050405020304" pitchFamily="18" charset="0"/>
                <a:cs typeface="Times New Roman" panose="02020603050405020304" pitchFamily="18" charset="0"/>
              </a:rPr>
              <a:t>In mode I: The switch S1 is turned on and switches S2, S3, S4 are turned off.</a:t>
            </a:r>
          </a:p>
          <a:p>
            <a:pPr>
              <a:lnSpc>
                <a:spcPct val="150000"/>
              </a:lnSpc>
            </a:pPr>
            <a:r>
              <a:rPr lang="en-US" sz="1800" dirty="0"/>
              <a:t>In mode J: The switches S1 and S4 are turned on and switches S2 and S3 are turned off. </a:t>
            </a:r>
          </a:p>
          <a:p>
            <a:pPr>
              <a:lnSpc>
                <a:spcPct val="150000"/>
              </a:lnSpc>
            </a:pPr>
            <a:r>
              <a:rPr lang="en-US" sz="1800" dirty="0"/>
              <a:t>In mode K:Switch S4 is turned on and switches S1, S2 and S3 are turned off. </a:t>
            </a:r>
          </a:p>
          <a:p>
            <a:pPr>
              <a:lnSpc>
                <a:spcPct val="150000"/>
              </a:lnSpc>
            </a:pPr>
            <a:r>
              <a:rPr lang="en-US" sz="1800" dirty="0"/>
              <a:t>In mode L: Switches S1, S2, S3, and S4 are turned off.</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3D70CD2-E01B-4E01-8C21-2FF052A3D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7937" y="94456"/>
            <a:ext cx="3429000" cy="933450"/>
          </a:xfrm>
          <a:prstGeom prst="rect">
            <a:avLst/>
          </a:prstGeom>
        </p:spPr>
      </p:pic>
      <p:pic>
        <p:nvPicPr>
          <p:cNvPr id="5" name="Picture 4">
            <a:extLst>
              <a:ext uri="{FF2B5EF4-FFF2-40B4-BE49-F238E27FC236}">
                <a16:creationId xmlns:a16="http://schemas.microsoft.com/office/drawing/2014/main" id="{28DA79AD-A509-4364-80A3-70C4BD007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99821"/>
            <a:ext cx="5939246" cy="4523444"/>
          </a:xfrm>
          <a:prstGeom prst="rect">
            <a:avLst/>
          </a:prstGeom>
        </p:spPr>
      </p:pic>
      <p:sp>
        <p:nvSpPr>
          <p:cNvPr id="7" name="TextBox 6">
            <a:extLst>
              <a:ext uri="{FF2B5EF4-FFF2-40B4-BE49-F238E27FC236}">
                <a16:creationId xmlns:a16="http://schemas.microsoft.com/office/drawing/2014/main" id="{380D42EA-47C8-4C53-8F71-B140A258F866}"/>
              </a:ext>
            </a:extLst>
          </p:cNvPr>
          <p:cNvSpPr txBox="1"/>
          <p:nvPr/>
        </p:nvSpPr>
        <p:spPr>
          <a:xfrm>
            <a:off x="6096000" y="5830094"/>
            <a:ext cx="6096000" cy="307777"/>
          </a:xfrm>
          <a:prstGeom prst="rect">
            <a:avLst/>
          </a:prstGeom>
          <a:noFill/>
        </p:spPr>
        <p:txBody>
          <a:bodyPr wrap="square">
            <a:spAutoFit/>
          </a:bodyPr>
          <a:lstStyle/>
          <a:p>
            <a:pPr marL="0" indent="0" algn="ctr">
              <a:buNone/>
            </a:pPr>
            <a:r>
              <a:rPr lang="en-US" sz="1400" dirty="0"/>
              <a:t>Fig: Equivalent circuit of the proposed converter operates in BDD mode</a:t>
            </a:r>
            <a:endParaRPr lang="en-IN" sz="1400" dirty="0"/>
          </a:p>
        </p:txBody>
      </p:sp>
    </p:spTree>
    <p:extLst>
      <p:ext uri="{BB962C8B-B14F-4D97-AF65-F5344CB8AC3E}">
        <p14:creationId xmlns:p14="http://schemas.microsoft.com/office/powerpoint/2010/main" val="1059463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19D0-A9CF-4CAE-BC85-9125FFBA9E55}"/>
              </a:ext>
            </a:extLst>
          </p:cNvPr>
          <p:cNvSpPr>
            <a:spLocks noGrp="1"/>
          </p:cNvSpPr>
          <p:nvPr>
            <p:ph type="title"/>
          </p:nvPr>
        </p:nvSpPr>
        <p:spPr>
          <a:xfrm>
            <a:off x="933995" y="269966"/>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Mathematical model of Proposed ITPC</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BB1881-1075-4D06-B6AA-E4649152AEBF}"/>
              </a:ext>
            </a:extLst>
          </p:cNvPr>
          <p:cNvSpPr>
            <a:spLocks noGrp="1"/>
          </p:cNvSpPr>
          <p:nvPr>
            <p:ph idx="1"/>
          </p:nvPr>
        </p:nvSpPr>
        <p:spPr>
          <a:xfrm>
            <a:off x="933995" y="1491026"/>
            <a:ext cx="10515600" cy="4688386"/>
          </a:xfrm>
        </p:spPr>
        <p:txBody>
          <a:bodyPr>
            <a:normAutofit fontScale="55000" lnSpcReduction="20000"/>
          </a:bodyPr>
          <a:lstStyle/>
          <a:p>
            <a:pPr>
              <a:lnSpc>
                <a:spcPct val="120000"/>
              </a:lnSpc>
            </a:pPr>
            <a:r>
              <a:rPr lang="en-US" sz="2900" dirty="0">
                <a:latin typeface="Times New Roman" panose="02020603050405020304" pitchFamily="18" charset="0"/>
                <a:cs typeface="Times New Roman" panose="02020603050405020304" pitchFamily="18" charset="0"/>
              </a:rPr>
              <a:t>During the conduction at time interval 1 , the governing equations are:</a:t>
            </a:r>
          </a:p>
          <a:p>
            <a:pPr marL="0" indent="0">
              <a:lnSpc>
                <a:spcPct val="120000"/>
              </a:lnSpc>
              <a:buNone/>
            </a:pPr>
            <a:r>
              <a:rPr lang="en-IN" sz="2900" dirty="0">
                <a:latin typeface="Times New Roman" panose="02020603050405020304" pitchFamily="18" charset="0"/>
                <a:cs typeface="Times New Roman" panose="02020603050405020304" pitchFamily="18" charset="0"/>
              </a:rPr>
              <a:t>𝐿</a:t>
            </a:r>
            <a:r>
              <a:rPr lang="en-IN" sz="2900" baseline="-25000" dirty="0">
                <a:latin typeface="Times New Roman" panose="02020603050405020304" pitchFamily="18" charset="0"/>
                <a:cs typeface="Times New Roman" panose="02020603050405020304" pitchFamily="18" charset="0"/>
              </a:rPr>
              <a:t>1</a:t>
            </a:r>
            <a:r>
              <a:rPr lang="en-IN" sz="2900" dirty="0">
                <a:latin typeface="Times New Roman" panose="02020603050405020304" pitchFamily="18" charset="0"/>
                <a:cs typeface="Times New Roman" panose="02020603050405020304" pitchFamily="18" charset="0"/>
              </a:rPr>
              <a:t> (𝑑𝑖𝐿</a:t>
            </a:r>
            <a:r>
              <a:rPr lang="en-IN" sz="2900" baseline="-25000" dirty="0">
                <a:latin typeface="Times New Roman" panose="02020603050405020304" pitchFamily="18" charset="0"/>
                <a:cs typeface="Times New Roman" panose="02020603050405020304" pitchFamily="18" charset="0"/>
              </a:rPr>
              <a:t>1</a:t>
            </a:r>
            <a:r>
              <a:rPr lang="en-IN" sz="2900" dirty="0">
                <a:latin typeface="Times New Roman" panose="02020603050405020304" pitchFamily="18" charset="0"/>
                <a:cs typeface="Times New Roman" panose="02020603050405020304" pitchFamily="18" charset="0"/>
              </a:rPr>
              <a:t> /𝑑𝑡) = −𝑉</a:t>
            </a:r>
            <a:r>
              <a:rPr lang="en-IN" sz="2900" baseline="-25000" dirty="0">
                <a:latin typeface="Times New Roman" panose="02020603050405020304" pitchFamily="18" charset="0"/>
                <a:cs typeface="Times New Roman" panose="02020603050405020304" pitchFamily="18" charset="0"/>
              </a:rPr>
              <a:t>𝐶1 </a:t>
            </a:r>
          </a:p>
          <a:p>
            <a:pPr marL="0" indent="0">
              <a:lnSpc>
                <a:spcPct val="120000"/>
              </a:lnSpc>
              <a:buNone/>
            </a:pPr>
            <a:r>
              <a:rPr lang="en-IN" sz="2900" dirty="0">
                <a:latin typeface="Times New Roman" panose="02020603050405020304" pitchFamily="18" charset="0"/>
                <a:cs typeface="Times New Roman" panose="02020603050405020304" pitchFamily="18" charset="0"/>
              </a:rPr>
              <a:t> 𝐶</a:t>
            </a:r>
            <a:r>
              <a:rPr lang="en-IN" sz="2900" baseline="-25000" dirty="0">
                <a:latin typeface="Times New Roman" panose="02020603050405020304" pitchFamily="18" charset="0"/>
                <a:cs typeface="Times New Roman" panose="02020603050405020304" pitchFamily="18" charset="0"/>
              </a:rPr>
              <a:t>01 </a:t>
            </a:r>
            <a:r>
              <a:rPr lang="en-IN" sz="2900" dirty="0">
                <a:latin typeface="Times New Roman" panose="02020603050405020304" pitchFamily="18" charset="0"/>
                <a:cs typeface="Times New Roman" panose="02020603050405020304" pitchFamily="18" charset="0"/>
              </a:rPr>
              <a:t>(𝑑𝑉</a:t>
            </a:r>
            <a:r>
              <a:rPr lang="en-IN" sz="2900" baseline="-25000" dirty="0">
                <a:latin typeface="Times New Roman" panose="02020603050405020304" pitchFamily="18" charset="0"/>
                <a:cs typeface="Times New Roman" panose="02020603050405020304" pitchFamily="18" charset="0"/>
              </a:rPr>
              <a:t>01</a:t>
            </a:r>
            <a:r>
              <a:rPr lang="en-IN" sz="2900" dirty="0">
                <a:latin typeface="Times New Roman" panose="02020603050405020304" pitchFamily="18" charset="0"/>
                <a:cs typeface="Times New Roman" panose="02020603050405020304" pitchFamily="18" charset="0"/>
              </a:rPr>
              <a:t>/d𝑡) = − 𝑉</a:t>
            </a:r>
            <a:r>
              <a:rPr lang="en-IN" sz="2900" baseline="-25000" dirty="0">
                <a:latin typeface="Times New Roman" panose="02020603050405020304" pitchFamily="18" charset="0"/>
                <a:cs typeface="Times New Roman" panose="02020603050405020304" pitchFamily="18" charset="0"/>
              </a:rPr>
              <a:t>01 </a:t>
            </a:r>
            <a:r>
              <a:rPr lang="en-IN" sz="2900" dirty="0">
                <a:latin typeface="Times New Roman" panose="02020603050405020304" pitchFamily="18" charset="0"/>
                <a:cs typeface="Times New Roman" panose="02020603050405020304" pitchFamily="18" charset="0"/>
              </a:rPr>
              <a:t>𝑅</a:t>
            </a:r>
            <a:r>
              <a:rPr lang="en-IN" sz="2900" baseline="-25000" dirty="0">
                <a:latin typeface="Times New Roman" panose="02020603050405020304" pitchFamily="18" charset="0"/>
                <a:cs typeface="Times New Roman" panose="02020603050405020304" pitchFamily="18" charset="0"/>
              </a:rPr>
              <a:t>1</a:t>
            </a:r>
          </a:p>
          <a:p>
            <a:pPr marL="0" indent="0">
              <a:lnSpc>
                <a:spcPct val="120000"/>
              </a:lnSpc>
              <a:buNone/>
            </a:pPr>
            <a:r>
              <a:rPr lang="en-IN" sz="2900" dirty="0">
                <a:latin typeface="Times New Roman" panose="02020603050405020304" pitchFamily="18" charset="0"/>
                <a:cs typeface="Times New Roman" panose="02020603050405020304" pitchFamily="18" charset="0"/>
              </a:rPr>
              <a:t>𝐶</a:t>
            </a:r>
            <a:r>
              <a:rPr lang="en-IN" sz="2900" baseline="-25000" dirty="0">
                <a:latin typeface="Times New Roman" panose="02020603050405020304" pitchFamily="18" charset="0"/>
                <a:cs typeface="Times New Roman" panose="02020603050405020304" pitchFamily="18" charset="0"/>
              </a:rPr>
              <a:t>02</a:t>
            </a:r>
            <a:r>
              <a:rPr lang="en-IN" sz="2900" dirty="0">
                <a:latin typeface="Times New Roman" panose="02020603050405020304" pitchFamily="18" charset="0"/>
                <a:cs typeface="Times New Roman" panose="02020603050405020304" pitchFamily="18" charset="0"/>
              </a:rPr>
              <a:t> (𝑑𝑉</a:t>
            </a:r>
            <a:r>
              <a:rPr lang="en-IN" sz="2900" baseline="-25000" dirty="0">
                <a:latin typeface="Times New Roman" panose="02020603050405020304" pitchFamily="18" charset="0"/>
                <a:cs typeface="Times New Roman" panose="02020603050405020304" pitchFamily="18" charset="0"/>
              </a:rPr>
              <a:t>02</a:t>
            </a:r>
            <a:r>
              <a:rPr lang="en-US" sz="2900" dirty="0">
                <a:latin typeface="Times New Roman" panose="02020603050405020304" pitchFamily="18" charset="0"/>
                <a:cs typeface="Times New Roman" panose="02020603050405020304" pitchFamily="18" charset="0"/>
              </a:rPr>
              <a:t>i</a:t>
            </a:r>
            <a:r>
              <a:rPr lang="en-IN" sz="2900" dirty="0">
                <a:latin typeface="Times New Roman" panose="02020603050405020304" pitchFamily="18" charset="0"/>
                <a:cs typeface="Times New Roman" panose="02020603050405020304" pitchFamily="18" charset="0"/>
              </a:rPr>
              <a:t>/ 𝑑𝑡) = − 𝑉</a:t>
            </a:r>
            <a:r>
              <a:rPr lang="en-IN" sz="2900" baseline="-25000" dirty="0">
                <a:latin typeface="Times New Roman" panose="02020603050405020304" pitchFamily="18" charset="0"/>
                <a:cs typeface="Times New Roman" panose="02020603050405020304" pitchFamily="18" charset="0"/>
              </a:rPr>
              <a:t>02</a:t>
            </a:r>
            <a:r>
              <a:rPr lang="en-IN" sz="2900" dirty="0">
                <a:latin typeface="Times New Roman" panose="02020603050405020304" pitchFamily="18" charset="0"/>
                <a:cs typeface="Times New Roman" panose="02020603050405020304" pitchFamily="18" charset="0"/>
              </a:rPr>
              <a:t> 𝑅</a:t>
            </a:r>
            <a:r>
              <a:rPr lang="en-IN" sz="2900" baseline="-25000" dirty="0">
                <a:latin typeface="Times New Roman" panose="02020603050405020304" pitchFamily="18" charset="0"/>
                <a:cs typeface="Times New Roman" panose="02020603050405020304" pitchFamily="18" charset="0"/>
              </a:rPr>
              <a:t>2 </a:t>
            </a:r>
          </a:p>
          <a:p>
            <a:pPr>
              <a:lnSpc>
                <a:spcPct val="120000"/>
              </a:lnSpc>
            </a:pPr>
            <a:r>
              <a:rPr lang="en-US" sz="2900" dirty="0">
                <a:latin typeface="Times New Roman" panose="02020603050405020304" pitchFamily="18" charset="0"/>
                <a:cs typeface="Times New Roman" panose="02020603050405020304" pitchFamily="18" charset="0"/>
              </a:rPr>
              <a:t>During the conduction at time interval 2</a:t>
            </a:r>
            <a:r>
              <a:rPr lang="en-IN" sz="2900" baseline="-25000" dirty="0">
                <a:latin typeface="Times New Roman" panose="02020603050405020304" pitchFamily="18" charset="0"/>
                <a:cs typeface="Times New Roman" panose="02020603050405020304" pitchFamily="18" charset="0"/>
              </a:rPr>
              <a:t>:</a:t>
            </a:r>
          </a:p>
          <a:p>
            <a:pPr marL="0" indent="0">
              <a:lnSpc>
                <a:spcPct val="120000"/>
              </a:lnSpc>
              <a:buNone/>
            </a:pPr>
            <a:r>
              <a:rPr lang="en-IN" sz="2900" dirty="0">
                <a:latin typeface="Times New Roman" panose="02020603050405020304" pitchFamily="18" charset="0"/>
                <a:cs typeface="Times New Roman" panose="02020603050405020304" pitchFamily="18" charset="0"/>
              </a:rPr>
              <a:t>𝐿</a:t>
            </a:r>
            <a:r>
              <a:rPr lang="en-IN" sz="2900" baseline="-25000" dirty="0">
                <a:latin typeface="Times New Roman" panose="02020603050405020304" pitchFamily="18" charset="0"/>
                <a:cs typeface="Times New Roman" panose="02020603050405020304" pitchFamily="18" charset="0"/>
              </a:rPr>
              <a:t>1</a:t>
            </a:r>
            <a:r>
              <a:rPr lang="en-IN" sz="2900" dirty="0">
                <a:latin typeface="Times New Roman" panose="02020603050405020304" pitchFamily="18" charset="0"/>
                <a:cs typeface="Times New Roman" panose="02020603050405020304" pitchFamily="18" charset="0"/>
              </a:rPr>
              <a:t> (𝑑𝑖𝐿</a:t>
            </a:r>
            <a:r>
              <a:rPr lang="en-IN" sz="2900" baseline="-25000" dirty="0">
                <a:latin typeface="Times New Roman" panose="02020603050405020304" pitchFamily="18" charset="0"/>
                <a:cs typeface="Times New Roman" panose="02020603050405020304" pitchFamily="18" charset="0"/>
              </a:rPr>
              <a:t>1</a:t>
            </a:r>
            <a:r>
              <a:rPr lang="en-IN" sz="2900" dirty="0">
                <a:latin typeface="Times New Roman" panose="02020603050405020304" pitchFamily="18" charset="0"/>
                <a:cs typeface="Times New Roman" panose="02020603050405020304" pitchFamily="18" charset="0"/>
              </a:rPr>
              <a:t>/ 𝑑𝑡) = 𝑉</a:t>
            </a:r>
            <a:r>
              <a:rPr lang="en-IN" sz="2900" baseline="-25000" dirty="0">
                <a:latin typeface="Times New Roman" panose="02020603050405020304" pitchFamily="18" charset="0"/>
                <a:cs typeface="Times New Roman" panose="02020603050405020304" pitchFamily="18" charset="0"/>
              </a:rPr>
              <a:t>𝑖𝑛 </a:t>
            </a:r>
          </a:p>
          <a:p>
            <a:pPr marL="0" indent="0">
              <a:lnSpc>
                <a:spcPct val="120000"/>
              </a:lnSpc>
              <a:buNone/>
            </a:pPr>
            <a:r>
              <a:rPr lang="en-IN" sz="2900" dirty="0">
                <a:latin typeface="Times New Roman" panose="02020603050405020304" pitchFamily="18" charset="0"/>
                <a:cs typeface="Times New Roman" panose="02020603050405020304" pitchFamily="18" charset="0"/>
              </a:rPr>
              <a:t>𝐶</a:t>
            </a:r>
            <a:r>
              <a:rPr lang="en-IN" sz="2900" baseline="-25000" dirty="0">
                <a:latin typeface="Times New Roman" panose="02020603050405020304" pitchFamily="18" charset="0"/>
                <a:cs typeface="Times New Roman" panose="02020603050405020304" pitchFamily="18" charset="0"/>
              </a:rPr>
              <a:t>01</a:t>
            </a:r>
            <a:r>
              <a:rPr lang="en-IN" sz="2900" dirty="0">
                <a:latin typeface="Times New Roman" panose="02020603050405020304" pitchFamily="18" charset="0"/>
                <a:cs typeface="Times New Roman" panose="02020603050405020304" pitchFamily="18" charset="0"/>
              </a:rPr>
              <a:t> (𝑑𝑉</a:t>
            </a:r>
            <a:r>
              <a:rPr lang="en-IN" sz="2900" baseline="-25000" dirty="0">
                <a:latin typeface="Times New Roman" panose="02020603050405020304" pitchFamily="18" charset="0"/>
                <a:cs typeface="Times New Roman" panose="02020603050405020304" pitchFamily="18" charset="0"/>
              </a:rPr>
              <a:t>01</a:t>
            </a:r>
            <a:r>
              <a:rPr lang="en-IN" sz="2900" dirty="0">
                <a:latin typeface="Times New Roman" panose="02020603050405020304" pitchFamily="18" charset="0"/>
                <a:cs typeface="Times New Roman" panose="02020603050405020304" pitchFamily="18" charset="0"/>
              </a:rPr>
              <a:t>/ 𝑑𝑡) = − 𝑉</a:t>
            </a:r>
            <a:r>
              <a:rPr lang="en-IN" sz="2900" baseline="-25000" dirty="0">
                <a:latin typeface="Times New Roman" panose="02020603050405020304" pitchFamily="18" charset="0"/>
                <a:cs typeface="Times New Roman" panose="02020603050405020304" pitchFamily="18" charset="0"/>
              </a:rPr>
              <a:t>01</a:t>
            </a:r>
            <a:r>
              <a:rPr lang="en-IN" sz="2900" dirty="0">
                <a:latin typeface="Times New Roman" panose="02020603050405020304" pitchFamily="18" charset="0"/>
                <a:cs typeface="Times New Roman" panose="02020603050405020304" pitchFamily="18" charset="0"/>
              </a:rPr>
              <a:t> /𝑅</a:t>
            </a:r>
            <a:r>
              <a:rPr lang="en-IN" sz="2900" baseline="-25000" dirty="0">
                <a:latin typeface="Times New Roman" panose="02020603050405020304" pitchFamily="18" charset="0"/>
                <a:cs typeface="Times New Roman" panose="02020603050405020304" pitchFamily="18" charset="0"/>
              </a:rPr>
              <a:t>1</a:t>
            </a:r>
            <a:r>
              <a:rPr lang="en-IN" sz="2900" dirty="0">
                <a:latin typeface="Times New Roman" panose="02020603050405020304" pitchFamily="18" charset="0"/>
                <a:cs typeface="Times New Roman" panose="02020603050405020304" pitchFamily="18" charset="0"/>
              </a:rPr>
              <a:t>  </a:t>
            </a:r>
          </a:p>
          <a:p>
            <a:pPr marL="0" indent="0">
              <a:lnSpc>
                <a:spcPct val="120000"/>
              </a:lnSpc>
              <a:buNone/>
            </a:pPr>
            <a:r>
              <a:rPr lang="en-IN" sz="2900" dirty="0">
                <a:latin typeface="Times New Roman" panose="02020603050405020304" pitchFamily="18" charset="0"/>
                <a:cs typeface="Times New Roman" panose="02020603050405020304" pitchFamily="18" charset="0"/>
              </a:rPr>
              <a:t>𝐶</a:t>
            </a:r>
            <a:r>
              <a:rPr lang="en-IN" sz="2900" baseline="-25000" dirty="0">
                <a:latin typeface="Times New Roman" panose="02020603050405020304" pitchFamily="18" charset="0"/>
                <a:cs typeface="Times New Roman" panose="02020603050405020304" pitchFamily="18" charset="0"/>
              </a:rPr>
              <a:t>02</a:t>
            </a:r>
            <a:r>
              <a:rPr lang="en-IN" sz="2900" dirty="0">
                <a:latin typeface="Times New Roman" panose="02020603050405020304" pitchFamily="18" charset="0"/>
                <a:cs typeface="Times New Roman" panose="02020603050405020304" pitchFamily="18" charset="0"/>
              </a:rPr>
              <a:t> (𝑑𝑉</a:t>
            </a:r>
            <a:r>
              <a:rPr lang="en-IN" sz="2900" baseline="-25000" dirty="0">
                <a:latin typeface="Times New Roman" panose="02020603050405020304" pitchFamily="18" charset="0"/>
                <a:cs typeface="Times New Roman" panose="02020603050405020304" pitchFamily="18" charset="0"/>
              </a:rPr>
              <a:t>02</a:t>
            </a:r>
            <a:r>
              <a:rPr lang="en-IN" sz="2900" dirty="0">
                <a:latin typeface="Times New Roman" panose="02020603050405020304" pitchFamily="18" charset="0"/>
                <a:cs typeface="Times New Roman" panose="02020603050405020304" pitchFamily="18" charset="0"/>
              </a:rPr>
              <a:t>/ 𝑑𝑡) = (𝑉</a:t>
            </a:r>
            <a:r>
              <a:rPr lang="en-IN" sz="2900" baseline="-25000" dirty="0">
                <a:latin typeface="Times New Roman" panose="02020603050405020304" pitchFamily="18" charset="0"/>
                <a:cs typeface="Times New Roman" panose="02020603050405020304" pitchFamily="18" charset="0"/>
              </a:rPr>
              <a:t>𝐶1</a:t>
            </a:r>
            <a:r>
              <a:rPr lang="en-IN" sz="2900" dirty="0">
                <a:latin typeface="Times New Roman" panose="02020603050405020304" pitchFamily="18" charset="0"/>
                <a:cs typeface="Times New Roman" panose="02020603050405020304" pitchFamily="18" charset="0"/>
              </a:rPr>
              <a:t>+𝑉</a:t>
            </a:r>
            <a:r>
              <a:rPr lang="en-IN" sz="2900" baseline="-25000" dirty="0">
                <a:latin typeface="Times New Roman" panose="02020603050405020304" pitchFamily="18" charset="0"/>
                <a:cs typeface="Times New Roman" panose="02020603050405020304" pitchFamily="18" charset="0"/>
              </a:rPr>
              <a:t>𝑖𝑛</a:t>
            </a:r>
            <a:r>
              <a:rPr lang="en-IN" sz="2900" dirty="0">
                <a:latin typeface="Times New Roman" panose="02020603050405020304" pitchFamily="18" charset="0"/>
                <a:cs typeface="Times New Roman" panose="02020603050405020304" pitchFamily="18" charset="0"/>
              </a:rPr>
              <a:t>−𝑉</a:t>
            </a:r>
            <a:r>
              <a:rPr lang="en-IN" sz="2900" baseline="-25000" dirty="0">
                <a:latin typeface="Times New Roman" panose="02020603050405020304" pitchFamily="18" charset="0"/>
                <a:cs typeface="Times New Roman" panose="02020603050405020304" pitchFamily="18" charset="0"/>
              </a:rPr>
              <a:t>02</a:t>
            </a:r>
            <a:r>
              <a:rPr lang="en-IN" sz="2900" dirty="0">
                <a:latin typeface="Times New Roman" panose="02020603050405020304" pitchFamily="18" charset="0"/>
                <a:cs typeface="Times New Roman" panose="02020603050405020304" pitchFamily="18" charset="0"/>
              </a:rPr>
              <a:t> )/𝑅</a:t>
            </a:r>
            <a:r>
              <a:rPr lang="en-IN" sz="2900" baseline="-25000" dirty="0">
                <a:latin typeface="Times New Roman" panose="02020603050405020304" pitchFamily="18" charset="0"/>
                <a:cs typeface="Times New Roman" panose="02020603050405020304" pitchFamily="18" charset="0"/>
              </a:rPr>
              <a:t>2</a:t>
            </a:r>
            <a:r>
              <a:rPr lang="en-IN" sz="2900" dirty="0">
                <a:latin typeface="Times New Roman" panose="02020603050405020304" pitchFamily="18" charset="0"/>
                <a:cs typeface="Times New Roman" panose="02020603050405020304" pitchFamily="18" charset="0"/>
              </a:rPr>
              <a:t> </a:t>
            </a:r>
          </a:p>
          <a:p>
            <a:pPr>
              <a:lnSpc>
                <a:spcPct val="120000"/>
              </a:lnSpc>
            </a:pPr>
            <a:r>
              <a:rPr lang="en-US" sz="2900" dirty="0">
                <a:latin typeface="Times New Roman" panose="02020603050405020304" pitchFamily="18" charset="0"/>
                <a:cs typeface="Times New Roman" panose="02020603050405020304" pitchFamily="18" charset="0"/>
              </a:rPr>
              <a:t>During the conduction at time interval 3 ,the governing equations are:</a:t>
            </a:r>
          </a:p>
          <a:p>
            <a:pPr marL="0" indent="0">
              <a:lnSpc>
                <a:spcPct val="120000"/>
              </a:lnSpc>
              <a:buNone/>
            </a:pPr>
            <a:r>
              <a:rPr lang="en-US" sz="2900" dirty="0">
                <a:latin typeface="Times New Roman" panose="02020603050405020304" pitchFamily="18" charset="0"/>
                <a:cs typeface="Times New Roman" panose="02020603050405020304" pitchFamily="18" charset="0"/>
              </a:rPr>
              <a:t> L</a:t>
            </a:r>
            <a:r>
              <a:rPr lang="en-US" sz="2900" baseline="-25000" dirty="0">
                <a:latin typeface="Times New Roman" panose="02020603050405020304" pitchFamily="18" charset="0"/>
                <a:cs typeface="Times New Roman" panose="02020603050405020304" pitchFamily="18" charset="0"/>
              </a:rPr>
              <a:t>1</a:t>
            </a:r>
            <a:r>
              <a:rPr lang="en-US" sz="2900" dirty="0">
                <a:latin typeface="Times New Roman" panose="02020603050405020304" pitchFamily="18" charset="0"/>
                <a:cs typeface="Times New Roman" panose="02020603050405020304" pitchFamily="18" charset="0"/>
              </a:rPr>
              <a:t> (d</a:t>
            </a:r>
            <a:r>
              <a:rPr lang="en-IN" sz="2900" dirty="0">
                <a:latin typeface="Times New Roman" panose="02020603050405020304" pitchFamily="18" charset="0"/>
                <a:cs typeface="Times New Roman" panose="02020603050405020304" pitchFamily="18" charset="0"/>
              </a:rPr>
              <a:t>𝑖</a:t>
            </a:r>
            <a:r>
              <a:rPr lang="en-US" sz="2900" dirty="0">
                <a:latin typeface="Times New Roman" panose="02020603050405020304" pitchFamily="18" charset="0"/>
                <a:cs typeface="Times New Roman" panose="02020603050405020304" pitchFamily="18" charset="0"/>
              </a:rPr>
              <a:t>L</a:t>
            </a:r>
            <a:r>
              <a:rPr lang="en-US" sz="2900" baseline="-25000" dirty="0">
                <a:latin typeface="Times New Roman" panose="02020603050405020304" pitchFamily="18" charset="0"/>
                <a:cs typeface="Times New Roman" panose="02020603050405020304" pitchFamily="18" charset="0"/>
              </a:rPr>
              <a:t>1</a:t>
            </a:r>
            <a:r>
              <a:rPr lang="en-US" sz="2900" dirty="0">
                <a:latin typeface="Times New Roman" panose="02020603050405020304" pitchFamily="18" charset="0"/>
                <a:cs typeface="Times New Roman" panose="02020603050405020304" pitchFamily="18" charset="0"/>
              </a:rPr>
              <a:t> /dt) = −V</a:t>
            </a:r>
            <a:r>
              <a:rPr lang="en-US" sz="2900" baseline="-25000" dirty="0">
                <a:latin typeface="Times New Roman" panose="02020603050405020304" pitchFamily="18" charset="0"/>
                <a:cs typeface="Times New Roman" panose="02020603050405020304" pitchFamily="18" charset="0"/>
              </a:rPr>
              <a:t>01</a:t>
            </a:r>
            <a:r>
              <a:rPr lang="en-US" sz="2900" dirty="0">
                <a:latin typeface="Times New Roman" panose="02020603050405020304" pitchFamily="18" charset="0"/>
                <a:cs typeface="Times New Roman" panose="02020603050405020304" pitchFamily="18" charset="0"/>
              </a:rPr>
              <a:t> </a:t>
            </a:r>
          </a:p>
          <a:p>
            <a:pPr marL="0" indent="0">
              <a:lnSpc>
                <a:spcPct val="120000"/>
              </a:lnSpc>
              <a:buNone/>
            </a:pPr>
            <a:r>
              <a:rPr lang="en-US" sz="2900" dirty="0">
                <a:latin typeface="Times New Roman" panose="02020603050405020304" pitchFamily="18" charset="0"/>
                <a:cs typeface="Times New Roman" panose="02020603050405020304" pitchFamily="18" charset="0"/>
              </a:rPr>
              <a:t>C</a:t>
            </a:r>
            <a:r>
              <a:rPr lang="en-US" sz="2900" baseline="-25000" dirty="0">
                <a:latin typeface="Times New Roman" panose="02020603050405020304" pitchFamily="18" charset="0"/>
                <a:cs typeface="Times New Roman" panose="02020603050405020304" pitchFamily="18" charset="0"/>
              </a:rPr>
              <a:t>01</a:t>
            </a:r>
            <a:r>
              <a:rPr lang="en-US" sz="2900" dirty="0">
                <a:latin typeface="Times New Roman" panose="02020603050405020304" pitchFamily="18" charset="0"/>
                <a:cs typeface="Times New Roman" panose="02020603050405020304" pitchFamily="18" charset="0"/>
              </a:rPr>
              <a:t> (dV</a:t>
            </a:r>
            <a:r>
              <a:rPr lang="en-US" sz="2900" baseline="-25000" dirty="0">
                <a:latin typeface="Times New Roman" panose="02020603050405020304" pitchFamily="18" charset="0"/>
                <a:cs typeface="Times New Roman" panose="02020603050405020304" pitchFamily="18" charset="0"/>
              </a:rPr>
              <a:t>01</a:t>
            </a:r>
            <a:r>
              <a:rPr lang="en-US" sz="2900" dirty="0">
                <a:latin typeface="Times New Roman" panose="02020603050405020304" pitchFamily="18" charset="0"/>
                <a:cs typeface="Times New Roman" panose="02020603050405020304" pitchFamily="18" charset="0"/>
              </a:rPr>
              <a:t> /dt )= </a:t>
            </a:r>
            <a:r>
              <a:rPr lang="en-IN" sz="2900" dirty="0">
                <a:latin typeface="Times New Roman" panose="02020603050405020304" pitchFamily="18" charset="0"/>
                <a:cs typeface="Times New Roman" panose="02020603050405020304" pitchFamily="18" charset="0"/>
              </a:rPr>
              <a:t>𝑖</a:t>
            </a:r>
            <a:r>
              <a:rPr lang="en-US" sz="2900" dirty="0">
                <a:latin typeface="Times New Roman" panose="02020603050405020304" pitchFamily="18" charset="0"/>
                <a:cs typeface="Times New Roman" panose="02020603050405020304" pitchFamily="18" charset="0"/>
              </a:rPr>
              <a:t>L</a:t>
            </a:r>
            <a:r>
              <a:rPr lang="en-US" sz="2900" baseline="-25000" dirty="0">
                <a:latin typeface="Times New Roman" panose="02020603050405020304" pitchFamily="18" charset="0"/>
                <a:cs typeface="Times New Roman" panose="02020603050405020304" pitchFamily="18" charset="0"/>
              </a:rPr>
              <a:t>1</a:t>
            </a:r>
            <a:r>
              <a:rPr lang="en-US" sz="2900" dirty="0">
                <a:latin typeface="Times New Roman" panose="02020603050405020304" pitchFamily="18" charset="0"/>
                <a:cs typeface="Times New Roman" panose="02020603050405020304" pitchFamily="18" charset="0"/>
              </a:rPr>
              <a:t> − V</a:t>
            </a:r>
            <a:r>
              <a:rPr lang="en-US" sz="2900" baseline="-25000" dirty="0">
                <a:latin typeface="Times New Roman" panose="02020603050405020304" pitchFamily="18" charset="0"/>
                <a:cs typeface="Times New Roman" panose="02020603050405020304" pitchFamily="18" charset="0"/>
              </a:rPr>
              <a:t>01 </a:t>
            </a:r>
            <a:r>
              <a:rPr lang="en-US" sz="2900" dirty="0">
                <a:latin typeface="Times New Roman" panose="02020603050405020304" pitchFamily="18" charset="0"/>
                <a:cs typeface="Times New Roman" panose="02020603050405020304" pitchFamily="18" charset="0"/>
              </a:rPr>
              <a:t>/R</a:t>
            </a:r>
            <a:r>
              <a:rPr lang="en-US" sz="2900" baseline="-25000" dirty="0">
                <a:latin typeface="Times New Roman" panose="02020603050405020304" pitchFamily="18" charset="0"/>
                <a:cs typeface="Times New Roman" panose="02020603050405020304" pitchFamily="18" charset="0"/>
              </a:rPr>
              <a:t>1</a:t>
            </a:r>
          </a:p>
          <a:p>
            <a:pPr marL="0" indent="0">
              <a:lnSpc>
                <a:spcPct val="120000"/>
              </a:lnSpc>
              <a:buNone/>
            </a:pPr>
            <a:r>
              <a:rPr lang="en-US" sz="2900" dirty="0">
                <a:latin typeface="Times New Roman" panose="02020603050405020304" pitchFamily="18" charset="0"/>
                <a:cs typeface="Times New Roman" panose="02020603050405020304" pitchFamily="18" charset="0"/>
              </a:rPr>
              <a:t>C</a:t>
            </a:r>
            <a:r>
              <a:rPr lang="en-US" sz="2900" baseline="-25000" dirty="0">
                <a:latin typeface="Times New Roman" panose="02020603050405020304" pitchFamily="18" charset="0"/>
                <a:cs typeface="Times New Roman" panose="02020603050405020304" pitchFamily="18" charset="0"/>
              </a:rPr>
              <a:t>02</a:t>
            </a:r>
            <a:r>
              <a:rPr lang="en-US" sz="2900" dirty="0">
                <a:latin typeface="Times New Roman" panose="02020603050405020304" pitchFamily="18" charset="0"/>
                <a:cs typeface="Times New Roman" panose="02020603050405020304" pitchFamily="18" charset="0"/>
              </a:rPr>
              <a:t> (dV</a:t>
            </a:r>
            <a:r>
              <a:rPr lang="en-US" sz="2900" baseline="-25000" dirty="0">
                <a:latin typeface="Times New Roman" panose="02020603050405020304" pitchFamily="18" charset="0"/>
                <a:cs typeface="Times New Roman" panose="02020603050405020304" pitchFamily="18" charset="0"/>
              </a:rPr>
              <a:t>02</a:t>
            </a:r>
            <a:r>
              <a:rPr lang="en-US" sz="2900" dirty="0">
                <a:latin typeface="Times New Roman" panose="02020603050405020304" pitchFamily="18" charset="0"/>
                <a:cs typeface="Times New Roman" panose="02020603050405020304" pitchFamily="18" charset="0"/>
              </a:rPr>
              <a:t> /dt) = − V</a:t>
            </a:r>
            <a:r>
              <a:rPr lang="en-US" sz="2900" baseline="-25000" dirty="0">
                <a:latin typeface="Times New Roman" panose="02020603050405020304" pitchFamily="18" charset="0"/>
                <a:cs typeface="Times New Roman" panose="02020603050405020304" pitchFamily="18" charset="0"/>
              </a:rPr>
              <a:t>02</a:t>
            </a:r>
            <a:r>
              <a:rPr lang="en-US" sz="2900" dirty="0">
                <a:latin typeface="Times New Roman" panose="02020603050405020304" pitchFamily="18" charset="0"/>
                <a:cs typeface="Times New Roman" panose="02020603050405020304" pitchFamily="18" charset="0"/>
              </a:rPr>
              <a:t> /R</a:t>
            </a:r>
            <a:r>
              <a:rPr lang="en-US" sz="2900" baseline="-25000" dirty="0">
                <a:latin typeface="Times New Roman" panose="02020603050405020304" pitchFamily="18" charset="0"/>
                <a:cs typeface="Times New Roman" panose="02020603050405020304" pitchFamily="18" charset="0"/>
              </a:rPr>
              <a:t>2</a:t>
            </a:r>
            <a:endParaRPr lang="en-IN" sz="2900" dirty="0">
              <a:latin typeface="Times New Roman" panose="02020603050405020304" pitchFamily="18" charset="0"/>
              <a:cs typeface="Times New Roman" panose="02020603050405020304" pitchFamily="18" charset="0"/>
            </a:endParaRPr>
          </a:p>
          <a:p>
            <a:pPr marL="0" indent="0">
              <a:buNone/>
            </a:pPr>
            <a:endParaRPr lang="en-IN" b="1" baseline="-25000" dirty="0"/>
          </a:p>
          <a:p>
            <a:pPr marL="0" indent="0">
              <a:buNone/>
            </a:pPr>
            <a:endParaRPr lang="en-IN" sz="5900" baseline="-25000" dirty="0"/>
          </a:p>
        </p:txBody>
      </p:sp>
      <p:pic>
        <p:nvPicPr>
          <p:cNvPr id="4" name="Picture 3">
            <a:extLst>
              <a:ext uri="{FF2B5EF4-FFF2-40B4-BE49-F238E27FC236}">
                <a16:creationId xmlns:a16="http://schemas.microsoft.com/office/drawing/2014/main" id="{02255BC2-774C-410F-BCDE-45D75B933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7937" y="94456"/>
            <a:ext cx="3429000" cy="933450"/>
          </a:xfrm>
          <a:prstGeom prst="rect">
            <a:avLst/>
          </a:prstGeom>
        </p:spPr>
      </p:pic>
      <p:sp>
        <p:nvSpPr>
          <p:cNvPr id="5" name="Footer Placeholder 4">
            <a:extLst>
              <a:ext uri="{FF2B5EF4-FFF2-40B4-BE49-F238E27FC236}">
                <a16:creationId xmlns:a16="http://schemas.microsoft.com/office/drawing/2014/main" id="{94B54204-EA40-1D33-1C2D-B7F63AA4CACD}"/>
              </a:ext>
            </a:extLst>
          </p:cNvPr>
          <p:cNvSpPr>
            <a:spLocks noGrp="1"/>
          </p:cNvSpPr>
          <p:nvPr>
            <p:ph type="ftr" sz="quarter" idx="11"/>
          </p:nvPr>
        </p:nvSpPr>
        <p:spPr/>
        <p:txBody>
          <a:bodyPr/>
          <a:lstStyle/>
          <a:p>
            <a:r>
              <a:rPr lang="en-US" dirty="0"/>
              <a:t>14</a:t>
            </a:r>
            <a:endParaRPr lang="en-IN" dirty="0"/>
          </a:p>
        </p:txBody>
      </p:sp>
    </p:spTree>
    <p:extLst>
      <p:ext uri="{BB962C8B-B14F-4D97-AF65-F5344CB8AC3E}">
        <p14:creationId xmlns:p14="http://schemas.microsoft.com/office/powerpoint/2010/main" val="3719159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8748-C384-1EDF-5D99-55319B78E37E}"/>
              </a:ext>
            </a:extLst>
          </p:cNvPr>
          <p:cNvSpPr>
            <a:spLocks noGrp="1"/>
          </p:cNvSpPr>
          <p:nvPr>
            <p:ph type="title"/>
          </p:nvPr>
        </p:nvSpPr>
        <p:spPr>
          <a:xfrm>
            <a:off x="778790" y="933683"/>
            <a:ext cx="10515600" cy="315912"/>
          </a:xfrm>
        </p:spPr>
        <p:txBody>
          <a:bodyPr>
            <a:normAutofit fontScale="90000"/>
          </a:bodyPr>
          <a:lstStyle/>
          <a:p>
            <a:r>
              <a:rPr lang="en-IN" sz="2700" b="1" dirty="0">
                <a:effectLst/>
                <a:latin typeface="Times New Roman" panose="02020603050405020304" pitchFamily="18" charset="0"/>
                <a:ea typeface="Calibri" panose="020F0502020204030204" pitchFamily="34" charset="0"/>
                <a:cs typeface="Times New Roman" panose="02020603050405020304" pitchFamily="18" charset="0"/>
              </a:rPr>
              <a:t>MPPT With Various Controllers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7221D25-C77A-E362-5DBC-02679E48D411}"/>
              </a:ext>
            </a:extLst>
          </p:cNvPr>
          <p:cNvSpPr>
            <a:spLocks noGrp="1"/>
          </p:cNvSpPr>
          <p:nvPr>
            <p:ph idx="1"/>
          </p:nvPr>
        </p:nvSpPr>
        <p:spPr>
          <a:xfrm>
            <a:off x="438539" y="1249595"/>
            <a:ext cx="11243388" cy="5591791"/>
          </a:xfrm>
        </p:spPr>
        <p:txBody>
          <a:bodyPr>
            <a:normAutofit fontScale="92500" lnSpcReduction="10000"/>
          </a:bodyPr>
          <a:lstStyle/>
          <a:p>
            <a:pPr algn="just">
              <a:lnSpc>
                <a:spcPct val="150000"/>
              </a:lnSpc>
            </a:pPr>
            <a:r>
              <a:rPr lang="en-IN" sz="2000" dirty="0">
                <a:effectLst/>
                <a:latin typeface="Times New Roman" panose="02020603050405020304" pitchFamily="18" charset="0"/>
                <a:ea typeface="Calibri" panose="020F0502020204030204" pitchFamily="34" charset="0"/>
              </a:rPr>
              <a:t>In solar energy systems, photovoltaic (PV) systems are used to directly convert light into electricity. Due to its volatility, solar energy in these systems should be converted as much as possible when it is available, and this can be done by applying maximum power point tracking algorithms. </a:t>
            </a:r>
          </a:p>
          <a:p>
            <a:pPr algn="just">
              <a:lnSpc>
                <a:spcPct val="150000"/>
              </a:lnSpc>
            </a:pPr>
            <a:r>
              <a:rPr lang="en-IN" sz="2000" dirty="0">
                <a:effectLst/>
                <a:latin typeface="Times New Roman" panose="02020603050405020304" pitchFamily="18" charset="0"/>
                <a:ea typeface="Calibri" panose="020F0502020204030204" pitchFamily="34" charset="0"/>
              </a:rPr>
              <a:t>These algorithms are used to control the DC/DC converters. There are many algorithms for finding the maximum power point (MPP) of solar panels. </a:t>
            </a:r>
          </a:p>
          <a:p>
            <a:pPr algn="just">
              <a:lnSpc>
                <a:spcPct val="150000"/>
              </a:lnSpc>
            </a:pPr>
            <a:r>
              <a:rPr lang="en-IN" sz="2000" dirty="0">
                <a:effectLst/>
                <a:latin typeface="Times New Roman" panose="02020603050405020304" pitchFamily="18" charset="0"/>
                <a:ea typeface="Calibri" panose="020F0502020204030204" pitchFamily="34" charset="0"/>
              </a:rPr>
              <a:t>Some methods are simple and easy to control such as: Fractional Open-Circuit Voltage, Fractional Short-Circuit Current, Perturb-and-Observe (P&amp;O) and the Incremental Conductance (Inc Cond). </a:t>
            </a:r>
          </a:p>
          <a:p>
            <a:pPr algn="just">
              <a:lnSpc>
                <a:spcPct val="150000"/>
              </a:lnSpc>
            </a:pPr>
            <a:r>
              <a:rPr lang="en-IN" sz="2000" dirty="0">
                <a:effectLst/>
                <a:latin typeface="Times New Roman" panose="02020603050405020304" pitchFamily="18" charset="0"/>
                <a:ea typeface="Calibri" panose="020F0502020204030204" pitchFamily="34" charset="0"/>
              </a:rPr>
              <a:t>However, there are complex methods for doing the task of tracking MPP such as Current Sweep, Fuzzy Logic Control and Artificial Neural Network. These complex methods require a lot of calculations and memory, implying the need to use more powerful microcontrollers due to heavier computational load than that of simple methods. Hence, this project proposes a simpler method of maximum power point tracking (MPPT) with high accuracy.</a:t>
            </a:r>
            <a:endParaRPr lang="en-IN" sz="3200" dirty="0"/>
          </a:p>
        </p:txBody>
      </p:sp>
      <p:pic>
        <p:nvPicPr>
          <p:cNvPr id="4" name="Picture 3">
            <a:extLst>
              <a:ext uri="{FF2B5EF4-FFF2-40B4-BE49-F238E27FC236}">
                <a16:creationId xmlns:a16="http://schemas.microsoft.com/office/drawing/2014/main" id="{BF1C0FF9-8187-7DD4-0E8D-EC79B9C163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5" name="Footer Placeholder 4">
            <a:extLst>
              <a:ext uri="{FF2B5EF4-FFF2-40B4-BE49-F238E27FC236}">
                <a16:creationId xmlns:a16="http://schemas.microsoft.com/office/drawing/2014/main" id="{EE118345-66FB-AAFE-98CF-7BD3E9420DD7}"/>
              </a:ext>
            </a:extLst>
          </p:cNvPr>
          <p:cNvSpPr>
            <a:spLocks noGrp="1"/>
          </p:cNvSpPr>
          <p:nvPr>
            <p:ph type="ftr" sz="quarter" idx="11"/>
          </p:nvPr>
        </p:nvSpPr>
        <p:spPr/>
        <p:txBody>
          <a:bodyPr/>
          <a:lstStyle/>
          <a:p>
            <a:r>
              <a:rPr lang="en-US" dirty="0"/>
              <a:t>15</a:t>
            </a:r>
            <a:endParaRPr lang="en-IN" dirty="0"/>
          </a:p>
        </p:txBody>
      </p:sp>
    </p:spTree>
    <p:extLst>
      <p:ext uri="{BB962C8B-B14F-4D97-AF65-F5344CB8AC3E}">
        <p14:creationId xmlns:p14="http://schemas.microsoft.com/office/powerpoint/2010/main" val="141598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ECFA7-7F48-8871-4833-7041EE5EF81C}"/>
              </a:ext>
            </a:extLst>
          </p:cNvPr>
          <p:cNvSpPr>
            <a:spLocks noGrp="1"/>
          </p:cNvSpPr>
          <p:nvPr>
            <p:ph type="title"/>
          </p:nvPr>
        </p:nvSpPr>
        <p:spPr>
          <a:xfrm>
            <a:off x="278296" y="852965"/>
            <a:ext cx="10515600" cy="315912"/>
          </a:xfrm>
        </p:spPr>
        <p:txBody>
          <a:bodyPr>
            <a:normAutofit fontScale="90000"/>
          </a:bodyPr>
          <a:lstStyle/>
          <a:p>
            <a:r>
              <a:rPr lang="en-IN" sz="27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Perturb And Observe Algorithm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6111EE5-620A-8D07-5D4B-43682F6C4317}"/>
              </a:ext>
            </a:extLst>
          </p:cNvPr>
          <p:cNvSpPr>
            <a:spLocks noGrp="1"/>
          </p:cNvSpPr>
          <p:nvPr>
            <p:ph idx="1"/>
          </p:nvPr>
        </p:nvSpPr>
        <p:spPr>
          <a:xfrm>
            <a:off x="241198" y="1013471"/>
            <a:ext cx="11635408" cy="5969793"/>
          </a:xfrm>
        </p:spPr>
        <p:txBody>
          <a:bodyPr>
            <a:normAutofit/>
          </a:bodyPr>
          <a:lstStyle/>
          <a:p>
            <a:pPr algn="just">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Perturb and observe algorithm is simple and does not require previous knowledge of the PV generator characteristics or the measurement of solar intensity and cell temperature and is easy to implement with analogue and digital circuits.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order to increase the efficiency and to maintain the operating point at an optimum maximum power point of the PV power generation system, Maximum Power Point Tracking (MPPT) is used to track the new modified maximum power point in its corresponding curve whenever there is a variation in the temperature or irradiation and to keep maintain this</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point at an optimum value a power conditioner or a DC–DC converter is added as an interface between the PV generator and the load. </a:t>
            </a:r>
          </a:p>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 extracts the maximum power from the source and transfers it to the load by stepping up (boost) or stepping down (buck) as per the requirement at the load side. The power transfer is carried out in accordance to the maximum power value by varying the on/off duty cycle of switch of the DC-DC converter</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C86DA5-DC99-1E40-FED4-80127FA00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5" name="Footer Placeholder 4">
            <a:extLst>
              <a:ext uri="{FF2B5EF4-FFF2-40B4-BE49-F238E27FC236}">
                <a16:creationId xmlns:a16="http://schemas.microsoft.com/office/drawing/2014/main" id="{0E4E755E-FCC5-7001-AE0F-1A439B9872D4}"/>
              </a:ext>
            </a:extLst>
          </p:cNvPr>
          <p:cNvSpPr>
            <a:spLocks noGrp="1"/>
          </p:cNvSpPr>
          <p:nvPr>
            <p:ph type="ftr" sz="quarter" idx="11"/>
          </p:nvPr>
        </p:nvSpPr>
        <p:spPr/>
        <p:txBody>
          <a:bodyPr/>
          <a:lstStyle/>
          <a:p>
            <a:r>
              <a:rPr lang="en-US" dirty="0"/>
              <a:t>16</a:t>
            </a:r>
            <a:endParaRPr lang="en-IN" dirty="0"/>
          </a:p>
        </p:txBody>
      </p:sp>
    </p:spTree>
    <p:extLst>
      <p:ext uri="{BB962C8B-B14F-4D97-AF65-F5344CB8AC3E}">
        <p14:creationId xmlns:p14="http://schemas.microsoft.com/office/powerpoint/2010/main" val="1255788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C3450-3FE3-3222-76A3-6535867B0D05}"/>
              </a:ext>
            </a:extLst>
          </p:cNvPr>
          <p:cNvSpPr>
            <a:spLocks noGrp="1"/>
          </p:cNvSpPr>
          <p:nvPr>
            <p:ph idx="1"/>
          </p:nvPr>
        </p:nvSpPr>
        <p:spPr>
          <a:xfrm>
            <a:off x="780823" y="492370"/>
            <a:ext cx="5753142" cy="6272414"/>
          </a:xfrm>
        </p:spPr>
        <p:txBody>
          <a:bodyPr>
            <a:normAutofit lnSpcReduction="10000"/>
          </a:bodyPr>
          <a:lstStyle/>
          <a:p>
            <a:pPr algn="just">
              <a:lnSpc>
                <a:spcPct val="150000"/>
              </a:lnSpc>
            </a:pPr>
            <a:r>
              <a:rPr lang="en-IN" sz="2000" dirty="0">
                <a:effectLst/>
                <a:latin typeface="Times New Roman" panose="02020603050405020304" pitchFamily="18" charset="0"/>
                <a:ea typeface="Times New Roman" panose="02020603050405020304" pitchFamily="18" charset="0"/>
              </a:rPr>
              <a:t>The duty cycle D of the DC/DC converter is initially set at D0. To control the panel voltage we just need to add or subtract an amount of ΔD0 to the duty cycle. </a:t>
            </a:r>
          </a:p>
          <a:p>
            <a:pPr algn="just">
              <a:lnSpc>
                <a:spcPct val="150000"/>
              </a:lnSpc>
            </a:pPr>
            <a:r>
              <a:rPr lang="en-IN" sz="2000" dirty="0">
                <a:effectLst/>
                <a:latin typeface="Times New Roman" panose="02020603050405020304" pitchFamily="18" charset="0"/>
                <a:ea typeface="Times New Roman" panose="02020603050405020304" pitchFamily="18" charset="0"/>
              </a:rPr>
              <a:t>In the case that ΔD and ΔV equal to zero, the value of ΔP/ΔV is incalculable so that we have to consider the two cases of ΔP and ΔP/ΔV. The values of ΔP and ΔP/ΔV (ΔV is the voltage variation) are negative when the operating point is on the right side of MPP and vice versa. </a:t>
            </a:r>
          </a:p>
          <a:p>
            <a:pPr algn="just">
              <a:lnSpc>
                <a:spcPct val="150000"/>
              </a:lnSpc>
            </a:pPr>
            <a:r>
              <a:rPr lang="en-IN" sz="2000" dirty="0">
                <a:effectLst/>
                <a:latin typeface="Times New Roman" panose="02020603050405020304" pitchFamily="18" charset="0"/>
                <a:ea typeface="Times New Roman" panose="02020603050405020304" pitchFamily="18" charset="0"/>
              </a:rPr>
              <a:t>Therefore, we can use the sign of ΔP and ΔP/ΔV to determine the required change of the panel voltage for better power extraction from the PV.</a:t>
            </a:r>
          </a:p>
          <a:p>
            <a:endParaRPr lang="en-IN" sz="2400" dirty="0"/>
          </a:p>
        </p:txBody>
      </p:sp>
      <p:pic>
        <p:nvPicPr>
          <p:cNvPr id="4" name="Picture 3">
            <a:extLst>
              <a:ext uri="{FF2B5EF4-FFF2-40B4-BE49-F238E27FC236}">
                <a16:creationId xmlns:a16="http://schemas.microsoft.com/office/drawing/2014/main" id="{D0C0467B-DBD6-2464-F6E7-D76A4B1A0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7334" y="1164272"/>
            <a:ext cx="4558030" cy="4529455"/>
          </a:xfrm>
          <a:prstGeom prst="rect">
            <a:avLst/>
          </a:prstGeom>
        </p:spPr>
      </p:pic>
      <p:sp>
        <p:nvSpPr>
          <p:cNvPr id="2" name="TextBox 1">
            <a:extLst>
              <a:ext uri="{FF2B5EF4-FFF2-40B4-BE49-F238E27FC236}">
                <a16:creationId xmlns:a16="http://schemas.microsoft.com/office/drawing/2014/main" id="{CDE97936-8DE9-F9B1-2B60-D9FFC0C52F97}"/>
              </a:ext>
            </a:extLst>
          </p:cNvPr>
          <p:cNvSpPr txBox="1"/>
          <p:nvPr/>
        </p:nvSpPr>
        <p:spPr>
          <a:xfrm>
            <a:off x="8501954" y="5921406"/>
            <a:ext cx="1668790"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Fig: P&amp;O Algorithm</a:t>
            </a: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CACF73-1BEB-8014-D781-98BE1796C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6" name="Footer Placeholder 5">
            <a:extLst>
              <a:ext uri="{FF2B5EF4-FFF2-40B4-BE49-F238E27FC236}">
                <a16:creationId xmlns:a16="http://schemas.microsoft.com/office/drawing/2014/main" id="{1F3FE140-A86D-D62D-92BC-2622F5478ACD}"/>
              </a:ext>
            </a:extLst>
          </p:cNvPr>
          <p:cNvSpPr>
            <a:spLocks noGrp="1"/>
          </p:cNvSpPr>
          <p:nvPr>
            <p:ph type="ftr" sz="quarter" idx="11"/>
          </p:nvPr>
        </p:nvSpPr>
        <p:spPr/>
        <p:txBody>
          <a:bodyPr/>
          <a:lstStyle/>
          <a:p>
            <a:r>
              <a:rPr lang="en-IN" dirty="0"/>
              <a:t>17</a:t>
            </a:r>
          </a:p>
        </p:txBody>
      </p:sp>
    </p:spTree>
    <p:extLst>
      <p:ext uri="{BB962C8B-B14F-4D97-AF65-F5344CB8AC3E}">
        <p14:creationId xmlns:p14="http://schemas.microsoft.com/office/powerpoint/2010/main" val="3674635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E1CF-C22E-08D2-1F7B-468BA7A5C668}"/>
              </a:ext>
            </a:extLst>
          </p:cNvPr>
          <p:cNvSpPr>
            <a:spLocks noGrp="1"/>
          </p:cNvSpPr>
          <p:nvPr>
            <p:ph type="title"/>
          </p:nvPr>
        </p:nvSpPr>
        <p:spPr>
          <a:xfrm>
            <a:off x="461992" y="488272"/>
            <a:ext cx="10515600" cy="416753"/>
          </a:xfrm>
        </p:spPr>
        <p:txBody>
          <a:bodyPr>
            <a:noAutofit/>
          </a:bodyPr>
          <a:lstStyle/>
          <a:p>
            <a:r>
              <a:rPr lang="en-IN" sz="2400" b="1" dirty="0">
                <a:effectLst/>
                <a:latin typeface="Times New Roman" panose="02020603050405020304" pitchFamily="18" charset="0"/>
                <a:ea typeface="Calibri" panose="020F0502020204030204" pitchFamily="34" charset="0"/>
              </a:rPr>
              <a:t>Fuzzy Logic Controller</a:t>
            </a:r>
            <a:endParaRPr lang="en-IN" sz="2400" dirty="0"/>
          </a:p>
        </p:txBody>
      </p:sp>
      <p:sp>
        <p:nvSpPr>
          <p:cNvPr id="3" name="Content Placeholder 2">
            <a:extLst>
              <a:ext uri="{FF2B5EF4-FFF2-40B4-BE49-F238E27FC236}">
                <a16:creationId xmlns:a16="http://schemas.microsoft.com/office/drawing/2014/main" id="{8790CB3E-9374-65B6-CA00-AAB246246371}"/>
              </a:ext>
            </a:extLst>
          </p:cNvPr>
          <p:cNvSpPr>
            <a:spLocks noGrp="1"/>
          </p:cNvSpPr>
          <p:nvPr>
            <p:ph idx="1"/>
          </p:nvPr>
        </p:nvSpPr>
        <p:spPr>
          <a:xfrm>
            <a:off x="198783" y="1197988"/>
            <a:ext cx="5102086" cy="5314779"/>
          </a:xfrm>
        </p:spPr>
        <p:txBody>
          <a:bodyPr>
            <a:normAutofit fontScale="92500" lnSpcReduction="20000"/>
          </a:bodyPr>
          <a:lstStyle/>
          <a:p>
            <a:pPr indent="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concept of fuzzy logic was introduced by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Lotfi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Zadeh (1965). A Fuzzy control system is a control system based on fuzzy logic, a mathematical system that analyses analog input values in terms of logical variables that take on continuous values between 0 and 1, which operates on discrete values of either 1 or 0 (true or false). </a:t>
            </a:r>
          </a:p>
          <a:p>
            <a:pPr indent="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general, the fuzzy logic provides an inference structure that enable appropriate human reasoning capabilities. </a:t>
            </a:r>
          </a:p>
          <a:p>
            <a:pPr indent="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Fuzzy logic systems are suitable for approximate reasoning. Fuzzy logic systems have faster and smoother response than conventional systems and control complexity is less.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6B0EE7A-5275-5C66-5542-B1469CFEE72D}"/>
              </a:ext>
            </a:extLst>
          </p:cNvPr>
          <p:cNvPicPr/>
          <p:nvPr/>
        </p:nvPicPr>
        <p:blipFill>
          <a:blip r:embed="rId2">
            <a:extLst>
              <a:ext uri="{28A0092B-C50C-407E-A947-70E740481C1C}">
                <a14:useLocalDpi xmlns:a14="http://schemas.microsoft.com/office/drawing/2010/main" val="0"/>
              </a:ext>
            </a:extLst>
          </a:blip>
          <a:stretch>
            <a:fillRect/>
          </a:stretch>
        </p:blipFill>
        <p:spPr>
          <a:xfrm>
            <a:off x="5300869" y="1625734"/>
            <a:ext cx="6692348" cy="2880105"/>
          </a:xfrm>
          <a:prstGeom prst="rect">
            <a:avLst/>
          </a:prstGeom>
        </p:spPr>
      </p:pic>
      <p:sp>
        <p:nvSpPr>
          <p:cNvPr id="6" name="TextBox 5">
            <a:extLst>
              <a:ext uri="{FF2B5EF4-FFF2-40B4-BE49-F238E27FC236}">
                <a16:creationId xmlns:a16="http://schemas.microsoft.com/office/drawing/2014/main" id="{ED586E1F-D4A8-302D-63E5-B5BFA5885769}"/>
              </a:ext>
            </a:extLst>
          </p:cNvPr>
          <p:cNvSpPr txBox="1"/>
          <p:nvPr/>
        </p:nvSpPr>
        <p:spPr>
          <a:xfrm>
            <a:off x="5247860" y="4512821"/>
            <a:ext cx="6944140" cy="422167"/>
          </a:xfrm>
          <a:prstGeom prst="rect">
            <a:avLst/>
          </a:prstGeom>
          <a:noFill/>
        </p:spPr>
        <p:txBody>
          <a:bodyPr wrap="square">
            <a:spAutoFit/>
          </a:bodyPr>
          <a:lstStyle/>
          <a:p>
            <a:pPr marL="457200" marR="1480820" indent="457200" algn="ctr">
              <a:lnSpc>
                <a:spcPct val="150000"/>
              </a:lnSpc>
              <a:spcAft>
                <a:spcPts val="11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Fig : Fuzzy Control Internal Diagram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E26B2F0-A75B-212C-DE82-6A7363EA5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5" name="Footer Placeholder 4">
            <a:extLst>
              <a:ext uri="{FF2B5EF4-FFF2-40B4-BE49-F238E27FC236}">
                <a16:creationId xmlns:a16="http://schemas.microsoft.com/office/drawing/2014/main" id="{D6B405A1-8829-16C5-6F76-D3D12C2FF09E}"/>
              </a:ext>
            </a:extLst>
          </p:cNvPr>
          <p:cNvSpPr>
            <a:spLocks noGrp="1"/>
          </p:cNvSpPr>
          <p:nvPr>
            <p:ph type="ftr" sz="quarter" idx="11"/>
          </p:nvPr>
        </p:nvSpPr>
        <p:spPr/>
        <p:txBody>
          <a:bodyPr/>
          <a:lstStyle/>
          <a:p>
            <a:r>
              <a:rPr lang="en-IN" dirty="0"/>
              <a:t>18</a:t>
            </a:r>
          </a:p>
        </p:txBody>
      </p:sp>
    </p:spTree>
    <p:extLst>
      <p:ext uri="{BB962C8B-B14F-4D97-AF65-F5344CB8AC3E}">
        <p14:creationId xmlns:p14="http://schemas.microsoft.com/office/powerpoint/2010/main" val="2506872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72A9-EAE1-45DF-917A-CC1B4F0E37FB}"/>
              </a:ext>
            </a:extLst>
          </p:cNvPr>
          <p:cNvSpPr>
            <a:spLocks noGrp="1"/>
          </p:cNvSpPr>
          <p:nvPr>
            <p:ph type="title"/>
          </p:nvPr>
        </p:nvSpPr>
        <p:spPr>
          <a:xfrm>
            <a:off x="838200" y="24412"/>
            <a:ext cx="10515600" cy="933451"/>
          </a:xfrm>
        </p:spPr>
        <p:txBody>
          <a:bodyPr>
            <a:normAutofit/>
          </a:bodyPr>
          <a:lstStyle/>
          <a:p>
            <a:r>
              <a:rPr lang="en-US" sz="2400" b="1" dirty="0">
                <a:latin typeface="Times New Roman" panose="02020603050405020304" pitchFamily="18" charset="0"/>
                <a:cs typeface="Times New Roman" panose="02020603050405020304" pitchFamily="18" charset="0"/>
              </a:rPr>
              <a:t>CONTENTS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9A4C81-BA7F-414A-909D-07711C73D2C2}"/>
              </a:ext>
            </a:extLst>
          </p:cNvPr>
          <p:cNvSpPr>
            <a:spLocks noGrp="1"/>
          </p:cNvSpPr>
          <p:nvPr>
            <p:ph idx="1"/>
          </p:nvPr>
        </p:nvSpPr>
        <p:spPr>
          <a:xfrm>
            <a:off x="838200" y="888764"/>
            <a:ext cx="10515600" cy="6131436"/>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survey</a:t>
            </a:r>
          </a:p>
          <a:p>
            <a:r>
              <a:rPr lang="en-US" sz="2000" dirty="0">
                <a:latin typeface="Times New Roman" panose="02020603050405020304" pitchFamily="18" charset="0"/>
                <a:cs typeface="Times New Roman" panose="02020603050405020304" pitchFamily="18" charset="0"/>
              </a:rPr>
              <a:t>Objectives</a:t>
            </a:r>
          </a:p>
          <a:p>
            <a:r>
              <a:rPr lang="en-US" sz="2000" dirty="0">
                <a:latin typeface="Times New Roman" panose="02020603050405020304" pitchFamily="18" charset="0"/>
                <a:cs typeface="Times New Roman" panose="02020603050405020304" pitchFamily="18" charset="0"/>
              </a:rPr>
              <a:t>Proposed DC-DC converter</a:t>
            </a:r>
          </a:p>
          <a:p>
            <a:r>
              <a:rPr lang="en-US" sz="2000" dirty="0">
                <a:latin typeface="Times New Roman" panose="02020603050405020304" pitchFamily="18" charset="0"/>
                <a:cs typeface="Times New Roman" panose="02020603050405020304" pitchFamily="18" charset="0"/>
              </a:rPr>
              <a:t>Mathematical model of Proposed ITPC</a:t>
            </a:r>
          </a:p>
          <a:p>
            <a:r>
              <a:rPr lang="en-US" sz="2000" dirty="0">
                <a:latin typeface="Times New Roman" panose="02020603050405020304" pitchFamily="18" charset="0"/>
                <a:cs typeface="Times New Roman" panose="02020603050405020304" pitchFamily="18" charset="0"/>
              </a:rPr>
              <a:t>MPPT with various controllers</a:t>
            </a:r>
          </a:p>
          <a:p>
            <a:r>
              <a:rPr lang="en-US" sz="2000" dirty="0">
                <a:latin typeface="Times New Roman" panose="02020603050405020304" pitchFamily="18" charset="0"/>
                <a:cs typeface="Times New Roman" panose="02020603050405020304" pitchFamily="18" charset="0"/>
              </a:rPr>
              <a:t>Perturb &amp; Observe Algorithm</a:t>
            </a:r>
          </a:p>
          <a:p>
            <a:r>
              <a:rPr lang="en-US" sz="2000" dirty="0">
                <a:latin typeface="Times New Roman" panose="02020603050405020304" pitchFamily="18" charset="0"/>
                <a:cs typeface="Times New Roman" panose="02020603050405020304" pitchFamily="18" charset="0"/>
              </a:rPr>
              <a:t>Fuzzy Logic Controller</a:t>
            </a:r>
          </a:p>
          <a:p>
            <a:r>
              <a:rPr lang="en-US" sz="2000" dirty="0">
                <a:latin typeface="Times New Roman" panose="02020603050405020304" pitchFamily="18" charset="0"/>
                <a:cs typeface="Times New Roman" panose="02020603050405020304" pitchFamily="18" charset="0"/>
              </a:rPr>
              <a:t>Fuzzification Module</a:t>
            </a:r>
          </a:p>
          <a:p>
            <a:r>
              <a:rPr lang="en-US" sz="2000" dirty="0">
                <a:latin typeface="Times New Roman" panose="02020603050405020304" pitchFamily="18" charset="0"/>
                <a:cs typeface="Times New Roman" panose="02020603050405020304" pitchFamily="18" charset="0"/>
              </a:rPr>
              <a:t>BLDC motor</a:t>
            </a:r>
          </a:p>
          <a:p>
            <a:r>
              <a:rPr lang="en-US" sz="2000" dirty="0">
                <a:latin typeface="Times New Roman" panose="02020603050405020304" pitchFamily="18" charset="0"/>
                <a:cs typeface="Times New Roman" panose="02020603050405020304" pitchFamily="18" charset="0"/>
              </a:rPr>
              <a:t>Simulation diagrams </a:t>
            </a:r>
          </a:p>
          <a:p>
            <a:r>
              <a:rPr lang="en-US" sz="2000" dirty="0">
                <a:latin typeface="Times New Roman" panose="02020603050405020304" pitchFamily="18" charset="0"/>
                <a:cs typeface="Times New Roman" panose="02020603050405020304" pitchFamily="18" charset="0"/>
              </a:rPr>
              <a:t>Simulation Results</a:t>
            </a:r>
          </a:p>
          <a:p>
            <a:r>
              <a:rPr lang="en-US" sz="2000" dirty="0">
                <a:latin typeface="Times New Roman" panose="02020603050405020304" pitchFamily="18" charset="0"/>
                <a:cs typeface="Times New Roman" panose="02020603050405020304" pitchFamily="18" charset="0"/>
              </a:rPr>
              <a:t>Conclusion</a:t>
            </a:r>
          </a:p>
          <a:p>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AD685BD-3C91-42F9-B999-E2785B9DE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5" name="Footer Placeholder 4">
            <a:extLst>
              <a:ext uri="{FF2B5EF4-FFF2-40B4-BE49-F238E27FC236}">
                <a16:creationId xmlns:a16="http://schemas.microsoft.com/office/drawing/2014/main" id="{DF780191-106C-A7E1-93C8-69A619809FDC}"/>
              </a:ext>
            </a:extLst>
          </p:cNvPr>
          <p:cNvSpPr>
            <a:spLocks noGrp="1"/>
          </p:cNvSpPr>
          <p:nvPr>
            <p:ph type="ftr" sz="quarter" idx="11"/>
          </p:nvPr>
        </p:nvSpPr>
        <p:spPr/>
        <p:txBody>
          <a:bodyPr/>
          <a:lstStyle/>
          <a:p>
            <a:r>
              <a:rPr lang="en-IN"/>
              <a:t>6</a:t>
            </a:r>
          </a:p>
        </p:txBody>
      </p:sp>
    </p:spTree>
    <p:extLst>
      <p:ext uri="{BB962C8B-B14F-4D97-AF65-F5344CB8AC3E}">
        <p14:creationId xmlns:p14="http://schemas.microsoft.com/office/powerpoint/2010/main" val="541189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5B10-C7EB-4DDB-91B9-6AAA890235C4}"/>
              </a:ext>
            </a:extLst>
          </p:cNvPr>
          <p:cNvSpPr>
            <a:spLocks noGrp="1"/>
          </p:cNvSpPr>
          <p:nvPr>
            <p:ph type="title"/>
          </p:nvPr>
        </p:nvSpPr>
        <p:spPr>
          <a:xfrm>
            <a:off x="544690" y="736846"/>
            <a:ext cx="10515600" cy="315912"/>
          </a:xfrm>
        </p:spPr>
        <p:txBody>
          <a:bodyPr>
            <a:noAutofit/>
          </a:bodyPr>
          <a:lstStyle/>
          <a:p>
            <a:r>
              <a:rPr lang="en-IN" sz="2400" b="1" dirty="0">
                <a:effectLst/>
                <a:latin typeface="Times New Roman" panose="02020603050405020304" pitchFamily="18" charset="0"/>
                <a:ea typeface="Times New Roman" panose="02020603050405020304" pitchFamily="18" charset="0"/>
              </a:rPr>
              <a:t>Fuzzification Module</a:t>
            </a:r>
            <a:endParaRPr lang="en-IN" sz="2400" dirty="0"/>
          </a:p>
        </p:txBody>
      </p:sp>
      <p:sp>
        <p:nvSpPr>
          <p:cNvPr id="3" name="Content Placeholder 2">
            <a:extLst>
              <a:ext uri="{FF2B5EF4-FFF2-40B4-BE49-F238E27FC236}">
                <a16:creationId xmlns:a16="http://schemas.microsoft.com/office/drawing/2014/main" id="{7FDEC79A-30A9-1AE2-AEE6-6B80363F148B}"/>
              </a:ext>
            </a:extLst>
          </p:cNvPr>
          <p:cNvSpPr>
            <a:spLocks noGrp="1"/>
          </p:cNvSpPr>
          <p:nvPr>
            <p:ph idx="1"/>
          </p:nvPr>
        </p:nvSpPr>
        <p:spPr>
          <a:xfrm>
            <a:off x="544690" y="1311837"/>
            <a:ext cx="11102620" cy="5752893"/>
          </a:xfrm>
        </p:spPr>
        <p:txBody>
          <a:bodyPr>
            <a:normAutofit/>
          </a:bodyPr>
          <a:lstStyle/>
          <a:p>
            <a:pPr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most important step in formulating a design for the fuzzy controller is to identify the state variables which efficiently control the plant. After figuring out the state variables, they are to be passed through the fuzzification block to fuzzify the inputs as the FLC works with only the Fuzzy inputs. </a:t>
            </a:r>
          </a:p>
          <a:p>
            <a:pPr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variables generally used comprise of state error, the rate of change of state error (derivative of state error), or the area of a state error (integral of state error). The membership function is the graphical representation of the degree of belonging of an element to the fuzzy set. </a:t>
            </a:r>
          </a:p>
          <a:p>
            <a:pPr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number of membership functions, the accuracy of control increases and the control works effectively. Complexity and time delay due to calculations increase with the number of membership functions taken for a linguistic variable. Hence, the number of membership functions to be used is a judgement that has to be made considering the quickness and efficiency of control to be delivered. In this model five membership functions for the Error and five membership functions for the Rate of change of error have been considered and the output has been given five membership functions. </a:t>
            </a: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CE550A8-6AA7-1B9D-AC13-80A0B0178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5" name="Footer Placeholder 4">
            <a:extLst>
              <a:ext uri="{FF2B5EF4-FFF2-40B4-BE49-F238E27FC236}">
                <a16:creationId xmlns:a16="http://schemas.microsoft.com/office/drawing/2014/main" id="{D98C6E64-036F-E926-4043-966C05160B24}"/>
              </a:ext>
            </a:extLst>
          </p:cNvPr>
          <p:cNvSpPr>
            <a:spLocks noGrp="1"/>
          </p:cNvSpPr>
          <p:nvPr>
            <p:ph type="ftr" sz="quarter" idx="11"/>
          </p:nvPr>
        </p:nvSpPr>
        <p:spPr/>
        <p:txBody>
          <a:bodyPr/>
          <a:lstStyle/>
          <a:p>
            <a:r>
              <a:rPr lang="en-US" dirty="0"/>
              <a:t>19</a:t>
            </a:r>
            <a:endParaRPr lang="en-IN" dirty="0"/>
          </a:p>
        </p:txBody>
      </p:sp>
    </p:spTree>
    <p:extLst>
      <p:ext uri="{BB962C8B-B14F-4D97-AF65-F5344CB8AC3E}">
        <p14:creationId xmlns:p14="http://schemas.microsoft.com/office/powerpoint/2010/main" val="2437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974D-B395-4625-0F68-C0571969A07E}"/>
              </a:ext>
            </a:extLst>
          </p:cNvPr>
          <p:cNvSpPr>
            <a:spLocks noGrp="1"/>
          </p:cNvSpPr>
          <p:nvPr>
            <p:ph type="title"/>
          </p:nvPr>
        </p:nvSpPr>
        <p:spPr>
          <a:xfrm>
            <a:off x="774190" y="702152"/>
            <a:ext cx="10515600" cy="315912"/>
          </a:xfrm>
        </p:spPr>
        <p:txBody>
          <a:bodyPr>
            <a:noAutofit/>
          </a:bodyPr>
          <a:lstStyle/>
          <a:p>
            <a:r>
              <a:rPr lang="en-IN" sz="2400" b="1" dirty="0">
                <a:effectLst/>
                <a:latin typeface="Times New Roman" panose="02020603050405020304" pitchFamily="18" charset="0"/>
                <a:ea typeface="Times New Roman" panose="02020603050405020304" pitchFamily="18" charset="0"/>
              </a:rPr>
              <a:t>Mamdani Method</a:t>
            </a:r>
            <a:endParaRPr lang="en-IN" sz="2400" dirty="0"/>
          </a:p>
        </p:txBody>
      </p:sp>
      <p:sp>
        <p:nvSpPr>
          <p:cNvPr id="3" name="Content Placeholder 2">
            <a:extLst>
              <a:ext uri="{FF2B5EF4-FFF2-40B4-BE49-F238E27FC236}">
                <a16:creationId xmlns:a16="http://schemas.microsoft.com/office/drawing/2014/main" id="{BADE8079-C8A5-B32C-D5C8-719E3903D591}"/>
              </a:ext>
            </a:extLst>
          </p:cNvPr>
          <p:cNvSpPr>
            <a:spLocks noGrp="1"/>
          </p:cNvSpPr>
          <p:nvPr>
            <p:ph idx="1"/>
          </p:nvPr>
        </p:nvSpPr>
        <p:spPr>
          <a:xfrm>
            <a:off x="353434" y="1495009"/>
            <a:ext cx="11357113" cy="5660128"/>
          </a:xfrm>
        </p:spPr>
        <p:txBody>
          <a:bodyPr>
            <a:normAutofit/>
          </a:bodyPr>
          <a:lstStyle/>
          <a:p>
            <a:pPr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Mamdani’s methods of the Fuzzy interface is the most commonly used method. It was among the first control systems built using fuzzy set theory. It was first put forward by Ebrahim Mamdani as an attempt to control a steam engine and boiler combination by synthesizing a set of linguistic control rules obtained from experienced human operators. </a:t>
            </a:r>
          </a:p>
          <a:p>
            <a:pPr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inference method expects the output variable to be fuzzy sets. It is possible and also efficient to use a single spike in the output as membership function rather than a distributed fuzzy set. </a:t>
            </a:r>
          </a:p>
          <a:p>
            <a:pPr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is known as singleton output membership function. It enhances the Defuzzification process because it greatly simplifies the computation required by the more general Mamdani method which finds the centroid of the two-dimensional functions. </a:t>
            </a:r>
          </a:p>
          <a:p>
            <a:pPr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But in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Sugeno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type of inference can be used to model any inference system in which the output membership function is either linear or constant.</a:t>
            </a: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1FF189-2EF1-0263-5C8C-F36C0449A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5" name="Footer Placeholder 4">
            <a:extLst>
              <a:ext uri="{FF2B5EF4-FFF2-40B4-BE49-F238E27FC236}">
                <a16:creationId xmlns:a16="http://schemas.microsoft.com/office/drawing/2014/main" id="{87242BFF-200B-348E-9924-F8F1C1CA3A8E}"/>
              </a:ext>
            </a:extLst>
          </p:cNvPr>
          <p:cNvSpPr>
            <a:spLocks noGrp="1"/>
          </p:cNvSpPr>
          <p:nvPr>
            <p:ph type="ftr" sz="quarter" idx="11"/>
          </p:nvPr>
        </p:nvSpPr>
        <p:spPr/>
        <p:txBody>
          <a:bodyPr/>
          <a:lstStyle/>
          <a:p>
            <a:r>
              <a:rPr lang="en-US" dirty="0"/>
              <a:t>20</a:t>
            </a:r>
            <a:endParaRPr lang="en-IN" dirty="0"/>
          </a:p>
        </p:txBody>
      </p:sp>
    </p:spTree>
    <p:extLst>
      <p:ext uri="{BB962C8B-B14F-4D97-AF65-F5344CB8AC3E}">
        <p14:creationId xmlns:p14="http://schemas.microsoft.com/office/powerpoint/2010/main" val="697993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5E1E-BB77-9EFE-7324-669123A14346}"/>
              </a:ext>
            </a:extLst>
          </p:cNvPr>
          <p:cNvSpPr>
            <a:spLocks noGrp="1"/>
          </p:cNvSpPr>
          <p:nvPr>
            <p:ph type="title"/>
          </p:nvPr>
        </p:nvSpPr>
        <p:spPr>
          <a:xfrm>
            <a:off x="838200" y="825623"/>
            <a:ext cx="10515600" cy="315912"/>
          </a:xfrm>
        </p:spPr>
        <p:txBody>
          <a:bodyPr>
            <a:noAutofit/>
          </a:bodyPr>
          <a:lstStyle/>
          <a:p>
            <a:r>
              <a:rPr lang="en-IN" sz="2400" b="1" dirty="0">
                <a:effectLst/>
                <a:latin typeface="Times New Roman" panose="02020603050405020304" pitchFamily="18" charset="0"/>
                <a:ea typeface="Times New Roman" panose="02020603050405020304" pitchFamily="18" charset="0"/>
              </a:rPr>
              <a:t>Defuzzification</a:t>
            </a:r>
            <a:endParaRPr lang="en-IN" sz="2400" dirty="0"/>
          </a:p>
        </p:txBody>
      </p:sp>
      <p:sp>
        <p:nvSpPr>
          <p:cNvPr id="3" name="Content Placeholder 2">
            <a:extLst>
              <a:ext uri="{FF2B5EF4-FFF2-40B4-BE49-F238E27FC236}">
                <a16:creationId xmlns:a16="http://schemas.microsoft.com/office/drawing/2014/main" id="{4CDF772B-EB9C-4ED4-E621-7BEF065A9D5E}"/>
              </a:ext>
            </a:extLst>
          </p:cNvPr>
          <p:cNvSpPr>
            <a:spLocks noGrp="1"/>
          </p:cNvSpPr>
          <p:nvPr>
            <p:ph idx="1"/>
          </p:nvPr>
        </p:nvSpPr>
        <p:spPr>
          <a:xfrm>
            <a:off x="838200" y="1293617"/>
            <a:ext cx="10178988" cy="5950226"/>
          </a:xfrm>
        </p:spPr>
        <p:txBody>
          <a:bodyPr>
            <a:normAutofit/>
          </a:bodyPr>
          <a:lstStyle/>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 helpful Defuzzification procedure should first include the outcomes of the results together somehow. The most average fuzzy set enrolment capacity has the shape of a triangle. </a:t>
            </a:r>
          </a:p>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Suppose, if this triangle were to be cut in a straight level line some place between the top and the base, and the top segment were to be removed, the remaining figure is in the shape of a trapezoid. </a:t>
            </a:r>
          </a:p>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procedure removes parts of the figures to give trapezoids if the membership function used earlier was triangular (or different shapes if the initial shapes were not triangles). Generally, these trapezoids are superimposed one upon another, giving a single shape. </a:t>
            </a:r>
          </a:p>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Finally, the centroid of this is computed. The abscissa of the centroid gives the defuzzied output.</a:t>
            </a: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57782B9-102A-1441-8C58-1246FA435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5" name="Footer Placeholder 4">
            <a:extLst>
              <a:ext uri="{FF2B5EF4-FFF2-40B4-BE49-F238E27FC236}">
                <a16:creationId xmlns:a16="http://schemas.microsoft.com/office/drawing/2014/main" id="{4EC0B05B-769A-DADD-52F1-57060552E753}"/>
              </a:ext>
            </a:extLst>
          </p:cNvPr>
          <p:cNvSpPr>
            <a:spLocks noGrp="1"/>
          </p:cNvSpPr>
          <p:nvPr>
            <p:ph type="ftr" sz="quarter" idx="11"/>
          </p:nvPr>
        </p:nvSpPr>
        <p:spPr/>
        <p:txBody>
          <a:bodyPr/>
          <a:lstStyle/>
          <a:p>
            <a:r>
              <a:rPr lang="en-IN" dirty="0"/>
              <a:t>21</a:t>
            </a:r>
          </a:p>
        </p:txBody>
      </p:sp>
    </p:spTree>
    <p:extLst>
      <p:ext uri="{BB962C8B-B14F-4D97-AF65-F5344CB8AC3E}">
        <p14:creationId xmlns:p14="http://schemas.microsoft.com/office/powerpoint/2010/main" val="2455589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5BC2-D812-86B3-8144-D551229E83AB}"/>
              </a:ext>
            </a:extLst>
          </p:cNvPr>
          <p:cNvSpPr>
            <a:spLocks noGrp="1"/>
          </p:cNvSpPr>
          <p:nvPr>
            <p:ph type="title"/>
          </p:nvPr>
        </p:nvSpPr>
        <p:spPr>
          <a:xfrm>
            <a:off x="321366" y="512830"/>
            <a:ext cx="10515600" cy="416752"/>
          </a:xfrm>
        </p:spPr>
        <p:txBody>
          <a:bodyPr>
            <a:noAutofit/>
          </a:bodyPr>
          <a:lstStyle/>
          <a:p>
            <a:r>
              <a:rPr lang="en-US" sz="2400" b="1" dirty="0">
                <a:latin typeface="Times New Roman" panose="02020603050405020304" pitchFamily="18" charset="0"/>
                <a:cs typeface="Times New Roman" panose="02020603050405020304" pitchFamily="18" charset="0"/>
              </a:rPr>
              <a:t>BLDC Motor</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9008FC-052D-EB5B-1D9F-278EFCA845D2}"/>
              </a:ext>
            </a:extLst>
          </p:cNvPr>
          <p:cNvSpPr>
            <a:spLocks noGrp="1"/>
          </p:cNvSpPr>
          <p:nvPr>
            <p:ph idx="1"/>
          </p:nvPr>
        </p:nvSpPr>
        <p:spPr>
          <a:xfrm>
            <a:off x="321366" y="1244061"/>
            <a:ext cx="11645347" cy="5646876"/>
          </a:xfrm>
        </p:spPr>
        <p:txBody>
          <a:bodyPr>
            <a:normAutofit/>
          </a:bodyPr>
          <a:lstStyle/>
          <a:p>
            <a:pPr algn="just">
              <a:lnSpc>
                <a:spcPct val="150000"/>
              </a:lnSpc>
            </a:pPr>
            <a:r>
              <a:rPr lang="en-IN" sz="2000" dirty="0">
                <a:effectLst/>
                <a:latin typeface="Times New Roman" panose="02020603050405020304" pitchFamily="18" charset="0"/>
                <a:ea typeface="Calibri" panose="020F0502020204030204" pitchFamily="34" charset="0"/>
              </a:rPr>
              <a:t>A brush less dc motor is defined as a permanent synchronous machine with rotor position feed back. The brushless motors are generally controlled using a three phase power semiconductor bridge. The motor requires a rotor position sensor for starting and for providing proper commutation sequence to turn on the power devices in the inverter bridge.</a:t>
            </a:r>
          </a:p>
          <a:p>
            <a:pPr algn="just">
              <a:lnSpc>
                <a:spcPct val="150000"/>
              </a:lnSpc>
            </a:pPr>
            <a:r>
              <a:rPr lang="en-IN" sz="2000" dirty="0">
                <a:effectLst/>
                <a:latin typeface="Times New Roman" panose="02020603050405020304" pitchFamily="18" charset="0"/>
                <a:ea typeface="Calibri" panose="020F0502020204030204" pitchFamily="34" charset="0"/>
              </a:rPr>
              <a:t>This eliminates the problems associated with the brush and the commutator arrangement, for example, sparking and wearing out of the commutator brush arrangement, thereby, making a BLDC more rugged as compared to a dc motor. </a:t>
            </a:r>
          </a:p>
          <a:p>
            <a:pPr algn="just">
              <a:lnSpc>
                <a:spcPct val="150000"/>
              </a:lnSpc>
            </a:pPr>
            <a:r>
              <a:rPr lang="en-IN" sz="2000" dirty="0">
                <a:effectLst/>
                <a:latin typeface="Times New Roman" panose="02020603050405020304" pitchFamily="18" charset="0"/>
                <a:ea typeface="Calibri" panose="020F0502020204030204" pitchFamily="34" charset="0"/>
              </a:rPr>
              <a:t>The brush less dc motor consist of four main parts power converter, permanent magnet-synchronous machine (PMSM) sensors, and control algorithm. The power converter transforms power from the source to the PMSM which in turn converts electrical energy to mechanical energy. </a:t>
            </a:r>
            <a:endParaRPr lang="en-IN" sz="2000" dirty="0"/>
          </a:p>
        </p:txBody>
      </p:sp>
      <p:pic>
        <p:nvPicPr>
          <p:cNvPr id="4" name="Picture 3">
            <a:extLst>
              <a:ext uri="{FF2B5EF4-FFF2-40B4-BE49-F238E27FC236}">
                <a16:creationId xmlns:a16="http://schemas.microsoft.com/office/drawing/2014/main" id="{9B66FD86-E461-D756-242D-D3B3A122A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5" name="Footer Placeholder 4">
            <a:extLst>
              <a:ext uri="{FF2B5EF4-FFF2-40B4-BE49-F238E27FC236}">
                <a16:creationId xmlns:a16="http://schemas.microsoft.com/office/drawing/2014/main" id="{14EBCA7E-7C27-A930-B358-732ED4599BE4}"/>
              </a:ext>
            </a:extLst>
          </p:cNvPr>
          <p:cNvSpPr>
            <a:spLocks noGrp="1"/>
          </p:cNvSpPr>
          <p:nvPr>
            <p:ph type="ftr" sz="quarter" idx="11"/>
          </p:nvPr>
        </p:nvSpPr>
        <p:spPr/>
        <p:txBody>
          <a:bodyPr/>
          <a:lstStyle/>
          <a:p>
            <a:r>
              <a:rPr lang="en-IN" dirty="0"/>
              <a:t>23</a:t>
            </a:r>
          </a:p>
        </p:txBody>
      </p:sp>
    </p:spTree>
    <p:extLst>
      <p:ext uri="{BB962C8B-B14F-4D97-AF65-F5344CB8AC3E}">
        <p14:creationId xmlns:p14="http://schemas.microsoft.com/office/powerpoint/2010/main" val="2458572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365CE-BA9E-7FB4-084A-69749DE5C689}"/>
              </a:ext>
            </a:extLst>
          </p:cNvPr>
          <p:cNvSpPr>
            <a:spLocks noGrp="1"/>
          </p:cNvSpPr>
          <p:nvPr>
            <p:ph type="title"/>
          </p:nvPr>
        </p:nvSpPr>
        <p:spPr>
          <a:xfrm>
            <a:off x="838200" y="365125"/>
            <a:ext cx="4806820" cy="511953"/>
          </a:xfrm>
        </p:spPr>
        <p:txBody>
          <a:bodyPr>
            <a:normAutofit/>
          </a:bodyPr>
          <a:lstStyle/>
          <a:p>
            <a:r>
              <a:rPr lang="en-IN" sz="2400" b="1" dirty="0">
                <a:latin typeface="Times New Roman" panose="02020603050405020304" pitchFamily="18" charset="0"/>
                <a:cs typeface="Times New Roman" panose="02020603050405020304" pitchFamily="18" charset="0"/>
              </a:rPr>
              <a:t>SIMULATION RESULTS</a:t>
            </a:r>
          </a:p>
        </p:txBody>
      </p:sp>
      <p:graphicFrame>
        <p:nvGraphicFramePr>
          <p:cNvPr id="11" name="Content Placeholder 10">
            <a:extLst>
              <a:ext uri="{FF2B5EF4-FFF2-40B4-BE49-F238E27FC236}">
                <a16:creationId xmlns:a16="http://schemas.microsoft.com/office/drawing/2014/main" id="{A8E27F28-A707-AD1D-5FC9-ED92DE4D8D69}"/>
              </a:ext>
            </a:extLst>
          </p:cNvPr>
          <p:cNvGraphicFramePr>
            <a:graphicFrameLocks noGrp="1"/>
          </p:cNvGraphicFramePr>
          <p:nvPr>
            <p:ph idx="1"/>
            <p:extLst>
              <p:ext uri="{D42A27DB-BD31-4B8C-83A1-F6EECF244321}">
                <p14:modId xmlns:p14="http://schemas.microsoft.com/office/powerpoint/2010/main" val="2450359094"/>
              </p:ext>
            </p:extLst>
          </p:nvPr>
        </p:nvGraphicFramePr>
        <p:xfrm>
          <a:off x="2300449" y="1285873"/>
          <a:ext cx="7022986" cy="5374005"/>
        </p:xfrm>
        <a:graphic>
          <a:graphicData uri="http://schemas.openxmlformats.org/drawingml/2006/table">
            <a:tbl>
              <a:tblPr firstRow="1" firstCol="1" bandRow="1">
                <a:tableStyleId>{5940675A-B579-460E-94D1-54222C63F5DA}</a:tableStyleId>
              </a:tblPr>
              <a:tblGrid>
                <a:gridCol w="1063445">
                  <a:extLst>
                    <a:ext uri="{9D8B030D-6E8A-4147-A177-3AD203B41FA5}">
                      <a16:colId xmlns:a16="http://schemas.microsoft.com/office/drawing/2014/main" val="2904517203"/>
                    </a:ext>
                  </a:extLst>
                </a:gridCol>
                <a:gridCol w="4070359">
                  <a:extLst>
                    <a:ext uri="{9D8B030D-6E8A-4147-A177-3AD203B41FA5}">
                      <a16:colId xmlns:a16="http://schemas.microsoft.com/office/drawing/2014/main" val="4146028333"/>
                    </a:ext>
                  </a:extLst>
                </a:gridCol>
                <a:gridCol w="1889182">
                  <a:extLst>
                    <a:ext uri="{9D8B030D-6E8A-4147-A177-3AD203B41FA5}">
                      <a16:colId xmlns:a16="http://schemas.microsoft.com/office/drawing/2014/main" val="2603932073"/>
                    </a:ext>
                  </a:extLst>
                </a:gridCol>
              </a:tblGrid>
              <a:tr h="402290">
                <a:tc>
                  <a:txBody>
                    <a:bodyPr/>
                    <a:lstStyle/>
                    <a:p>
                      <a:pPr algn="ctr">
                        <a:lnSpc>
                          <a:spcPct val="200000"/>
                        </a:lnSpc>
                        <a:spcBef>
                          <a:spcPts val="1200"/>
                        </a:spcBef>
                        <a:spcAft>
                          <a:spcPts val="600"/>
                        </a:spcAft>
                      </a:pPr>
                      <a:r>
                        <a:rPr lang="en-IN" sz="1600" b="1" dirty="0">
                          <a:effectLst/>
                          <a:latin typeface="Times New Roman" panose="02020603050405020304" pitchFamily="18" charset="0"/>
                          <a:cs typeface="Times New Roman" panose="02020603050405020304" pitchFamily="18" charset="0"/>
                        </a:rPr>
                        <a:t>Sl. No</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600"/>
                        </a:spcAft>
                      </a:pPr>
                      <a:r>
                        <a:rPr lang="en-IN" sz="1600" b="1" dirty="0">
                          <a:effectLst/>
                          <a:latin typeface="Times New Roman" panose="02020603050405020304" pitchFamily="18" charset="0"/>
                          <a:cs typeface="Times New Roman" panose="02020603050405020304" pitchFamily="18" charset="0"/>
                        </a:rPr>
                        <a:t>Objects</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600"/>
                        </a:spcAft>
                      </a:pPr>
                      <a:r>
                        <a:rPr lang="en-IN" sz="1600" b="1" dirty="0">
                          <a:effectLst/>
                          <a:latin typeface="Times New Roman" panose="02020603050405020304" pitchFamily="18" charset="0"/>
                          <a:cs typeface="Times New Roman" panose="02020603050405020304" pitchFamily="18" charset="0"/>
                        </a:rPr>
                        <a:t>Values</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5405555"/>
                  </a:ext>
                </a:extLst>
              </a:tr>
              <a:tr h="339874">
                <a:tc>
                  <a:txBody>
                    <a:bodyPr/>
                    <a:lstStyle/>
                    <a:p>
                      <a:pPr algn="ctr">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Maximum PV module Voltage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600"/>
                        </a:spcAft>
                      </a:pPr>
                      <a:r>
                        <a:rPr lang="en-IN" sz="1600">
                          <a:effectLst/>
                          <a:latin typeface="Times New Roman" panose="02020603050405020304" pitchFamily="18" charset="0"/>
                          <a:cs typeface="Times New Roman" panose="02020603050405020304" pitchFamily="18" charset="0"/>
                        </a:rPr>
                        <a:t>51.6 V</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0824476"/>
                  </a:ext>
                </a:extLst>
              </a:tr>
              <a:tr h="339874">
                <a:tc>
                  <a:txBody>
                    <a:bodyPr/>
                    <a:lstStyle/>
                    <a:p>
                      <a:pPr algn="ctr">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Maximum PV module Current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600"/>
                        </a:spcAft>
                      </a:pPr>
                      <a:r>
                        <a:rPr lang="en-IN" sz="1600">
                          <a:effectLst/>
                          <a:latin typeface="Times New Roman" panose="02020603050405020304" pitchFamily="18" charset="0"/>
                          <a:cs typeface="Times New Roman" panose="02020603050405020304" pitchFamily="18" charset="0"/>
                        </a:rPr>
                        <a:t>9.7 A</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634938"/>
                  </a:ext>
                </a:extLst>
              </a:tr>
              <a:tr h="339874">
                <a:tc>
                  <a:txBody>
                    <a:bodyPr/>
                    <a:lstStyle/>
                    <a:p>
                      <a:pPr algn="ctr">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Maximum PV module Power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600"/>
                        </a:spcAft>
                      </a:pPr>
                      <a:r>
                        <a:rPr lang="en-IN" sz="1600">
                          <a:effectLst/>
                          <a:latin typeface="Times New Roman" panose="02020603050405020304" pitchFamily="18" charset="0"/>
                          <a:cs typeface="Times New Roman" panose="02020603050405020304" pitchFamily="18" charset="0"/>
                        </a:rPr>
                        <a:t>500.5 W</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60769671"/>
                  </a:ext>
                </a:extLst>
              </a:tr>
              <a:tr h="339874">
                <a:tc>
                  <a:txBody>
                    <a:bodyPr/>
                    <a:lstStyle/>
                    <a:p>
                      <a:pPr algn="ctr">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BLDC Voltage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220 V</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16964164"/>
                  </a:ext>
                </a:extLst>
              </a:tr>
              <a:tr h="339874">
                <a:tc>
                  <a:txBody>
                    <a:bodyPr/>
                    <a:lstStyle/>
                    <a:p>
                      <a:pPr algn="ctr">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5</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ITPC input voltage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51.6 V</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06502015"/>
                  </a:ext>
                </a:extLst>
              </a:tr>
              <a:tr h="339874">
                <a:tc>
                  <a:txBody>
                    <a:bodyPr/>
                    <a:lstStyle/>
                    <a:p>
                      <a:pPr algn="ctr">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6</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ITPC output voltage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600"/>
                        </a:spcAft>
                      </a:pPr>
                      <a:r>
                        <a:rPr lang="en-IN" sz="1600">
                          <a:effectLst/>
                          <a:latin typeface="Times New Roman" panose="02020603050405020304" pitchFamily="18" charset="0"/>
                          <a:cs typeface="Times New Roman" panose="02020603050405020304" pitchFamily="18" charset="0"/>
                        </a:rPr>
                        <a:t>220 V</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4005805"/>
                  </a:ext>
                </a:extLst>
              </a:tr>
              <a:tr h="339874">
                <a:tc>
                  <a:txBody>
                    <a:bodyPr/>
                    <a:lstStyle/>
                    <a:p>
                      <a:pPr algn="ctr">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7</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Bef>
                          <a:spcPts val="1200"/>
                        </a:spcBef>
                        <a:spcAft>
                          <a:spcPts val="600"/>
                        </a:spcAft>
                      </a:pPr>
                      <a:r>
                        <a:rPr lang="en-IN" sz="1600">
                          <a:effectLst/>
                          <a:latin typeface="Times New Roman" panose="02020603050405020304" pitchFamily="18" charset="0"/>
                          <a:cs typeface="Times New Roman" panose="02020603050405020304" pitchFamily="18" charset="0"/>
                        </a:rPr>
                        <a:t>ITPC input current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600"/>
                        </a:spcAft>
                      </a:pPr>
                      <a:r>
                        <a:rPr lang="en-IN" sz="1600">
                          <a:effectLst/>
                          <a:latin typeface="Times New Roman" panose="02020603050405020304" pitchFamily="18" charset="0"/>
                          <a:cs typeface="Times New Roman" panose="02020603050405020304" pitchFamily="18" charset="0"/>
                        </a:rPr>
                        <a:t>9.7 A</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98790055"/>
                  </a:ext>
                </a:extLst>
              </a:tr>
              <a:tr h="339874">
                <a:tc>
                  <a:txBody>
                    <a:bodyPr/>
                    <a:lstStyle/>
                    <a:p>
                      <a:pPr algn="ctr">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ITPC output current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2.2 A</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75242727"/>
                  </a:ext>
                </a:extLst>
              </a:tr>
              <a:tr h="339874">
                <a:tc>
                  <a:txBody>
                    <a:bodyPr/>
                    <a:lstStyle/>
                    <a:p>
                      <a:pPr algn="ctr">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Converter switching frequency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600"/>
                        </a:spcAft>
                      </a:pPr>
                      <a:r>
                        <a:rPr lang="en-IN" sz="1600">
                          <a:effectLst/>
                          <a:latin typeface="Times New Roman" panose="02020603050405020304" pitchFamily="18" charset="0"/>
                          <a:cs typeface="Times New Roman" panose="02020603050405020304" pitchFamily="18" charset="0"/>
                        </a:rPr>
                        <a:t>24 KHZ</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6969821"/>
                  </a:ext>
                </a:extLst>
              </a:tr>
              <a:tr h="339874">
                <a:tc>
                  <a:txBody>
                    <a:bodyPr/>
                    <a:lstStyle/>
                    <a:p>
                      <a:pPr algn="ctr">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10</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Converter Duty Cycle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81%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9255938"/>
                  </a:ext>
                </a:extLst>
              </a:tr>
              <a:tr h="339874">
                <a:tc>
                  <a:txBody>
                    <a:bodyPr/>
                    <a:lstStyle/>
                    <a:p>
                      <a:pPr algn="ctr">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11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BLDC torque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4 N-m</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83372952"/>
                  </a:ext>
                </a:extLst>
              </a:tr>
              <a:tr h="339874">
                <a:tc>
                  <a:txBody>
                    <a:bodyPr/>
                    <a:lstStyle/>
                    <a:p>
                      <a:pPr algn="ctr">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12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BLDC speed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600"/>
                        </a:spcAft>
                      </a:pPr>
                      <a:r>
                        <a:rPr lang="en-IN" sz="1600" dirty="0">
                          <a:effectLst/>
                          <a:latin typeface="Times New Roman" panose="02020603050405020304" pitchFamily="18" charset="0"/>
                          <a:cs typeface="Times New Roman" panose="02020603050405020304" pitchFamily="18" charset="0"/>
                        </a:rPr>
                        <a:t>1250 RPM</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12808993"/>
                  </a:ext>
                </a:extLst>
              </a:tr>
            </a:tbl>
          </a:graphicData>
        </a:graphic>
      </p:graphicFrame>
      <p:pic>
        <p:nvPicPr>
          <p:cNvPr id="12" name="Picture 11">
            <a:extLst>
              <a:ext uri="{FF2B5EF4-FFF2-40B4-BE49-F238E27FC236}">
                <a16:creationId xmlns:a16="http://schemas.microsoft.com/office/drawing/2014/main" id="{8359B2ED-B928-C9CD-E557-27245A7BA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7565" y="55595"/>
            <a:ext cx="3429000" cy="933450"/>
          </a:xfrm>
          <a:prstGeom prst="rect">
            <a:avLst/>
          </a:prstGeom>
        </p:spPr>
      </p:pic>
      <p:sp>
        <p:nvSpPr>
          <p:cNvPr id="13" name="TextBox 12">
            <a:extLst>
              <a:ext uri="{FF2B5EF4-FFF2-40B4-BE49-F238E27FC236}">
                <a16:creationId xmlns:a16="http://schemas.microsoft.com/office/drawing/2014/main" id="{178777A5-17BB-64DA-6591-73B16580BD61}"/>
              </a:ext>
            </a:extLst>
          </p:cNvPr>
          <p:cNvSpPr txBox="1"/>
          <p:nvPr/>
        </p:nvSpPr>
        <p:spPr>
          <a:xfrm>
            <a:off x="2584507" y="916541"/>
            <a:ext cx="7022986" cy="369332"/>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 Table: </a:t>
            </a:r>
            <a:r>
              <a:rPr lang="en-US" sz="1800" dirty="0">
                <a:effectLst/>
                <a:latin typeface="Times New Roman" panose="02020603050405020304" pitchFamily="18" charset="0"/>
                <a:ea typeface="Times New Roman" panose="02020603050405020304" pitchFamily="18" charset="0"/>
              </a:rPr>
              <a:t>Simulation Specifications of the proposed system</a:t>
            </a:r>
            <a:endParaRPr lang="en-IN" dirty="0"/>
          </a:p>
        </p:txBody>
      </p:sp>
    </p:spTree>
    <p:extLst>
      <p:ext uri="{BB962C8B-B14F-4D97-AF65-F5344CB8AC3E}">
        <p14:creationId xmlns:p14="http://schemas.microsoft.com/office/powerpoint/2010/main" val="3037549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EBA4AE-069E-BC10-F68A-6DE8E9E9BA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928" y="22001"/>
            <a:ext cx="5957072" cy="3237722"/>
          </a:xfrm>
          <a:prstGeom prst="rect">
            <a:avLst/>
          </a:prstGeom>
        </p:spPr>
      </p:pic>
      <p:pic>
        <p:nvPicPr>
          <p:cNvPr id="5" name="Picture 4">
            <a:extLst>
              <a:ext uri="{FF2B5EF4-FFF2-40B4-BE49-F238E27FC236}">
                <a16:creationId xmlns:a16="http://schemas.microsoft.com/office/drawing/2014/main" id="{24701A92-7283-4FBA-B18F-A031001CC7E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36"/>
          <a:stretch/>
        </p:blipFill>
        <p:spPr bwMode="auto">
          <a:xfrm>
            <a:off x="6420530" y="269262"/>
            <a:ext cx="5229225" cy="274320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B80786E-4253-00D0-1F50-CE044718F296}"/>
              </a:ext>
            </a:extLst>
          </p:cNvPr>
          <p:cNvSpPr txBox="1"/>
          <p:nvPr/>
        </p:nvSpPr>
        <p:spPr>
          <a:xfrm>
            <a:off x="837684" y="3121223"/>
            <a:ext cx="4508757" cy="307777"/>
          </a:xfrm>
          <a:prstGeom prst="rect">
            <a:avLst/>
          </a:prstGeom>
          <a:noFill/>
          <a:ln>
            <a:solidFill>
              <a:schemeClr val="bg1"/>
            </a:solidFill>
          </a:ln>
        </p:spPr>
        <p:txBody>
          <a:bodyPr wrap="square" rtlCol="0">
            <a:spAutoFit/>
          </a:bodyPr>
          <a:lstStyle/>
          <a:p>
            <a:r>
              <a:rPr lang="en-US" sz="1400" dirty="0">
                <a:effectLst/>
                <a:latin typeface="Times New Roman" panose="02020603050405020304" pitchFamily="18" charset="0"/>
                <a:ea typeface="Times New Roman" panose="02020603050405020304" pitchFamily="18" charset="0"/>
              </a:rPr>
              <a:t>Fig 1: Simulation diagram of proposed system in PV mode</a:t>
            </a:r>
            <a:endParaRPr lang="en-IN" sz="1400" dirty="0"/>
          </a:p>
        </p:txBody>
      </p:sp>
      <p:sp>
        <p:nvSpPr>
          <p:cNvPr id="7" name="TextBox 6">
            <a:extLst>
              <a:ext uri="{FF2B5EF4-FFF2-40B4-BE49-F238E27FC236}">
                <a16:creationId xmlns:a16="http://schemas.microsoft.com/office/drawing/2014/main" id="{98C81D3F-BB1B-DBC2-A449-62F8982558B9}"/>
              </a:ext>
            </a:extLst>
          </p:cNvPr>
          <p:cNvSpPr txBox="1"/>
          <p:nvPr/>
        </p:nvSpPr>
        <p:spPr>
          <a:xfrm>
            <a:off x="5732076" y="3090446"/>
            <a:ext cx="6475474" cy="307777"/>
          </a:xfrm>
          <a:prstGeom prst="rect">
            <a:avLst/>
          </a:prstGeom>
          <a:noFill/>
        </p:spPr>
        <p:txBody>
          <a:bodyPr wrap="square" rtlCol="0">
            <a:spAutoFit/>
          </a:bodyPr>
          <a:lstStyle/>
          <a:p>
            <a:pPr algn="ctr"/>
            <a:r>
              <a:rPr lang="en-US" sz="1400" dirty="0">
                <a:effectLst/>
                <a:latin typeface="Times New Roman" panose="02020603050405020304" pitchFamily="18" charset="0"/>
                <a:ea typeface="Times New Roman" panose="02020603050405020304" pitchFamily="18" charset="0"/>
              </a:rPr>
              <a:t>Fig2: Simulation diagram of Proposed system connected to PID with MPPT controller</a:t>
            </a:r>
            <a:endParaRPr lang="en-IN" sz="140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E50026A1-7801-A933-1B24-EE3957F67BF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36"/>
          <a:stretch/>
        </p:blipFill>
        <p:spPr bwMode="auto">
          <a:xfrm>
            <a:off x="386218" y="3632262"/>
            <a:ext cx="5229225" cy="2572595"/>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89322355-21E9-04EE-7787-94A48BE2E451}"/>
              </a:ext>
            </a:extLst>
          </p:cNvPr>
          <p:cNvSpPr txBox="1"/>
          <p:nvPr/>
        </p:nvSpPr>
        <p:spPr>
          <a:xfrm>
            <a:off x="502851" y="6115731"/>
            <a:ext cx="5229225" cy="584775"/>
          </a:xfrm>
          <a:prstGeom prst="rect">
            <a:avLst/>
          </a:prstGeom>
          <a:noFill/>
        </p:spPr>
        <p:txBody>
          <a:bodyPr wrap="square" rtlCol="0">
            <a:spAutoFit/>
          </a:bodyPr>
          <a:lstStyle/>
          <a:p>
            <a:r>
              <a:rPr lang="en-IN" sz="1400" dirty="0">
                <a:effectLst/>
                <a:latin typeface="Times New Roman" panose="02020603050405020304" pitchFamily="18" charset="0"/>
                <a:ea typeface="Times New Roman" panose="02020603050405020304" pitchFamily="18" charset="0"/>
              </a:rPr>
              <a:t>Fig 3: Simulation diagram of proposed system with fuzzy controller</a:t>
            </a:r>
          </a:p>
          <a:p>
            <a:endParaRPr lang="en-IN" dirty="0"/>
          </a:p>
        </p:txBody>
      </p:sp>
      <p:pic>
        <p:nvPicPr>
          <p:cNvPr id="10" name="Picture 9">
            <a:extLst>
              <a:ext uri="{FF2B5EF4-FFF2-40B4-BE49-F238E27FC236}">
                <a16:creationId xmlns:a16="http://schemas.microsoft.com/office/drawing/2014/main" id="{A5ADE8A3-5185-E4EE-2B18-2A60C1E47D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3770" y="3547791"/>
            <a:ext cx="5252085" cy="2567940"/>
          </a:xfrm>
          <a:prstGeom prst="rect">
            <a:avLst/>
          </a:prstGeom>
        </p:spPr>
      </p:pic>
      <p:sp>
        <p:nvSpPr>
          <p:cNvPr id="11" name="TextBox 10">
            <a:extLst>
              <a:ext uri="{FF2B5EF4-FFF2-40B4-BE49-F238E27FC236}">
                <a16:creationId xmlns:a16="http://schemas.microsoft.com/office/drawing/2014/main" id="{EE54BCB3-E0A3-A630-9759-32F56001137B}"/>
              </a:ext>
            </a:extLst>
          </p:cNvPr>
          <p:cNvSpPr txBox="1"/>
          <p:nvPr/>
        </p:nvSpPr>
        <p:spPr>
          <a:xfrm>
            <a:off x="6096000" y="6100341"/>
            <a:ext cx="6096000" cy="307777"/>
          </a:xfrm>
          <a:prstGeom prst="rect">
            <a:avLst/>
          </a:prstGeom>
          <a:noFill/>
        </p:spPr>
        <p:txBody>
          <a:bodyPr wrap="square" rtlCol="0">
            <a:spAutoFit/>
          </a:bodyPr>
          <a:lstStyle/>
          <a:p>
            <a:r>
              <a:rPr lang="en-US" sz="1400" dirty="0">
                <a:effectLst/>
                <a:latin typeface="Times New Roman" panose="02020603050405020304" pitchFamily="18" charset="0"/>
                <a:ea typeface="Times New Roman" panose="02020603050405020304" pitchFamily="18" charset="0"/>
              </a:rPr>
              <a:t>Fig 4: Simulation diagram of proposed system when connected to BLDC motor</a:t>
            </a:r>
            <a:endParaRPr lang="en-IN" sz="1400" dirty="0"/>
          </a:p>
        </p:txBody>
      </p:sp>
      <p:sp>
        <p:nvSpPr>
          <p:cNvPr id="2" name="Footer Placeholder 1">
            <a:extLst>
              <a:ext uri="{FF2B5EF4-FFF2-40B4-BE49-F238E27FC236}">
                <a16:creationId xmlns:a16="http://schemas.microsoft.com/office/drawing/2014/main" id="{26EB469A-6F22-46D2-A4EA-430CBA90E95C}"/>
              </a:ext>
            </a:extLst>
          </p:cNvPr>
          <p:cNvSpPr>
            <a:spLocks noGrp="1"/>
          </p:cNvSpPr>
          <p:nvPr>
            <p:ph type="ftr" sz="quarter" idx="11"/>
          </p:nvPr>
        </p:nvSpPr>
        <p:spPr/>
        <p:txBody>
          <a:bodyPr/>
          <a:lstStyle/>
          <a:p>
            <a:r>
              <a:rPr lang="en-US" dirty="0"/>
              <a:t>25</a:t>
            </a:r>
            <a:endParaRPr lang="en-IN" dirty="0"/>
          </a:p>
        </p:txBody>
      </p:sp>
    </p:spTree>
    <p:extLst>
      <p:ext uri="{BB962C8B-B14F-4D97-AF65-F5344CB8AC3E}">
        <p14:creationId xmlns:p14="http://schemas.microsoft.com/office/powerpoint/2010/main" val="221085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07EE-C136-68D7-76A3-2B041483E06F}"/>
              </a:ext>
            </a:extLst>
          </p:cNvPr>
          <p:cNvSpPr>
            <a:spLocks noGrp="1"/>
          </p:cNvSpPr>
          <p:nvPr>
            <p:ph type="title"/>
          </p:nvPr>
        </p:nvSpPr>
        <p:spPr>
          <a:xfrm>
            <a:off x="357809" y="356470"/>
            <a:ext cx="10515600" cy="315912"/>
          </a:xfrm>
        </p:spPr>
        <p:txBody>
          <a:bodyPr>
            <a:normAutofit fontScale="90000"/>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D51A25E-10B0-B0B1-DEDE-B55DEF4B0F55}"/>
              </a:ext>
            </a:extLst>
          </p:cNvPr>
          <p:cNvSpPr>
            <a:spLocks noGrp="1"/>
          </p:cNvSpPr>
          <p:nvPr>
            <p:ph idx="1"/>
          </p:nvPr>
        </p:nvSpPr>
        <p:spPr>
          <a:xfrm>
            <a:off x="357809" y="569843"/>
            <a:ext cx="8848335" cy="5607120"/>
          </a:xfrm>
        </p:spPr>
        <p:txBody>
          <a:bodyPr/>
          <a:lstStyle/>
          <a:p>
            <a:pPr>
              <a:lnSpc>
                <a:spcPct val="150000"/>
              </a:lnSpc>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proposed system has been simulated using MATLAB and below figure shows the output of the system with the analysis of various controllers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FFAA281-F12B-17FD-DE61-DEE1B7E83E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234" y="1474925"/>
            <a:ext cx="5564286" cy="4235762"/>
          </a:xfrm>
          <a:prstGeom prst="rect">
            <a:avLst/>
          </a:prstGeom>
          <a:noFill/>
          <a:ln>
            <a:noFill/>
          </a:ln>
        </p:spPr>
      </p:pic>
      <p:pic>
        <p:nvPicPr>
          <p:cNvPr id="5" name="Picture 4">
            <a:extLst>
              <a:ext uri="{FF2B5EF4-FFF2-40B4-BE49-F238E27FC236}">
                <a16:creationId xmlns:a16="http://schemas.microsoft.com/office/drawing/2014/main" id="{AE6E55DC-EA2D-D5F8-9FF8-6EA187AC07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22095" y="1474925"/>
            <a:ext cx="5564286" cy="4283387"/>
          </a:xfrm>
          <a:prstGeom prst="rect">
            <a:avLst/>
          </a:prstGeom>
          <a:noFill/>
          <a:ln>
            <a:noFill/>
          </a:ln>
        </p:spPr>
      </p:pic>
      <p:pic>
        <p:nvPicPr>
          <p:cNvPr id="7" name="Picture 6">
            <a:extLst>
              <a:ext uri="{FF2B5EF4-FFF2-40B4-BE49-F238E27FC236}">
                <a16:creationId xmlns:a16="http://schemas.microsoft.com/office/drawing/2014/main" id="{5CB27F85-1E26-3755-738A-FB2EBBE37B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9097" y="176566"/>
            <a:ext cx="2889383" cy="786554"/>
          </a:xfrm>
          <a:prstGeom prst="rect">
            <a:avLst/>
          </a:prstGeom>
        </p:spPr>
      </p:pic>
      <p:sp>
        <p:nvSpPr>
          <p:cNvPr id="8" name="TextBox 7">
            <a:extLst>
              <a:ext uri="{FF2B5EF4-FFF2-40B4-BE49-F238E27FC236}">
                <a16:creationId xmlns:a16="http://schemas.microsoft.com/office/drawing/2014/main" id="{B22523CB-D559-8B04-61C4-46D23F279058}"/>
              </a:ext>
            </a:extLst>
          </p:cNvPr>
          <p:cNvSpPr txBox="1"/>
          <p:nvPr/>
        </p:nvSpPr>
        <p:spPr>
          <a:xfrm>
            <a:off x="159234" y="5932262"/>
            <a:ext cx="5658928" cy="458074"/>
          </a:xfrm>
          <a:prstGeom prst="rect">
            <a:avLst/>
          </a:prstGeom>
          <a:noFill/>
        </p:spPr>
        <p:txBody>
          <a:bodyPr wrap="square" rtlCol="0">
            <a:spAutoFit/>
          </a:bodyPr>
          <a:lstStyle/>
          <a:p>
            <a:pPr algn="ctr">
              <a:lnSpc>
                <a:spcPct val="150000"/>
              </a:lnSpc>
            </a:pPr>
            <a:r>
              <a:rPr lang="en-US" sz="1800" dirty="0">
                <a:effectLst/>
                <a:latin typeface="Times New Roman" panose="02020603050405020304" pitchFamily="18" charset="0"/>
                <a:ea typeface="Times New Roman" panose="02020603050405020304" pitchFamily="18" charset="0"/>
              </a:rPr>
              <a:t>Fig: Proposed system parameters </a:t>
            </a:r>
            <a:r>
              <a:rPr lang="en-US" dirty="0">
                <a:latin typeface="Times New Roman" panose="02020603050405020304" pitchFamily="18" charset="0"/>
                <a:ea typeface="Times New Roman" panose="02020603050405020304" pitchFamily="18" charset="0"/>
              </a:rPr>
              <a:t>with MPPT</a:t>
            </a:r>
            <a:endParaRPr lang="en-IN" sz="1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4800CB8C-47EE-F030-E737-2089E4CE39D7}"/>
              </a:ext>
            </a:extLst>
          </p:cNvPr>
          <p:cNvSpPr txBox="1"/>
          <p:nvPr/>
        </p:nvSpPr>
        <p:spPr>
          <a:xfrm>
            <a:off x="6749489" y="6134374"/>
            <a:ext cx="4502989" cy="271485"/>
          </a:xfrm>
          <a:prstGeom prst="rect">
            <a:avLst/>
          </a:prstGeom>
          <a:noFill/>
        </p:spPr>
        <p:txBody>
          <a:bodyPr wrap="square" rtlCol="0">
            <a:spAutoFit/>
          </a:bodyPr>
          <a:lstStyle/>
          <a:p>
            <a:pPr>
              <a:lnSpc>
                <a:spcPts val="1330"/>
              </a:lnSpc>
            </a:pPr>
            <a:r>
              <a:rPr lang="en-US" sz="1800" dirty="0">
                <a:effectLst/>
                <a:latin typeface="Times New Roman" panose="02020603050405020304" pitchFamily="18" charset="0"/>
                <a:ea typeface="Times New Roman" panose="02020603050405020304" pitchFamily="18" charset="0"/>
              </a:rPr>
              <a:t>Fig: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Converter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Voltage with MPPT</a:t>
            </a:r>
            <a:endParaRPr lang="en-IN" sz="1800" dirty="0">
              <a:effectLst/>
              <a:latin typeface="Times New Roman" panose="02020603050405020304" pitchFamily="18" charset="0"/>
              <a:ea typeface="Times New Roman" panose="02020603050405020304" pitchFamily="18" charset="0"/>
            </a:endParaRPr>
          </a:p>
        </p:txBody>
      </p:sp>
      <p:sp>
        <p:nvSpPr>
          <p:cNvPr id="6" name="Footer Placeholder 5">
            <a:extLst>
              <a:ext uri="{FF2B5EF4-FFF2-40B4-BE49-F238E27FC236}">
                <a16:creationId xmlns:a16="http://schemas.microsoft.com/office/drawing/2014/main" id="{496BEC4F-23AF-E838-1D36-E5E5C4A67984}"/>
              </a:ext>
            </a:extLst>
          </p:cNvPr>
          <p:cNvSpPr>
            <a:spLocks noGrp="1"/>
          </p:cNvSpPr>
          <p:nvPr>
            <p:ph type="ftr" sz="quarter" idx="11"/>
          </p:nvPr>
        </p:nvSpPr>
        <p:spPr/>
        <p:txBody>
          <a:bodyPr/>
          <a:lstStyle/>
          <a:p>
            <a:r>
              <a:rPr lang="en-IN" dirty="0"/>
              <a:t>26</a:t>
            </a:r>
          </a:p>
        </p:txBody>
      </p:sp>
    </p:spTree>
    <p:extLst>
      <p:ext uri="{BB962C8B-B14F-4D97-AF65-F5344CB8AC3E}">
        <p14:creationId xmlns:p14="http://schemas.microsoft.com/office/powerpoint/2010/main" val="14389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A6AB6-DC9C-04F3-4323-1731F5ADDA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673" y="1423358"/>
            <a:ext cx="5564286" cy="3626269"/>
          </a:xfrm>
          <a:prstGeom prst="rect">
            <a:avLst/>
          </a:prstGeom>
          <a:noFill/>
          <a:ln>
            <a:noFill/>
          </a:ln>
        </p:spPr>
      </p:pic>
      <p:sp>
        <p:nvSpPr>
          <p:cNvPr id="5" name="TextBox 4">
            <a:extLst>
              <a:ext uri="{FF2B5EF4-FFF2-40B4-BE49-F238E27FC236}">
                <a16:creationId xmlns:a16="http://schemas.microsoft.com/office/drawing/2014/main" id="{70EE45B8-AD8C-2D8A-54C7-AE1B7593CD47}"/>
              </a:ext>
            </a:extLst>
          </p:cNvPr>
          <p:cNvSpPr txBox="1"/>
          <p:nvPr/>
        </p:nvSpPr>
        <p:spPr>
          <a:xfrm>
            <a:off x="690832" y="5347146"/>
            <a:ext cx="4875610" cy="417422"/>
          </a:xfrm>
          <a:prstGeom prst="rect">
            <a:avLst/>
          </a:prstGeom>
          <a:noFill/>
        </p:spPr>
        <p:txBody>
          <a:bodyPr wrap="square" rtlCol="0">
            <a:spAutoFit/>
          </a:bodyPr>
          <a:lstStyle/>
          <a:p>
            <a:pPr algn="ctr">
              <a:lnSpc>
                <a:spcPct val="150000"/>
              </a:lnSpc>
            </a:pPr>
            <a:r>
              <a:rPr lang="en-US" sz="1600" dirty="0">
                <a:effectLst/>
                <a:latin typeface="Times New Roman" panose="02020603050405020304" pitchFamily="18" charset="0"/>
                <a:ea typeface="Times New Roman" panose="02020603050405020304" pitchFamily="18" charset="0"/>
              </a:rPr>
              <a:t>Fig: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Converter</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Current with MPPT</a:t>
            </a:r>
            <a:endParaRPr lang="en-IN" sz="16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3760C8AD-9B27-F203-3FD9-051C29EA54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4297" y="1423358"/>
            <a:ext cx="5920409" cy="3500847"/>
          </a:xfrm>
          <a:prstGeom prst="rect">
            <a:avLst/>
          </a:prstGeom>
          <a:noFill/>
          <a:ln>
            <a:noFill/>
          </a:ln>
        </p:spPr>
      </p:pic>
      <p:sp>
        <p:nvSpPr>
          <p:cNvPr id="7" name="TextBox 6">
            <a:extLst>
              <a:ext uri="{FF2B5EF4-FFF2-40B4-BE49-F238E27FC236}">
                <a16:creationId xmlns:a16="http://schemas.microsoft.com/office/drawing/2014/main" id="{E3D12B34-6926-B4F9-2F0C-34606B7E3CBE}"/>
              </a:ext>
            </a:extLst>
          </p:cNvPr>
          <p:cNvSpPr txBox="1"/>
          <p:nvPr/>
        </p:nvSpPr>
        <p:spPr>
          <a:xfrm flipH="1">
            <a:off x="6280030" y="5434641"/>
            <a:ext cx="6383548" cy="338554"/>
          </a:xfrm>
          <a:prstGeom prst="rect">
            <a:avLst/>
          </a:prstGeom>
          <a:noFill/>
        </p:spPr>
        <p:txBody>
          <a:bodyPr wrap="square" rtlCol="0">
            <a:spAutoFit/>
          </a:bodyPr>
          <a:lstStyle/>
          <a:p>
            <a:r>
              <a:rPr lang="en-US" sz="1600" dirty="0">
                <a:effectLst/>
                <a:latin typeface="Times New Roman" panose="02020603050405020304" pitchFamily="18" charset="0"/>
                <a:ea typeface="Times New Roman" panose="02020603050405020304" pitchFamily="18" charset="0"/>
              </a:rPr>
              <a:t>Fig: Solar Parameters with PID controller with MPPT technique</a:t>
            </a:r>
            <a:endParaRPr lang="en-IN" sz="1600" dirty="0"/>
          </a:p>
        </p:txBody>
      </p:sp>
      <p:sp>
        <p:nvSpPr>
          <p:cNvPr id="2" name="Footer Placeholder 1">
            <a:extLst>
              <a:ext uri="{FF2B5EF4-FFF2-40B4-BE49-F238E27FC236}">
                <a16:creationId xmlns:a16="http://schemas.microsoft.com/office/drawing/2014/main" id="{C31987C7-26A6-B53F-1A15-ACCEFAA9B249}"/>
              </a:ext>
            </a:extLst>
          </p:cNvPr>
          <p:cNvSpPr>
            <a:spLocks noGrp="1"/>
          </p:cNvSpPr>
          <p:nvPr>
            <p:ph type="ftr" sz="quarter" idx="11"/>
          </p:nvPr>
        </p:nvSpPr>
        <p:spPr/>
        <p:txBody>
          <a:bodyPr/>
          <a:lstStyle/>
          <a:p>
            <a:r>
              <a:rPr lang="en-US" dirty="0"/>
              <a:t>27</a:t>
            </a:r>
            <a:endParaRPr lang="en-IN" dirty="0"/>
          </a:p>
        </p:txBody>
      </p:sp>
    </p:spTree>
    <p:extLst>
      <p:ext uri="{BB962C8B-B14F-4D97-AF65-F5344CB8AC3E}">
        <p14:creationId xmlns:p14="http://schemas.microsoft.com/office/powerpoint/2010/main" val="1717465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37D8A6-6401-3247-B891-EC9707EBE3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60653"/>
            <a:ext cx="5724525" cy="3558919"/>
          </a:xfrm>
          <a:prstGeom prst="rect">
            <a:avLst/>
          </a:prstGeom>
          <a:noFill/>
          <a:ln>
            <a:noFill/>
          </a:ln>
        </p:spPr>
      </p:pic>
      <p:pic>
        <p:nvPicPr>
          <p:cNvPr id="6" name="Picture 5">
            <a:extLst>
              <a:ext uri="{FF2B5EF4-FFF2-40B4-BE49-F238E27FC236}">
                <a16:creationId xmlns:a16="http://schemas.microsoft.com/office/drawing/2014/main" id="{AFF36996-5359-CFC9-E241-70A65C2C0A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26" y="1360653"/>
            <a:ext cx="6013174" cy="3692628"/>
          </a:xfrm>
          <a:prstGeom prst="rect">
            <a:avLst/>
          </a:prstGeom>
          <a:noFill/>
          <a:ln>
            <a:noFill/>
          </a:ln>
        </p:spPr>
      </p:pic>
      <p:pic>
        <p:nvPicPr>
          <p:cNvPr id="7" name="Picture 6">
            <a:extLst>
              <a:ext uri="{FF2B5EF4-FFF2-40B4-BE49-F238E27FC236}">
                <a16:creationId xmlns:a16="http://schemas.microsoft.com/office/drawing/2014/main" id="{4C8953E8-3EDE-BD9F-E3CB-40836BDE95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9" name="TextBox 8">
            <a:extLst>
              <a:ext uri="{FF2B5EF4-FFF2-40B4-BE49-F238E27FC236}">
                <a16:creationId xmlns:a16="http://schemas.microsoft.com/office/drawing/2014/main" id="{729AA145-B6AE-DA7E-74E9-18079CAAE3D1}"/>
              </a:ext>
            </a:extLst>
          </p:cNvPr>
          <p:cNvSpPr txBox="1"/>
          <p:nvPr/>
        </p:nvSpPr>
        <p:spPr>
          <a:xfrm flipH="1">
            <a:off x="454323" y="5497347"/>
            <a:ext cx="5641677" cy="338554"/>
          </a:xfrm>
          <a:prstGeom prst="rect">
            <a:avLst/>
          </a:prstGeom>
          <a:noFill/>
        </p:spPr>
        <p:txBody>
          <a:bodyPr wrap="square" rtlCol="0">
            <a:spAutoFit/>
          </a:bodyPr>
          <a:lstStyle/>
          <a:p>
            <a:r>
              <a:rPr lang="en-US" sz="1600" dirty="0">
                <a:latin typeface="Times New Roman" panose="02020603050405020304" pitchFamily="18" charset="0"/>
                <a:ea typeface="Times New Roman" panose="02020603050405020304" pitchFamily="18" charset="0"/>
              </a:rPr>
              <a:t>Fig: </a:t>
            </a:r>
            <a:r>
              <a:rPr lang="en-US" sz="1600" dirty="0">
                <a:effectLst/>
                <a:latin typeface="Times New Roman" panose="02020603050405020304" pitchFamily="18" charset="0"/>
                <a:ea typeface="Times New Roman" panose="02020603050405020304" pitchFamily="18" charset="0"/>
              </a:rPr>
              <a:t>Converter Current </a:t>
            </a:r>
            <a:r>
              <a:rPr lang="en-US" sz="1600" dirty="0">
                <a:latin typeface="Times New Roman" panose="02020603050405020304" pitchFamily="18" charset="0"/>
                <a:ea typeface="Times New Roman" panose="02020603050405020304" pitchFamily="18" charset="0"/>
              </a:rPr>
              <a:t>with </a:t>
            </a:r>
            <a:r>
              <a:rPr lang="en-US" sz="1600" dirty="0">
                <a:effectLst/>
                <a:latin typeface="Times New Roman" panose="02020603050405020304" pitchFamily="18" charset="0"/>
                <a:ea typeface="Times New Roman" panose="02020603050405020304" pitchFamily="18" charset="0"/>
              </a:rPr>
              <a:t>PID controller with MPPT technique</a:t>
            </a:r>
            <a:endParaRPr lang="en-IN" sz="1600" dirty="0"/>
          </a:p>
        </p:txBody>
      </p:sp>
      <p:sp>
        <p:nvSpPr>
          <p:cNvPr id="10" name="TextBox 9">
            <a:extLst>
              <a:ext uri="{FF2B5EF4-FFF2-40B4-BE49-F238E27FC236}">
                <a16:creationId xmlns:a16="http://schemas.microsoft.com/office/drawing/2014/main" id="{D73C2882-DA8E-D6D8-CB7B-21E078720E90}"/>
              </a:ext>
            </a:extLst>
          </p:cNvPr>
          <p:cNvSpPr txBox="1"/>
          <p:nvPr/>
        </p:nvSpPr>
        <p:spPr>
          <a:xfrm>
            <a:off x="6340415" y="5497347"/>
            <a:ext cx="5724525" cy="338554"/>
          </a:xfrm>
          <a:prstGeom prst="rect">
            <a:avLst/>
          </a:prstGeom>
          <a:noFill/>
        </p:spPr>
        <p:txBody>
          <a:bodyPr wrap="square" rtlCol="0">
            <a:spAutoFit/>
          </a:bodyPr>
          <a:lstStyle/>
          <a:p>
            <a:r>
              <a:rPr lang="en-US" sz="1600" dirty="0">
                <a:effectLst/>
                <a:latin typeface="Times New Roman" panose="02020603050405020304" pitchFamily="18" charset="0"/>
                <a:ea typeface="Times New Roman" panose="02020603050405020304" pitchFamily="18" charset="0"/>
              </a:rPr>
              <a:t>Fig: Converter </a:t>
            </a:r>
            <a:r>
              <a:rPr lang="en-US" sz="1600" dirty="0">
                <a:latin typeface="Times New Roman" panose="02020603050405020304" pitchFamily="18" charset="0"/>
                <a:ea typeface="Times New Roman" panose="02020603050405020304" pitchFamily="18" charset="0"/>
              </a:rPr>
              <a:t>voltage with </a:t>
            </a:r>
            <a:r>
              <a:rPr lang="en-US" sz="1600" dirty="0">
                <a:effectLst/>
                <a:latin typeface="Times New Roman" panose="02020603050405020304" pitchFamily="18" charset="0"/>
                <a:ea typeface="Times New Roman" panose="02020603050405020304" pitchFamily="18" charset="0"/>
              </a:rPr>
              <a:t>PID controller with MPPT technique</a:t>
            </a:r>
            <a:endParaRPr lang="en-IN" sz="1600" dirty="0"/>
          </a:p>
        </p:txBody>
      </p:sp>
      <p:sp>
        <p:nvSpPr>
          <p:cNvPr id="2" name="Footer Placeholder 1">
            <a:extLst>
              <a:ext uri="{FF2B5EF4-FFF2-40B4-BE49-F238E27FC236}">
                <a16:creationId xmlns:a16="http://schemas.microsoft.com/office/drawing/2014/main" id="{2A0038AA-1240-8FF1-1A27-C26FF6088926}"/>
              </a:ext>
            </a:extLst>
          </p:cNvPr>
          <p:cNvSpPr>
            <a:spLocks noGrp="1"/>
          </p:cNvSpPr>
          <p:nvPr>
            <p:ph type="ftr" sz="quarter" idx="11"/>
          </p:nvPr>
        </p:nvSpPr>
        <p:spPr/>
        <p:txBody>
          <a:bodyPr/>
          <a:lstStyle/>
          <a:p>
            <a:r>
              <a:rPr lang="en-US" dirty="0"/>
              <a:t>28</a:t>
            </a:r>
            <a:endParaRPr lang="en-IN" dirty="0"/>
          </a:p>
        </p:txBody>
      </p:sp>
    </p:spTree>
    <p:extLst>
      <p:ext uri="{BB962C8B-B14F-4D97-AF65-F5344CB8AC3E}">
        <p14:creationId xmlns:p14="http://schemas.microsoft.com/office/powerpoint/2010/main" val="55661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B855-BA24-78AA-5C51-4100902BE068}"/>
              </a:ext>
            </a:extLst>
          </p:cNvPr>
          <p:cNvSpPr>
            <a:spLocks noGrp="1"/>
          </p:cNvSpPr>
          <p:nvPr>
            <p:ph type="title"/>
          </p:nvPr>
        </p:nvSpPr>
        <p:spPr>
          <a:xfrm>
            <a:off x="838200" y="365126"/>
            <a:ext cx="10515600" cy="496266"/>
          </a:xfrm>
        </p:spPr>
        <p:txBody>
          <a:bodyPr>
            <a:noAutofit/>
          </a:bodyPr>
          <a:lstStyle/>
          <a:p>
            <a:r>
              <a:rPr lang="en-IN" sz="2400" b="1" dirty="0">
                <a:effectLst/>
                <a:latin typeface="Times New Roman" panose="02020603050405020304" pitchFamily="18" charset="0"/>
                <a:ea typeface="Calibri" panose="020F0502020204030204" pitchFamily="34" charset="0"/>
              </a:rPr>
              <a:t>Fuzzy</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controller with MPPT Technique</a:t>
            </a:r>
            <a:br>
              <a:rPr lang="en-IN" sz="2800" b="1"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p>
        </p:txBody>
      </p:sp>
      <p:pic>
        <p:nvPicPr>
          <p:cNvPr id="7" name="Picture 6">
            <a:extLst>
              <a:ext uri="{FF2B5EF4-FFF2-40B4-BE49-F238E27FC236}">
                <a16:creationId xmlns:a16="http://schemas.microsoft.com/office/drawing/2014/main" id="{B9151715-C3AA-BE05-3DEA-8625D11BDA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358" y="920613"/>
            <a:ext cx="5724525" cy="4435158"/>
          </a:xfrm>
          <a:prstGeom prst="rect">
            <a:avLst/>
          </a:prstGeom>
          <a:noFill/>
          <a:ln>
            <a:noFill/>
          </a:ln>
        </p:spPr>
      </p:pic>
      <p:pic>
        <p:nvPicPr>
          <p:cNvPr id="8" name="Picture 7">
            <a:extLst>
              <a:ext uri="{FF2B5EF4-FFF2-40B4-BE49-F238E27FC236}">
                <a16:creationId xmlns:a16="http://schemas.microsoft.com/office/drawing/2014/main" id="{A364F308-422A-6BBC-C9EF-59D301035A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93415" y="861392"/>
            <a:ext cx="5724525" cy="4340536"/>
          </a:xfrm>
          <a:prstGeom prst="rect">
            <a:avLst/>
          </a:prstGeom>
          <a:noFill/>
          <a:ln>
            <a:noFill/>
          </a:ln>
        </p:spPr>
      </p:pic>
      <p:sp>
        <p:nvSpPr>
          <p:cNvPr id="4" name="TextBox 3">
            <a:extLst>
              <a:ext uri="{FF2B5EF4-FFF2-40B4-BE49-F238E27FC236}">
                <a16:creationId xmlns:a16="http://schemas.microsoft.com/office/drawing/2014/main" id="{416F8287-B79F-86AF-DA95-9D0B3088596A}"/>
              </a:ext>
            </a:extLst>
          </p:cNvPr>
          <p:cNvSpPr txBox="1"/>
          <p:nvPr/>
        </p:nvSpPr>
        <p:spPr>
          <a:xfrm>
            <a:off x="838200" y="5535572"/>
            <a:ext cx="4414576"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Solar parameters of proposed system when fuzzy controller along with MPPT is used</a:t>
            </a:r>
          </a:p>
        </p:txBody>
      </p:sp>
      <p:sp>
        <p:nvSpPr>
          <p:cNvPr id="5" name="TextBox 4">
            <a:extLst>
              <a:ext uri="{FF2B5EF4-FFF2-40B4-BE49-F238E27FC236}">
                <a16:creationId xmlns:a16="http://schemas.microsoft.com/office/drawing/2014/main" id="{A4853250-7784-3390-E6E6-B737879946A7}"/>
              </a:ext>
            </a:extLst>
          </p:cNvPr>
          <p:cNvSpPr txBox="1"/>
          <p:nvPr/>
        </p:nvSpPr>
        <p:spPr>
          <a:xfrm>
            <a:off x="6939226" y="5535572"/>
            <a:ext cx="4414577"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Converter Voltage of proposed system when fuzzy controller along with MPPT is used</a:t>
            </a:r>
          </a:p>
        </p:txBody>
      </p:sp>
      <p:pic>
        <p:nvPicPr>
          <p:cNvPr id="9" name="Picture 8">
            <a:extLst>
              <a:ext uri="{FF2B5EF4-FFF2-40B4-BE49-F238E27FC236}">
                <a16:creationId xmlns:a16="http://schemas.microsoft.com/office/drawing/2014/main" id="{B9DC1D5B-967D-D85A-E0F0-C19B691DDA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9924" y="66967"/>
            <a:ext cx="2963718" cy="806790"/>
          </a:xfrm>
          <a:prstGeom prst="rect">
            <a:avLst/>
          </a:prstGeom>
        </p:spPr>
      </p:pic>
      <p:sp>
        <p:nvSpPr>
          <p:cNvPr id="3" name="Footer Placeholder 2">
            <a:extLst>
              <a:ext uri="{FF2B5EF4-FFF2-40B4-BE49-F238E27FC236}">
                <a16:creationId xmlns:a16="http://schemas.microsoft.com/office/drawing/2014/main" id="{194DBA0A-0AE2-8CE0-D744-145C9D95435B}"/>
              </a:ext>
            </a:extLst>
          </p:cNvPr>
          <p:cNvSpPr>
            <a:spLocks noGrp="1"/>
          </p:cNvSpPr>
          <p:nvPr>
            <p:ph type="ftr" sz="quarter" idx="11"/>
          </p:nvPr>
        </p:nvSpPr>
        <p:spPr/>
        <p:txBody>
          <a:bodyPr/>
          <a:lstStyle/>
          <a:p>
            <a:r>
              <a:rPr lang="en-US" dirty="0"/>
              <a:t>29</a:t>
            </a:r>
            <a:endParaRPr lang="en-IN" dirty="0"/>
          </a:p>
        </p:txBody>
      </p:sp>
    </p:spTree>
    <p:extLst>
      <p:ext uri="{BB962C8B-B14F-4D97-AF65-F5344CB8AC3E}">
        <p14:creationId xmlns:p14="http://schemas.microsoft.com/office/powerpoint/2010/main" val="4265188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175A-A74B-908B-5F90-0E16A91C1071}"/>
              </a:ext>
            </a:extLst>
          </p:cNvPr>
          <p:cNvSpPr>
            <a:spLocks noGrp="1"/>
          </p:cNvSpPr>
          <p:nvPr>
            <p:ph type="title"/>
          </p:nvPr>
        </p:nvSpPr>
        <p:spPr>
          <a:xfrm>
            <a:off x="-284672" y="627806"/>
            <a:ext cx="5020825" cy="1280890"/>
          </a:xfrm>
        </p:spPr>
        <p:txBody>
          <a:bodyPr/>
          <a:lstStyle/>
          <a:p>
            <a:pPr algn="ct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ABSTRACT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E84AFE9-0615-3E32-1176-3D4826103E96}"/>
              </a:ext>
            </a:extLst>
          </p:cNvPr>
          <p:cNvSpPr>
            <a:spLocks noGrp="1"/>
          </p:cNvSpPr>
          <p:nvPr>
            <p:ph idx="1"/>
          </p:nvPr>
        </p:nvSpPr>
        <p:spPr>
          <a:xfrm>
            <a:off x="931627" y="1367624"/>
            <a:ext cx="10328745" cy="5963479"/>
          </a:xfrm>
        </p:spPr>
        <p:txBody>
          <a:bodyPr/>
          <a:lstStyle/>
          <a:p>
            <a:pPr algn="just">
              <a:lnSpc>
                <a:spcPct val="150000"/>
              </a:lnSpc>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project involves the design and implementation of improved three interface converter, and B4-Inverter fed brushless direct electric current motor drive for industrial uses. The proposed integrated Three Port Converter (ITPC) and B4-Inverter fed Brushless Direct Current Motor (BLDC) drive is proposed. </a:t>
            </a:r>
          </a:p>
          <a:p>
            <a:pPr algn="just">
              <a:lnSpc>
                <a:spcPct val="150000"/>
              </a:lnSpc>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also involves design of MPPT controller to extract maximum power from the converter under various operating conditions. The static and dynamic response of the converter has been controlled with various controllers like PID controller and fuzzy controller and the comparison has been provided among various controllers. The results are validated by performing simulations of the proposed systems in MATLAB/Simulink.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8592A89-937D-47E6-517A-B33370640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5" name="Footer Placeholder 4">
            <a:extLst>
              <a:ext uri="{FF2B5EF4-FFF2-40B4-BE49-F238E27FC236}">
                <a16:creationId xmlns:a16="http://schemas.microsoft.com/office/drawing/2014/main" id="{E7B81002-FCB5-5162-4FA4-F575A2B6457A}"/>
              </a:ext>
            </a:extLst>
          </p:cNvPr>
          <p:cNvSpPr>
            <a:spLocks noGrp="1"/>
          </p:cNvSpPr>
          <p:nvPr>
            <p:ph type="ftr" sz="quarter" idx="11"/>
          </p:nvPr>
        </p:nvSpPr>
        <p:spPr/>
        <p:txBody>
          <a:bodyPr/>
          <a:lstStyle/>
          <a:p>
            <a:r>
              <a:rPr lang="en-IN"/>
              <a:t>6</a:t>
            </a:r>
          </a:p>
        </p:txBody>
      </p:sp>
    </p:spTree>
    <p:extLst>
      <p:ext uri="{BB962C8B-B14F-4D97-AF65-F5344CB8AC3E}">
        <p14:creationId xmlns:p14="http://schemas.microsoft.com/office/powerpoint/2010/main" val="3732267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4E8C72-644B-C570-7E27-6021661A84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372" y="1457419"/>
            <a:ext cx="5724525" cy="3943161"/>
          </a:xfrm>
          <a:prstGeom prst="rect">
            <a:avLst/>
          </a:prstGeom>
          <a:noFill/>
          <a:ln>
            <a:noFill/>
          </a:ln>
        </p:spPr>
      </p:pic>
      <p:pic>
        <p:nvPicPr>
          <p:cNvPr id="6" name="Picture 5">
            <a:extLst>
              <a:ext uri="{FF2B5EF4-FFF2-40B4-BE49-F238E27FC236}">
                <a16:creationId xmlns:a16="http://schemas.microsoft.com/office/drawing/2014/main" id="{8ABFA909-8E5E-3533-89A2-C4D549A26F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57419"/>
            <a:ext cx="5724525" cy="3943161"/>
          </a:xfrm>
          <a:prstGeom prst="rect">
            <a:avLst/>
          </a:prstGeom>
          <a:noFill/>
          <a:ln>
            <a:noFill/>
          </a:ln>
        </p:spPr>
      </p:pic>
      <p:sp>
        <p:nvSpPr>
          <p:cNvPr id="2" name="TextBox 1">
            <a:extLst>
              <a:ext uri="{FF2B5EF4-FFF2-40B4-BE49-F238E27FC236}">
                <a16:creationId xmlns:a16="http://schemas.microsoft.com/office/drawing/2014/main" id="{BB66BA9A-BD1F-D00E-CD6C-BD78A947CEC0}"/>
              </a:ext>
            </a:extLst>
          </p:cNvPr>
          <p:cNvSpPr txBox="1"/>
          <p:nvPr/>
        </p:nvSpPr>
        <p:spPr>
          <a:xfrm>
            <a:off x="341313" y="5546690"/>
            <a:ext cx="5536642"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Converter current of proposed system when fuzzy controller along with MPPT is used</a:t>
            </a:r>
          </a:p>
        </p:txBody>
      </p:sp>
      <p:sp>
        <p:nvSpPr>
          <p:cNvPr id="3" name="TextBox 2">
            <a:extLst>
              <a:ext uri="{FF2B5EF4-FFF2-40B4-BE49-F238E27FC236}">
                <a16:creationId xmlns:a16="http://schemas.microsoft.com/office/drawing/2014/main" id="{ECB753FE-59C0-62E2-DA10-F770B4051BC5}"/>
              </a:ext>
            </a:extLst>
          </p:cNvPr>
          <p:cNvSpPr txBox="1"/>
          <p:nvPr/>
        </p:nvSpPr>
        <p:spPr>
          <a:xfrm>
            <a:off x="7496071" y="5469745"/>
            <a:ext cx="3442353"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Fig: </a:t>
            </a:r>
            <a:r>
              <a:rPr lang="en-IN" sz="1600" dirty="0">
                <a:latin typeface="Times New Roman" panose="02020603050405020304" pitchFamily="18" charset="0"/>
                <a:cs typeface="Times New Roman" panose="02020603050405020304" pitchFamily="18" charset="0"/>
              </a:rPr>
              <a:t>Inverter</a:t>
            </a:r>
            <a:r>
              <a:rPr lang="en-IN" dirty="0">
                <a:latin typeface="Times New Roman" panose="02020603050405020304" pitchFamily="18" charset="0"/>
                <a:cs typeface="Times New Roman" panose="02020603050405020304" pitchFamily="18" charset="0"/>
              </a:rPr>
              <a:t> voltage characteristics</a:t>
            </a:r>
          </a:p>
        </p:txBody>
      </p:sp>
      <p:pic>
        <p:nvPicPr>
          <p:cNvPr id="7" name="Picture 6">
            <a:extLst>
              <a:ext uri="{FF2B5EF4-FFF2-40B4-BE49-F238E27FC236}">
                <a16:creationId xmlns:a16="http://schemas.microsoft.com/office/drawing/2014/main" id="{36C4D4DB-2FCC-6E25-0672-1FBC64E05B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4" name="Footer Placeholder 3">
            <a:extLst>
              <a:ext uri="{FF2B5EF4-FFF2-40B4-BE49-F238E27FC236}">
                <a16:creationId xmlns:a16="http://schemas.microsoft.com/office/drawing/2014/main" id="{1053FF8E-30F7-53FB-A947-967248D0A87A}"/>
              </a:ext>
            </a:extLst>
          </p:cNvPr>
          <p:cNvSpPr>
            <a:spLocks noGrp="1"/>
          </p:cNvSpPr>
          <p:nvPr>
            <p:ph type="ftr" sz="quarter" idx="11"/>
          </p:nvPr>
        </p:nvSpPr>
        <p:spPr/>
        <p:txBody>
          <a:bodyPr/>
          <a:lstStyle/>
          <a:p>
            <a:r>
              <a:rPr lang="en-US" dirty="0"/>
              <a:t>30</a:t>
            </a:r>
            <a:endParaRPr lang="en-IN" dirty="0"/>
          </a:p>
        </p:txBody>
      </p:sp>
    </p:spTree>
    <p:extLst>
      <p:ext uri="{BB962C8B-B14F-4D97-AF65-F5344CB8AC3E}">
        <p14:creationId xmlns:p14="http://schemas.microsoft.com/office/powerpoint/2010/main" val="3199530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B525E8-8B92-0C6A-E0B1-49000E313C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1475" y="1430020"/>
            <a:ext cx="5724525" cy="4104224"/>
          </a:xfrm>
          <a:prstGeom prst="rect">
            <a:avLst/>
          </a:prstGeom>
          <a:noFill/>
          <a:ln>
            <a:noFill/>
          </a:ln>
        </p:spPr>
      </p:pic>
      <p:pic>
        <p:nvPicPr>
          <p:cNvPr id="5" name="Picture 4">
            <a:extLst>
              <a:ext uri="{FF2B5EF4-FFF2-40B4-BE49-F238E27FC236}">
                <a16:creationId xmlns:a16="http://schemas.microsoft.com/office/drawing/2014/main" id="{EED99A90-7F4F-9283-47A5-6219B21651B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15351" y="1432532"/>
            <a:ext cx="5731510" cy="4104225"/>
          </a:xfrm>
          <a:prstGeom prst="rect">
            <a:avLst/>
          </a:prstGeom>
          <a:noFill/>
          <a:ln>
            <a:noFill/>
          </a:ln>
        </p:spPr>
      </p:pic>
      <p:sp>
        <p:nvSpPr>
          <p:cNvPr id="2" name="TextBox 1">
            <a:extLst>
              <a:ext uri="{FF2B5EF4-FFF2-40B4-BE49-F238E27FC236}">
                <a16:creationId xmlns:a16="http://schemas.microsoft.com/office/drawing/2014/main" id="{3ED67C29-A131-8E41-33DC-01D607C676C1}"/>
              </a:ext>
            </a:extLst>
          </p:cNvPr>
          <p:cNvSpPr txBox="1"/>
          <p:nvPr/>
        </p:nvSpPr>
        <p:spPr>
          <a:xfrm>
            <a:off x="2662815" y="5534244"/>
            <a:ext cx="2491990"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Fig: Battery Parameters</a:t>
            </a:r>
            <a:endParaRPr lang="en-IN" dirty="0"/>
          </a:p>
        </p:txBody>
      </p:sp>
      <p:sp>
        <p:nvSpPr>
          <p:cNvPr id="3" name="TextBox 2">
            <a:extLst>
              <a:ext uri="{FF2B5EF4-FFF2-40B4-BE49-F238E27FC236}">
                <a16:creationId xmlns:a16="http://schemas.microsoft.com/office/drawing/2014/main" id="{C5DD86D5-772D-20FF-F995-BF71EE29D5A1}"/>
              </a:ext>
            </a:extLst>
          </p:cNvPr>
          <p:cNvSpPr txBox="1"/>
          <p:nvPr/>
        </p:nvSpPr>
        <p:spPr>
          <a:xfrm>
            <a:off x="7777741" y="5534244"/>
            <a:ext cx="286378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Battery parameters</a:t>
            </a:r>
          </a:p>
        </p:txBody>
      </p:sp>
      <p:pic>
        <p:nvPicPr>
          <p:cNvPr id="8" name="Picture 7">
            <a:extLst>
              <a:ext uri="{FF2B5EF4-FFF2-40B4-BE49-F238E27FC236}">
                <a16:creationId xmlns:a16="http://schemas.microsoft.com/office/drawing/2014/main" id="{B39A9278-A9B4-B293-7B24-040D108A58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6" name="Footer Placeholder 5">
            <a:extLst>
              <a:ext uri="{FF2B5EF4-FFF2-40B4-BE49-F238E27FC236}">
                <a16:creationId xmlns:a16="http://schemas.microsoft.com/office/drawing/2014/main" id="{E5B5E811-19A3-57F3-3013-6DD64A49920A}"/>
              </a:ext>
            </a:extLst>
          </p:cNvPr>
          <p:cNvSpPr>
            <a:spLocks noGrp="1"/>
          </p:cNvSpPr>
          <p:nvPr>
            <p:ph type="ftr" sz="quarter" idx="11"/>
          </p:nvPr>
        </p:nvSpPr>
        <p:spPr/>
        <p:txBody>
          <a:bodyPr/>
          <a:lstStyle/>
          <a:p>
            <a:r>
              <a:rPr lang="en-IN" dirty="0"/>
              <a:t>31</a:t>
            </a:r>
          </a:p>
        </p:txBody>
      </p:sp>
    </p:spTree>
    <p:extLst>
      <p:ext uri="{BB962C8B-B14F-4D97-AF65-F5344CB8AC3E}">
        <p14:creationId xmlns:p14="http://schemas.microsoft.com/office/powerpoint/2010/main" val="594629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E4782D-93E9-374A-1E68-DC09A75899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157" y="1207426"/>
            <a:ext cx="5724525" cy="3998369"/>
          </a:xfrm>
          <a:prstGeom prst="rect">
            <a:avLst/>
          </a:prstGeom>
          <a:noFill/>
          <a:ln>
            <a:noFill/>
          </a:ln>
        </p:spPr>
      </p:pic>
      <p:pic>
        <p:nvPicPr>
          <p:cNvPr id="5" name="Picture 4">
            <a:extLst>
              <a:ext uri="{FF2B5EF4-FFF2-40B4-BE49-F238E27FC236}">
                <a16:creationId xmlns:a16="http://schemas.microsoft.com/office/drawing/2014/main" id="{55A8EF7B-093A-0763-36FA-268F3EBD43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79978"/>
            <a:ext cx="5724525" cy="3925817"/>
          </a:xfrm>
          <a:prstGeom prst="rect">
            <a:avLst/>
          </a:prstGeom>
          <a:noFill/>
          <a:ln>
            <a:noFill/>
          </a:ln>
        </p:spPr>
      </p:pic>
      <p:sp>
        <p:nvSpPr>
          <p:cNvPr id="6" name="TextBox 5">
            <a:extLst>
              <a:ext uri="{FF2B5EF4-FFF2-40B4-BE49-F238E27FC236}">
                <a16:creationId xmlns:a16="http://schemas.microsoft.com/office/drawing/2014/main" id="{4BEEAA18-3350-40AE-1985-F9991137876D}"/>
              </a:ext>
            </a:extLst>
          </p:cNvPr>
          <p:cNvSpPr txBox="1"/>
          <p:nvPr/>
        </p:nvSpPr>
        <p:spPr>
          <a:xfrm>
            <a:off x="1850254" y="5650574"/>
            <a:ext cx="256233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BLDC speed curve</a:t>
            </a:r>
          </a:p>
        </p:txBody>
      </p:sp>
      <p:sp>
        <p:nvSpPr>
          <p:cNvPr id="7" name="TextBox 6">
            <a:extLst>
              <a:ext uri="{FF2B5EF4-FFF2-40B4-BE49-F238E27FC236}">
                <a16:creationId xmlns:a16="http://schemas.microsoft.com/office/drawing/2014/main" id="{E701B633-6F1F-BCC2-87FD-A54BD4384407}"/>
              </a:ext>
            </a:extLst>
          </p:cNvPr>
          <p:cNvSpPr txBox="1"/>
          <p:nvPr/>
        </p:nvSpPr>
        <p:spPr>
          <a:xfrm>
            <a:off x="7998645" y="5681352"/>
            <a:ext cx="2562331"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Fig: BLDC Torque curve</a:t>
            </a:r>
          </a:p>
        </p:txBody>
      </p:sp>
      <p:pic>
        <p:nvPicPr>
          <p:cNvPr id="8" name="Picture 7">
            <a:extLst>
              <a:ext uri="{FF2B5EF4-FFF2-40B4-BE49-F238E27FC236}">
                <a16:creationId xmlns:a16="http://schemas.microsoft.com/office/drawing/2014/main" id="{A4F384A0-D450-03A0-9AE4-DA860DA455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2" name="Footer Placeholder 1">
            <a:extLst>
              <a:ext uri="{FF2B5EF4-FFF2-40B4-BE49-F238E27FC236}">
                <a16:creationId xmlns:a16="http://schemas.microsoft.com/office/drawing/2014/main" id="{2A766E50-5AF3-4C82-796B-8CC6DAE7545A}"/>
              </a:ext>
            </a:extLst>
          </p:cNvPr>
          <p:cNvSpPr>
            <a:spLocks noGrp="1"/>
          </p:cNvSpPr>
          <p:nvPr>
            <p:ph type="ftr" sz="quarter" idx="11"/>
          </p:nvPr>
        </p:nvSpPr>
        <p:spPr/>
        <p:txBody>
          <a:bodyPr/>
          <a:lstStyle/>
          <a:p>
            <a:r>
              <a:rPr lang="en-IN" dirty="0"/>
              <a:t>32</a:t>
            </a:r>
          </a:p>
        </p:txBody>
      </p:sp>
    </p:spTree>
    <p:extLst>
      <p:ext uri="{BB962C8B-B14F-4D97-AF65-F5344CB8AC3E}">
        <p14:creationId xmlns:p14="http://schemas.microsoft.com/office/powerpoint/2010/main" val="913268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A7AEF-E07D-5F6D-E665-906DFB24EB02}"/>
              </a:ext>
            </a:extLst>
          </p:cNvPr>
          <p:cNvSpPr>
            <a:spLocks noGrp="1"/>
          </p:cNvSpPr>
          <p:nvPr>
            <p:ph idx="1"/>
          </p:nvPr>
        </p:nvSpPr>
        <p:spPr>
          <a:xfrm>
            <a:off x="838200" y="1172482"/>
            <a:ext cx="10515600" cy="5107020"/>
          </a:xfrm>
        </p:spPr>
        <p:txBody>
          <a:bodyPr>
            <a:normAutofit/>
          </a:bodyPr>
          <a:lstStyle/>
          <a:p>
            <a:pPr marL="0" indent="0" algn="ctr">
              <a:buNone/>
            </a:pPr>
            <a:r>
              <a:rPr lang="en-US" sz="1800" dirty="0">
                <a:effectLst/>
                <a:latin typeface="Times New Roman" panose="02020603050405020304" pitchFamily="18" charset="0"/>
                <a:ea typeface="Times New Roman" panose="02020603050405020304" pitchFamily="18" charset="0"/>
              </a:rPr>
              <a:t>Table : Comparison of results using various conductors</a:t>
            </a:r>
            <a:endParaRPr lang="en-IN" sz="1800" dirty="0">
              <a:effectLst/>
              <a:latin typeface="Times New Roman" panose="02020603050405020304" pitchFamily="18" charset="0"/>
              <a:ea typeface="Times New Roman" panose="02020603050405020304" pitchFamily="18" charset="0"/>
            </a:endParaRPr>
          </a:p>
          <a:p>
            <a:pPr marL="0" indent="0" algn="ctr">
              <a:buNone/>
            </a:pPr>
            <a:endParaRPr lang="en-US" sz="1800" dirty="0">
              <a:effectLst/>
              <a:latin typeface="Times New Roman" panose="02020603050405020304" pitchFamily="18" charset="0"/>
              <a:ea typeface="Times New Roman" panose="02020603050405020304" pitchFamily="18" charset="0"/>
            </a:endParaRPr>
          </a:p>
          <a:p>
            <a:pPr marL="0" indent="0" algn="ctr">
              <a:buNone/>
            </a:pPr>
            <a:endParaRPr lang="en-US" sz="1800" dirty="0">
              <a:latin typeface="Times New Roman" panose="02020603050405020304" pitchFamily="18" charset="0"/>
              <a:ea typeface="Times New Roman" panose="02020603050405020304" pitchFamily="18" charset="0"/>
            </a:endParaRPr>
          </a:p>
          <a:p>
            <a:pPr marL="0" indent="0" algn="ctr">
              <a:buNone/>
            </a:pPr>
            <a:endParaRPr lang="en-US" sz="1800" dirty="0">
              <a:effectLst/>
              <a:latin typeface="Times New Roman" panose="02020603050405020304" pitchFamily="18" charset="0"/>
              <a:ea typeface="Times New Roman" panose="02020603050405020304" pitchFamily="18" charset="0"/>
            </a:endParaRPr>
          </a:p>
          <a:p>
            <a:pPr marL="0" indent="0" algn="ctr">
              <a:buNone/>
            </a:pPr>
            <a:endParaRPr lang="en-US" sz="1800" dirty="0">
              <a:latin typeface="Times New Roman" panose="02020603050405020304" pitchFamily="18" charset="0"/>
              <a:ea typeface="Times New Roman" panose="02020603050405020304" pitchFamily="18" charset="0"/>
            </a:endParaRPr>
          </a:p>
          <a:p>
            <a:pPr marL="0" indent="0" algn="ctr">
              <a:buNone/>
            </a:pPr>
            <a:endParaRPr lang="en-US" sz="1800" dirty="0">
              <a:effectLst/>
              <a:latin typeface="Times New Roman" panose="02020603050405020304" pitchFamily="18" charset="0"/>
              <a:ea typeface="Times New Roman" panose="02020603050405020304" pitchFamily="18" charset="0"/>
            </a:endParaRPr>
          </a:p>
          <a:p>
            <a:pPr marL="0" indent="0" algn="ctr">
              <a:buNone/>
            </a:pPr>
            <a:endParaRPr lang="en-US" sz="1800" dirty="0">
              <a:latin typeface="Times New Roman" panose="02020603050405020304" pitchFamily="18" charset="0"/>
              <a:ea typeface="Times New Roman" panose="02020603050405020304" pitchFamily="18" charset="0"/>
            </a:endParaRPr>
          </a:p>
          <a:p>
            <a:pPr marL="0" indent="0" algn="ctr">
              <a:buNone/>
            </a:pPr>
            <a:endParaRPr lang="en-US" sz="1800" dirty="0">
              <a:effectLst/>
              <a:latin typeface="Times New Roman" panose="02020603050405020304" pitchFamily="18" charset="0"/>
              <a:ea typeface="Times New Roman" panose="02020603050405020304" pitchFamily="18" charset="0"/>
            </a:endParaRPr>
          </a:p>
          <a:p>
            <a:pPr marL="0" indent="0" algn="ctr">
              <a:buNone/>
            </a:pPr>
            <a:endParaRPr lang="en-US" sz="1800" dirty="0">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From the above table, it is clear that the ripple content is less in Fuzzy controller with MPPT technique for the proposed system. The percentage of ripple content reads around 4% only. Whereas the other techniques have more ripple contents: proposed system with PID controller has 18% and system with MPPT alone has 14% of ripple content in the output converter waveforms.</a:t>
            </a:r>
            <a:endParaRPr lang="en-IN" sz="1600" dirty="0"/>
          </a:p>
        </p:txBody>
      </p:sp>
      <p:graphicFrame>
        <p:nvGraphicFramePr>
          <p:cNvPr id="4" name="Table 3">
            <a:extLst>
              <a:ext uri="{FF2B5EF4-FFF2-40B4-BE49-F238E27FC236}">
                <a16:creationId xmlns:a16="http://schemas.microsoft.com/office/drawing/2014/main" id="{359E2AE0-251F-7517-5C53-CF71FE630CF6}"/>
              </a:ext>
            </a:extLst>
          </p:cNvPr>
          <p:cNvGraphicFramePr>
            <a:graphicFrameLocks noGrp="1"/>
          </p:cNvGraphicFramePr>
          <p:nvPr>
            <p:extLst>
              <p:ext uri="{D42A27DB-BD31-4B8C-83A1-F6EECF244321}">
                <p14:modId xmlns:p14="http://schemas.microsoft.com/office/powerpoint/2010/main" val="317107855"/>
              </p:ext>
            </p:extLst>
          </p:nvPr>
        </p:nvGraphicFramePr>
        <p:xfrm>
          <a:off x="2313992" y="1665616"/>
          <a:ext cx="7595118" cy="2621835"/>
        </p:xfrm>
        <a:graphic>
          <a:graphicData uri="http://schemas.openxmlformats.org/drawingml/2006/table">
            <a:tbl>
              <a:tblPr firstRow="1" firstCol="1" bandRow="1">
                <a:tableStyleId>{5940675A-B579-460E-94D1-54222C63F5DA}</a:tableStyleId>
              </a:tblPr>
              <a:tblGrid>
                <a:gridCol w="1845109">
                  <a:extLst>
                    <a:ext uri="{9D8B030D-6E8A-4147-A177-3AD203B41FA5}">
                      <a16:colId xmlns:a16="http://schemas.microsoft.com/office/drawing/2014/main" val="595741857"/>
                    </a:ext>
                  </a:extLst>
                </a:gridCol>
                <a:gridCol w="1742972">
                  <a:extLst>
                    <a:ext uri="{9D8B030D-6E8A-4147-A177-3AD203B41FA5}">
                      <a16:colId xmlns:a16="http://schemas.microsoft.com/office/drawing/2014/main" val="3869695345"/>
                    </a:ext>
                  </a:extLst>
                </a:gridCol>
                <a:gridCol w="1713654">
                  <a:extLst>
                    <a:ext uri="{9D8B030D-6E8A-4147-A177-3AD203B41FA5}">
                      <a16:colId xmlns:a16="http://schemas.microsoft.com/office/drawing/2014/main" val="3602813786"/>
                    </a:ext>
                  </a:extLst>
                </a:gridCol>
                <a:gridCol w="2293383">
                  <a:extLst>
                    <a:ext uri="{9D8B030D-6E8A-4147-A177-3AD203B41FA5}">
                      <a16:colId xmlns:a16="http://schemas.microsoft.com/office/drawing/2014/main" val="4050446882"/>
                    </a:ext>
                  </a:extLst>
                </a:gridCol>
              </a:tblGrid>
              <a:tr h="554910">
                <a:tc>
                  <a:txBody>
                    <a:bodyPr/>
                    <a:lstStyle/>
                    <a:p>
                      <a:pPr algn="ctr">
                        <a:lnSpc>
                          <a:spcPct val="200000"/>
                        </a:lnSpc>
                        <a:spcBef>
                          <a:spcPts val="1200"/>
                        </a:spcBef>
                      </a:pPr>
                      <a:r>
                        <a:rPr lang="en-IN" sz="1600" b="1" dirty="0">
                          <a:effectLst/>
                          <a:latin typeface="Times New Roman" panose="02020603050405020304" pitchFamily="18" charset="0"/>
                          <a:cs typeface="Times New Roman" panose="02020603050405020304" pitchFamily="18" charset="0"/>
                        </a:rPr>
                        <a:t>Parameter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pPr>
                      <a:r>
                        <a:rPr lang="en-IN" sz="1600" b="1" dirty="0">
                          <a:effectLst/>
                          <a:latin typeface="Times New Roman" panose="02020603050405020304" pitchFamily="18" charset="0"/>
                          <a:cs typeface="Times New Roman" panose="02020603050405020304" pitchFamily="18" charset="0"/>
                        </a:rPr>
                        <a:t>With MPPT</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pPr>
                      <a:r>
                        <a:rPr lang="en-IN" sz="1600" b="1" dirty="0">
                          <a:effectLst/>
                          <a:latin typeface="Times New Roman" panose="02020603050405020304" pitchFamily="18" charset="0"/>
                          <a:cs typeface="Times New Roman" panose="02020603050405020304" pitchFamily="18" charset="0"/>
                        </a:rPr>
                        <a:t>With PID MPPT</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pPr>
                      <a:r>
                        <a:rPr lang="en-IN" sz="1600" b="1" dirty="0">
                          <a:effectLst/>
                          <a:latin typeface="Times New Roman" panose="02020603050405020304" pitchFamily="18" charset="0"/>
                          <a:cs typeface="Times New Roman" panose="02020603050405020304" pitchFamily="18" charset="0"/>
                        </a:rPr>
                        <a:t>With Fuzzy MPPT</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17712846"/>
                  </a:ext>
                </a:extLst>
              </a:tr>
              <a:tr h="384453">
                <a:tc>
                  <a:txBody>
                    <a:bodyPr/>
                    <a:lstStyle/>
                    <a:p>
                      <a:pPr algn="ctr">
                        <a:lnSpc>
                          <a:spcPct val="200000"/>
                        </a:lnSpc>
                        <a:spcBef>
                          <a:spcPts val="1200"/>
                        </a:spcBef>
                      </a:pPr>
                      <a:r>
                        <a:rPr lang="en-IN" sz="1600" dirty="0">
                          <a:effectLst/>
                          <a:latin typeface="Times New Roman" panose="02020603050405020304" pitchFamily="18" charset="0"/>
                          <a:cs typeface="Times New Roman" panose="02020603050405020304" pitchFamily="18" charset="0"/>
                        </a:rPr>
                        <a:t>Voltage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pPr>
                      <a:r>
                        <a:rPr lang="en-IN" sz="1600">
                          <a:effectLst/>
                          <a:latin typeface="Times New Roman" panose="02020603050405020304" pitchFamily="18" charset="0"/>
                          <a:cs typeface="Times New Roman" panose="02020603050405020304" pitchFamily="18" charset="0"/>
                        </a:rPr>
                        <a:t>214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pPr>
                      <a:r>
                        <a:rPr lang="en-IN" sz="1600">
                          <a:effectLst/>
                          <a:latin typeface="Times New Roman" panose="02020603050405020304" pitchFamily="18" charset="0"/>
                          <a:cs typeface="Times New Roman" panose="02020603050405020304" pitchFamily="18" charset="0"/>
                        </a:rPr>
                        <a:t>220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pPr>
                      <a:r>
                        <a:rPr lang="en-IN" sz="1600">
                          <a:effectLst/>
                          <a:latin typeface="Times New Roman" panose="02020603050405020304" pitchFamily="18" charset="0"/>
                          <a:cs typeface="Times New Roman" panose="02020603050405020304" pitchFamily="18" charset="0"/>
                        </a:rPr>
                        <a:t>223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27356697"/>
                  </a:ext>
                </a:extLst>
              </a:tr>
              <a:tr h="384453">
                <a:tc>
                  <a:txBody>
                    <a:bodyPr/>
                    <a:lstStyle/>
                    <a:p>
                      <a:pPr algn="ctr">
                        <a:lnSpc>
                          <a:spcPct val="200000"/>
                        </a:lnSpc>
                        <a:spcBef>
                          <a:spcPts val="1200"/>
                        </a:spcBef>
                      </a:pPr>
                      <a:r>
                        <a:rPr lang="en-IN" sz="1600">
                          <a:effectLst/>
                          <a:latin typeface="Times New Roman" panose="02020603050405020304" pitchFamily="18" charset="0"/>
                          <a:cs typeface="Times New Roman" panose="02020603050405020304" pitchFamily="18" charset="0"/>
                        </a:rPr>
                        <a:t>Current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pPr>
                      <a:r>
                        <a:rPr lang="en-IN" sz="1600" dirty="0">
                          <a:effectLst/>
                          <a:latin typeface="Times New Roman" panose="02020603050405020304" pitchFamily="18" charset="0"/>
                          <a:cs typeface="Times New Roman" panose="02020603050405020304" pitchFamily="18" charset="0"/>
                        </a:rPr>
                        <a:t>1.9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pPr>
                      <a:r>
                        <a:rPr lang="en-IN" sz="1600">
                          <a:effectLst/>
                          <a:latin typeface="Times New Roman" panose="02020603050405020304" pitchFamily="18" charset="0"/>
                          <a:cs typeface="Times New Roman" panose="02020603050405020304" pitchFamily="18" charset="0"/>
                        </a:rPr>
                        <a:t>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pPr>
                      <a:r>
                        <a:rPr lang="en-IN" sz="1600">
                          <a:effectLst/>
                          <a:latin typeface="Times New Roman" panose="02020603050405020304" pitchFamily="18" charset="0"/>
                          <a:cs typeface="Times New Roman" panose="02020603050405020304" pitchFamily="18" charset="0"/>
                        </a:rPr>
                        <a:t>2.1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52797813"/>
                  </a:ext>
                </a:extLst>
              </a:tr>
              <a:tr h="384453">
                <a:tc>
                  <a:txBody>
                    <a:bodyPr/>
                    <a:lstStyle/>
                    <a:p>
                      <a:pPr algn="ctr">
                        <a:lnSpc>
                          <a:spcPct val="200000"/>
                        </a:lnSpc>
                        <a:spcBef>
                          <a:spcPts val="1200"/>
                        </a:spcBef>
                      </a:pPr>
                      <a:r>
                        <a:rPr lang="en-IN" sz="1600">
                          <a:effectLst/>
                          <a:latin typeface="Times New Roman" panose="02020603050405020304" pitchFamily="18" charset="0"/>
                          <a:cs typeface="Times New Roman" panose="02020603050405020304" pitchFamily="18" charset="0"/>
                        </a:rPr>
                        <a:t>Power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pPr>
                      <a:r>
                        <a:rPr lang="en-IN" sz="1600">
                          <a:effectLst/>
                          <a:latin typeface="Times New Roman" panose="02020603050405020304" pitchFamily="18" charset="0"/>
                          <a:cs typeface="Times New Roman" panose="02020603050405020304" pitchFamily="18" charset="0"/>
                        </a:rPr>
                        <a:t>406.6</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pPr>
                      <a:r>
                        <a:rPr lang="en-IN" sz="1600" dirty="0">
                          <a:effectLst/>
                          <a:latin typeface="Times New Roman" panose="02020603050405020304" pitchFamily="18" charset="0"/>
                          <a:cs typeface="Times New Roman" panose="02020603050405020304" pitchFamily="18" charset="0"/>
                        </a:rPr>
                        <a:t>440</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pPr>
                      <a:r>
                        <a:rPr lang="en-IN" sz="1600">
                          <a:effectLst/>
                          <a:latin typeface="Times New Roman" panose="02020603050405020304" pitchFamily="18" charset="0"/>
                          <a:cs typeface="Times New Roman" panose="02020603050405020304" pitchFamily="18" charset="0"/>
                        </a:rPr>
                        <a:t>468.3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26879346"/>
                  </a:ext>
                </a:extLst>
              </a:tr>
              <a:tr h="384453">
                <a:tc>
                  <a:txBody>
                    <a:bodyPr/>
                    <a:lstStyle/>
                    <a:p>
                      <a:pPr algn="ctr">
                        <a:lnSpc>
                          <a:spcPct val="200000"/>
                        </a:lnSpc>
                        <a:spcBef>
                          <a:spcPts val="1200"/>
                        </a:spcBef>
                      </a:pPr>
                      <a:r>
                        <a:rPr lang="en-IN" sz="1600">
                          <a:effectLst/>
                          <a:latin typeface="Times New Roman" panose="02020603050405020304" pitchFamily="18" charset="0"/>
                          <a:cs typeface="Times New Roman" panose="02020603050405020304" pitchFamily="18" charset="0"/>
                        </a:rPr>
                        <a:t>Settling time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pPr>
                      <a:r>
                        <a:rPr lang="en-IN" sz="1600">
                          <a:effectLst/>
                          <a:latin typeface="Times New Roman" panose="02020603050405020304" pitchFamily="18" charset="0"/>
                          <a:cs typeface="Times New Roman" panose="02020603050405020304" pitchFamily="18" charset="0"/>
                        </a:rPr>
                        <a:t>0.1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pPr>
                      <a:r>
                        <a:rPr lang="en-IN" sz="1600">
                          <a:effectLst/>
                          <a:latin typeface="Times New Roman" panose="02020603050405020304" pitchFamily="18" charset="0"/>
                          <a:cs typeface="Times New Roman" panose="02020603050405020304" pitchFamily="18" charset="0"/>
                        </a:rPr>
                        <a:t>0.07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pPr>
                      <a:r>
                        <a:rPr lang="en-IN" sz="1600">
                          <a:effectLst/>
                          <a:latin typeface="Times New Roman" panose="02020603050405020304" pitchFamily="18" charset="0"/>
                          <a:cs typeface="Times New Roman" panose="02020603050405020304" pitchFamily="18" charset="0"/>
                        </a:rPr>
                        <a:t>0.05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6507461"/>
                  </a:ext>
                </a:extLst>
              </a:tr>
              <a:tr h="384453">
                <a:tc>
                  <a:txBody>
                    <a:bodyPr/>
                    <a:lstStyle/>
                    <a:p>
                      <a:pPr algn="ctr">
                        <a:lnSpc>
                          <a:spcPct val="200000"/>
                        </a:lnSpc>
                        <a:spcBef>
                          <a:spcPts val="1200"/>
                        </a:spcBef>
                      </a:pPr>
                      <a:r>
                        <a:rPr lang="en-IN" sz="1600">
                          <a:effectLst/>
                          <a:latin typeface="Times New Roman" panose="02020603050405020304" pitchFamily="18" charset="0"/>
                          <a:cs typeface="Times New Roman" panose="02020603050405020304" pitchFamily="18" charset="0"/>
                        </a:rPr>
                        <a:t>Ripple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pPr>
                      <a:r>
                        <a:rPr lang="en-IN" sz="1600">
                          <a:effectLst/>
                          <a:latin typeface="Times New Roman" panose="02020603050405020304" pitchFamily="18" charset="0"/>
                          <a:cs typeface="Times New Roman" panose="02020603050405020304" pitchFamily="18" charset="0"/>
                        </a:rPr>
                        <a:t>14.2%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pPr>
                      <a:r>
                        <a:rPr lang="en-IN" sz="1600" dirty="0">
                          <a:effectLst/>
                          <a:latin typeface="Times New Roman" panose="02020603050405020304" pitchFamily="18" charset="0"/>
                          <a:cs typeface="Times New Roman" panose="02020603050405020304" pitchFamily="18" charset="0"/>
                        </a:rPr>
                        <a:t>18.18%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200000"/>
                        </a:lnSpc>
                        <a:spcBef>
                          <a:spcPts val="1200"/>
                        </a:spcBef>
                      </a:pPr>
                      <a:r>
                        <a:rPr lang="en-IN" sz="1600" dirty="0">
                          <a:effectLst/>
                          <a:latin typeface="Times New Roman" panose="02020603050405020304" pitchFamily="18" charset="0"/>
                          <a:cs typeface="Times New Roman" panose="02020603050405020304" pitchFamily="18" charset="0"/>
                        </a:rPr>
                        <a:t>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82217144"/>
                  </a:ext>
                </a:extLst>
              </a:tr>
            </a:tbl>
          </a:graphicData>
        </a:graphic>
      </p:graphicFrame>
      <p:pic>
        <p:nvPicPr>
          <p:cNvPr id="5" name="Picture 4">
            <a:extLst>
              <a:ext uri="{FF2B5EF4-FFF2-40B4-BE49-F238E27FC236}">
                <a16:creationId xmlns:a16="http://schemas.microsoft.com/office/drawing/2014/main" id="{30A67137-871F-D5A1-BBAD-EE85A6124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2" name="Footer Placeholder 1">
            <a:extLst>
              <a:ext uri="{FF2B5EF4-FFF2-40B4-BE49-F238E27FC236}">
                <a16:creationId xmlns:a16="http://schemas.microsoft.com/office/drawing/2014/main" id="{283E9108-4DD9-82EA-207F-EA7C7193B955}"/>
              </a:ext>
            </a:extLst>
          </p:cNvPr>
          <p:cNvSpPr>
            <a:spLocks noGrp="1"/>
          </p:cNvSpPr>
          <p:nvPr>
            <p:ph type="ftr" sz="quarter" idx="11"/>
          </p:nvPr>
        </p:nvSpPr>
        <p:spPr/>
        <p:txBody>
          <a:bodyPr/>
          <a:lstStyle/>
          <a:p>
            <a:r>
              <a:rPr lang="en-US" dirty="0"/>
              <a:t>33</a:t>
            </a:r>
            <a:endParaRPr lang="en-IN" dirty="0"/>
          </a:p>
        </p:txBody>
      </p:sp>
    </p:spTree>
    <p:extLst>
      <p:ext uri="{BB962C8B-B14F-4D97-AF65-F5344CB8AC3E}">
        <p14:creationId xmlns:p14="http://schemas.microsoft.com/office/powerpoint/2010/main" val="12648869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8B97-FBBD-CB55-C5E5-0C552176E831}"/>
              </a:ext>
            </a:extLst>
          </p:cNvPr>
          <p:cNvSpPr>
            <a:spLocks noGrp="1"/>
          </p:cNvSpPr>
          <p:nvPr>
            <p:ph type="title"/>
          </p:nvPr>
        </p:nvSpPr>
        <p:spPr>
          <a:xfrm>
            <a:off x="467139" y="727969"/>
            <a:ext cx="10515600" cy="483014"/>
          </a:xfrm>
        </p:spPr>
        <p:txBody>
          <a:bodyPr>
            <a:noAutofit/>
          </a:bodyPr>
          <a:lstStyle/>
          <a:p>
            <a:r>
              <a:rPr lang="en-IN" sz="2400" b="1" dirty="0">
                <a:effectLst/>
                <a:latin typeface="Times New Roman" panose="02020603050405020304" pitchFamily="18" charset="0"/>
                <a:ea typeface="Calibri" panose="020F0502020204030204" pitchFamily="34" charset="0"/>
              </a:rPr>
              <a:t>CONCLUSION</a:t>
            </a:r>
            <a:endParaRPr lang="en-IN" sz="2400" dirty="0"/>
          </a:p>
        </p:txBody>
      </p:sp>
      <p:sp>
        <p:nvSpPr>
          <p:cNvPr id="3" name="Content Placeholder 2">
            <a:extLst>
              <a:ext uri="{FF2B5EF4-FFF2-40B4-BE49-F238E27FC236}">
                <a16:creationId xmlns:a16="http://schemas.microsoft.com/office/drawing/2014/main" id="{1FC0E6F3-A0D0-7A15-1F97-E8AD98ACDEC6}"/>
              </a:ext>
            </a:extLst>
          </p:cNvPr>
          <p:cNvSpPr>
            <a:spLocks noGrp="1"/>
          </p:cNvSpPr>
          <p:nvPr>
            <p:ph idx="1"/>
          </p:nvPr>
        </p:nvSpPr>
        <p:spPr>
          <a:xfrm>
            <a:off x="588438" y="1311055"/>
            <a:ext cx="10608298" cy="4945223"/>
          </a:xfrm>
        </p:spPr>
        <p:txBody>
          <a:bodyPr/>
          <a:lstStyle/>
          <a:p>
            <a:pPr algn="just">
              <a:lnSpc>
                <a:spcPct val="200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design of improved three interface converter, and B4-Inverter fed brushless direct electric current motor drive for industrial uses has been implemented in this project. The ITPC has been operated in unidirectional and going in both directions for accomplishing a built-in dual electric potential and power rate of flow control. </a:t>
            </a:r>
          </a:p>
          <a:p>
            <a:pPr algn="just">
              <a:lnSpc>
                <a:spcPct val="200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also involves design of MPPT controller to extract maximum power from the converter under various operating conditions. The static and dynamic response of the converter has been controlled with various controllers like PID controller and fuzzy controller and the comparison has been provided among various controllers. The results are validated by performing simulations of the proposed systems in MATLAB/Simulink.</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5AB9107-360E-E5BC-0AA4-822C6C412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5" name="Footer Placeholder 4">
            <a:extLst>
              <a:ext uri="{FF2B5EF4-FFF2-40B4-BE49-F238E27FC236}">
                <a16:creationId xmlns:a16="http://schemas.microsoft.com/office/drawing/2014/main" id="{FF10C974-48BF-2647-265F-2548B89270ED}"/>
              </a:ext>
            </a:extLst>
          </p:cNvPr>
          <p:cNvSpPr>
            <a:spLocks noGrp="1"/>
          </p:cNvSpPr>
          <p:nvPr>
            <p:ph type="ftr" sz="quarter" idx="11"/>
          </p:nvPr>
        </p:nvSpPr>
        <p:spPr/>
        <p:txBody>
          <a:bodyPr/>
          <a:lstStyle/>
          <a:p>
            <a:r>
              <a:rPr lang="en-IN" dirty="0"/>
              <a:t>34</a:t>
            </a:r>
          </a:p>
        </p:txBody>
      </p:sp>
    </p:spTree>
    <p:extLst>
      <p:ext uri="{BB962C8B-B14F-4D97-AF65-F5344CB8AC3E}">
        <p14:creationId xmlns:p14="http://schemas.microsoft.com/office/powerpoint/2010/main" val="2854133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3914-1005-14C4-9ECF-38D632B0AFAF}"/>
              </a:ext>
            </a:extLst>
          </p:cNvPr>
          <p:cNvSpPr>
            <a:spLocks noGrp="1"/>
          </p:cNvSpPr>
          <p:nvPr>
            <p:ph type="title"/>
          </p:nvPr>
        </p:nvSpPr>
        <p:spPr>
          <a:xfrm>
            <a:off x="487371" y="418656"/>
            <a:ext cx="10515600" cy="589032"/>
          </a:xfrm>
        </p:spPr>
        <p:txBody>
          <a:bodyPr>
            <a:normAutofit fontScale="90000"/>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REFERENCES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4963DC9-E58B-2405-A1B3-D058A498E0EE}"/>
              </a:ext>
            </a:extLst>
          </p:cNvPr>
          <p:cNvSpPr>
            <a:spLocks noGrp="1"/>
          </p:cNvSpPr>
          <p:nvPr>
            <p:ph idx="1"/>
          </p:nvPr>
        </p:nvSpPr>
        <p:spPr>
          <a:xfrm>
            <a:off x="487371" y="713172"/>
            <a:ext cx="11217257" cy="5726172"/>
          </a:xfrm>
        </p:spPr>
        <p:txBody>
          <a:bodyPr>
            <a:normAutofit/>
          </a:bodyPr>
          <a:lstStyle/>
          <a:p>
            <a:pPr marL="342900" lvl="0" indent="-342900" algn="just">
              <a:lnSpc>
                <a:spcPct val="150000"/>
              </a:lnSpc>
              <a:buFont typeface="+mj-lt"/>
              <a:buAutoNum type="arabi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 K. Shanmugam, S. Ramachandran, S. Arumugam, S. Pandiyan, A. Nayyar and E. Hossain, "Design and Implementation of Improved Three Port Converter and B4-Inverter Fed Brushless Direct Current Motor Drive System for Industrial Applications," in IEEE Access, vol. 8, pp. 149093-149112, 2020,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10.1109/ACCESS.2020.3016011.</a:t>
            </a:r>
          </a:p>
          <a:p>
            <a:pPr marL="342900" lvl="0" indent="-342900" algn="just">
              <a:lnSpc>
                <a:spcPct val="150000"/>
              </a:lnSpc>
              <a:buFont typeface="+mj-lt"/>
              <a:buAutoNum type="arabi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Shanmugam Sathish Kumar, Arumugam Senthil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kumar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Palanirajan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Gowtham, Ramachandran Meena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kumari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Kanagaraj</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Krishna Kumar Implementation of solar photovoltaic array and battery powered enhanced DC-DC converter using B4-inverter fed brushless DC motor drive system for agricultural water pumping applications. Journal of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Vibro</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engineering, Vol. 20, Issue 2, 2018, p. 1214-1233. </a:t>
            </a:r>
            <a:r>
              <a:rPr lang="en-IN" sz="1600" u="none"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https://doi.org/10.21595/jve.2018.19449</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Deng,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Junyun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et al. “An Integrated Three-Port DC/DC Converter for High-Voltage Bus Based Photovoltaic Systems.” 2018 IEEE Energy Conversion Congress and Exposition (ECCE) (2018): 5948-5953.</a:t>
            </a:r>
          </a:p>
          <a:p>
            <a:pPr marL="342900" lvl="0" indent="-342900" algn="just">
              <a:lnSpc>
                <a:spcPct val="150000"/>
              </a:lnSpc>
              <a:buFont typeface="+mj-lt"/>
              <a:buAutoNum type="arabi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 Shuvo, E. Hossain, T. Islam, A.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Akib</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Padmanaban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and M. Z. R. Khan, "Design and Hardware Implementation Considerations of Modified Multilevel Cascaded H-Bridge Inverter for Photovoltaic System," in IEEE Access, vol. 7, pp. 16504-16524, 2019.</a:t>
            </a:r>
          </a:p>
          <a:p>
            <a:pPr marL="342900" lvl="0" indent="-342900" algn="just">
              <a:lnSpc>
                <a:spcPct val="150000"/>
              </a:lnSpc>
              <a:buFont typeface="+mj-lt"/>
              <a:buAutoNum type="arabi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 Singh, S. Singh, A. Chandra, and K. Al-Haddad, “Comprehensive study of single-phase ac-dc power factor corrected converters with high frequency isolation,” IEEE Trans. Ind. In format., vol. 7, no. 4, pp. 540–556, Nov. 2011.</a:t>
            </a:r>
          </a:p>
          <a:p>
            <a:pPr marL="0" lvl="0" indent="0" algn="just">
              <a:lnSpc>
                <a:spcPct val="150000"/>
              </a:lnSpc>
              <a:buNone/>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5437212-C191-6A21-A4EF-5049EF978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6394" y="0"/>
            <a:ext cx="2702747" cy="735748"/>
          </a:xfrm>
          <a:prstGeom prst="rect">
            <a:avLst/>
          </a:prstGeom>
        </p:spPr>
      </p:pic>
      <p:sp>
        <p:nvSpPr>
          <p:cNvPr id="5" name="Footer Placeholder 4">
            <a:extLst>
              <a:ext uri="{FF2B5EF4-FFF2-40B4-BE49-F238E27FC236}">
                <a16:creationId xmlns:a16="http://schemas.microsoft.com/office/drawing/2014/main" id="{7C4BA78C-A420-9D32-FF2E-228D7E81F21E}"/>
              </a:ext>
            </a:extLst>
          </p:cNvPr>
          <p:cNvSpPr>
            <a:spLocks noGrp="1"/>
          </p:cNvSpPr>
          <p:nvPr>
            <p:ph type="ftr" sz="quarter" idx="11"/>
          </p:nvPr>
        </p:nvSpPr>
        <p:spPr/>
        <p:txBody>
          <a:bodyPr/>
          <a:lstStyle/>
          <a:p>
            <a:r>
              <a:rPr lang="en-US" dirty="0"/>
              <a:t>35</a:t>
            </a:r>
            <a:endParaRPr lang="en-IN" dirty="0"/>
          </a:p>
        </p:txBody>
      </p:sp>
    </p:spTree>
    <p:extLst>
      <p:ext uri="{BB962C8B-B14F-4D97-AF65-F5344CB8AC3E}">
        <p14:creationId xmlns:p14="http://schemas.microsoft.com/office/powerpoint/2010/main" val="511022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48DC1E-3D2A-2D78-1692-A138704059B2}"/>
              </a:ext>
            </a:extLst>
          </p:cNvPr>
          <p:cNvSpPr>
            <a:spLocks noGrp="1"/>
          </p:cNvSpPr>
          <p:nvPr>
            <p:ph type="title"/>
          </p:nvPr>
        </p:nvSpPr>
        <p:spPr>
          <a:xfrm>
            <a:off x="3949453" y="2766218"/>
            <a:ext cx="4293093" cy="1325563"/>
          </a:xfrm>
        </p:spPr>
        <p:txBody>
          <a:bodyPr>
            <a:normAutofit fontScale="90000"/>
          </a:bodyPr>
          <a:lstStyle/>
          <a:p>
            <a:r>
              <a:rPr lang="en-US" sz="5400" b="1" dirty="0">
                <a:latin typeface="Times New Roman" panose="02020603050405020304" pitchFamily="18" charset="0"/>
                <a:cs typeface="Times New Roman" panose="02020603050405020304" pitchFamily="18" charset="0"/>
              </a:rPr>
              <a:t>THANK YOU</a:t>
            </a:r>
            <a:endParaRPr lang="en-IN" sz="5400" b="1"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F785C4A8-130D-D8E2-12E6-B536AB045F41}"/>
              </a:ext>
            </a:extLst>
          </p:cNvPr>
          <p:cNvSpPr>
            <a:spLocks noGrp="1"/>
          </p:cNvSpPr>
          <p:nvPr>
            <p:ph type="ftr" sz="quarter" idx="11"/>
          </p:nvPr>
        </p:nvSpPr>
        <p:spPr/>
        <p:txBody>
          <a:bodyPr/>
          <a:lstStyle/>
          <a:p>
            <a:r>
              <a:rPr lang="en-US" dirty="0"/>
              <a:t>36</a:t>
            </a:r>
            <a:endParaRPr lang="en-IN" dirty="0"/>
          </a:p>
        </p:txBody>
      </p:sp>
    </p:spTree>
    <p:extLst>
      <p:ext uri="{BB962C8B-B14F-4D97-AF65-F5344CB8AC3E}">
        <p14:creationId xmlns:p14="http://schemas.microsoft.com/office/powerpoint/2010/main" val="34099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9041-B7E7-4730-833B-1E7F960EF4EC}"/>
              </a:ext>
            </a:extLst>
          </p:cNvPr>
          <p:cNvSpPr>
            <a:spLocks noGrp="1"/>
          </p:cNvSpPr>
          <p:nvPr>
            <p:ph type="title"/>
          </p:nvPr>
        </p:nvSpPr>
        <p:spPr>
          <a:xfrm>
            <a:off x="0" y="126404"/>
            <a:ext cx="4810860" cy="1325563"/>
          </a:xfrm>
        </p:spPr>
        <p:txBody>
          <a:bodyPr>
            <a:normAutofit/>
          </a:bodyPr>
          <a:lstStyle/>
          <a:p>
            <a:pPr algn="ct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FA182986-065E-B80B-5C79-E22AD8E6C652}"/>
              </a:ext>
            </a:extLst>
          </p:cNvPr>
          <p:cNvSpPr>
            <a:spLocks noGrp="1"/>
          </p:cNvSpPr>
          <p:nvPr>
            <p:ph idx="1"/>
          </p:nvPr>
        </p:nvSpPr>
        <p:spPr>
          <a:xfrm>
            <a:off x="954682" y="946508"/>
            <a:ext cx="10515601" cy="5745139"/>
          </a:xfrm>
        </p:spPr>
        <p:txBody>
          <a:bodyPr>
            <a:normAutofit/>
          </a:bodyPr>
          <a:lstStyle/>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Even though PV energy has gained significant attraction over the past few years, the discontinuous nature of PV systems and the low conversion efficiency concerning PV modules are the huge obstructions for exploiting the PV source on a massive scale . </a:t>
            </a:r>
          </a:p>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For the purpose of extracting the maximum power of the PV array, the conventional implementation of the maximum power point tracking (MPPT) in stand-alone systems is usually achieved by serially connecting a DC-DC converter between the PV array and the load and then having a bidirectional DC-DC converter in a parallel connection between the energy storage element and the load . </a:t>
            </a:r>
          </a:p>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Energy storage element, such as the battery, is necessary for improving the system dynamics and steady-state characteristics. An Integrated Three Port Converter (ITPC) interfaced with solar, battery and motor is used. A B-4 Inverter </a:t>
            </a:r>
            <a:r>
              <a:rPr lang="en-IN" sz="2000" dirty="0">
                <a:latin typeface="Times New Roman" panose="02020603050405020304" pitchFamily="18" charset="0"/>
                <a:ea typeface="Calibri" panose="020F0502020204030204" pitchFamily="34" charset="0"/>
                <a:cs typeface="Times New Roman" panose="02020603050405020304" pitchFamily="18" charset="0"/>
              </a:rPr>
              <a:t>between ITPC and BLDC.</a:t>
            </a:r>
            <a:endParaRPr lang="en-IN" sz="3200" dirty="0"/>
          </a:p>
        </p:txBody>
      </p:sp>
      <p:pic>
        <p:nvPicPr>
          <p:cNvPr id="4" name="Picture 3">
            <a:extLst>
              <a:ext uri="{FF2B5EF4-FFF2-40B4-BE49-F238E27FC236}">
                <a16:creationId xmlns:a16="http://schemas.microsoft.com/office/drawing/2014/main" id="{7FDD4417-F2BD-92C8-7015-1A6188430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4856" y="126404"/>
            <a:ext cx="3012628" cy="820104"/>
          </a:xfrm>
          <a:prstGeom prst="rect">
            <a:avLst/>
          </a:prstGeom>
        </p:spPr>
      </p:pic>
      <p:sp>
        <p:nvSpPr>
          <p:cNvPr id="5" name="Footer Placeholder 4">
            <a:extLst>
              <a:ext uri="{FF2B5EF4-FFF2-40B4-BE49-F238E27FC236}">
                <a16:creationId xmlns:a16="http://schemas.microsoft.com/office/drawing/2014/main" id="{1BE1E607-019D-882A-44E7-EF4EDDBF5DAF}"/>
              </a:ext>
            </a:extLst>
          </p:cNvPr>
          <p:cNvSpPr>
            <a:spLocks noGrp="1"/>
          </p:cNvSpPr>
          <p:nvPr>
            <p:ph type="ftr" sz="quarter" idx="11"/>
          </p:nvPr>
        </p:nvSpPr>
        <p:spPr/>
        <p:txBody>
          <a:bodyPr/>
          <a:lstStyle/>
          <a:p>
            <a:r>
              <a:rPr lang="en-IN"/>
              <a:t>6</a:t>
            </a:r>
          </a:p>
        </p:txBody>
      </p:sp>
    </p:spTree>
    <p:extLst>
      <p:ext uri="{BB962C8B-B14F-4D97-AF65-F5344CB8AC3E}">
        <p14:creationId xmlns:p14="http://schemas.microsoft.com/office/powerpoint/2010/main" val="299777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EF91-493C-47E0-D606-DA48271BB61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PROPOSED MODEL</a:t>
            </a:r>
            <a:endParaRPr lang="en-IN" sz="36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21E836F-C61D-D6C5-7442-EFA54A407440}"/>
              </a:ext>
            </a:extLst>
          </p:cNvPr>
          <p:cNvSpPr>
            <a:spLocks noGrp="1"/>
          </p:cNvSpPr>
          <p:nvPr>
            <p:ph type="ftr" sz="quarter" idx="11"/>
          </p:nvPr>
        </p:nvSpPr>
        <p:spPr/>
        <p:txBody>
          <a:bodyPr/>
          <a:lstStyle/>
          <a:p>
            <a:r>
              <a:rPr lang="en-IN"/>
              <a:t>6</a:t>
            </a:r>
          </a:p>
        </p:txBody>
      </p:sp>
      <p:pic>
        <p:nvPicPr>
          <p:cNvPr id="5" name="Content Placeholder 4">
            <a:extLst>
              <a:ext uri="{FF2B5EF4-FFF2-40B4-BE49-F238E27FC236}">
                <a16:creationId xmlns:a16="http://schemas.microsoft.com/office/drawing/2014/main" id="{EB170789-DCA2-E1BE-64A9-C205F6A67B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34600"/>
            <a:ext cx="5238750" cy="3324225"/>
          </a:xfrm>
          <a:prstGeom prst="rect">
            <a:avLst/>
          </a:prstGeom>
        </p:spPr>
      </p:pic>
      <p:pic>
        <p:nvPicPr>
          <p:cNvPr id="6" name="Picture 2" descr="Design and implementation of solar power fed permanent magnet synchronous  motor with improved DC-DC converter and power quality improvement using  shunt active filter for reducing vibration in drive for industrial  applications |">
            <a:extLst>
              <a:ext uri="{FF2B5EF4-FFF2-40B4-BE49-F238E27FC236}">
                <a16:creationId xmlns:a16="http://schemas.microsoft.com/office/drawing/2014/main" id="{BA01196C-C506-9539-41B1-DAD1EE258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3121" y="1924893"/>
            <a:ext cx="4950445" cy="3391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A5D725E-57F2-2BD0-A3F4-DF9E95F73C3B}"/>
              </a:ext>
            </a:extLst>
          </p:cNvPr>
          <p:cNvSpPr txBox="1"/>
          <p:nvPr/>
        </p:nvSpPr>
        <p:spPr>
          <a:xfrm>
            <a:off x="364253" y="5551037"/>
            <a:ext cx="6094324" cy="369332"/>
          </a:xfrm>
          <a:prstGeom prst="rect">
            <a:avLst/>
          </a:prstGeom>
          <a:noFill/>
        </p:spPr>
        <p:txBody>
          <a:bodyPr wrap="square">
            <a:spAutoFit/>
          </a:bodyPr>
          <a:lstStyle/>
          <a:p>
            <a:pPr algn="ctr"/>
            <a:r>
              <a:rPr lang="en-US" sz="1800" dirty="0">
                <a:solidFill>
                  <a:schemeClr val="tx1"/>
                </a:solidFill>
                <a:latin typeface="Times New Roman" panose="02020603050405020304" pitchFamily="18" charset="0"/>
                <a:cs typeface="Times New Roman" panose="02020603050405020304" pitchFamily="18" charset="0"/>
              </a:rPr>
              <a:t>Fig: Block diagram of  TPC with two stage conversion</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4C1FBD8-5CC6-6DCC-3959-24B3280AB0DA}"/>
              </a:ext>
            </a:extLst>
          </p:cNvPr>
          <p:cNvSpPr txBox="1"/>
          <p:nvPr/>
        </p:nvSpPr>
        <p:spPr>
          <a:xfrm>
            <a:off x="6217627" y="5584361"/>
            <a:ext cx="6094324" cy="646331"/>
          </a:xfrm>
          <a:prstGeom prst="rect">
            <a:avLst/>
          </a:prstGeom>
          <a:noFill/>
        </p:spPr>
        <p:txBody>
          <a:bodyPr wrap="square">
            <a:spAutoFit/>
          </a:bodyPr>
          <a:lstStyle/>
          <a:p>
            <a:pPr algn="ctr"/>
            <a:r>
              <a:rPr lang="en-US" sz="1800" dirty="0">
                <a:solidFill>
                  <a:schemeClr val="tx1"/>
                </a:solidFill>
                <a:latin typeface="Times New Roman" panose="02020603050405020304" pitchFamily="18" charset="0"/>
                <a:cs typeface="Times New Roman" panose="02020603050405020304" pitchFamily="18" charset="0"/>
              </a:rPr>
              <a:t>Fig: Block diagram of ITPC with single stage conversion(Proposed model)</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827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3D6A-34BA-67A2-2AA8-3EAEA02F472B}"/>
              </a:ext>
            </a:extLst>
          </p:cNvPr>
          <p:cNvSpPr>
            <a:spLocks noGrp="1"/>
          </p:cNvSpPr>
          <p:nvPr>
            <p:ph type="title"/>
          </p:nvPr>
        </p:nvSpPr>
        <p:spPr>
          <a:xfrm>
            <a:off x="281608" y="526104"/>
            <a:ext cx="10515600" cy="1325563"/>
          </a:xfrm>
        </p:spPr>
        <p:txBody>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LITERATURE SURVEY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0E69919-D753-6A2A-FF0F-311E22A9C6DE}"/>
              </a:ext>
            </a:extLst>
          </p:cNvPr>
          <p:cNvSpPr>
            <a:spLocks noGrp="1"/>
          </p:cNvSpPr>
          <p:nvPr>
            <p:ph idx="1"/>
          </p:nvPr>
        </p:nvSpPr>
        <p:spPr>
          <a:xfrm>
            <a:off x="281608" y="1288935"/>
            <a:ext cx="11628784" cy="5751444"/>
          </a:xfrm>
        </p:spPr>
        <p:txBody>
          <a:bodyPr>
            <a:norm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Sathish Kumar Shanmugam et al., proposed design and implementation of improved three interface converter, and B4-Inverter fed brushless direct electric current motor drive for industrial uses. The proposed integrated Three Port Converter (ITPC) and B4-Inverter fed Brushless Direct Current Motor (BLDC) drive is proposed targeting low or medium applications. </a:t>
            </a:r>
          </a:p>
          <a:p>
            <a:pPr algn="just">
              <a:lnSpc>
                <a:spcPct val="150000"/>
              </a:lnSpc>
              <a:spcAft>
                <a:spcPts val="800"/>
              </a:spcAft>
            </a:pPr>
            <a:r>
              <a:rPr lang="en-IN" sz="1800"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Sathish Kumar Shanmugam</a:t>
            </a:r>
            <a:r>
              <a:rPr lang="en-IN" sz="18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et al., proposed an implementation of solar photovoltaic array and battery powered enhanced dc-dc converter using B4-inverter fed brushless dc motor drive system for agricultural water pumping applications. It consists of step up and step-down converter, DC-link module. DC-link switching is achieved by reduced ripple voltage which results in improved quality of obtained output power</a:t>
            </a: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Deng et al., a novel three-port dc/dc topology is proposed for this application. Pulse width and phase shift offer two degrees of freedom to effectively regulate the power flows. On the primary side, the input current ripple is reduced due to the interleaved structure. This avoids the usage of the bulky electrolytic capacitor on the PV terminal. On the secondary side, a voltage six folder rectifier is employed to boost the step-up ratio.</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p>
        </p:txBody>
      </p:sp>
      <p:pic>
        <p:nvPicPr>
          <p:cNvPr id="4" name="Picture 3">
            <a:extLst>
              <a:ext uri="{FF2B5EF4-FFF2-40B4-BE49-F238E27FC236}">
                <a16:creationId xmlns:a16="http://schemas.microsoft.com/office/drawing/2014/main" id="{AFB544FA-2C42-10B0-BB72-E72C2B9A3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6320" y="181189"/>
            <a:ext cx="2534072" cy="689831"/>
          </a:xfrm>
          <a:prstGeom prst="rect">
            <a:avLst/>
          </a:prstGeom>
        </p:spPr>
      </p:pic>
      <p:sp>
        <p:nvSpPr>
          <p:cNvPr id="5" name="Footer Placeholder 4">
            <a:extLst>
              <a:ext uri="{FF2B5EF4-FFF2-40B4-BE49-F238E27FC236}">
                <a16:creationId xmlns:a16="http://schemas.microsoft.com/office/drawing/2014/main" id="{D779B606-FF95-8BE3-1AD8-0A52614F22BB}"/>
              </a:ext>
            </a:extLst>
          </p:cNvPr>
          <p:cNvSpPr>
            <a:spLocks noGrp="1"/>
          </p:cNvSpPr>
          <p:nvPr>
            <p:ph type="ftr" sz="quarter" idx="11"/>
          </p:nvPr>
        </p:nvSpPr>
        <p:spPr/>
        <p:txBody>
          <a:bodyPr/>
          <a:lstStyle/>
          <a:p>
            <a:r>
              <a:rPr lang="en-IN"/>
              <a:t>6</a:t>
            </a:r>
          </a:p>
        </p:txBody>
      </p:sp>
    </p:spTree>
    <p:extLst>
      <p:ext uri="{BB962C8B-B14F-4D97-AF65-F5344CB8AC3E}">
        <p14:creationId xmlns:p14="http://schemas.microsoft.com/office/powerpoint/2010/main" val="81923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34B7-08CB-6581-869C-95DA78D9B058}"/>
              </a:ext>
            </a:extLst>
          </p:cNvPr>
          <p:cNvSpPr>
            <a:spLocks noGrp="1"/>
          </p:cNvSpPr>
          <p:nvPr>
            <p:ph type="title"/>
          </p:nvPr>
        </p:nvSpPr>
        <p:spPr>
          <a:xfrm>
            <a:off x="445319" y="854499"/>
            <a:ext cx="10515600" cy="1064736"/>
          </a:xfrm>
        </p:spPr>
        <p:txBody>
          <a:bodyPr>
            <a:normAutofit fontScale="90000"/>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OBJECTIVES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483987F-CF25-8DE7-D71B-A73773D0BDD9}"/>
              </a:ext>
            </a:extLst>
          </p:cNvPr>
          <p:cNvSpPr>
            <a:spLocks noGrp="1"/>
          </p:cNvSpPr>
          <p:nvPr>
            <p:ph idx="1"/>
          </p:nvPr>
        </p:nvSpPr>
        <p:spPr>
          <a:xfrm>
            <a:off x="785552" y="2407020"/>
            <a:ext cx="10620895" cy="5408337"/>
          </a:xfrm>
        </p:spPr>
        <p:txBody>
          <a:bodyPr/>
          <a:lstStyle/>
          <a:p>
            <a:pPr lvl="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involves design of three port DC-DC converter with solar input.</a:t>
            </a:r>
          </a:p>
          <a:p>
            <a:pPr lvl="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involves design of various controllers based MPPT fed converter to control the output from the solar energy.</a:t>
            </a:r>
          </a:p>
          <a:p>
            <a:pPr lvl="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involves design of inverter for the operation of BLDC motor attaining input from converter.</a:t>
            </a:r>
          </a:p>
          <a:p>
            <a:pPr lvl="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also involves design of battery with bidirectional converter for steeping up or stepping down the voltage based on input condition. </a:t>
            </a:r>
          </a:p>
        </p:txBody>
      </p:sp>
      <p:pic>
        <p:nvPicPr>
          <p:cNvPr id="4" name="Picture 3">
            <a:extLst>
              <a:ext uri="{FF2B5EF4-FFF2-40B4-BE49-F238E27FC236}">
                <a16:creationId xmlns:a16="http://schemas.microsoft.com/office/drawing/2014/main" id="{82974491-A62B-50C9-9010-5A3E50B83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5" name="Footer Placeholder 4">
            <a:extLst>
              <a:ext uri="{FF2B5EF4-FFF2-40B4-BE49-F238E27FC236}">
                <a16:creationId xmlns:a16="http://schemas.microsoft.com/office/drawing/2014/main" id="{E0A24B5C-4DF6-045B-7DB3-8B62C68BEA67}"/>
              </a:ext>
            </a:extLst>
          </p:cNvPr>
          <p:cNvSpPr>
            <a:spLocks noGrp="1"/>
          </p:cNvSpPr>
          <p:nvPr>
            <p:ph type="ftr" sz="quarter" idx="11"/>
          </p:nvPr>
        </p:nvSpPr>
        <p:spPr/>
        <p:txBody>
          <a:bodyPr/>
          <a:lstStyle/>
          <a:p>
            <a:r>
              <a:rPr lang="en-IN"/>
              <a:t>7</a:t>
            </a:r>
          </a:p>
        </p:txBody>
      </p:sp>
    </p:spTree>
    <p:extLst>
      <p:ext uri="{BB962C8B-B14F-4D97-AF65-F5344CB8AC3E}">
        <p14:creationId xmlns:p14="http://schemas.microsoft.com/office/powerpoint/2010/main" val="177007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438B-8EA7-F09E-2E32-486F249B93E5}"/>
              </a:ext>
            </a:extLst>
          </p:cNvPr>
          <p:cNvSpPr>
            <a:spLocks noGrp="1"/>
          </p:cNvSpPr>
          <p:nvPr>
            <p:ph type="title"/>
          </p:nvPr>
        </p:nvSpPr>
        <p:spPr>
          <a:xfrm>
            <a:off x="207275" y="514365"/>
            <a:ext cx="10515600" cy="443258"/>
          </a:xfrm>
        </p:spPr>
        <p:txBody>
          <a:bodyPr>
            <a:noAutofit/>
          </a:bodyPr>
          <a:lstStyle/>
          <a:p>
            <a:r>
              <a:rPr lang="en-IN" sz="2400" b="1" dirty="0">
                <a:effectLst/>
                <a:latin typeface="Times New Roman" panose="02020603050405020304" pitchFamily="18" charset="0"/>
                <a:ea typeface="Calibri" panose="020F0502020204030204" pitchFamily="34" charset="0"/>
              </a:rPr>
              <a:t>SOLAR ENERGY</a:t>
            </a:r>
            <a:endParaRPr lang="en-IN" sz="2400" dirty="0"/>
          </a:p>
        </p:txBody>
      </p:sp>
      <p:sp>
        <p:nvSpPr>
          <p:cNvPr id="3" name="Content Placeholder 2">
            <a:extLst>
              <a:ext uri="{FF2B5EF4-FFF2-40B4-BE49-F238E27FC236}">
                <a16:creationId xmlns:a16="http://schemas.microsoft.com/office/drawing/2014/main" id="{7FA2AAD6-E750-F266-C4FD-2BFDD3666413}"/>
              </a:ext>
            </a:extLst>
          </p:cNvPr>
          <p:cNvSpPr>
            <a:spLocks noGrp="1"/>
          </p:cNvSpPr>
          <p:nvPr>
            <p:ph idx="1"/>
          </p:nvPr>
        </p:nvSpPr>
        <p:spPr>
          <a:xfrm>
            <a:off x="207275" y="1199391"/>
            <a:ext cx="6883634" cy="5997299"/>
          </a:xfrm>
        </p:spPr>
        <p:txBody>
          <a:bodyPr/>
          <a:lstStyle/>
          <a:p>
            <a:pPr algn="just">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Photovoltaic cells are made based on the principle of photovoltaic effect. When the light reaches the p-n junction the light photons can easily enter in the junction through very thin p-type layer. </a:t>
            </a:r>
          </a:p>
          <a:p>
            <a:pPr algn="just">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light energy, in the form of photons, supplies sufficient energy to the junction to create a number of electron-hole pairs. The incident light breaks the thermal equilibrium condition of the junction. </a:t>
            </a:r>
          </a:p>
          <a:p>
            <a:pPr algn="just">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free electrons in the depletion region can quickly come to the n-type side of the junction. Similarly, the holes in the depletion can quickly come to the p-type side of the junction. </a:t>
            </a:r>
          </a:p>
          <a:p>
            <a:pPr algn="just">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Once, the newly created free electrons come to the n-type side, cannot further cross the junction because of barrier potential of the junction.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AABDBBF7-9E55-AF81-6527-C9E9F87D1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1727" y="1914367"/>
            <a:ext cx="4287079" cy="2324100"/>
          </a:xfrm>
          <a:prstGeom prst="rect">
            <a:avLst/>
          </a:prstGeom>
        </p:spPr>
      </p:pic>
      <p:sp>
        <p:nvSpPr>
          <p:cNvPr id="6" name="TextBox 5">
            <a:extLst>
              <a:ext uri="{FF2B5EF4-FFF2-40B4-BE49-F238E27FC236}">
                <a16:creationId xmlns:a16="http://schemas.microsoft.com/office/drawing/2014/main" id="{081F50F7-ABAD-ABF5-D11C-9464A50313DE}"/>
              </a:ext>
            </a:extLst>
          </p:cNvPr>
          <p:cNvSpPr txBox="1"/>
          <p:nvPr/>
        </p:nvSpPr>
        <p:spPr>
          <a:xfrm>
            <a:off x="6647444" y="4355948"/>
            <a:ext cx="6096000" cy="463397"/>
          </a:xfrm>
          <a:prstGeom prst="rect">
            <a:avLst/>
          </a:prstGeom>
          <a:noFill/>
        </p:spPr>
        <p:txBody>
          <a:bodyPr wrap="square">
            <a:spAutoFit/>
          </a:bodyPr>
          <a:lstStyle/>
          <a:p>
            <a:pPr algn="ct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Fig: Working of PV Cell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CC1A49B-09EC-3ACB-E040-8BA1A1CD0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5" name="Footer Placeholder 4">
            <a:extLst>
              <a:ext uri="{FF2B5EF4-FFF2-40B4-BE49-F238E27FC236}">
                <a16:creationId xmlns:a16="http://schemas.microsoft.com/office/drawing/2014/main" id="{B7815E30-16FD-48D3-6C8B-D46250C1D02E}"/>
              </a:ext>
            </a:extLst>
          </p:cNvPr>
          <p:cNvSpPr>
            <a:spLocks noGrp="1"/>
          </p:cNvSpPr>
          <p:nvPr>
            <p:ph type="ftr" sz="quarter" idx="11"/>
          </p:nvPr>
        </p:nvSpPr>
        <p:spPr/>
        <p:txBody>
          <a:bodyPr/>
          <a:lstStyle/>
          <a:p>
            <a:r>
              <a:rPr lang="en-IN" dirty="0"/>
              <a:t>8</a:t>
            </a:r>
          </a:p>
        </p:txBody>
      </p:sp>
    </p:spTree>
    <p:extLst>
      <p:ext uri="{BB962C8B-B14F-4D97-AF65-F5344CB8AC3E}">
        <p14:creationId xmlns:p14="http://schemas.microsoft.com/office/powerpoint/2010/main" val="1485033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0CAED8-0D34-E7A4-8B7E-243B2498CACB}"/>
              </a:ext>
            </a:extLst>
          </p:cNvPr>
          <p:cNvSpPr>
            <a:spLocks noGrp="1"/>
          </p:cNvSpPr>
          <p:nvPr>
            <p:ph idx="1"/>
          </p:nvPr>
        </p:nvSpPr>
        <p:spPr>
          <a:xfrm>
            <a:off x="291548" y="507472"/>
            <a:ext cx="8950106" cy="6065606"/>
          </a:xfrm>
        </p:spPr>
        <p:txBody>
          <a:bodyPr>
            <a:normAutofit/>
          </a:bodyPr>
          <a:lstStyle/>
          <a:p>
            <a:pPr>
              <a:lnSpc>
                <a:spcPct val="150000"/>
              </a:lnSpc>
            </a:pPr>
            <a:r>
              <a:rPr lang="en-US" sz="1600" dirty="0">
                <a:effectLst/>
                <a:latin typeface="Times New Roman" panose="02020603050405020304" pitchFamily="18" charset="0"/>
                <a:ea typeface="Calibri" panose="020F0502020204030204" pitchFamily="34" charset="0"/>
              </a:rPr>
              <a:t>Equivalent circuit models define the entire I-V curve of a cell, module, or array as a continuous function for a given set of operating conditions. </a:t>
            </a:r>
          </a:p>
          <a:p>
            <a:pPr>
              <a:lnSpc>
                <a:spcPct val="150000"/>
              </a:lnSpc>
            </a:pPr>
            <a:endParaRPr lang="en-US" sz="1600" dirty="0">
              <a:latin typeface="Times New Roman" panose="02020603050405020304" pitchFamily="18" charset="0"/>
            </a:endParaRPr>
          </a:p>
          <a:p>
            <a:pPr>
              <a:lnSpc>
                <a:spcPct val="150000"/>
              </a:lnSpc>
            </a:pPr>
            <a:endParaRPr lang="en-US" sz="1600" dirty="0">
              <a:latin typeface="Times New Roman" panose="02020603050405020304" pitchFamily="18" charset="0"/>
            </a:endParaRPr>
          </a:p>
          <a:p>
            <a:pPr>
              <a:lnSpc>
                <a:spcPct val="150000"/>
              </a:lnSpc>
            </a:pPr>
            <a:endParaRPr lang="en-US" sz="1600" dirty="0">
              <a:latin typeface="Times New Roman" panose="02020603050405020304" pitchFamily="18" charset="0"/>
            </a:endParaRPr>
          </a:p>
          <a:p>
            <a:pPr marL="0" indent="0">
              <a:lnSpc>
                <a:spcPct val="150000"/>
              </a:lnSpc>
              <a:buNone/>
            </a:pPr>
            <a:endParaRPr lang="en-US" sz="1600" dirty="0">
              <a:latin typeface="Times New Roman" panose="02020603050405020304" pitchFamily="18" charset="0"/>
            </a:endParaRPr>
          </a:p>
          <a:p>
            <a:pPr>
              <a:lnSpc>
                <a:spcPct val="150000"/>
              </a:lnSpc>
            </a:pPr>
            <a:r>
              <a:rPr lang="en-US" sz="1600" dirty="0">
                <a:effectLst/>
                <a:latin typeface="Times New Roman" panose="02020603050405020304" pitchFamily="18" charset="0"/>
                <a:ea typeface="Calibri" panose="020F0502020204030204" pitchFamily="34" charset="0"/>
              </a:rPr>
              <a:t>The governing equation for this equivalent circuit is formulated using Kirchhoff's current law for current I.	</a:t>
            </a:r>
            <a:endParaRPr lang="en-IN" sz="2400" dirty="0"/>
          </a:p>
        </p:txBody>
      </p:sp>
      <p:pic>
        <p:nvPicPr>
          <p:cNvPr id="4" name="Picture 3" descr="PV Performance Modeling Collaborative | Single Diode Equivalent Circuit  Models">
            <a:extLst>
              <a:ext uri="{FF2B5EF4-FFF2-40B4-BE49-F238E27FC236}">
                <a16:creationId xmlns:a16="http://schemas.microsoft.com/office/drawing/2014/main" id="{44EB836A-C5C0-711C-2176-9EC3D88AD0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548" y="1297476"/>
            <a:ext cx="3906709" cy="1863717"/>
          </a:xfrm>
          <a:prstGeom prst="rect">
            <a:avLst/>
          </a:prstGeom>
          <a:noFill/>
          <a:ln>
            <a:no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D13DA5-DE1A-1714-5292-61839A779633}"/>
                  </a:ext>
                </a:extLst>
              </p:cNvPr>
              <p:cNvSpPr txBox="1"/>
              <p:nvPr/>
            </p:nvSpPr>
            <p:spPr>
              <a:xfrm>
                <a:off x="-993785" y="4188028"/>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IN" smtClean="0">
                          <a:latin typeface="Cambria Math" panose="02040503050406030204" pitchFamily="18" charset="0"/>
                        </a:rPr>
                        <m:t>I</m:t>
                      </m:r>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m:rPr>
                              <m:sty m:val="p"/>
                            </m:rPr>
                            <a:rPr lang="en-IN" i="0">
                              <a:latin typeface="Cambria Math" panose="02040503050406030204" pitchFamily="18" charset="0"/>
                            </a:rPr>
                            <m:t>I</m:t>
                          </m:r>
                        </m:e>
                        <m:sub>
                          <m:r>
                            <m:rPr>
                              <m:sty m:val="p"/>
                            </m:rPr>
                            <a:rPr lang="en-IN" i="0">
                              <a:latin typeface="Cambria Math" panose="02040503050406030204" pitchFamily="18" charset="0"/>
                            </a:rPr>
                            <m:t>L</m:t>
                          </m:r>
                        </m:sub>
                      </m:sSub>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m:rPr>
                              <m:sty m:val="p"/>
                            </m:rPr>
                            <a:rPr lang="en-IN" i="0">
                              <a:latin typeface="Cambria Math" panose="02040503050406030204" pitchFamily="18" charset="0"/>
                            </a:rPr>
                            <m:t>I</m:t>
                          </m:r>
                        </m:e>
                        <m:sub>
                          <m:r>
                            <m:rPr>
                              <m:sty m:val="p"/>
                            </m:rPr>
                            <a:rPr lang="en-IN" i="0">
                              <a:latin typeface="Cambria Math" panose="02040503050406030204" pitchFamily="18" charset="0"/>
                            </a:rPr>
                            <m:t>D</m:t>
                          </m:r>
                        </m:sub>
                      </m:sSub>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m:rPr>
                              <m:sty m:val="p"/>
                            </m:rPr>
                            <a:rPr lang="en-IN" i="0">
                              <a:latin typeface="Cambria Math" panose="02040503050406030204" pitchFamily="18" charset="0"/>
                            </a:rPr>
                            <m:t>I</m:t>
                          </m:r>
                        </m:e>
                        <m:sub>
                          <m:r>
                            <m:rPr>
                              <m:sty m:val="p"/>
                            </m:rPr>
                            <a:rPr lang="en-IN" i="0">
                              <a:latin typeface="Cambria Math" panose="02040503050406030204" pitchFamily="18" charset="0"/>
                            </a:rPr>
                            <m:t>sh</m:t>
                          </m:r>
                        </m:sub>
                      </m:sSub>
                    </m:oMath>
                  </m:oMathPara>
                </a14:m>
                <a:endParaRPr lang="en-IN" dirty="0"/>
              </a:p>
            </p:txBody>
          </p:sp>
        </mc:Choice>
        <mc:Fallback xmlns="">
          <p:sp>
            <p:nvSpPr>
              <p:cNvPr id="6" name="TextBox 5">
                <a:extLst>
                  <a:ext uri="{FF2B5EF4-FFF2-40B4-BE49-F238E27FC236}">
                    <a16:creationId xmlns:a16="http://schemas.microsoft.com/office/drawing/2014/main" id="{ADD13DA5-DE1A-1714-5292-61839A779633}"/>
                  </a:ext>
                </a:extLst>
              </p:cNvPr>
              <p:cNvSpPr txBox="1">
                <a:spLocks noRot="1" noChangeAspect="1" noMove="1" noResize="1" noEditPoints="1" noAdjustHandles="1" noChangeArrowheads="1" noChangeShapeType="1" noTextEdit="1"/>
              </p:cNvSpPr>
              <p:nvPr/>
            </p:nvSpPr>
            <p:spPr>
              <a:xfrm>
                <a:off x="-993785" y="4188028"/>
                <a:ext cx="6096000" cy="36933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F5DDFFB-6B94-907D-1C4D-39DEDA6602FA}"/>
                  </a:ext>
                </a:extLst>
              </p:cNvPr>
              <p:cNvSpPr txBox="1"/>
              <p:nvPr/>
            </p:nvSpPr>
            <p:spPr>
              <a:xfrm>
                <a:off x="-803098" y="4586871"/>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rgbClr val="836967"/>
                              </a:solidFill>
                              <a:latin typeface="Cambria Math" panose="02040503050406030204" pitchFamily="18" charset="0"/>
                            </a:rPr>
                          </m:ctrlPr>
                        </m:sSubPr>
                        <m:e>
                          <m:r>
                            <m:rPr>
                              <m:sty m:val="p"/>
                            </m:rPr>
                            <a:rPr lang="en-IN">
                              <a:latin typeface="Cambria Math" panose="02040503050406030204" pitchFamily="18" charset="0"/>
                            </a:rPr>
                            <m:t>I</m:t>
                          </m:r>
                        </m:e>
                        <m:sub>
                          <m:r>
                            <m:rPr>
                              <m:sty m:val="p"/>
                            </m:rPr>
                            <a:rPr lang="en-IN" i="0">
                              <a:latin typeface="Cambria Math" panose="02040503050406030204" pitchFamily="18" charset="0"/>
                            </a:rPr>
                            <m:t>sh</m:t>
                          </m:r>
                        </m:sub>
                      </m:sSub>
                      <m:r>
                        <a:rPr lang="en-IN" i="0">
                          <a:latin typeface="Cambria Math" panose="02040503050406030204" pitchFamily="18" charset="0"/>
                        </a:rPr>
                        <m:t>=</m:t>
                      </m:r>
                      <m:f>
                        <m:fPr>
                          <m:type m:val="lin"/>
                          <m:ctrlPr>
                            <a:rPr lang="en-IN" i="1">
                              <a:latin typeface="Cambria Math" panose="02040503050406030204" pitchFamily="18" charset="0"/>
                            </a:rPr>
                          </m:ctrlPr>
                        </m:fPr>
                        <m:num>
                          <m:d>
                            <m:dPr>
                              <m:ctrlPr>
                                <a:rPr lang="en-IN" i="1">
                                  <a:solidFill>
                                    <a:srgbClr val="836967"/>
                                  </a:solidFill>
                                  <a:latin typeface="Cambria Math" panose="02040503050406030204" pitchFamily="18" charset="0"/>
                                </a:rPr>
                              </m:ctrlPr>
                            </m:dPr>
                            <m:e>
                              <m:r>
                                <m:rPr>
                                  <m:sty m:val="p"/>
                                </m:rPr>
                                <a:rPr lang="en-IN" i="0">
                                  <a:latin typeface="Cambria Math" panose="02040503050406030204" pitchFamily="18" charset="0"/>
                                </a:rPr>
                                <m:t>V</m:t>
                              </m:r>
                              <m:r>
                                <a:rPr lang="en-IN" i="0">
                                  <a:latin typeface="Cambria Math" panose="02040503050406030204" pitchFamily="18" charset="0"/>
                                </a:rPr>
                                <m:t>+</m:t>
                              </m:r>
                              <m:r>
                                <m:rPr>
                                  <m:sty m:val="p"/>
                                </m:rPr>
                                <a:rPr lang="en-IN" i="0">
                                  <a:latin typeface="Cambria Math" panose="02040503050406030204" pitchFamily="18" charset="0"/>
                                </a:rPr>
                                <m:t>I</m:t>
                              </m:r>
                              <m:sSub>
                                <m:sSubPr>
                                  <m:ctrlPr>
                                    <a:rPr lang="en-IN" i="1">
                                      <a:solidFill>
                                        <a:srgbClr val="836967"/>
                                      </a:solidFill>
                                      <a:latin typeface="Cambria Math" panose="02040503050406030204" pitchFamily="18" charset="0"/>
                                    </a:rPr>
                                  </m:ctrlPr>
                                </m:sSubPr>
                                <m:e>
                                  <m:r>
                                    <m:rPr>
                                      <m:sty m:val="p"/>
                                    </m:rPr>
                                    <a:rPr lang="en-IN" i="0">
                                      <a:latin typeface="Cambria Math" panose="02040503050406030204" pitchFamily="18" charset="0"/>
                                    </a:rPr>
                                    <m:t>R</m:t>
                                  </m:r>
                                </m:e>
                                <m:sub>
                                  <m:r>
                                    <m:rPr>
                                      <m:sty m:val="p"/>
                                    </m:rPr>
                                    <a:rPr lang="en-IN" i="0">
                                      <a:latin typeface="Cambria Math" panose="02040503050406030204" pitchFamily="18" charset="0"/>
                                    </a:rPr>
                                    <m:t>s</m:t>
                                  </m:r>
                                </m:sub>
                              </m:sSub>
                            </m:e>
                          </m:d>
                        </m:num>
                        <m:den>
                          <m:sSub>
                            <m:sSubPr>
                              <m:ctrlPr>
                                <a:rPr lang="en-IN" i="1">
                                  <a:solidFill>
                                    <a:srgbClr val="836967"/>
                                  </a:solidFill>
                                  <a:latin typeface="Cambria Math" panose="02040503050406030204" pitchFamily="18" charset="0"/>
                                </a:rPr>
                              </m:ctrlPr>
                            </m:sSubPr>
                            <m:e>
                              <m:r>
                                <m:rPr>
                                  <m:sty m:val="p"/>
                                </m:rPr>
                                <a:rPr lang="en-IN" i="0">
                                  <a:latin typeface="Cambria Math" panose="02040503050406030204" pitchFamily="18" charset="0"/>
                                </a:rPr>
                                <m:t>R</m:t>
                              </m:r>
                            </m:e>
                            <m:sub>
                              <m:r>
                                <m:rPr>
                                  <m:sty m:val="p"/>
                                </m:rPr>
                                <a:rPr lang="en-IN" i="0">
                                  <a:latin typeface="Cambria Math" panose="02040503050406030204" pitchFamily="18" charset="0"/>
                                </a:rPr>
                                <m:t>sh</m:t>
                              </m:r>
                            </m:sub>
                          </m:sSub>
                        </m:den>
                      </m:f>
                    </m:oMath>
                  </m:oMathPara>
                </a14:m>
                <a:endParaRPr lang="en-IN" dirty="0"/>
              </a:p>
            </p:txBody>
          </p:sp>
        </mc:Choice>
        <mc:Fallback xmlns="">
          <p:sp>
            <p:nvSpPr>
              <p:cNvPr id="8" name="TextBox 7">
                <a:extLst>
                  <a:ext uri="{FF2B5EF4-FFF2-40B4-BE49-F238E27FC236}">
                    <a16:creationId xmlns:a16="http://schemas.microsoft.com/office/drawing/2014/main" id="{CF5DDFFB-6B94-907D-1C4D-39DEDA6602FA}"/>
                  </a:ext>
                </a:extLst>
              </p:cNvPr>
              <p:cNvSpPr txBox="1">
                <a:spLocks noRot="1" noChangeAspect="1" noMove="1" noResize="1" noEditPoints="1" noAdjustHandles="1" noChangeArrowheads="1" noChangeShapeType="1" noTextEdit="1"/>
              </p:cNvSpPr>
              <p:nvPr/>
            </p:nvSpPr>
            <p:spPr>
              <a:xfrm>
                <a:off x="-803098" y="4586871"/>
                <a:ext cx="6096000" cy="369332"/>
              </a:xfrm>
              <a:prstGeom prst="rect">
                <a:avLst/>
              </a:prstGeom>
              <a:blipFill>
                <a:blip r:embed="rId4"/>
                <a:stretch>
                  <a:fillRect t="-116393" b="-17541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B5B8BCF-9DEC-8A38-4474-02DF96193938}"/>
                  </a:ext>
                </a:extLst>
              </p:cNvPr>
              <p:cNvSpPr txBox="1"/>
              <p:nvPr/>
            </p:nvSpPr>
            <p:spPr>
              <a:xfrm>
                <a:off x="213064" y="4956203"/>
                <a:ext cx="6096000"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IN" smtClean="0">
                          <a:latin typeface="Cambria Math" panose="02040503050406030204" pitchFamily="18" charset="0"/>
                        </a:rPr>
                        <m:t>I</m:t>
                      </m:r>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m:rPr>
                              <m:sty m:val="p"/>
                            </m:rPr>
                            <a:rPr lang="en-IN" i="0">
                              <a:latin typeface="Cambria Math" panose="02040503050406030204" pitchFamily="18" charset="0"/>
                            </a:rPr>
                            <m:t>I</m:t>
                          </m:r>
                        </m:e>
                        <m:sub>
                          <m:r>
                            <m:rPr>
                              <m:sty m:val="p"/>
                            </m:rPr>
                            <a:rPr lang="en-IN" i="0">
                              <a:latin typeface="Cambria Math" panose="02040503050406030204" pitchFamily="18" charset="0"/>
                            </a:rPr>
                            <m:t>L</m:t>
                          </m:r>
                        </m:sub>
                      </m:sSub>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m:rPr>
                              <m:sty m:val="p"/>
                            </m:rPr>
                            <a:rPr lang="en-IN" i="0">
                              <a:latin typeface="Cambria Math" panose="02040503050406030204" pitchFamily="18" charset="0"/>
                            </a:rPr>
                            <m:t>I</m:t>
                          </m:r>
                        </m:e>
                        <m:sub>
                          <m:r>
                            <a:rPr lang="en-IN" i="0">
                              <a:latin typeface="Cambria Math" panose="02040503050406030204" pitchFamily="18" charset="0"/>
                            </a:rPr>
                            <m:t>0</m:t>
                          </m:r>
                        </m:sub>
                      </m:sSub>
                      <m:d>
                        <m:dPr>
                          <m:begChr m:val="["/>
                          <m:endChr m:val="]"/>
                          <m:ctrlPr>
                            <a:rPr lang="en-IN" i="1">
                              <a:solidFill>
                                <a:srgbClr val="836967"/>
                              </a:solidFill>
                              <a:latin typeface="Cambria Math" panose="02040503050406030204" pitchFamily="18" charset="0"/>
                            </a:rPr>
                          </m:ctrlPr>
                        </m:dPr>
                        <m:e>
                          <m:r>
                            <m:rPr>
                              <m:sty m:val="p"/>
                            </m:rPr>
                            <a:rPr lang="en-IN" i="0">
                              <a:latin typeface="Cambria Math" panose="02040503050406030204" pitchFamily="18" charset="0"/>
                            </a:rPr>
                            <m:t>exp</m:t>
                          </m:r>
                          <m:d>
                            <m:dPr>
                              <m:ctrlPr>
                                <a:rPr lang="en-IN" i="1">
                                  <a:solidFill>
                                    <a:srgbClr val="836967"/>
                                  </a:solidFill>
                                  <a:latin typeface="Cambria Math" panose="02040503050406030204" pitchFamily="18" charset="0"/>
                                </a:rPr>
                              </m:ctrlPr>
                            </m:dPr>
                            <m:e>
                              <m:f>
                                <m:fPr>
                                  <m:ctrlPr>
                                    <a:rPr lang="en-IN" i="1">
                                      <a:solidFill>
                                        <a:srgbClr val="836967"/>
                                      </a:solidFill>
                                      <a:latin typeface="Cambria Math" panose="02040503050406030204" pitchFamily="18" charset="0"/>
                                    </a:rPr>
                                  </m:ctrlPr>
                                </m:fPr>
                                <m:num>
                                  <m:r>
                                    <m:rPr>
                                      <m:sty m:val="p"/>
                                    </m:rPr>
                                    <a:rPr lang="en-IN" i="0">
                                      <a:latin typeface="Cambria Math" panose="02040503050406030204" pitchFamily="18" charset="0"/>
                                    </a:rPr>
                                    <m:t>V</m:t>
                                  </m:r>
                                  <m:r>
                                    <a:rPr lang="en-IN" i="0">
                                      <a:latin typeface="Cambria Math" panose="02040503050406030204" pitchFamily="18" charset="0"/>
                                    </a:rPr>
                                    <m:t>+</m:t>
                                  </m:r>
                                  <m:r>
                                    <m:rPr>
                                      <m:sty m:val="p"/>
                                    </m:rPr>
                                    <a:rPr lang="en-IN" i="0">
                                      <a:latin typeface="Cambria Math" panose="02040503050406030204" pitchFamily="18" charset="0"/>
                                    </a:rPr>
                                    <m:t>I</m:t>
                                  </m:r>
                                  <m:sSub>
                                    <m:sSubPr>
                                      <m:ctrlPr>
                                        <a:rPr lang="en-IN" i="1">
                                          <a:solidFill>
                                            <a:srgbClr val="836967"/>
                                          </a:solidFill>
                                          <a:latin typeface="Cambria Math" panose="02040503050406030204" pitchFamily="18" charset="0"/>
                                        </a:rPr>
                                      </m:ctrlPr>
                                    </m:sSubPr>
                                    <m:e>
                                      <m:r>
                                        <m:rPr>
                                          <m:sty m:val="p"/>
                                        </m:rPr>
                                        <a:rPr lang="en-IN" i="0">
                                          <a:latin typeface="Cambria Math" panose="02040503050406030204" pitchFamily="18" charset="0"/>
                                        </a:rPr>
                                        <m:t>R</m:t>
                                      </m:r>
                                    </m:e>
                                    <m:sub>
                                      <m:r>
                                        <m:rPr>
                                          <m:sty m:val="p"/>
                                        </m:rPr>
                                        <a:rPr lang="en-IN" i="0">
                                          <a:latin typeface="Cambria Math" panose="02040503050406030204" pitchFamily="18" charset="0"/>
                                        </a:rPr>
                                        <m:t>s</m:t>
                                      </m:r>
                                    </m:sub>
                                  </m:sSub>
                                </m:num>
                                <m:den>
                                  <m:r>
                                    <m:rPr>
                                      <m:sty m:val="p"/>
                                    </m:rPr>
                                    <a:rPr lang="en-IN" i="0">
                                      <a:latin typeface="Cambria Math" panose="02040503050406030204" pitchFamily="18" charset="0"/>
                                    </a:rPr>
                                    <m:t>n</m:t>
                                  </m:r>
                                  <m:sSub>
                                    <m:sSubPr>
                                      <m:ctrlPr>
                                        <a:rPr lang="en-IN" i="1">
                                          <a:solidFill>
                                            <a:srgbClr val="836967"/>
                                          </a:solidFill>
                                          <a:latin typeface="Cambria Math" panose="02040503050406030204" pitchFamily="18" charset="0"/>
                                        </a:rPr>
                                      </m:ctrlPr>
                                    </m:sSubPr>
                                    <m:e>
                                      <m:r>
                                        <m:rPr>
                                          <m:sty m:val="p"/>
                                        </m:rPr>
                                        <a:rPr lang="en-IN" i="0">
                                          <a:latin typeface="Cambria Math" panose="02040503050406030204" pitchFamily="18" charset="0"/>
                                        </a:rPr>
                                        <m:t>V</m:t>
                                      </m:r>
                                    </m:e>
                                    <m:sub>
                                      <m:r>
                                        <m:rPr>
                                          <m:sty m:val="p"/>
                                        </m:rPr>
                                        <a:rPr lang="en-IN" i="0">
                                          <a:latin typeface="Cambria Math" panose="02040503050406030204" pitchFamily="18" charset="0"/>
                                        </a:rPr>
                                        <m:t>T</m:t>
                                      </m:r>
                                    </m:sub>
                                  </m:sSub>
                                </m:den>
                              </m:f>
                            </m:e>
                          </m:d>
                          <m:r>
                            <a:rPr lang="en-IN" i="0">
                              <a:latin typeface="Cambria Math" panose="02040503050406030204" pitchFamily="18" charset="0"/>
                            </a:rPr>
                            <m:t>−1</m:t>
                          </m:r>
                        </m:e>
                      </m:d>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r>
                            <m:rPr>
                              <m:sty m:val="p"/>
                            </m:rPr>
                            <a:rPr lang="en-IN" i="0">
                              <a:latin typeface="Cambria Math" panose="02040503050406030204" pitchFamily="18" charset="0"/>
                            </a:rPr>
                            <m:t>V</m:t>
                          </m:r>
                          <m:r>
                            <a:rPr lang="en-IN" i="0">
                              <a:latin typeface="Cambria Math" panose="02040503050406030204" pitchFamily="18" charset="0"/>
                            </a:rPr>
                            <m:t>+</m:t>
                          </m:r>
                          <m:r>
                            <m:rPr>
                              <m:sty m:val="p"/>
                            </m:rPr>
                            <a:rPr lang="en-IN" i="0">
                              <a:latin typeface="Cambria Math" panose="02040503050406030204" pitchFamily="18" charset="0"/>
                            </a:rPr>
                            <m:t>I</m:t>
                          </m:r>
                          <m:sSub>
                            <m:sSubPr>
                              <m:ctrlPr>
                                <a:rPr lang="en-IN" i="1">
                                  <a:solidFill>
                                    <a:srgbClr val="836967"/>
                                  </a:solidFill>
                                  <a:latin typeface="Cambria Math" panose="02040503050406030204" pitchFamily="18" charset="0"/>
                                </a:rPr>
                              </m:ctrlPr>
                            </m:sSubPr>
                            <m:e>
                              <m:r>
                                <m:rPr>
                                  <m:sty m:val="p"/>
                                </m:rPr>
                                <a:rPr lang="en-IN" i="0">
                                  <a:latin typeface="Cambria Math" panose="02040503050406030204" pitchFamily="18" charset="0"/>
                                </a:rPr>
                                <m:t>R</m:t>
                              </m:r>
                            </m:e>
                            <m:sub>
                              <m:r>
                                <m:rPr>
                                  <m:sty m:val="p"/>
                                </m:rPr>
                                <a:rPr lang="en-IN" i="0">
                                  <a:latin typeface="Cambria Math" panose="02040503050406030204" pitchFamily="18" charset="0"/>
                                </a:rPr>
                                <m:t>s</m:t>
                              </m:r>
                            </m:sub>
                          </m:sSub>
                        </m:num>
                        <m:den>
                          <m:sSub>
                            <m:sSubPr>
                              <m:ctrlPr>
                                <a:rPr lang="en-IN" i="1">
                                  <a:solidFill>
                                    <a:srgbClr val="836967"/>
                                  </a:solidFill>
                                  <a:latin typeface="Cambria Math" panose="02040503050406030204" pitchFamily="18" charset="0"/>
                                </a:rPr>
                              </m:ctrlPr>
                            </m:sSubPr>
                            <m:e>
                              <m:r>
                                <m:rPr>
                                  <m:sty m:val="p"/>
                                </m:rPr>
                                <a:rPr lang="en-IN" i="0">
                                  <a:latin typeface="Cambria Math" panose="02040503050406030204" pitchFamily="18" charset="0"/>
                                </a:rPr>
                                <m:t>R</m:t>
                              </m:r>
                            </m:e>
                            <m:sub>
                              <m:r>
                                <m:rPr>
                                  <m:sty m:val="p"/>
                                </m:rPr>
                                <a:rPr lang="en-IN" i="0">
                                  <a:latin typeface="Cambria Math" panose="02040503050406030204" pitchFamily="18" charset="0"/>
                                </a:rPr>
                                <m:t>sh</m:t>
                              </m:r>
                            </m:sub>
                          </m:sSub>
                        </m:den>
                      </m:f>
                    </m:oMath>
                  </m:oMathPara>
                </a14:m>
                <a:endParaRPr lang="en-IN" dirty="0"/>
              </a:p>
            </p:txBody>
          </p:sp>
        </mc:Choice>
        <mc:Fallback xmlns="">
          <p:sp>
            <p:nvSpPr>
              <p:cNvPr id="10" name="TextBox 9">
                <a:extLst>
                  <a:ext uri="{FF2B5EF4-FFF2-40B4-BE49-F238E27FC236}">
                    <a16:creationId xmlns:a16="http://schemas.microsoft.com/office/drawing/2014/main" id="{1B5B8BCF-9DEC-8A38-4474-02DF96193938}"/>
                  </a:ext>
                </a:extLst>
              </p:cNvPr>
              <p:cNvSpPr txBox="1">
                <a:spLocks noRot="1" noChangeAspect="1" noMove="1" noResize="1" noEditPoints="1" noAdjustHandles="1" noChangeArrowheads="1" noChangeShapeType="1" noTextEdit="1"/>
              </p:cNvSpPr>
              <p:nvPr/>
            </p:nvSpPr>
            <p:spPr>
              <a:xfrm>
                <a:off x="213064" y="4956203"/>
                <a:ext cx="6096000" cy="714683"/>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2BD5FBA-AF57-5E6D-E345-E9EF18C1C3F7}"/>
                  </a:ext>
                </a:extLst>
              </p:cNvPr>
              <p:cNvSpPr txBox="1"/>
              <p:nvPr/>
            </p:nvSpPr>
            <p:spPr>
              <a:xfrm>
                <a:off x="1150257" y="5855552"/>
                <a:ext cx="6096000" cy="369332"/>
              </a:xfrm>
              <a:prstGeom prst="rect">
                <a:avLst/>
              </a:prstGeom>
              <a:noFill/>
            </p:spPr>
            <p:txBody>
              <a:bodyPr wrap="square">
                <a:spAutoFit/>
              </a:bodyPr>
              <a:lstStyle/>
              <a:p>
                <a14:m>
                  <m:oMath xmlns:m="http://schemas.openxmlformats.org/officeDocument/2006/math">
                    <m:sSub>
                      <m:sSubPr>
                        <m:ctrlPr>
                          <a:rPr lang="en-IN" sz="1800" i="1" smtClean="0">
                            <a:effectLst/>
                            <a:latin typeface="Cambria Math" panose="02040503050406030204" pitchFamily="18"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I</m:t>
                        </m:r>
                      </m:e>
                      <m:sub>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module</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I</m:t>
                        </m:r>
                      </m:e>
                      <m:sub>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cell</m:t>
                        </m:r>
                      </m:sub>
                    </m:sSub>
                  </m:oMath>
                </a14:m>
                <a:r>
                  <a:rPr lang="en-US" sz="1800" dirty="0">
                    <a:effectLst/>
                    <a:latin typeface="Times New Roman" panose="02020603050405020304" pitchFamily="18" charset="0"/>
                    <a:ea typeface="Calibri" panose="020F0502020204030204" pitchFamily="34" charset="0"/>
                  </a:rPr>
                  <a:t> and </a:t>
                </a:r>
                <a14:m>
                  <m:oMath xmlns:m="http://schemas.openxmlformats.org/officeDocument/2006/math">
                    <m:sSub>
                      <m:sSubPr>
                        <m:ctrlPr>
                          <a:rPr lang="en-IN" sz="1800" i="1">
                            <a:effectLst/>
                            <a:latin typeface="Cambria Math" panose="02040503050406030204" pitchFamily="18"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module</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N</m:t>
                        </m:r>
                      </m:e>
                      <m:sub>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s</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cell</m:t>
                        </m:r>
                      </m:sub>
                    </m:sSub>
                  </m:oMath>
                </a14:m>
                <a:endParaRPr lang="en-IN" dirty="0"/>
              </a:p>
            </p:txBody>
          </p:sp>
        </mc:Choice>
        <mc:Fallback xmlns="">
          <p:sp>
            <p:nvSpPr>
              <p:cNvPr id="12" name="TextBox 11">
                <a:extLst>
                  <a:ext uri="{FF2B5EF4-FFF2-40B4-BE49-F238E27FC236}">
                    <a16:creationId xmlns:a16="http://schemas.microsoft.com/office/drawing/2014/main" id="{A2BD5FBA-AF57-5E6D-E345-E9EF18C1C3F7}"/>
                  </a:ext>
                </a:extLst>
              </p:cNvPr>
              <p:cNvSpPr txBox="1">
                <a:spLocks noRot="1" noChangeAspect="1" noMove="1" noResize="1" noEditPoints="1" noAdjustHandles="1" noChangeArrowheads="1" noChangeShapeType="1" noTextEdit="1"/>
              </p:cNvSpPr>
              <p:nvPr/>
            </p:nvSpPr>
            <p:spPr>
              <a:xfrm>
                <a:off x="1150257" y="5855552"/>
                <a:ext cx="6096000" cy="369332"/>
              </a:xfrm>
              <a:prstGeom prst="rect">
                <a:avLst/>
              </a:prstGeom>
              <a:blipFill>
                <a:blip r:embed="rId6"/>
                <a:stretch>
                  <a:fillRect t="-11667" b="-25000"/>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ECD21715-76BC-FE19-E337-244B1CB59A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7606" y="235427"/>
            <a:ext cx="3429000" cy="933450"/>
          </a:xfrm>
          <a:prstGeom prst="rect">
            <a:avLst/>
          </a:prstGeom>
        </p:spPr>
      </p:pic>
      <p:sp>
        <p:nvSpPr>
          <p:cNvPr id="2" name="Footer Placeholder 1">
            <a:extLst>
              <a:ext uri="{FF2B5EF4-FFF2-40B4-BE49-F238E27FC236}">
                <a16:creationId xmlns:a16="http://schemas.microsoft.com/office/drawing/2014/main" id="{2D8DAF23-4F9A-86B5-DD9D-436D7BACBA9A}"/>
              </a:ext>
            </a:extLst>
          </p:cNvPr>
          <p:cNvSpPr>
            <a:spLocks noGrp="1"/>
          </p:cNvSpPr>
          <p:nvPr>
            <p:ph type="ftr" sz="quarter" idx="11"/>
          </p:nvPr>
        </p:nvSpPr>
        <p:spPr/>
        <p:txBody>
          <a:bodyPr/>
          <a:lstStyle/>
          <a:p>
            <a:r>
              <a:rPr lang="en-IN" dirty="0"/>
              <a:t>9</a:t>
            </a:r>
          </a:p>
        </p:txBody>
      </p:sp>
    </p:spTree>
    <p:extLst>
      <p:ext uri="{BB962C8B-B14F-4D97-AF65-F5344CB8AC3E}">
        <p14:creationId xmlns:p14="http://schemas.microsoft.com/office/powerpoint/2010/main" val="2560323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639</TotalTime>
  <Words>3638</Words>
  <Application>Microsoft Office PowerPoint</Application>
  <PresentationFormat>Widescreen</PresentationFormat>
  <Paragraphs>281</Paragraphs>
  <Slides>36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Times New Roman</vt:lpstr>
      <vt:lpstr>Office Theme</vt:lpstr>
      <vt:lpstr>PowerPoint Presentation</vt:lpstr>
      <vt:lpstr>CONTENTS</vt:lpstr>
      <vt:lpstr>ABSTRACT </vt:lpstr>
      <vt:lpstr>INTRODUCTION </vt:lpstr>
      <vt:lpstr>PROPOSED MODEL</vt:lpstr>
      <vt:lpstr>LITERATURE SURVEY </vt:lpstr>
      <vt:lpstr>  OBJECTIVES </vt:lpstr>
      <vt:lpstr>SOLAR ENERGY</vt:lpstr>
      <vt:lpstr>PowerPoint Presentation</vt:lpstr>
      <vt:lpstr>PowerPoint Presentation</vt:lpstr>
      <vt:lpstr>Circuit Diagram with Proposed system </vt:lpstr>
      <vt:lpstr>Proposed DC-DC Converter</vt:lpstr>
      <vt:lpstr>BCD Mode of Operation</vt:lpstr>
      <vt:lpstr>BDD Mode of operation</vt:lpstr>
      <vt:lpstr>Mathematical model of Proposed ITPC</vt:lpstr>
      <vt:lpstr>MPPT With Various Controllers </vt:lpstr>
      <vt:lpstr>Perturb And Observe Algorithm </vt:lpstr>
      <vt:lpstr>PowerPoint Presentation</vt:lpstr>
      <vt:lpstr>Fuzzy Logic Controller</vt:lpstr>
      <vt:lpstr>Fuzzification Module</vt:lpstr>
      <vt:lpstr>Mamdani Method</vt:lpstr>
      <vt:lpstr>Defuzzification</vt:lpstr>
      <vt:lpstr>BLDC Motor</vt:lpstr>
      <vt:lpstr>SIMULATION RESULTS</vt:lpstr>
      <vt:lpstr>PowerPoint Presentation</vt:lpstr>
      <vt:lpstr> </vt:lpstr>
      <vt:lpstr>PowerPoint Presentation</vt:lpstr>
      <vt:lpstr>PowerPoint Presentation</vt:lpstr>
      <vt:lpstr>Fuzzy controller with MPPT Technique </vt:lpstr>
      <vt:lpstr>PowerPoint Presentation</vt:lpstr>
      <vt:lpstr>PowerPoint Presentation</vt:lpstr>
      <vt:lpstr>PowerPoint Presentation</vt:lpstr>
      <vt:lpstr>PowerPoint Presentation</vt:lpstr>
      <vt:lpstr>CONCLUSION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mskreddy131@gmail.com</dc:creator>
  <cp:lastModifiedBy>VELAGA TANMAYA TULASI</cp:lastModifiedBy>
  <cp:revision>49</cp:revision>
  <dcterms:created xsi:type="dcterms:W3CDTF">2022-05-16T09:18:45Z</dcterms:created>
  <dcterms:modified xsi:type="dcterms:W3CDTF">2022-06-09T18:41:08Z</dcterms:modified>
</cp:coreProperties>
</file>