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
  </p:notesMasterIdLst>
  <p:sldIdLst>
    <p:sldId id="265" r:id="rId2"/>
    <p:sldId id="261" r:id="rId3"/>
    <p:sldId id="258" r:id="rId4"/>
    <p:sldId id="260" r:id="rId5"/>
    <p:sldId id="259" r:id="rId6"/>
    <p:sldId id="263" r:id="rId7"/>
    <p:sldId id="262" r:id="rId8"/>
    <p:sldId id="264" r:id="rId9"/>
    <p:sldId id="266" r:id="rId10"/>
    <p:sldId id="268" r:id="rId11"/>
    <p:sldId id="270" r:id="rId12"/>
    <p:sldId id="27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1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1A6FBF-C234-49EC-8196-A40D93F25C9E}" type="datetimeFigureOut">
              <a:rPr lang="en-GB" smtClean="0"/>
              <a:t>23/09/2018</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E28D60-12F4-465E-AD4E-AA81422952E6}" type="slidenum">
              <a:rPr lang="en-GB" smtClean="0"/>
              <a:t>‹#›</a:t>
            </a:fld>
            <a:endParaRPr lang="en-GB"/>
          </a:p>
        </p:txBody>
      </p:sp>
    </p:spTree>
    <p:extLst>
      <p:ext uri="{BB962C8B-B14F-4D97-AF65-F5344CB8AC3E}">
        <p14:creationId xmlns:p14="http://schemas.microsoft.com/office/powerpoint/2010/main" val="3223941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91821" y="5617774"/>
            <a:ext cx="7382935"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89952" y="1016990"/>
            <a:ext cx="7179733"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90600" y="1009650"/>
            <a:ext cx="7179733"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769521" y="702069"/>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7855433" y="749720"/>
            <a:ext cx="566928" cy="566928"/>
          </a:xfrm>
          <a:prstGeom prst="rect">
            <a:avLst/>
          </a:prstGeom>
          <a:noFill/>
        </p:spPr>
      </p:pic>
      <p:sp>
        <p:nvSpPr>
          <p:cNvPr id="2" name="Title 1"/>
          <p:cNvSpPr>
            <a:spLocks noGrp="1"/>
          </p:cNvSpPr>
          <p:nvPr>
            <p:ph type="ctrTitle"/>
          </p:nvPr>
        </p:nvSpPr>
        <p:spPr>
          <a:xfrm>
            <a:off x="1727201" y="1794935"/>
            <a:ext cx="5723468" cy="1828090"/>
          </a:xfrm>
        </p:spPr>
        <p:txBody>
          <a:bodyPr anchor="b">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1727200" y="3736622"/>
            <a:ext cx="571217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770676" y="5357592"/>
            <a:ext cx="1213821" cy="365125"/>
          </a:xfrm>
        </p:spPr>
        <p:txBody>
          <a:bodyPr/>
          <a:lstStyle/>
          <a:p>
            <a:fld id="{3D6116A3-CA07-4808-B899-177344A4242B}" type="datetime1">
              <a:rPr lang="en-GB" smtClean="0"/>
              <a:t>23/09/2018</a:t>
            </a:fld>
            <a:endParaRPr lang="en-GB"/>
          </a:p>
        </p:txBody>
      </p:sp>
      <p:sp>
        <p:nvSpPr>
          <p:cNvPr id="5" name="Footer Placeholder 4"/>
          <p:cNvSpPr>
            <a:spLocks noGrp="1"/>
          </p:cNvSpPr>
          <p:nvPr>
            <p:ph type="ftr" sz="quarter" idx="11"/>
          </p:nvPr>
        </p:nvSpPr>
        <p:spPr>
          <a:xfrm>
            <a:off x="1174044" y="5357592"/>
            <a:ext cx="5034845" cy="365125"/>
          </a:xfrm>
        </p:spPr>
        <p:txBody>
          <a:bodyPr/>
          <a:lstStyle/>
          <a:p>
            <a:endParaRPr lang="en-GB"/>
          </a:p>
        </p:txBody>
      </p:sp>
      <p:sp>
        <p:nvSpPr>
          <p:cNvPr id="6" name="Slide Number Placeholder 5"/>
          <p:cNvSpPr>
            <a:spLocks noGrp="1"/>
          </p:cNvSpPr>
          <p:nvPr>
            <p:ph type="sldNum" sz="quarter" idx="12"/>
          </p:nvPr>
        </p:nvSpPr>
        <p:spPr>
          <a:xfrm>
            <a:off x="6213930" y="5357592"/>
            <a:ext cx="554023" cy="365125"/>
          </a:xfrm>
        </p:spPr>
        <p:txBody>
          <a:bodyPr/>
          <a:lstStyle>
            <a:lvl1pPr algn="ctr">
              <a:defRPr/>
            </a:lvl1pPr>
          </a:lstStyle>
          <a:p>
            <a:fld id="{8B50E750-200C-4A6D-8988-F57416D6ADE6}"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492533-94C9-4083-B3BA-AB6C8784D9EC}" type="datetime1">
              <a:rPr lang="en-GB" smtClean="0"/>
              <a:t>23/09/2018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B50E750-200C-4A6D-8988-F57416D6ADE6}"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925690"/>
            <a:ext cx="1430867" cy="476391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8221" y="1106312"/>
            <a:ext cx="5178779" cy="44026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C2DABF-1715-40E7-9FF5-6E7595F3998D}" type="datetime1">
              <a:rPr lang="en-GB" smtClean="0"/>
              <a:t>23/09/2018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B50E750-200C-4A6D-8988-F57416D6ADE6}"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FE686D-8A1B-4582-9A81-C47DFFC3BBC8}" type="datetime1">
              <a:rPr lang="en-GB" smtClean="0"/>
              <a:t>23/09/2018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B50E750-200C-4A6D-8988-F57416D6ADE6}"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979" y="2239430"/>
            <a:ext cx="6254044" cy="1362075"/>
          </a:xfrm>
        </p:spPr>
        <p:txBody>
          <a:bodyPr anchor="b"/>
          <a:lstStyle>
            <a:lvl1pPr algn="ctr">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456267" y="3725334"/>
            <a:ext cx="6231467"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FA852F-F229-495E-ACA5-67F97CC06A5E}" type="datetime1">
              <a:rPr lang="en-GB" smtClean="0"/>
              <a:t>23/09/2018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B50E750-200C-4A6D-8988-F57416D6ADE6}"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A2D70B7B-F922-4EF3-9FCD-D6B1BECA5917}" type="datetime1">
              <a:rPr lang="en-GB" smtClean="0"/>
              <a:t>23/09/2018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B50E750-200C-4A6D-8988-F57416D6ADE6}" type="slidenum">
              <a:rPr lang="en-GB" smtClean="0"/>
              <a:t>‹#›</a:t>
            </a:fld>
            <a:endParaRPr lang="en-GB"/>
          </a:p>
        </p:txBody>
      </p:sp>
      <p:sp>
        <p:nvSpPr>
          <p:cNvPr id="9" name="Content Placeholder 8"/>
          <p:cNvSpPr>
            <a:spLocks noGrp="1"/>
          </p:cNvSpPr>
          <p:nvPr>
            <p:ph sz="quarter" idx="13"/>
          </p:nvPr>
        </p:nvSpPr>
        <p:spPr>
          <a:xfrm>
            <a:off x="1298448" y="2121407"/>
            <a:ext cx="3200400" cy="36027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63440" y="2119313"/>
            <a:ext cx="3200400" cy="3605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57869" y="2122312"/>
            <a:ext cx="293952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910669" y="2122311"/>
            <a:ext cx="2944368"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EA050DC9-D430-4AC6-B940-6D064D7BC092}" type="datetime1">
              <a:rPr lang="en-GB" smtClean="0"/>
              <a:t>23/09/2018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B50E750-200C-4A6D-8988-F57416D6ADE6}" type="slidenum">
              <a:rPr lang="en-GB" smtClean="0"/>
              <a:t>‹#›</a:t>
            </a:fld>
            <a:endParaRPr lang="en-GB"/>
          </a:p>
        </p:txBody>
      </p:sp>
      <p:sp>
        <p:nvSpPr>
          <p:cNvPr id="11" name="Content Placeholder 10"/>
          <p:cNvSpPr>
            <a:spLocks noGrp="1"/>
          </p:cNvSpPr>
          <p:nvPr>
            <p:ph sz="quarter" idx="13"/>
          </p:nvPr>
        </p:nvSpPr>
        <p:spPr>
          <a:xfrm>
            <a:off x="1298448" y="2944368"/>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45151" y="2944813"/>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5E4903C-8BA1-42C0-A005-5AA64DC003BF}" type="datetime1">
              <a:rPr lang="en-GB" smtClean="0"/>
              <a:t>23/09/2018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B50E750-200C-4A6D-8988-F57416D6ADE6}"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33E79A-C012-4C9E-BBBB-E825299349B9}" type="datetime1">
              <a:rPr lang="en-GB" smtClean="0"/>
              <a:t>23/09/2018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B50E750-200C-4A6D-8988-F57416D6ADE6}"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4471416" y="603504"/>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749808" y="576072"/>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8976" y="2020042"/>
            <a:ext cx="3064827" cy="1503037"/>
          </a:xfrm>
        </p:spPr>
        <p:txBody>
          <a:bodyPr anchor="b">
            <a:normAutofit/>
          </a:bodyPr>
          <a:lstStyle>
            <a:lvl1pPr algn="ctr">
              <a:defRPr sz="2400" b="0"/>
            </a:lvl1pPr>
          </a:lstStyle>
          <a:p>
            <a:r>
              <a:rPr lang="en-US" smtClean="0"/>
              <a:t>Click to edit Master title style</a:t>
            </a:r>
            <a:endParaRPr lang="en-US"/>
          </a:p>
        </p:txBody>
      </p:sp>
      <p:sp>
        <p:nvSpPr>
          <p:cNvPr id="3" name="Content Placeholder 2"/>
          <p:cNvSpPr>
            <a:spLocks noGrp="1"/>
          </p:cNvSpPr>
          <p:nvPr>
            <p:ph idx="1"/>
          </p:nvPr>
        </p:nvSpPr>
        <p:spPr>
          <a:xfrm rot="60000">
            <a:off x="4854291" y="1150993"/>
            <a:ext cx="3020792"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60000">
            <a:off x="1148125" y="3623748"/>
            <a:ext cx="3048891"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1698" y="5885672"/>
            <a:ext cx="1213821" cy="365125"/>
          </a:xfrm>
        </p:spPr>
        <p:txBody>
          <a:bodyPr/>
          <a:lstStyle/>
          <a:p>
            <a:fld id="{D5EEF72C-D5D9-4A45-B572-BE76146F9BEE}" type="datetime1">
              <a:rPr lang="en-GB" smtClean="0"/>
              <a:t>23/09/2018</a:t>
            </a:fld>
            <a:endParaRPr lang="en-GB"/>
          </a:p>
        </p:txBody>
      </p:sp>
      <p:sp>
        <p:nvSpPr>
          <p:cNvPr id="6" name="Footer Placeholder 5"/>
          <p:cNvSpPr>
            <a:spLocks noGrp="1"/>
          </p:cNvSpPr>
          <p:nvPr>
            <p:ph type="ftr" sz="quarter" idx="11"/>
          </p:nvPr>
        </p:nvSpPr>
        <p:spPr>
          <a:xfrm rot="-60000">
            <a:off x="914554" y="5829261"/>
            <a:ext cx="3522607" cy="365125"/>
          </a:xfrm>
        </p:spPr>
        <p:txBody>
          <a:bodyPr/>
          <a:lstStyle/>
          <a:p>
            <a:endParaRPr lang="en-GB"/>
          </a:p>
        </p:txBody>
      </p:sp>
      <p:sp>
        <p:nvSpPr>
          <p:cNvPr id="7" name="Slide Number Placeholder 6"/>
          <p:cNvSpPr>
            <a:spLocks noGrp="1"/>
          </p:cNvSpPr>
          <p:nvPr>
            <p:ph type="sldNum" sz="quarter" idx="12"/>
          </p:nvPr>
        </p:nvSpPr>
        <p:spPr>
          <a:xfrm rot="60000">
            <a:off x="7557313" y="5896961"/>
            <a:ext cx="554023" cy="365125"/>
          </a:xfrm>
        </p:spPr>
        <p:txBody>
          <a:bodyPr/>
          <a:lstStyle/>
          <a:p>
            <a:fld id="{8B50E750-200C-4A6D-8988-F57416D6ADE6}"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5058" y="575769"/>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4464768" y="603920"/>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6424" y="2020824"/>
            <a:ext cx="3063240" cy="1499616"/>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rot="60000">
            <a:off x="4898615" y="1207272"/>
            <a:ext cx="2913863"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rot="-60000">
            <a:off x="1152144" y="3621024"/>
            <a:ext cx="3044952"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5936" y="5888737"/>
            <a:ext cx="1213821" cy="365125"/>
          </a:xfrm>
        </p:spPr>
        <p:txBody>
          <a:bodyPr/>
          <a:lstStyle/>
          <a:p>
            <a:fld id="{2C1DD4BF-E32E-46FD-B7F0-A78EC4947B26}" type="datetime1">
              <a:rPr lang="en-GB" smtClean="0"/>
              <a:t>23/09/2018</a:t>
            </a:fld>
            <a:endParaRPr lang="en-GB"/>
          </a:p>
        </p:txBody>
      </p:sp>
      <p:sp>
        <p:nvSpPr>
          <p:cNvPr id="6" name="Footer Placeholder 5"/>
          <p:cNvSpPr>
            <a:spLocks noGrp="1"/>
          </p:cNvSpPr>
          <p:nvPr>
            <p:ph type="ftr" sz="quarter" idx="11"/>
          </p:nvPr>
        </p:nvSpPr>
        <p:spPr>
          <a:xfrm rot="-60000">
            <a:off x="914569" y="5831037"/>
            <a:ext cx="3319043" cy="365125"/>
          </a:xfrm>
        </p:spPr>
        <p:txBody>
          <a:bodyPr/>
          <a:lstStyle/>
          <a:p>
            <a:endParaRPr lang="en-GB"/>
          </a:p>
        </p:txBody>
      </p:sp>
      <p:sp>
        <p:nvSpPr>
          <p:cNvPr id="7" name="Slide Number Placeholder 6"/>
          <p:cNvSpPr>
            <a:spLocks noGrp="1"/>
          </p:cNvSpPr>
          <p:nvPr>
            <p:ph type="sldNum" sz="quarter" idx="12"/>
          </p:nvPr>
        </p:nvSpPr>
        <p:spPr>
          <a:xfrm rot="60000">
            <a:off x="7562089" y="5900026"/>
            <a:ext cx="554023" cy="365125"/>
          </a:xfrm>
        </p:spPr>
        <p:txBody>
          <a:bodyPr/>
          <a:lstStyle/>
          <a:p>
            <a:fld id="{8B50E750-200C-4A6D-8988-F57416D6ADE6}"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628650" y="6069330"/>
            <a:ext cx="792099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1520" y="575310"/>
            <a:ext cx="76962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1520" y="576072"/>
            <a:ext cx="76962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543741" y="273091"/>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8115079" y="298163"/>
            <a:ext cx="566928" cy="566928"/>
          </a:xfrm>
          <a:prstGeom prst="rect">
            <a:avLst/>
          </a:prstGeom>
          <a:noFill/>
        </p:spPr>
      </p:pic>
      <p:sp>
        <p:nvSpPr>
          <p:cNvPr id="2" name="Title Placeholder 1"/>
          <p:cNvSpPr>
            <a:spLocks noGrp="1"/>
          </p:cNvSpPr>
          <p:nvPr>
            <p:ph type="title"/>
          </p:nvPr>
        </p:nvSpPr>
        <p:spPr>
          <a:xfrm>
            <a:off x="1095023" y="817582"/>
            <a:ext cx="6965245" cy="120248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63040" y="2119257"/>
            <a:ext cx="6196405" cy="3603812"/>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54588" y="5809152"/>
            <a:ext cx="1213821"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9D547BA5-5646-4569-86A7-C5D9769BEC03}" type="datetime1">
              <a:rPr lang="en-GB" smtClean="0"/>
              <a:t>23/09/2018</a:t>
            </a:fld>
            <a:endParaRPr lang="en-GB"/>
          </a:p>
        </p:txBody>
      </p:sp>
      <p:sp>
        <p:nvSpPr>
          <p:cNvPr id="5" name="Footer Placeholder 4"/>
          <p:cNvSpPr>
            <a:spLocks noGrp="1"/>
          </p:cNvSpPr>
          <p:nvPr>
            <p:ph type="ftr" sz="quarter" idx="3"/>
          </p:nvPr>
        </p:nvSpPr>
        <p:spPr>
          <a:xfrm>
            <a:off x="914401" y="5809152"/>
            <a:ext cx="5540188"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en-GB"/>
          </a:p>
        </p:txBody>
      </p:sp>
      <p:sp>
        <p:nvSpPr>
          <p:cNvPr id="6" name="Slide Number Placeholder 5"/>
          <p:cNvSpPr>
            <a:spLocks noGrp="1"/>
          </p:cNvSpPr>
          <p:nvPr>
            <p:ph type="sldNum" sz="quarter" idx="4"/>
          </p:nvPr>
        </p:nvSpPr>
        <p:spPr>
          <a:xfrm>
            <a:off x="7670202" y="5809152"/>
            <a:ext cx="554023"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8B50E750-200C-4A6D-8988-F57416D6ADE6}"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
            </a:r>
            <a:br>
              <a:rPr lang="en-GB" dirty="0"/>
            </a:br>
            <a:r>
              <a:rPr lang="en-GB" dirty="0" smtClean="0"/>
              <a:t>The </a:t>
            </a:r>
            <a:r>
              <a:rPr lang="en-GB" dirty="0" err="1" smtClean="0"/>
              <a:t>Extreems</a:t>
            </a:r>
            <a:endParaRPr lang="en-GB" dirty="0"/>
          </a:p>
        </p:txBody>
      </p:sp>
      <p:sp>
        <p:nvSpPr>
          <p:cNvPr id="3" name="Subtitle 2"/>
          <p:cNvSpPr>
            <a:spLocks noGrp="1"/>
          </p:cNvSpPr>
          <p:nvPr>
            <p:ph type="subTitle" idx="1"/>
          </p:nvPr>
        </p:nvSpPr>
        <p:spPr>
          <a:xfrm>
            <a:off x="3391328" y="3861048"/>
            <a:ext cx="4035011" cy="1524000"/>
          </a:xfrm>
        </p:spPr>
        <p:txBody>
          <a:bodyPr>
            <a:normAutofit/>
          </a:bodyPr>
          <a:lstStyle/>
          <a:p>
            <a:pPr algn="l"/>
            <a:r>
              <a:rPr lang="en-GB" sz="1800" b="1" dirty="0" smtClean="0">
                <a:latin typeface="Times New Roman" pitchFamily="18" charset="0"/>
                <a:cs typeface="Times New Roman" pitchFamily="18" charset="0"/>
              </a:rPr>
              <a:t>Group Leader :=</a:t>
            </a:r>
            <a:r>
              <a:rPr lang="en-GB" sz="1800" b="1" dirty="0" err="1" smtClean="0">
                <a:latin typeface="Times New Roman" pitchFamily="18" charset="0"/>
                <a:cs typeface="Times New Roman" pitchFamily="18" charset="0"/>
              </a:rPr>
              <a:t>Tanmaya</a:t>
            </a:r>
            <a:r>
              <a:rPr lang="en-GB" sz="1800" b="1" dirty="0" smtClean="0">
                <a:latin typeface="Times New Roman" pitchFamily="18" charset="0"/>
                <a:cs typeface="Times New Roman" pitchFamily="18" charset="0"/>
              </a:rPr>
              <a:t> </a:t>
            </a:r>
            <a:r>
              <a:rPr lang="en-GB" sz="1800" b="1" dirty="0" err="1" smtClean="0">
                <a:latin typeface="Times New Roman" pitchFamily="18" charset="0"/>
                <a:cs typeface="Times New Roman" pitchFamily="18" charset="0"/>
              </a:rPr>
              <a:t>Chaudhary</a:t>
            </a:r>
            <a:endParaRPr lang="en-GB" sz="1800" b="1" dirty="0" smtClean="0">
              <a:latin typeface="Times New Roman" pitchFamily="18" charset="0"/>
              <a:cs typeface="Times New Roman" pitchFamily="18" charset="0"/>
            </a:endParaRPr>
          </a:p>
          <a:p>
            <a:pPr algn="r"/>
            <a:r>
              <a:rPr lang="en-GB" sz="1800" dirty="0" err="1" smtClean="0">
                <a:latin typeface="Times New Roman" pitchFamily="18" charset="0"/>
                <a:cs typeface="Times New Roman" pitchFamily="18" charset="0"/>
              </a:rPr>
              <a:t>Vipin</a:t>
            </a:r>
            <a:r>
              <a:rPr lang="en-GB" sz="1800" dirty="0" smtClean="0">
                <a:latin typeface="Times New Roman" pitchFamily="18" charset="0"/>
                <a:cs typeface="Times New Roman" pitchFamily="18" charset="0"/>
              </a:rPr>
              <a:t> Gupta</a:t>
            </a:r>
          </a:p>
          <a:p>
            <a:pPr algn="r"/>
            <a:r>
              <a:rPr lang="en-GB" sz="1800" dirty="0" err="1" smtClean="0">
                <a:latin typeface="Times New Roman" pitchFamily="18" charset="0"/>
                <a:cs typeface="Times New Roman" pitchFamily="18" charset="0"/>
              </a:rPr>
              <a:t>Mukul</a:t>
            </a:r>
            <a:r>
              <a:rPr lang="en-GB" sz="1800" dirty="0" smtClean="0">
                <a:latin typeface="Times New Roman" pitchFamily="18" charset="0"/>
                <a:cs typeface="Times New Roman" pitchFamily="18" charset="0"/>
              </a:rPr>
              <a:t> Sharma</a:t>
            </a:r>
          </a:p>
          <a:p>
            <a:pPr algn="r"/>
            <a:r>
              <a:rPr lang="en-GB" sz="1800" dirty="0" err="1" smtClean="0">
                <a:latin typeface="Times New Roman" pitchFamily="18" charset="0"/>
                <a:cs typeface="Times New Roman" pitchFamily="18" charset="0"/>
              </a:rPr>
              <a:t>Swapnil</a:t>
            </a:r>
            <a:r>
              <a:rPr lang="en-GB" sz="1800" dirty="0" smtClean="0">
                <a:latin typeface="Times New Roman" pitchFamily="18" charset="0"/>
                <a:cs typeface="Times New Roman" pitchFamily="18" charset="0"/>
              </a:rPr>
              <a:t> Bhatia</a:t>
            </a:r>
            <a:endParaRPr lang="en-GB" sz="1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B50E750-200C-4A6D-8988-F57416D6ADE6}" type="slidenum">
              <a:rPr lang="en-GB" smtClean="0"/>
              <a:t>1</a:t>
            </a:fld>
            <a:endParaRPr lang="en-GB"/>
          </a:p>
        </p:txBody>
      </p:sp>
      <p:sp>
        <p:nvSpPr>
          <p:cNvPr id="5" name="TextBox 4"/>
          <p:cNvSpPr txBox="1"/>
          <p:nvPr/>
        </p:nvSpPr>
        <p:spPr>
          <a:xfrm>
            <a:off x="1979712" y="1340768"/>
            <a:ext cx="5446627" cy="707886"/>
          </a:xfrm>
          <a:prstGeom prst="rect">
            <a:avLst/>
          </a:prstGeom>
          <a:noFill/>
        </p:spPr>
        <p:txBody>
          <a:bodyPr wrap="square" rtlCol="0">
            <a:spAutoFit/>
          </a:bodyPr>
          <a:lstStyle/>
          <a:p>
            <a:r>
              <a:rPr lang="en-GB" sz="4000" b="1" dirty="0" smtClean="0"/>
              <a:t>RTU HACKATHON 2018</a:t>
            </a:r>
            <a:endParaRPr lang="en-GB" sz="4000" b="1" dirty="0"/>
          </a:p>
        </p:txBody>
      </p:sp>
      <p:sp>
        <p:nvSpPr>
          <p:cNvPr id="6" name="TextBox 5"/>
          <p:cNvSpPr txBox="1"/>
          <p:nvPr/>
        </p:nvSpPr>
        <p:spPr>
          <a:xfrm>
            <a:off x="1012641" y="5301208"/>
            <a:ext cx="6762236" cy="400110"/>
          </a:xfrm>
          <a:prstGeom prst="rect">
            <a:avLst/>
          </a:prstGeom>
          <a:noFill/>
        </p:spPr>
        <p:txBody>
          <a:bodyPr wrap="none" rtlCol="0">
            <a:spAutoFit/>
          </a:bodyPr>
          <a:lstStyle/>
          <a:p>
            <a:pPr algn="ctr"/>
            <a:r>
              <a:rPr lang="en-GB" sz="2000" b="1" dirty="0" smtClean="0">
                <a:latin typeface="Arial Black" pitchFamily="34" charset="0"/>
              </a:rPr>
              <a:t>Institute of Engineering and Technology, </a:t>
            </a:r>
            <a:r>
              <a:rPr lang="en-GB" sz="2000" b="1" dirty="0" err="1" smtClean="0">
                <a:latin typeface="Arial Black" pitchFamily="34" charset="0"/>
              </a:rPr>
              <a:t>Alwar</a:t>
            </a:r>
            <a:endParaRPr lang="en-GB" sz="2000" b="1" dirty="0">
              <a:latin typeface="Arial Black" pitchFamily="34" charset="0"/>
            </a:endParaRPr>
          </a:p>
        </p:txBody>
      </p:sp>
    </p:spTree>
    <p:extLst>
      <p:ext uri="{BB962C8B-B14F-4D97-AF65-F5344CB8AC3E}">
        <p14:creationId xmlns:p14="http://schemas.microsoft.com/office/powerpoint/2010/main" val="16392501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B50E750-200C-4A6D-8988-F57416D6ADE6}" type="slidenum">
              <a:rPr lang="en-GB" smtClean="0"/>
              <a:t>10</a:t>
            </a:fld>
            <a:endParaRPr lang="en-GB"/>
          </a:p>
        </p:txBody>
      </p:sp>
      <p:sp>
        <p:nvSpPr>
          <p:cNvPr id="5" name="Rectangle 4"/>
          <p:cNvSpPr/>
          <p:nvPr/>
        </p:nvSpPr>
        <p:spPr>
          <a:xfrm>
            <a:off x="611560" y="692696"/>
            <a:ext cx="2736304" cy="523220"/>
          </a:xfrm>
          <a:prstGeom prst="rect">
            <a:avLst/>
          </a:prstGeom>
        </p:spPr>
        <p:txBody>
          <a:bodyPr wrap="square">
            <a:spAutoFit/>
          </a:bodyPr>
          <a:lstStyle/>
          <a:p>
            <a:pPr algn="ctr"/>
            <a:r>
              <a:rPr lang="en-GB"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Challenge </a:t>
            </a:r>
            <a:r>
              <a:rPr lang="en-GB" sz="2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2</a:t>
            </a:r>
            <a:endParaRPr lang="en-GB"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7" name="TextBox 6"/>
          <p:cNvSpPr txBox="1"/>
          <p:nvPr/>
        </p:nvSpPr>
        <p:spPr>
          <a:xfrm>
            <a:off x="2347784" y="1245644"/>
            <a:ext cx="6120680" cy="1200329"/>
          </a:xfrm>
          <a:prstGeom prst="rect">
            <a:avLst/>
          </a:prstGeom>
          <a:noFill/>
        </p:spPr>
        <p:txBody>
          <a:bodyPr wrap="square" rtlCol="0">
            <a:spAutoFit/>
          </a:bodyPr>
          <a:lstStyle/>
          <a:p>
            <a:pPr algn="just"/>
            <a:r>
              <a:rPr lang="en-GB" sz="2400" b="1" dirty="0" smtClean="0">
                <a:latin typeface="Times New Roman" pitchFamily="18" charset="0"/>
                <a:cs typeface="Times New Roman" pitchFamily="18" charset="0"/>
              </a:rPr>
              <a:t>If some sensor will not working properly after some time then how to know that which sensor are working properly or not?</a:t>
            </a:r>
            <a:endParaRPr lang="en-GB" sz="2400" b="1" dirty="0">
              <a:latin typeface="Times New Roman" pitchFamily="18" charset="0"/>
              <a:cs typeface="Times New Roman" pitchFamily="18" charset="0"/>
            </a:endParaRPr>
          </a:p>
        </p:txBody>
      </p:sp>
      <p:sp>
        <p:nvSpPr>
          <p:cNvPr id="8" name="Rectangle 7"/>
          <p:cNvSpPr/>
          <p:nvPr/>
        </p:nvSpPr>
        <p:spPr>
          <a:xfrm>
            <a:off x="755576" y="2708920"/>
            <a:ext cx="1428596" cy="523220"/>
          </a:xfrm>
          <a:prstGeom prst="rect">
            <a:avLst/>
          </a:prstGeom>
        </p:spPr>
        <p:txBody>
          <a:bodyPr wrap="none">
            <a:spAutoFit/>
          </a:bodyPr>
          <a:lstStyle/>
          <a:p>
            <a:pPr algn="ctr"/>
            <a:r>
              <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Solution</a:t>
            </a:r>
            <a:endPar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9" name="Rectangle 8"/>
          <p:cNvSpPr/>
          <p:nvPr/>
        </p:nvSpPr>
        <p:spPr>
          <a:xfrm>
            <a:off x="1619672" y="3884855"/>
            <a:ext cx="6624736" cy="1200329"/>
          </a:xfrm>
          <a:prstGeom prst="rect">
            <a:avLst/>
          </a:prstGeom>
        </p:spPr>
        <p:txBody>
          <a:bodyPr wrap="square">
            <a:spAutoFit/>
          </a:bodyPr>
          <a:lstStyle/>
          <a:p>
            <a:r>
              <a:rPr lang="en-GB" sz="2400" b="1" dirty="0">
                <a:latin typeface="Times New Roman" pitchFamily="18" charset="0"/>
                <a:cs typeface="Times New Roman" pitchFamily="18" charset="0"/>
              </a:rPr>
              <a:t>Every sensor have individual value. We set a system which tell us about the current position and working state by the help of LED blinking</a:t>
            </a:r>
            <a:endParaRPr lang="en-GB"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41384164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B50E750-200C-4A6D-8988-F57416D6ADE6}" type="slidenum">
              <a:rPr lang="en-GB" smtClean="0"/>
              <a:t>11</a:t>
            </a:fld>
            <a:endParaRPr lang="en-GB"/>
          </a:p>
        </p:txBody>
      </p:sp>
      <p:sp>
        <p:nvSpPr>
          <p:cNvPr id="5" name="TextBox 4"/>
          <p:cNvSpPr txBox="1"/>
          <p:nvPr/>
        </p:nvSpPr>
        <p:spPr>
          <a:xfrm>
            <a:off x="1619672" y="1556792"/>
            <a:ext cx="7128792" cy="830997"/>
          </a:xfrm>
          <a:prstGeom prst="rect">
            <a:avLst/>
          </a:prstGeom>
          <a:noFill/>
        </p:spPr>
        <p:txBody>
          <a:bodyPr wrap="square" rtlCol="0">
            <a:spAutoFit/>
          </a:bodyPr>
          <a:lstStyle/>
          <a:p>
            <a:r>
              <a:rPr lang="en-GB" sz="2400" b="1" dirty="0" smtClean="0">
                <a:latin typeface="Times New Roman" pitchFamily="18" charset="0"/>
                <a:cs typeface="Times New Roman" pitchFamily="18" charset="0"/>
              </a:rPr>
              <a:t>Where we drop the sensor in the firm so that it will not  broken by the tractor during cultivating?</a:t>
            </a:r>
            <a:endParaRPr lang="en-GB" sz="2400" b="1" dirty="0">
              <a:latin typeface="Times New Roman" pitchFamily="18" charset="0"/>
              <a:cs typeface="Times New Roman" pitchFamily="18" charset="0"/>
            </a:endParaRPr>
          </a:p>
        </p:txBody>
      </p:sp>
      <p:sp>
        <p:nvSpPr>
          <p:cNvPr id="6" name="Rectangle 5"/>
          <p:cNvSpPr/>
          <p:nvPr/>
        </p:nvSpPr>
        <p:spPr>
          <a:xfrm>
            <a:off x="827584" y="692696"/>
            <a:ext cx="2199640"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GB" sz="2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Challenge - 3</a:t>
            </a:r>
            <a:endParaRPr lang="en-GB" sz="28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8" name="Rectangle 7"/>
          <p:cNvSpPr/>
          <p:nvPr/>
        </p:nvSpPr>
        <p:spPr>
          <a:xfrm>
            <a:off x="755576" y="2977788"/>
            <a:ext cx="1428596" cy="523220"/>
          </a:xfrm>
          <a:prstGeom prst="rect">
            <a:avLst/>
          </a:prstGeom>
        </p:spPr>
        <p:txBody>
          <a:bodyPr wrap="none">
            <a:spAutoFit/>
          </a:bodyPr>
          <a:lstStyle/>
          <a:p>
            <a:pPr algn="ctr"/>
            <a:r>
              <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Solution</a:t>
            </a:r>
            <a:endPar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9" name="Rectangle 8"/>
          <p:cNvSpPr/>
          <p:nvPr/>
        </p:nvSpPr>
        <p:spPr>
          <a:xfrm>
            <a:off x="1259632" y="3717032"/>
            <a:ext cx="7128792" cy="1477328"/>
          </a:xfrm>
          <a:prstGeom prst="rect">
            <a:avLst/>
          </a:prstGeom>
        </p:spPr>
        <p:txBody>
          <a:bodyPr wrap="square">
            <a:spAutoFit/>
          </a:bodyPr>
          <a:lstStyle/>
          <a:p>
            <a:pPr algn="just"/>
            <a:r>
              <a:rPr lang="en-GB" b="1" dirty="0" smtClean="0">
                <a:latin typeface="Times New Roman" pitchFamily="18" charset="0"/>
                <a:cs typeface="Times New Roman" pitchFamily="18" charset="0"/>
              </a:rPr>
              <a:t>*  We </a:t>
            </a:r>
            <a:r>
              <a:rPr lang="en-GB" b="1" dirty="0">
                <a:latin typeface="Times New Roman" pitchFamily="18" charset="0"/>
                <a:cs typeface="Times New Roman" pitchFamily="18" charset="0"/>
              </a:rPr>
              <a:t>placed sensor at  corners and one or two sensor in the middle of </a:t>
            </a:r>
            <a:r>
              <a:rPr lang="en-GB" b="1" dirty="0" smtClean="0">
                <a:latin typeface="Times New Roman" pitchFamily="18" charset="0"/>
                <a:cs typeface="Times New Roman" pitchFamily="18" charset="0"/>
              </a:rPr>
              <a:t>            Firm</a:t>
            </a:r>
            <a:endParaRPr lang="en-GB" b="1" dirty="0">
              <a:latin typeface="Times New Roman" pitchFamily="18" charset="0"/>
              <a:cs typeface="Times New Roman" pitchFamily="18" charset="0"/>
            </a:endParaRPr>
          </a:p>
          <a:p>
            <a:endParaRPr lang="en-GB" b="1" dirty="0">
              <a:latin typeface="Times New Roman" pitchFamily="18" charset="0"/>
              <a:cs typeface="Times New Roman" pitchFamily="18" charset="0"/>
            </a:endParaRPr>
          </a:p>
          <a:p>
            <a:pPr algn="just"/>
            <a:r>
              <a:rPr lang="en-GB" b="1" dirty="0" smtClean="0">
                <a:latin typeface="Times New Roman" pitchFamily="18" charset="0"/>
                <a:cs typeface="Times New Roman" pitchFamily="18" charset="0"/>
              </a:rPr>
              <a:t> *  We </a:t>
            </a:r>
            <a:r>
              <a:rPr lang="en-GB" b="1" dirty="0">
                <a:latin typeface="Times New Roman" pitchFamily="18" charset="0"/>
                <a:cs typeface="Times New Roman" pitchFamily="18" charset="0"/>
              </a:rPr>
              <a:t>insert the sensor just after the </a:t>
            </a:r>
            <a:r>
              <a:rPr lang="en-GB" b="1" dirty="0" err="1">
                <a:latin typeface="Times New Roman" pitchFamily="18" charset="0"/>
                <a:cs typeface="Times New Roman" pitchFamily="18" charset="0"/>
              </a:rPr>
              <a:t>Plow</a:t>
            </a:r>
            <a:r>
              <a:rPr lang="en-GB" b="1" dirty="0">
                <a:latin typeface="Times New Roman" pitchFamily="18" charset="0"/>
                <a:cs typeface="Times New Roman" pitchFamily="18" charset="0"/>
              </a:rPr>
              <a:t>  because in the time of </a:t>
            </a:r>
            <a:r>
              <a:rPr lang="en-GB" b="1" dirty="0" err="1">
                <a:latin typeface="Times New Roman" pitchFamily="18" charset="0"/>
                <a:cs typeface="Times New Roman" pitchFamily="18" charset="0"/>
              </a:rPr>
              <a:t>Plow</a:t>
            </a:r>
            <a:r>
              <a:rPr lang="en-GB" b="1" dirty="0">
                <a:latin typeface="Times New Roman" pitchFamily="18" charset="0"/>
                <a:cs typeface="Times New Roman" pitchFamily="18" charset="0"/>
              </a:rPr>
              <a:t> </a:t>
            </a:r>
            <a:r>
              <a:rPr lang="en-GB" b="1" dirty="0" smtClean="0">
                <a:latin typeface="Times New Roman" pitchFamily="18" charset="0"/>
                <a:cs typeface="Times New Roman" pitchFamily="18" charset="0"/>
              </a:rPr>
              <a:t>      sensor </a:t>
            </a:r>
            <a:r>
              <a:rPr lang="en-GB" b="1" dirty="0">
                <a:latin typeface="Times New Roman" pitchFamily="18" charset="0"/>
                <a:cs typeface="Times New Roman" pitchFamily="18" charset="0"/>
              </a:rPr>
              <a:t>may be broke  </a:t>
            </a:r>
            <a:endParaRPr lang="en-GB" b="1" dirty="0">
              <a:latin typeface="Times New Roman" pitchFamily="18" charset="0"/>
              <a:cs typeface="Times New Roman" pitchFamily="18" charset="0"/>
            </a:endParaRPr>
          </a:p>
        </p:txBody>
      </p:sp>
    </p:spTree>
    <p:extLst>
      <p:ext uri="{BB962C8B-B14F-4D97-AF65-F5344CB8AC3E}">
        <p14:creationId xmlns:p14="http://schemas.microsoft.com/office/powerpoint/2010/main" val="16890245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B50E750-200C-4A6D-8988-F57416D6ADE6}" type="slidenum">
              <a:rPr lang="en-GB" smtClean="0"/>
              <a:t>12</a:t>
            </a:fld>
            <a:endParaRPr lang="en-GB"/>
          </a:p>
        </p:txBody>
      </p:sp>
      <p:pic>
        <p:nvPicPr>
          <p:cNvPr id="1026" name="Picture 2" descr="C:\Users\Dell\Desktop\t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548680"/>
            <a:ext cx="7776864" cy="5760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02011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15616" y="2132856"/>
            <a:ext cx="7056784" cy="3539430"/>
          </a:xfrm>
          <a:prstGeom prst="rect">
            <a:avLst/>
          </a:prstGeom>
          <a:noFill/>
        </p:spPr>
        <p:txBody>
          <a:bodyPr wrap="square" rtlCol="0">
            <a:spAutoFit/>
          </a:bodyPr>
          <a:lstStyle/>
          <a:p>
            <a:pPr algn="just"/>
            <a:r>
              <a:rPr lang="en-GB" sz="3200" dirty="0">
                <a:latin typeface="Times New Roman" pitchFamily="18" charset="0"/>
                <a:cs typeface="Times New Roman" pitchFamily="18" charset="0"/>
              </a:rPr>
              <a:t>Irrigation is the application of controlled amounts of water to plants at needed intervals. Irrigation helps to grow agricultural crops, maintain landscapes, and </a:t>
            </a:r>
            <a:r>
              <a:rPr lang="en-GB" sz="3200" dirty="0" smtClean="0">
                <a:latin typeface="Times New Roman" pitchFamily="18" charset="0"/>
                <a:cs typeface="Times New Roman" pitchFamily="18" charset="0"/>
              </a:rPr>
              <a:t>re-vegetate </a:t>
            </a:r>
            <a:r>
              <a:rPr lang="en-GB" sz="3200" dirty="0">
                <a:latin typeface="Times New Roman" pitchFamily="18" charset="0"/>
                <a:cs typeface="Times New Roman" pitchFamily="18" charset="0"/>
              </a:rPr>
              <a:t>disturbed soils in dry areas and during periods of less than average rainfall.</a:t>
            </a:r>
          </a:p>
        </p:txBody>
      </p:sp>
      <p:sp>
        <p:nvSpPr>
          <p:cNvPr id="5" name="Rectangle 4"/>
          <p:cNvSpPr/>
          <p:nvPr/>
        </p:nvSpPr>
        <p:spPr>
          <a:xfrm>
            <a:off x="2915816" y="664995"/>
            <a:ext cx="2898550"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Irrigation</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6" name="Slide Number Placeholder 5"/>
          <p:cNvSpPr>
            <a:spLocks noGrp="1"/>
          </p:cNvSpPr>
          <p:nvPr>
            <p:ph type="sldNum" sz="quarter" idx="12"/>
          </p:nvPr>
        </p:nvSpPr>
        <p:spPr/>
        <p:txBody>
          <a:bodyPr/>
          <a:lstStyle/>
          <a:p>
            <a:fld id="{8B50E750-200C-4A6D-8988-F57416D6ADE6}" type="slidenum">
              <a:rPr lang="en-GB" smtClean="0"/>
              <a:t>2</a:t>
            </a:fld>
            <a:endParaRPr lang="en-GB"/>
          </a:p>
        </p:txBody>
      </p:sp>
    </p:spTree>
    <p:extLst>
      <p:ext uri="{BB962C8B-B14F-4D97-AF65-F5344CB8AC3E}">
        <p14:creationId xmlns:p14="http://schemas.microsoft.com/office/powerpoint/2010/main" val="6487244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74164" y="561454"/>
            <a:ext cx="2593980"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Problem</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6" name="TextBox 5"/>
          <p:cNvSpPr txBox="1"/>
          <p:nvPr/>
        </p:nvSpPr>
        <p:spPr>
          <a:xfrm>
            <a:off x="1187624" y="1844824"/>
            <a:ext cx="6840760" cy="3785652"/>
          </a:xfrm>
          <a:prstGeom prst="rect">
            <a:avLst/>
          </a:prstGeom>
          <a:noFill/>
        </p:spPr>
        <p:txBody>
          <a:bodyPr wrap="square" rtlCol="0">
            <a:spAutoFit/>
          </a:bodyPr>
          <a:lstStyle/>
          <a:p>
            <a:pPr fontAlgn="base"/>
            <a:r>
              <a:rPr lang="en-GB" sz="2400" b="1" dirty="0">
                <a:latin typeface="Times New Roman" pitchFamily="18" charset="0"/>
                <a:cs typeface="Times New Roman" pitchFamily="18" charset="0"/>
              </a:rPr>
              <a:t>Closed loop irrigation solution for farmers:</a:t>
            </a:r>
          </a:p>
          <a:p>
            <a:pPr fontAlgn="base"/>
            <a:r>
              <a:rPr lang="en-GB" sz="2400" b="1" dirty="0">
                <a:latin typeface="Times New Roman" pitchFamily="18" charset="0"/>
                <a:cs typeface="Times New Roman" pitchFamily="18" charset="0"/>
              </a:rPr>
              <a:t>Irrigating fields plays a vital role in crop yield. However, how much and when to irrigate is still moderated by the traditional knowledge for the farmers. Knowing how much water is actually required for a given crop for a particular soil type depends majorly on soil’s capacity to hold moisture. We need an </a:t>
            </a:r>
            <a:r>
              <a:rPr lang="en-GB" sz="2400" b="1" dirty="0" err="1">
                <a:latin typeface="Times New Roman" pitchFamily="18" charset="0"/>
                <a:cs typeface="Times New Roman" pitchFamily="18" charset="0"/>
              </a:rPr>
              <a:t>IoT</a:t>
            </a:r>
            <a:r>
              <a:rPr lang="en-GB" sz="2400" b="1" dirty="0">
                <a:latin typeface="Times New Roman" pitchFamily="18" charset="0"/>
                <a:cs typeface="Times New Roman" pitchFamily="18" charset="0"/>
              </a:rPr>
              <a:t>, AI based solution which can auto irrigate the fields for a given crop based on the soil moisture content</a:t>
            </a:r>
            <a:r>
              <a:rPr lang="en-GB" sz="2400" b="1" dirty="0" smtClean="0">
                <a:latin typeface="Times New Roman" pitchFamily="18" charset="0"/>
                <a:cs typeface="Times New Roman" pitchFamily="18" charset="0"/>
              </a:rPr>
              <a:t>.</a:t>
            </a:r>
            <a:endParaRPr lang="en-GB" sz="2400" b="1" dirty="0">
              <a:latin typeface="Times New Roman" pitchFamily="18" charset="0"/>
              <a:cs typeface="Times New Roman" pitchFamily="18" charset="0"/>
            </a:endParaRPr>
          </a:p>
        </p:txBody>
      </p:sp>
      <p:pic>
        <p:nvPicPr>
          <p:cNvPr id="2050" name="Picture 2" descr="http://www.aryacollege.in/hackathon/wp-content/uploads/2018/09/images-e153682533586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248" y="764704"/>
            <a:ext cx="1224136" cy="670173"/>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7"/>
          <p:cNvSpPr>
            <a:spLocks noGrp="1"/>
          </p:cNvSpPr>
          <p:nvPr>
            <p:ph type="sldNum" sz="quarter" idx="12"/>
          </p:nvPr>
        </p:nvSpPr>
        <p:spPr/>
        <p:txBody>
          <a:bodyPr/>
          <a:lstStyle/>
          <a:p>
            <a:fld id="{8B50E750-200C-4A6D-8988-F57416D6ADE6}" type="slidenum">
              <a:rPr lang="en-GB" smtClean="0"/>
              <a:t>3</a:t>
            </a:fld>
            <a:endParaRPr lang="en-GB"/>
          </a:p>
        </p:txBody>
      </p:sp>
    </p:spTree>
    <p:extLst>
      <p:ext uri="{BB962C8B-B14F-4D97-AF65-F5344CB8AC3E}">
        <p14:creationId xmlns:p14="http://schemas.microsoft.com/office/powerpoint/2010/main" val="14842923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Dell\Desktop\solu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8B50E750-200C-4A6D-8988-F57416D6ADE6}" type="slidenum">
              <a:rPr lang="en-GB" smtClean="0"/>
              <a:t>4</a:t>
            </a:fld>
            <a:endParaRPr lang="en-GB"/>
          </a:p>
        </p:txBody>
      </p:sp>
    </p:spTree>
    <p:extLst>
      <p:ext uri="{BB962C8B-B14F-4D97-AF65-F5344CB8AC3E}">
        <p14:creationId xmlns:p14="http://schemas.microsoft.com/office/powerpoint/2010/main" val="15871480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3608" y="2132856"/>
            <a:ext cx="7056784" cy="3477875"/>
          </a:xfrm>
          <a:prstGeom prst="rect">
            <a:avLst/>
          </a:prstGeom>
          <a:noFill/>
        </p:spPr>
        <p:txBody>
          <a:bodyPr wrap="square" rtlCol="0">
            <a:spAutoFit/>
          </a:bodyPr>
          <a:lstStyle/>
          <a:p>
            <a:pPr algn="just"/>
            <a:r>
              <a:rPr lang="en-GB" sz="2000" b="1" dirty="0" smtClean="0">
                <a:latin typeface="Times New Roman" pitchFamily="18" charset="0"/>
                <a:cs typeface="Times New Roman" pitchFamily="18" charset="0"/>
              </a:rPr>
              <a:t>Smart irrigation, which enables more precise and efficient use of water and energy, offers the most viable option for water conservancy, along with reduction of operating costs for farming, while significantly improving industrial, commercial, and residential watering processes.</a:t>
            </a:r>
          </a:p>
          <a:p>
            <a:pPr algn="just"/>
            <a:r>
              <a:rPr lang="en-GB" sz="2000" b="1" dirty="0" smtClean="0">
                <a:latin typeface="Times New Roman" pitchFamily="18" charset="0"/>
                <a:cs typeface="Times New Roman" pitchFamily="18" charset="0"/>
              </a:rPr>
              <a:t>We use IOT and AI system because now a days every one wants to less work. We have Sprinkler and many other instrument but all are manual and we have no it is not secure like if today we irrigate but next day may be rain then our irrigation is waste.</a:t>
            </a:r>
          </a:p>
          <a:p>
            <a:pPr algn="just"/>
            <a:endParaRPr lang="en-GB" sz="2000" b="1" dirty="0">
              <a:latin typeface="Times New Roman" pitchFamily="18" charset="0"/>
              <a:cs typeface="Times New Roman" pitchFamily="18" charset="0"/>
            </a:endParaRPr>
          </a:p>
        </p:txBody>
      </p:sp>
      <p:sp>
        <p:nvSpPr>
          <p:cNvPr id="5" name="Rectangle 4"/>
          <p:cNvSpPr/>
          <p:nvPr/>
        </p:nvSpPr>
        <p:spPr>
          <a:xfrm>
            <a:off x="1440602" y="632882"/>
            <a:ext cx="5435654" cy="707886"/>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Smart irrigation with IOT</a:t>
            </a:r>
            <a:endParaRPr lang="en-US" sz="40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8" name="Slide Number Placeholder 7"/>
          <p:cNvSpPr>
            <a:spLocks noGrp="1"/>
          </p:cNvSpPr>
          <p:nvPr>
            <p:ph type="sldNum" sz="quarter" idx="12"/>
          </p:nvPr>
        </p:nvSpPr>
        <p:spPr/>
        <p:txBody>
          <a:bodyPr/>
          <a:lstStyle/>
          <a:p>
            <a:fld id="{8B50E750-200C-4A6D-8988-F57416D6ADE6}" type="slidenum">
              <a:rPr lang="en-GB" smtClean="0"/>
              <a:t>5</a:t>
            </a:fld>
            <a:endParaRPr lang="en-GB"/>
          </a:p>
        </p:txBody>
      </p:sp>
    </p:spTree>
    <p:extLst>
      <p:ext uri="{BB962C8B-B14F-4D97-AF65-F5344CB8AC3E}">
        <p14:creationId xmlns:p14="http://schemas.microsoft.com/office/powerpoint/2010/main" val="37654391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48016952"/>
              </p:ext>
            </p:extLst>
          </p:nvPr>
        </p:nvGraphicFramePr>
        <p:xfrm>
          <a:off x="1241554" y="1844824"/>
          <a:ext cx="6480720" cy="1800200"/>
        </p:xfrm>
        <a:graphic>
          <a:graphicData uri="http://schemas.openxmlformats.org/drawingml/2006/table">
            <a:tbl>
              <a:tblPr firstRow="1" bandRow="1">
                <a:tableStyleId>{5C22544A-7EE6-4342-B048-85BDC9FD1C3A}</a:tableStyleId>
              </a:tblPr>
              <a:tblGrid>
                <a:gridCol w="970628"/>
                <a:gridCol w="3419537"/>
                <a:gridCol w="2090555"/>
              </a:tblGrid>
              <a:tr h="450050">
                <a:tc>
                  <a:txBody>
                    <a:bodyPr/>
                    <a:lstStyle/>
                    <a:p>
                      <a:r>
                        <a:rPr lang="en-GB" dirty="0" smtClean="0"/>
                        <a:t>S No</a:t>
                      </a:r>
                      <a:endParaRPr lang="en-GB" dirty="0"/>
                    </a:p>
                  </a:txBody>
                  <a:tcPr/>
                </a:tc>
                <a:tc>
                  <a:txBody>
                    <a:bodyPr/>
                    <a:lstStyle/>
                    <a:p>
                      <a:r>
                        <a:rPr lang="en-GB" dirty="0" smtClean="0"/>
                        <a:t>Component</a:t>
                      </a:r>
                      <a:endParaRPr lang="en-GB" dirty="0"/>
                    </a:p>
                  </a:txBody>
                  <a:tcPr/>
                </a:tc>
                <a:tc>
                  <a:txBody>
                    <a:bodyPr/>
                    <a:lstStyle/>
                    <a:p>
                      <a:r>
                        <a:rPr lang="en-GB" dirty="0" smtClean="0"/>
                        <a:t>Quantity</a:t>
                      </a:r>
                      <a:endParaRPr lang="en-GB" dirty="0"/>
                    </a:p>
                  </a:txBody>
                  <a:tcPr/>
                </a:tc>
              </a:tr>
              <a:tr h="450050">
                <a:tc>
                  <a:txBody>
                    <a:bodyPr/>
                    <a:lstStyle/>
                    <a:p>
                      <a:r>
                        <a:rPr lang="en-GB" dirty="0" smtClean="0"/>
                        <a:t>1</a:t>
                      </a:r>
                      <a:endParaRPr lang="en-GB" dirty="0"/>
                    </a:p>
                  </a:txBody>
                  <a:tcPr/>
                </a:tc>
                <a:tc>
                  <a:txBody>
                    <a:bodyPr/>
                    <a:lstStyle/>
                    <a:p>
                      <a:r>
                        <a:rPr lang="en-GB" dirty="0" smtClean="0"/>
                        <a:t>ESP8266</a:t>
                      </a:r>
                      <a:endParaRPr lang="en-GB" dirty="0"/>
                    </a:p>
                  </a:txBody>
                  <a:tcPr/>
                </a:tc>
                <a:tc>
                  <a:txBody>
                    <a:bodyPr/>
                    <a:lstStyle/>
                    <a:p>
                      <a:r>
                        <a:rPr lang="en-GB" dirty="0" smtClean="0"/>
                        <a:t>1</a:t>
                      </a:r>
                      <a:endParaRPr lang="en-GB" dirty="0"/>
                    </a:p>
                  </a:txBody>
                  <a:tcPr/>
                </a:tc>
              </a:tr>
              <a:tr h="450050">
                <a:tc>
                  <a:txBody>
                    <a:bodyPr/>
                    <a:lstStyle/>
                    <a:p>
                      <a:r>
                        <a:rPr lang="en-GB" dirty="0" smtClean="0"/>
                        <a:t>2</a:t>
                      </a:r>
                      <a:endParaRPr lang="en-GB" dirty="0"/>
                    </a:p>
                  </a:txBody>
                  <a:tcPr/>
                </a:tc>
                <a:tc>
                  <a:txBody>
                    <a:bodyPr/>
                    <a:lstStyle/>
                    <a:p>
                      <a:r>
                        <a:rPr lang="en-GB" dirty="0" smtClean="0"/>
                        <a:t>Moisture Sensor</a:t>
                      </a:r>
                      <a:endParaRPr lang="en-GB" dirty="0"/>
                    </a:p>
                  </a:txBody>
                  <a:tcPr/>
                </a:tc>
                <a:tc>
                  <a:txBody>
                    <a:bodyPr/>
                    <a:lstStyle/>
                    <a:p>
                      <a:r>
                        <a:rPr lang="en-GB" dirty="0" smtClean="0"/>
                        <a:t>1</a:t>
                      </a:r>
                      <a:endParaRPr lang="en-GB" dirty="0"/>
                    </a:p>
                  </a:txBody>
                  <a:tcPr/>
                </a:tc>
              </a:tr>
              <a:tr h="450050">
                <a:tc>
                  <a:txBody>
                    <a:bodyPr/>
                    <a:lstStyle/>
                    <a:p>
                      <a:r>
                        <a:rPr lang="en-GB" dirty="0" smtClean="0"/>
                        <a:t>3</a:t>
                      </a:r>
                      <a:endParaRPr lang="en-GB" dirty="0"/>
                    </a:p>
                  </a:txBody>
                  <a:tcPr/>
                </a:tc>
                <a:tc>
                  <a:txBody>
                    <a:bodyPr/>
                    <a:lstStyle/>
                    <a:p>
                      <a:r>
                        <a:rPr lang="en-GB" dirty="0" smtClean="0"/>
                        <a:t>Weather Station</a:t>
                      </a:r>
                      <a:endParaRPr lang="en-GB" dirty="0"/>
                    </a:p>
                  </a:txBody>
                  <a:tcPr/>
                </a:tc>
                <a:tc>
                  <a:txBody>
                    <a:bodyPr/>
                    <a:lstStyle/>
                    <a:p>
                      <a:r>
                        <a:rPr lang="en-GB" dirty="0" smtClean="0"/>
                        <a:t>1</a:t>
                      </a:r>
                      <a:endParaRPr lang="en-GB" dirty="0"/>
                    </a:p>
                  </a:txBody>
                  <a:tcPr/>
                </a:tc>
              </a:tr>
            </a:tbl>
          </a:graphicData>
        </a:graphic>
      </p:graphicFrame>
      <p:sp>
        <p:nvSpPr>
          <p:cNvPr id="7" name="Rectangle 6"/>
          <p:cNvSpPr/>
          <p:nvPr/>
        </p:nvSpPr>
        <p:spPr>
          <a:xfrm>
            <a:off x="2444012" y="620688"/>
            <a:ext cx="3555782"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Component</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4098" name="Picture 2" descr="C:\Users\Dell\Desktop\moistur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26408" y="4085848"/>
            <a:ext cx="2096455" cy="1663032"/>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Dell\Desktop\weather statio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3848" y="4085848"/>
            <a:ext cx="2556132" cy="168396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Users\Dell\Desktop\esploli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5514" y="3861048"/>
            <a:ext cx="2076326" cy="1944216"/>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7"/>
          <p:cNvSpPr>
            <a:spLocks noGrp="1"/>
          </p:cNvSpPr>
          <p:nvPr>
            <p:ph type="sldNum" sz="quarter" idx="12"/>
          </p:nvPr>
        </p:nvSpPr>
        <p:spPr/>
        <p:txBody>
          <a:bodyPr/>
          <a:lstStyle/>
          <a:p>
            <a:fld id="{8B50E750-200C-4A6D-8988-F57416D6ADE6}" type="slidenum">
              <a:rPr lang="en-GB" smtClean="0"/>
              <a:t>6</a:t>
            </a:fld>
            <a:endParaRPr lang="en-GB"/>
          </a:p>
        </p:txBody>
      </p:sp>
    </p:spTree>
    <p:extLst>
      <p:ext uri="{BB962C8B-B14F-4D97-AF65-F5344CB8AC3E}">
        <p14:creationId xmlns:p14="http://schemas.microsoft.com/office/powerpoint/2010/main" val="24172277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Dell\Pictures\Screenshots\Screenshot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3655" y="2060848"/>
            <a:ext cx="6172681" cy="302433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205324" y="561454"/>
            <a:ext cx="2202847"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38100" dist="38100" dir="2700000" algn="tl">
                    <a:srgbClr val="000000">
                      <a:alpha val="43137"/>
                    </a:srgbClr>
                  </a:outerShdw>
                </a:effectLst>
              </a:rPr>
              <a:t>Design</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38100" dist="38100" dir="2700000" algn="tl">
                  <a:srgbClr val="000000">
                    <a:alpha val="43137"/>
                  </a:srgbClr>
                </a:outerShdw>
              </a:effectLst>
            </a:endParaRPr>
          </a:p>
        </p:txBody>
      </p:sp>
      <p:sp>
        <p:nvSpPr>
          <p:cNvPr id="7" name="Slide Number Placeholder 6"/>
          <p:cNvSpPr>
            <a:spLocks noGrp="1"/>
          </p:cNvSpPr>
          <p:nvPr>
            <p:ph type="sldNum" sz="quarter" idx="12"/>
          </p:nvPr>
        </p:nvSpPr>
        <p:spPr/>
        <p:txBody>
          <a:bodyPr/>
          <a:lstStyle/>
          <a:p>
            <a:fld id="{8B50E750-200C-4A6D-8988-F57416D6ADE6}" type="slidenum">
              <a:rPr lang="en-GB" smtClean="0"/>
              <a:t>7</a:t>
            </a:fld>
            <a:endParaRPr lang="en-GB"/>
          </a:p>
        </p:txBody>
      </p:sp>
    </p:spTree>
    <p:extLst>
      <p:ext uri="{BB962C8B-B14F-4D97-AF65-F5344CB8AC3E}">
        <p14:creationId xmlns:p14="http://schemas.microsoft.com/office/powerpoint/2010/main" val="33797212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51720" y="692696"/>
            <a:ext cx="4926285"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How it works???</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5" name="TextBox 4"/>
          <p:cNvSpPr txBox="1"/>
          <p:nvPr/>
        </p:nvSpPr>
        <p:spPr>
          <a:xfrm>
            <a:off x="899592" y="1844824"/>
            <a:ext cx="7488831" cy="3108543"/>
          </a:xfrm>
          <a:prstGeom prst="rect">
            <a:avLst/>
          </a:prstGeom>
          <a:noFill/>
        </p:spPr>
        <p:txBody>
          <a:bodyPr wrap="square" rtlCol="0">
            <a:spAutoFit/>
          </a:bodyPr>
          <a:lstStyle/>
          <a:p>
            <a:pPr algn="just"/>
            <a:r>
              <a:rPr lang="en-GB" sz="2800" dirty="0" smtClean="0">
                <a:latin typeface="Times New Roman" pitchFamily="18" charset="0"/>
                <a:cs typeface="Times New Roman" pitchFamily="18" charset="0"/>
              </a:rPr>
              <a:t>Well! First of all it has two condition</a:t>
            </a:r>
          </a:p>
          <a:p>
            <a:pPr marL="342900" indent="-342900" algn="just">
              <a:buAutoNum type="arabicPeriod"/>
            </a:pPr>
            <a:r>
              <a:rPr lang="en-GB" sz="2800" dirty="0" smtClean="0">
                <a:latin typeface="Times New Roman" pitchFamily="18" charset="0"/>
                <a:cs typeface="Times New Roman" pitchFamily="18" charset="0"/>
              </a:rPr>
              <a:t>If moisture value is less than threshold value  &amp; the probability for rain for next 4-5 days is less then 60-70% then irrigation process will be perform.</a:t>
            </a:r>
          </a:p>
          <a:p>
            <a:pPr marL="514350" indent="-514350" algn="just">
              <a:buFont typeface="+mj-lt"/>
              <a:buAutoNum type="arabicPeriod"/>
            </a:pPr>
            <a:r>
              <a:rPr lang="en-GB" sz="2800" dirty="0" smtClean="0">
                <a:latin typeface="Times New Roman" pitchFamily="18" charset="0"/>
                <a:cs typeface="Times New Roman" pitchFamily="18" charset="0"/>
              </a:rPr>
              <a:t>If moisture value is more then the desired value then irrigation process will be stop. </a:t>
            </a:r>
            <a:endParaRPr lang="en-GB" sz="2800"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8B50E750-200C-4A6D-8988-F57416D6ADE6}" type="slidenum">
              <a:rPr lang="en-GB" smtClean="0"/>
              <a:t>8</a:t>
            </a:fld>
            <a:endParaRPr lang="en-GB"/>
          </a:p>
        </p:txBody>
      </p:sp>
    </p:spTree>
    <p:extLst>
      <p:ext uri="{BB962C8B-B14F-4D97-AF65-F5344CB8AC3E}">
        <p14:creationId xmlns:p14="http://schemas.microsoft.com/office/powerpoint/2010/main" val="7281986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2532229" y="1556792"/>
            <a:ext cx="5712179" cy="1512168"/>
          </a:xfrm>
        </p:spPr>
        <p:txBody>
          <a:bodyPr>
            <a:normAutofit/>
          </a:bodyPr>
          <a:lstStyle/>
          <a:p>
            <a:pPr algn="just"/>
            <a:r>
              <a:rPr lang="en-GB" b="1" dirty="0" smtClean="0">
                <a:solidFill>
                  <a:schemeClr val="tx1"/>
                </a:solidFill>
                <a:latin typeface="Times New Roman" pitchFamily="18" charset="0"/>
                <a:cs typeface="Times New Roman" pitchFamily="18" charset="0"/>
              </a:rPr>
              <a:t>How we represent the product that the farmers are able to understand the product benefits for them</a:t>
            </a:r>
            <a:r>
              <a:rPr lang="en-GB" b="1" dirty="0" smtClean="0">
                <a:solidFill>
                  <a:schemeClr val="tx1"/>
                </a:solidFill>
                <a:latin typeface="Times New Roman" pitchFamily="18" charset="0"/>
                <a:cs typeface="Times New Roman" pitchFamily="18" charset="0"/>
              </a:rPr>
              <a:t>?</a:t>
            </a:r>
            <a:endParaRPr lang="en-GB"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B50E750-200C-4A6D-8988-F57416D6ADE6}" type="slidenum">
              <a:rPr lang="en-GB" smtClean="0"/>
              <a:pPr/>
              <a:t>9</a:t>
            </a:fld>
            <a:endParaRPr lang="en-GB"/>
          </a:p>
        </p:txBody>
      </p:sp>
      <p:sp>
        <p:nvSpPr>
          <p:cNvPr id="8" name="Rectangle 7"/>
          <p:cNvSpPr/>
          <p:nvPr/>
        </p:nvSpPr>
        <p:spPr>
          <a:xfrm>
            <a:off x="1043608" y="1052736"/>
            <a:ext cx="2170787"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GB" sz="2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Challenge - 1</a:t>
            </a:r>
            <a:endParaRPr lang="en-GB" sz="28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2" name="Rectangle 1"/>
          <p:cNvSpPr/>
          <p:nvPr/>
        </p:nvSpPr>
        <p:spPr>
          <a:xfrm>
            <a:off x="1043608" y="2924944"/>
            <a:ext cx="1428596" cy="523220"/>
          </a:xfrm>
          <a:prstGeom prst="rect">
            <a:avLst/>
          </a:prstGeom>
        </p:spPr>
        <p:txBody>
          <a:bodyPr wrap="none">
            <a:spAutoFit/>
          </a:bodyPr>
          <a:lstStyle/>
          <a:p>
            <a:pPr algn="ctr"/>
            <a:r>
              <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Solution</a:t>
            </a:r>
            <a:endPar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Rectangle 2"/>
          <p:cNvSpPr/>
          <p:nvPr/>
        </p:nvSpPr>
        <p:spPr>
          <a:xfrm>
            <a:off x="2627784" y="3645024"/>
            <a:ext cx="4572000" cy="2031325"/>
          </a:xfrm>
          <a:prstGeom prst="rect">
            <a:avLst/>
          </a:prstGeom>
        </p:spPr>
        <p:txBody>
          <a:bodyPr>
            <a:spAutoFit/>
          </a:bodyPr>
          <a:lstStyle/>
          <a:p>
            <a:r>
              <a:rPr lang="en-GB" b="1" dirty="0">
                <a:latin typeface="Times New Roman" pitchFamily="18" charset="0"/>
                <a:ea typeface="Tahoma" pitchFamily="34" charset="0"/>
                <a:cs typeface="Times New Roman" pitchFamily="18" charset="0"/>
              </a:rPr>
              <a:t>*  LOW COST</a:t>
            </a:r>
          </a:p>
          <a:p>
            <a:endParaRPr lang="en-GB" b="1" dirty="0">
              <a:latin typeface="Times New Roman" pitchFamily="18" charset="0"/>
              <a:ea typeface="Tahoma" pitchFamily="34" charset="0"/>
              <a:cs typeface="Times New Roman" pitchFamily="18" charset="0"/>
            </a:endParaRPr>
          </a:p>
          <a:p>
            <a:r>
              <a:rPr lang="en-GB" b="1" dirty="0">
                <a:latin typeface="Times New Roman" pitchFamily="18" charset="0"/>
                <a:ea typeface="Tahoma" pitchFamily="34" charset="0"/>
                <a:cs typeface="Times New Roman" pitchFamily="18" charset="0"/>
              </a:rPr>
              <a:t>*  No Hard work only smart work</a:t>
            </a:r>
          </a:p>
          <a:p>
            <a:endParaRPr lang="en-GB" b="1" dirty="0">
              <a:latin typeface="Times New Roman" pitchFamily="18" charset="0"/>
              <a:ea typeface="Tahoma" pitchFamily="34" charset="0"/>
              <a:cs typeface="Times New Roman" pitchFamily="18" charset="0"/>
            </a:endParaRPr>
          </a:p>
          <a:p>
            <a:r>
              <a:rPr lang="en-GB" b="1" dirty="0">
                <a:latin typeface="Times New Roman" pitchFamily="18" charset="0"/>
                <a:ea typeface="Tahoma" pitchFamily="34" charset="0"/>
                <a:cs typeface="Times New Roman" pitchFamily="18" charset="0"/>
              </a:rPr>
              <a:t>*  Less work more profit</a:t>
            </a:r>
          </a:p>
          <a:p>
            <a:endParaRPr lang="en-GB" b="1" dirty="0">
              <a:latin typeface="Times New Roman" pitchFamily="18" charset="0"/>
              <a:ea typeface="Tahoma" pitchFamily="34" charset="0"/>
              <a:cs typeface="Times New Roman" pitchFamily="18" charset="0"/>
            </a:endParaRPr>
          </a:p>
          <a:p>
            <a:r>
              <a:rPr lang="en-GB" b="1" dirty="0">
                <a:latin typeface="Times New Roman" pitchFamily="18" charset="0"/>
                <a:ea typeface="Tahoma" pitchFamily="34" charset="0"/>
                <a:cs typeface="Times New Roman" pitchFamily="18" charset="0"/>
              </a:rPr>
              <a:t>*  Decrease waste of water and better crop.</a:t>
            </a:r>
            <a:endParaRPr lang="en-GB" b="1" dirty="0">
              <a:latin typeface="Times New Roman" pitchFamily="18" charset="0"/>
              <a:ea typeface="Tahoma" pitchFamily="34" charset="0"/>
              <a:cs typeface="Times New Roman" pitchFamily="18" charset="0"/>
            </a:endParaRPr>
          </a:p>
        </p:txBody>
      </p:sp>
    </p:spTree>
    <p:extLst>
      <p:ext uri="{BB962C8B-B14F-4D97-AF65-F5344CB8AC3E}">
        <p14:creationId xmlns:p14="http://schemas.microsoft.com/office/powerpoint/2010/main" val="365006423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ushpi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Pushpin">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Pushpin</Template>
  <TotalTime>440</TotalTime>
  <Words>498</Words>
  <Application>Microsoft Office PowerPoint</Application>
  <PresentationFormat>On-screen Show (4:3)</PresentationFormat>
  <Paragraphs>65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Pushpin</vt:lpstr>
      <vt:lpstr> The Extreems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33</cp:revision>
  <dcterms:created xsi:type="dcterms:W3CDTF">2018-09-22T09:54:51Z</dcterms:created>
  <dcterms:modified xsi:type="dcterms:W3CDTF">2018-09-23T05:52:45Z</dcterms:modified>
</cp:coreProperties>
</file>