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62" r:id="rId12"/>
    <p:sldId id="271" r:id="rId13"/>
    <p:sldId id="272" r:id="rId14"/>
    <p:sldId id="263" r:id="rId15"/>
    <p:sldId id="273" r:id="rId16"/>
    <p:sldId id="274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CBBC"/>
    <a:srgbClr val="51D2C5"/>
    <a:srgbClr val="99CCFF"/>
    <a:srgbClr val="E3F8F6"/>
    <a:srgbClr val="3333FF"/>
    <a:srgbClr val="0066FF"/>
    <a:srgbClr val="0000FF"/>
    <a:srgbClr val="3366FF"/>
    <a:srgbClr val="6699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3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SAURABH\Desktop\project3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SAURABH\Desktop\project3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SAURABH\Desktop\project3(1)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SAURABH\Desktop\project3(1)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SAURABH\Desktop\project3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SAURABH\Desktop\project3(1)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[project3(1).xlsx]No. of patients!PivotTable1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'No. of patients'!$B$3</c:f>
              <c:strCache>
                <c:ptCount val="1"/>
                <c:pt idx="0">
                  <c:v>#Patients in the transfusion summary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patients'!$B$4</c:f>
              <c:numCache>
                <c:formatCode>General</c:formatCode>
                <c:ptCount val="1"/>
                <c:pt idx="0">
                  <c:v>421791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90-4341-97B8-CC79A4A2F326}"/>
            </c:ext>
          </c:extLst>
        </c:ser>
        <c:ser>
          <c:idx val="1"/>
          <c:order val="1"/>
          <c:tx>
            <c:strRef>
              <c:f>'No. of patients'!$C$3</c:f>
              <c:strCache>
                <c:ptCount val="1"/>
                <c:pt idx="0">
                  <c:v>#Patients in hypercalcemia summary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patients'!$C$4</c:f>
              <c:numCache>
                <c:formatCode>General</c:formatCode>
                <c:ptCount val="1"/>
                <c:pt idx="0">
                  <c:v>633918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90-4341-97B8-CC79A4A2F326}"/>
            </c:ext>
          </c:extLst>
        </c:ser>
        <c:ser>
          <c:idx val="2"/>
          <c:order val="2"/>
          <c:tx>
            <c:strRef>
              <c:f>'No. of patients'!$D$3</c:f>
              <c:strCache>
                <c:ptCount val="1"/>
                <c:pt idx="0">
                  <c:v>#Patients in Serum phosphorus summary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1.11186188539209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990-4341-97B8-CC79A4A2F3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patients'!$D$4</c:f>
              <c:numCache>
                <c:formatCode>General</c:formatCode>
                <c:ptCount val="1"/>
                <c:pt idx="0">
                  <c:v>663878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90-4341-97B8-CC79A4A2F326}"/>
            </c:ext>
          </c:extLst>
        </c:ser>
        <c:ser>
          <c:idx val="3"/>
          <c:order val="3"/>
          <c:tx>
            <c:strRef>
              <c:f>'No. of patients'!$E$3</c:f>
              <c:strCache>
                <c:ptCount val="1"/>
                <c:pt idx="0">
                  <c:v>#Patients in hospitalization summary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patients'!$E$4</c:f>
              <c:numCache>
                <c:formatCode>General</c:formatCode>
                <c:ptCount val="1"/>
                <c:pt idx="0">
                  <c:v>494578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90-4341-97B8-CC79A4A2F326}"/>
            </c:ext>
          </c:extLst>
        </c:ser>
        <c:ser>
          <c:idx val="4"/>
          <c:order val="4"/>
          <c:tx>
            <c:strRef>
              <c:f>'No. of patients'!$F$3</c:f>
              <c:strCache>
                <c:ptCount val="1"/>
                <c:pt idx="0">
                  <c:v>#Patients in hospital readmission summary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1.77897901662732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990-4341-97B8-CC79A4A2F3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patients'!$F$4</c:f>
              <c:numCache>
                <c:formatCode>General</c:formatCode>
                <c:ptCount val="1"/>
                <c:pt idx="0">
                  <c:v>538135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90-4341-97B8-CC79A4A2F326}"/>
            </c:ext>
          </c:extLst>
        </c:ser>
        <c:ser>
          <c:idx val="5"/>
          <c:order val="5"/>
          <c:tx>
            <c:strRef>
              <c:f>'No. of patients'!$G$3</c:f>
              <c:strCache>
                <c:ptCount val="1"/>
                <c:pt idx="0">
                  <c:v>#Patients in survival summary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patients'!$G$4</c:f>
              <c:numCache>
                <c:formatCode>General</c:formatCode>
                <c:ptCount val="1"/>
                <c:pt idx="0">
                  <c:v>1937701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990-4341-97B8-CC79A4A2F326}"/>
            </c:ext>
          </c:extLst>
        </c:ser>
        <c:ser>
          <c:idx val="6"/>
          <c:order val="6"/>
          <c:tx>
            <c:strRef>
              <c:f>'No. of patients'!$H$3</c:f>
              <c:strCache>
                <c:ptCount val="1"/>
                <c:pt idx="0">
                  <c:v>#Patients in fistula summary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patients'!$H$4</c:f>
              <c:numCache>
                <c:formatCode>General</c:formatCode>
                <c:ptCount val="1"/>
                <c:pt idx="0">
                  <c:v>596383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990-4341-97B8-CC79A4A2F326}"/>
            </c:ext>
          </c:extLst>
        </c:ser>
        <c:ser>
          <c:idx val="7"/>
          <c:order val="7"/>
          <c:tx>
            <c:strRef>
              <c:f>'No. of patients'!$I$3</c:f>
              <c:strCache>
                <c:ptCount val="1"/>
                <c:pt idx="0">
                  <c:v>#Patients in catheter summary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1.77897901662732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990-4341-97B8-CC79A4A2F3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patients'!$I$4</c:f>
              <c:numCache>
                <c:formatCode>General</c:formatCode>
                <c:ptCount val="1"/>
                <c:pt idx="0">
                  <c:v>596565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990-4341-97B8-CC79A4A2F326}"/>
            </c:ext>
          </c:extLst>
        </c:ser>
        <c:ser>
          <c:idx val="8"/>
          <c:order val="8"/>
          <c:tx>
            <c:strRef>
              <c:f>'No. of patients'!$J$3</c:f>
              <c:strCache>
                <c:ptCount val="1"/>
                <c:pt idx="0">
                  <c:v>#Patients in nPCR summary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patients'!$J$4</c:f>
              <c:numCache>
                <c:formatCode>General</c:formatCode>
                <c:ptCount val="1"/>
                <c:pt idx="0">
                  <c:v>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990-4341-97B8-CC79A4A2F3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059436832"/>
        <c:axId val="313278703"/>
      </c:barChart>
      <c:catAx>
        <c:axId val="1059436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3278703"/>
        <c:crosses val="autoZero"/>
        <c:auto val="1"/>
        <c:lblAlgn val="ctr"/>
        <c:lblOffset val="100"/>
        <c:noMultiLvlLbl val="0"/>
      </c:catAx>
      <c:valAx>
        <c:axId val="31327870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5943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63097963058957"/>
          <c:y val="1.8205815929633679E-2"/>
          <c:w val="0.35736902036941043"/>
          <c:h val="0.91466645374953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[project3(1).xlsx]No. of patients!PivotTable1</c:name>
    <c:fmtId val="3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'No. of patients'!$B$3</c:f>
              <c:strCache>
                <c:ptCount val="1"/>
                <c:pt idx="0">
                  <c:v>#Patients in the transfusion summary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patients'!$B$4</c:f>
              <c:numCache>
                <c:formatCode>General</c:formatCode>
                <c:ptCount val="1"/>
                <c:pt idx="0">
                  <c:v>421791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30-4C30-A874-57F8B8C34FB5}"/>
            </c:ext>
          </c:extLst>
        </c:ser>
        <c:ser>
          <c:idx val="1"/>
          <c:order val="1"/>
          <c:tx>
            <c:strRef>
              <c:f>'No. of patients'!$C$3</c:f>
              <c:strCache>
                <c:ptCount val="1"/>
                <c:pt idx="0">
                  <c:v>#Patients in hypercalcemia summary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patients'!$C$4</c:f>
              <c:numCache>
                <c:formatCode>General</c:formatCode>
                <c:ptCount val="1"/>
                <c:pt idx="0">
                  <c:v>633918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30-4C30-A874-57F8B8C34FB5}"/>
            </c:ext>
          </c:extLst>
        </c:ser>
        <c:ser>
          <c:idx val="2"/>
          <c:order val="2"/>
          <c:tx>
            <c:strRef>
              <c:f>'No. of patients'!$D$3</c:f>
              <c:strCache>
                <c:ptCount val="1"/>
                <c:pt idx="0">
                  <c:v>#Patients in Serum phosphorus summary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1.11186188539209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330-4C30-A874-57F8B8C34F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patients'!$D$4</c:f>
              <c:numCache>
                <c:formatCode>General</c:formatCode>
                <c:ptCount val="1"/>
                <c:pt idx="0">
                  <c:v>663878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30-4C30-A874-57F8B8C34FB5}"/>
            </c:ext>
          </c:extLst>
        </c:ser>
        <c:ser>
          <c:idx val="3"/>
          <c:order val="3"/>
          <c:tx>
            <c:strRef>
              <c:f>'No. of patients'!$E$3</c:f>
              <c:strCache>
                <c:ptCount val="1"/>
                <c:pt idx="0">
                  <c:v>#Patients in hospitalization summary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patients'!$E$4</c:f>
              <c:numCache>
                <c:formatCode>General</c:formatCode>
                <c:ptCount val="1"/>
                <c:pt idx="0">
                  <c:v>494578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30-4C30-A874-57F8B8C34FB5}"/>
            </c:ext>
          </c:extLst>
        </c:ser>
        <c:ser>
          <c:idx val="4"/>
          <c:order val="4"/>
          <c:tx>
            <c:strRef>
              <c:f>'No. of patients'!$F$3</c:f>
              <c:strCache>
                <c:ptCount val="1"/>
                <c:pt idx="0">
                  <c:v>#Patients in hospital readmission summary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1.77897901662732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330-4C30-A874-57F8B8C34F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patients'!$F$4</c:f>
              <c:numCache>
                <c:formatCode>General</c:formatCode>
                <c:ptCount val="1"/>
                <c:pt idx="0">
                  <c:v>538135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30-4C30-A874-57F8B8C34FB5}"/>
            </c:ext>
          </c:extLst>
        </c:ser>
        <c:ser>
          <c:idx val="5"/>
          <c:order val="5"/>
          <c:tx>
            <c:strRef>
              <c:f>'No. of patients'!$G$3</c:f>
              <c:strCache>
                <c:ptCount val="1"/>
                <c:pt idx="0">
                  <c:v>#Patients in survival summary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patients'!$G$4</c:f>
              <c:numCache>
                <c:formatCode>General</c:formatCode>
                <c:ptCount val="1"/>
                <c:pt idx="0">
                  <c:v>1937701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330-4C30-A874-57F8B8C34FB5}"/>
            </c:ext>
          </c:extLst>
        </c:ser>
        <c:ser>
          <c:idx val="6"/>
          <c:order val="6"/>
          <c:tx>
            <c:strRef>
              <c:f>'No. of patients'!$H$3</c:f>
              <c:strCache>
                <c:ptCount val="1"/>
                <c:pt idx="0">
                  <c:v>#Patients in fistula summary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patients'!$H$4</c:f>
              <c:numCache>
                <c:formatCode>General</c:formatCode>
                <c:ptCount val="1"/>
                <c:pt idx="0">
                  <c:v>596383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30-4C30-A874-57F8B8C34FB5}"/>
            </c:ext>
          </c:extLst>
        </c:ser>
        <c:ser>
          <c:idx val="7"/>
          <c:order val="7"/>
          <c:tx>
            <c:strRef>
              <c:f>'No. of patients'!$I$3</c:f>
              <c:strCache>
                <c:ptCount val="1"/>
                <c:pt idx="0">
                  <c:v>#Patients in catheter summary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1.77897901662732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330-4C30-A874-57F8B8C34F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patients'!$I$4</c:f>
              <c:numCache>
                <c:formatCode>General</c:formatCode>
                <c:ptCount val="1"/>
                <c:pt idx="0">
                  <c:v>596565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330-4C30-A874-57F8B8C34FB5}"/>
            </c:ext>
          </c:extLst>
        </c:ser>
        <c:ser>
          <c:idx val="8"/>
          <c:order val="8"/>
          <c:tx>
            <c:strRef>
              <c:f>'No. of patients'!$J$3</c:f>
              <c:strCache>
                <c:ptCount val="1"/>
                <c:pt idx="0">
                  <c:v>#Patients in nPCR summary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patients'!$J$4</c:f>
              <c:numCache>
                <c:formatCode>General</c:formatCode>
                <c:ptCount val="1"/>
                <c:pt idx="0">
                  <c:v>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330-4C30-A874-57F8B8C34F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059436832"/>
        <c:axId val="313278703"/>
      </c:barChart>
      <c:catAx>
        <c:axId val="1059436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3278703"/>
        <c:crosses val="autoZero"/>
        <c:auto val="1"/>
        <c:lblAlgn val="ctr"/>
        <c:lblOffset val="100"/>
        <c:noMultiLvlLbl val="0"/>
      </c:catAx>
      <c:valAx>
        <c:axId val="31327870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5943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63097963058957"/>
          <c:y val="1.8205815929633679E-2"/>
          <c:w val="0.35736902036941043"/>
          <c:h val="0.91466645374953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[project3(1).xlsx]Profit vs Non-Profit!PivotTable2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2861656855999796E-2"/>
              <c:y val="1.31044036162146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91429044670387"/>
              <c:y val="-0.292617563429571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2861656855999796E-2"/>
              <c:y val="1.31044036162146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91429044670387"/>
              <c:y val="-0.292617563429571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2861656855999796E-2"/>
              <c:y val="1.31044036162146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91429044670387"/>
              <c:y val="-0.292617563429571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664002788424342"/>
          <c:y val="0.20090869007660134"/>
          <c:w val="0.61719964035663311"/>
          <c:h val="0.58061461169917117"/>
        </c:manualLayout>
      </c:layout>
      <c:doughnutChart>
        <c:varyColors val="1"/>
        <c:ser>
          <c:idx val="0"/>
          <c:order val="0"/>
          <c:tx>
            <c:strRef>
              <c:f>'Profit vs Non-Profit'!$C$3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20-4929-9B9A-E8BCD5F3CE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20-4929-9B9A-E8BCD5F3CE11}"/>
              </c:ext>
            </c:extLst>
          </c:dPt>
          <c:dLbls>
            <c:delete val="1"/>
          </c:dLbls>
          <c:cat>
            <c:strRef>
              <c:f>'Profit vs Non-Profit'!$B$4:$B$6</c:f>
              <c:strCache>
                <c:ptCount val="2"/>
                <c:pt idx="0">
                  <c:v>Non-Profit</c:v>
                </c:pt>
                <c:pt idx="1">
                  <c:v>Profit</c:v>
                </c:pt>
              </c:strCache>
            </c:strRef>
          </c:cat>
          <c:val>
            <c:numRef>
              <c:f>'Profit vs Non-Profit'!$C$4:$C$6</c:f>
              <c:numCache>
                <c:formatCode>General</c:formatCode>
                <c:ptCount val="2"/>
                <c:pt idx="0">
                  <c:v>869</c:v>
                </c:pt>
                <c:pt idx="1">
                  <c:v>6854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20-4929-9B9A-E8BCD5F3CE1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[project3(1).xlsx]Profit vs Non-Profit!PivotTable2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2861656855999796E-2"/>
              <c:y val="1.31044036162146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91429044670387"/>
              <c:y val="-0.292617563429571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2861656855999796E-2"/>
              <c:y val="1.31044036162146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91429044670387"/>
              <c:y val="-0.292617563429571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2861656855999796E-2"/>
              <c:y val="1.31044036162146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91429044670387"/>
              <c:y val="-0.292617563429571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664002788424342"/>
          <c:y val="0.20090869007660134"/>
          <c:w val="0.61719964035663311"/>
          <c:h val="0.58061461169917117"/>
        </c:manualLayout>
      </c:layout>
      <c:doughnutChart>
        <c:varyColors val="1"/>
        <c:ser>
          <c:idx val="0"/>
          <c:order val="0"/>
          <c:tx>
            <c:strRef>
              <c:f>'Profit vs Non-Profit'!$C$3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B6-4705-8A3E-90A674EB57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B6-4705-8A3E-90A674EB5760}"/>
              </c:ext>
            </c:extLst>
          </c:dPt>
          <c:dLbls>
            <c:delete val="1"/>
          </c:dLbls>
          <c:cat>
            <c:strRef>
              <c:f>'Profit vs Non-Profit'!$B$4:$B$6</c:f>
              <c:strCache>
                <c:ptCount val="2"/>
                <c:pt idx="0">
                  <c:v>Non-Profit</c:v>
                </c:pt>
                <c:pt idx="1">
                  <c:v>Profit</c:v>
                </c:pt>
              </c:strCache>
            </c:strRef>
          </c:cat>
          <c:val>
            <c:numRef>
              <c:f>'Profit vs Non-Profit'!$C$4:$C$6</c:f>
              <c:numCache>
                <c:formatCode>General</c:formatCode>
                <c:ptCount val="2"/>
                <c:pt idx="0">
                  <c:v>869</c:v>
                </c:pt>
                <c:pt idx="1">
                  <c:v>6854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B6-4705-8A3E-90A674EB57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[project3(1).xlsx]No. of patients!PivotTable1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'No. of patients'!$B$3</c:f>
              <c:strCache>
                <c:ptCount val="1"/>
                <c:pt idx="0">
                  <c:v>#Patients in the transfusion summary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patients'!$B$4</c:f>
              <c:numCache>
                <c:formatCode>General</c:formatCode>
                <c:ptCount val="1"/>
                <c:pt idx="0">
                  <c:v>421791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4C-4CF1-AB09-97D7D97553A0}"/>
            </c:ext>
          </c:extLst>
        </c:ser>
        <c:ser>
          <c:idx val="1"/>
          <c:order val="1"/>
          <c:tx>
            <c:strRef>
              <c:f>'No. of patients'!$C$3</c:f>
              <c:strCache>
                <c:ptCount val="1"/>
                <c:pt idx="0">
                  <c:v>#Patients in hypercalcemia summary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patients'!$C$4</c:f>
              <c:numCache>
                <c:formatCode>General</c:formatCode>
                <c:ptCount val="1"/>
                <c:pt idx="0">
                  <c:v>633918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4C-4CF1-AB09-97D7D97553A0}"/>
            </c:ext>
          </c:extLst>
        </c:ser>
        <c:ser>
          <c:idx val="2"/>
          <c:order val="2"/>
          <c:tx>
            <c:strRef>
              <c:f>'No. of patients'!$D$3</c:f>
              <c:strCache>
                <c:ptCount val="1"/>
                <c:pt idx="0">
                  <c:v>#Patients in Serum phosphorus summary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1.11186188539209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4C-4CF1-AB09-97D7D97553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patients'!$D$4</c:f>
              <c:numCache>
                <c:formatCode>General</c:formatCode>
                <c:ptCount val="1"/>
                <c:pt idx="0">
                  <c:v>663878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4C-4CF1-AB09-97D7D97553A0}"/>
            </c:ext>
          </c:extLst>
        </c:ser>
        <c:ser>
          <c:idx val="3"/>
          <c:order val="3"/>
          <c:tx>
            <c:strRef>
              <c:f>'No. of patients'!$E$3</c:f>
              <c:strCache>
                <c:ptCount val="1"/>
                <c:pt idx="0">
                  <c:v>#Patients in hospitalization summary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patients'!$E$4</c:f>
              <c:numCache>
                <c:formatCode>General</c:formatCode>
                <c:ptCount val="1"/>
                <c:pt idx="0">
                  <c:v>494578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4C-4CF1-AB09-97D7D97553A0}"/>
            </c:ext>
          </c:extLst>
        </c:ser>
        <c:ser>
          <c:idx val="4"/>
          <c:order val="4"/>
          <c:tx>
            <c:strRef>
              <c:f>'No. of patients'!$F$3</c:f>
              <c:strCache>
                <c:ptCount val="1"/>
                <c:pt idx="0">
                  <c:v>#Patients in hospital readmission summary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1.77897901662732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C4C-4CF1-AB09-97D7D97553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patients'!$F$4</c:f>
              <c:numCache>
                <c:formatCode>General</c:formatCode>
                <c:ptCount val="1"/>
                <c:pt idx="0">
                  <c:v>538135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4C-4CF1-AB09-97D7D97553A0}"/>
            </c:ext>
          </c:extLst>
        </c:ser>
        <c:ser>
          <c:idx val="5"/>
          <c:order val="5"/>
          <c:tx>
            <c:strRef>
              <c:f>'No. of patients'!$G$3</c:f>
              <c:strCache>
                <c:ptCount val="1"/>
                <c:pt idx="0">
                  <c:v>#Patients in survival summary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patients'!$G$4</c:f>
              <c:numCache>
                <c:formatCode>General</c:formatCode>
                <c:ptCount val="1"/>
                <c:pt idx="0">
                  <c:v>1937701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4C-4CF1-AB09-97D7D97553A0}"/>
            </c:ext>
          </c:extLst>
        </c:ser>
        <c:ser>
          <c:idx val="6"/>
          <c:order val="6"/>
          <c:tx>
            <c:strRef>
              <c:f>'No. of patients'!$H$3</c:f>
              <c:strCache>
                <c:ptCount val="1"/>
                <c:pt idx="0">
                  <c:v>#Patients in fistula summary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patients'!$H$4</c:f>
              <c:numCache>
                <c:formatCode>General</c:formatCode>
                <c:ptCount val="1"/>
                <c:pt idx="0">
                  <c:v>596383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4C-4CF1-AB09-97D7D97553A0}"/>
            </c:ext>
          </c:extLst>
        </c:ser>
        <c:ser>
          <c:idx val="7"/>
          <c:order val="7"/>
          <c:tx>
            <c:strRef>
              <c:f>'No. of patients'!$I$3</c:f>
              <c:strCache>
                <c:ptCount val="1"/>
                <c:pt idx="0">
                  <c:v>#Patients in catheter summary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1.77897901662732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C4C-4CF1-AB09-97D7D97553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patients'!$I$4</c:f>
              <c:numCache>
                <c:formatCode>General</c:formatCode>
                <c:ptCount val="1"/>
                <c:pt idx="0">
                  <c:v>596565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4C-4CF1-AB09-97D7D97553A0}"/>
            </c:ext>
          </c:extLst>
        </c:ser>
        <c:ser>
          <c:idx val="8"/>
          <c:order val="8"/>
          <c:tx>
            <c:strRef>
              <c:f>'No. of patients'!$J$3</c:f>
              <c:strCache>
                <c:ptCount val="1"/>
                <c:pt idx="0">
                  <c:v>#Patients in nPCR summary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'No. of patients'!$B$4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'No. of patients'!$J$4</c:f>
              <c:numCache>
                <c:formatCode>General</c:formatCode>
                <c:ptCount val="1"/>
                <c:pt idx="0">
                  <c:v>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C4C-4CF1-AB09-97D7D97553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059436832"/>
        <c:axId val="313278703"/>
      </c:barChart>
      <c:catAx>
        <c:axId val="1059436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3278703"/>
        <c:crosses val="autoZero"/>
        <c:auto val="1"/>
        <c:lblAlgn val="ctr"/>
        <c:lblOffset val="100"/>
        <c:noMultiLvlLbl val="0"/>
      </c:catAx>
      <c:valAx>
        <c:axId val="31327870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5943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63097963058957"/>
          <c:y val="1.8205815929633679E-2"/>
          <c:w val="0.35736902036941043"/>
          <c:h val="0.91466645374953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[project3(1).xlsx]Profit vs Non-Profit!PivotTable2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2861656855999796E-2"/>
              <c:y val="1.31044036162146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91429044670387"/>
              <c:y val="-0.292617563429571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2861656855999796E-2"/>
              <c:y val="1.31044036162146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91429044670387"/>
              <c:y val="-0.292617563429571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2861656855999796E-2"/>
              <c:y val="1.31044036162146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791429044670387"/>
              <c:y val="-0.292617563429571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664002788424342"/>
          <c:y val="0.20090869007660134"/>
          <c:w val="0.61719964035663311"/>
          <c:h val="0.58061461169917117"/>
        </c:manualLayout>
      </c:layout>
      <c:doughnutChart>
        <c:varyColors val="1"/>
        <c:ser>
          <c:idx val="0"/>
          <c:order val="0"/>
          <c:tx>
            <c:strRef>
              <c:f>'Profit vs Non-Profit'!$C$3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48-48E7-A77D-837EE105D2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48-48E7-A77D-837EE105D29C}"/>
              </c:ext>
            </c:extLst>
          </c:dPt>
          <c:dLbls>
            <c:delete val="1"/>
          </c:dLbls>
          <c:cat>
            <c:strRef>
              <c:f>'Profit vs Non-Profit'!$B$4:$B$6</c:f>
              <c:strCache>
                <c:ptCount val="2"/>
                <c:pt idx="0">
                  <c:v>Non-Profit</c:v>
                </c:pt>
                <c:pt idx="1">
                  <c:v>Profit</c:v>
                </c:pt>
              </c:strCache>
            </c:strRef>
          </c:cat>
          <c:val>
            <c:numRef>
              <c:f>'Profit vs Non-Profit'!$C$4:$C$6</c:f>
              <c:numCache>
                <c:formatCode>General</c:formatCode>
                <c:ptCount val="2"/>
                <c:pt idx="0">
                  <c:v>869</c:v>
                </c:pt>
                <c:pt idx="1">
                  <c:v>6854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48-48E7-A77D-837EE105D2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0.72406</cdr:x>
      <cdr:y>0.08316</cdr:y>
    </cdr:from>
    <cdr:to>
      <cdr:x>0.98048</cdr:x>
      <cdr:y>0.22871</cdr:y>
    </cdr:to>
    <cdr:sp macro="" textlink="">
      <cdr:nvSpPr>
        <cdr:cNvPr id="19" name="Callout: Bent Line 18">
          <a:extLst xmlns:a="http://schemas.openxmlformats.org/drawingml/2006/main">
            <a:ext uri="{FF2B5EF4-FFF2-40B4-BE49-F238E27FC236}">
              <a16:creationId xmlns:a16="http://schemas.microsoft.com/office/drawing/2014/main" id="{7E3337F6-78CF-5FEA-E0D5-635B386DE9AF}"/>
            </a:ext>
          </a:extLst>
        </cdr:cNvPr>
        <cdr:cNvSpPr/>
      </cdr:nvSpPr>
      <cdr:spPr>
        <a:xfrm xmlns:a="http://schemas.openxmlformats.org/drawingml/2006/main">
          <a:off x="3800876" y="465956"/>
          <a:ext cx="1346050" cy="815540"/>
        </a:xfrm>
        <a:prstGeom xmlns:a="http://schemas.openxmlformats.org/drawingml/2006/main" prst="borderCallout2">
          <a:avLst>
            <a:gd name="adj1" fmla="val 18750"/>
            <a:gd name="adj2" fmla="val -8333"/>
            <a:gd name="adj3" fmla="val 18750"/>
            <a:gd name="adj4" fmla="val -16667"/>
            <a:gd name="adj5" fmla="val 91678"/>
            <a:gd name="adj6" fmla="val -36963"/>
          </a:avLst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2000" b="1" dirty="0">
              <a:latin typeface="Arial Narrow" panose="020B0606020202030204" pitchFamily="34" charset="0"/>
            </a:rPr>
            <a:t>Non-Profit</a:t>
          </a:r>
        </a:p>
        <a:p xmlns:a="http://schemas.openxmlformats.org/drawingml/2006/main">
          <a:pPr algn="ctr"/>
          <a:r>
            <a:rPr lang="en-US" sz="2000" b="1" dirty="0">
              <a:latin typeface="Arial Narrow" panose="020B0606020202030204" pitchFamily="34" charset="0"/>
            </a:rPr>
            <a:t>869, 11%</a:t>
          </a:r>
        </a:p>
      </cdr:txBody>
    </cdr:sp>
  </cdr:relSizeAnchor>
  <cdr:relSizeAnchor xmlns:cdr="http://schemas.openxmlformats.org/drawingml/2006/chartDrawing">
    <cdr:from>
      <cdr:x>0</cdr:x>
      <cdr:y>0.82438</cdr:y>
    </cdr:from>
    <cdr:to>
      <cdr:x>0.25642</cdr:x>
      <cdr:y>0.93399</cdr:y>
    </cdr:to>
    <cdr:sp macro="" textlink="">
      <cdr:nvSpPr>
        <cdr:cNvPr id="20" name="Callout: Bent Line 19">
          <a:extLst xmlns:a="http://schemas.openxmlformats.org/drawingml/2006/main">
            <a:ext uri="{FF2B5EF4-FFF2-40B4-BE49-F238E27FC236}">
              <a16:creationId xmlns:a16="http://schemas.microsoft.com/office/drawing/2014/main" id="{F5CB8CA1-6144-7B36-9A6D-C171619A9FA4}"/>
            </a:ext>
          </a:extLst>
        </cdr:cNvPr>
        <cdr:cNvSpPr/>
      </cdr:nvSpPr>
      <cdr:spPr>
        <a:xfrm xmlns:a="http://schemas.openxmlformats.org/drawingml/2006/main">
          <a:off x="0" y="4619117"/>
          <a:ext cx="1346050" cy="614161"/>
        </a:xfrm>
        <a:prstGeom xmlns:a="http://schemas.openxmlformats.org/drawingml/2006/main" prst="borderCallout2">
          <a:avLst>
            <a:gd name="adj1" fmla="val 80809"/>
            <a:gd name="adj2" fmla="val 104466"/>
            <a:gd name="adj3" fmla="val 80809"/>
            <a:gd name="adj4" fmla="val 119427"/>
            <a:gd name="adj5" fmla="val -54632"/>
            <a:gd name="adj6" fmla="val 149098"/>
          </a:avLst>
        </a:prstGeom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1" dirty="0">
              <a:solidFill>
                <a:schemeClr val="tx1"/>
              </a:solidFill>
              <a:latin typeface="Arial Narrow" panose="020B0606020202030204" pitchFamily="34" charset="0"/>
            </a:rPr>
            <a:t>Profit</a:t>
          </a:r>
        </a:p>
        <a:p xmlns:a="http://schemas.openxmlformats.org/drawingml/2006/main">
          <a:pPr algn="ctr"/>
          <a:r>
            <a:rPr lang="en-US" sz="1800" b="1" dirty="0">
              <a:solidFill>
                <a:schemeClr val="tx1"/>
              </a:solidFill>
              <a:latin typeface="Arial Narrow" panose="020B0606020202030204" pitchFamily="34" charset="0"/>
            </a:rPr>
            <a:t>6854, 89%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0.72406</cdr:x>
      <cdr:y>0.08316</cdr:y>
    </cdr:from>
    <cdr:to>
      <cdr:x>0.98048</cdr:x>
      <cdr:y>0.22871</cdr:y>
    </cdr:to>
    <cdr:sp macro="" textlink="">
      <cdr:nvSpPr>
        <cdr:cNvPr id="19" name="Callout: Bent Line 18">
          <a:extLst xmlns:a="http://schemas.openxmlformats.org/drawingml/2006/main">
            <a:ext uri="{FF2B5EF4-FFF2-40B4-BE49-F238E27FC236}">
              <a16:creationId xmlns:a16="http://schemas.microsoft.com/office/drawing/2014/main" id="{7E3337F6-78CF-5FEA-E0D5-635B386DE9AF}"/>
            </a:ext>
          </a:extLst>
        </cdr:cNvPr>
        <cdr:cNvSpPr/>
      </cdr:nvSpPr>
      <cdr:spPr>
        <a:xfrm xmlns:a="http://schemas.openxmlformats.org/drawingml/2006/main">
          <a:off x="3800876" y="465956"/>
          <a:ext cx="1346050" cy="815540"/>
        </a:xfrm>
        <a:prstGeom xmlns:a="http://schemas.openxmlformats.org/drawingml/2006/main" prst="borderCallout2">
          <a:avLst>
            <a:gd name="adj1" fmla="val 18750"/>
            <a:gd name="adj2" fmla="val -8333"/>
            <a:gd name="adj3" fmla="val 18750"/>
            <a:gd name="adj4" fmla="val -16667"/>
            <a:gd name="adj5" fmla="val 91678"/>
            <a:gd name="adj6" fmla="val -36963"/>
          </a:avLst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2000" b="1" dirty="0">
              <a:latin typeface="Arial Narrow" panose="020B0606020202030204" pitchFamily="34" charset="0"/>
            </a:rPr>
            <a:t>Non-Profit</a:t>
          </a:r>
        </a:p>
        <a:p xmlns:a="http://schemas.openxmlformats.org/drawingml/2006/main">
          <a:pPr algn="ctr"/>
          <a:r>
            <a:rPr lang="en-US" sz="2000" b="1" dirty="0">
              <a:latin typeface="Arial Narrow" panose="020B0606020202030204" pitchFamily="34" charset="0"/>
            </a:rPr>
            <a:t>869, 11%</a:t>
          </a:r>
        </a:p>
      </cdr:txBody>
    </cdr:sp>
  </cdr:relSizeAnchor>
  <cdr:relSizeAnchor xmlns:cdr="http://schemas.openxmlformats.org/drawingml/2006/chartDrawing">
    <cdr:from>
      <cdr:x>0</cdr:x>
      <cdr:y>0.82438</cdr:y>
    </cdr:from>
    <cdr:to>
      <cdr:x>0.25642</cdr:x>
      <cdr:y>0.93399</cdr:y>
    </cdr:to>
    <cdr:sp macro="" textlink="">
      <cdr:nvSpPr>
        <cdr:cNvPr id="20" name="Callout: Bent Line 19">
          <a:extLst xmlns:a="http://schemas.openxmlformats.org/drawingml/2006/main">
            <a:ext uri="{FF2B5EF4-FFF2-40B4-BE49-F238E27FC236}">
              <a16:creationId xmlns:a16="http://schemas.microsoft.com/office/drawing/2014/main" id="{F5CB8CA1-6144-7B36-9A6D-C171619A9FA4}"/>
            </a:ext>
          </a:extLst>
        </cdr:cNvPr>
        <cdr:cNvSpPr/>
      </cdr:nvSpPr>
      <cdr:spPr>
        <a:xfrm xmlns:a="http://schemas.openxmlformats.org/drawingml/2006/main">
          <a:off x="0" y="4619117"/>
          <a:ext cx="1346050" cy="614161"/>
        </a:xfrm>
        <a:prstGeom xmlns:a="http://schemas.openxmlformats.org/drawingml/2006/main" prst="borderCallout2">
          <a:avLst>
            <a:gd name="adj1" fmla="val 80809"/>
            <a:gd name="adj2" fmla="val 104466"/>
            <a:gd name="adj3" fmla="val 80809"/>
            <a:gd name="adj4" fmla="val 119427"/>
            <a:gd name="adj5" fmla="val -54632"/>
            <a:gd name="adj6" fmla="val 149098"/>
          </a:avLst>
        </a:prstGeom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1" dirty="0">
              <a:solidFill>
                <a:schemeClr val="tx1"/>
              </a:solidFill>
              <a:latin typeface="Arial Narrow" panose="020B0606020202030204" pitchFamily="34" charset="0"/>
            </a:rPr>
            <a:t>Profit</a:t>
          </a:r>
        </a:p>
        <a:p xmlns:a="http://schemas.openxmlformats.org/drawingml/2006/main">
          <a:pPr algn="ctr"/>
          <a:r>
            <a:rPr lang="en-US" sz="1800" b="1" dirty="0">
              <a:solidFill>
                <a:schemeClr val="tx1"/>
              </a:solidFill>
              <a:latin typeface="Arial Narrow" panose="020B0606020202030204" pitchFamily="34" charset="0"/>
            </a:rPr>
            <a:t>6854, 89%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0.72406</cdr:x>
      <cdr:y>0.08316</cdr:y>
    </cdr:from>
    <cdr:to>
      <cdr:x>0.98048</cdr:x>
      <cdr:y>0.22871</cdr:y>
    </cdr:to>
    <cdr:sp macro="" textlink="">
      <cdr:nvSpPr>
        <cdr:cNvPr id="19" name="Callout: Bent Line 18">
          <a:extLst xmlns:a="http://schemas.openxmlformats.org/drawingml/2006/main">
            <a:ext uri="{FF2B5EF4-FFF2-40B4-BE49-F238E27FC236}">
              <a16:creationId xmlns:a16="http://schemas.microsoft.com/office/drawing/2014/main" id="{7E3337F6-78CF-5FEA-E0D5-635B386DE9AF}"/>
            </a:ext>
          </a:extLst>
        </cdr:cNvPr>
        <cdr:cNvSpPr/>
      </cdr:nvSpPr>
      <cdr:spPr>
        <a:xfrm xmlns:a="http://schemas.openxmlformats.org/drawingml/2006/main">
          <a:off x="3800876" y="465956"/>
          <a:ext cx="1346050" cy="815540"/>
        </a:xfrm>
        <a:prstGeom xmlns:a="http://schemas.openxmlformats.org/drawingml/2006/main" prst="borderCallout2">
          <a:avLst>
            <a:gd name="adj1" fmla="val 18750"/>
            <a:gd name="adj2" fmla="val -8333"/>
            <a:gd name="adj3" fmla="val 18750"/>
            <a:gd name="adj4" fmla="val -16667"/>
            <a:gd name="adj5" fmla="val 91678"/>
            <a:gd name="adj6" fmla="val -36963"/>
          </a:avLst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2000" b="1" dirty="0">
              <a:latin typeface="Arial Narrow" panose="020B0606020202030204" pitchFamily="34" charset="0"/>
            </a:rPr>
            <a:t>Non-Profit</a:t>
          </a:r>
        </a:p>
        <a:p xmlns:a="http://schemas.openxmlformats.org/drawingml/2006/main">
          <a:pPr algn="ctr"/>
          <a:r>
            <a:rPr lang="en-US" sz="2000" b="1" dirty="0">
              <a:latin typeface="Arial Narrow" panose="020B0606020202030204" pitchFamily="34" charset="0"/>
            </a:rPr>
            <a:t>869, 11%</a:t>
          </a:r>
        </a:p>
      </cdr:txBody>
    </cdr:sp>
  </cdr:relSizeAnchor>
  <cdr:relSizeAnchor xmlns:cdr="http://schemas.openxmlformats.org/drawingml/2006/chartDrawing">
    <cdr:from>
      <cdr:x>0</cdr:x>
      <cdr:y>0.82438</cdr:y>
    </cdr:from>
    <cdr:to>
      <cdr:x>0.25642</cdr:x>
      <cdr:y>0.93399</cdr:y>
    </cdr:to>
    <cdr:sp macro="" textlink="">
      <cdr:nvSpPr>
        <cdr:cNvPr id="20" name="Callout: Bent Line 19">
          <a:extLst xmlns:a="http://schemas.openxmlformats.org/drawingml/2006/main">
            <a:ext uri="{FF2B5EF4-FFF2-40B4-BE49-F238E27FC236}">
              <a16:creationId xmlns:a16="http://schemas.microsoft.com/office/drawing/2014/main" id="{F5CB8CA1-6144-7B36-9A6D-C171619A9FA4}"/>
            </a:ext>
          </a:extLst>
        </cdr:cNvPr>
        <cdr:cNvSpPr/>
      </cdr:nvSpPr>
      <cdr:spPr>
        <a:xfrm xmlns:a="http://schemas.openxmlformats.org/drawingml/2006/main">
          <a:off x="0" y="4619117"/>
          <a:ext cx="1346050" cy="614161"/>
        </a:xfrm>
        <a:prstGeom xmlns:a="http://schemas.openxmlformats.org/drawingml/2006/main" prst="borderCallout2">
          <a:avLst>
            <a:gd name="adj1" fmla="val 80809"/>
            <a:gd name="adj2" fmla="val 104466"/>
            <a:gd name="adj3" fmla="val 80809"/>
            <a:gd name="adj4" fmla="val 119427"/>
            <a:gd name="adj5" fmla="val -54632"/>
            <a:gd name="adj6" fmla="val 149098"/>
          </a:avLst>
        </a:prstGeom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800" b="1" dirty="0">
              <a:solidFill>
                <a:schemeClr val="tx1"/>
              </a:solidFill>
              <a:latin typeface="Arial Narrow" panose="020B0606020202030204" pitchFamily="34" charset="0"/>
            </a:rPr>
            <a:t>Profit</a:t>
          </a:r>
        </a:p>
        <a:p xmlns:a="http://schemas.openxmlformats.org/drawingml/2006/main">
          <a:pPr algn="ctr"/>
          <a:r>
            <a:rPr lang="en-US" sz="1800" b="1" dirty="0">
              <a:solidFill>
                <a:schemeClr val="tx1"/>
              </a:solidFill>
              <a:latin typeface="Arial Narrow" panose="020B0606020202030204" pitchFamily="34" charset="0"/>
            </a:rPr>
            <a:t>6854, 89%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0647-83DD-BFEB-3483-9DE261E8E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F45E3-271C-4835-3EEE-731D799D9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DEFD-C9E2-B3D9-958D-2D9C987C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D1B-97B3-4833-9A99-D80349B0521D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A7D26-FA2A-3101-6D80-B8A6F5B8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E5D91-902F-A23B-0A75-89D9B6E8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9E5B-B09A-4677-B2B8-D21891851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8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4714-9760-670B-05D6-C3C7408B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364BB-A79B-AD4C-928D-3381953E6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86833-6C77-5552-2580-B6DDE2AB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D1B-97B3-4833-9A99-D80349B0521D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DD8BF-DD8A-2F33-966D-CAC6CB25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3E10-AAE4-A0DE-C3F0-1BBB4028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9E5B-B09A-4677-B2B8-D21891851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4EFC3-CCF2-13B4-32AC-F5E4282EA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8C7E3-C606-3381-0C03-11A6576A7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EC46-C9AB-970E-D117-A69BAB5C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D1B-97B3-4833-9A99-D80349B0521D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2548-45B8-1182-0052-B82E9CC0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8263-456F-A4E6-8A8D-7AD75749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9E5B-B09A-4677-B2B8-D21891851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9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D562A10-799B-2DF8-2E70-070919C968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88138" y="0"/>
            <a:ext cx="5503862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6D4DA-81FC-0B23-7A78-CE4721842EB2}"/>
              </a:ext>
            </a:extLst>
          </p:cNvPr>
          <p:cNvSpPr/>
          <p:nvPr userDrawn="1"/>
        </p:nvSpPr>
        <p:spPr>
          <a:xfrm>
            <a:off x="0" y="0"/>
            <a:ext cx="1384663" cy="6858000"/>
          </a:xfrm>
          <a:prstGeom prst="rect">
            <a:avLst/>
          </a:prstGeom>
          <a:solidFill>
            <a:srgbClr val="76D6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5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F7E5-A712-5F78-32B7-EEB0A3B6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BA3A4-0752-620C-ADC5-639E1EF5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571B-5DAE-DFED-A763-A9042551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D1B-97B3-4833-9A99-D80349B0521D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F171-B138-A2C4-41DD-555CE779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358E-A6BF-F82E-2C92-2F44CB62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9E5B-B09A-4677-B2B8-D21891851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8AE1-7FC5-AF75-173D-0DB005A0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A137-4757-B6CA-DC28-3520D96A0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0425E-EDE8-60E6-8ED5-40A91B102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7F5F1-EB2E-E58E-6179-31F90B71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D1B-97B3-4833-9A99-D80349B0521D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4D088-D503-C1DD-56C2-9439E4FD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F840E-AC9A-0197-9A09-2E91AF04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9E5B-B09A-4677-B2B8-D21891851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48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CB0C-A7A2-3580-88B7-E789D5C0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0B3E9-4560-5420-7D08-C0ADCCC1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BDB32-B1D0-A76B-F23E-1BC17E2BA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41AA2-9064-48B9-5EE2-251A3B12A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5DEF0-682E-F7FD-DA5A-C9A863B43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A3F49-808B-3797-5B9C-8E3D4825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D1B-97B3-4833-9A99-D80349B0521D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03721-0069-9A58-9619-C0AEF48B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4C7C2-75C0-3430-20D4-4518B165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9E5B-B09A-4677-B2B8-D21891851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2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825F-BF69-21D9-F168-F7C16F4F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41912-4A9A-97B0-5251-8611B0A9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D1B-97B3-4833-9A99-D80349B0521D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1A2E3-FEFA-C418-D5CD-D4E019F6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6B61-D56A-005D-06B0-6D1FA1B7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9E5B-B09A-4677-B2B8-D21891851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1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58CDC-FFCD-9F64-2BE2-FF3A0ED0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D1B-97B3-4833-9A99-D80349B0521D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030F0-EC3C-642B-6E13-FADB4136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0C4A9-F2DB-A71E-0F56-F6796404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9E5B-B09A-4677-B2B8-D21891851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2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DE7C-D641-B383-2C90-119667BE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255-9DAA-CB58-4F44-0317F5A2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480AB-54E4-0108-64E9-56B6DA8E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64E2D-BB6D-100C-17A6-61E3C995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D1B-97B3-4833-9A99-D80349B0521D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89C47-17CB-CEC6-9EFA-4B694B4B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1BC6D-753F-CE2C-5A5A-D4E4F96E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9E5B-B09A-4677-B2B8-D21891851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55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F051-20A2-1596-73E6-285BF452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8CD84-BDDF-8CB8-BFA6-72BA61879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ED8CC-4271-2DF2-CEF6-61DAAE9A0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0FB2D-36F3-97B0-DAF5-DCD6F46B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ED1B-97B3-4833-9A99-D80349B0521D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CE04A-ED77-A4A4-5FA0-4677CB11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5E7AD-5AD4-E569-63E9-25D4CB34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9E5B-B09A-4677-B2B8-D21891851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C8A41-0C79-AE15-FDF9-588049B1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91BBD-4169-58E8-6785-85AA6387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961C-96B6-1D28-8E31-8BA4DA84A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ED1B-97B3-4833-9A99-D80349B0521D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DD173-B676-8060-4D3B-EAD7C1198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4392-2791-505B-244D-94357A604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9E5B-B09A-4677-B2B8-D21891851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4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202C0-6D5E-B696-7527-8556EDD9B83D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A9644A-944E-9DB6-75E1-AF07566FF907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3AD094-5C2E-42BA-1FE7-380DA0B6D08D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A6FD2-7F47-EA21-7A9B-CD30C5E9E514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9AB0E7-666B-9682-156A-EB4B779B5F56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89979F-6627-54CC-2AA6-4C7DD7508D41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5D9C3C-2E42-4E27-5013-4140FD2A9A82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B406BE-3677-DA69-AA90-2456DACA7C06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C01A6088-530F-4E5C-DA67-A5ED6264A5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r="9905"/>
          <a:stretch/>
        </p:blipFill>
        <p:spPr/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425F3B-5CAE-2E29-5B7A-1E80676A67B7}"/>
              </a:ext>
            </a:extLst>
          </p:cNvPr>
          <p:cNvSpPr txBox="1"/>
          <p:nvPr/>
        </p:nvSpPr>
        <p:spPr>
          <a:xfrm>
            <a:off x="1902660" y="1488412"/>
            <a:ext cx="41322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76D6CB"/>
                </a:solidFill>
                <a:latin typeface="Bodoni MT Black" panose="02070A03080606020203" pitchFamily="18" charset="0"/>
              </a:rPr>
              <a:t>Dialysis of Patients</a:t>
            </a:r>
            <a:endParaRPr lang="en-US" dirty="0">
              <a:solidFill>
                <a:srgbClr val="76D6CB"/>
              </a:solidFill>
              <a:latin typeface="Bodoni MT Black" panose="02070A03080606020203" pitchFamily="18" charset="0"/>
            </a:endParaRPr>
          </a:p>
          <a:p>
            <a:r>
              <a:rPr lang="en-US" sz="2000" dirty="0">
                <a:solidFill>
                  <a:srgbClr val="76D6CB"/>
                </a:solidFill>
                <a:latin typeface="Avenir Next LT Pro" panose="020B0504020202020204" pitchFamily="34" charset="0"/>
              </a:rPr>
              <a:t>Data Analysis</a:t>
            </a:r>
            <a:endParaRPr lang="en-IN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842820-23BB-3EB8-8FAA-F1F90A42F598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462D0A-5E83-7596-7415-63362A49B0BA}"/>
              </a:ext>
            </a:extLst>
          </p:cNvPr>
          <p:cNvSpPr/>
          <p:nvPr/>
        </p:nvSpPr>
        <p:spPr>
          <a:xfrm>
            <a:off x="1048692" y="268852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1</a:t>
            </a:r>
            <a:endParaRPr lang="en-IN" b="1" dirty="0">
              <a:solidFill>
                <a:srgbClr val="76D6CB"/>
              </a:solidFill>
            </a:endParaRPr>
          </a:p>
        </p:txBody>
      </p:sp>
      <p:pic>
        <p:nvPicPr>
          <p:cNvPr id="24" name="Picture 23" descr="A blue circle with a stethoscope around the neck&#10;&#10;Description automatically generated">
            <a:extLst>
              <a:ext uri="{FF2B5EF4-FFF2-40B4-BE49-F238E27FC236}">
                <a16:creationId xmlns:a16="http://schemas.microsoft.com/office/drawing/2014/main" id="{4506B7FB-B001-C950-F93A-148DA616C5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56" b="93889" l="5556" r="93056">
                        <a14:foregroundMark x1="46389" y1="32222" x2="46389" y2="32222"/>
                        <a14:foregroundMark x1="22500" y1="15556" x2="22500" y2="15556"/>
                        <a14:foregroundMark x1="53611" y1="6111" x2="53611" y2="6111"/>
                        <a14:foregroundMark x1="90833" y1="64444" x2="90833" y2="64444"/>
                        <a14:foregroundMark x1="28056" y1="88333" x2="28056" y2="88333"/>
                        <a14:foregroundMark x1="5833" y1="52222" x2="5833" y2="52222"/>
                        <a14:foregroundMark x1="50833" y1="93889" x2="50833" y2="93889"/>
                        <a14:foregroundMark x1="68056" y1="61667" x2="68056" y2="61667"/>
                        <a14:foregroundMark x1="93056" y1="50556" x2="93056" y2="50556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60" y="573430"/>
            <a:ext cx="895422" cy="8954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B991FC-1D16-4D58-8305-8E916DF63DEB}"/>
              </a:ext>
            </a:extLst>
          </p:cNvPr>
          <p:cNvSpPr txBox="1"/>
          <p:nvPr/>
        </p:nvSpPr>
        <p:spPr>
          <a:xfrm>
            <a:off x="2798082" y="667198"/>
            <a:ext cx="255458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DCF0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</a:t>
            </a:r>
            <a:r>
              <a:rPr lang="en-US" sz="3200" b="1" dirty="0">
                <a:solidFill>
                  <a:srgbClr val="DCF0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ealthcare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BE7CE1-0B17-E368-20C5-07CD304D4331}"/>
              </a:ext>
            </a:extLst>
          </p:cNvPr>
          <p:cNvCxnSpPr/>
          <p:nvPr/>
        </p:nvCxnSpPr>
        <p:spPr>
          <a:xfrm>
            <a:off x="1371000" y="7542899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7E31B4D-1500-7140-AE14-C879AC6C873C}"/>
              </a:ext>
            </a:extLst>
          </p:cNvPr>
          <p:cNvSpPr/>
          <p:nvPr/>
        </p:nvSpPr>
        <p:spPr>
          <a:xfrm>
            <a:off x="1297148" y="891585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9CB712-3D8B-C44F-6791-6E77B4BE73FB}"/>
              </a:ext>
            </a:extLst>
          </p:cNvPr>
          <p:cNvSpPr/>
          <p:nvPr/>
        </p:nvSpPr>
        <p:spPr>
          <a:xfrm>
            <a:off x="1297148" y="1024994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83053D0-7F15-56A1-58D1-E9A9FFE8059E}"/>
              </a:ext>
            </a:extLst>
          </p:cNvPr>
          <p:cNvSpPr/>
          <p:nvPr/>
        </p:nvSpPr>
        <p:spPr>
          <a:xfrm>
            <a:off x="1297148" y="1236655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00A1F1-47C9-A456-6A10-D2149732C453}"/>
              </a:ext>
            </a:extLst>
          </p:cNvPr>
          <p:cNvSpPr/>
          <p:nvPr/>
        </p:nvSpPr>
        <p:spPr>
          <a:xfrm>
            <a:off x="1297148" y="1163081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9A565-8629-C3E8-036B-F194E19AB45B}"/>
              </a:ext>
            </a:extLst>
          </p:cNvPr>
          <p:cNvSpPr/>
          <p:nvPr/>
        </p:nvSpPr>
        <p:spPr>
          <a:xfrm>
            <a:off x="1297148" y="1093238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AB363D6-4631-E0D0-FB36-5D742440F0F8}"/>
              </a:ext>
            </a:extLst>
          </p:cNvPr>
          <p:cNvSpPr/>
          <p:nvPr/>
        </p:nvSpPr>
        <p:spPr>
          <a:xfrm>
            <a:off x="1297148" y="958205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48C867-D3A7-B1F9-885A-E0008784C4A2}"/>
              </a:ext>
            </a:extLst>
          </p:cNvPr>
          <p:cNvSpPr/>
          <p:nvPr/>
        </p:nvSpPr>
        <p:spPr>
          <a:xfrm>
            <a:off x="1297148" y="823173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Picture Placeholder 33">
            <a:extLst>
              <a:ext uri="{FF2B5EF4-FFF2-40B4-BE49-F238E27FC236}">
                <a16:creationId xmlns:a16="http://schemas.microsoft.com/office/drawing/2014/main" id="{47E856F9-8DCF-84AA-246E-F3F3EA7B1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r="9905"/>
          <a:stretch/>
        </p:blipFill>
        <p:spPr>
          <a:xfrm>
            <a:off x="6687538" y="6888419"/>
            <a:ext cx="5503862" cy="6858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26095A8-134C-E5A9-FBA4-4212426A8C3E}"/>
              </a:ext>
            </a:extLst>
          </p:cNvPr>
          <p:cNvSpPr txBox="1"/>
          <p:nvPr/>
        </p:nvSpPr>
        <p:spPr>
          <a:xfrm>
            <a:off x="1963139" y="7542899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Members</a:t>
            </a:r>
            <a:endParaRPr lang="en-IN" sz="2400" dirty="0">
              <a:solidFill>
                <a:srgbClr val="76D6C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BB61A00-3FB2-2C57-2437-04F1A0E5DD5E}"/>
              </a:ext>
            </a:extLst>
          </p:cNvPr>
          <p:cNvSpPr/>
          <p:nvPr/>
        </p:nvSpPr>
        <p:spPr>
          <a:xfrm>
            <a:off x="1297148" y="746184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9AFFB1-2C01-9690-D75E-FE9833EC16EB}"/>
              </a:ext>
            </a:extLst>
          </p:cNvPr>
          <p:cNvSpPr/>
          <p:nvPr/>
        </p:nvSpPr>
        <p:spPr>
          <a:xfrm>
            <a:off x="1048692" y="7976247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2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DE8DA-D0A0-8AB3-F1B7-04A84DFCC37E}"/>
              </a:ext>
            </a:extLst>
          </p:cNvPr>
          <p:cNvSpPr txBox="1"/>
          <p:nvPr/>
        </p:nvSpPr>
        <p:spPr>
          <a:xfrm>
            <a:off x="1997288" y="8768493"/>
            <a:ext cx="2853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SAYALI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PRERNA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SHIVANI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SAURABH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TANMAYA TEJA</a:t>
            </a:r>
            <a:endParaRPr lang="en-IN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36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FF17A-AFA2-7ED4-937A-90F5C7E7A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DF27AC-DAA0-B23D-E0D9-8EAEAD9ABF1E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27D0B16-8562-E4C7-41BE-3335500DC705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2349E7-DD95-3D42-1DD9-2818F8EA06A4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790FBF-B019-1C59-AD77-F24469BA0563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B87AC2-5F21-1B3D-031B-B6384B184066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BA6AD8-D6DC-6870-DE7A-4A5255C4B9C7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B77DDD-67C7-6A92-903E-B3379811B747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10E56E-3872-FD8A-C80A-286AC045A23B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570EB5-4E1B-D921-E295-FC372F7C2172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EFA72258-7C45-344B-A8AD-A53544ED83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/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C13DDFB-3F24-8E3A-2D92-6A1354289A24}"/>
              </a:ext>
            </a:extLst>
          </p:cNvPr>
          <p:cNvSpPr txBox="1"/>
          <p:nvPr/>
        </p:nvSpPr>
        <p:spPr>
          <a:xfrm>
            <a:off x="1963739" y="654480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Average Payment Reduction Rate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3356BC2-0B37-B8FC-C241-0F032E0EC2DC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9BC6FD-F73E-D65C-5B45-4120EE892AB4}"/>
              </a:ext>
            </a:extLst>
          </p:cNvPr>
          <p:cNvSpPr/>
          <p:nvPr/>
        </p:nvSpPr>
        <p:spPr>
          <a:xfrm>
            <a:off x="1049292" y="3161083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B71EA2-8AF6-A868-CBA9-BABA8F327FAB}"/>
              </a:ext>
            </a:extLst>
          </p:cNvPr>
          <p:cNvSpPr txBox="1"/>
          <p:nvPr/>
        </p:nvSpPr>
        <p:spPr>
          <a:xfrm>
            <a:off x="1963739" y="1854926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average payment reduction rate of 0.81% reflects a modest reduction in payments, which is generally manageable.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4DC8B-0CAA-EAA8-AEDC-E2E05E12EDC0}"/>
              </a:ext>
            </a:extLst>
          </p:cNvPr>
          <p:cNvSpPr txBox="1"/>
          <p:nvPr/>
        </p:nvSpPr>
        <p:spPr>
          <a:xfrm>
            <a:off x="1963737" y="3269470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Regularly assess and adjust financial strategies to align with changes in payment policies and reimbursement structures.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CEB9C-1D22-4FD6-E59D-E4E1E29F29F7}"/>
              </a:ext>
            </a:extLst>
          </p:cNvPr>
          <p:cNvSpPr txBox="1"/>
          <p:nvPr/>
        </p:nvSpPr>
        <p:spPr>
          <a:xfrm rot="16200000">
            <a:off x="-509254" y="2868473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KPI-6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2" name="Picture 51" descr="A close-up of a medical equipment&#10;&#10;Description automatically generated">
            <a:extLst>
              <a:ext uri="{FF2B5EF4-FFF2-40B4-BE49-F238E27FC236}">
                <a16:creationId xmlns:a16="http://schemas.microsoft.com/office/drawing/2014/main" id="{92BF308F-AF15-E8C0-0E0A-507E72E60A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886419"/>
            <a:ext cx="10820400" cy="6857999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AA69A97-EAAF-0577-63AE-C05188155384}"/>
              </a:ext>
            </a:extLst>
          </p:cNvPr>
          <p:cNvCxnSpPr/>
          <p:nvPr/>
        </p:nvCxnSpPr>
        <p:spPr>
          <a:xfrm>
            <a:off x="1371600" y="7540899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C483333-60E7-3D52-253B-EA247C149AC7}"/>
              </a:ext>
            </a:extLst>
          </p:cNvPr>
          <p:cNvSpPr/>
          <p:nvPr/>
        </p:nvSpPr>
        <p:spPr>
          <a:xfrm>
            <a:off x="1297748" y="891385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67FDB94-B4F4-FD6D-3000-D7B7F17CC066}"/>
              </a:ext>
            </a:extLst>
          </p:cNvPr>
          <p:cNvSpPr/>
          <p:nvPr/>
        </p:nvSpPr>
        <p:spPr>
          <a:xfrm>
            <a:off x="1297748" y="1024794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56173CB-CE9A-B482-2B8F-59EDB55DED18}"/>
              </a:ext>
            </a:extLst>
          </p:cNvPr>
          <p:cNvSpPr/>
          <p:nvPr/>
        </p:nvSpPr>
        <p:spPr>
          <a:xfrm>
            <a:off x="1297748" y="1306299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8A34D75-7596-37A8-94F4-C333FE9A0B8D}"/>
              </a:ext>
            </a:extLst>
          </p:cNvPr>
          <p:cNvSpPr/>
          <p:nvPr/>
        </p:nvSpPr>
        <p:spPr>
          <a:xfrm>
            <a:off x="1297748" y="1236455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F9E2AFE-EC38-AA4A-6E07-0B8303C65F21}"/>
              </a:ext>
            </a:extLst>
          </p:cNvPr>
          <p:cNvSpPr/>
          <p:nvPr/>
        </p:nvSpPr>
        <p:spPr>
          <a:xfrm>
            <a:off x="1297748" y="1162881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72D8F9-BAEA-C621-B52B-A5B1F48CB649}"/>
              </a:ext>
            </a:extLst>
          </p:cNvPr>
          <p:cNvSpPr/>
          <p:nvPr/>
        </p:nvSpPr>
        <p:spPr>
          <a:xfrm>
            <a:off x="1297748" y="1093038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CCB84F-AF57-BE7B-CB2B-ACC8DCC55895}"/>
              </a:ext>
            </a:extLst>
          </p:cNvPr>
          <p:cNvSpPr/>
          <p:nvPr/>
        </p:nvSpPr>
        <p:spPr>
          <a:xfrm>
            <a:off x="1297748" y="958005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60D3BD9-6F90-72F5-FA21-8B3661C003D8}"/>
              </a:ext>
            </a:extLst>
          </p:cNvPr>
          <p:cNvSpPr/>
          <p:nvPr/>
        </p:nvSpPr>
        <p:spPr>
          <a:xfrm>
            <a:off x="1297748" y="822973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50BFA91-CBF7-0CE3-7C76-E23A5FED414B}"/>
              </a:ext>
            </a:extLst>
          </p:cNvPr>
          <p:cNvSpPr/>
          <p:nvPr/>
        </p:nvSpPr>
        <p:spPr>
          <a:xfrm>
            <a:off x="1297748" y="745984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CF9749-08A3-AC6B-ADD0-6DEBF70354C6}"/>
              </a:ext>
            </a:extLst>
          </p:cNvPr>
          <p:cNvSpPr/>
          <p:nvPr/>
        </p:nvSpPr>
        <p:spPr>
          <a:xfrm>
            <a:off x="1049292" y="10728893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6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3B2EEA-101F-0977-9000-1F46BBD69EB5}"/>
              </a:ext>
            </a:extLst>
          </p:cNvPr>
          <p:cNvSpPr txBox="1"/>
          <p:nvPr/>
        </p:nvSpPr>
        <p:spPr>
          <a:xfrm rot="16200000">
            <a:off x="-2247024" y="9693946"/>
            <a:ext cx="5806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MySQL Queries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6D3965F-86C2-C13C-5BD4-B16B24D24823}"/>
              </a:ext>
            </a:extLst>
          </p:cNvPr>
          <p:cNvGrpSpPr/>
          <p:nvPr/>
        </p:nvGrpSpPr>
        <p:grpSpPr>
          <a:xfrm>
            <a:off x="1946366" y="7237653"/>
            <a:ext cx="8765178" cy="2903472"/>
            <a:chOff x="1528354" y="458053"/>
            <a:chExt cx="8765178" cy="2903472"/>
          </a:xfrm>
        </p:grpSpPr>
        <p:sp>
          <p:nvSpPr>
            <p:cNvPr id="66" name="Speech Bubble: Rectangle 65">
              <a:extLst>
                <a:ext uri="{FF2B5EF4-FFF2-40B4-BE49-F238E27FC236}">
                  <a16:creationId xmlns:a16="http://schemas.microsoft.com/office/drawing/2014/main" id="{C94C8606-AAD8-3C92-28AB-87ECBAEAEA36}"/>
                </a:ext>
              </a:extLst>
            </p:cNvPr>
            <p:cNvSpPr/>
            <p:nvPr/>
          </p:nvSpPr>
          <p:spPr>
            <a:xfrm>
              <a:off x="1528354" y="458053"/>
              <a:ext cx="5128077" cy="2903472"/>
            </a:xfrm>
            <a:prstGeom prst="wedgeRectCallout">
              <a:avLst>
                <a:gd name="adj1" fmla="val 72144"/>
                <a:gd name="adj2" fmla="val -1386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4E44E6-08B9-34E6-07F3-F08753BFC6FF}"/>
                </a:ext>
              </a:extLst>
            </p:cNvPr>
            <p:cNvSpPr txBox="1"/>
            <p:nvPr/>
          </p:nvSpPr>
          <p:spPr>
            <a:xfrm>
              <a:off x="8106074" y="1584756"/>
              <a:ext cx="218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1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9EB30D5-A8AF-997A-04DE-4029FF422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4203" y="558531"/>
              <a:ext cx="4877227" cy="2698783"/>
            </a:xfrm>
            <a:prstGeom prst="roundRect">
              <a:avLst>
                <a:gd name="adj" fmla="val 6019"/>
              </a:avLst>
            </a:prstGeom>
            <a:ln>
              <a:solidFill>
                <a:srgbClr val="34CBBC"/>
              </a:solidFill>
            </a:ln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6860C51-1FAB-39B4-563B-42685789A935}"/>
              </a:ext>
            </a:extLst>
          </p:cNvPr>
          <p:cNvGrpSpPr/>
          <p:nvPr/>
        </p:nvGrpSpPr>
        <p:grpSpPr>
          <a:xfrm>
            <a:off x="3312046" y="10622396"/>
            <a:ext cx="8157143" cy="2763526"/>
            <a:chOff x="3103040" y="3579223"/>
            <a:chExt cx="8157143" cy="2763526"/>
          </a:xfrm>
        </p:grpSpPr>
        <p:sp>
          <p:nvSpPr>
            <p:cNvPr id="70" name="Speech Bubble: Rectangle 69">
              <a:extLst>
                <a:ext uri="{FF2B5EF4-FFF2-40B4-BE49-F238E27FC236}">
                  <a16:creationId xmlns:a16="http://schemas.microsoft.com/office/drawing/2014/main" id="{D0735835-9890-2485-9069-ABC26EA39685}"/>
                </a:ext>
              </a:extLst>
            </p:cNvPr>
            <p:cNvSpPr/>
            <p:nvPr/>
          </p:nvSpPr>
          <p:spPr>
            <a:xfrm>
              <a:off x="6531431" y="3579223"/>
              <a:ext cx="4728752" cy="2763526"/>
            </a:xfrm>
            <a:prstGeom prst="wedgeRectCallout">
              <a:avLst>
                <a:gd name="adj1" fmla="val -74424"/>
                <a:gd name="adj2" fmla="val 1523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D2731CE-7A6A-061D-CBE5-9FB004C66F02}"/>
                </a:ext>
              </a:extLst>
            </p:cNvPr>
            <p:cNvSpPr txBox="1"/>
            <p:nvPr/>
          </p:nvSpPr>
          <p:spPr>
            <a:xfrm>
              <a:off x="3103040" y="4654412"/>
              <a:ext cx="216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2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209776D-2944-81D6-0444-4A1E4DB7D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6433" y="3696466"/>
              <a:ext cx="4486275" cy="2562225"/>
            </a:xfrm>
            <a:prstGeom prst="roundRect">
              <a:avLst>
                <a:gd name="adj" fmla="val 6980"/>
              </a:avLst>
            </a:prstGeom>
            <a:ln>
              <a:solidFill>
                <a:srgbClr val="34CBBC"/>
              </a:solidFill>
            </a:ln>
          </p:spPr>
        </p:pic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A52BFFA9-AEE9-9F71-9E24-F4A58A0669AC}"/>
              </a:ext>
            </a:extLst>
          </p:cNvPr>
          <p:cNvSpPr/>
          <p:nvPr/>
        </p:nvSpPr>
        <p:spPr>
          <a:xfrm>
            <a:off x="1267102" y="129758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01F9FBF-5A6D-2932-B49B-B748515AA220}"/>
              </a:ext>
            </a:extLst>
          </p:cNvPr>
          <p:cNvSpPr/>
          <p:nvPr/>
        </p:nvSpPr>
        <p:spPr>
          <a:xfrm>
            <a:off x="1267102" y="52769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CBACA1-A5C9-B6F8-7C89-0F513A2F2518}"/>
              </a:ext>
            </a:extLst>
          </p:cNvPr>
          <p:cNvGrpSpPr/>
          <p:nvPr/>
        </p:nvGrpSpPr>
        <p:grpSpPr>
          <a:xfrm>
            <a:off x="7140852" y="1372537"/>
            <a:ext cx="4598432" cy="3337910"/>
            <a:chOff x="426488" y="1063733"/>
            <a:chExt cx="4598432" cy="333791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8A04BD00-4729-5402-7D61-88D4EC856936}"/>
                </a:ext>
              </a:extLst>
            </p:cNvPr>
            <p:cNvSpPr/>
            <p:nvPr/>
          </p:nvSpPr>
          <p:spPr>
            <a:xfrm>
              <a:off x="426488" y="1063733"/>
              <a:ext cx="4598432" cy="3337910"/>
            </a:xfrm>
            <a:prstGeom prst="wedgeEllipseCallo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Speech Bubble: Oval 22">
              <a:extLst>
                <a:ext uri="{FF2B5EF4-FFF2-40B4-BE49-F238E27FC236}">
                  <a16:creationId xmlns:a16="http://schemas.microsoft.com/office/drawing/2014/main" id="{780780B1-D577-7CC2-BB4C-B6436F4FC849}"/>
                </a:ext>
              </a:extLst>
            </p:cNvPr>
            <p:cNvSpPr/>
            <p:nvPr/>
          </p:nvSpPr>
          <p:spPr>
            <a:xfrm>
              <a:off x="774493" y="1218995"/>
              <a:ext cx="4076722" cy="297561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atin typeface="Bauhaus 93" panose="04030905020B02020C02" pitchFamily="82" charset="0"/>
                </a:rPr>
                <a:t>0.81%</a:t>
              </a:r>
              <a:endParaRPr lang="en-IN" sz="660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36174B-67B5-CA9D-66E3-E76DEA9F5884}"/>
              </a:ext>
            </a:extLst>
          </p:cNvPr>
          <p:cNvSpPr txBox="1"/>
          <p:nvPr/>
        </p:nvSpPr>
        <p:spPr>
          <a:xfrm>
            <a:off x="1963738" y="4933813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Prioritizing balanced strategies for financial sustainability while maintaining high-quality care is crucial.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F11668-26EE-CEE6-8EA2-88B16711B5B8}"/>
              </a:ext>
            </a:extLst>
          </p:cNvPr>
          <p:cNvCxnSpPr/>
          <p:nvPr/>
        </p:nvCxnSpPr>
        <p:spPr>
          <a:xfrm>
            <a:off x="1371600" y="-61991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2A7644F-B169-8397-2594-17A10AE1DBA5}"/>
              </a:ext>
            </a:extLst>
          </p:cNvPr>
          <p:cNvSpPr/>
          <p:nvPr/>
        </p:nvSpPr>
        <p:spPr>
          <a:xfrm>
            <a:off x="1297748" y="-482622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D41AA3-5346-19BE-08EB-9235C2365537}"/>
              </a:ext>
            </a:extLst>
          </p:cNvPr>
          <p:cNvSpPr/>
          <p:nvPr/>
        </p:nvSpPr>
        <p:spPr>
          <a:xfrm>
            <a:off x="1297748" y="-349213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F3DD7-5AD4-B007-3B85-4C875ECE5F6E}"/>
              </a:ext>
            </a:extLst>
          </p:cNvPr>
          <p:cNvSpPr/>
          <p:nvPr/>
        </p:nvSpPr>
        <p:spPr>
          <a:xfrm>
            <a:off x="1297748" y="-67708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86202A-D716-842B-C715-5E7F8BB6C06A}"/>
              </a:ext>
            </a:extLst>
          </p:cNvPr>
          <p:cNvSpPr/>
          <p:nvPr/>
        </p:nvSpPr>
        <p:spPr>
          <a:xfrm>
            <a:off x="1297748" y="-137552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D58170-C2A0-3E50-5BF6-6C185FA4DA2A}"/>
              </a:ext>
            </a:extLst>
          </p:cNvPr>
          <p:cNvSpPr/>
          <p:nvPr/>
        </p:nvSpPr>
        <p:spPr>
          <a:xfrm>
            <a:off x="1297748" y="-21112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F174C9-6C96-38B0-171A-01F2271BD618}"/>
              </a:ext>
            </a:extLst>
          </p:cNvPr>
          <p:cNvSpPr/>
          <p:nvPr/>
        </p:nvSpPr>
        <p:spPr>
          <a:xfrm>
            <a:off x="1297748" y="-28096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FA6068-2A4B-39BE-719A-9DDCD8477E2F}"/>
              </a:ext>
            </a:extLst>
          </p:cNvPr>
          <p:cNvSpPr/>
          <p:nvPr/>
        </p:nvSpPr>
        <p:spPr>
          <a:xfrm>
            <a:off x="1297748" y="-416002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83047A-5468-6CF8-F6F3-F5268ADFABE3}"/>
              </a:ext>
            </a:extLst>
          </p:cNvPr>
          <p:cNvSpPr/>
          <p:nvPr/>
        </p:nvSpPr>
        <p:spPr>
          <a:xfrm>
            <a:off x="1297748" y="-551034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Placeholder 33">
            <a:extLst>
              <a:ext uri="{FF2B5EF4-FFF2-40B4-BE49-F238E27FC236}">
                <a16:creationId xmlns:a16="http://schemas.microsoft.com/office/drawing/2014/main" id="{D911AAD1-E919-6D38-2CA9-A56456E27F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>
          <a:xfrm>
            <a:off x="6688138" y="-6853660"/>
            <a:ext cx="5503862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7253CC2-9A92-444F-9122-4BC974B2B4FF}"/>
              </a:ext>
            </a:extLst>
          </p:cNvPr>
          <p:cNvSpPr txBox="1"/>
          <p:nvPr/>
        </p:nvSpPr>
        <p:spPr>
          <a:xfrm>
            <a:off x="1963739" y="-6199180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 of Category text – As Expected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9F2EDB-4C88-8341-4809-7C6C428287BF}"/>
              </a:ext>
            </a:extLst>
          </p:cNvPr>
          <p:cNvSpPr/>
          <p:nvPr/>
        </p:nvSpPr>
        <p:spPr>
          <a:xfrm>
            <a:off x="1297748" y="-628023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C8B0A4-7873-FAD2-B322-7BD96712BFAB}"/>
              </a:ext>
            </a:extLst>
          </p:cNvPr>
          <p:cNvSpPr/>
          <p:nvPr/>
        </p:nvSpPr>
        <p:spPr>
          <a:xfrm>
            <a:off x="1049292" y="-3692577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9A725C-8684-2BBF-6E9B-0CFE776FF025}"/>
              </a:ext>
            </a:extLst>
          </p:cNvPr>
          <p:cNvSpPr txBox="1"/>
          <p:nvPr/>
        </p:nvSpPr>
        <p:spPr>
          <a:xfrm>
            <a:off x="1963739" y="-4998734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High counts of 'As Expected' outcomes in categories like SWR (6,818) and PPPW (6,714) indicate positive performance in these areas.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C469A1-6C16-9F9A-460C-72085D493E8B}"/>
              </a:ext>
            </a:extLst>
          </p:cNvPr>
          <p:cNvSpPr txBox="1"/>
          <p:nvPr/>
        </p:nvSpPr>
        <p:spPr>
          <a:xfrm>
            <a:off x="1963738" y="-3311593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Share best practices across organizations to maintain positive outcomes in these and other categories.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2E8D8C-8ED0-642E-9734-D9B76B9BE158}"/>
              </a:ext>
            </a:extLst>
          </p:cNvPr>
          <p:cNvSpPr txBox="1"/>
          <p:nvPr/>
        </p:nvSpPr>
        <p:spPr>
          <a:xfrm rot="16200000">
            <a:off x="-509254" y="-3985187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KPI-5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7EB64F-9698-4DDC-6B40-1A5D1C4C8CF4}"/>
              </a:ext>
            </a:extLst>
          </p:cNvPr>
          <p:cNvGrpSpPr/>
          <p:nvPr/>
        </p:nvGrpSpPr>
        <p:grpSpPr>
          <a:xfrm>
            <a:off x="6755464" y="-6411418"/>
            <a:ext cx="5264279" cy="5782199"/>
            <a:chOff x="2013689" y="421460"/>
            <a:chExt cx="8820457" cy="553131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57906A-3804-FDF3-A0A6-9DCB9BB9BC3D}"/>
                </a:ext>
              </a:extLst>
            </p:cNvPr>
            <p:cNvSpPr txBox="1"/>
            <p:nvPr/>
          </p:nvSpPr>
          <p:spPr>
            <a:xfrm>
              <a:off x="4294873" y="3233656"/>
              <a:ext cx="4433905" cy="294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highlight>
                    <a:srgbClr val="3333FF"/>
                  </a:highlight>
                  <a:latin typeface="Arial Narrow" panose="020B0606020202030204" pitchFamily="34" charset="0"/>
                </a:rPr>
                <a:t>Category Text Count (As Expected)</a:t>
              </a:r>
              <a:endParaRPr lang="en-IN" sz="1400" b="1" dirty="0">
                <a:solidFill>
                  <a:schemeClr val="bg1"/>
                </a:solidFill>
                <a:highlight>
                  <a:srgbClr val="3333FF"/>
                </a:highlight>
                <a:latin typeface="Arial Narrow" panose="020B0606020202030204" pitchFamily="34" charset="0"/>
              </a:endParaRPr>
            </a:p>
          </p:txBody>
        </p:sp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3C78ADCB-90BB-CEBA-4C1A-F202E1580368}"/>
                </a:ext>
              </a:extLst>
            </p:cNvPr>
            <p:cNvSpPr/>
            <p:nvPr/>
          </p:nvSpPr>
          <p:spPr>
            <a:xfrm>
              <a:off x="2013689" y="1883132"/>
              <a:ext cx="2097055" cy="1156465"/>
            </a:xfrm>
            <a:prstGeom prst="wedgeRoundRectCallout">
              <a:avLst>
                <a:gd name="adj1" fmla="val 80800"/>
                <a:gd name="adj2" fmla="val 57250"/>
                <a:gd name="adj3" fmla="val 16667"/>
              </a:avLst>
            </a:prstGeom>
            <a:solidFill>
              <a:srgbClr val="3333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#6818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Hospitalization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2D37D808-18D2-88EE-B77A-4EE5F8C33D1D}"/>
                </a:ext>
              </a:extLst>
            </p:cNvPr>
            <p:cNvSpPr/>
            <p:nvPr/>
          </p:nvSpPr>
          <p:spPr>
            <a:xfrm>
              <a:off x="3926380" y="438878"/>
              <a:ext cx="2057605" cy="1156465"/>
            </a:xfrm>
            <a:prstGeom prst="wedgeRoundRectCallout">
              <a:avLst>
                <a:gd name="adj1" fmla="val 39201"/>
                <a:gd name="adj2" fmla="val 174071"/>
                <a:gd name="adj3" fmla="val 16667"/>
              </a:avLst>
            </a:prstGeom>
            <a:solidFill>
              <a:srgbClr val="3366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#6714</a:t>
              </a:r>
              <a:endParaRPr lang="en-US" sz="1200" b="1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Hospital Readmission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2" name="Speech Bubble: Rectangle with Corners Rounded 41">
              <a:extLst>
                <a:ext uri="{FF2B5EF4-FFF2-40B4-BE49-F238E27FC236}">
                  <a16:creationId xmlns:a16="http://schemas.microsoft.com/office/drawing/2014/main" id="{3852B998-7E43-35A2-D2D8-B972A7FE336D}"/>
                </a:ext>
              </a:extLst>
            </p:cNvPr>
            <p:cNvSpPr/>
            <p:nvPr/>
          </p:nvSpPr>
          <p:spPr>
            <a:xfrm>
              <a:off x="6853722" y="421460"/>
              <a:ext cx="2057606" cy="1062202"/>
            </a:xfrm>
            <a:prstGeom prst="wedgeRoundRectCallout">
              <a:avLst>
                <a:gd name="adj1" fmla="val -40575"/>
                <a:gd name="adj2" fmla="val 197151"/>
                <a:gd name="adj3" fmla="val 16667"/>
              </a:avLst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#6659</a:t>
              </a:r>
              <a:endParaRPr lang="en-US" sz="1200" b="1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PPPW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3" name="Speech Bubble: Rectangle with Corners Rounded 42">
              <a:extLst>
                <a:ext uri="{FF2B5EF4-FFF2-40B4-BE49-F238E27FC236}">
                  <a16:creationId xmlns:a16="http://schemas.microsoft.com/office/drawing/2014/main" id="{5585F3DF-DF52-5D63-A5A9-7C9B3E3055F1}"/>
                </a:ext>
              </a:extLst>
            </p:cNvPr>
            <p:cNvSpPr/>
            <p:nvPr/>
          </p:nvSpPr>
          <p:spPr>
            <a:xfrm>
              <a:off x="8998357" y="1858170"/>
              <a:ext cx="1835789" cy="968656"/>
            </a:xfrm>
            <a:prstGeom prst="wedgeRoundRectCallout">
              <a:avLst>
                <a:gd name="adj1" fmla="val -82754"/>
                <a:gd name="adj2" fmla="val 77380"/>
                <a:gd name="adj3" fmla="val 16667"/>
              </a:avLst>
            </a:prstGeom>
            <a:solidFill>
              <a:srgbClr val="99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#6517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Fistula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4" name="Speech Bubble: Rectangle with Corners Rounded 43">
              <a:extLst>
                <a:ext uri="{FF2B5EF4-FFF2-40B4-BE49-F238E27FC236}">
                  <a16:creationId xmlns:a16="http://schemas.microsoft.com/office/drawing/2014/main" id="{CB0C406E-ADA4-25B2-0E65-668EBED2E514}"/>
                </a:ext>
              </a:extLst>
            </p:cNvPr>
            <p:cNvSpPr/>
            <p:nvPr/>
          </p:nvSpPr>
          <p:spPr>
            <a:xfrm>
              <a:off x="8892629" y="3791923"/>
              <a:ext cx="1938481" cy="968656"/>
            </a:xfrm>
            <a:prstGeom prst="wedgeRoundRectCallout">
              <a:avLst>
                <a:gd name="adj1" fmla="val -86475"/>
                <a:gd name="adj2" fmla="val -65904"/>
                <a:gd name="adj3" fmla="val 16667"/>
              </a:avLst>
            </a:prstGeom>
            <a:solidFill>
              <a:srgbClr val="CCE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#6108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Transfusion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5" name="Speech Bubble: Rectangle with Corners Rounded 44">
              <a:extLst>
                <a:ext uri="{FF2B5EF4-FFF2-40B4-BE49-F238E27FC236}">
                  <a16:creationId xmlns:a16="http://schemas.microsoft.com/office/drawing/2014/main" id="{91B845FF-9618-7374-8989-77B74C1E915D}"/>
                </a:ext>
              </a:extLst>
            </p:cNvPr>
            <p:cNvSpPr/>
            <p:nvPr/>
          </p:nvSpPr>
          <p:spPr>
            <a:xfrm>
              <a:off x="6853722" y="5031564"/>
              <a:ext cx="1911595" cy="921207"/>
            </a:xfrm>
            <a:prstGeom prst="wedgeRoundRectCallout">
              <a:avLst>
                <a:gd name="adj1" fmla="val -40557"/>
                <a:gd name="adj2" fmla="val -199665"/>
                <a:gd name="adj3" fmla="val 16667"/>
              </a:avLst>
            </a:prstGeom>
            <a:solidFill>
              <a:srgbClr val="66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#5966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Survival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6" name="Speech Bubble: Rectangle with Corners Rounded 45">
              <a:extLst>
                <a:ext uri="{FF2B5EF4-FFF2-40B4-BE49-F238E27FC236}">
                  <a16:creationId xmlns:a16="http://schemas.microsoft.com/office/drawing/2014/main" id="{797C6F15-6FB2-4BE9-9107-9233DD57B16B}"/>
                </a:ext>
              </a:extLst>
            </p:cNvPr>
            <p:cNvSpPr/>
            <p:nvPr/>
          </p:nvSpPr>
          <p:spPr>
            <a:xfrm>
              <a:off x="4053697" y="5054329"/>
              <a:ext cx="1930288" cy="880399"/>
            </a:xfrm>
            <a:prstGeom prst="wedgeRoundRectCallout">
              <a:avLst>
                <a:gd name="adj1" fmla="val 43623"/>
                <a:gd name="adj2" fmla="val -209538"/>
                <a:gd name="adj3" fmla="val 16667"/>
              </a:avLst>
            </a:prstGeom>
            <a:solidFill>
              <a:srgbClr val="00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#5011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Infection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7" name="Speech Bubble: Rectangle with Corners Rounded 46">
              <a:extLst>
                <a:ext uri="{FF2B5EF4-FFF2-40B4-BE49-F238E27FC236}">
                  <a16:creationId xmlns:a16="http://schemas.microsoft.com/office/drawing/2014/main" id="{4BB5AFFC-389A-CC35-00A8-ACE4BCC7C845}"/>
                </a:ext>
              </a:extLst>
            </p:cNvPr>
            <p:cNvSpPr/>
            <p:nvPr/>
          </p:nvSpPr>
          <p:spPr>
            <a:xfrm>
              <a:off x="2013689" y="3843844"/>
              <a:ext cx="1930286" cy="835977"/>
            </a:xfrm>
            <a:prstGeom prst="wedgeRoundRectCallout">
              <a:avLst>
                <a:gd name="adj1" fmla="val 95421"/>
                <a:gd name="adj2" fmla="val -81491"/>
                <a:gd name="adj3" fmla="val 16667"/>
              </a:avLst>
            </a:prstGeom>
            <a:solidFill>
              <a:srgbClr val="00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#3623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SWR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6F109DC-E037-0CEF-33DA-511D94CD6233}"/>
              </a:ext>
            </a:extLst>
          </p:cNvPr>
          <p:cNvSpPr txBox="1"/>
          <p:nvPr/>
        </p:nvSpPr>
        <p:spPr>
          <a:xfrm>
            <a:off x="1963738" y="-1919847"/>
            <a:ext cx="422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Positive outcomes in SWR and PPPW categories highlight success areas.</a:t>
            </a:r>
          </a:p>
        </p:txBody>
      </p:sp>
    </p:spTree>
    <p:extLst>
      <p:ext uri="{BB962C8B-B14F-4D97-AF65-F5344CB8AC3E}">
        <p14:creationId xmlns:p14="http://schemas.microsoft.com/office/powerpoint/2010/main" val="2157211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dical equipment&#10;&#10;Description automatically generated">
            <a:extLst>
              <a:ext uri="{FF2B5EF4-FFF2-40B4-BE49-F238E27FC236}">
                <a16:creationId xmlns:a16="http://schemas.microsoft.com/office/drawing/2014/main" id="{F8A5D97A-03AA-D803-C57B-C9B6E05018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10820400" cy="68579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202C0-6D5E-B696-7527-8556EDD9B83D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A9644A-944E-9DB6-75E1-AF07566FF907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3AD094-5C2E-42BA-1FE7-380DA0B6D08D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FF26A-2C9D-21DE-D302-68DB80FF5ECC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A6FD2-7F47-EA21-7A9B-CD30C5E9E514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9AB0E7-666B-9682-156A-EB4B779B5F56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89979F-6627-54CC-2AA6-4C7DD7508D41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5D9C3C-2E42-4E27-5013-4140FD2A9A82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B406BE-3677-DA69-AA90-2456DACA7C06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842820-23BB-3EB8-8FAA-F1F90A42F598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5655A0-B6E3-9D70-D89C-29FFFA30F0C2}"/>
              </a:ext>
            </a:extLst>
          </p:cNvPr>
          <p:cNvSpPr/>
          <p:nvPr/>
        </p:nvSpPr>
        <p:spPr>
          <a:xfrm>
            <a:off x="1049292" y="3842474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6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FA85A-8D6E-A280-48D6-57ABF8935458}"/>
              </a:ext>
            </a:extLst>
          </p:cNvPr>
          <p:cNvSpPr txBox="1"/>
          <p:nvPr/>
        </p:nvSpPr>
        <p:spPr>
          <a:xfrm rot="16200000">
            <a:off x="-2247024" y="2807527"/>
            <a:ext cx="5806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MySQL Queries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B6FB0-5416-B854-E6D8-FCD126C45BFA}"/>
              </a:ext>
            </a:extLst>
          </p:cNvPr>
          <p:cNvGrpSpPr/>
          <p:nvPr/>
        </p:nvGrpSpPr>
        <p:grpSpPr>
          <a:xfrm>
            <a:off x="1946366" y="351234"/>
            <a:ext cx="8765178" cy="2903472"/>
            <a:chOff x="1528354" y="458053"/>
            <a:chExt cx="8765178" cy="2903472"/>
          </a:xfrm>
        </p:grpSpPr>
        <p:sp>
          <p:nvSpPr>
            <p:cNvPr id="25" name="Speech Bubble: Rectangle 24">
              <a:extLst>
                <a:ext uri="{FF2B5EF4-FFF2-40B4-BE49-F238E27FC236}">
                  <a16:creationId xmlns:a16="http://schemas.microsoft.com/office/drawing/2014/main" id="{EFCA5EEE-28B5-EE19-981C-22E9F7738A63}"/>
                </a:ext>
              </a:extLst>
            </p:cNvPr>
            <p:cNvSpPr/>
            <p:nvPr/>
          </p:nvSpPr>
          <p:spPr>
            <a:xfrm>
              <a:off x="1528354" y="458053"/>
              <a:ext cx="5128077" cy="2903472"/>
            </a:xfrm>
            <a:prstGeom prst="wedgeRectCallout">
              <a:avLst>
                <a:gd name="adj1" fmla="val 72144"/>
                <a:gd name="adj2" fmla="val -1386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8BE4EA-38CE-2D03-8788-BE2CC78188E6}"/>
                </a:ext>
              </a:extLst>
            </p:cNvPr>
            <p:cNvSpPr txBox="1"/>
            <p:nvPr/>
          </p:nvSpPr>
          <p:spPr>
            <a:xfrm>
              <a:off x="8106074" y="1584756"/>
              <a:ext cx="218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1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A70D02-6328-AF0D-5C0D-305CEAE1F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4203" y="558531"/>
              <a:ext cx="4877227" cy="2698783"/>
            </a:xfrm>
            <a:prstGeom prst="roundRect">
              <a:avLst>
                <a:gd name="adj" fmla="val 6019"/>
              </a:avLst>
            </a:prstGeom>
            <a:ln>
              <a:solidFill>
                <a:srgbClr val="34CBBC"/>
              </a:solidFill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17D4B9-85CB-5BA6-76FA-C227ED570631}"/>
              </a:ext>
            </a:extLst>
          </p:cNvPr>
          <p:cNvGrpSpPr/>
          <p:nvPr/>
        </p:nvGrpSpPr>
        <p:grpSpPr>
          <a:xfrm>
            <a:off x="3312046" y="3735977"/>
            <a:ext cx="8157143" cy="2763526"/>
            <a:chOff x="3103040" y="3579223"/>
            <a:chExt cx="8157143" cy="2763526"/>
          </a:xfrm>
        </p:grpSpPr>
        <p:sp>
          <p:nvSpPr>
            <p:cNvPr id="24" name="Speech Bubble: Rectangle 23">
              <a:extLst>
                <a:ext uri="{FF2B5EF4-FFF2-40B4-BE49-F238E27FC236}">
                  <a16:creationId xmlns:a16="http://schemas.microsoft.com/office/drawing/2014/main" id="{FEE6BE55-85E3-E0A9-0478-CF0E6B35F488}"/>
                </a:ext>
              </a:extLst>
            </p:cNvPr>
            <p:cNvSpPr/>
            <p:nvPr/>
          </p:nvSpPr>
          <p:spPr>
            <a:xfrm>
              <a:off x="6531431" y="3579223"/>
              <a:ext cx="4728752" cy="2763526"/>
            </a:xfrm>
            <a:prstGeom prst="wedgeRectCallout">
              <a:avLst>
                <a:gd name="adj1" fmla="val -74424"/>
                <a:gd name="adj2" fmla="val 1523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3B84F-A535-4B28-D144-2A878F10BD28}"/>
                </a:ext>
              </a:extLst>
            </p:cNvPr>
            <p:cNvSpPr txBox="1"/>
            <p:nvPr/>
          </p:nvSpPr>
          <p:spPr>
            <a:xfrm>
              <a:off x="3103040" y="4654412"/>
              <a:ext cx="216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2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6491B04-836F-DB68-8892-8FC78666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6433" y="3696466"/>
              <a:ext cx="4486275" cy="2562225"/>
            </a:xfrm>
            <a:prstGeom prst="roundRect">
              <a:avLst>
                <a:gd name="adj" fmla="val 6980"/>
              </a:avLst>
            </a:prstGeom>
            <a:ln>
              <a:solidFill>
                <a:srgbClr val="34CBBC"/>
              </a:solidFill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410FA7D-39AA-343F-CC3C-7FFCB729D3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900508"/>
            <a:ext cx="10820400" cy="6857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C56651-08AE-C9AD-C3AC-861DACAE5E24}"/>
              </a:ext>
            </a:extLst>
          </p:cNvPr>
          <p:cNvCxnSpPr/>
          <p:nvPr/>
        </p:nvCxnSpPr>
        <p:spPr>
          <a:xfrm>
            <a:off x="1371600" y="7554988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845368B-C066-DDF2-664B-55127FAD7EA9}"/>
              </a:ext>
            </a:extLst>
          </p:cNvPr>
          <p:cNvSpPr/>
          <p:nvPr/>
        </p:nvSpPr>
        <p:spPr>
          <a:xfrm>
            <a:off x="1297748" y="892794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590DB1-B8FC-4CF9-A037-06589393CDC7}"/>
              </a:ext>
            </a:extLst>
          </p:cNvPr>
          <p:cNvSpPr/>
          <p:nvPr/>
        </p:nvSpPr>
        <p:spPr>
          <a:xfrm>
            <a:off x="1297748" y="1026203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CB7893-A3B7-B187-3A18-9D9F093EF5F8}"/>
              </a:ext>
            </a:extLst>
          </p:cNvPr>
          <p:cNvSpPr/>
          <p:nvPr/>
        </p:nvSpPr>
        <p:spPr>
          <a:xfrm>
            <a:off x="1297748" y="1307707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115470-8145-1323-2EBB-5D0BD30C5309}"/>
              </a:ext>
            </a:extLst>
          </p:cNvPr>
          <p:cNvSpPr/>
          <p:nvPr/>
        </p:nvSpPr>
        <p:spPr>
          <a:xfrm>
            <a:off x="1297748" y="1237864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E6A1FA-A337-CDCC-D33F-D9B4BE1CBDEA}"/>
              </a:ext>
            </a:extLst>
          </p:cNvPr>
          <p:cNvSpPr/>
          <p:nvPr/>
        </p:nvSpPr>
        <p:spPr>
          <a:xfrm>
            <a:off x="1297748" y="1164290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7916A7-6FFA-7511-ADBB-0B0EA6DCB6F5}"/>
              </a:ext>
            </a:extLst>
          </p:cNvPr>
          <p:cNvSpPr/>
          <p:nvPr/>
        </p:nvSpPr>
        <p:spPr>
          <a:xfrm>
            <a:off x="1297748" y="1094447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BB6AA8-28AF-5D18-BA78-3D7A8B4C9A35}"/>
              </a:ext>
            </a:extLst>
          </p:cNvPr>
          <p:cNvSpPr/>
          <p:nvPr/>
        </p:nvSpPr>
        <p:spPr>
          <a:xfrm>
            <a:off x="1297748" y="959414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88BD04-920D-7B49-2C2C-E22421BD816F}"/>
              </a:ext>
            </a:extLst>
          </p:cNvPr>
          <p:cNvSpPr/>
          <p:nvPr/>
        </p:nvSpPr>
        <p:spPr>
          <a:xfrm>
            <a:off x="1297748" y="824382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E08C4E2-DFC3-CD09-B5A8-47A23AD269B3}"/>
              </a:ext>
            </a:extLst>
          </p:cNvPr>
          <p:cNvSpPr/>
          <p:nvPr/>
        </p:nvSpPr>
        <p:spPr>
          <a:xfrm>
            <a:off x="1297748" y="747393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D6A9C3-C45F-F38E-3854-86C208D6D55D}"/>
              </a:ext>
            </a:extLst>
          </p:cNvPr>
          <p:cNvSpPr/>
          <p:nvPr/>
        </p:nvSpPr>
        <p:spPr>
          <a:xfrm>
            <a:off x="1049292" y="10742982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6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50F259-F885-BCF2-9285-74AE0B1A62FA}"/>
              </a:ext>
            </a:extLst>
          </p:cNvPr>
          <p:cNvSpPr txBox="1"/>
          <p:nvPr/>
        </p:nvSpPr>
        <p:spPr>
          <a:xfrm rot="16200000">
            <a:off x="-2247024" y="9708035"/>
            <a:ext cx="5806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MySQL Queries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708AAB-819A-EC2F-F437-844FC17D372F}"/>
              </a:ext>
            </a:extLst>
          </p:cNvPr>
          <p:cNvGrpSpPr/>
          <p:nvPr/>
        </p:nvGrpSpPr>
        <p:grpSpPr>
          <a:xfrm>
            <a:off x="1946366" y="7251742"/>
            <a:ext cx="8765178" cy="2903472"/>
            <a:chOff x="1528354" y="458053"/>
            <a:chExt cx="8765178" cy="2903472"/>
          </a:xfrm>
        </p:grpSpPr>
        <p:sp>
          <p:nvSpPr>
            <p:cNvPr id="38" name="Speech Bubble: Rectangle 37">
              <a:extLst>
                <a:ext uri="{FF2B5EF4-FFF2-40B4-BE49-F238E27FC236}">
                  <a16:creationId xmlns:a16="http://schemas.microsoft.com/office/drawing/2014/main" id="{6C6AAD67-3BB1-59FF-8E91-629BCA1E8B63}"/>
                </a:ext>
              </a:extLst>
            </p:cNvPr>
            <p:cNvSpPr/>
            <p:nvPr/>
          </p:nvSpPr>
          <p:spPr>
            <a:xfrm>
              <a:off x="1528354" y="458053"/>
              <a:ext cx="5128077" cy="2903472"/>
            </a:xfrm>
            <a:prstGeom prst="wedgeRectCallout">
              <a:avLst>
                <a:gd name="adj1" fmla="val 72144"/>
                <a:gd name="adj2" fmla="val -1386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38A804-90FF-FF35-94FE-F641817F4C18}"/>
                </a:ext>
              </a:extLst>
            </p:cNvPr>
            <p:cNvSpPr txBox="1"/>
            <p:nvPr/>
          </p:nvSpPr>
          <p:spPr>
            <a:xfrm>
              <a:off x="8106074" y="1584756"/>
              <a:ext cx="218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3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63DD82-C32E-BA54-470D-775AF5DAD7CC}"/>
              </a:ext>
            </a:extLst>
          </p:cNvPr>
          <p:cNvGrpSpPr/>
          <p:nvPr/>
        </p:nvGrpSpPr>
        <p:grpSpPr>
          <a:xfrm>
            <a:off x="3312046" y="10636485"/>
            <a:ext cx="8157143" cy="2763526"/>
            <a:chOff x="3103040" y="3579223"/>
            <a:chExt cx="8157143" cy="2763526"/>
          </a:xfrm>
        </p:grpSpPr>
        <p:sp>
          <p:nvSpPr>
            <p:cNvPr id="41" name="Speech Bubble: Rectangle 40">
              <a:extLst>
                <a:ext uri="{FF2B5EF4-FFF2-40B4-BE49-F238E27FC236}">
                  <a16:creationId xmlns:a16="http://schemas.microsoft.com/office/drawing/2014/main" id="{5DD1AC86-CAB0-9842-2961-2AEBFA4AC66D}"/>
                </a:ext>
              </a:extLst>
            </p:cNvPr>
            <p:cNvSpPr/>
            <p:nvPr/>
          </p:nvSpPr>
          <p:spPr>
            <a:xfrm>
              <a:off x="6531431" y="3579223"/>
              <a:ext cx="4728752" cy="2763526"/>
            </a:xfrm>
            <a:prstGeom prst="wedgeRectCallout">
              <a:avLst>
                <a:gd name="adj1" fmla="val -74424"/>
                <a:gd name="adj2" fmla="val 1523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99680D-2747-283D-10C8-41F71716C108}"/>
                </a:ext>
              </a:extLst>
            </p:cNvPr>
            <p:cNvSpPr txBox="1"/>
            <p:nvPr/>
          </p:nvSpPr>
          <p:spPr>
            <a:xfrm>
              <a:off x="3103040" y="4654412"/>
              <a:ext cx="216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4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434E7156-C785-A6E8-9AAC-B770D12BC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521" y="7358561"/>
            <a:ext cx="4854982" cy="2699500"/>
          </a:xfrm>
          <a:prstGeom prst="roundRect">
            <a:avLst>
              <a:gd name="adj" fmla="val 6810"/>
            </a:avLst>
          </a:prstGeom>
          <a:ln>
            <a:solidFill>
              <a:srgbClr val="34CBBC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2F69F65-0E5D-1085-5BC9-1BDE9269B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898" y="10759053"/>
            <a:ext cx="4483829" cy="2551571"/>
          </a:xfrm>
          <a:prstGeom prst="roundRect">
            <a:avLst>
              <a:gd name="adj" fmla="val 5571"/>
            </a:avLst>
          </a:prstGeom>
          <a:ln>
            <a:solidFill>
              <a:srgbClr val="34CBBC"/>
            </a:solidFill>
          </a:ln>
        </p:spPr>
      </p:pic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154E6249-72B7-7C22-8BC1-28B9437690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0B458EA-B5CC-9ECA-9A0C-28EC8C77F7C5}"/>
              </a:ext>
            </a:extLst>
          </p:cNvPr>
          <p:cNvCxnSpPr/>
          <p:nvPr/>
        </p:nvCxnSpPr>
        <p:spPr>
          <a:xfrm>
            <a:off x="1371600" y="-6224774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BA02C75-7FD6-FFC0-A31A-DB8E7570C9DD}"/>
              </a:ext>
            </a:extLst>
          </p:cNvPr>
          <p:cNvSpPr/>
          <p:nvPr/>
        </p:nvSpPr>
        <p:spPr>
          <a:xfrm>
            <a:off x="1297748" y="-485181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3EDEBD5-48E2-D119-3154-78CA5105A885}"/>
              </a:ext>
            </a:extLst>
          </p:cNvPr>
          <p:cNvSpPr/>
          <p:nvPr/>
        </p:nvSpPr>
        <p:spPr>
          <a:xfrm>
            <a:off x="1297748" y="-35177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9B1EB54-00E4-8D4E-1E8C-11D2912F1EF8}"/>
              </a:ext>
            </a:extLst>
          </p:cNvPr>
          <p:cNvSpPr/>
          <p:nvPr/>
        </p:nvSpPr>
        <p:spPr>
          <a:xfrm>
            <a:off x="1297748" y="-70268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B23E1A2-F54F-7BED-A2C7-C3336F4468C9}"/>
              </a:ext>
            </a:extLst>
          </p:cNvPr>
          <p:cNvSpPr/>
          <p:nvPr/>
        </p:nvSpPr>
        <p:spPr>
          <a:xfrm>
            <a:off x="1297748" y="-140111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2D4FE55-E5E3-2055-BE52-E4D5E797940E}"/>
              </a:ext>
            </a:extLst>
          </p:cNvPr>
          <p:cNvSpPr/>
          <p:nvPr/>
        </p:nvSpPr>
        <p:spPr>
          <a:xfrm>
            <a:off x="1297748" y="-213685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15DC118-8BE4-5E22-0D1A-32FEB91B0A68}"/>
              </a:ext>
            </a:extLst>
          </p:cNvPr>
          <p:cNvSpPr/>
          <p:nvPr/>
        </p:nvSpPr>
        <p:spPr>
          <a:xfrm>
            <a:off x="1297748" y="-283529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B24ECC3-6D2D-6696-7664-B271B76C1613}"/>
              </a:ext>
            </a:extLst>
          </p:cNvPr>
          <p:cNvSpPr/>
          <p:nvPr/>
        </p:nvSpPr>
        <p:spPr>
          <a:xfrm>
            <a:off x="1297748" y="-418561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8CE3B55-ECE6-449C-9FC2-AFB10C8F8464}"/>
              </a:ext>
            </a:extLst>
          </p:cNvPr>
          <p:cNvSpPr/>
          <p:nvPr/>
        </p:nvSpPr>
        <p:spPr>
          <a:xfrm>
            <a:off x="1297748" y="-553593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4" name="Picture Placeholder 33">
            <a:extLst>
              <a:ext uri="{FF2B5EF4-FFF2-40B4-BE49-F238E27FC236}">
                <a16:creationId xmlns:a16="http://schemas.microsoft.com/office/drawing/2014/main" id="{50199DA9-076E-F99B-B2DE-A94022ED5AF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>
          <a:xfrm>
            <a:off x="6688138" y="-6879254"/>
            <a:ext cx="5503862" cy="68580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1C50FFE-4EB9-08B7-13EA-2C98589D874F}"/>
              </a:ext>
            </a:extLst>
          </p:cNvPr>
          <p:cNvSpPr txBox="1"/>
          <p:nvPr/>
        </p:nvSpPr>
        <p:spPr>
          <a:xfrm>
            <a:off x="1963739" y="-6224774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Average Payment Reduction Rate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A93EE27-FEF4-39A7-6713-B39BD678825D}"/>
              </a:ext>
            </a:extLst>
          </p:cNvPr>
          <p:cNvSpPr/>
          <p:nvPr/>
        </p:nvSpPr>
        <p:spPr>
          <a:xfrm>
            <a:off x="1297748" y="-63058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FF87A2D-F370-7560-077B-E1F1141F47E8}"/>
              </a:ext>
            </a:extLst>
          </p:cNvPr>
          <p:cNvSpPr/>
          <p:nvPr/>
        </p:nvSpPr>
        <p:spPr>
          <a:xfrm>
            <a:off x="1049292" y="-3718171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5FA5685-99FD-6069-F562-658DDCFF2742}"/>
              </a:ext>
            </a:extLst>
          </p:cNvPr>
          <p:cNvSpPr txBox="1"/>
          <p:nvPr/>
        </p:nvSpPr>
        <p:spPr>
          <a:xfrm>
            <a:off x="1963739" y="-5024328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average payment reduction rate of 0.81% reflects a modest reduction in payments, which is generally manageable.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AC0326-1EC0-5AF0-80AB-A47C867F57BE}"/>
              </a:ext>
            </a:extLst>
          </p:cNvPr>
          <p:cNvSpPr txBox="1"/>
          <p:nvPr/>
        </p:nvSpPr>
        <p:spPr>
          <a:xfrm>
            <a:off x="1963737" y="-3609784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Regularly assess and adjust financial strategies to align with changes in payment policies and reimbursement structures.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5B57C20-C4DC-C781-6AB4-5682DC4F937A}"/>
              </a:ext>
            </a:extLst>
          </p:cNvPr>
          <p:cNvSpPr txBox="1"/>
          <p:nvPr/>
        </p:nvSpPr>
        <p:spPr>
          <a:xfrm rot="16200000">
            <a:off x="-509254" y="-4010781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KPI-6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D68724-427B-BD88-C2F2-55CD01A302AB}"/>
              </a:ext>
            </a:extLst>
          </p:cNvPr>
          <p:cNvSpPr/>
          <p:nvPr/>
        </p:nvSpPr>
        <p:spPr>
          <a:xfrm>
            <a:off x="1267102" y="-558166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6D2B3DE-790C-8D7D-65A0-A12DD5570381}"/>
              </a:ext>
            </a:extLst>
          </p:cNvPr>
          <p:cNvSpPr/>
          <p:nvPr/>
        </p:nvSpPr>
        <p:spPr>
          <a:xfrm>
            <a:off x="1267102" y="-635155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BCCED07-EAFE-9D99-D61B-109BD6FF6CD4}"/>
              </a:ext>
            </a:extLst>
          </p:cNvPr>
          <p:cNvGrpSpPr/>
          <p:nvPr/>
        </p:nvGrpSpPr>
        <p:grpSpPr>
          <a:xfrm>
            <a:off x="7140852" y="-5506717"/>
            <a:ext cx="4598432" cy="3337910"/>
            <a:chOff x="426488" y="1063733"/>
            <a:chExt cx="4598432" cy="3337910"/>
          </a:xfrm>
        </p:grpSpPr>
        <p:sp>
          <p:nvSpPr>
            <p:cNvPr id="104" name="Speech Bubble: Oval 103">
              <a:extLst>
                <a:ext uri="{FF2B5EF4-FFF2-40B4-BE49-F238E27FC236}">
                  <a16:creationId xmlns:a16="http://schemas.microsoft.com/office/drawing/2014/main" id="{63395AF0-730B-DCDA-53C4-FC0EBFBF6067}"/>
                </a:ext>
              </a:extLst>
            </p:cNvPr>
            <p:cNvSpPr/>
            <p:nvPr/>
          </p:nvSpPr>
          <p:spPr>
            <a:xfrm>
              <a:off x="426488" y="1063733"/>
              <a:ext cx="4598432" cy="3337910"/>
            </a:xfrm>
            <a:prstGeom prst="wedgeEllipseCallo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Speech Bubble: Oval 104">
              <a:extLst>
                <a:ext uri="{FF2B5EF4-FFF2-40B4-BE49-F238E27FC236}">
                  <a16:creationId xmlns:a16="http://schemas.microsoft.com/office/drawing/2014/main" id="{6CF66903-4482-B7CA-6ADA-E886181F94E0}"/>
                </a:ext>
              </a:extLst>
            </p:cNvPr>
            <p:cNvSpPr/>
            <p:nvPr/>
          </p:nvSpPr>
          <p:spPr>
            <a:xfrm>
              <a:off x="774493" y="1218995"/>
              <a:ext cx="4076722" cy="297561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atin typeface="Bauhaus 93" panose="04030905020B02020C02" pitchFamily="82" charset="0"/>
                </a:rPr>
                <a:t>0.81%</a:t>
              </a:r>
              <a:endParaRPr lang="en-IN" sz="660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3CEE09EA-4A2D-FD56-B296-3DF9FCC8E2CA}"/>
              </a:ext>
            </a:extLst>
          </p:cNvPr>
          <p:cNvSpPr txBox="1"/>
          <p:nvPr/>
        </p:nvSpPr>
        <p:spPr>
          <a:xfrm>
            <a:off x="1963738" y="-1945441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Prioritizing balanced strategies for financial sustainability while maintaining high-quality care is crucial.</a:t>
            </a:r>
          </a:p>
        </p:txBody>
      </p:sp>
    </p:spTree>
    <p:extLst>
      <p:ext uri="{BB962C8B-B14F-4D97-AF65-F5344CB8AC3E}">
        <p14:creationId xmlns:p14="http://schemas.microsoft.com/office/powerpoint/2010/main" val="46025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DBA1-83E4-49E0-EC31-6AC58C6A3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FA3F32-24EB-A3BA-8C11-5533FA27A2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10820400" cy="68579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1A5397-F15D-9DFE-44C1-BA4739547BEB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7494847-6236-0A99-A2E0-63E0114792E6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285B2A-B9A1-1C2F-CF66-3D4443799115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59E5B0-7B8E-5002-A2F6-2E2B8CB4539C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774A82-8A94-E240-98B4-0F8889A67EB7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78EF66-E890-A4B1-D53B-66047FE75CB7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411681-15E8-B0DF-719A-F63A62697F89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879084-152D-4E49-7098-C1608A3C6198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A59078-9BF4-B1B3-2011-1BCC0CCD6E3B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807CB4-015B-5E6E-A782-4B5C5CA25D25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76D23D-78BC-D832-5652-714B128DA6C3}"/>
              </a:ext>
            </a:extLst>
          </p:cNvPr>
          <p:cNvSpPr/>
          <p:nvPr/>
        </p:nvSpPr>
        <p:spPr>
          <a:xfrm>
            <a:off x="1049292" y="3842474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6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57B07-CBB1-C0EF-FD8B-3A5AB032EF17}"/>
              </a:ext>
            </a:extLst>
          </p:cNvPr>
          <p:cNvSpPr txBox="1"/>
          <p:nvPr/>
        </p:nvSpPr>
        <p:spPr>
          <a:xfrm rot="16200000">
            <a:off x="-2247024" y="2807527"/>
            <a:ext cx="5806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MySQL Queries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3EF244-D3F1-25D4-4128-EC22E83B3B49}"/>
              </a:ext>
            </a:extLst>
          </p:cNvPr>
          <p:cNvGrpSpPr/>
          <p:nvPr/>
        </p:nvGrpSpPr>
        <p:grpSpPr>
          <a:xfrm>
            <a:off x="1946366" y="351234"/>
            <a:ext cx="8765178" cy="2903472"/>
            <a:chOff x="1528354" y="458053"/>
            <a:chExt cx="8765178" cy="2903472"/>
          </a:xfrm>
        </p:grpSpPr>
        <p:sp>
          <p:nvSpPr>
            <p:cNvPr id="25" name="Speech Bubble: Rectangle 24">
              <a:extLst>
                <a:ext uri="{FF2B5EF4-FFF2-40B4-BE49-F238E27FC236}">
                  <a16:creationId xmlns:a16="http://schemas.microsoft.com/office/drawing/2014/main" id="{9341A7D8-3A04-8BB9-92B7-3530C06577AB}"/>
                </a:ext>
              </a:extLst>
            </p:cNvPr>
            <p:cNvSpPr/>
            <p:nvPr/>
          </p:nvSpPr>
          <p:spPr>
            <a:xfrm>
              <a:off x="1528354" y="458053"/>
              <a:ext cx="5128077" cy="2903472"/>
            </a:xfrm>
            <a:prstGeom prst="wedgeRectCallout">
              <a:avLst>
                <a:gd name="adj1" fmla="val 72144"/>
                <a:gd name="adj2" fmla="val -1386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56979B-C2CF-BA81-49C0-8AA4E2AFFA9D}"/>
                </a:ext>
              </a:extLst>
            </p:cNvPr>
            <p:cNvSpPr txBox="1"/>
            <p:nvPr/>
          </p:nvSpPr>
          <p:spPr>
            <a:xfrm>
              <a:off x="8106074" y="1584756"/>
              <a:ext cx="218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3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AB5E92-45B3-5E91-A88E-F3EF57A8D4B3}"/>
              </a:ext>
            </a:extLst>
          </p:cNvPr>
          <p:cNvGrpSpPr/>
          <p:nvPr/>
        </p:nvGrpSpPr>
        <p:grpSpPr>
          <a:xfrm>
            <a:off x="3312046" y="3735977"/>
            <a:ext cx="8157143" cy="2763526"/>
            <a:chOff x="3103040" y="3579223"/>
            <a:chExt cx="8157143" cy="2763526"/>
          </a:xfrm>
        </p:grpSpPr>
        <p:sp>
          <p:nvSpPr>
            <p:cNvPr id="24" name="Speech Bubble: Rectangle 23">
              <a:extLst>
                <a:ext uri="{FF2B5EF4-FFF2-40B4-BE49-F238E27FC236}">
                  <a16:creationId xmlns:a16="http://schemas.microsoft.com/office/drawing/2014/main" id="{151711D1-0B5D-48D0-BFC2-98D1C8303DD4}"/>
                </a:ext>
              </a:extLst>
            </p:cNvPr>
            <p:cNvSpPr/>
            <p:nvPr/>
          </p:nvSpPr>
          <p:spPr>
            <a:xfrm>
              <a:off x="6531431" y="3579223"/>
              <a:ext cx="4728752" cy="2763526"/>
            </a:xfrm>
            <a:prstGeom prst="wedgeRectCallout">
              <a:avLst>
                <a:gd name="adj1" fmla="val -74424"/>
                <a:gd name="adj2" fmla="val 1523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C8C304-6DC8-4D1C-66EA-A69E4A197517}"/>
                </a:ext>
              </a:extLst>
            </p:cNvPr>
            <p:cNvSpPr txBox="1"/>
            <p:nvPr/>
          </p:nvSpPr>
          <p:spPr>
            <a:xfrm>
              <a:off x="3103040" y="4654412"/>
              <a:ext cx="216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4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5CD2CCA-B960-4BD3-B902-D85BDDC8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21" y="458053"/>
            <a:ext cx="4854982" cy="2699500"/>
          </a:xfrm>
          <a:prstGeom prst="roundRect">
            <a:avLst>
              <a:gd name="adj" fmla="val 6810"/>
            </a:avLst>
          </a:prstGeom>
          <a:ln>
            <a:solidFill>
              <a:srgbClr val="34CBBC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EA0A37-68E7-6CC2-CADE-743CA956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898" y="3858545"/>
            <a:ext cx="4483829" cy="2551571"/>
          </a:xfrm>
          <a:prstGeom prst="roundRect">
            <a:avLst>
              <a:gd name="adj" fmla="val 5571"/>
            </a:avLst>
          </a:prstGeom>
          <a:ln>
            <a:solidFill>
              <a:srgbClr val="34CBBC"/>
            </a:solidFill>
          </a:ln>
        </p:spPr>
      </p:pic>
      <p:pic>
        <p:nvPicPr>
          <p:cNvPr id="7" name="Picture 6" descr="A close-up of a medical equipment&#10;&#10;Description automatically generated">
            <a:extLst>
              <a:ext uri="{FF2B5EF4-FFF2-40B4-BE49-F238E27FC236}">
                <a16:creationId xmlns:a16="http://schemas.microsoft.com/office/drawing/2014/main" id="{C2AF11D3-4687-19A7-3C0D-6AEAC7D014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-6873502"/>
            <a:ext cx="10820400" cy="68579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4580EE-07FD-DA21-9C2A-338665B9E611}"/>
              </a:ext>
            </a:extLst>
          </p:cNvPr>
          <p:cNvCxnSpPr/>
          <p:nvPr/>
        </p:nvCxnSpPr>
        <p:spPr>
          <a:xfrm>
            <a:off x="1371600" y="-6219022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A39AAF4-B8C1-262A-C474-D76AE29DF31F}"/>
              </a:ext>
            </a:extLst>
          </p:cNvPr>
          <p:cNvSpPr/>
          <p:nvPr/>
        </p:nvSpPr>
        <p:spPr>
          <a:xfrm>
            <a:off x="1297748" y="-484606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1ABA74-2693-05C1-9D21-C646F37FBC92}"/>
              </a:ext>
            </a:extLst>
          </p:cNvPr>
          <p:cNvSpPr/>
          <p:nvPr/>
        </p:nvSpPr>
        <p:spPr>
          <a:xfrm>
            <a:off x="1297748" y="-351197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27A198-C47F-D261-7413-3C3C31D24CAA}"/>
              </a:ext>
            </a:extLst>
          </p:cNvPr>
          <p:cNvSpPr/>
          <p:nvPr/>
        </p:nvSpPr>
        <p:spPr>
          <a:xfrm>
            <a:off x="1297748" y="-69693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5B76B9F-A00A-8440-7F34-DCB9C8B8EDE0}"/>
              </a:ext>
            </a:extLst>
          </p:cNvPr>
          <p:cNvSpPr/>
          <p:nvPr/>
        </p:nvSpPr>
        <p:spPr>
          <a:xfrm>
            <a:off x="1297748" y="-139536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09605C-D14C-58FD-DF73-2016CFF2DD48}"/>
              </a:ext>
            </a:extLst>
          </p:cNvPr>
          <p:cNvSpPr/>
          <p:nvPr/>
        </p:nvSpPr>
        <p:spPr>
          <a:xfrm>
            <a:off x="1297748" y="-213110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18374F-C21E-A1A1-6EB9-1D14B26DADD2}"/>
              </a:ext>
            </a:extLst>
          </p:cNvPr>
          <p:cNvSpPr/>
          <p:nvPr/>
        </p:nvSpPr>
        <p:spPr>
          <a:xfrm>
            <a:off x="1297748" y="-282953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E3942D-48A4-81C4-8742-98FFC720085D}"/>
              </a:ext>
            </a:extLst>
          </p:cNvPr>
          <p:cNvSpPr/>
          <p:nvPr/>
        </p:nvSpPr>
        <p:spPr>
          <a:xfrm>
            <a:off x="1297748" y="-417986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ED8330-3C95-6F73-E217-F092589FD8B4}"/>
              </a:ext>
            </a:extLst>
          </p:cNvPr>
          <p:cNvSpPr/>
          <p:nvPr/>
        </p:nvSpPr>
        <p:spPr>
          <a:xfrm>
            <a:off x="1297748" y="-553018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7A76A5-1E1B-DEF7-0F98-34A48AA471AB}"/>
              </a:ext>
            </a:extLst>
          </p:cNvPr>
          <p:cNvSpPr/>
          <p:nvPr/>
        </p:nvSpPr>
        <p:spPr>
          <a:xfrm>
            <a:off x="1297748" y="-630007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0F5002-43FE-94DC-9B05-54CBCA41C349}"/>
              </a:ext>
            </a:extLst>
          </p:cNvPr>
          <p:cNvSpPr/>
          <p:nvPr/>
        </p:nvSpPr>
        <p:spPr>
          <a:xfrm>
            <a:off x="1049292" y="-3031028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6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C1CF83-3D6D-A04B-0F99-CC30D9228EA1}"/>
              </a:ext>
            </a:extLst>
          </p:cNvPr>
          <p:cNvSpPr txBox="1"/>
          <p:nvPr/>
        </p:nvSpPr>
        <p:spPr>
          <a:xfrm rot="16200000">
            <a:off x="-2247024" y="-4065975"/>
            <a:ext cx="5806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MySQL Queries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60FAA0-6622-5B4D-59B6-254CE6AF52F8}"/>
              </a:ext>
            </a:extLst>
          </p:cNvPr>
          <p:cNvGrpSpPr/>
          <p:nvPr/>
        </p:nvGrpSpPr>
        <p:grpSpPr>
          <a:xfrm>
            <a:off x="1946366" y="-6522268"/>
            <a:ext cx="8765178" cy="2903472"/>
            <a:chOff x="1528354" y="458053"/>
            <a:chExt cx="8765178" cy="2903472"/>
          </a:xfrm>
        </p:grpSpPr>
        <p:sp>
          <p:nvSpPr>
            <p:cNvPr id="38" name="Speech Bubble: Rectangle 37">
              <a:extLst>
                <a:ext uri="{FF2B5EF4-FFF2-40B4-BE49-F238E27FC236}">
                  <a16:creationId xmlns:a16="http://schemas.microsoft.com/office/drawing/2014/main" id="{45E3E02B-3E44-2B1F-872A-DD18A7A918AC}"/>
                </a:ext>
              </a:extLst>
            </p:cNvPr>
            <p:cNvSpPr/>
            <p:nvPr/>
          </p:nvSpPr>
          <p:spPr>
            <a:xfrm>
              <a:off x="1528354" y="458053"/>
              <a:ext cx="5128077" cy="2903472"/>
            </a:xfrm>
            <a:prstGeom prst="wedgeRectCallout">
              <a:avLst>
                <a:gd name="adj1" fmla="val 72144"/>
                <a:gd name="adj2" fmla="val -1386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AB2FDC-96A6-42D7-E240-0DB70CB77685}"/>
                </a:ext>
              </a:extLst>
            </p:cNvPr>
            <p:cNvSpPr txBox="1"/>
            <p:nvPr/>
          </p:nvSpPr>
          <p:spPr>
            <a:xfrm>
              <a:off x="8106074" y="1584756"/>
              <a:ext cx="218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1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F64777A-B44C-4D7A-D88B-94B73997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4203" y="558531"/>
              <a:ext cx="4877227" cy="2698783"/>
            </a:xfrm>
            <a:prstGeom prst="roundRect">
              <a:avLst>
                <a:gd name="adj" fmla="val 6019"/>
              </a:avLst>
            </a:prstGeom>
            <a:ln>
              <a:solidFill>
                <a:srgbClr val="34CBBC"/>
              </a:solidFill>
            </a:ln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196B1B-D094-F87E-D946-AE07B54B7371}"/>
              </a:ext>
            </a:extLst>
          </p:cNvPr>
          <p:cNvGrpSpPr/>
          <p:nvPr/>
        </p:nvGrpSpPr>
        <p:grpSpPr>
          <a:xfrm>
            <a:off x="3312046" y="-3137525"/>
            <a:ext cx="8157143" cy="2763526"/>
            <a:chOff x="3103040" y="3579223"/>
            <a:chExt cx="8157143" cy="2763526"/>
          </a:xfrm>
        </p:grpSpPr>
        <p:sp>
          <p:nvSpPr>
            <p:cNvPr id="42" name="Speech Bubble: Rectangle 41">
              <a:extLst>
                <a:ext uri="{FF2B5EF4-FFF2-40B4-BE49-F238E27FC236}">
                  <a16:creationId xmlns:a16="http://schemas.microsoft.com/office/drawing/2014/main" id="{F207A7D3-DC73-F089-D3BD-666A558CB68B}"/>
                </a:ext>
              </a:extLst>
            </p:cNvPr>
            <p:cNvSpPr/>
            <p:nvPr/>
          </p:nvSpPr>
          <p:spPr>
            <a:xfrm>
              <a:off x="6531431" y="3579223"/>
              <a:ext cx="4728752" cy="2763526"/>
            </a:xfrm>
            <a:prstGeom prst="wedgeRectCallout">
              <a:avLst>
                <a:gd name="adj1" fmla="val -74424"/>
                <a:gd name="adj2" fmla="val 1523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F74687-D746-6166-3029-824BCAD17F3E}"/>
                </a:ext>
              </a:extLst>
            </p:cNvPr>
            <p:cNvSpPr txBox="1"/>
            <p:nvPr/>
          </p:nvSpPr>
          <p:spPr>
            <a:xfrm>
              <a:off x="3103040" y="4654412"/>
              <a:ext cx="216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2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B3B42AD-AEAF-EA2B-7964-8D1480F83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6433" y="3696466"/>
              <a:ext cx="4486275" cy="2562225"/>
            </a:xfrm>
            <a:prstGeom prst="roundRect">
              <a:avLst>
                <a:gd name="adj" fmla="val 6980"/>
              </a:avLst>
            </a:prstGeom>
            <a:ln>
              <a:solidFill>
                <a:srgbClr val="34CBBC"/>
              </a:solidFill>
            </a:ln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D3AED8C7-B190-D775-95C3-4CDC8657E7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37" y="6829352"/>
            <a:ext cx="10820400" cy="685799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8774B4-2A45-8FAA-C615-F8D644A85445}"/>
              </a:ext>
            </a:extLst>
          </p:cNvPr>
          <p:cNvCxnSpPr/>
          <p:nvPr/>
        </p:nvCxnSpPr>
        <p:spPr>
          <a:xfrm>
            <a:off x="1330237" y="7483832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7693F4F-7A38-78CC-6D8D-81CC57B35BDC}"/>
              </a:ext>
            </a:extLst>
          </p:cNvPr>
          <p:cNvSpPr/>
          <p:nvPr/>
        </p:nvSpPr>
        <p:spPr>
          <a:xfrm>
            <a:off x="1256385" y="885679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FE8A4AF-1B21-529B-16F0-465D244B2CE0}"/>
              </a:ext>
            </a:extLst>
          </p:cNvPr>
          <p:cNvSpPr/>
          <p:nvPr/>
        </p:nvSpPr>
        <p:spPr>
          <a:xfrm>
            <a:off x="1256385" y="1019087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0989502-04D3-D958-597D-3839B3CA90B0}"/>
              </a:ext>
            </a:extLst>
          </p:cNvPr>
          <p:cNvSpPr/>
          <p:nvPr/>
        </p:nvSpPr>
        <p:spPr>
          <a:xfrm>
            <a:off x="1256385" y="1300592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583224-3971-5634-6ACE-BF15FD3D3C09}"/>
              </a:ext>
            </a:extLst>
          </p:cNvPr>
          <p:cNvSpPr/>
          <p:nvPr/>
        </p:nvSpPr>
        <p:spPr>
          <a:xfrm>
            <a:off x="1256385" y="1230749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3F7FCDF-F9B8-52D2-DAD6-6702391505F6}"/>
              </a:ext>
            </a:extLst>
          </p:cNvPr>
          <p:cNvSpPr/>
          <p:nvPr/>
        </p:nvSpPr>
        <p:spPr>
          <a:xfrm>
            <a:off x="1256385" y="1157174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BD5EA23-7D0B-E2FC-0317-A91797CC3005}"/>
              </a:ext>
            </a:extLst>
          </p:cNvPr>
          <p:cNvSpPr/>
          <p:nvPr/>
        </p:nvSpPr>
        <p:spPr>
          <a:xfrm>
            <a:off x="1256385" y="1087331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70D3FA-295E-4DB5-FF30-5C4D10AA7DD5}"/>
              </a:ext>
            </a:extLst>
          </p:cNvPr>
          <p:cNvSpPr/>
          <p:nvPr/>
        </p:nvSpPr>
        <p:spPr>
          <a:xfrm>
            <a:off x="1256385" y="952299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BB41FA6-B735-0100-86EA-FFE033CF4023}"/>
              </a:ext>
            </a:extLst>
          </p:cNvPr>
          <p:cNvSpPr/>
          <p:nvPr/>
        </p:nvSpPr>
        <p:spPr>
          <a:xfrm>
            <a:off x="1256385" y="817267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3DA9CC-B172-6AB7-FACB-FEDFEB00FAA8}"/>
              </a:ext>
            </a:extLst>
          </p:cNvPr>
          <p:cNvSpPr/>
          <p:nvPr/>
        </p:nvSpPr>
        <p:spPr>
          <a:xfrm>
            <a:off x="1256385" y="740278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495DC14-793D-ECC6-D95D-06F5CBB8DC9A}"/>
              </a:ext>
            </a:extLst>
          </p:cNvPr>
          <p:cNvSpPr/>
          <p:nvPr/>
        </p:nvSpPr>
        <p:spPr>
          <a:xfrm>
            <a:off x="1007929" y="10671826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6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50F34A-3C00-BB2C-B851-D977ED4BF707}"/>
              </a:ext>
            </a:extLst>
          </p:cNvPr>
          <p:cNvSpPr txBox="1"/>
          <p:nvPr/>
        </p:nvSpPr>
        <p:spPr>
          <a:xfrm rot="16200000">
            <a:off x="-2288387" y="9636879"/>
            <a:ext cx="5806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MySQL Queries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A46ADBA-F67E-C6DC-528D-159F14DD12FD}"/>
              </a:ext>
            </a:extLst>
          </p:cNvPr>
          <p:cNvGrpSpPr/>
          <p:nvPr/>
        </p:nvGrpSpPr>
        <p:grpSpPr>
          <a:xfrm>
            <a:off x="1905003" y="7180586"/>
            <a:ext cx="8765178" cy="2903472"/>
            <a:chOff x="1528354" y="458053"/>
            <a:chExt cx="8765178" cy="2903472"/>
          </a:xfrm>
        </p:grpSpPr>
        <p:sp>
          <p:nvSpPr>
            <p:cNvPr id="59" name="Speech Bubble: Rectangle 58">
              <a:extLst>
                <a:ext uri="{FF2B5EF4-FFF2-40B4-BE49-F238E27FC236}">
                  <a16:creationId xmlns:a16="http://schemas.microsoft.com/office/drawing/2014/main" id="{35A30E51-49A4-B959-76A8-DC1908131ABE}"/>
                </a:ext>
              </a:extLst>
            </p:cNvPr>
            <p:cNvSpPr/>
            <p:nvPr/>
          </p:nvSpPr>
          <p:spPr>
            <a:xfrm>
              <a:off x="1528354" y="458053"/>
              <a:ext cx="5128077" cy="2903472"/>
            </a:xfrm>
            <a:prstGeom prst="wedgeRectCallout">
              <a:avLst>
                <a:gd name="adj1" fmla="val 72144"/>
                <a:gd name="adj2" fmla="val -1386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54897E-B04A-FB93-C0D5-0A33CFF06D0C}"/>
                </a:ext>
              </a:extLst>
            </p:cNvPr>
            <p:cNvSpPr txBox="1"/>
            <p:nvPr/>
          </p:nvSpPr>
          <p:spPr>
            <a:xfrm>
              <a:off x="8106074" y="1584756"/>
              <a:ext cx="218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5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FE0718-9E67-3599-E34A-697FD2E8D126}"/>
              </a:ext>
            </a:extLst>
          </p:cNvPr>
          <p:cNvGrpSpPr/>
          <p:nvPr/>
        </p:nvGrpSpPr>
        <p:grpSpPr>
          <a:xfrm>
            <a:off x="3270683" y="10565329"/>
            <a:ext cx="8157143" cy="2763526"/>
            <a:chOff x="3103040" y="3579223"/>
            <a:chExt cx="8157143" cy="2763526"/>
          </a:xfrm>
        </p:grpSpPr>
        <p:sp>
          <p:nvSpPr>
            <p:cNvPr id="62" name="Speech Bubble: Rectangle 61">
              <a:extLst>
                <a:ext uri="{FF2B5EF4-FFF2-40B4-BE49-F238E27FC236}">
                  <a16:creationId xmlns:a16="http://schemas.microsoft.com/office/drawing/2014/main" id="{9D99F5F5-C2AF-34E5-4397-F3B5A21ABF7F}"/>
                </a:ext>
              </a:extLst>
            </p:cNvPr>
            <p:cNvSpPr/>
            <p:nvPr/>
          </p:nvSpPr>
          <p:spPr>
            <a:xfrm>
              <a:off x="6531431" y="3579223"/>
              <a:ext cx="4728752" cy="2763526"/>
            </a:xfrm>
            <a:prstGeom prst="wedgeRectCallout">
              <a:avLst>
                <a:gd name="adj1" fmla="val -74424"/>
                <a:gd name="adj2" fmla="val 1523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CB18E98-4CC5-343A-F5C3-88EAAF064551}"/>
                </a:ext>
              </a:extLst>
            </p:cNvPr>
            <p:cNvSpPr txBox="1"/>
            <p:nvPr/>
          </p:nvSpPr>
          <p:spPr>
            <a:xfrm>
              <a:off x="3103040" y="4654412"/>
              <a:ext cx="216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6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BF6FB11F-F361-008D-3BC8-F9F8326C09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6157" y="7287405"/>
            <a:ext cx="4879817" cy="2703158"/>
          </a:xfrm>
          <a:prstGeom prst="roundRect">
            <a:avLst>
              <a:gd name="adj" fmla="val 5238"/>
            </a:avLst>
          </a:prstGeom>
          <a:ln>
            <a:solidFill>
              <a:srgbClr val="34CBBC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A59D0A5-34A3-BA59-69BD-3447BF45DF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9700" y="10671826"/>
            <a:ext cx="4493623" cy="2545263"/>
          </a:xfrm>
          <a:prstGeom prst="roundRect">
            <a:avLst>
              <a:gd name="adj" fmla="val 6562"/>
            </a:avLst>
          </a:prstGeom>
          <a:ln>
            <a:solidFill>
              <a:srgbClr val="34CBBC"/>
            </a:solidFill>
          </a:ln>
        </p:spPr>
      </p:pic>
    </p:spTree>
    <p:extLst>
      <p:ext uri="{BB962C8B-B14F-4D97-AF65-F5344CB8AC3E}">
        <p14:creationId xmlns:p14="http://schemas.microsoft.com/office/powerpoint/2010/main" val="87776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66223-BF24-B3E0-5801-C01720FB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492281-55FE-8E77-8844-42F78E89EC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10820400" cy="68579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D35FA-9605-73A6-B955-DDB306F80B0C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DAA96F5-33F3-D6A5-20EF-5A149CBB63D5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A8C5D0-CE72-61DA-E4EC-EB8DD46F66CD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2F4066-D3A3-4C63-22F0-5C79B9567C35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D439F4-E807-350C-9925-8022CE1335FC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8FE1F4-0D34-A1E3-5ABA-45718A347DAE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177B6E-B393-0986-3612-74F4FFA4B564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F3F828-9E17-9F0C-CDE8-7A16C42714A0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0FD11A-8AA4-4750-3BA6-47B042D66B40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95A85F-B25B-5ED5-D266-2AE29EF496F6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0F642B-923D-BD0C-E480-6C225C2BA4EA}"/>
              </a:ext>
            </a:extLst>
          </p:cNvPr>
          <p:cNvSpPr/>
          <p:nvPr/>
        </p:nvSpPr>
        <p:spPr>
          <a:xfrm>
            <a:off x="1049292" y="3842474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6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E472F-CF93-A62E-9FF8-75270E4BC773}"/>
              </a:ext>
            </a:extLst>
          </p:cNvPr>
          <p:cNvSpPr txBox="1"/>
          <p:nvPr/>
        </p:nvSpPr>
        <p:spPr>
          <a:xfrm rot="16200000">
            <a:off x="-2247024" y="2807527"/>
            <a:ext cx="5806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MySQL Queries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C06D62-BBA2-5DF1-526B-696B56478D84}"/>
              </a:ext>
            </a:extLst>
          </p:cNvPr>
          <p:cNvGrpSpPr/>
          <p:nvPr/>
        </p:nvGrpSpPr>
        <p:grpSpPr>
          <a:xfrm>
            <a:off x="1946366" y="351234"/>
            <a:ext cx="8765178" cy="2903472"/>
            <a:chOff x="1528354" y="458053"/>
            <a:chExt cx="8765178" cy="2903472"/>
          </a:xfrm>
        </p:grpSpPr>
        <p:sp>
          <p:nvSpPr>
            <p:cNvPr id="25" name="Speech Bubble: Rectangle 24">
              <a:extLst>
                <a:ext uri="{FF2B5EF4-FFF2-40B4-BE49-F238E27FC236}">
                  <a16:creationId xmlns:a16="http://schemas.microsoft.com/office/drawing/2014/main" id="{B710FB7C-05AE-37DC-2EF9-0907718B3ACA}"/>
                </a:ext>
              </a:extLst>
            </p:cNvPr>
            <p:cNvSpPr/>
            <p:nvPr/>
          </p:nvSpPr>
          <p:spPr>
            <a:xfrm>
              <a:off x="1528354" y="458053"/>
              <a:ext cx="5128077" cy="2903472"/>
            </a:xfrm>
            <a:prstGeom prst="wedgeRectCallout">
              <a:avLst>
                <a:gd name="adj1" fmla="val 72144"/>
                <a:gd name="adj2" fmla="val -1386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D8BAE-011A-8898-A898-1497923623AA}"/>
                </a:ext>
              </a:extLst>
            </p:cNvPr>
            <p:cNvSpPr txBox="1"/>
            <p:nvPr/>
          </p:nvSpPr>
          <p:spPr>
            <a:xfrm>
              <a:off x="8106074" y="1584756"/>
              <a:ext cx="218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5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7CC15F-840C-F10F-9DC1-9A3C25F228D9}"/>
              </a:ext>
            </a:extLst>
          </p:cNvPr>
          <p:cNvGrpSpPr/>
          <p:nvPr/>
        </p:nvGrpSpPr>
        <p:grpSpPr>
          <a:xfrm>
            <a:off x="3312046" y="3735977"/>
            <a:ext cx="8157143" cy="2763526"/>
            <a:chOff x="3103040" y="3579223"/>
            <a:chExt cx="8157143" cy="2763526"/>
          </a:xfrm>
        </p:grpSpPr>
        <p:sp>
          <p:nvSpPr>
            <p:cNvPr id="24" name="Speech Bubble: Rectangle 23">
              <a:extLst>
                <a:ext uri="{FF2B5EF4-FFF2-40B4-BE49-F238E27FC236}">
                  <a16:creationId xmlns:a16="http://schemas.microsoft.com/office/drawing/2014/main" id="{17AAB612-9EFE-9717-BAAF-C25586163268}"/>
                </a:ext>
              </a:extLst>
            </p:cNvPr>
            <p:cNvSpPr/>
            <p:nvPr/>
          </p:nvSpPr>
          <p:spPr>
            <a:xfrm>
              <a:off x="6531431" y="3579223"/>
              <a:ext cx="4728752" cy="2763526"/>
            </a:xfrm>
            <a:prstGeom prst="wedgeRectCallout">
              <a:avLst>
                <a:gd name="adj1" fmla="val -74424"/>
                <a:gd name="adj2" fmla="val 1523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4F53FA-F8AF-0430-ECF7-03C82D8CC39E}"/>
                </a:ext>
              </a:extLst>
            </p:cNvPr>
            <p:cNvSpPr txBox="1"/>
            <p:nvPr/>
          </p:nvSpPr>
          <p:spPr>
            <a:xfrm>
              <a:off x="3103040" y="4654412"/>
              <a:ext cx="216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6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78959BA-3686-7E0E-1A53-1A96825B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20" y="458053"/>
            <a:ext cx="4879817" cy="2703158"/>
          </a:xfrm>
          <a:prstGeom prst="roundRect">
            <a:avLst>
              <a:gd name="adj" fmla="val 5238"/>
            </a:avLst>
          </a:prstGeom>
          <a:ln>
            <a:solidFill>
              <a:srgbClr val="34CBBC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D80105-365B-69EC-78B1-3B4F1D3BF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63" y="3842474"/>
            <a:ext cx="4493623" cy="2545263"/>
          </a:xfrm>
          <a:prstGeom prst="roundRect">
            <a:avLst>
              <a:gd name="adj" fmla="val 6562"/>
            </a:avLst>
          </a:prstGeom>
          <a:ln>
            <a:solidFill>
              <a:srgbClr val="34CBBC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C5D029B-EC76-B101-935C-EE6458A09A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-6857999"/>
            <a:ext cx="10820400" cy="685799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30C16C1-5D65-10E2-96BF-210F83E6DD47}"/>
              </a:ext>
            </a:extLst>
          </p:cNvPr>
          <p:cNvCxnSpPr/>
          <p:nvPr/>
        </p:nvCxnSpPr>
        <p:spPr>
          <a:xfrm>
            <a:off x="1371600" y="-6203519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9435480-D1CF-9069-0566-7758C2588840}"/>
              </a:ext>
            </a:extLst>
          </p:cNvPr>
          <p:cNvSpPr/>
          <p:nvPr/>
        </p:nvSpPr>
        <p:spPr>
          <a:xfrm>
            <a:off x="1297748" y="-483055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4CFCF8-0EF5-853B-9DEB-821F56736F8D}"/>
              </a:ext>
            </a:extLst>
          </p:cNvPr>
          <p:cNvSpPr/>
          <p:nvPr/>
        </p:nvSpPr>
        <p:spPr>
          <a:xfrm>
            <a:off x="1297748" y="-349647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517581-675F-5D64-6CC7-9B4127791D20}"/>
              </a:ext>
            </a:extLst>
          </p:cNvPr>
          <p:cNvSpPr/>
          <p:nvPr/>
        </p:nvSpPr>
        <p:spPr>
          <a:xfrm>
            <a:off x="1297748" y="-68142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CA314C-3762-19B6-C343-20D80BEDCA00}"/>
              </a:ext>
            </a:extLst>
          </p:cNvPr>
          <p:cNvSpPr/>
          <p:nvPr/>
        </p:nvSpPr>
        <p:spPr>
          <a:xfrm>
            <a:off x="1297748" y="-137986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DE9726-0A0C-163C-538F-587584F3BB20}"/>
              </a:ext>
            </a:extLst>
          </p:cNvPr>
          <p:cNvSpPr/>
          <p:nvPr/>
        </p:nvSpPr>
        <p:spPr>
          <a:xfrm>
            <a:off x="1297748" y="-211560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353C9E-F3CF-7385-BEC1-24AE413D0D9A}"/>
              </a:ext>
            </a:extLst>
          </p:cNvPr>
          <p:cNvSpPr/>
          <p:nvPr/>
        </p:nvSpPr>
        <p:spPr>
          <a:xfrm>
            <a:off x="1297748" y="-281403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AB5E335-A6F2-5876-0D60-BB3473C9935C}"/>
              </a:ext>
            </a:extLst>
          </p:cNvPr>
          <p:cNvSpPr/>
          <p:nvPr/>
        </p:nvSpPr>
        <p:spPr>
          <a:xfrm>
            <a:off x="1297748" y="-416435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6E081A-D5EB-4BF0-7EBF-598B790BFF98}"/>
              </a:ext>
            </a:extLst>
          </p:cNvPr>
          <p:cNvSpPr/>
          <p:nvPr/>
        </p:nvSpPr>
        <p:spPr>
          <a:xfrm>
            <a:off x="1297748" y="-551468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4102050-E9AC-1396-F362-09EB4A676E6A}"/>
              </a:ext>
            </a:extLst>
          </p:cNvPr>
          <p:cNvSpPr/>
          <p:nvPr/>
        </p:nvSpPr>
        <p:spPr>
          <a:xfrm>
            <a:off x="1297748" y="-628457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3D84248-9D07-2453-CC6C-5850770F3EE4}"/>
              </a:ext>
            </a:extLst>
          </p:cNvPr>
          <p:cNvSpPr/>
          <p:nvPr/>
        </p:nvSpPr>
        <p:spPr>
          <a:xfrm>
            <a:off x="1049292" y="-3015525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6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5E7801-4D55-9F27-F38C-70446BBCEDCE}"/>
              </a:ext>
            </a:extLst>
          </p:cNvPr>
          <p:cNvSpPr txBox="1"/>
          <p:nvPr/>
        </p:nvSpPr>
        <p:spPr>
          <a:xfrm rot="16200000">
            <a:off x="-2247024" y="-4050472"/>
            <a:ext cx="5806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MySQL Queries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4965012-FD9A-DB20-B496-02BF9EC5FB01}"/>
              </a:ext>
            </a:extLst>
          </p:cNvPr>
          <p:cNvGrpSpPr/>
          <p:nvPr/>
        </p:nvGrpSpPr>
        <p:grpSpPr>
          <a:xfrm>
            <a:off x="1946366" y="-6506765"/>
            <a:ext cx="8765178" cy="2903472"/>
            <a:chOff x="1528354" y="458053"/>
            <a:chExt cx="8765178" cy="2903472"/>
          </a:xfrm>
        </p:grpSpPr>
        <p:sp>
          <p:nvSpPr>
            <p:cNvPr id="59" name="Speech Bubble: Rectangle 58">
              <a:extLst>
                <a:ext uri="{FF2B5EF4-FFF2-40B4-BE49-F238E27FC236}">
                  <a16:creationId xmlns:a16="http://schemas.microsoft.com/office/drawing/2014/main" id="{4F08EE79-FAAD-6F7F-995B-B18277389F20}"/>
                </a:ext>
              </a:extLst>
            </p:cNvPr>
            <p:cNvSpPr/>
            <p:nvPr/>
          </p:nvSpPr>
          <p:spPr>
            <a:xfrm>
              <a:off x="1528354" y="458053"/>
              <a:ext cx="5128077" cy="2903472"/>
            </a:xfrm>
            <a:prstGeom prst="wedgeRectCallout">
              <a:avLst>
                <a:gd name="adj1" fmla="val 72144"/>
                <a:gd name="adj2" fmla="val -1386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CCD93E-7C5D-E17B-68AB-F276D8537FFF}"/>
                </a:ext>
              </a:extLst>
            </p:cNvPr>
            <p:cNvSpPr txBox="1"/>
            <p:nvPr/>
          </p:nvSpPr>
          <p:spPr>
            <a:xfrm>
              <a:off x="8106074" y="1584756"/>
              <a:ext cx="218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3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8B010F-A1EF-A30B-F4BF-87D29FFDFB32}"/>
              </a:ext>
            </a:extLst>
          </p:cNvPr>
          <p:cNvGrpSpPr/>
          <p:nvPr/>
        </p:nvGrpSpPr>
        <p:grpSpPr>
          <a:xfrm>
            <a:off x="3312046" y="-3122022"/>
            <a:ext cx="8157143" cy="2763526"/>
            <a:chOff x="3103040" y="3579223"/>
            <a:chExt cx="8157143" cy="2763526"/>
          </a:xfrm>
        </p:grpSpPr>
        <p:sp>
          <p:nvSpPr>
            <p:cNvPr id="62" name="Speech Bubble: Rectangle 61">
              <a:extLst>
                <a:ext uri="{FF2B5EF4-FFF2-40B4-BE49-F238E27FC236}">
                  <a16:creationId xmlns:a16="http://schemas.microsoft.com/office/drawing/2014/main" id="{58FB6F7E-214B-83C4-18E3-15CF4D17593D}"/>
                </a:ext>
              </a:extLst>
            </p:cNvPr>
            <p:cNvSpPr/>
            <p:nvPr/>
          </p:nvSpPr>
          <p:spPr>
            <a:xfrm>
              <a:off x="6531431" y="3579223"/>
              <a:ext cx="4728752" cy="2763526"/>
            </a:xfrm>
            <a:prstGeom prst="wedgeRectCallout">
              <a:avLst>
                <a:gd name="adj1" fmla="val -74424"/>
                <a:gd name="adj2" fmla="val 1523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0EA708-2865-9C0F-5F18-97BBED1C2A92}"/>
                </a:ext>
              </a:extLst>
            </p:cNvPr>
            <p:cNvSpPr txBox="1"/>
            <p:nvPr/>
          </p:nvSpPr>
          <p:spPr>
            <a:xfrm>
              <a:off x="3103040" y="4654412"/>
              <a:ext cx="216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4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300380EA-20B5-1F10-F45E-610EA3D24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521" y="-6399946"/>
            <a:ext cx="4854982" cy="2699500"/>
          </a:xfrm>
          <a:prstGeom prst="roundRect">
            <a:avLst>
              <a:gd name="adj" fmla="val 6810"/>
            </a:avLst>
          </a:prstGeom>
          <a:ln>
            <a:solidFill>
              <a:srgbClr val="34CBBC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204506C-CB19-FF58-9F6F-D196F57AC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898" y="-2999454"/>
            <a:ext cx="4483829" cy="2551571"/>
          </a:xfrm>
          <a:prstGeom prst="roundRect">
            <a:avLst>
              <a:gd name="adj" fmla="val 5571"/>
            </a:avLst>
          </a:prstGeom>
          <a:ln>
            <a:solidFill>
              <a:srgbClr val="34CBBC"/>
            </a:solidFill>
          </a:ln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D090A7A-A51B-C811-4237-965AAF27FD07}"/>
              </a:ext>
            </a:extLst>
          </p:cNvPr>
          <p:cNvCxnSpPr/>
          <p:nvPr/>
        </p:nvCxnSpPr>
        <p:spPr>
          <a:xfrm>
            <a:off x="1371600" y="7484463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CC32B74-A615-9545-F49B-1B3B98B722A3}"/>
              </a:ext>
            </a:extLst>
          </p:cNvPr>
          <p:cNvSpPr/>
          <p:nvPr/>
        </p:nvSpPr>
        <p:spPr>
          <a:xfrm>
            <a:off x="1297748" y="885742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AA0EBB4-428A-92B0-022D-B3A62162AC11}"/>
              </a:ext>
            </a:extLst>
          </p:cNvPr>
          <p:cNvSpPr/>
          <p:nvPr/>
        </p:nvSpPr>
        <p:spPr>
          <a:xfrm>
            <a:off x="1297748" y="1019150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FB31F03-F150-0B52-8D65-07E8F410C3BF}"/>
              </a:ext>
            </a:extLst>
          </p:cNvPr>
          <p:cNvSpPr/>
          <p:nvPr/>
        </p:nvSpPr>
        <p:spPr>
          <a:xfrm>
            <a:off x="1297748" y="1300655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A5FDE4-0A8C-0ED4-429B-4F5CD32E7102}"/>
              </a:ext>
            </a:extLst>
          </p:cNvPr>
          <p:cNvSpPr/>
          <p:nvPr/>
        </p:nvSpPr>
        <p:spPr>
          <a:xfrm>
            <a:off x="1297748" y="1230812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70E5F39-8D73-7005-47E9-81CC221C5C23}"/>
              </a:ext>
            </a:extLst>
          </p:cNvPr>
          <p:cNvSpPr/>
          <p:nvPr/>
        </p:nvSpPr>
        <p:spPr>
          <a:xfrm>
            <a:off x="1297748" y="1157237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34B0A38-116D-FE9F-24A7-AB90B19330DD}"/>
              </a:ext>
            </a:extLst>
          </p:cNvPr>
          <p:cNvSpPr/>
          <p:nvPr/>
        </p:nvSpPr>
        <p:spPr>
          <a:xfrm>
            <a:off x="1297748" y="1087394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0C06E98-5DAD-3BB2-F909-C09069824633}"/>
              </a:ext>
            </a:extLst>
          </p:cNvPr>
          <p:cNvSpPr/>
          <p:nvPr/>
        </p:nvSpPr>
        <p:spPr>
          <a:xfrm>
            <a:off x="1297748" y="952362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DB0CE95-A0E1-7DCF-4FB2-725561FF2967}"/>
              </a:ext>
            </a:extLst>
          </p:cNvPr>
          <p:cNvSpPr/>
          <p:nvPr/>
        </p:nvSpPr>
        <p:spPr>
          <a:xfrm>
            <a:off x="1297748" y="817330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5" name="Picture Placeholder 33" descr="A group of icons of medical items&#10;&#10;Description automatically generated">
            <a:extLst>
              <a:ext uri="{FF2B5EF4-FFF2-40B4-BE49-F238E27FC236}">
                <a16:creationId xmlns:a16="http://schemas.microsoft.com/office/drawing/2014/main" id="{D1C71C4E-AD30-AD0D-8608-1B424FD7B5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9883"/>
          <a:stretch>
            <a:fillRect/>
          </a:stretch>
        </p:blipFill>
        <p:spPr>
          <a:xfrm>
            <a:off x="1371600" y="6829983"/>
            <a:ext cx="10820400" cy="6858000"/>
          </a:xfr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C67B392-229D-13D7-2F80-440B9C208622}"/>
              </a:ext>
            </a:extLst>
          </p:cNvPr>
          <p:cNvSpPr txBox="1"/>
          <p:nvPr/>
        </p:nvSpPr>
        <p:spPr>
          <a:xfrm rot="16200000">
            <a:off x="-1835315" y="10156441"/>
            <a:ext cx="4983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Dashboard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8068888-B508-14C6-7057-C63C28CF8F5D}"/>
              </a:ext>
            </a:extLst>
          </p:cNvPr>
          <p:cNvSpPr/>
          <p:nvPr/>
        </p:nvSpPr>
        <p:spPr>
          <a:xfrm>
            <a:off x="1297748" y="740341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68E7824-313D-7450-4C1A-BC020C8D68D7}"/>
              </a:ext>
            </a:extLst>
          </p:cNvPr>
          <p:cNvSpPr/>
          <p:nvPr/>
        </p:nvSpPr>
        <p:spPr>
          <a:xfrm>
            <a:off x="1049292" y="11370889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7</a:t>
            </a:r>
            <a:endParaRPr lang="en-IN" b="1" dirty="0">
              <a:solidFill>
                <a:srgbClr val="76D6CB"/>
              </a:solidFill>
            </a:endParaRPr>
          </a:p>
        </p:txBody>
      </p:sp>
      <p:pic>
        <p:nvPicPr>
          <p:cNvPr id="79" name="Picture Placeholder 12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FD4D1EBA-6573-D122-2580-365836514A8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6625" r="16625"/>
          <a:stretch>
            <a:fillRect/>
          </a:stretch>
        </p:blipFill>
        <p:spPr>
          <a:xfrm>
            <a:off x="4096" y="7021796"/>
            <a:ext cx="1259505" cy="1259505"/>
          </a:xfrm>
          <a:prstGeom prst="ellipse">
            <a:avLst/>
          </a:prstGeom>
        </p:spPr>
      </p:pic>
      <p:pic>
        <p:nvPicPr>
          <p:cNvPr id="80" name="Picture 79" descr="A screenshot of a medical dashboard&#10;&#10;Description automatically generated">
            <a:extLst>
              <a:ext uri="{FF2B5EF4-FFF2-40B4-BE49-F238E27FC236}">
                <a16:creationId xmlns:a16="http://schemas.microsoft.com/office/drawing/2014/main" id="{A2FFCF50-174B-C516-6AD2-F9F8FEE8E7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38" y="7246431"/>
            <a:ext cx="9862594" cy="6025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4538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202C0-6D5E-B696-7527-8556EDD9B83D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A9644A-944E-9DB6-75E1-AF07566FF907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3AD094-5C2E-42BA-1FE7-380DA0B6D08D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FF26A-2C9D-21DE-D302-68DB80FF5ECC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A6FD2-7F47-EA21-7A9B-CD30C5E9E514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9AB0E7-666B-9682-156A-EB4B779B5F56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89979F-6627-54CC-2AA6-4C7DD7508D41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5D9C3C-2E42-4E27-5013-4140FD2A9A82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B406BE-3677-DA69-AA90-2456DACA7C06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 descr="A group of icons of medical items&#10;&#10;Description automatically generated">
            <a:extLst>
              <a:ext uri="{FF2B5EF4-FFF2-40B4-BE49-F238E27FC236}">
                <a16:creationId xmlns:a16="http://schemas.microsoft.com/office/drawing/2014/main" id="{C01A6088-530F-4E5C-DA67-A5ED6264A5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9883"/>
          <a:stretch>
            <a:fillRect/>
          </a:stretch>
        </p:blipFill>
        <p:spPr>
          <a:xfrm>
            <a:off x="1371600" y="0"/>
            <a:ext cx="10820400" cy="6858000"/>
          </a:xfr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425F3B-5CAE-2E29-5B7A-1E80676A67B7}"/>
              </a:ext>
            </a:extLst>
          </p:cNvPr>
          <p:cNvSpPr txBox="1"/>
          <p:nvPr/>
        </p:nvSpPr>
        <p:spPr>
          <a:xfrm rot="16200000">
            <a:off x="-1835315" y="3326458"/>
            <a:ext cx="4983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Dashboard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842820-23BB-3EB8-8FAA-F1F90A42F598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67ABC9-C555-C99D-4158-2F9801AB9310}"/>
              </a:ext>
            </a:extLst>
          </p:cNvPr>
          <p:cNvSpPr/>
          <p:nvPr/>
        </p:nvSpPr>
        <p:spPr>
          <a:xfrm>
            <a:off x="1049292" y="4540906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7</a:t>
            </a:r>
            <a:endParaRPr lang="en-IN" b="1" dirty="0">
              <a:solidFill>
                <a:srgbClr val="76D6CB"/>
              </a:solidFill>
            </a:endParaRPr>
          </a:p>
        </p:txBody>
      </p:sp>
      <p:pic>
        <p:nvPicPr>
          <p:cNvPr id="5" name="Picture Placeholder 12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22B6A913-9178-BA97-E40B-64E98AD7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25" r="16625"/>
          <a:stretch>
            <a:fillRect/>
          </a:stretch>
        </p:blipFill>
        <p:spPr>
          <a:xfrm>
            <a:off x="4096" y="191813"/>
            <a:ext cx="1259505" cy="1259505"/>
          </a:xfrm>
          <a:prstGeom prst="ellipse">
            <a:avLst/>
          </a:prstGeom>
        </p:spPr>
      </p:pic>
      <p:pic>
        <p:nvPicPr>
          <p:cNvPr id="8" name="Picture 7" descr="A screenshot of a medical dashboard&#10;&#10;Description automatically generated">
            <a:extLst>
              <a:ext uri="{FF2B5EF4-FFF2-40B4-BE49-F238E27FC236}">
                <a16:creationId xmlns:a16="http://schemas.microsoft.com/office/drawing/2014/main" id="{266BE52F-831A-C456-29A0-325B3AFCE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38" y="416448"/>
            <a:ext cx="9862594" cy="6025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6CA398-2E4A-0160-DFEC-F2353662485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-6857999"/>
            <a:ext cx="10820400" cy="685799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F42A39-ACFB-0777-4FCF-DA040E2BB852}"/>
              </a:ext>
            </a:extLst>
          </p:cNvPr>
          <p:cNvCxnSpPr/>
          <p:nvPr/>
        </p:nvCxnSpPr>
        <p:spPr>
          <a:xfrm>
            <a:off x="1371600" y="-6203519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39CF03B-8F70-479B-C841-8C78995FF639}"/>
              </a:ext>
            </a:extLst>
          </p:cNvPr>
          <p:cNvSpPr/>
          <p:nvPr/>
        </p:nvSpPr>
        <p:spPr>
          <a:xfrm>
            <a:off x="1297748" y="-483055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B1EEDE-96D1-710C-2233-05F740A94351}"/>
              </a:ext>
            </a:extLst>
          </p:cNvPr>
          <p:cNvSpPr/>
          <p:nvPr/>
        </p:nvSpPr>
        <p:spPr>
          <a:xfrm>
            <a:off x="1297748" y="-349647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C2A55C-208E-0194-9E6C-DBC39403682E}"/>
              </a:ext>
            </a:extLst>
          </p:cNvPr>
          <p:cNvSpPr/>
          <p:nvPr/>
        </p:nvSpPr>
        <p:spPr>
          <a:xfrm>
            <a:off x="1297748" y="-68142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9DF44C-0CD4-7646-11FD-9925E5CD85C9}"/>
              </a:ext>
            </a:extLst>
          </p:cNvPr>
          <p:cNvSpPr/>
          <p:nvPr/>
        </p:nvSpPr>
        <p:spPr>
          <a:xfrm>
            <a:off x="1297748" y="-137986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48AF51-9C1E-2CCA-90CD-7D94272B0801}"/>
              </a:ext>
            </a:extLst>
          </p:cNvPr>
          <p:cNvSpPr/>
          <p:nvPr/>
        </p:nvSpPr>
        <p:spPr>
          <a:xfrm>
            <a:off x="1297748" y="-211560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F6E251-9C30-D6B2-21CD-91B11D096544}"/>
              </a:ext>
            </a:extLst>
          </p:cNvPr>
          <p:cNvSpPr/>
          <p:nvPr/>
        </p:nvSpPr>
        <p:spPr>
          <a:xfrm>
            <a:off x="1297748" y="-281403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353F5F-2CF3-6906-2F03-023AC088C487}"/>
              </a:ext>
            </a:extLst>
          </p:cNvPr>
          <p:cNvSpPr/>
          <p:nvPr/>
        </p:nvSpPr>
        <p:spPr>
          <a:xfrm>
            <a:off x="1297748" y="-416435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22B2CD-F85C-117D-A3E6-FE263C5B087F}"/>
              </a:ext>
            </a:extLst>
          </p:cNvPr>
          <p:cNvSpPr/>
          <p:nvPr/>
        </p:nvSpPr>
        <p:spPr>
          <a:xfrm>
            <a:off x="1297748" y="-551468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1CD453-37DC-051E-59F5-8B21DC221983}"/>
              </a:ext>
            </a:extLst>
          </p:cNvPr>
          <p:cNvSpPr/>
          <p:nvPr/>
        </p:nvSpPr>
        <p:spPr>
          <a:xfrm>
            <a:off x="1297748" y="-628457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E8D529-CD57-83C0-3695-7CD7FE3C645B}"/>
              </a:ext>
            </a:extLst>
          </p:cNvPr>
          <p:cNvSpPr/>
          <p:nvPr/>
        </p:nvSpPr>
        <p:spPr>
          <a:xfrm>
            <a:off x="1049292" y="-3015525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6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DE22C5-3007-1291-3ED0-A46C34A54925}"/>
              </a:ext>
            </a:extLst>
          </p:cNvPr>
          <p:cNvSpPr txBox="1"/>
          <p:nvPr/>
        </p:nvSpPr>
        <p:spPr>
          <a:xfrm rot="16200000">
            <a:off x="-2247024" y="-4050472"/>
            <a:ext cx="5806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MySQL Queries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558520-0AB5-B0E0-8EFD-D54B29DB2046}"/>
              </a:ext>
            </a:extLst>
          </p:cNvPr>
          <p:cNvGrpSpPr/>
          <p:nvPr/>
        </p:nvGrpSpPr>
        <p:grpSpPr>
          <a:xfrm>
            <a:off x="1946366" y="-6506765"/>
            <a:ext cx="8765178" cy="2903472"/>
            <a:chOff x="1528354" y="458053"/>
            <a:chExt cx="8765178" cy="2903472"/>
          </a:xfrm>
        </p:grpSpPr>
        <p:sp>
          <p:nvSpPr>
            <p:cNvPr id="28" name="Speech Bubble: Rectangle 27">
              <a:extLst>
                <a:ext uri="{FF2B5EF4-FFF2-40B4-BE49-F238E27FC236}">
                  <a16:creationId xmlns:a16="http://schemas.microsoft.com/office/drawing/2014/main" id="{0AE63D71-D27D-472A-7D35-E513CFC4C4F9}"/>
                </a:ext>
              </a:extLst>
            </p:cNvPr>
            <p:cNvSpPr/>
            <p:nvPr/>
          </p:nvSpPr>
          <p:spPr>
            <a:xfrm>
              <a:off x="1528354" y="458053"/>
              <a:ext cx="5128077" cy="2903472"/>
            </a:xfrm>
            <a:prstGeom prst="wedgeRectCallout">
              <a:avLst>
                <a:gd name="adj1" fmla="val 72144"/>
                <a:gd name="adj2" fmla="val -1386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3306EC-97D8-DFBD-21AF-F6AC5C7060D2}"/>
                </a:ext>
              </a:extLst>
            </p:cNvPr>
            <p:cNvSpPr txBox="1"/>
            <p:nvPr/>
          </p:nvSpPr>
          <p:spPr>
            <a:xfrm>
              <a:off x="8106074" y="1584756"/>
              <a:ext cx="218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5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0E7E1A-8A83-C39D-4AA0-B521E811446C}"/>
              </a:ext>
            </a:extLst>
          </p:cNvPr>
          <p:cNvGrpSpPr/>
          <p:nvPr/>
        </p:nvGrpSpPr>
        <p:grpSpPr>
          <a:xfrm>
            <a:off x="3312046" y="-3122022"/>
            <a:ext cx="8157143" cy="2763526"/>
            <a:chOff x="3103040" y="3579223"/>
            <a:chExt cx="8157143" cy="2763526"/>
          </a:xfrm>
        </p:grpSpPr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19251F36-A94F-6DBD-9E57-AE836BA37950}"/>
                </a:ext>
              </a:extLst>
            </p:cNvPr>
            <p:cNvSpPr/>
            <p:nvPr/>
          </p:nvSpPr>
          <p:spPr>
            <a:xfrm>
              <a:off x="6531431" y="3579223"/>
              <a:ext cx="4728752" cy="2763526"/>
            </a:xfrm>
            <a:prstGeom prst="wedgeRectCallout">
              <a:avLst>
                <a:gd name="adj1" fmla="val -74424"/>
                <a:gd name="adj2" fmla="val 1523"/>
              </a:avLst>
            </a:prstGeom>
            <a:solidFill>
              <a:srgbClr val="DCF0E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45B430-4A80-6E11-53F3-3126C8548682}"/>
                </a:ext>
              </a:extLst>
            </p:cNvPr>
            <p:cNvSpPr txBox="1"/>
            <p:nvPr/>
          </p:nvSpPr>
          <p:spPr>
            <a:xfrm>
              <a:off x="3103040" y="4654412"/>
              <a:ext cx="216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6D6CB"/>
                  </a:solidFill>
                  <a:latin typeface="Bodoni MT Black" panose="02070A03080606020203" pitchFamily="18" charset="0"/>
                  <a:cs typeface="Aharoni" panose="02010803020104030203" pitchFamily="2" charset="-79"/>
                </a:rPr>
                <a:t>Query 6</a:t>
              </a:r>
              <a:endParaRPr lang="en-IN" sz="2800" dirty="0">
                <a:solidFill>
                  <a:srgbClr val="76D6CB"/>
                </a:solidFill>
                <a:latin typeface="Bodoni MT Black" panose="02070A03080606020203" pitchFamily="18" charset="0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A3AD1DD3-DC3A-E976-8F8D-452D60BDC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7520" y="-6399946"/>
            <a:ext cx="4879817" cy="2703158"/>
          </a:xfrm>
          <a:prstGeom prst="roundRect">
            <a:avLst>
              <a:gd name="adj" fmla="val 5238"/>
            </a:avLst>
          </a:prstGeom>
          <a:ln>
            <a:solidFill>
              <a:srgbClr val="34CBBC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B8F3ABC-316B-315A-AECF-C7CA0AEC8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1063" y="-3015525"/>
            <a:ext cx="4493623" cy="2545263"/>
          </a:xfrm>
          <a:prstGeom prst="roundRect">
            <a:avLst>
              <a:gd name="adj" fmla="val 6562"/>
            </a:avLst>
          </a:prstGeom>
          <a:ln>
            <a:solidFill>
              <a:srgbClr val="34CBBC"/>
            </a:solidFill>
          </a:ln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E14836-AFFF-055E-7485-C183DEC1B7BD}"/>
              </a:ext>
            </a:extLst>
          </p:cNvPr>
          <p:cNvCxnSpPr/>
          <p:nvPr/>
        </p:nvCxnSpPr>
        <p:spPr>
          <a:xfrm>
            <a:off x="1371600" y="7532534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FF00BA4-F236-DBAB-F61D-DF259DF7376D}"/>
              </a:ext>
            </a:extLst>
          </p:cNvPr>
          <p:cNvSpPr/>
          <p:nvPr/>
        </p:nvSpPr>
        <p:spPr>
          <a:xfrm>
            <a:off x="1297748" y="890549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91C5400-C11B-0A02-BB1D-2FC34625C1D5}"/>
              </a:ext>
            </a:extLst>
          </p:cNvPr>
          <p:cNvSpPr/>
          <p:nvPr/>
        </p:nvSpPr>
        <p:spPr>
          <a:xfrm>
            <a:off x="1297748" y="1023957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B18872A-EBE8-F3FD-8AEC-D2C4CCAE1FD5}"/>
              </a:ext>
            </a:extLst>
          </p:cNvPr>
          <p:cNvSpPr/>
          <p:nvPr/>
        </p:nvSpPr>
        <p:spPr>
          <a:xfrm>
            <a:off x="1297748" y="130546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1A48AF-4C75-CE01-76DC-64CE90F2908F}"/>
              </a:ext>
            </a:extLst>
          </p:cNvPr>
          <p:cNvSpPr/>
          <p:nvPr/>
        </p:nvSpPr>
        <p:spPr>
          <a:xfrm>
            <a:off x="1297748" y="1235619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ACC6C19-9D61-4DAE-7BE4-E21EE4D8B55C}"/>
              </a:ext>
            </a:extLst>
          </p:cNvPr>
          <p:cNvSpPr/>
          <p:nvPr/>
        </p:nvSpPr>
        <p:spPr>
          <a:xfrm>
            <a:off x="1297748" y="1162045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0D29AB-70E0-449D-09A6-94D45B278C26}"/>
              </a:ext>
            </a:extLst>
          </p:cNvPr>
          <p:cNvSpPr/>
          <p:nvPr/>
        </p:nvSpPr>
        <p:spPr>
          <a:xfrm>
            <a:off x="1297748" y="109220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370EEC-4DFE-9F57-E250-A25A7035D2A6}"/>
              </a:ext>
            </a:extLst>
          </p:cNvPr>
          <p:cNvSpPr/>
          <p:nvPr/>
        </p:nvSpPr>
        <p:spPr>
          <a:xfrm>
            <a:off x="1297748" y="957169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70AD589-0B57-834B-CBFB-3B9000837227}"/>
              </a:ext>
            </a:extLst>
          </p:cNvPr>
          <p:cNvSpPr/>
          <p:nvPr/>
        </p:nvSpPr>
        <p:spPr>
          <a:xfrm>
            <a:off x="1297748" y="822137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Placeholder 33" descr="A group of icons of medical items&#10;&#10;Description automatically generated">
            <a:extLst>
              <a:ext uri="{FF2B5EF4-FFF2-40B4-BE49-F238E27FC236}">
                <a16:creationId xmlns:a16="http://schemas.microsoft.com/office/drawing/2014/main" id="{60FEEB39-99D8-8439-44C8-D5EFF29AFA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9883"/>
          <a:stretch>
            <a:fillRect/>
          </a:stretch>
        </p:blipFill>
        <p:spPr>
          <a:xfrm>
            <a:off x="1371600" y="6878054"/>
            <a:ext cx="10820400" cy="6858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6F5A8D8-258A-BEF4-3E22-BFA7E6C16E34}"/>
              </a:ext>
            </a:extLst>
          </p:cNvPr>
          <p:cNvSpPr txBox="1"/>
          <p:nvPr/>
        </p:nvSpPr>
        <p:spPr>
          <a:xfrm rot="16200000">
            <a:off x="-1835315" y="10204512"/>
            <a:ext cx="4983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Dashboard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B4B205-5BF2-C661-4CEE-B63EE4F7D41A}"/>
              </a:ext>
            </a:extLst>
          </p:cNvPr>
          <p:cNvSpPr/>
          <p:nvPr/>
        </p:nvSpPr>
        <p:spPr>
          <a:xfrm>
            <a:off x="1297748" y="745148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FBEAB7-B209-1888-3A56-6075E15CB735}"/>
              </a:ext>
            </a:extLst>
          </p:cNvPr>
          <p:cNvSpPr/>
          <p:nvPr/>
        </p:nvSpPr>
        <p:spPr>
          <a:xfrm>
            <a:off x="1049292" y="11418960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7</a:t>
            </a:r>
            <a:endParaRPr lang="en-IN" b="1" dirty="0">
              <a:solidFill>
                <a:srgbClr val="76D6CB"/>
              </a:solidFill>
            </a:endParaRPr>
          </a:p>
        </p:txBody>
      </p:sp>
      <p:pic>
        <p:nvPicPr>
          <p:cNvPr id="51" name="Picture Placeholder 16" descr="A white square with blue crosses&#10;&#10;Description automatically generated">
            <a:extLst>
              <a:ext uri="{FF2B5EF4-FFF2-40B4-BE49-F238E27FC236}">
                <a16:creationId xmlns:a16="http://schemas.microsoft.com/office/drawing/2014/main" id="{363BD54D-DCA0-DD6A-5D25-BC3A23D32D4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92696" y="7250063"/>
            <a:ext cx="927497" cy="927497"/>
          </a:xfrm>
          <a:prstGeom prst="rect">
            <a:avLst/>
          </a:prstGeom>
        </p:spPr>
      </p:pic>
      <p:pic>
        <p:nvPicPr>
          <p:cNvPr id="52" name="Picture 51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CE059A78-247A-428C-5252-8D584254D9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0" y="7293476"/>
            <a:ext cx="9864000" cy="6000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0806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A7C1B-AC2E-4800-860D-92D46F058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24A559-D531-2034-BFEB-1BDD4D8D22F2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F96139D-5A26-0C84-E810-F8890362D6DC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20B84C-1543-E007-5409-AE0FE65B7E43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762E3E-A450-5329-A21B-AFB8ECC78559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211D20-2FBC-2250-5F6D-962082BDA92B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ED0CF0-7E10-A1DF-DF04-B169C9BB42DE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13DB91-AF9F-2ADD-E864-169539106B64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612408-6EB1-87E8-4305-79FDFB684436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F86665-30EE-45CC-847A-6FB9630B32E9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 descr="A group of icons of medical items&#10;&#10;Description automatically generated">
            <a:extLst>
              <a:ext uri="{FF2B5EF4-FFF2-40B4-BE49-F238E27FC236}">
                <a16:creationId xmlns:a16="http://schemas.microsoft.com/office/drawing/2014/main" id="{F65D130A-0744-ADA1-AA2B-88D1F5FC1B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9883"/>
          <a:stretch>
            <a:fillRect/>
          </a:stretch>
        </p:blipFill>
        <p:spPr>
          <a:xfrm>
            <a:off x="1371600" y="0"/>
            <a:ext cx="10820400" cy="6858000"/>
          </a:xfr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89FEB23-1BBB-D8A4-95F0-80502E0494A9}"/>
              </a:ext>
            </a:extLst>
          </p:cNvPr>
          <p:cNvSpPr txBox="1"/>
          <p:nvPr/>
        </p:nvSpPr>
        <p:spPr>
          <a:xfrm rot="16200000">
            <a:off x="-1835315" y="3326458"/>
            <a:ext cx="4983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Dashboard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E7A8D0-6928-D4C1-ABA8-9D62E5CA8C96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EBA064-1C82-2893-F3B2-75795308C7B7}"/>
              </a:ext>
            </a:extLst>
          </p:cNvPr>
          <p:cNvSpPr/>
          <p:nvPr/>
        </p:nvSpPr>
        <p:spPr>
          <a:xfrm>
            <a:off x="1049292" y="4540906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7</a:t>
            </a:r>
            <a:endParaRPr lang="en-IN" b="1" dirty="0">
              <a:solidFill>
                <a:srgbClr val="76D6CB"/>
              </a:solidFill>
            </a:endParaRPr>
          </a:p>
        </p:txBody>
      </p:sp>
      <p:pic>
        <p:nvPicPr>
          <p:cNvPr id="2" name="Picture Placeholder 16" descr="A white square with blue crosses&#10;&#10;Description automatically generated">
            <a:extLst>
              <a:ext uri="{FF2B5EF4-FFF2-40B4-BE49-F238E27FC236}">
                <a16:creationId xmlns:a16="http://schemas.microsoft.com/office/drawing/2014/main" id="{6B6FCEDB-32D2-1814-FE26-FE738944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2696" y="372009"/>
            <a:ext cx="927497" cy="927497"/>
          </a:xfrm>
          <a:prstGeom prst="rect">
            <a:avLst/>
          </a:prstGeom>
        </p:spPr>
      </p:pic>
      <p:pic>
        <p:nvPicPr>
          <p:cNvPr id="5" name="Picture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F0D32F17-CA98-0C23-B434-91D4BD5B7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0" y="415422"/>
            <a:ext cx="9864000" cy="6000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DF6A21-C19D-2E87-4418-25CD2CCD5568}"/>
              </a:ext>
            </a:extLst>
          </p:cNvPr>
          <p:cNvCxnSpPr/>
          <p:nvPr/>
        </p:nvCxnSpPr>
        <p:spPr>
          <a:xfrm>
            <a:off x="1371600" y="7546841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589127-8C7C-7AB7-2D2C-D6230FFF387E}"/>
              </a:ext>
            </a:extLst>
          </p:cNvPr>
          <p:cNvSpPr/>
          <p:nvPr/>
        </p:nvSpPr>
        <p:spPr>
          <a:xfrm>
            <a:off x="1297748" y="891980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B64857-6E63-0A42-C719-B8A3BBBE3957}"/>
              </a:ext>
            </a:extLst>
          </p:cNvPr>
          <p:cNvSpPr/>
          <p:nvPr/>
        </p:nvSpPr>
        <p:spPr>
          <a:xfrm>
            <a:off x="1297748" y="1025388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1C8010-48BA-64A9-1909-A495F0F8F387}"/>
              </a:ext>
            </a:extLst>
          </p:cNvPr>
          <p:cNvSpPr/>
          <p:nvPr/>
        </p:nvSpPr>
        <p:spPr>
          <a:xfrm>
            <a:off x="1297748" y="1306893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5A76FA-2C81-AE9F-E943-B68C753D6651}"/>
              </a:ext>
            </a:extLst>
          </p:cNvPr>
          <p:cNvSpPr/>
          <p:nvPr/>
        </p:nvSpPr>
        <p:spPr>
          <a:xfrm>
            <a:off x="1297748" y="1237050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563F2B-7B69-83D6-5D60-8765ABE2EEA4}"/>
              </a:ext>
            </a:extLst>
          </p:cNvPr>
          <p:cNvSpPr/>
          <p:nvPr/>
        </p:nvSpPr>
        <p:spPr>
          <a:xfrm>
            <a:off x="1297748" y="1163475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97AA4E-47A8-5BA6-64AD-2AE45F3183AC}"/>
              </a:ext>
            </a:extLst>
          </p:cNvPr>
          <p:cNvSpPr/>
          <p:nvPr/>
        </p:nvSpPr>
        <p:spPr>
          <a:xfrm>
            <a:off x="1297748" y="109363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7C395F-DA86-D302-E400-91DAC02384B1}"/>
              </a:ext>
            </a:extLst>
          </p:cNvPr>
          <p:cNvSpPr/>
          <p:nvPr/>
        </p:nvSpPr>
        <p:spPr>
          <a:xfrm>
            <a:off x="1297748" y="958600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6B6727-716D-5421-ABD3-87C5903FEBA1}"/>
              </a:ext>
            </a:extLst>
          </p:cNvPr>
          <p:cNvSpPr/>
          <p:nvPr/>
        </p:nvSpPr>
        <p:spPr>
          <a:xfrm>
            <a:off x="1297748" y="823567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Placeholder 33" descr="A group of icons of medical items&#10;&#10;Description automatically generated">
            <a:extLst>
              <a:ext uri="{FF2B5EF4-FFF2-40B4-BE49-F238E27FC236}">
                <a16:creationId xmlns:a16="http://schemas.microsoft.com/office/drawing/2014/main" id="{82F6F817-DC14-82C0-4D7D-2ADE3F0531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9883"/>
          <a:stretch>
            <a:fillRect/>
          </a:stretch>
        </p:blipFill>
        <p:spPr>
          <a:xfrm>
            <a:off x="1371600" y="6892361"/>
            <a:ext cx="10820400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578C09-651D-37AC-FC87-834E709E06DE}"/>
              </a:ext>
            </a:extLst>
          </p:cNvPr>
          <p:cNvSpPr txBox="1"/>
          <p:nvPr/>
        </p:nvSpPr>
        <p:spPr>
          <a:xfrm rot="16200000">
            <a:off x="-1835315" y="10218819"/>
            <a:ext cx="4983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Dashboard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9E3774F-5EE2-DBCC-B43F-8D1C60849BFD}"/>
              </a:ext>
            </a:extLst>
          </p:cNvPr>
          <p:cNvSpPr/>
          <p:nvPr/>
        </p:nvSpPr>
        <p:spPr>
          <a:xfrm>
            <a:off x="1297748" y="746579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781E23-AAF6-89F1-DECE-912C72EE2378}"/>
              </a:ext>
            </a:extLst>
          </p:cNvPr>
          <p:cNvSpPr/>
          <p:nvPr/>
        </p:nvSpPr>
        <p:spPr>
          <a:xfrm>
            <a:off x="1049292" y="11433267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7</a:t>
            </a:r>
            <a:endParaRPr lang="en-IN" b="1" dirty="0">
              <a:solidFill>
                <a:srgbClr val="76D6CB"/>
              </a:solidFill>
            </a:endParaRPr>
          </a:p>
        </p:txBody>
      </p:sp>
      <p:pic>
        <p:nvPicPr>
          <p:cNvPr id="28" name="Picture 27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D893F449-3EBD-8C13-A973-105300097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0" y="7484871"/>
            <a:ext cx="9864000" cy="5538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Placeholder 18" descr="A yellow bar chart with black background&#10;&#10;Description automatically generated">
            <a:extLst>
              <a:ext uri="{FF2B5EF4-FFF2-40B4-BE49-F238E27FC236}">
                <a16:creationId xmlns:a16="http://schemas.microsoft.com/office/drawing/2014/main" id="{3255F363-2356-AF75-5160-B4A44644CA5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1840" r="21840"/>
          <a:stretch>
            <a:fillRect/>
          </a:stretch>
        </p:blipFill>
        <p:spPr>
          <a:xfrm>
            <a:off x="116040" y="7192226"/>
            <a:ext cx="1080810" cy="108081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EBF433-5A1D-D8ED-4EA2-2DEF15327CA6}"/>
              </a:ext>
            </a:extLst>
          </p:cNvPr>
          <p:cNvCxnSpPr/>
          <p:nvPr/>
        </p:nvCxnSpPr>
        <p:spPr>
          <a:xfrm>
            <a:off x="1353701" y="-622070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E7FC3EE-6B47-7574-539E-0244CFE87238}"/>
              </a:ext>
            </a:extLst>
          </p:cNvPr>
          <p:cNvSpPr/>
          <p:nvPr/>
        </p:nvSpPr>
        <p:spPr>
          <a:xfrm>
            <a:off x="1279849" y="-48477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56C72F-DBAD-B6E2-457A-7E55B8860549}"/>
              </a:ext>
            </a:extLst>
          </p:cNvPr>
          <p:cNvSpPr/>
          <p:nvPr/>
        </p:nvSpPr>
        <p:spPr>
          <a:xfrm>
            <a:off x="1279849" y="-351365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2B94F7-84DE-3667-BBD1-E7C358EE6615}"/>
              </a:ext>
            </a:extLst>
          </p:cNvPr>
          <p:cNvSpPr/>
          <p:nvPr/>
        </p:nvSpPr>
        <p:spPr>
          <a:xfrm>
            <a:off x="1279849" y="-69860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B12BA7-8ED7-B61E-7BB4-75B9CF1C1979}"/>
              </a:ext>
            </a:extLst>
          </p:cNvPr>
          <p:cNvSpPr/>
          <p:nvPr/>
        </p:nvSpPr>
        <p:spPr>
          <a:xfrm>
            <a:off x="1279849" y="-139704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77E3D9-A4B3-6863-ECB9-4E966D00C46A}"/>
              </a:ext>
            </a:extLst>
          </p:cNvPr>
          <p:cNvSpPr/>
          <p:nvPr/>
        </p:nvSpPr>
        <p:spPr>
          <a:xfrm>
            <a:off x="1279849" y="-213278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1FEB19-49E1-3B73-D465-466F5A2F97E3}"/>
              </a:ext>
            </a:extLst>
          </p:cNvPr>
          <p:cNvSpPr/>
          <p:nvPr/>
        </p:nvSpPr>
        <p:spPr>
          <a:xfrm>
            <a:off x="1279849" y="-283121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A63207-6199-1D94-4F58-F54BA092D647}"/>
              </a:ext>
            </a:extLst>
          </p:cNvPr>
          <p:cNvSpPr/>
          <p:nvPr/>
        </p:nvSpPr>
        <p:spPr>
          <a:xfrm>
            <a:off x="1279849" y="-41815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E07862-D81E-8584-7597-E465106134F7}"/>
              </a:ext>
            </a:extLst>
          </p:cNvPr>
          <p:cNvSpPr/>
          <p:nvPr/>
        </p:nvSpPr>
        <p:spPr>
          <a:xfrm>
            <a:off x="1279849" y="-553186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Placeholder 33" descr="A group of icons of medical items&#10;&#10;Description automatically generated">
            <a:extLst>
              <a:ext uri="{FF2B5EF4-FFF2-40B4-BE49-F238E27FC236}">
                <a16:creationId xmlns:a16="http://schemas.microsoft.com/office/drawing/2014/main" id="{8E65080D-A9D0-1470-EDFA-F9848BD2BB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9883"/>
          <a:stretch>
            <a:fillRect/>
          </a:stretch>
        </p:blipFill>
        <p:spPr>
          <a:xfrm>
            <a:off x="1353701" y="-6875180"/>
            <a:ext cx="10820400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850B1F5-A368-097F-178B-9A5A8D247C01}"/>
              </a:ext>
            </a:extLst>
          </p:cNvPr>
          <p:cNvSpPr txBox="1"/>
          <p:nvPr/>
        </p:nvSpPr>
        <p:spPr>
          <a:xfrm rot="16200000">
            <a:off x="-1853214" y="-3548722"/>
            <a:ext cx="4983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Dashboard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9C7C5F-232E-01FE-E892-F0302698FD28}"/>
              </a:ext>
            </a:extLst>
          </p:cNvPr>
          <p:cNvSpPr/>
          <p:nvPr/>
        </p:nvSpPr>
        <p:spPr>
          <a:xfrm>
            <a:off x="1279849" y="-630175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35294A-DFC7-C273-120F-21C533EF6560}"/>
              </a:ext>
            </a:extLst>
          </p:cNvPr>
          <p:cNvSpPr/>
          <p:nvPr/>
        </p:nvSpPr>
        <p:spPr>
          <a:xfrm>
            <a:off x="1031393" y="-2334274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7</a:t>
            </a:r>
            <a:endParaRPr lang="en-IN" b="1" dirty="0">
              <a:solidFill>
                <a:srgbClr val="76D6CB"/>
              </a:solidFill>
            </a:endParaRPr>
          </a:p>
        </p:txBody>
      </p:sp>
      <p:pic>
        <p:nvPicPr>
          <p:cNvPr id="46" name="Picture Placeholder 12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8CCEA766-6876-B04A-BD3E-4705D98FE08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6625" r="16625"/>
          <a:stretch>
            <a:fillRect/>
          </a:stretch>
        </p:blipFill>
        <p:spPr>
          <a:xfrm>
            <a:off x="-13803" y="-6683367"/>
            <a:ext cx="1259505" cy="1259505"/>
          </a:xfrm>
          <a:prstGeom prst="ellipse">
            <a:avLst/>
          </a:prstGeom>
        </p:spPr>
      </p:pic>
      <p:pic>
        <p:nvPicPr>
          <p:cNvPr id="47" name="Picture 46" descr="A screenshot of a medical dashboard&#10;&#10;Description automatically generated">
            <a:extLst>
              <a:ext uri="{FF2B5EF4-FFF2-40B4-BE49-F238E27FC236}">
                <a16:creationId xmlns:a16="http://schemas.microsoft.com/office/drawing/2014/main" id="{F01A549A-C11F-CD03-8F2D-FDBB71918D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9" y="-6458732"/>
            <a:ext cx="9862594" cy="6025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269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A2653-B3AB-E336-2ED5-2ECDAD9FF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4B70B2-2FAB-1AA2-D7B4-DEB95066AD15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F344271-337D-6DD9-D4F8-FE8B4B450AF7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1490D7-5936-790B-9CAC-2C3ADC24FE52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431FAC-B3F3-C8DF-FFE1-1BBD6B6AE02F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895B6C-56B6-5AAD-1FB0-F95C287064E2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A96E26-71A7-E1E8-43E5-E901691397D2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E88831-0B33-291E-B271-912C6CD1F00F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55A585-CFA8-E283-E016-79C1EC6CBAFF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08D314-E48B-8EED-5EA2-611B08B3062C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 descr="A group of icons of medical items&#10;&#10;Description automatically generated">
            <a:extLst>
              <a:ext uri="{FF2B5EF4-FFF2-40B4-BE49-F238E27FC236}">
                <a16:creationId xmlns:a16="http://schemas.microsoft.com/office/drawing/2014/main" id="{0A5BF608-84C5-C02D-56E3-18CFA90483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9883"/>
          <a:stretch>
            <a:fillRect/>
          </a:stretch>
        </p:blipFill>
        <p:spPr>
          <a:xfrm>
            <a:off x="1371600" y="0"/>
            <a:ext cx="10820400" cy="6858000"/>
          </a:xfr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E17EFE-0096-096A-8318-F6A0A9033F41}"/>
              </a:ext>
            </a:extLst>
          </p:cNvPr>
          <p:cNvSpPr txBox="1"/>
          <p:nvPr/>
        </p:nvSpPr>
        <p:spPr>
          <a:xfrm rot="16200000">
            <a:off x="-1835315" y="3326458"/>
            <a:ext cx="4983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Dashboard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69097C-6C9D-2BFB-9ADD-626364ACF048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81D5C-C2DD-8D7D-0444-FE248AFEAEF3}"/>
              </a:ext>
            </a:extLst>
          </p:cNvPr>
          <p:cNvSpPr/>
          <p:nvPr/>
        </p:nvSpPr>
        <p:spPr>
          <a:xfrm>
            <a:off x="1049292" y="4540906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7</a:t>
            </a:r>
            <a:endParaRPr lang="en-IN" b="1" dirty="0">
              <a:solidFill>
                <a:srgbClr val="76D6CB"/>
              </a:solidFill>
            </a:endParaRPr>
          </a:p>
        </p:txBody>
      </p:sp>
      <p:pic>
        <p:nvPicPr>
          <p:cNvPr id="4" name="Picture 3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771DEFED-19A7-2410-9803-1F38FE7D4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0" y="592510"/>
            <a:ext cx="9864000" cy="5538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4C5A60F-B9DC-07B0-A4A1-ADB52ACB13FC}"/>
              </a:ext>
            </a:extLst>
          </p:cNvPr>
          <p:cNvCxnSpPr/>
          <p:nvPr/>
        </p:nvCxnSpPr>
        <p:spPr>
          <a:xfrm>
            <a:off x="1387642" y="7529483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399AC79-B104-DE6D-C798-61D4A83E8CAD}"/>
              </a:ext>
            </a:extLst>
          </p:cNvPr>
          <p:cNvSpPr/>
          <p:nvPr/>
        </p:nvSpPr>
        <p:spPr>
          <a:xfrm>
            <a:off x="1313790" y="890244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71A07D-23DF-02F6-00D1-F4A0D024B3B1}"/>
              </a:ext>
            </a:extLst>
          </p:cNvPr>
          <p:cNvSpPr/>
          <p:nvPr/>
        </p:nvSpPr>
        <p:spPr>
          <a:xfrm>
            <a:off x="1313790" y="1023652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347B0E-36F1-E2BE-03F1-DE6807AACBFE}"/>
              </a:ext>
            </a:extLst>
          </p:cNvPr>
          <p:cNvSpPr/>
          <p:nvPr/>
        </p:nvSpPr>
        <p:spPr>
          <a:xfrm>
            <a:off x="1313790" y="1305157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899246-FAD0-2AA1-4BB3-0D0212D46E27}"/>
              </a:ext>
            </a:extLst>
          </p:cNvPr>
          <p:cNvSpPr/>
          <p:nvPr/>
        </p:nvSpPr>
        <p:spPr>
          <a:xfrm>
            <a:off x="1313790" y="1235314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743FF8-B2F4-90B3-B5BC-6A92E22CB4A3}"/>
              </a:ext>
            </a:extLst>
          </p:cNvPr>
          <p:cNvSpPr/>
          <p:nvPr/>
        </p:nvSpPr>
        <p:spPr>
          <a:xfrm>
            <a:off x="1313790" y="1161739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B6CD55-F267-BB3D-C3B9-C35874A4A277}"/>
              </a:ext>
            </a:extLst>
          </p:cNvPr>
          <p:cNvSpPr/>
          <p:nvPr/>
        </p:nvSpPr>
        <p:spPr>
          <a:xfrm>
            <a:off x="1313790" y="1091896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6BFA30-46C9-4DB2-F4E8-4CE1CB750235}"/>
              </a:ext>
            </a:extLst>
          </p:cNvPr>
          <p:cNvSpPr/>
          <p:nvPr/>
        </p:nvSpPr>
        <p:spPr>
          <a:xfrm>
            <a:off x="1313790" y="956864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AB4EB0-D7EA-199C-8230-71BE4B413E56}"/>
              </a:ext>
            </a:extLst>
          </p:cNvPr>
          <p:cNvSpPr/>
          <p:nvPr/>
        </p:nvSpPr>
        <p:spPr>
          <a:xfrm>
            <a:off x="1313790" y="821832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Placeholder 33" descr="A group of icons of medical items&#10;&#10;Description automatically generated">
            <a:extLst>
              <a:ext uri="{FF2B5EF4-FFF2-40B4-BE49-F238E27FC236}">
                <a16:creationId xmlns:a16="http://schemas.microsoft.com/office/drawing/2014/main" id="{A49296BA-0C80-A7CE-297D-90909A242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9883"/>
          <a:stretch>
            <a:fillRect/>
          </a:stretch>
        </p:blipFill>
        <p:spPr>
          <a:xfrm>
            <a:off x="6704180" y="6875003"/>
            <a:ext cx="5503862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561DCA-74CA-5FEA-6B17-FF37743DF008}"/>
              </a:ext>
            </a:extLst>
          </p:cNvPr>
          <p:cNvSpPr txBox="1"/>
          <p:nvPr/>
        </p:nvSpPr>
        <p:spPr>
          <a:xfrm>
            <a:off x="1979781" y="7529483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809A14-CE9C-0907-90A0-6B3F186D93E7}"/>
              </a:ext>
            </a:extLst>
          </p:cNvPr>
          <p:cNvSpPr/>
          <p:nvPr/>
        </p:nvSpPr>
        <p:spPr>
          <a:xfrm>
            <a:off x="1313790" y="744843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6C1B91-CBA3-BA1A-8BA4-9F540C188277}"/>
              </a:ext>
            </a:extLst>
          </p:cNvPr>
          <p:cNvSpPr/>
          <p:nvPr/>
        </p:nvSpPr>
        <p:spPr>
          <a:xfrm>
            <a:off x="1065334" y="12097652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8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E21E52-01A5-EE69-45B3-4CE748AF5E5E}"/>
              </a:ext>
            </a:extLst>
          </p:cNvPr>
          <p:cNvSpPr txBox="1"/>
          <p:nvPr/>
        </p:nvSpPr>
        <p:spPr>
          <a:xfrm>
            <a:off x="1979781" y="8196132"/>
            <a:ext cx="44417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Target transfusion and hypercalcemia areas with high patient counts.</a:t>
            </a:r>
          </a:p>
          <a:p>
            <a:endParaRPr lang="en-US" b="0" i="0" dirty="0">
              <a:solidFill>
                <a:srgbClr val="34CBBC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Analyze the gap between profit and non-profit organizations for strategic insights.</a:t>
            </a:r>
          </a:p>
          <a:p>
            <a:endParaRPr lang="en-US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Address missing performance scores for comprehensive tracking.</a:t>
            </a:r>
          </a:p>
          <a:p>
            <a:endParaRPr lang="en-US" b="0" i="0" dirty="0">
              <a:solidFill>
                <a:srgbClr val="34CBBC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Share knowledge for efficient dialysis station management.</a:t>
            </a:r>
          </a:p>
          <a:p>
            <a:endParaRPr lang="en-US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Strengthen protocols and set benchmarks for consistency.</a:t>
            </a:r>
          </a:p>
          <a:p>
            <a:endParaRPr lang="en-US" b="0" i="0" dirty="0">
              <a:solidFill>
                <a:srgbClr val="34CBBC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Manage financial challenges while prioritizing high-quality care.</a:t>
            </a:r>
            <a:endParaRPr lang="en-IN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Picture Placeholder 18" descr="A yellow bar chart with black background&#10;&#10;Description automatically generated">
            <a:extLst>
              <a:ext uri="{FF2B5EF4-FFF2-40B4-BE49-F238E27FC236}">
                <a16:creationId xmlns:a16="http://schemas.microsoft.com/office/drawing/2014/main" id="{A0332FF7-034C-B8F8-9E40-D9274752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840" r="21840"/>
          <a:stretch>
            <a:fillRect/>
          </a:stretch>
        </p:blipFill>
        <p:spPr>
          <a:xfrm>
            <a:off x="116040" y="299865"/>
            <a:ext cx="1080810" cy="1080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4991A8-649A-19F5-450B-01529F7EFF1B}"/>
              </a:ext>
            </a:extLst>
          </p:cNvPr>
          <p:cNvCxnSpPr/>
          <p:nvPr/>
        </p:nvCxnSpPr>
        <p:spPr>
          <a:xfrm>
            <a:off x="1371600" y="-622640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655F40B-4D16-6CB1-17E5-66F64234468B}"/>
              </a:ext>
            </a:extLst>
          </p:cNvPr>
          <p:cNvSpPr/>
          <p:nvPr/>
        </p:nvSpPr>
        <p:spPr>
          <a:xfrm>
            <a:off x="1297748" y="-4853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AD0212-BCE6-D82F-39AC-4C32DC462BDA}"/>
              </a:ext>
            </a:extLst>
          </p:cNvPr>
          <p:cNvSpPr/>
          <p:nvPr/>
        </p:nvSpPr>
        <p:spPr>
          <a:xfrm>
            <a:off x="1297748" y="-351935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22593A-9405-3F98-61B2-BB9DDB845F2A}"/>
              </a:ext>
            </a:extLst>
          </p:cNvPr>
          <p:cNvSpPr/>
          <p:nvPr/>
        </p:nvSpPr>
        <p:spPr>
          <a:xfrm>
            <a:off x="1297748" y="-70430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DD2624-8AEC-5713-FE01-5EB1356B332B}"/>
              </a:ext>
            </a:extLst>
          </p:cNvPr>
          <p:cNvSpPr/>
          <p:nvPr/>
        </p:nvSpPr>
        <p:spPr>
          <a:xfrm>
            <a:off x="1297748" y="-140274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1788C2-8110-D661-F288-5A0C6ECEF0F1}"/>
              </a:ext>
            </a:extLst>
          </p:cNvPr>
          <p:cNvSpPr/>
          <p:nvPr/>
        </p:nvSpPr>
        <p:spPr>
          <a:xfrm>
            <a:off x="1297748" y="-213848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5534D1-91A6-5BF6-ED80-0D81591AA7EF}"/>
              </a:ext>
            </a:extLst>
          </p:cNvPr>
          <p:cNvSpPr/>
          <p:nvPr/>
        </p:nvSpPr>
        <p:spPr>
          <a:xfrm>
            <a:off x="1297748" y="-283691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1B13C7-33D0-0321-5FD0-8AEF4C62BC9E}"/>
              </a:ext>
            </a:extLst>
          </p:cNvPr>
          <p:cNvSpPr/>
          <p:nvPr/>
        </p:nvSpPr>
        <p:spPr>
          <a:xfrm>
            <a:off x="1297748" y="-41872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C7857A-51FB-1E7D-9161-4ED1C29C76C2}"/>
              </a:ext>
            </a:extLst>
          </p:cNvPr>
          <p:cNvSpPr/>
          <p:nvPr/>
        </p:nvSpPr>
        <p:spPr>
          <a:xfrm>
            <a:off x="1297748" y="-553756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Placeholder 33" descr="A group of icons of medical items&#10;&#10;Description automatically generated">
            <a:extLst>
              <a:ext uri="{FF2B5EF4-FFF2-40B4-BE49-F238E27FC236}">
                <a16:creationId xmlns:a16="http://schemas.microsoft.com/office/drawing/2014/main" id="{71942DEC-1698-9800-5DE3-16910D9D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9883"/>
          <a:stretch>
            <a:fillRect/>
          </a:stretch>
        </p:blipFill>
        <p:spPr>
          <a:xfrm>
            <a:off x="1371600" y="-6880880"/>
            <a:ext cx="10820400" cy="6858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7D6165-95ED-9014-4B17-FCE0431B4B9C}"/>
              </a:ext>
            </a:extLst>
          </p:cNvPr>
          <p:cNvSpPr txBox="1"/>
          <p:nvPr/>
        </p:nvSpPr>
        <p:spPr>
          <a:xfrm rot="16200000">
            <a:off x="-1835315" y="-3554422"/>
            <a:ext cx="4983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cs typeface="Aharoni" panose="02010803020104030203" pitchFamily="2" charset="-79"/>
              </a:rPr>
              <a:t>Dashboard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EC50B1B-B6FE-ED4A-B0B8-E68C6AB0DE5B}"/>
              </a:ext>
            </a:extLst>
          </p:cNvPr>
          <p:cNvSpPr/>
          <p:nvPr/>
        </p:nvSpPr>
        <p:spPr>
          <a:xfrm>
            <a:off x="1297748" y="-630745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4EF777-CB26-FF50-EBBF-7305EDC6502D}"/>
              </a:ext>
            </a:extLst>
          </p:cNvPr>
          <p:cNvSpPr/>
          <p:nvPr/>
        </p:nvSpPr>
        <p:spPr>
          <a:xfrm>
            <a:off x="1049292" y="-2339974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7</a:t>
            </a:r>
            <a:endParaRPr lang="en-IN" b="1" dirty="0">
              <a:solidFill>
                <a:srgbClr val="76D6CB"/>
              </a:solidFill>
            </a:endParaRPr>
          </a:p>
        </p:txBody>
      </p:sp>
      <p:pic>
        <p:nvPicPr>
          <p:cNvPr id="44" name="Picture Placeholder 16" descr="A white square with blue crosses&#10;&#10;Description automatically generated">
            <a:extLst>
              <a:ext uri="{FF2B5EF4-FFF2-40B4-BE49-F238E27FC236}">
                <a16:creationId xmlns:a16="http://schemas.microsoft.com/office/drawing/2014/main" id="{102C39D3-BFE6-7084-8027-8EF55435C6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92696" y="-6508871"/>
            <a:ext cx="927497" cy="927497"/>
          </a:xfrm>
          <a:prstGeom prst="rect">
            <a:avLst/>
          </a:prstGeom>
        </p:spPr>
      </p:pic>
      <p:pic>
        <p:nvPicPr>
          <p:cNvPr id="45" name="Picture 4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FE1B4618-62E6-CE75-88A9-66DAB4618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0" y="-6465458"/>
            <a:ext cx="9864000" cy="6000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9259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202C0-6D5E-B696-7527-8556EDD9B83D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A9644A-944E-9DB6-75E1-AF07566FF907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3AD094-5C2E-42BA-1FE7-380DA0B6D08D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FF26A-2C9D-21DE-D302-68DB80FF5ECC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A6FD2-7F47-EA21-7A9B-CD30C5E9E514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9AB0E7-666B-9682-156A-EB4B779B5F56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89979F-6627-54CC-2AA6-4C7DD7508D41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5D9C3C-2E42-4E27-5013-4140FD2A9A82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B406BE-3677-DA69-AA90-2456DACA7C06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 descr="A group of icons of medical items&#10;&#10;Description automatically generated">
            <a:extLst>
              <a:ext uri="{FF2B5EF4-FFF2-40B4-BE49-F238E27FC236}">
                <a16:creationId xmlns:a16="http://schemas.microsoft.com/office/drawing/2014/main" id="{C01A6088-530F-4E5C-DA67-A5ED6264A5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9883"/>
          <a:stretch>
            <a:fillRect/>
          </a:stretch>
        </p:blipFill>
        <p:spPr/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425F3B-5CAE-2E29-5B7A-1E80676A67B7}"/>
              </a:ext>
            </a:extLst>
          </p:cNvPr>
          <p:cNvSpPr txBox="1"/>
          <p:nvPr/>
        </p:nvSpPr>
        <p:spPr>
          <a:xfrm>
            <a:off x="1963739" y="654480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842820-23BB-3EB8-8FAA-F1F90A42F598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67ABC9-C555-C99D-4158-2F9801AB9310}"/>
              </a:ext>
            </a:extLst>
          </p:cNvPr>
          <p:cNvSpPr/>
          <p:nvPr/>
        </p:nvSpPr>
        <p:spPr>
          <a:xfrm>
            <a:off x="1049292" y="5222649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8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B0197-53DA-77D8-E881-4995B0DC8AF1}"/>
              </a:ext>
            </a:extLst>
          </p:cNvPr>
          <p:cNvSpPr txBox="1"/>
          <p:nvPr/>
        </p:nvSpPr>
        <p:spPr>
          <a:xfrm>
            <a:off x="1963739" y="1321129"/>
            <a:ext cx="44417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Target transfusion and hypercalcemia areas with high patient counts.</a:t>
            </a:r>
          </a:p>
          <a:p>
            <a:endParaRPr lang="en-US" b="0" i="0" dirty="0">
              <a:solidFill>
                <a:srgbClr val="34CBBC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Analyze the gap between profit and non-profit organizations for strategic insights.</a:t>
            </a:r>
          </a:p>
          <a:p>
            <a:endParaRPr lang="en-US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Address missing performance scores for comprehensive tracking.</a:t>
            </a:r>
          </a:p>
          <a:p>
            <a:endParaRPr lang="en-US" b="0" i="0" dirty="0">
              <a:solidFill>
                <a:srgbClr val="34CBBC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Share knowledge for efficient dialysis station management.</a:t>
            </a:r>
          </a:p>
          <a:p>
            <a:endParaRPr lang="en-US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Strengthen protocols and set benchmarks for consistency.</a:t>
            </a:r>
          </a:p>
          <a:p>
            <a:endParaRPr lang="en-US" b="0" i="0" dirty="0">
              <a:solidFill>
                <a:srgbClr val="34CBBC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Manage financial challenges while prioritizing high-quality care.</a:t>
            </a:r>
            <a:endParaRPr lang="en-IN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F0B3D3-87FF-BFB2-F73C-E8D4C5B18DE7}"/>
              </a:ext>
            </a:extLst>
          </p:cNvPr>
          <p:cNvCxnSpPr/>
          <p:nvPr/>
        </p:nvCxnSpPr>
        <p:spPr>
          <a:xfrm>
            <a:off x="1371600" y="7529483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3DC8B6A-8248-5C5D-DE09-10FF9CF34E72}"/>
              </a:ext>
            </a:extLst>
          </p:cNvPr>
          <p:cNvSpPr/>
          <p:nvPr/>
        </p:nvSpPr>
        <p:spPr>
          <a:xfrm>
            <a:off x="1297748" y="890244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A66B1E-7773-075E-CD37-308D45FDA178}"/>
              </a:ext>
            </a:extLst>
          </p:cNvPr>
          <p:cNvSpPr/>
          <p:nvPr/>
        </p:nvSpPr>
        <p:spPr>
          <a:xfrm>
            <a:off x="1297748" y="1023652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08E744-61DA-D201-79EC-F52317EB6539}"/>
              </a:ext>
            </a:extLst>
          </p:cNvPr>
          <p:cNvSpPr/>
          <p:nvPr/>
        </p:nvSpPr>
        <p:spPr>
          <a:xfrm>
            <a:off x="1297748" y="1305157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633F99-DCFC-DE35-6DDE-49343B5F491C}"/>
              </a:ext>
            </a:extLst>
          </p:cNvPr>
          <p:cNvSpPr/>
          <p:nvPr/>
        </p:nvSpPr>
        <p:spPr>
          <a:xfrm>
            <a:off x="1297748" y="1235314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6558AB-BE9F-55E9-8583-62FE5287BDC1}"/>
              </a:ext>
            </a:extLst>
          </p:cNvPr>
          <p:cNvSpPr/>
          <p:nvPr/>
        </p:nvSpPr>
        <p:spPr>
          <a:xfrm>
            <a:off x="1297748" y="1161739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A97DD3-10F6-D1B2-B8FF-7EEB386A82EE}"/>
              </a:ext>
            </a:extLst>
          </p:cNvPr>
          <p:cNvSpPr/>
          <p:nvPr/>
        </p:nvSpPr>
        <p:spPr>
          <a:xfrm>
            <a:off x="1297748" y="1091896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7ED175-97D1-E9A1-BC76-ADC1747F6CC0}"/>
              </a:ext>
            </a:extLst>
          </p:cNvPr>
          <p:cNvSpPr/>
          <p:nvPr/>
        </p:nvSpPr>
        <p:spPr>
          <a:xfrm>
            <a:off x="1297748" y="956864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0AEF204-986B-4506-212A-4BA89A1CFD4E}"/>
              </a:ext>
            </a:extLst>
          </p:cNvPr>
          <p:cNvSpPr/>
          <p:nvPr/>
        </p:nvSpPr>
        <p:spPr>
          <a:xfrm>
            <a:off x="1297748" y="821832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Placeholder 33" descr="A group of icons of medical items&#10;&#10;Description automatically generated">
            <a:extLst>
              <a:ext uri="{FF2B5EF4-FFF2-40B4-BE49-F238E27FC236}">
                <a16:creationId xmlns:a16="http://schemas.microsoft.com/office/drawing/2014/main" id="{050E9474-F749-E82F-7ECE-ED498DFA0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9883"/>
          <a:stretch>
            <a:fillRect/>
          </a:stretch>
        </p:blipFill>
        <p:spPr>
          <a:xfrm>
            <a:off x="6688138" y="6875003"/>
            <a:ext cx="5503862" cy="6858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B37BBFC-D310-687B-822B-D9BC994BB04E}"/>
              </a:ext>
            </a:extLst>
          </p:cNvPr>
          <p:cNvSpPr txBox="1"/>
          <p:nvPr/>
        </p:nvSpPr>
        <p:spPr>
          <a:xfrm>
            <a:off x="1963739" y="7529483"/>
            <a:ext cx="4132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DCF0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5400" dirty="0">
                <a:solidFill>
                  <a:srgbClr val="76D6CB"/>
                </a:solidFill>
                <a:latin typeface="Bodoni MT Black" panose="02070A03080606020203" pitchFamily="18" charset="0"/>
              </a:rPr>
              <a:t>Thank You!</a:t>
            </a:r>
            <a:endParaRPr lang="en-US" dirty="0">
              <a:solidFill>
                <a:srgbClr val="76D6CB"/>
              </a:solidFill>
              <a:latin typeface="Bodoni MT Black" panose="02070A03080606020203" pitchFamily="18" charset="0"/>
            </a:endParaRPr>
          </a:p>
          <a:p>
            <a:endParaRPr lang="en-IN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CE5B22-B6A7-5920-C88C-AC3B80E5BA21}"/>
              </a:ext>
            </a:extLst>
          </p:cNvPr>
          <p:cNvSpPr/>
          <p:nvPr/>
        </p:nvSpPr>
        <p:spPr>
          <a:xfrm>
            <a:off x="1297748" y="744843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EA1761-CBBE-DEAE-4A96-C4C2D3C04ED4}"/>
              </a:ext>
            </a:extLst>
          </p:cNvPr>
          <p:cNvSpPr/>
          <p:nvPr/>
        </p:nvSpPr>
        <p:spPr>
          <a:xfrm>
            <a:off x="1049292" y="12804497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9</a:t>
            </a:r>
            <a:endParaRPr lang="en-IN" b="1" dirty="0">
              <a:solidFill>
                <a:srgbClr val="76D6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9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202C0-6D5E-B696-7527-8556EDD9B83D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A9644A-944E-9DB6-75E1-AF07566FF907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3AD094-5C2E-42BA-1FE7-380DA0B6D08D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FF26A-2C9D-21DE-D302-68DB80FF5ECC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A6FD2-7F47-EA21-7A9B-CD30C5E9E514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9AB0E7-666B-9682-156A-EB4B779B5F56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89979F-6627-54CC-2AA6-4C7DD7508D41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5D9C3C-2E42-4E27-5013-4140FD2A9A82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B406BE-3677-DA69-AA90-2456DACA7C06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 descr="A group of icons of medical items&#10;&#10;Description automatically generated">
            <a:extLst>
              <a:ext uri="{FF2B5EF4-FFF2-40B4-BE49-F238E27FC236}">
                <a16:creationId xmlns:a16="http://schemas.microsoft.com/office/drawing/2014/main" id="{C01A6088-530F-4E5C-DA67-A5ED6264A5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9883"/>
          <a:stretch>
            <a:fillRect/>
          </a:stretch>
        </p:blipFill>
        <p:spPr/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425F3B-5CAE-2E29-5B7A-1E80676A67B7}"/>
              </a:ext>
            </a:extLst>
          </p:cNvPr>
          <p:cNvSpPr txBox="1"/>
          <p:nvPr/>
        </p:nvSpPr>
        <p:spPr>
          <a:xfrm>
            <a:off x="1963739" y="654480"/>
            <a:ext cx="4132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DCF0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5400" dirty="0">
                <a:solidFill>
                  <a:srgbClr val="76D6CB"/>
                </a:solidFill>
                <a:latin typeface="Bodoni MT Black" panose="02070A03080606020203" pitchFamily="18" charset="0"/>
              </a:rPr>
              <a:t>Thank You!</a:t>
            </a:r>
            <a:endParaRPr lang="en-US" dirty="0">
              <a:solidFill>
                <a:srgbClr val="76D6CB"/>
              </a:solidFill>
              <a:latin typeface="Bodoni MT Black" panose="02070A03080606020203" pitchFamily="18" charset="0"/>
            </a:endParaRPr>
          </a:p>
          <a:p>
            <a:endParaRPr lang="en-IN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842820-23BB-3EB8-8FAA-F1F90A42F598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2C75E7-CEEF-8728-1C29-E5DA8DFA21A5}"/>
              </a:ext>
            </a:extLst>
          </p:cNvPr>
          <p:cNvSpPr/>
          <p:nvPr/>
        </p:nvSpPr>
        <p:spPr>
          <a:xfrm>
            <a:off x="1049292" y="5929494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9</a:t>
            </a:r>
            <a:endParaRPr lang="en-IN" b="1" dirty="0">
              <a:solidFill>
                <a:srgbClr val="76D6CB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160862-D8C4-E6EC-FD82-9B1AF49679B6}"/>
              </a:ext>
            </a:extLst>
          </p:cNvPr>
          <p:cNvCxnSpPr/>
          <p:nvPr/>
        </p:nvCxnSpPr>
        <p:spPr>
          <a:xfrm>
            <a:off x="1371600" y="-6228322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5A20E65-C146-3763-09AE-67EF3E6D566E}"/>
              </a:ext>
            </a:extLst>
          </p:cNvPr>
          <p:cNvSpPr/>
          <p:nvPr/>
        </p:nvSpPr>
        <p:spPr>
          <a:xfrm>
            <a:off x="1297748" y="-485536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ACAF6A-5E57-1460-6E55-82BC783CA5DA}"/>
              </a:ext>
            </a:extLst>
          </p:cNvPr>
          <p:cNvSpPr/>
          <p:nvPr/>
        </p:nvSpPr>
        <p:spPr>
          <a:xfrm>
            <a:off x="1297748" y="-352127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AECA9C-19CF-A2DF-B572-90C1175E47AB}"/>
              </a:ext>
            </a:extLst>
          </p:cNvPr>
          <p:cNvSpPr/>
          <p:nvPr/>
        </p:nvSpPr>
        <p:spPr>
          <a:xfrm>
            <a:off x="1297748" y="-70623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6E4C9E-0057-4668-EC8B-A128AA8EFDC7}"/>
              </a:ext>
            </a:extLst>
          </p:cNvPr>
          <p:cNvSpPr/>
          <p:nvPr/>
        </p:nvSpPr>
        <p:spPr>
          <a:xfrm>
            <a:off x="1297748" y="-140466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2475B9-4E38-E02A-68F1-1BA80BA5C43A}"/>
              </a:ext>
            </a:extLst>
          </p:cNvPr>
          <p:cNvSpPr/>
          <p:nvPr/>
        </p:nvSpPr>
        <p:spPr>
          <a:xfrm>
            <a:off x="1297748" y="-214040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9BFD61-61BD-78A0-E92C-22CC090F52DD}"/>
              </a:ext>
            </a:extLst>
          </p:cNvPr>
          <p:cNvSpPr/>
          <p:nvPr/>
        </p:nvSpPr>
        <p:spPr>
          <a:xfrm>
            <a:off x="1297748" y="-283883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71786D-9B1A-3EE7-5FB7-68C246A3A304}"/>
              </a:ext>
            </a:extLst>
          </p:cNvPr>
          <p:cNvSpPr/>
          <p:nvPr/>
        </p:nvSpPr>
        <p:spPr>
          <a:xfrm>
            <a:off x="1297748" y="-418916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0AA626-71E4-3780-BC21-7F875A982426}"/>
              </a:ext>
            </a:extLst>
          </p:cNvPr>
          <p:cNvSpPr/>
          <p:nvPr/>
        </p:nvSpPr>
        <p:spPr>
          <a:xfrm>
            <a:off x="1297748" y="-553948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Placeholder 33" descr="A group of icons of medical items&#10;&#10;Description automatically generated">
            <a:extLst>
              <a:ext uri="{FF2B5EF4-FFF2-40B4-BE49-F238E27FC236}">
                <a16:creationId xmlns:a16="http://schemas.microsoft.com/office/drawing/2014/main" id="{9DF3BA3C-1E38-05E4-BEFA-AA8C67E25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r="9883"/>
          <a:stretch>
            <a:fillRect/>
          </a:stretch>
        </p:blipFill>
        <p:spPr>
          <a:xfrm>
            <a:off x="6688138" y="-6882802"/>
            <a:ext cx="5503862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5F3BF7-8E74-1076-D76D-CAA52C11055A}"/>
              </a:ext>
            </a:extLst>
          </p:cNvPr>
          <p:cNvSpPr txBox="1"/>
          <p:nvPr/>
        </p:nvSpPr>
        <p:spPr>
          <a:xfrm>
            <a:off x="1963739" y="-6228322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3F33AB-7710-110B-289C-83F2A14C4F4F}"/>
              </a:ext>
            </a:extLst>
          </p:cNvPr>
          <p:cNvSpPr/>
          <p:nvPr/>
        </p:nvSpPr>
        <p:spPr>
          <a:xfrm>
            <a:off x="1297748" y="-630937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765756-64A2-764B-0FE2-3F93A4FCD822}"/>
              </a:ext>
            </a:extLst>
          </p:cNvPr>
          <p:cNvSpPr/>
          <p:nvPr/>
        </p:nvSpPr>
        <p:spPr>
          <a:xfrm>
            <a:off x="1049292" y="-1660153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8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EB526A-D057-E55E-AAC2-F2114874276D}"/>
              </a:ext>
            </a:extLst>
          </p:cNvPr>
          <p:cNvSpPr txBox="1"/>
          <p:nvPr/>
        </p:nvSpPr>
        <p:spPr>
          <a:xfrm>
            <a:off x="1963739" y="-5561673"/>
            <a:ext cx="44417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Target transfusion and hypercalcemia areas with high patient counts.</a:t>
            </a:r>
          </a:p>
          <a:p>
            <a:endParaRPr lang="en-US" b="0" i="0" dirty="0">
              <a:solidFill>
                <a:srgbClr val="34CBBC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Analyze the gap between profit and non-profit organizations for strategic insights.</a:t>
            </a:r>
          </a:p>
          <a:p>
            <a:endParaRPr lang="en-US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Address missing performance scores for comprehensive tracking.</a:t>
            </a:r>
          </a:p>
          <a:p>
            <a:endParaRPr lang="en-US" b="0" i="0" dirty="0">
              <a:solidFill>
                <a:srgbClr val="34CBBC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Share knowledge for efficient dialysis station management.</a:t>
            </a:r>
          </a:p>
          <a:p>
            <a:endParaRPr lang="en-US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Strengthen protocols and set benchmarks for consistency.</a:t>
            </a:r>
          </a:p>
          <a:p>
            <a:endParaRPr lang="en-US" b="0" i="0" dirty="0">
              <a:solidFill>
                <a:srgbClr val="34CBBC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Manage financial challenges while prioritizing high-quality care.</a:t>
            </a:r>
            <a:endParaRPr lang="en-IN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77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202C0-6D5E-B696-7527-8556EDD9B83D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A9644A-944E-9DB6-75E1-AF07566FF907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3AD094-5C2E-42BA-1FE7-380DA0B6D08D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A6FD2-7F47-EA21-7A9B-CD30C5E9E514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9AB0E7-666B-9682-156A-EB4B779B5F56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89979F-6627-54CC-2AA6-4C7DD7508D41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5D9C3C-2E42-4E27-5013-4140FD2A9A82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B406BE-3677-DA69-AA90-2456DACA7C06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C01A6088-530F-4E5C-DA67-A5ED6264A5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r="9905"/>
          <a:stretch/>
        </p:blipFill>
        <p:spPr/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425F3B-5CAE-2E29-5B7A-1E80676A67B7}"/>
              </a:ext>
            </a:extLst>
          </p:cNvPr>
          <p:cNvSpPr txBox="1"/>
          <p:nvPr/>
        </p:nvSpPr>
        <p:spPr>
          <a:xfrm>
            <a:off x="1963739" y="654480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Members</a:t>
            </a:r>
            <a:endParaRPr lang="en-IN" sz="2400" dirty="0">
              <a:solidFill>
                <a:srgbClr val="76D6C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842820-23BB-3EB8-8FAA-F1F90A42F598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462D0A-5E83-7596-7415-63362A49B0BA}"/>
              </a:ext>
            </a:extLst>
          </p:cNvPr>
          <p:cNvSpPr/>
          <p:nvPr/>
        </p:nvSpPr>
        <p:spPr>
          <a:xfrm>
            <a:off x="1049292" y="1087828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2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1E273-3100-0E33-A287-D60B7FCDD7CA}"/>
              </a:ext>
            </a:extLst>
          </p:cNvPr>
          <p:cNvSpPr txBox="1"/>
          <p:nvPr/>
        </p:nvSpPr>
        <p:spPr>
          <a:xfrm>
            <a:off x="1997888" y="1880074"/>
            <a:ext cx="2853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SAYALI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PRERNA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SHIVANI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SAURABH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TANMAYA TEJA</a:t>
            </a:r>
            <a:endParaRPr lang="en-IN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34D9CF-AA4F-A10F-F905-778DD7127415}"/>
              </a:ext>
            </a:extLst>
          </p:cNvPr>
          <p:cNvCxnSpPr/>
          <p:nvPr/>
        </p:nvCxnSpPr>
        <p:spPr>
          <a:xfrm>
            <a:off x="1371600" y="-6220523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8538CBD-8E48-31FA-9CB0-913CF008F2C2}"/>
              </a:ext>
            </a:extLst>
          </p:cNvPr>
          <p:cNvSpPr/>
          <p:nvPr/>
        </p:nvSpPr>
        <p:spPr>
          <a:xfrm>
            <a:off x="1297748" y="-484756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EB7AC4-70B5-92A1-FCF9-A913F87615F6}"/>
              </a:ext>
            </a:extLst>
          </p:cNvPr>
          <p:cNvSpPr/>
          <p:nvPr/>
        </p:nvSpPr>
        <p:spPr>
          <a:xfrm>
            <a:off x="1297748" y="-351347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1DE9A1-69D4-A9BA-80A9-780079CD19C3}"/>
              </a:ext>
            </a:extLst>
          </p:cNvPr>
          <p:cNvSpPr/>
          <p:nvPr/>
        </p:nvSpPr>
        <p:spPr>
          <a:xfrm>
            <a:off x="1297748" y="-13968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98ED6B-04DB-B0B3-D5B1-47E4AED75C94}"/>
              </a:ext>
            </a:extLst>
          </p:cNvPr>
          <p:cNvSpPr/>
          <p:nvPr/>
        </p:nvSpPr>
        <p:spPr>
          <a:xfrm>
            <a:off x="1297748" y="-213260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2FBF46-AB9F-9023-9F7D-44C9A1EA32B1}"/>
              </a:ext>
            </a:extLst>
          </p:cNvPr>
          <p:cNvSpPr/>
          <p:nvPr/>
        </p:nvSpPr>
        <p:spPr>
          <a:xfrm>
            <a:off x="1297748" y="-28310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A86881-3B34-2206-11B0-E13A46C652F0}"/>
              </a:ext>
            </a:extLst>
          </p:cNvPr>
          <p:cNvSpPr/>
          <p:nvPr/>
        </p:nvSpPr>
        <p:spPr>
          <a:xfrm>
            <a:off x="1297748" y="-418136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BF7D1C-C344-A235-3B87-D36892150DCE}"/>
              </a:ext>
            </a:extLst>
          </p:cNvPr>
          <p:cNvSpPr/>
          <p:nvPr/>
        </p:nvSpPr>
        <p:spPr>
          <a:xfrm>
            <a:off x="1297748" y="-553168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Placeholder 33">
            <a:extLst>
              <a:ext uri="{FF2B5EF4-FFF2-40B4-BE49-F238E27FC236}">
                <a16:creationId xmlns:a16="http://schemas.microsoft.com/office/drawing/2014/main" id="{EE061190-38BD-E75D-5A10-D9BFA0D2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r="9905"/>
          <a:stretch/>
        </p:blipFill>
        <p:spPr>
          <a:xfrm>
            <a:off x="6688138" y="-6875003"/>
            <a:ext cx="5503862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F396EE-B5C0-D6E7-9B1A-A97F4120AB92}"/>
              </a:ext>
            </a:extLst>
          </p:cNvPr>
          <p:cNvSpPr txBox="1"/>
          <p:nvPr/>
        </p:nvSpPr>
        <p:spPr>
          <a:xfrm>
            <a:off x="1902660" y="-5386591"/>
            <a:ext cx="41322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76D6CB"/>
                </a:solidFill>
                <a:latin typeface="Bodoni MT Black" panose="02070A03080606020203" pitchFamily="18" charset="0"/>
              </a:rPr>
              <a:t>Dialysis of Patients</a:t>
            </a:r>
            <a:endParaRPr lang="en-US" dirty="0">
              <a:solidFill>
                <a:srgbClr val="76D6CB"/>
              </a:solidFill>
              <a:latin typeface="Bodoni MT Black" panose="02070A03080606020203" pitchFamily="18" charset="0"/>
            </a:endParaRPr>
          </a:p>
          <a:p>
            <a:r>
              <a:rPr lang="en-US" sz="2000" dirty="0">
                <a:solidFill>
                  <a:srgbClr val="76D6CB"/>
                </a:solidFill>
                <a:latin typeface="Avenir Next LT Pro" panose="020B0504020202020204" pitchFamily="34" charset="0"/>
              </a:rPr>
              <a:t>Data Analysis</a:t>
            </a:r>
            <a:endParaRPr lang="en-IN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992BD5-6E15-B8BC-7C85-A1DFF3F0E4E4}"/>
              </a:ext>
            </a:extLst>
          </p:cNvPr>
          <p:cNvSpPr/>
          <p:nvPr/>
        </p:nvSpPr>
        <p:spPr>
          <a:xfrm>
            <a:off x="1297748" y="-630157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BA145A-E221-92CC-B4F6-8DFE9562602E}"/>
              </a:ext>
            </a:extLst>
          </p:cNvPr>
          <p:cNvSpPr/>
          <p:nvPr/>
        </p:nvSpPr>
        <p:spPr>
          <a:xfrm>
            <a:off x="1048692" y="-6606151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1</a:t>
            </a:r>
            <a:endParaRPr lang="en-IN" b="1" dirty="0">
              <a:solidFill>
                <a:srgbClr val="76D6CB"/>
              </a:solidFill>
            </a:endParaRPr>
          </a:p>
        </p:txBody>
      </p:sp>
      <p:pic>
        <p:nvPicPr>
          <p:cNvPr id="56" name="Picture 55" descr="A blue circle with a stethoscope around the neck&#10;&#10;Description automatically generated">
            <a:extLst>
              <a:ext uri="{FF2B5EF4-FFF2-40B4-BE49-F238E27FC236}">
                <a16:creationId xmlns:a16="http://schemas.microsoft.com/office/drawing/2014/main" id="{3D1EEBF9-8444-4CAD-6F0F-EC8045CCB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56" b="93889" l="5556" r="93056">
                        <a14:foregroundMark x1="46389" y1="32222" x2="46389" y2="32222"/>
                        <a14:foregroundMark x1="22500" y1="15556" x2="22500" y2="15556"/>
                        <a14:foregroundMark x1="53611" y1="6111" x2="53611" y2="6111"/>
                        <a14:foregroundMark x1="90833" y1="64444" x2="90833" y2="64444"/>
                        <a14:foregroundMark x1="28056" y1="88333" x2="28056" y2="88333"/>
                        <a14:foregroundMark x1="5833" y1="52222" x2="5833" y2="52222"/>
                        <a14:foregroundMark x1="50833" y1="93889" x2="50833" y2="93889"/>
                        <a14:foregroundMark x1="68056" y1="61667" x2="68056" y2="61667"/>
                        <a14:foregroundMark x1="93056" y1="50556" x2="93056" y2="50556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60" y="-6301573"/>
            <a:ext cx="895422" cy="8954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91D5041-B51F-76E4-88EA-F98DD36DD4C3}"/>
              </a:ext>
            </a:extLst>
          </p:cNvPr>
          <p:cNvSpPr txBox="1"/>
          <p:nvPr/>
        </p:nvSpPr>
        <p:spPr>
          <a:xfrm>
            <a:off x="2798082" y="-6207805"/>
            <a:ext cx="255458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DCF0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</a:t>
            </a:r>
            <a:r>
              <a:rPr lang="en-US" sz="3200" b="1" dirty="0">
                <a:solidFill>
                  <a:srgbClr val="DCF0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ealthcare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7F421B-4435-AD7F-0226-079513EE0DFE}"/>
              </a:ext>
            </a:extLst>
          </p:cNvPr>
          <p:cNvCxnSpPr/>
          <p:nvPr/>
        </p:nvCxnSpPr>
        <p:spPr>
          <a:xfrm>
            <a:off x="1371600" y="7512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AA140A5-5CF9-7B99-978B-99D5D0029B86}"/>
              </a:ext>
            </a:extLst>
          </p:cNvPr>
          <p:cNvSpPr/>
          <p:nvPr/>
        </p:nvSpPr>
        <p:spPr>
          <a:xfrm>
            <a:off x="1297748" y="8885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A36949-D07E-CA80-4C40-83EC8482669E}"/>
              </a:ext>
            </a:extLst>
          </p:cNvPr>
          <p:cNvSpPr/>
          <p:nvPr/>
        </p:nvSpPr>
        <p:spPr>
          <a:xfrm>
            <a:off x="1297748" y="10219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D7A852B-671B-A8D3-523F-24E03F2B3DE2}"/>
              </a:ext>
            </a:extLst>
          </p:cNvPr>
          <p:cNvSpPr/>
          <p:nvPr/>
        </p:nvSpPr>
        <p:spPr>
          <a:xfrm>
            <a:off x="1297748" y="13034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A81093-D46C-12A9-4954-75E828D34291}"/>
              </a:ext>
            </a:extLst>
          </p:cNvPr>
          <p:cNvSpPr/>
          <p:nvPr/>
        </p:nvSpPr>
        <p:spPr>
          <a:xfrm>
            <a:off x="1297748" y="12336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479ACF2-6633-F394-9575-3B714F1EF2B6}"/>
              </a:ext>
            </a:extLst>
          </p:cNvPr>
          <p:cNvSpPr/>
          <p:nvPr/>
        </p:nvSpPr>
        <p:spPr>
          <a:xfrm>
            <a:off x="1297748" y="11600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8B9A4A5-6196-2B34-CCBD-F2CD154156D5}"/>
              </a:ext>
            </a:extLst>
          </p:cNvPr>
          <p:cNvSpPr/>
          <p:nvPr/>
        </p:nvSpPr>
        <p:spPr>
          <a:xfrm>
            <a:off x="1297748" y="10901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7C5316-9258-54A6-0CA0-14A22C77DCA9}"/>
              </a:ext>
            </a:extLst>
          </p:cNvPr>
          <p:cNvSpPr/>
          <p:nvPr/>
        </p:nvSpPr>
        <p:spPr>
          <a:xfrm>
            <a:off x="1297748" y="9551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92CAC42-31E5-C986-70BA-F987CA12A73F}"/>
              </a:ext>
            </a:extLst>
          </p:cNvPr>
          <p:cNvSpPr/>
          <p:nvPr/>
        </p:nvSpPr>
        <p:spPr>
          <a:xfrm>
            <a:off x="1297748" y="8201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7" name="Picture Placeholder 33">
            <a:extLst>
              <a:ext uri="{FF2B5EF4-FFF2-40B4-BE49-F238E27FC236}">
                <a16:creationId xmlns:a16="http://schemas.microsoft.com/office/drawing/2014/main" id="{EBF29A4E-654D-1A9C-91B9-6D753970E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r="9905"/>
          <a:stretch/>
        </p:blipFill>
        <p:spPr>
          <a:xfrm>
            <a:off x="6688138" y="6858000"/>
            <a:ext cx="5503862" cy="6858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3C218D6-788D-C2DD-4DEF-4F379FBB5940}"/>
              </a:ext>
            </a:extLst>
          </p:cNvPr>
          <p:cNvSpPr txBox="1"/>
          <p:nvPr/>
        </p:nvSpPr>
        <p:spPr>
          <a:xfrm>
            <a:off x="1963739" y="7512480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5B7AF32-9600-562F-8DF6-6EF75E4A59DC}"/>
              </a:ext>
            </a:extLst>
          </p:cNvPr>
          <p:cNvSpPr/>
          <p:nvPr/>
        </p:nvSpPr>
        <p:spPr>
          <a:xfrm>
            <a:off x="1297748" y="7431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3820379-7407-56FC-68CE-8F83617958F0}"/>
              </a:ext>
            </a:extLst>
          </p:cNvPr>
          <p:cNvSpPr/>
          <p:nvPr/>
        </p:nvSpPr>
        <p:spPr>
          <a:xfrm>
            <a:off x="1049292" y="8661716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3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719C33F-5642-6289-F9A0-96BEA29CBA4A}"/>
              </a:ext>
            </a:extLst>
          </p:cNvPr>
          <p:cNvSpPr/>
          <p:nvPr/>
        </p:nvSpPr>
        <p:spPr>
          <a:xfrm>
            <a:off x="1297748" y="1302956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F2B232-0E25-3353-AE27-DFD0C29E32D4}"/>
              </a:ext>
            </a:extLst>
          </p:cNvPr>
          <p:cNvSpPr txBox="1"/>
          <p:nvPr/>
        </p:nvSpPr>
        <p:spPr>
          <a:xfrm>
            <a:off x="1997886" y="8097255"/>
            <a:ext cx="3788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Welcome to the Dialysis of Patients project in the healthcare domain.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This project focuses on analyzing and improving the dialysis process for better patient outcomes.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We have utilized two datasets, namely Dialysis – I &amp; Dialysis – II, in CSV format, each containing over 7,000 records.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006A10-8C6D-1CFA-4DE1-EA0F62EC955E}"/>
              </a:ext>
            </a:extLst>
          </p:cNvPr>
          <p:cNvSpPr txBox="1"/>
          <p:nvPr/>
        </p:nvSpPr>
        <p:spPr>
          <a:xfrm>
            <a:off x="1997886" y="10663576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EA9383-4B95-E64A-FEDD-94E0422AD976}"/>
              </a:ext>
            </a:extLst>
          </p:cNvPr>
          <p:cNvSpPr txBox="1"/>
          <p:nvPr/>
        </p:nvSpPr>
        <p:spPr>
          <a:xfrm>
            <a:off x="1997886" y="11248351"/>
            <a:ext cx="3788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main objectives of this project are to analyze key performance indicators (KPIs) related to dialysis.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Gain insights into patient outcomes, organizational performance, and financial aspects to inform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204035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202C0-6D5E-B696-7527-8556EDD9B83D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A9644A-944E-9DB6-75E1-AF07566FF907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3AD094-5C2E-42BA-1FE7-380DA0B6D08D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FF26A-2C9D-21DE-D302-68DB80FF5ECC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A6FD2-7F47-EA21-7A9B-CD30C5E9E514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9AB0E7-666B-9682-156A-EB4B779B5F56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89979F-6627-54CC-2AA6-4C7DD7508D41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5D9C3C-2E42-4E27-5013-4140FD2A9A82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B406BE-3677-DA69-AA90-2456DACA7C06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C01A6088-530F-4E5C-DA67-A5ED6264A5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r="9905"/>
          <a:stretch/>
        </p:blipFill>
        <p:spPr/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425F3B-5CAE-2E29-5B7A-1E80676A67B7}"/>
              </a:ext>
            </a:extLst>
          </p:cNvPr>
          <p:cNvSpPr txBox="1"/>
          <p:nvPr/>
        </p:nvSpPr>
        <p:spPr>
          <a:xfrm>
            <a:off x="1963739" y="654480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842820-23BB-3EB8-8FAA-F1F90A42F598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578067-8347-6071-303D-301126B55A0B}"/>
              </a:ext>
            </a:extLst>
          </p:cNvPr>
          <p:cNvSpPr/>
          <p:nvPr/>
        </p:nvSpPr>
        <p:spPr>
          <a:xfrm>
            <a:off x="1049292" y="1803716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3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BE4FCD-C85C-EAAC-3E5C-19C25CA59FA7}"/>
              </a:ext>
            </a:extLst>
          </p:cNvPr>
          <p:cNvSpPr/>
          <p:nvPr/>
        </p:nvSpPr>
        <p:spPr>
          <a:xfrm>
            <a:off x="1297748" y="617156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45A29-F1FA-6D05-DFF2-E43E2D4156B8}"/>
              </a:ext>
            </a:extLst>
          </p:cNvPr>
          <p:cNvSpPr txBox="1"/>
          <p:nvPr/>
        </p:nvSpPr>
        <p:spPr>
          <a:xfrm>
            <a:off x="1997886" y="1239255"/>
            <a:ext cx="3788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Welcome to the Dialysis of Patients project in the healthcare domain.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This project focuses on analyzing and improving the dialysis process for better patient outcomes.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We have utilized two datasets, namely Dialysis – I &amp; Dialysis – II, in CSV format, each containing over 7,000 records.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5D407-E1BC-998C-0A34-4D21AB558025}"/>
              </a:ext>
            </a:extLst>
          </p:cNvPr>
          <p:cNvSpPr txBox="1"/>
          <p:nvPr/>
        </p:nvSpPr>
        <p:spPr>
          <a:xfrm>
            <a:off x="1997886" y="3805576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C8843-9D3C-7640-1A73-149460B240B0}"/>
              </a:ext>
            </a:extLst>
          </p:cNvPr>
          <p:cNvSpPr txBox="1"/>
          <p:nvPr/>
        </p:nvSpPr>
        <p:spPr>
          <a:xfrm>
            <a:off x="1997886" y="4390351"/>
            <a:ext cx="3788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main objectives of this project are to analyze key performance indicators (KPIs) related to dialysis.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Gain insights into patient outcomes, organizational performance, and financial aspects to inform data-driven decision-making.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7583387-A713-807A-12F2-EE59825E0626}"/>
              </a:ext>
            </a:extLst>
          </p:cNvPr>
          <p:cNvCxnSpPr/>
          <p:nvPr/>
        </p:nvCxnSpPr>
        <p:spPr>
          <a:xfrm>
            <a:off x="1371600" y="-6220523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ED7E53E-B88F-6C51-099B-D584B7978701}"/>
              </a:ext>
            </a:extLst>
          </p:cNvPr>
          <p:cNvSpPr/>
          <p:nvPr/>
        </p:nvSpPr>
        <p:spPr>
          <a:xfrm>
            <a:off x="1297748" y="-484756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AB12AD2-611D-3581-07EE-E60B155E9500}"/>
              </a:ext>
            </a:extLst>
          </p:cNvPr>
          <p:cNvSpPr/>
          <p:nvPr/>
        </p:nvSpPr>
        <p:spPr>
          <a:xfrm>
            <a:off x="1297748" y="-351347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A9CE2A4-ADA5-02AB-359C-3B991B17E22C}"/>
              </a:ext>
            </a:extLst>
          </p:cNvPr>
          <p:cNvSpPr/>
          <p:nvPr/>
        </p:nvSpPr>
        <p:spPr>
          <a:xfrm>
            <a:off x="1297748" y="-13968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85D83F-C77B-CA3A-F41B-85FB10888776}"/>
              </a:ext>
            </a:extLst>
          </p:cNvPr>
          <p:cNvSpPr/>
          <p:nvPr/>
        </p:nvSpPr>
        <p:spPr>
          <a:xfrm>
            <a:off x="1297748" y="-213260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7EC9BC-9C4F-9522-2256-823F348F92BA}"/>
              </a:ext>
            </a:extLst>
          </p:cNvPr>
          <p:cNvSpPr/>
          <p:nvPr/>
        </p:nvSpPr>
        <p:spPr>
          <a:xfrm>
            <a:off x="1297748" y="-28310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A7D8BDD-19D9-5720-1308-47F0EAF34D7F}"/>
              </a:ext>
            </a:extLst>
          </p:cNvPr>
          <p:cNvSpPr/>
          <p:nvPr/>
        </p:nvSpPr>
        <p:spPr>
          <a:xfrm>
            <a:off x="1297748" y="-418136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7627E93-B907-08A2-8F02-6D31E439C40C}"/>
              </a:ext>
            </a:extLst>
          </p:cNvPr>
          <p:cNvSpPr/>
          <p:nvPr/>
        </p:nvSpPr>
        <p:spPr>
          <a:xfrm>
            <a:off x="1297748" y="-553168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6" name="Picture Placeholder 33">
            <a:extLst>
              <a:ext uri="{FF2B5EF4-FFF2-40B4-BE49-F238E27FC236}">
                <a16:creationId xmlns:a16="http://schemas.microsoft.com/office/drawing/2014/main" id="{7F6B8313-CC38-9948-E570-350DE9236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r="9905"/>
          <a:stretch/>
        </p:blipFill>
        <p:spPr>
          <a:xfrm>
            <a:off x="6688138" y="-6875003"/>
            <a:ext cx="5503862" cy="6858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5BB4B22-B932-BBCA-074B-168F98807C18}"/>
              </a:ext>
            </a:extLst>
          </p:cNvPr>
          <p:cNvSpPr txBox="1"/>
          <p:nvPr/>
        </p:nvSpPr>
        <p:spPr>
          <a:xfrm>
            <a:off x="1963739" y="-6220523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Members</a:t>
            </a:r>
            <a:endParaRPr lang="en-IN" sz="2400" dirty="0">
              <a:solidFill>
                <a:srgbClr val="76D6C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F0C1D6-2D01-B3D0-A7D4-F74128B68143}"/>
              </a:ext>
            </a:extLst>
          </p:cNvPr>
          <p:cNvSpPr/>
          <p:nvPr/>
        </p:nvSpPr>
        <p:spPr>
          <a:xfrm>
            <a:off x="1297748" y="-630157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E99F587-3510-88C8-0575-D2CA346A0508}"/>
              </a:ext>
            </a:extLst>
          </p:cNvPr>
          <p:cNvSpPr/>
          <p:nvPr/>
        </p:nvSpPr>
        <p:spPr>
          <a:xfrm>
            <a:off x="1049292" y="-5787175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2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1C25A7-B96A-9800-C68C-E4BF8BAB7A87}"/>
              </a:ext>
            </a:extLst>
          </p:cNvPr>
          <p:cNvSpPr txBox="1"/>
          <p:nvPr/>
        </p:nvSpPr>
        <p:spPr>
          <a:xfrm>
            <a:off x="1997888" y="-4994929"/>
            <a:ext cx="2853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SAYALI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PRERNA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SHIVANI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SAURABH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TANMAYA TEJA</a:t>
            </a:r>
            <a:endParaRPr lang="en-IN" sz="1800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78C233-2B48-A3B1-9F04-777C3E80027B}"/>
              </a:ext>
            </a:extLst>
          </p:cNvPr>
          <p:cNvCxnSpPr/>
          <p:nvPr/>
        </p:nvCxnSpPr>
        <p:spPr>
          <a:xfrm>
            <a:off x="1371600" y="7512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934F6E5-6279-E1DF-87C2-191496E8304C}"/>
              </a:ext>
            </a:extLst>
          </p:cNvPr>
          <p:cNvSpPr/>
          <p:nvPr/>
        </p:nvSpPr>
        <p:spPr>
          <a:xfrm>
            <a:off x="1297748" y="8885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E4BE532-9B75-3FF4-44A5-801D59D2DEC6}"/>
              </a:ext>
            </a:extLst>
          </p:cNvPr>
          <p:cNvSpPr/>
          <p:nvPr/>
        </p:nvSpPr>
        <p:spPr>
          <a:xfrm>
            <a:off x="1297748" y="10219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70C6FD7-4A89-AB01-5A96-545525DD6117}"/>
              </a:ext>
            </a:extLst>
          </p:cNvPr>
          <p:cNvSpPr/>
          <p:nvPr/>
        </p:nvSpPr>
        <p:spPr>
          <a:xfrm>
            <a:off x="1297748" y="13034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28FF6BD-F76B-674A-8027-DC8BAB15162F}"/>
              </a:ext>
            </a:extLst>
          </p:cNvPr>
          <p:cNvSpPr/>
          <p:nvPr/>
        </p:nvSpPr>
        <p:spPr>
          <a:xfrm>
            <a:off x="1297748" y="12336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0067B5E-66BE-A307-7124-B75D2A11EFBF}"/>
              </a:ext>
            </a:extLst>
          </p:cNvPr>
          <p:cNvSpPr/>
          <p:nvPr/>
        </p:nvSpPr>
        <p:spPr>
          <a:xfrm>
            <a:off x="1297748" y="11600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90079E-1088-8CA9-A932-E0BF56798ECF}"/>
              </a:ext>
            </a:extLst>
          </p:cNvPr>
          <p:cNvSpPr/>
          <p:nvPr/>
        </p:nvSpPr>
        <p:spPr>
          <a:xfrm>
            <a:off x="1297748" y="10901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3340C1-5604-344E-6EE0-794CF6EFB0F5}"/>
              </a:ext>
            </a:extLst>
          </p:cNvPr>
          <p:cNvSpPr/>
          <p:nvPr/>
        </p:nvSpPr>
        <p:spPr>
          <a:xfrm>
            <a:off x="1297748" y="9551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83CDBE-EFBF-1CC4-6F7F-CE9B440A7DE4}"/>
              </a:ext>
            </a:extLst>
          </p:cNvPr>
          <p:cNvSpPr/>
          <p:nvPr/>
        </p:nvSpPr>
        <p:spPr>
          <a:xfrm>
            <a:off x="1297748" y="8201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0" name="Picture Placeholder 33">
            <a:extLst>
              <a:ext uri="{FF2B5EF4-FFF2-40B4-BE49-F238E27FC236}">
                <a16:creationId xmlns:a16="http://schemas.microsoft.com/office/drawing/2014/main" id="{AD4681CC-814F-0595-D4CA-E9287AC4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r="9905"/>
          <a:stretch/>
        </p:blipFill>
        <p:spPr>
          <a:xfrm>
            <a:off x="6688138" y="6858000"/>
            <a:ext cx="5503862" cy="68580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B987057-8056-D058-DDE0-E0C62F24B806}"/>
              </a:ext>
            </a:extLst>
          </p:cNvPr>
          <p:cNvSpPr txBox="1"/>
          <p:nvPr/>
        </p:nvSpPr>
        <p:spPr>
          <a:xfrm>
            <a:off x="1963739" y="7512480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Sources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2DC96BB-5B59-7A7B-2DD7-EF1C8E0E9A4B}"/>
              </a:ext>
            </a:extLst>
          </p:cNvPr>
          <p:cNvSpPr/>
          <p:nvPr/>
        </p:nvSpPr>
        <p:spPr>
          <a:xfrm>
            <a:off x="1297748" y="7431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03A7F3F-61E4-48A5-D372-8506A9CC5C6C}"/>
              </a:ext>
            </a:extLst>
          </p:cNvPr>
          <p:cNvSpPr/>
          <p:nvPr/>
        </p:nvSpPr>
        <p:spPr>
          <a:xfrm>
            <a:off x="1049292" y="9296150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4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2B1E21F-4C09-6748-60E2-CC319644B932}"/>
              </a:ext>
            </a:extLst>
          </p:cNvPr>
          <p:cNvSpPr txBox="1"/>
          <p:nvPr/>
        </p:nvSpPr>
        <p:spPr>
          <a:xfrm>
            <a:off x="2090057" y="8309318"/>
            <a:ext cx="2618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Dialysis1 sheet</a:t>
            </a:r>
          </a:p>
          <a:p>
            <a:endParaRPr lang="en-US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Dialysis2 sheet</a:t>
            </a:r>
            <a:endParaRPr lang="en-IN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15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202C0-6D5E-B696-7527-8556EDD9B83D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A9644A-944E-9DB6-75E1-AF07566FF907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3AD094-5C2E-42BA-1FE7-380DA0B6D08D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FF26A-2C9D-21DE-D302-68DB80FF5ECC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A6FD2-7F47-EA21-7A9B-CD30C5E9E514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9AB0E7-666B-9682-156A-EB4B779B5F56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89979F-6627-54CC-2AA6-4C7DD7508D41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5D9C3C-2E42-4E27-5013-4140FD2A9A82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B406BE-3677-DA69-AA90-2456DACA7C06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C01A6088-530F-4E5C-DA67-A5ED6264A5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r="9905"/>
          <a:stretch/>
        </p:blipFill>
        <p:spPr/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425F3B-5CAE-2E29-5B7A-1E80676A67B7}"/>
              </a:ext>
            </a:extLst>
          </p:cNvPr>
          <p:cNvSpPr txBox="1"/>
          <p:nvPr/>
        </p:nvSpPr>
        <p:spPr>
          <a:xfrm>
            <a:off x="1963739" y="654480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Sources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842820-23BB-3EB8-8FAA-F1F90A42F598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A7951D-8995-4458-CB79-CAD70F29B4EC}"/>
              </a:ext>
            </a:extLst>
          </p:cNvPr>
          <p:cNvSpPr/>
          <p:nvPr/>
        </p:nvSpPr>
        <p:spPr>
          <a:xfrm>
            <a:off x="1049292" y="2438150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4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32291-2384-F7F3-6F13-D4D96F6D1F0A}"/>
              </a:ext>
            </a:extLst>
          </p:cNvPr>
          <p:cNvSpPr txBox="1"/>
          <p:nvPr/>
        </p:nvSpPr>
        <p:spPr>
          <a:xfrm>
            <a:off x="2090057" y="1451318"/>
            <a:ext cx="2618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Dialysis1 sheet</a:t>
            </a:r>
          </a:p>
          <a:p>
            <a:endParaRPr lang="en-US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Dialysis2 sheet</a:t>
            </a:r>
            <a:endParaRPr lang="en-IN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7D0F9E-78B8-43FB-11D6-C74F4BCEA6FB}"/>
              </a:ext>
            </a:extLst>
          </p:cNvPr>
          <p:cNvCxnSpPr/>
          <p:nvPr/>
        </p:nvCxnSpPr>
        <p:spPr>
          <a:xfrm>
            <a:off x="1371600" y="-6220523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0D0772C-C4D7-00F9-459D-9EE443952845}"/>
              </a:ext>
            </a:extLst>
          </p:cNvPr>
          <p:cNvSpPr/>
          <p:nvPr/>
        </p:nvSpPr>
        <p:spPr>
          <a:xfrm>
            <a:off x="1297748" y="-484756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9091AA8-AAF8-B88A-59DB-CFF3D14F185B}"/>
              </a:ext>
            </a:extLst>
          </p:cNvPr>
          <p:cNvSpPr/>
          <p:nvPr/>
        </p:nvSpPr>
        <p:spPr>
          <a:xfrm>
            <a:off x="1297748" y="-351347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5233DF9-F348-DF10-505A-0815575BE6C2}"/>
              </a:ext>
            </a:extLst>
          </p:cNvPr>
          <p:cNvSpPr/>
          <p:nvPr/>
        </p:nvSpPr>
        <p:spPr>
          <a:xfrm>
            <a:off x="1297748" y="-69843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C277ECD-C762-ACB9-EC96-FF10EAD6F6DB}"/>
              </a:ext>
            </a:extLst>
          </p:cNvPr>
          <p:cNvSpPr/>
          <p:nvPr/>
        </p:nvSpPr>
        <p:spPr>
          <a:xfrm>
            <a:off x="1297748" y="-13968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897A3CB-A1BF-85F8-B19A-5FBFDA33E766}"/>
              </a:ext>
            </a:extLst>
          </p:cNvPr>
          <p:cNvSpPr/>
          <p:nvPr/>
        </p:nvSpPr>
        <p:spPr>
          <a:xfrm>
            <a:off x="1297748" y="-213260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94D2BB-3523-C086-2BFB-D124BB227FCC}"/>
              </a:ext>
            </a:extLst>
          </p:cNvPr>
          <p:cNvSpPr/>
          <p:nvPr/>
        </p:nvSpPr>
        <p:spPr>
          <a:xfrm>
            <a:off x="1297748" y="-28310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56C5AE-FDCF-CACD-D8F5-78B204460B5A}"/>
              </a:ext>
            </a:extLst>
          </p:cNvPr>
          <p:cNvSpPr/>
          <p:nvPr/>
        </p:nvSpPr>
        <p:spPr>
          <a:xfrm>
            <a:off x="1297748" y="-418136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2844E48-6642-95FE-1C0F-C223E286F0B2}"/>
              </a:ext>
            </a:extLst>
          </p:cNvPr>
          <p:cNvSpPr/>
          <p:nvPr/>
        </p:nvSpPr>
        <p:spPr>
          <a:xfrm>
            <a:off x="1297748" y="-553168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8" name="Picture Placeholder 33">
            <a:extLst>
              <a:ext uri="{FF2B5EF4-FFF2-40B4-BE49-F238E27FC236}">
                <a16:creationId xmlns:a16="http://schemas.microsoft.com/office/drawing/2014/main" id="{2961CA71-6F97-1B8C-D5A9-B3974B0CF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r="9905"/>
          <a:stretch/>
        </p:blipFill>
        <p:spPr>
          <a:xfrm>
            <a:off x="6688138" y="-6875003"/>
            <a:ext cx="5503862" cy="6858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3B1A8ED-D2F7-FD55-2BA4-C28127E7A144}"/>
              </a:ext>
            </a:extLst>
          </p:cNvPr>
          <p:cNvSpPr txBox="1"/>
          <p:nvPr/>
        </p:nvSpPr>
        <p:spPr>
          <a:xfrm>
            <a:off x="1963739" y="-6220523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D6ABD2E-8D7F-D96E-90F9-EBB256AE181D}"/>
              </a:ext>
            </a:extLst>
          </p:cNvPr>
          <p:cNvSpPr/>
          <p:nvPr/>
        </p:nvSpPr>
        <p:spPr>
          <a:xfrm>
            <a:off x="1297748" y="-630157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44C1BE5-2F47-FE7C-2A83-A01A7F555E5B}"/>
              </a:ext>
            </a:extLst>
          </p:cNvPr>
          <p:cNvSpPr/>
          <p:nvPr/>
        </p:nvSpPr>
        <p:spPr>
          <a:xfrm>
            <a:off x="1049292" y="-5071287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3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3A1514C-99B6-AD47-344D-86D052DAFC7D}"/>
              </a:ext>
            </a:extLst>
          </p:cNvPr>
          <p:cNvSpPr/>
          <p:nvPr/>
        </p:nvSpPr>
        <p:spPr>
          <a:xfrm>
            <a:off x="1297748" y="-70343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86FA84-E22B-F549-8A93-6B436B19033B}"/>
              </a:ext>
            </a:extLst>
          </p:cNvPr>
          <p:cNvSpPr txBox="1"/>
          <p:nvPr/>
        </p:nvSpPr>
        <p:spPr>
          <a:xfrm>
            <a:off x="1997886" y="-5635748"/>
            <a:ext cx="3788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Welcome to the Dialysis of Patients project in the healthcare domain.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This project focuses on analyzing and improving the dialysis process for better patient outcomes.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We have utilized two datasets, namely Dialysis – I &amp; Dialysis – II, in CSV format, each containing over 7,000 records.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374275-57A4-DFF7-C418-5F935AC6F209}"/>
              </a:ext>
            </a:extLst>
          </p:cNvPr>
          <p:cNvSpPr txBox="1"/>
          <p:nvPr/>
        </p:nvSpPr>
        <p:spPr>
          <a:xfrm>
            <a:off x="1997886" y="-3069427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739040-C486-54B5-B48E-77E3D683CB2B}"/>
              </a:ext>
            </a:extLst>
          </p:cNvPr>
          <p:cNvSpPr txBox="1"/>
          <p:nvPr/>
        </p:nvSpPr>
        <p:spPr>
          <a:xfrm>
            <a:off x="1997886" y="-2484652"/>
            <a:ext cx="3788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main objectives of this project are to analyze key performance indicators (KPIs) related to dialysis.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Gain insights into patient outcomes, organizational performance, and financial aspects to inform data-driven decision-making.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D7517E-E98D-EDE2-E8E9-843055FC253D}"/>
              </a:ext>
            </a:extLst>
          </p:cNvPr>
          <p:cNvCxnSpPr/>
          <p:nvPr/>
        </p:nvCxnSpPr>
        <p:spPr>
          <a:xfrm>
            <a:off x="1371600" y="7527935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0A836B9-3325-7E2D-0728-DEFF001ADD83}"/>
              </a:ext>
            </a:extLst>
          </p:cNvPr>
          <p:cNvSpPr/>
          <p:nvPr/>
        </p:nvSpPr>
        <p:spPr>
          <a:xfrm>
            <a:off x="1297748" y="890089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E79CAE-25D9-1924-F504-7316F5ED02C2}"/>
              </a:ext>
            </a:extLst>
          </p:cNvPr>
          <p:cNvSpPr/>
          <p:nvPr/>
        </p:nvSpPr>
        <p:spPr>
          <a:xfrm>
            <a:off x="1297748" y="1023498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A54952-266E-7826-5D08-E8DF27BCF750}"/>
              </a:ext>
            </a:extLst>
          </p:cNvPr>
          <p:cNvSpPr/>
          <p:nvPr/>
        </p:nvSpPr>
        <p:spPr>
          <a:xfrm>
            <a:off x="1297748" y="1305002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80CE4C3-D904-61A0-C44D-BB2F3C3C45B2}"/>
              </a:ext>
            </a:extLst>
          </p:cNvPr>
          <p:cNvSpPr/>
          <p:nvPr/>
        </p:nvSpPr>
        <p:spPr>
          <a:xfrm>
            <a:off x="1297748" y="1235159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17C64B7-3DA9-BAA5-0A49-E2706838A7D4}"/>
              </a:ext>
            </a:extLst>
          </p:cNvPr>
          <p:cNvSpPr/>
          <p:nvPr/>
        </p:nvSpPr>
        <p:spPr>
          <a:xfrm>
            <a:off x="1297748" y="1161585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439EDD-C227-2BA9-44EC-00D294EF9C97}"/>
              </a:ext>
            </a:extLst>
          </p:cNvPr>
          <p:cNvSpPr/>
          <p:nvPr/>
        </p:nvSpPr>
        <p:spPr>
          <a:xfrm>
            <a:off x="1297748" y="1091741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B75635C-0188-8D6B-7613-90916476A31F}"/>
              </a:ext>
            </a:extLst>
          </p:cNvPr>
          <p:cNvSpPr/>
          <p:nvPr/>
        </p:nvSpPr>
        <p:spPr>
          <a:xfrm>
            <a:off x="1297748" y="956709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986E02-C821-0AF8-D1A5-CF48C0336280}"/>
              </a:ext>
            </a:extLst>
          </p:cNvPr>
          <p:cNvSpPr/>
          <p:nvPr/>
        </p:nvSpPr>
        <p:spPr>
          <a:xfrm>
            <a:off x="1297748" y="821677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5" name="Picture Placeholder 33">
            <a:extLst>
              <a:ext uri="{FF2B5EF4-FFF2-40B4-BE49-F238E27FC236}">
                <a16:creationId xmlns:a16="http://schemas.microsoft.com/office/drawing/2014/main" id="{14AFB569-878B-178A-1AAA-32F7EA10D3E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>
          <a:xfrm>
            <a:off x="6688138" y="6873455"/>
            <a:ext cx="5503862" cy="6858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431F151-BD0A-D700-ABDB-3D49E427D6F6}"/>
              </a:ext>
            </a:extLst>
          </p:cNvPr>
          <p:cNvSpPr txBox="1"/>
          <p:nvPr/>
        </p:nvSpPr>
        <p:spPr>
          <a:xfrm>
            <a:off x="1963739" y="7527935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of Patients across Summaries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50D70B8-63D6-0DAC-680F-E0154F3E528B}"/>
              </a:ext>
            </a:extLst>
          </p:cNvPr>
          <p:cNvSpPr/>
          <p:nvPr/>
        </p:nvSpPr>
        <p:spPr>
          <a:xfrm>
            <a:off x="1297748" y="744688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FC522E4-0B39-8984-F53A-A44DC78D1A2C}"/>
              </a:ext>
            </a:extLst>
          </p:cNvPr>
          <p:cNvSpPr/>
          <p:nvPr/>
        </p:nvSpPr>
        <p:spPr>
          <a:xfrm>
            <a:off x="1049292" y="10034538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1C5D72-9418-403D-2E5C-148FE9188D7A}"/>
              </a:ext>
            </a:extLst>
          </p:cNvPr>
          <p:cNvSpPr txBox="1"/>
          <p:nvPr/>
        </p:nvSpPr>
        <p:spPr>
          <a:xfrm>
            <a:off x="1963739" y="8728381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Survival summary with the highest count </a:t>
            </a:r>
            <a:r>
              <a:rPr lang="en-US" b="1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(1,937,701)</a:t>
            </a: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underscores the critical importance of understanding factors influencing patient survival rates.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6FC07A-D825-B0C8-174C-E7ECDD24074B}"/>
              </a:ext>
            </a:extLst>
          </p:cNvPr>
          <p:cNvSpPr txBox="1"/>
          <p:nvPr/>
        </p:nvSpPr>
        <p:spPr>
          <a:xfrm>
            <a:off x="1963738" y="10406324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Analyze successful survival cases, share best practices, and consider implementing standardized care plans.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19B39E-AC13-18DC-7475-B4DE11C02E2E}"/>
              </a:ext>
            </a:extLst>
          </p:cNvPr>
          <p:cNvSpPr txBox="1"/>
          <p:nvPr/>
        </p:nvSpPr>
        <p:spPr>
          <a:xfrm rot="16200000">
            <a:off x="-509254" y="9741928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KPI-1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E4D4FD70-FD0E-1C02-4DAF-ED4521EFAC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360851"/>
              </p:ext>
            </p:extLst>
          </p:nvPr>
        </p:nvGraphicFramePr>
        <p:xfrm>
          <a:off x="7014218" y="7446884"/>
          <a:ext cx="4755415" cy="571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8D26DCF-AC1B-E6A6-58D4-F4AA124EAD4F}"/>
              </a:ext>
            </a:extLst>
          </p:cNvPr>
          <p:cNvSpPr txBox="1"/>
          <p:nvPr/>
        </p:nvSpPr>
        <p:spPr>
          <a:xfrm>
            <a:off x="1963738" y="11807268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Optimizing survival strategies, with a focus on disseminating successful practices, is crucial for overall improvement in patient outcomes.</a:t>
            </a:r>
          </a:p>
        </p:txBody>
      </p:sp>
    </p:spTree>
    <p:extLst>
      <p:ext uri="{BB962C8B-B14F-4D97-AF65-F5344CB8AC3E}">
        <p14:creationId xmlns:p14="http://schemas.microsoft.com/office/powerpoint/2010/main" val="243818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202C0-6D5E-B696-7527-8556EDD9B83D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A9644A-944E-9DB6-75E1-AF07566FF907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3AD094-5C2E-42BA-1FE7-380DA0B6D08D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FF26A-2C9D-21DE-D302-68DB80FF5ECC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0A6FD2-7F47-EA21-7A9B-CD30C5E9E514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9AB0E7-666B-9682-156A-EB4B779B5F56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89979F-6627-54CC-2AA6-4C7DD7508D41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5D9C3C-2E42-4E27-5013-4140FD2A9A82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B406BE-3677-DA69-AA90-2456DACA7C06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C01A6088-530F-4E5C-DA67-A5ED6264A5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/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425F3B-5CAE-2E29-5B7A-1E80676A67B7}"/>
              </a:ext>
            </a:extLst>
          </p:cNvPr>
          <p:cNvSpPr txBox="1"/>
          <p:nvPr/>
        </p:nvSpPr>
        <p:spPr>
          <a:xfrm>
            <a:off x="1963739" y="654480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of Patients across Summaries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842820-23BB-3EB8-8FAA-F1F90A42F598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3E9B80-B199-5224-37E3-8CB111242614}"/>
              </a:ext>
            </a:extLst>
          </p:cNvPr>
          <p:cNvSpPr/>
          <p:nvPr/>
        </p:nvSpPr>
        <p:spPr>
          <a:xfrm>
            <a:off x="1049292" y="3161083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2C6FB-6AB6-12E1-4F4F-4D91639D665F}"/>
              </a:ext>
            </a:extLst>
          </p:cNvPr>
          <p:cNvSpPr txBox="1"/>
          <p:nvPr/>
        </p:nvSpPr>
        <p:spPr>
          <a:xfrm>
            <a:off x="1963739" y="1854926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Survival summary with the highest count </a:t>
            </a:r>
            <a:r>
              <a:rPr lang="en-US" b="1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(1,937,701)</a:t>
            </a: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underscores the critical importance of understanding factors influencing patient survival rates.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F9843-AA16-11C6-B211-340D2601DF78}"/>
              </a:ext>
            </a:extLst>
          </p:cNvPr>
          <p:cNvSpPr txBox="1"/>
          <p:nvPr/>
        </p:nvSpPr>
        <p:spPr>
          <a:xfrm>
            <a:off x="1963738" y="3532869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Analyze successful survival cases, share best practices, and consider implementing standardized care plans.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14C43-CF66-EA49-9153-C1E5A658ADAE}"/>
              </a:ext>
            </a:extLst>
          </p:cNvPr>
          <p:cNvSpPr txBox="1"/>
          <p:nvPr/>
        </p:nvSpPr>
        <p:spPr>
          <a:xfrm rot="16200000">
            <a:off x="-509254" y="2868473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KPI-1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B4CB3EF5-E589-5D69-53BB-E8C84E101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074890"/>
              </p:ext>
            </p:extLst>
          </p:nvPr>
        </p:nvGraphicFramePr>
        <p:xfrm>
          <a:off x="7014218" y="573429"/>
          <a:ext cx="4755415" cy="571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10E25D-B68C-CCB7-C745-97ECCFBDCC6D}"/>
              </a:ext>
            </a:extLst>
          </p:cNvPr>
          <p:cNvCxnSpPr/>
          <p:nvPr/>
        </p:nvCxnSpPr>
        <p:spPr>
          <a:xfrm>
            <a:off x="1371600" y="-6220523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31B19A7-3FA2-1B22-8F99-E423D091044A}"/>
              </a:ext>
            </a:extLst>
          </p:cNvPr>
          <p:cNvSpPr/>
          <p:nvPr/>
        </p:nvSpPr>
        <p:spPr>
          <a:xfrm>
            <a:off x="1297748" y="-484756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BDA3831-ECE5-1223-DB15-B2BD7494169F}"/>
              </a:ext>
            </a:extLst>
          </p:cNvPr>
          <p:cNvSpPr/>
          <p:nvPr/>
        </p:nvSpPr>
        <p:spPr>
          <a:xfrm>
            <a:off x="1297748" y="-351347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7E4703-928E-561A-256F-0286FE1B0C3A}"/>
              </a:ext>
            </a:extLst>
          </p:cNvPr>
          <p:cNvSpPr/>
          <p:nvPr/>
        </p:nvSpPr>
        <p:spPr>
          <a:xfrm>
            <a:off x="1297748" y="-69843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078E6B1-2DBA-B69A-70B1-AC66C53D41A2}"/>
              </a:ext>
            </a:extLst>
          </p:cNvPr>
          <p:cNvSpPr/>
          <p:nvPr/>
        </p:nvSpPr>
        <p:spPr>
          <a:xfrm>
            <a:off x="1297748" y="-13968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DB33067-7EB6-E2DD-4FA0-89A454AF3346}"/>
              </a:ext>
            </a:extLst>
          </p:cNvPr>
          <p:cNvSpPr/>
          <p:nvPr/>
        </p:nvSpPr>
        <p:spPr>
          <a:xfrm>
            <a:off x="1297748" y="-213260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2E656C-4183-5BE3-A4DA-D1161F78C5F9}"/>
              </a:ext>
            </a:extLst>
          </p:cNvPr>
          <p:cNvSpPr/>
          <p:nvPr/>
        </p:nvSpPr>
        <p:spPr>
          <a:xfrm>
            <a:off x="1297748" y="-28310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58BAA8E-2E8B-211C-A580-C1A2FA8A1CF8}"/>
              </a:ext>
            </a:extLst>
          </p:cNvPr>
          <p:cNvSpPr/>
          <p:nvPr/>
        </p:nvSpPr>
        <p:spPr>
          <a:xfrm>
            <a:off x="1297748" y="-418136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1CBF192-C517-9BFA-A347-949470D662E1}"/>
              </a:ext>
            </a:extLst>
          </p:cNvPr>
          <p:cNvSpPr/>
          <p:nvPr/>
        </p:nvSpPr>
        <p:spPr>
          <a:xfrm>
            <a:off x="1297748" y="-553168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Picture Placeholder 33">
            <a:extLst>
              <a:ext uri="{FF2B5EF4-FFF2-40B4-BE49-F238E27FC236}">
                <a16:creationId xmlns:a16="http://schemas.microsoft.com/office/drawing/2014/main" id="{DAEF7871-EC8C-CC93-5E11-A442BBB7C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r="9905"/>
          <a:stretch/>
        </p:blipFill>
        <p:spPr>
          <a:xfrm>
            <a:off x="6688138" y="-6875003"/>
            <a:ext cx="5503862" cy="6858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90671D4-E9A5-ECEC-2C57-A50D8D3919EA}"/>
              </a:ext>
            </a:extLst>
          </p:cNvPr>
          <p:cNvSpPr txBox="1"/>
          <p:nvPr/>
        </p:nvSpPr>
        <p:spPr>
          <a:xfrm>
            <a:off x="1963739" y="-6220523"/>
            <a:ext cx="413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Sources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3B835E5-AF3C-BD2E-52C1-D8E1DE00DCDE}"/>
              </a:ext>
            </a:extLst>
          </p:cNvPr>
          <p:cNvSpPr/>
          <p:nvPr/>
        </p:nvSpPr>
        <p:spPr>
          <a:xfrm>
            <a:off x="1297748" y="-630157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858D1BD-EAFD-135A-CB1E-23C749378B71}"/>
              </a:ext>
            </a:extLst>
          </p:cNvPr>
          <p:cNvSpPr/>
          <p:nvPr/>
        </p:nvSpPr>
        <p:spPr>
          <a:xfrm>
            <a:off x="1049292" y="-4436853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4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A26589-31EB-A6F0-0F8A-ACC518242515}"/>
              </a:ext>
            </a:extLst>
          </p:cNvPr>
          <p:cNvSpPr txBox="1"/>
          <p:nvPr/>
        </p:nvSpPr>
        <p:spPr>
          <a:xfrm>
            <a:off x="2090057" y="-5423685"/>
            <a:ext cx="2618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Dialysis1 sheet</a:t>
            </a:r>
          </a:p>
          <a:p>
            <a:endParaRPr lang="en-US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4CBB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Dialysis2 sheet</a:t>
            </a:r>
            <a:endParaRPr lang="en-IN" dirty="0">
              <a:solidFill>
                <a:srgbClr val="34CBB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D0B49-B75F-2E64-3CD1-36B402F53194}"/>
              </a:ext>
            </a:extLst>
          </p:cNvPr>
          <p:cNvSpPr txBox="1"/>
          <p:nvPr/>
        </p:nvSpPr>
        <p:spPr>
          <a:xfrm>
            <a:off x="1963738" y="4933813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Optimizing survival strategies, with a focus on disseminating successful practices, is crucial for overall improvement in patient outcomes.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168788-5D1C-9E41-5C82-2C41DB27E985}"/>
              </a:ext>
            </a:extLst>
          </p:cNvPr>
          <p:cNvCxnSpPr/>
          <p:nvPr/>
        </p:nvCxnSpPr>
        <p:spPr>
          <a:xfrm>
            <a:off x="1371600" y="7512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1CFDA29-8DA8-8DE3-DDCF-BF2C88853A36}"/>
              </a:ext>
            </a:extLst>
          </p:cNvPr>
          <p:cNvSpPr/>
          <p:nvPr/>
        </p:nvSpPr>
        <p:spPr>
          <a:xfrm>
            <a:off x="1297748" y="8885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87E2FE-A6F6-50D9-8480-9B0DB3F95FB9}"/>
              </a:ext>
            </a:extLst>
          </p:cNvPr>
          <p:cNvSpPr/>
          <p:nvPr/>
        </p:nvSpPr>
        <p:spPr>
          <a:xfrm>
            <a:off x="1297748" y="10219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40EDAF-5A9C-6630-6E86-C77EC6B1F3B6}"/>
              </a:ext>
            </a:extLst>
          </p:cNvPr>
          <p:cNvSpPr/>
          <p:nvPr/>
        </p:nvSpPr>
        <p:spPr>
          <a:xfrm>
            <a:off x="1297748" y="13034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EF216F-C881-DFE6-949B-43F5CE3420AF}"/>
              </a:ext>
            </a:extLst>
          </p:cNvPr>
          <p:cNvSpPr/>
          <p:nvPr/>
        </p:nvSpPr>
        <p:spPr>
          <a:xfrm>
            <a:off x="1297748" y="12336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E80801-9249-6BD4-DE6F-C3072F63E0B4}"/>
              </a:ext>
            </a:extLst>
          </p:cNvPr>
          <p:cNvSpPr/>
          <p:nvPr/>
        </p:nvSpPr>
        <p:spPr>
          <a:xfrm>
            <a:off x="1297748" y="11600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D22980-E7AB-3284-63EE-5C6FC28160FD}"/>
              </a:ext>
            </a:extLst>
          </p:cNvPr>
          <p:cNvSpPr/>
          <p:nvPr/>
        </p:nvSpPr>
        <p:spPr>
          <a:xfrm>
            <a:off x="1297748" y="10901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B33283-D10D-1051-2AF2-8CD06D1BB884}"/>
              </a:ext>
            </a:extLst>
          </p:cNvPr>
          <p:cNvSpPr/>
          <p:nvPr/>
        </p:nvSpPr>
        <p:spPr>
          <a:xfrm>
            <a:off x="1297748" y="9551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E2B6664-C013-9867-D389-450307BDFD7D}"/>
              </a:ext>
            </a:extLst>
          </p:cNvPr>
          <p:cNvSpPr/>
          <p:nvPr/>
        </p:nvSpPr>
        <p:spPr>
          <a:xfrm>
            <a:off x="1297748" y="8201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Placeholder 33">
            <a:extLst>
              <a:ext uri="{FF2B5EF4-FFF2-40B4-BE49-F238E27FC236}">
                <a16:creationId xmlns:a16="http://schemas.microsoft.com/office/drawing/2014/main" id="{62F2E61B-F731-8D7B-2BBD-9FB8F178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>
          <a:xfrm>
            <a:off x="6688138" y="6858000"/>
            <a:ext cx="5503862" cy="685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E95B7C-A419-512E-B942-D22F4497D55A}"/>
              </a:ext>
            </a:extLst>
          </p:cNvPr>
          <p:cNvSpPr txBox="1"/>
          <p:nvPr/>
        </p:nvSpPr>
        <p:spPr>
          <a:xfrm>
            <a:off x="1963739" y="7512480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Profit Vs Non-Profit Stats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799A0A-763D-DE61-448E-40D08B5A3300}"/>
              </a:ext>
            </a:extLst>
          </p:cNvPr>
          <p:cNvSpPr/>
          <p:nvPr/>
        </p:nvSpPr>
        <p:spPr>
          <a:xfrm>
            <a:off x="1297748" y="7431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C2A623-DC71-F87E-BEDE-482EEB2B904B}"/>
              </a:ext>
            </a:extLst>
          </p:cNvPr>
          <p:cNvSpPr/>
          <p:nvPr/>
        </p:nvSpPr>
        <p:spPr>
          <a:xfrm>
            <a:off x="1049292" y="10019083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8A496-E675-515A-016D-120CE3A81A80}"/>
              </a:ext>
            </a:extLst>
          </p:cNvPr>
          <p:cNvSpPr txBox="1"/>
          <p:nvPr/>
        </p:nvSpPr>
        <p:spPr>
          <a:xfrm>
            <a:off x="1963739" y="8712926"/>
            <a:ext cx="4225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significant difference in counts between non-profit (869) and profit (6,854) chain organizations suggests a varied landscape with dominant for-profit entities.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8AF6D-5934-F690-6805-DE03A65D6A40}"/>
              </a:ext>
            </a:extLst>
          </p:cNvPr>
          <p:cNvSpPr txBox="1"/>
          <p:nvPr/>
        </p:nvSpPr>
        <p:spPr>
          <a:xfrm>
            <a:off x="1963738" y="10552152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Encourage collaboration between profit and non-profit organizations for knowledge exchange.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2F7887-AAF0-F547-B3B0-4F6C2F9DB477}"/>
              </a:ext>
            </a:extLst>
          </p:cNvPr>
          <p:cNvSpPr txBox="1"/>
          <p:nvPr/>
        </p:nvSpPr>
        <p:spPr>
          <a:xfrm rot="16200000">
            <a:off x="-509254" y="9726473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KPI-2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71452-CE0E-AA5F-6A1F-7BCBC772A98A}"/>
              </a:ext>
            </a:extLst>
          </p:cNvPr>
          <p:cNvGrpSpPr/>
          <p:nvPr/>
        </p:nvGrpSpPr>
        <p:grpSpPr>
          <a:xfrm>
            <a:off x="6815372" y="7431430"/>
            <a:ext cx="5249394" cy="5603141"/>
            <a:chOff x="6815372" y="573430"/>
            <a:chExt cx="5249394" cy="5603141"/>
          </a:xfrm>
        </p:grpSpPr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0AFC8081-D2E4-68C8-0158-72DF5DFCAD9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8662926"/>
                </p:ext>
              </p:extLst>
            </p:nvPr>
          </p:nvGraphicFramePr>
          <p:xfrm>
            <a:off x="6815372" y="573430"/>
            <a:ext cx="5249394" cy="56031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8CB9BAC-B0F3-B781-039C-08F131713D2E}"/>
                </a:ext>
              </a:extLst>
            </p:cNvPr>
            <p:cNvSpPr/>
            <p:nvPr/>
          </p:nvSpPr>
          <p:spPr>
            <a:xfrm>
              <a:off x="8451669" y="2272936"/>
              <a:ext cx="2037805" cy="207699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auhaus 93" panose="04030905020B02020C02" pitchFamily="82" charset="0"/>
                </a:rPr>
                <a:t>7723</a:t>
              </a:r>
            </a:p>
            <a:p>
              <a:pPr algn="ctr"/>
              <a:r>
                <a:rPr lang="en-US" sz="2400" dirty="0">
                  <a:latin typeface="Arial Narrow" panose="020B0606020202030204" pitchFamily="34" charset="0"/>
                </a:rPr>
                <a:t>Total</a:t>
              </a:r>
              <a:endParaRPr lang="en-IN" sz="36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F0233D2-F12A-67E2-6F00-E91B8FFEF08B}"/>
              </a:ext>
            </a:extLst>
          </p:cNvPr>
          <p:cNvSpPr txBox="1"/>
          <p:nvPr/>
        </p:nvSpPr>
        <p:spPr>
          <a:xfrm>
            <a:off x="1963738" y="11791813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notable disparity in organizational counts between profit and non-profit entities necessitates in-depth analysis for informed strategic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56663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CA759-76BE-D93F-7086-BB1ECE27A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579749-EDE6-9C83-0345-CF74DE1BA38C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2FFD31-35F8-0AB7-5C9B-750409B9D1D0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18441-3CA0-3892-A478-4985927DEB40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C9F862-84E1-BE97-4491-637821423C78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9F1B16-CBFF-5E24-A243-F4E15BA9552F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EEA607-3C8A-A2F5-7A90-5E80B2526E11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F59DF8-612D-EE0D-6C48-CD0D18E7AF40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42A74A-B253-1C8F-52AD-4F9406A97BAE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0F2C76-B02F-70DF-C781-CC06C6AE23E8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9BAD767F-C35A-7345-EA6E-9AD116BB0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>
          <a:xfrm>
            <a:off x="6688138" y="0"/>
            <a:ext cx="5503862" cy="6858000"/>
          </a:xfr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895EE9-F10F-6938-D70A-0A1E9AFD5448}"/>
              </a:ext>
            </a:extLst>
          </p:cNvPr>
          <p:cNvSpPr txBox="1"/>
          <p:nvPr/>
        </p:nvSpPr>
        <p:spPr>
          <a:xfrm>
            <a:off x="1963739" y="654480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Profit Vs Non-Profit Stats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E8982F-FAC3-EAC1-E0CE-DD0260614849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BE2251-E1C0-3D37-BDF4-2EA9F0A18D9A}"/>
              </a:ext>
            </a:extLst>
          </p:cNvPr>
          <p:cNvSpPr/>
          <p:nvPr/>
        </p:nvSpPr>
        <p:spPr>
          <a:xfrm>
            <a:off x="1049292" y="3161083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CE05F-66F2-61E3-0E84-B36930112A88}"/>
              </a:ext>
            </a:extLst>
          </p:cNvPr>
          <p:cNvSpPr txBox="1"/>
          <p:nvPr/>
        </p:nvSpPr>
        <p:spPr>
          <a:xfrm>
            <a:off x="1963739" y="1854926"/>
            <a:ext cx="4225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significant difference in counts between non-profit (869) and profit (6,854) chain organizations suggests a varied landscape with dominant for-profit entities.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889F8-2859-0FC7-9131-EEF3F84A4A8D}"/>
              </a:ext>
            </a:extLst>
          </p:cNvPr>
          <p:cNvSpPr txBox="1"/>
          <p:nvPr/>
        </p:nvSpPr>
        <p:spPr>
          <a:xfrm>
            <a:off x="1963738" y="3694152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Encourage collaboration between profit and non-profit organizations for knowledge exchange.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FED7F-07BE-7E3F-DF6B-15CD6CE090D2}"/>
              </a:ext>
            </a:extLst>
          </p:cNvPr>
          <p:cNvSpPr txBox="1"/>
          <p:nvPr/>
        </p:nvSpPr>
        <p:spPr>
          <a:xfrm rot="16200000">
            <a:off x="-509254" y="2868473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KPI-2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2B2C94-8EE6-4CC1-7995-17635CE1EC7E}"/>
              </a:ext>
            </a:extLst>
          </p:cNvPr>
          <p:cNvGrpSpPr/>
          <p:nvPr/>
        </p:nvGrpSpPr>
        <p:grpSpPr>
          <a:xfrm>
            <a:off x="6815372" y="573430"/>
            <a:ext cx="5249394" cy="5603141"/>
            <a:chOff x="6815372" y="573430"/>
            <a:chExt cx="5249394" cy="5603141"/>
          </a:xfrm>
        </p:grpSpPr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93F04E0B-6F11-54BC-6246-8EED1E0A2DB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81113519"/>
                </p:ext>
              </p:extLst>
            </p:nvPr>
          </p:nvGraphicFramePr>
          <p:xfrm>
            <a:off x="6815372" y="573430"/>
            <a:ext cx="5249394" cy="56031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6A38F9-37D1-59C7-8E3E-00A492C24B93}"/>
                </a:ext>
              </a:extLst>
            </p:cNvPr>
            <p:cNvSpPr/>
            <p:nvPr/>
          </p:nvSpPr>
          <p:spPr>
            <a:xfrm>
              <a:off x="8451669" y="2272936"/>
              <a:ext cx="2037805" cy="207699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auhaus 93" panose="04030905020B02020C02" pitchFamily="82" charset="0"/>
                </a:rPr>
                <a:t>7723</a:t>
              </a:r>
            </a:p>
            <a:p>
              <a:pPr algn="ctr"/>
              <a:r>
                <a:rPr lang="en-US" sz="2400" dirty="0">
                  <a:latin typeface="Arial Narrow" panose="020B0606020202030204" pitchFamily="34" charset="0"/>
                </a:rPr>
                <a:t>Total</a:t>
              </a:r>
              <a:endParaRPr lang="en-IN" sz="36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C10F9C-4C7D-E3CF-A79E-4F22A97434B9}"/>
              </a:ext>
            </a:extLst>
          </p:cNvPr>
          <p:cNvSpPr txBox="1"/>
          <p:nvPr/>
        </p:nvSpPr>
        <p:spPr>
          <a:xfrm>
            <a:off x="1963738" y="4933813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notable disparity in organizational counts between profit and non-profit entities necessitates in-depth analysis for informed strategic decision-making.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1AA4B3-E44E-2CEB-B6FB-9C1944262274}"/>
              </a:ext>
            </a:extLst>
          </p:cNvPr>
          <p:cNvCxnSpPr/>
          <p:nvPr/>
        </p:nvCxnSpPr>
        <p:spPr>
          <a:xfrm>
            <a:off x="1371600" y="-6221652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3EA0212-C598-0116-38C1-68C43CBAA915}"/>
              </a:ext>
            </a:extLst>
          </p:cNvPr>
          <p:cNvSpPr/>
          <p:nvPr/>
        </p:nvSpPr>
        <p:spPr>
          <a:xfrm>
            <a:off x="1297748" y="-484869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369635-69A8-DAF6-23B1-CE913C427D38}"/>
              </a:ext>
            </a:extLst>
          </p:cNvPr>
          <p:cNvSpPr/>
          <p:nvPr/>
        </p:nvSpPr>
        <p:spPr>
          <a:xfrm>
            <a:off x="1297748" y="-351460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86C3C4-7937-5652-556A-770BDC372895}"/>
              </a:ext>
            </a:extLst>
          </p:cNvPr>
          <p:cNvSpPr/>
          <p:nvPr/>
        </p:nvSpPr>
        <p:spPr>
          <a:xfrm>
            <a:off x="1297748" y="-69956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0CD9FC-0F00-4B4D-5AEC-ADCC65931A03}"/>
              </a:ext>
            </a:extLst>
          </p:cNvPr>
          <p:cNvSpPr/>
          <p:nvPr/>
        </p:nvSpPr>
        <p:spPr>
          <a:xfrm>
            <a:off x="1297748" y="-139799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21F9BC-7630-74E5-FC52-1736ADE3D0C5}"/>
              </a:ext>
            </a:extLst>
          </p:cNvPr>
          <p:cNvSpPr/>
          <p:nvPr/>
        </p:nvSpPr>
        <p:spPr>
          <a:xfrm>
            <a:off x="1297748" y="-213373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3971322-60F3-8DB7-12CC-6F4A61C2156C}"/>
              </a:ext>
            </a:extLst>
          </p:cNvPr>
          <p:cNvSpPr/>
          <p:nvPr/>
        </p:nvSpPr>
        <p:spPr>
          <a:xfrm>
            <a:off x="1297748" y="-283216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7C02E8D-22E6-381A-6380-E2079BD0B692}"/>
              </a:ext>
            </a:extLst>
          </p:cNvPr>
          <p:cNvSpPr/>
          <p:nvPr/>
        </p:nvSpPr>
        <p:spPr>
          <a:xfrm>
            <a:off x="1297748" y="-418249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3DCD47-9ABD-713D-B67F-DF31C001E43C}"/>
              </a:ext>
            </a:extLst>
          </p:cNvPr>
          <p:cNvSpPr/>
          <p:nvPr/>
        </p:nvSpPr>
        <p:spPr>
          <a:xfrm>
            <a:off x="1297748" y="-553281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8" name="Picture Placeholder 33">
            <a:extLst>
              <a:ext uri="{FF2B5EF4-FFF2-40B4-BE49-F238E27FC236}">
                <a16:creationId xmlns:a16="http://schemas.microsoft.com/office/drawing/2014/main" id="{B99F6F82-0394-FAB6-CF7C-A40BF4CA8A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>
          <a:xfrm>
            <a:off x="6688138" y="-6876132"/>
            <a:ext cx="5503862" cy="6858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6B3EB3B-FAD8-2E6E-DB6F-133541E39D1D}"/>
              </a:ext>
            </a:extLst>
          </p:cNvPr>
          <p:cNvSpPr txBox="1"/>
          <p:nvPr/>
        </p:nvSpPr>
        <p:spPr>
          <a:xfrm>
            <a:off x="1963739" y="-6221652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of Patients across Summaries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19E4A1-9F54-C08C-117F-9FFC1F6114FD}"/>
              </a:ext>
            </a:extLst>
          </p:cNvPr>
          <p:cNvSpPr/>
          <p:nvPr/>
        </p:nvSpPr>
        <p:spPr>
          <a:xfrm>
            <a:off x="1297748" y="-630270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03B2B9-87EC-98B3-1C83-2C3084E21FBF}"/>
              </a:ext>
            </a:extLst>
          </p:cNvPr>
          <p:cNvSpPr/>
          <p:nvPr/>
        </p:nvSpPr>
        <p:spPr>
          <a:xfrm>
            <a:off x="1049292" y="-3715049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555D7E-2CCA-FA46-C0D9-E1E7D6990DB8}"/>
              </a:ext>
            </a:extLst>
          </p:cNvPr>
          <p:cNvSpPr txBox="1"/>
          <p:nvPr/>
        </p:nvSpPr>
        <p:spPr>
          <a:xfrm>
            <a:off x="1963739" y="-5021206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Survival summary with the highest count </a:t>
            </a:r>
            <a:r>
              <a:rPr lang="en-US" b="1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(1,937,701)</a:t>
            </a:r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underscores the critical importance of understanding factors influencing patient survival rates.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491105-1F6C-B6DA-E5A3-D078EBAC9E86}"/>
              </a:ext>
            </a:extLst>
          </p:cNvPr>
          <p:cNvSpPr txBox="1"/>
          <p:nvPr/>
        </p:nvSpPr>
        <p:spPr>
          <a:xfrm>
            <a:off x="1963738" y="-3343263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Analyze successful survival cases, share best practices, and consider implementing standardized care plans.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E82FD6-8FEE-92B0-9069-E88DF80A3576}"/>
              </a:ext>
            </a:extLst>
          </p:cNvPr>
          <p:cNvSpPr txBox="1"/>
          <p:nvPr/>
        </p:nvSpPr>
        <p:spPr>
          <a:xfrm rot="16200000">
            <a:off x="-509254" y="-4007659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KPI-1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525D65D6-1C37-472B-723C-A71391F3D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9782"/>
              </p:ext>
            </p:extLst>
          </p:nvPr>
        </p:nvGraphicFramePr>
        <p:xfrm>
          <a:off x="7014218" y="-6302703"/>
          <a:ext cx="4755415" cy="571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6C1B0507-6374-6DEC-132F-A960D0A187BC}"/>
              </a:ext>
            </a:extLst>
          </p:cNvPr>
          <p:cNvSpPr txBox="1"/>
          <p:nvPr/>
        </p:nvSpPr>
        <p:spPr>
          <a:xfrm>
            <a:off x="1963738" y="-1942319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Optimizing survival strategies, with a focus on disseminating successful practices, is crucial for overall improvement in patient outcomes.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94EDD4-69E4-4706-3F17-13957533C926}"/>
              </a:ext>
            </a:extLst>
          </p:cNvPr>
          <p:cNvCxnSpPr/>
          <p:nvPr/>
        </p:nvCxnSpPr>
        <p:spPr>
          <a:xfrm>
            <a:off x="1309684" y="7693363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ED957DD-5F30-A8F1-F5F8-01B75C3A7318}"/>
              </a:ext>
            </a:extLst>
          </p:cNvPr>
          <p:cNvSpPr/>
          <p:nvPr/>
        </p:nvSpPr>
        <p:spPr>
          <a:xfrm>
            <a:off x="1235832" y="906632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D0AAF1D-6F5A-021A-92F9-DA1C5785A906}"/>
              </a:ext>
            </a:extLst>
          </p:cNvPr>
          <p:cNvSpPr/>
          <p:nvPr/>
        </p:nvSpPr>
        <p:spPr>
          <a:xfrm>
            <a:off x="1235832" y="1040040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401DD8-18BB-E7E5-7B1F-64345409BA31}"/>
              </a:ext>
            </a:extLst>
          </p:cNvPr>
          <p:cNvSpPr/>
          <p:nvPr/>
        </p:nvSpPr>
        <p:spPr>
          <a:xfrm>
            <a:off x="1235832" y="1321545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BB1DB9-795A-5068-AF92-E52E5D60F8C7}"/>
              </a:ext>
            </a:extLst>
          </p:cNvPr>
          <p:cNvSpPr/>
          <p:nvPr/>
        </p:nvSpPr>
        <p:spPr>
          <a:xfrm>
            <a:off x="1235832" y="1251702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5B3B0C1-E091-C454-15A1-30CEE1E2D343}"/>
              </a:ext>
            </a:extLst>
          </p:cNvPr>
          <p:cNvSpPr/>
          <p:nvPr/>
        </p:nvSpPr>
        <p:spPr>
          <a:xfrm>
            <a:off x="1235832" y="1178127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546BFDB-CF11-CD9B-B898-DB1859232239}"/>
              </a:ext>
            </a:extLst>
          </p:cNvPr>
          <p:cNvSpPr/>
          <p:nvPr/>
        </p:nvSpPr>
        <p:spPr>
          <a:xfrm>
            <a:off x="1235832" y="1108284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7F8E95F-D3E7-537D-16F9-BADFBE1652B3}"/>
              </a:ext>
            </a:extLst>
          </p:cNvPr>
          <p:cNvSpPr/>
          <p:nvPr/>
        </p:nvSpPr>
        <p:spPr>
          <a:xfrm>
            <a:off x="1235832" y="973252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7125DC5-0C71-0BBD-907F-9235AF210D25}"/>
              </a:ext>
            </a:extLst>
          </p:cNvPr>
          <p:cNvSpPr/>
          <p:nvPr/>
        </p:nvSpPr>
        <p:spPr>
          <a:xfrm>
            <a:off x="1235832" y="838220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6" name="Picture Placeholder 33">
            <a:extLst>
              <a:ext uri="{FF2B5EF4-FFF2-40B4-BE49-F238E27FC236}">
                <a16:creationId xmlns:a16="http://schemas.microsoft.com/office/drawing/2014/main" id="{083AE6F8-0B27-74FD-E787-9FD89F18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>
          <a:xfrm>
            <a:off x="6626222" y="7038883"/>
            <a:ext cx="5503862" cy="68580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0D48EBE-85BB-C0C1-A347-6B0847C1C205}"/>
              </a:ext>
            </a:extLst>
          </p:cNvPr>
          <p:cNvSpPr txBox="1"/>
          <p:nvPr/>
        </p:nvSpPr>
        <p:spPr>
          <a:xfrm>
            <a:off x="1901823" y="7693363"/>
            <a:ext cx="4328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Chain Org. w.r.t Total Perf. as No Score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FDDCF51-1643-C200-E684-233D02BEA49E}"/>
              </a:ext>
            </a:extLst>
          </p:cNvPr>
          <p:cNvSpPr/>
          <p:nvPr/>
        </p:nvSpPr>
        <p:spPr>
          <a:xfrm>
            <a:off x="1235832" y="761231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AE41470-E801-34A1-2E3A-7CFE8A094D27}"/>
              </a:ext>
            </a:extLst>
          </p:cNvPr>
          <p:cNvSpPr/>
          <p:nvPr/>
        </p:nvSpPr>
        <p:spPr>
          <a:xfrm>
            <a:off x="987376" y="10199966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DDBA1E-6F2A-C404-5A65-C459E267F47B}"/>
              </a:ext>
            </a:extLst>
          </p:cNvPr>
          <p:cNvSpPr txBox="1"/>
          <p:nvPr/>
        </p:nvSpPr>
        <p:spPr>
          <a:xfrm>
            <a:off x="1901823" y="8893809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presence of 352 organizations with no assigned performance score raises concerns about the comprehensiveness of performance tracking.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2A61F-F544-8208-D1CE-8B184283B555}"/>
              </a:ext>
            </a:extLst>
          </p:cNvPr>
          <p:cNvSpPr txBox="1"/>
          <p:nvPr/>
        </p:nvSpPr>
        <p:spPr>
          <a:xfrm>
            <a:off x="1901822" y="10604675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Implement regular reviews and updates to the performance scoring system for increased accuracy.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E57CD01-9676-D6C8-7288-BF08AF4C7CE0}"/>
              </a:ext>
            </a:extLst>
          </p:cNvPr>
          <p:cNvSpPr txBox="1"/>
          <p:nvPr/>
        </p:nvSpPr>
        <p:spPr>
          <a:xfrm rot="16200000">
            <a:off x="-571170" y="9907356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KPI-3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E82E7D-7502-DF70-A2C6-2DDF13656CD4}"/>
              </a:ext>
            </a:extLst>
          </p:cNvPr>
          <p:cNvGrpSpPr/>
          <p:nvPr/>
        </p:nvGrpSpPr>
        <p:grpSpPr>
          <a:xfrm>
            <a:off x="6626220" y="7038884"/>
            <a:ext cx="5438546" cy="6840995"/>
            <a:chOff x="3863663" y="90573"/>
            <a:chExt cx="6970515" cy="6534636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36DC8F5-8224-29E0-01C3-1082223A74EF}"/>
                </a:ext>
              </a:extLst>
            </p:cNvPr>
            <p:cNvGrpSpPr/>
            <p:nvPr/>
          </p:nvGrpSpPr>
          <p:grpSpPr>
            <a:xfrm>
              <a:off x="3863663" y="508288"/>
              <a:ext cx="6970515" cy="6116921"/>
              <a:chOff x="3863663" y="508288"/>
              <a:chExt cx="6970515" cy="6116921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E1F87DB6-DA2E-9E10-9384-BEFDA4435677}"/>
                  </a:ext>
                </a:extLst>
              </p:cNvPr>
              <p:cNvGrpSpPr/>
              <p:nvPr/>
            </p:nvGrpSpPr>
            <p:grpSpPr>
              <a:xfrm>
                <a:off x="3863663" y="508288"/>
                <a:ext cx="4069400" cy="6116921"/>
                <a:chOff x="3863663" y="508288"/>
                <a:chExt cx="4069400" cy="6116921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D10FB9E9-E183-438B-ED8B-DB703A055E39}"/>
                    </a:ext>
                  </a:extLst>
                </p:cNvPr>
                <p:cNvGrpSpPr/>
                <p:nvPr/>
              </p:nvGrpSpPr>
              <p:grpSpPr>
                <a:xfrm>
                  <a:off x="3863663" y="597641"/>
                  <a:ext cx="3126716" cy="5955383"/>
                  <a:chOff x="3863663" y="597641"/>
                  <a:chExt cx="3126716" cy="5955383"/>
                </a:xfrm>
              </p:grpSpPr>
              <p:sp>
                <p:nvSpPr>
                  <p:cNvPr id="145" name="Rectangle: Rounded Corners 144">
                    <a:extLst>
                      <a:ext uri="{FF2B5EF4-FFF2-40B4-BE49-F238E27FC236}">
                        <a16:creationId xmlns:a16="http://schemas.microsoft.com/office/drawing/2014/main" id="{49631214-56D7-DA6A-F542-AA914271C871}"/>
                      </a:ext>
                    </a:extLst>
                  </p:cNvPr>
                  <p:cNvSpPr/>
                  <p:nvPr/>
                </p:nvSpPr>
                <p:spPr>
                  <a:xfrm>
                    <a:off x="3863670" y="597641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American Renal Associates</a:t>
                    </a:r>
                    <a:endParaRPr lang="en-IN" sz="1600" dirty="0"/>
                  </a:p>
                </p:txBody>
              </p:sp>
              <p:sp>
                <p:nvSpPr>
                  <p:cNvPr id="146" name="Rectangle: Rounded Corners 145">
                    <a:extLst>
                      <a:ext uri="{FF2B5EF4-FFF2-40B4-BE49-F238E27FC236}">
                        <a16:creationId xmlns:a16="http://schemas.microsoft.com/office/drawing/2014/main" id="{1DE5FD26-EF5E-E385-A595-E491B3FABFE0}"/>
                      </a:ext>
                    </a:extLst>
                  </p:cNvPr>
                  <p:cNvSpPr/>
                  <p:nvPr/>
                </p:nvSpPr>
                <p:spPr>
                  <a:xfrm>
                    <a:off x="3863669" y="901315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Atlantis Healthcare Group</a:t>
                    </a:r>
                    <a:endParaRPr lang="en-IN" sz="1600" dirty="0"/>
                  </a:p>
                </p:txBody>
              </p:sp>
              <p:sp>
                <p:nvSpPr>
                  <p:cNvPr id="147" name="Rectangle: Rounded Corners 146">
                    <a:extLst>
                      <a:ext uri="{FF2B5EF4-FFF2-40B4-BE49-F238E27FC236}">
                        <a16:creationId xmlns:a16="http://schemas.microsoft.com/office/drawing/2014/main" id="{47952E7D-009A-D442-6AB2-FF66DAA1C805}"/>
                      </a:ext>
                    </a:extLst>
                  </p:cNvPr>
                  <p:cNvSpPr/>
                  <p:nvPr/>
                </p:nvSpPr>
                <p:spPr>
                  <a:xfrm>
                    <a:off x="3863668" y="1214846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Centers for Dialysis Care</a:t>
                    </a:r>
                    <a:endParaRPr lang="en-IN" sz="1600" dirty="0"/>
                  </a:p>
                </p:txBody>
              </p:sp>
              <p:sp>
                <p:nvSpPr>
                  <p:cNvPr id="148" name="Rectangle: Rounded Corners 147">
                    <a:extLst>
                      <a:ext uri="{FF2B5EF4-FFF2-40B4-BE49-F238E27FC236}">
                        <a16:creationId xmlns:a16="http://schemas.microsoft.com/office/drawing/2014/main" id="{8EF2635C-8995-9481-FF42-893BE54709CD}"/>
                      </a:ext>
                    </a:extLst>
                  </p:cNvPr>
                  <p:cNvSpPr/>
                  <p:nvPr/>
                </p:nvSpPr>
                <p:spPr>
                  <a:xfrm>
                    <a:off x="3863668" y="1541420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Davita</a:t>
                    </a:r>
                    <a:endParaRPr lang="en-IN" dirty="0"/>
                  </a:p>
                </p:txBody>
              </p:sp>
              <p:sp>
                <p:nvSpPr>
                  <p:cNvPr id="149" name="Rectangle: Rounded Corners 148">
                    <a:extLst>
                      <a:ext uri="{FF2B5EF4-FFF2-40B4-BE49-F238E27FC236}">
                        <a16:creationId xmlns:a16="http://schemas.microsoft.com/office/drawing/2014/main" id="{0BF6BD49-4EC9-1A22-7BD9-CE09DB50DD07}"/>
                      </a:ext>
                    </a:extLst>
                  </p:cNvPr>
                  <p:cNvSpPr/>
                  <p:nvPr/>
                </p:nvSpPr>
                <p:spPr>
                  <a:xfrm>
                    <a:off x="3865168" y="1853824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Dialysis Clinic, INC.</a:t>
                    </a:r>
                    <a:endParaRPr lang="en-IN" dirty="0"/>
                  </a:p>
                </p:txBody>
              </p:sp>
              <p:sp>
                <p:nvSpPr>
                  <p:cNvPr id="150" name="Rectangle: Rounded Corners 149">
                    <a:extLst>
                      <a:ext uri="{FF2B5EF4-FFF2-40B4-BE49-F238E27FC236}">
                        <a16:creationId xmlns:a16="http://schemas.microsoft.com/office/drawing/2014/main" id="{87AFC273-1417-350E-C309-D3437473FF4D}"/>
                      </a:ext>
                    </a:extLst>
                  </p:cNvPr>
                  <p:cNvSpPr/>
                  <p:nvPr/>
                </p:nvSpPr>
                <p:spPr>
                  <a:xfrm>
                    <a:off x="3871329" y="2165250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Dislyspa</a:t>
                    </a:r>
                    <a:endParaRPr lang="en-IN" dirty="0"/>
                  </a:p>
                </p:txBody>
              </p:sp>
              <p:sp>
                <p:nvSpPr>
                  <p:cNvPr id="151" name="Rectangle: Rounded Corners 150">
                    <a:extLst>
                      <a:ext uri="{FF2B5EF4-FFF2-40B4-BE49-F238E27FC236}">
                        <a16:creationId xmlns:a16="http://schemas.microsoft.com/office/drawing/2014/main" id="{021949C9-A8F6-73D7-BB77-CFBE240EBD57}"/>
                      </a:ext>
                    </a:extLst>
                  </p:cNvPr>
                  <p:cNvSpPr/>
                  <p:nvPr/>
                </p:nvSpPr>
                <p:spPr>
                  <a:xfrm>
                    <a:off x="3871328" y="2476676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Dialysze</a:t>
                    </a:r>
                    <a:r>
                      <a:rPr lang="en-US" dirty="0"/>
                      <a:t> Direct PA LLC</a:t>
                    </a:r>
                    <a:endParaRPr lang="en-IN" dirty="0"/>
                  </a:p>
                </p:txBody>
              </p:sp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19CB0913-D07D-A7FB-C897-35E0FFA94625}"/>
                      </a:ext>
                    </a:extLst>
                  </p:cNvPr>
                  <p:cNvSpPr/>
                  <p:nvPr/>
                </p:nvSpPr>
                <p:spPr>
                  <a:xfrm>
                    <a:off x="3863668" y="2789677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Diamond Dialysis, LLC</a:t>
                    </a:r>
                    <a:endParaRPr lang="en-IN" dirty="0"/>
                  </a:p>
                </p:txBody>
              </p:sp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E1397E82-3028-5B91-79F5-42E0D1CFECBD}"/>
                      </a:ext>
                    </a:extLst>
                  </p:cNvPr>
                  <p:cNvSpPr/>
                  <p:nvPr/>
                </p:nvSpPr>
                <p:spPr>
                  <a:xfrm>
                    <a:off x="3870123" y="3115087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Freedom Dialysis, LLC</a:t>
                    </a:r>
                    <a:endParaRPr lang="en-IN" dirty="0"/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5C09B0C7-AD32-F53B-B89E-FE223577E985}"/>
                      </a:ext>
                    </a:extLst>
                  </p:cNvPr>
                  <p:cNvSpPr/>
                  <p:nvPr/>
                </p:nvSpPr>
                <p:spPr>
                  <a:xfrm>
                    <a:off x="3863667" y="3443866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Fresenius Medical Care</a:t>
                    </a:r>
                    <a:endParaRPr lang="en-IN" dirty="0"/>
                  </a:p>
                </p:txBody>
              </p:sp>
              <p:sp>
                <p:nvSpPr>
                  <p:cNvPr id="155" name="Rectangle: Rounded Corners 154">
                    <a:extLst>
                      <a:ext uri="{FF2B5EF4-FFF2-40B4-BE49-F238E27FC236}">
                        <a16:creationId xmlns:a16="http://schemas.microsoft.com/office/drawing/2014/main" id="{029A429B-C66F-BEE1-D810-E34BBD1982A9}"/>
                      </a:ext>
                    </a:extLst>
                  </p:cNvPr>
                  <p:cNvSpPr/>
                  <p:nvPr/>
                </p:nvSpPr>
                <p:spPr>
                  <a:xfrm>
                    <a:off x="3870123" y="3759141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 Dialysis, LLC</a:t>
                    </a:r>
                    <a:endParaRPr lang="en-IN" dirty="0"/>
                  </a:p>
                </p:txBody>
              </p:sp>
              <p:sp>
                <p:nvSpPr>
                  <p:cNvPr id="156" name="Rectangle: Rounded Corners 155">
                    <a:extLst>
                      <a:ext uri="{FF2B5EF4-FFF2-40B4-BE49-F238E27FC236}">
                        <a16:creationId xmlns:a16="http://schemas.microsoft.com/office/drawing/2014/main" id="{5369A447-2ECC-6951-3F05-F0A406F80568}"/>
                      </a:ext>
                    </a:extLst>
                  </p:cNvPr>
                  <p:cNvSpPr/>
                  <p:nvPr/>
                </p:nvSpPr>
                <p:spPr>
                  <a:xfrm>
                    <a:off x="3870123" y="4084450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Independent</a:t>
                    </a:r>
                    <a:endParaRPr lang="en-IN" dirty="0"/>
                  </a:p>
                </p:txBody>
              </p:sp>
              <p:sp>
                <p:nvSpPr>
                  <p:cNvPr id="157" name="Rectangle: Rounded Corners 156">
                    <a:extLst>
                      <a:ext uri="{FF2B5EF4-FFF2-40B4-BE49-F238E27FC236}">
                        <a16:creationId xmlns:a16="http://schemas.microsoft.com/office/drawing/2014/main" id="{CF0FBCC4-9217-664C-6667-07311E1436A6}"/>
                      </a:ext>
                    </a:extLst>
                  </p:cNvPr>
                  <p:cNvSpPr/>
                  <p:nvPr/>
                </p:nvSpPr>
                <p:spPr>
                  <a:xfrm>
                    <a:off x="3870667" y="4399684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Innovative Dialysis Systems</a:t>
                    </a:r>
                    <a:endParaRPr lang="en-IN" sz="1400" dirty="0"/>
                  </a:p>
                </p:txBody>
              </p:sp>
              <p:sp>
                <p:nvSpPr>
                  <p:cNvPr id="158" name="Rectangle: Rounded Corners 157">
                    <a:extLst>
                      <a:ext uri="{FF2B5EF4-FFF2-40B4-BE49-F238E27FC236}">
                        <a16:creationId xmlns:a16="http://schemas.microsoft.com/office/drawing/2014/main" id="{1554206C-0C6C-BF0B-8E7B-46FE60B7B47F}"/>
                      </a:ext>
                    </a:extLst>
                  </p:cNvPr>
                  <p:cNvSpPr/>
                  <p:nvPr/>
                </p:nvSpPr>
                <p:spPr>
                  <a:xfrm>
                    <a:off x="3863666" y="4725325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Nephrology Care Partners</a:t>
                    </a:r>
                    <a:endParaRPr lang="en-IN" sz="1600" dirty="0"/>
                  </a:p>
                </p:txBody>
              </p:sp>
              <p:sp>
                <p:nvSpPr>
                  <p:cNvPr id="159" name="Rectangle: Rounded Corners 158">
                    <a:extLst>
                      <a:ext uri="{FF2B5EF4-FFF2-40B4-BE49-F238E27FC236}">
                        <a16:creationId xmlns:a16="http://schemas.microsoft.com/office/drawing/2014/main" id="{9F541306-87A8-AA2B-3F98-EE1297EE1BAA}"/>
                      </a:ext>
                    </a:extLst>
                  </p:cNvPr>
                  <p:cNvSpPr/>
                  <p:nvPr/>
                </p:nvSpPr>
                <p:spPr>
                  <a:xfrm>
                    <a:off x="3870122" y="5039966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Northwest Kidney Centers</a:t>
                    </a:r>
                    <a:endParaRPr lang="en-IN" sz="1600" dirty="0"/>
                  </a:p>
                </p:txBody>
              </p:sp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152427DB-D2CB-4C3F-6615-A74DCD53F285}"/>
                      </a:ext>
                    </a:extLst>
                  </p:cNvPr>
                  <p:cNvSpPr/>
                  <p:nvPr/>
                </p:nvSpPr>
                <p:spPr>
                  <a:xfrm>
                    <a:off x="3863665" y="5364303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Sankar Nephrology Group</a:t>
                    </a:r>
                    <a:endParaRPr lang="en-IN" sz="1600" dirty="0"/>
                  </a:p>
                </p:txBody>
              </p:sp>
              <p:sp>
                <p:nvSpPr>
                  <p:cNvPr id="161" name="Rectangle: Rounded Corners 160">
                    <a:extLst>
                      <a:ext uri="{FF2B5EF4-FFF2-40B4-BE49-F238E27FC236}">
                        <a16:creationId xmlns:a16="http://schemas.microsoft.com/office/drawing/2014/main" id="{05DAEAC8-9CF6-D37E-17F6-B542090D29BD}"/>
                      </a:ext>
                    </a:extLst>
                  </p:cNvPr>
                  <p:cNvSpPr/>
                  <p:nvPr/>
                </p:nvSpPr>
                <p:spPr>
                  <a:xfrm>
                    <a:off x="3863664" y="5677443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Sula Dialysis</a:t>
                    </a:r>
                    <a:endParaRPr lang="en-IN" dirty="0"/>
                  </a:p>
                </p:txBody>
              </p:sp>
              <p:sp>
                <p:nvSpPr>
                  <p:cNvPr id="162" name="Rectangle: Rounded Corners 161">
                    <a:extLst>
                      <a:ext uri="{FF2B5EF4-FFF2-40B4-BE49-F238E27FC236}">
                        <a16:creationId xmlns:a16="http://schemas.microsoft.com/office/drawing/2014/main" id="{293B7BA2-7F59-3075-5A89-BDE28FC886E6}"/>
                      </a:ext>
                    </a:extLst>
                  </p:cNvPr>
                  <p:cNvSpPr/>
                  <p:nvPr/>
                </p:nvSpPr>
                <p:spPr>
                  <a:xfrm>
                    <a:off x="3863663" y="5993189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UPMC Health System</a:t>
                    </a:r>
                    <a:endParaRPr lang="en-IN" dirty="0"/>
                  </a:p>
                </p:txBody>
              </p:sp>
              <p:sp>
                <p:nvSpPr>
                  <p:cNvPr id="163" name="Rectangle: Rounded Corners 162">
                    <a:extLst>
                      <a:ext uri="{FF2B5EF4-FFF2-40B4-BE49-F238E27FC236}">
                        <a16:creationId xmlns:a16="http://schemas.microsoft.com/office/drawing/2014/main" id="{9D2047AE-4EED-22AF-7EA6-6B9F495CCEC5}"/>
                      </a:ext>
                    </a:extLst>
                  </p:cNvPr>
                  <p:cNvSpPr/>
                  <p:nvPr/>
                </p:nvSpPr>
                <p:spPr>
                  <a:xfrm>
                    <a:off x="3871752" y="6322192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US Renal Care, INC.</a:t>
                    </a:r>
                    <a:endParaRPr lang="en-IN" dirty="0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31E74BC2-5AE8-4619-E1DF-E6F6C2DFF186}"/>
                    </a:ext>
                  </a:extLst>
                </p:cNvPr>
                <p:cNvGrpSpPr/>
                <p:nvPr/>
              </p:nvGrpSpPr>
              <p:grpSpPr>
                <a:xfrm>
                  <a:off x="7114744" y="508288"/>
                  <a:ext cx="818319" cy="6116921"/>
                  <a:chOff x="7114744" y="508288"/>
                  <a:chExt cx="818319" cy="6116921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D818CD2C-860A-E25E-6CB1-5BA5B87E4F13}"/>
                      </a:ext>
                    </a:extLst>
                  </p:cNvPr>
                  <p:cNvSpPr/>
                  <p:nvPr/>
                </p:nvSpPr>
                <p:spPr>
                  <a:xfrm>
                    <a:off x="7132887" y="3352671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FEC3DA1-0E2A-95A8-2037-63A507910D2B}"/>
                      </a:ext>
                    </a:extLst>
                  </p:cNvPr>
                  <p:cNvSpPr/>
                  <p:nvPr/>
                </p:nvSpPr>
                <p:spPr>
                  <a:xfrm>
                    <a:off x="7480974" y="3025565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0032F621-B11A-30BC-2692-9D1A7437DF00}"/>
                      </a:ext>
                    </a:extLst>
                  </p:cNvPr>
                  <p:cNvSpPr/>
                  <p:nvPr/>
                </p:nvSpPr>
                <p:spPr>
                  <a:xfrm>
                    <a:off x="7172554" y="2709555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58AB2435-2758-F254-782C-4DA250B16F80}"/>
                      </a:ext>
                    </a:extLst>
                  </p:cNvPr>
                  <p:cNvSpPr/>
                  <p:nvPr/>
                </p:nvSpPr>
                <p:spPr>
                  <a:xfrm>
                    <a:off x="7475897" y="2389935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0736D16A-CBA5-A426-EF96-CB857B0192E8}"/>
                      </a:ext>
                    </a:extLst>
                  </p:cNvPr>
                  <p:cNvSpPr/>
                  <p:nvPr/>
                </p:nvSpPr>
                <p:spPr>
                  <a:xfrm>
                    <a:off x="7127044" y="2063598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3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15DC53F0-59D9-D14B-A67D-1EB343D9A172}"/>
                      </a:ext>
                    </a:extLst>
                  </p:cNvPr>
                  <p:cNvSpPr/>
                  <p:nvPr/>
                </p:nvSpPr>
                <p:spPr>
                  <a:xfrm>
                    <a:off x="7475897" y="1745014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8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1DF626FF-0741-F845-2C4C-BEE09756FF93}"/>
                      </a:ext>
                    </a:extLst>
                  </p:cNvPr>
                  <p:cNvSpPr/>
                  <p:nvPr/>
                </p:nvSpPr>
                <p:spPr>
                  <a:xfrm>
                    <a:off x="7127044" y="1436934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52372695-5060-1515-8D46-C8BBD134B768}"/>
                      </a:ext>
                    </a:extLst>
                  </p:cNvPr>
                  <p:cNvSpPr/>
                  <p:nvPr/>
                </p:nvSpPr>
                <p:spPr>
                  <a:xfrm>
                    <a:off x="7475897" y="1128198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2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76C57AFB-2E8E-1FA1-EDB0-815CC990BF25}"/>
                      </a:ext>
                    </a:extLst>
                  </p:cNvPr>
                  <p:cNvSpPr/>
                  <p:nvPr/>
                </p:nvSpPr>
                <p:spPr>
                  <a:xfrm>
                    <a:off x="7114744" y="815560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8E14BCF2-A849-2C7B-B1B9-FBF77A582D3F}"/>
                      </a:ext>
                    </a:extLst>
                  </p:cNvPr>
                  <p:cNvSpPr/>
                  <p:nvPr/>
                </p:nvSpPr>
                <p:spPr>
                  <a:xfrm>
                    <a:off x="7475897" y="508288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6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0A934D23-014F-CB86-EF9A-E6AC35D055D1}"/>
                      </a:ext>
                    </a:extLst>
                  </p:cNvPr>
                  <p:cNvSpPr/>
                  <p:nvPr/>
                </p:nvSpPr>
                <p:spPr>
                  <a:xfrm>
                    <a:off x="7489310" y="3667946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A9A9DA26-8885-C56D-9F70-F77E5602428C}"/>
                      </a:ext>
                    </a:extLst>
                  </p:cNvPr>
                  <p:cNvSpPr/>
                  <p:nvPr/>
                </p:nvSpPr>
                <p:spPr>
                  <a:xfrm>
                    <a:off x="7132887" y="3976194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0805471A-9FBF-7179-43B8-D6E1C67DF9D9}"/>
                      </a:ext>
                    </a:extLst>
                  </p:cNvPr>
                  <p:cNvSpPr/>
                  <p:nvPr/>
                </p:nvSpPr>
                <p:spPr>
                  <a:xfrm>
                    <a:off x="7489310" y="4262291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D97B076C-CE43-6237-AEB1-AA100E4967FF}"/>
                      </a:ext>
                    </a:extLst>
                  </p:cNvPr>
                  <p:cNvSpPr/>
                  <p:nvPr/>
                </p:nvSpPr>
                <p:spPr>
                  <a:xfrm>
                    <a:off x="7132887" y="4608214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ED687F9B-5978-D07D-0E15-427431A78592}"/>
                      </a:ext>
                    </a:extLst>
                  </p:cNvPr>
                  <p:cNvSpPr/>
                  <p:nvPr/>
                </p:nvSpPr>
                <p:spPr>
                  <a:xfrm>
                    <a:off x="7489310" y="4956157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B0297DEE-C56C-6F6D-61FB-448401DB86EA}"/>
                      </a:ext>
                    </a:extLst>
                  </p:cNvPr>
                  <p:cNvSpPr/>
                  <p:nvPr/>
                </p:nvSpPr>
                <p:spPr>
                  <a:xfrm>
                    <a:off x="7132887" y="5270798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CE2248DF-26D1-1EED-9B9B-51F7400C5872}"/>
                      </a:ext>
                    </a:extLst>
                  </p:cNvPr>
                  <p:cNvSpPr/>
                  <p:nvPr/>
                </p:nvSpPr>
                <p:spPr>
                  <a:xfrm>
                    <a:off x="7475897" y="5579967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392E9458-3EBB-73F6-56E3-92704EDFD055}"/>
                      </a:ext>
                    </a:extLst>
                  </p:cNvPr>
                  <p:cNvSpPr/>
                  <p:nvPr/>
                </p:nvSpPr>
                <p:spPr>
                  <a:xfrm>
                    <a:off x="7164805" y="5926550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263A3699-D42E-130D-2BA8-330D0F8D871F}"/>
                      </a:ext>
                    </a:extLst>
                  </p:cNvPr>
                  <p:cNvSpPr/>
                  <p:nvPr/>
                </p:nvSpPr>
                <p:spPr>
                  <a:xfrm>
                    <a:off x="7475897" y="6211987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789CF216-DBA4-6C0A-96CF-96F9F0BE0460}"/>
                    </a:ext>
                  </a:extLst>
                </p:cNvPr>
                <p:cNvGrpSpPr/>
                <p:nvPr/>
              </p:nvGrpSpPr>
              <p:grpSpPr>
                <a:xfrm>
                  <a:off x="6967388" y="713057"/>
                  <a:ext cx="521922" cy="5728966"/>
                  <a:chOff x="6967388" y="713057"/>
                  <a:chExt cx="521922" cy="5728966"/>
                </a:xfrm>
              </p:grpSpPr>
              <p:cxnSp>
                <p:nvCxnSpPr>
                  <p:cNvPr id="107" name="Straight Arrow Connector 106">
                    <a:extLst>
                      <a:ext uri="{FF2B5EF4-FFF2-40B4-BE49-F238E27FC236}">
                        <a16:creationId xmlns:a16="http://schemas.microsoft.com/office/drawing/2014/main" id="{2727A354-D2E2-DE4A-2AC8-B5CE2C8E2E9A}"/>
                      </a:ext>
                    </a:extLst>
                  </p:cNvPr>
                  <p:cNvCxnSpPr>
                    <a:stCxn id="145" idx="3"/>
                    <a:endCxn id="135" idx="2"/>
                  </p:cNvCxnSpPr>
                  <p:nvPr/>
                </p:nvCxnSpPr>
                <p:spPr>
                  <a:xfrm>
                    <a:off x="6982297" y="713057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17788708-CB86-2E06-509A-41A56F30E716}"/>
                      </a:ext>
                    </a:extLst>
                  </p:cNvPr>
                  <p:cNvCxnSpPr/>
                  <p:nvPr/>
                </p:nvCxnSpPr>
                <p:spPr>
                  <a:xfrm>
                    <a:off x="6973443" y="1322338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116F7BFE-3087-8689-E1EB-16F5983D3620}"/>
                      </a:ext>
                    </a:extLst>
                  </p:cNvPr>
                  <p:cNvCxnSpPr/>
                  <p:nvPr/>
                </p:nvCxnSpPr>
                <p:spPr>
                  <a:xfrm>
                    <a:off x="6995710" y="1968319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3501D6CC-41E5-BA13-964A-2EAAA5EC18D2}"/>
                      </a:ext>
                    </a:extLst>
                  </p:cNvPr>
                  <p:cNvCxnSpPr/>
                  <p:nvPr/>
                </p:nvCxnSpPr>
                <p:spPr>
                  <a:xfrm>
                    <a:off x="6995710" y="2585947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>
                    <a:extLst>
                      <a:ext uri="{FF2B5EF4-FFF2-40B4-BE49-F238E27FC236}">
                        <a16:creationId xmlns:a16="http://schemas.microsoft.com/office/drawing/2014/main" id="{ECB65E4E-2AFD-BD5D-DE39-86BBEA644E31}"/>
                      </a:ext>
                    </a:extLst>
                  </p:cNvPr>
                  <p:cNvCxnSpPr/>
                  <p:nvPr/>
                </p:nvCxnSpPr>
                <p:spPr>
                  <a:xfrm>
                    <a:off x="6973443" y="3232133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0D32A700-DAB8-1C4A-B12B-2F39F72AF79D}"/>
                      </a:ext>
                    </a:extLst>
                  </p:cNvPr>
                  <p:cNvCxnSpPr/>
                  <p:nvPr/>
                </p:nvCxnSpPr>
                <p:spPr>
                  <a:xfrm>
                    <a:off x="6986222" y="3877482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2044A917-C2E9-7E10-4A13-6E061FB4732A}"/>
                      </a:ext>
                    </a:extLst>
                  </p:cNvPr>
                  <p:cNvCxnSpPr/>
                  <p:nvPr/>
                </p:nvCxnSpPr>
                <p:spPr>
                  <a:xfrm>
                    <a:off x="6986418" y="4522990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97DF2056-BCB6-C46F-65A7-A2C82B883F0D}"/>
                      </a:ext>
                    </a:extLst>
                  </p:cNvPr>
                  <p:cNvCxnSpPr/>
                  <p:nvPr/>
                </p:nvCxnSpPr>
                <p:spPr>
                  <a:xfrm>
                    <a:off x="6986418" y="5169945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E800D9B0-2ADF-E45F-D577-3560DEB854A3}"/>
                      </a:ext>
                    </a:extLst>
                  </p:cNvPr>
                  <p:cNvCxnSpPr/>
                  <p:nvPr/>
                </p:nvCxnSpPr>
                <p:spPr>
                  <a:xfrm>
                    <a:off x="6982290" y="5782587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20112097-89D7-E769-3489-EDCE838BB8C9}"/>
                      </a:ext>
                    </a:extLst>
                  </p:cNvPr>
                  <p:cNvCxnSpPr/>
                  <p:nvPr/>
                </p:nvCxnSpPr>
                <p:spPr>
                  <a:xfrm>
                    <a:off x="6973443" y="6440181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>
                    <a:extLst>
                      <a:ext uri="{FF2B5EF4-FFF2-40B4-BE49-F238E27FC236}">
                        <a16:creationId xmlns:a16="http://schemas.microsoft.com/office/drawing/2014/main" id="{94A65F6B-B666-4D82-BC71-C90A3FB8EBBD}"/>
                      </a:ext>
                    </a:extLst>
                  </p:cNvPr>
                  <p:cNvCxnSpPr>
                    <a:cxnSpLocks/>
                    <a:stCxn id="146" idx="3"/>
                    <a:endCxn id="134" idx="2"/>
                  </p:cNvCxnSpPr>
                  <p:nvPr/>
                </p:nvCxnSpPr>
                <p:spPr>
                  <a:xfrm>
                    <a:off x="6982296" y="1016731"/>
                    <a:ext cx="132448" cy="5440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Arrow Connector 117">
                    <a:extLst>
                      <a:ext uri="{FF2B5EF4-FFF2-40B4-BE49-F238E27FC236}">
                        <a16:creationId xmlns:a16="http://schemas.microsoft.com/office/drawing/2014/main" id="{60512C02-EEB4-32A4-70AD-1F9A1545F0D7}"/>
                      </a:ext>
                    </a:extLst>
                  </p:cNvPr>
                  <p:cNvCxnSpPr>
                    <a:cxnSpLocks/>
                    <a:endCxn id="132" idx="2"/>
                  </p:cNvCxnSpPr>
                  <p:nvPr/>
                </p:nvCxnSpPr>
                <p:spPr>
                  <a:xfrm>
                    <a:off x="6974582" y="1632823"/>
                    <a:ext cx="152462" cy="1072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6CD02416-CE25-256D-A7A7-46D9AC58D051}"/>
                      </a:ext>
                    </a:extLst>
                  </p:cNvPr>
                  <p:cNvCxnSpPr>
                    <a:cxnSpLocks/>
                    <a:endCxn id="130" idx="2"/>
                  </p:cNvCxnSpPr>
                  <p:nvPr/>
                </p:nvCxnSpPr>
                <p:spPr>
                  <a:xfrm>
                    <a:off x="6974582" y="2265942"/>
                    <a:ext cx="152462" cy="4267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>
                    <a:extLst>
                      <a:ext uri="{FF2B5EF4-FFF2-40B4-BE49-F238E27FC236}">
                        <a16:creationId xmlns:a16="http://schemas.microsoft.com/office/drawing/2014/main" id="{D946E7F2-2D41-22FF-3207-74C1FBB2FD81}"/>
                      </a:ext>
                    </a:extLst>
                  </p:cNvPr>
                  <p:cNvCxnSpPr>
                    <a:cxnSpLocks/>
                    <a:endCxn id="128" idx="2"/>
                  </p:cNvCxnSpPr>
                  <p:nvPr/>
                </p:nvCxnSpPr>
                <p:spPr>
                  <a:xfrm>
                    <a:off x="7007055" y="2912127"/>
                    <a:ext cx="165499" cy="4039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>
                    <a:extLst>
                      <a:ext uri="{FF2B5EF4-FFF2-40B4-BE49-F238E27FC236}">
                        <a16:creationId xmlns:a16="http://schemas.microsoft.com/office/drawing/2014/main" id="{27B389FA-028C-480F-C077-8258D4372850}"/>
                      </a:ext>
                    </a:extLst>
                  </p:cNvPr>
                  <p:cNvCxnSpPr>
                    <a:cxnSpLocks/>
                    <a:endCxn id="126" idx="2"/>
                  </p:cNvCxnSpPr>
                  <p:nvPr/>
                </p:nvCxnSpPr>
                <p:spPr>
                  <a:xfrm>
                    <a:off x="6974582" y="3546886"/>
                    <a:ext cx="158305" cy="12396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9F3BAD91-1536-910E-7967-DAFDC32EB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82296" y="4204395"/>
                    <a:ext cx="144749" cy="413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8AEC0C9A-22E2-B766-B60F-207907919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74582" y="4829038"/>
                    <a:ext cx="144749" cy="413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Arrow Connector 123">
                    <a:extLst>
                      <a:ext uri="{FF2B5EF4-FFF2-40B4-BE49-F238E27FC236}">
                        <a16:creationId xmlns:a16="http://schemas.microsoft.com/office/drawing/2014/main" id="{F0C42D7B-05BF-EA02-3F6D-CA1ED4DE3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7388" y="5468075"/>
                    <a:ext cx="144749" cy="413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E4C078A6-0DBC-79F3-CC99-A75924F3D7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82295" y="6094806"/>
                    <a:ext cx="144749" cy="413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D176E0A-5CB6-C5D0-09FA-97A1798DD8A2}"/>
                  </a:ext>
                </a:extLst>
              </p:cNvPr>
              <p:cNvGrpSpPr/>
              <p:nvPr/>
            </p:nvGrpSpPr>
            <p:grpSpPr>
              <a:xfrm>
                <a:off x="7039871" y="714900"/>
                <a:ext cx="3794307" cy="5841401"/>
                <a:chOff x="7039871" y="714900"/>
                <a:chExt cx="3794307" cy="5841401"/>
              </a:xfrm>
            </p:grpSpPr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789035B2-F9C9-F9FD-A58E-FC922530BABB}"/>
                    </a:ext>
                  </a:extLst>
                </p:cNvPr>
                <p:cNvCxnSpPr>
                  <a:cxnSpLocks/>
                  <a:stCxn id="97" idx="0"/>
                  <a:endCxn id="135" idx="6"/>
                </p:cNvCxnSpPr>
                <p:nvPr/>
              </p:nvCxnSpPr>
              <p:spPr>
                <a:xfrm flipH="1" flipV="1">
                  <a:off x="7919651" y="714900"/>
                  <a:ext cx="1631604" cy="1681182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4620545-5EA7-33D8-A81B-B547D19C3B0B}"/>
                    </a:ext>
                  </a:extLst>
                </p:cNvPr>
                <p:cNvGrpSpPr/>
                <p:nvPr/>
              </p:nvGrpSpPr>
              <p:grpSpPr>
                <a:xfrm>
                  <a:off x="7039871" y="840047"/>
                  <a:ext cx="3794307" cy="5716254"/>
                  <a:chOff x="7039871" y="840047"/>
                  <a:chExt cx="3794307" cy="5716254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DB6830C5-75DA-B16F-7B19-F8294FB8D440}"/>
                      </a:ext>
                    </a:extLst>
                  </p:cNvPr>
                  <p:cNvSpPr/>
                  <p:nvPr/>
                </p:nvSpPr>
                <p:spPr>
                  <a:xfrm>
                    <a:off x="8268333" y="2396082"/>
                    <a:ext cx="2565845" cy="19192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>
                        <a:latin typeface="Bauhaus 93" panose="04030905020B02020C02" pitchFamily="82" charset="0"/>
                      </a:rPr>
                      <a:t>352</a:t>
                    </a:r>
                    <a:endParaRPr lang="en-US" sz="2000" b="1" dirty="0">
                      <a:latin typeface="Bauhaus 93" panose="04030905020B02020C02" pitchFamily="82" charset="0"/>
                    </a:endParaRPr>
                  </a:p>
                  <a:p>
                    <a:pPr algn="ctr"/>
                    <a:r>
                      <a:rPr lang="en-US" sz="2400" dirty="0"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Total</a:t>
                    </a:r>
                    <a:endParaRPr lang="en-IN" sz="3200" dirty="0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B1036660-76ED-8F36-6ABF-7A4B4C79FE19}"/>
                      </a:ext>
                    </a:extLst>
                  </p:cNvPr>
                  <p:cNvCxnSpPr>
                    <a:cxnSpLocks/>
                    <a:stCxn id="97" idx="4"/>
                    <a:endCxn id="144" idx="6"/>
                  </p:cNvCxnSpPr>
                  <p:nvPr/>
                </p:nvCxnSpPr>
                <p:spPr>
                  <a:xfrm flipH="1">
                    <a:off x="7919651" y="4315282"/>
                    <a:ext cx="1631604" cy="2103316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50AD117-C221-9424-5CB0-A7A711C25742}"/>
                      </a:ext>
                    </a:extLst>
                  </p:cNvPr>
                  <p:cNvSpPr txBox="1"/>
                  <p:nvPr/>
                </p:nvSpPr>
                <p:spPr>
                  <a:xfrm>
                    <a:off x="7043722" y="840047"/>
                    <a:ext cx="577635" cy="352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17</a:t>
                    </a:r>
                    <a:endParaRPr lang="en-IN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B32FA6FC-69B1-135E-76FD-07BD4285A06A}"/>
                      </a:ext>
                    </a:extLst>
                  </p:cNvPr>
                  <p:cNvSpPr txBox="1"/>
                  <p:nvPr/>
                </p:nvSpPr>
                <p:spPr>
                  <a:xfrm>
                    <a:off x="7039871" y="1497443"/>
                    <a:ext cx="635466" cy="293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119</a:t>
                    </a:r>
                    <a:endParaRPr lang="en-IN" sz="1400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204A34F4-5872-260B-126F-92D2CCB042CD}"/>
                      </a:ext>
                    </a:extLst>
                  </p:cNvPr>
                  <p:cNvSpPr txBox="1"/>
                  <p:nvPr/>
                </p:nvSpPr>
                <p:spPr>
                  <a:xfrm>
                    <a:off x="7070784" y="3428755"/>
                    <a:ext cx="592788" cy="2645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118</a:t>
                    </a:r>
                    <a:endParaRPr lang="en-IN" sz="1200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6900C95-A6B3-4C81-10CE-214578F009CF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752" y="3993687"/>
                    <a:ext cx="584820" cy="352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53</a:t>
                    </a:r>
                    <a:endParaRPr lang="en-IN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F4B587FC-C5AC-60F0-3B17-54B97A23A29B}"/>
                      </a:ext>
                    </a:extLst>
                  </p:cNvPr>
                  <p:cNvSpPr txBox="1"/>
                  <p:nvPr/>
                </p:nvSpPr>
                <p:spPr>
                  <a:xfrm>
                    <a:off x="7458335" y="6306407"/>
                    <a:ext cx="443753" cy="249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16</a:t>
                    </a:r>
                    <a:endParaRPr lang="en-IN" sz="1100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</p:grpSp>
          </p:grpSp>
        </p:grp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89CDD5B-7BA2-16AC-BAE6-D29AD491035F}"/>
                </a:ext>
              </a:extLst>
            </p:cNvPr>
            <p:cNvSpPr/>
            <p:nvPr/>
          </p:nvSpPr>
          <p:spPr>
            <a:xfrm>
              <a:off x="3863663" y="90573"/>
              <a:ext cx="6877192" cy="339485"/>
            </a:xfrm>
            <a:prstGeom prst="roundRect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NO SCORE Chain Organizations</a:t>
              </a:r>
              <a:endParaRPr lang="en-IN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B30DAA3E-0AE0-2797-6F5E-7C176D6533E1}"/>
              </a:ext>
            </a:extLst>
          </p:cNvPr>
          <p:cNvSpPr txBox="1"/>
          <p:nvPr/>
        </p:nvSpPr>
        <p:spPr>
          <a:xfrm>
            <a:off x="1901822" y="11972696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Resolving issues related to organizations without assigned performance scores is vital for comprehensive performance tracking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364131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F6081-6C06-F5AF-8600-3BAC8D68A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185B9D-E40F-9DE8-47AB-598FDAA446EE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ACC16E1-F9B0-DB4A-85C2-3A012B03BA3A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B1365B-B470-60F7-CE48-AA9E6E1C8D2E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44C89C-B2FE-1A80-ACE7-6FABA0B7A724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EF28E0-2F07-1786-F65E-2AF7C3BCB3EF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8953B7-9C27-08FB-1B5F-ECECB1141DBB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79E6B1-D606-BFB8-E3EC-3D6774F5E172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6406A5-711A-1E03-E6EF-A3E3B0AFED6A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C45260-2228-44C8-4A36-6F3A1022E167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05E86F8E-5E8D-F3E7-86ED-964C48AAB3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/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7062E04-ED1E-27EB-53F5-944472350527}"/>
              </a:ext>
            </a:extLst>
          </p:cNvPr>
          <p:cNvSpPr txBox="1"/>
          <p:nvPr/>
        </p:nvSpPr>
        <p:spPr>
          <a:xfrm>
            <a:off x="1963739" y="654480"/>
            <a:ext cx="4328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Chain Org. w.r.t Total Perf. as No Score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B5C99B-0596-2C8F-52F0-EE90C016FF55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3F6B52-8797-7544-5302-4A0411BFFB5C}"/>
              </a:ext>
            </a:extLst>
          </p:cNvPr>
          <p:cNvSpPr/>
          <p:nvPr/>
        </p:nvSpPr>
        <p:spPr>
          <a:xfrm>
            <a:off x="1049292" y="3161083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78B8AE-1F32-0CED-108D-392C2F88FA7D}"/>
              </a:ext>
            </a:extLst>
          </p:cNvPr>
          <p:cNvSpPr txBox="1"/>
          <p:nvPr/>
        </p:nvSpPr>
        <p:spPr>
          <a:xfrm>
            <a:off x="1963739" y="1854926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presence of 352 organizations with no assigned performance score raises concerns about the comprehensiveness of performance tracking.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14F88-BA1C-160F-E5D7-B6DD325CD3FC}"/>
              </a:ext>
            </a:extLst>
          </p:cNvPr>
          <p:cNvSpPr txBox="1"/>
          <p:nvPr/>
        </p:nvSpPr>
        <p:spPr>
          <a:xfrm>
            <a:off x="1963738" y="3565792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Implement regular reviews and updates to the performance scoring system for increased accuracy.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38803-D835-C013-721A-743E0A34F4B3}"/>
              </a:ext>
            </a:extLst>
          </p:cNvPr>
          <p:cNvSpPr txBox="1"/>
          <p:nvPr/>
        </p:nvSpPr>
        <p:spPr>
          <a:xfrm rot="16200000">
            <a:off x="-509254" y="2868473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KPI-3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B1D936-E984-398D-22E8-DECE81DB63BC}"/>
              </a:ext>
            </a:extLst>
          </p:cNvPr>
          <p:cNvGrpSpPr/>
          <p:nvPr/>
        </p:nvGrpSpPr>
        <p:grpSpPr>
          <a:xfrm>
            <a:off x="6688136" y="1"/>
            <a:ext cx="5438546" cy="6840995"/>
            <a:chOff x="3863663" y="90573"/>
            <a:chExt cx="6970515" cy="65346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1987BBD-C09D-5989-BB9E-EC550408DF9F}"/>
                </a:ext>
              </a:extLst>
            </p:cNvPr>
            <p:cNvGrpSpPr/>
            <p:nvPr/>
          </p:nvGrpSpPr>
          <p:grpSpPr>
            <a:xfrm>
              <a:off x="3863663" y="508288"/>
              <a:ext cx="6970515" cy="6116921"/>
              <a:chOff x="3863663" y="508288"/>
              <a:chExt cx="6970515" cy="611692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813203D-E7EB-5D04-B2C5-9CDE9E960E5B}"/>
                  </a:ext>
                </a:extLst>
              </p:cNvPr>
              <p:cNvGrpSpPr/>
              <p:nvPr/>
            </p:nvGrpSpPr>
            <p:grpSpPr>
              <a:xfrm>
                <a:off x="3863663" y="508288"/>
                <a:ext cx="4069400" cy="6116921"/>
                <a:chOff x="3863663" y="508288"/>
                <a:chExt cx="4069400" cy="6116921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38F8F86-693B-3EB3-E91E-E32561CF4A95}"/>
                    </a:ext>
                  </a:extLst>
                </p:cNvPr>
                <p:cNvGrpSpPr/>
                <p:nvPr/>
              </p:nvGrpSpPr>
              <p:grpSpPr>
                <a:xfrm>
                  <a:off x="3863663" y="597641"/>
                  <a:ext cx="3126716" cy="5955383"/>
                  <a:chOff x="3863663" y="597641"/>
                  <a:chExt cx="3126716" cy="5955383"/>
                </a:xfrm>
              </p:grpSpPr>
              <p:sp>
                <p:nvSpPr>
                  <p:cNvPr id="109" name="Rectangle: Rounded Corners 108">
                    <a:extLst>
                      <a:ext uri="{FF2B5EF4-FFF2-40B4-BE49-F238E27FC236}">
                        <a16:creationId xmlns:a16="http://schemas.microsoft.com/office/drawing/2014/main" id="{0FE5F346-4BAA-98E5-E1D3-6B2A4AFE2504}"/>
                      </a:ext>
                    </a:extLst>
                  </p:cNvPr>
                  <p:cNvSpPr/>
                  <p:nvPr/>
                </p:nvSpPr>
                <p:spPr>
                  <a:xfrm>
                    <a:off x="3863670" y="597641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American Renal Associates</a:t>
                    </a:r>
                    <a:endParaRPr lang="en-IN" sz="1600" dirty="0"/>
                  </a:p>
                </p:txBody>
              </p:sp>
              <p:sp>
                <p:nvSpPr>
                  <p:cNvPr id="110" name="Rectangle: Rounded Corners 109">
                    <a:extLst>
                      <a:ext uri="{FF2B5EF4-FFF2-40B4-BE49-F238E27FC236}">
                        <a16:creationId xmlns:a16="http://schemas.microsoft.com/office/drawing/2014/main" id="{6563D148-4353-1CA5-1449-6FCD6A6A9AC6}"/>
                      </a:ext>
                    </a:extLst>
                  </p:cNvPr>
                  <p:cNvSpPr/>
                  <p:nvPr/>
                </p:nvSpPr>
                <p:spPr>
                  <a:xfrm>
                    <a:off x="3863669" y="901315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Atlantis Healthcare Group</a:t>
                    </a:r>
                    <a:endParaRPr lang="en-IN" sz="1600" dirty="0"/>
                  </a:p>
                </p:txBody>
              </p:sp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4E3DA47D-DC10-015D-4AC9-344D81A07A9E}"/>
                      </a:ext>
                    </a:extLst>
                  </p:cNvPr>
                  <p:cNvSpPr/>
                  <p:nvPr/>
                </p:nvSpPr>
                <p:spPr>
                  <a:xfrm>
                    <a:off x="3863668" y="1214846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Centers for Dialysis Care</a:t>
                    </a:r>
                    <a:endParaRPr lang="en-IN" sz="1600" dirty="0"/>
                  </a:p>
                </p:txBody>
              </p:sp>
              <p:sp>
                <p:nvSpPr>
                  <p:cNvPr id="112" name="Rectangle: Rounded Corners 111">
                    <a:extLst>
                      <a:ext uri="{FF2B5EF4-FFF2-40B4-BE49-F238E27FC236}">
                        <a16:creationId xmlns:a16="http://schemas.microsoft.com/office/drawing/2014/main" id="{2AF3E89C-50AF-1E76-49D4-CDCACBB9AA50}"/>
                      </a:ext>
                    </a:extLst>
                  </p:cNvPr>
                  <p:cNvSpPr/>
                  <p:nvPr/>
                </p:nvSpPr>
                <p:spPr>
                  <a:xfrm>
                    <a:off x="3863668" y="1541420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Davita</a:t>
                    </a:r>
                    <a:endParaRPr lang="en-IN" dirty="0"/>
                  </a:p>
                </p:txBody>
              </p:sp>
              <p:sp>
                <p:nvSpPr>
                  <p:cNvPr id="113" name="Rectangle: Rounded Corners 112">
                    <a:extLst>
                      <a:ext uri="{FF2B5EF4-FFF2-40B4-BE49-F238E27FC236}">
                        <a16:creationId xmlns:a16="http://schemas.microsoft.com/office/drawing/2014/main" id="{D8AB4674-7862-90CF-E5D0-EF83D4217CFE}"/>
                      </a:ext>
                    </a:extLst>
                  </p:cNvPr>
                  <p:cNvSpPr/>
                  <p:nvPr/>
                </p:nvSpPr>
                <p:spPr>
                  <a:xfrm>
                    <a:off x="3865168" y="1853824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Dialysis Clinic, INC.</a:t>
                    </a:r>
                    <a:endParaRPr lang="en-IN" dirty="0"/>
                  </a:p>
                </p:txBody>
              </p:sp>
              <p:sp>
                <p:nvSpPr>
                  <p:cNvPr id="114" name="Rectangle: Rounded Corners 113">
                    <a:extLst>
                      <a:ext uri="{FF2B5EF4-FFF2-40B4-BE49-F238E27FC236}">
                        <a16:creationId xmlns:a16="http://schemas.microsoft.com/office/drawing/2014/main" id="{E46D163F-2C58-FD02-D8C4-4EDF9022AB30}"/>
                      </a:ext>
                    </a:extLst>
                  </p:cNvPr>
                  <p:cNvSpPr/>
                  <p:nvPr/>
                </p:nvSpPr>
                <p:spPr>
                  <a:xfrm>
                    <a:off x="3871329" y="2165250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Dislyspa</a:t>
                    </a:r>
                    <a:endParaRPr lang="en-IN" dirty="0"/>
                  </a:p>
                </p:txBody>
              </p:sp>
              <p:sp>
                <p:nvSpPr>
                  <p:cNvPr id="115" name="Rectangle: Rounded Corners 114">
                    <a:extLst>
                      <a:ext uri="{FF2B5EF4-FFF2-40B4-BE49-F238E27FC236}">
                        <a16:creationId xmlns:a16="http://schemas.microsoft.com/office/drawing/2014/main" id="{A04B712C-BDD2-C766-F467-E6CDEEEC1160}"/>
                      </a:ext>
                    </a:extLst>
                  </p:cNvPr>
                  <p:cNvSpPr/>
                  <p:nvPr/>
                </p:nvSpPr>
                <p:spPr>
                  <a:xfrm>
                    <a:off x="3871328" y="2476676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Dialysze</a:t>
                    </a:r>
                    <a:r>
                      <a:rPr lang="en-US" dirty="0"/>
                      <a:t> Direct PA LLC</a:t>
                    </a:r>
                    <a:endParaRPr lang="en-IN" dirty="0"/>
                  </a:p>
                </p:txBody>
              </p:sp>
              <p:sp>
                <p:nvSpPr>
                  <p:cNvPr id="116" name="Rectangle: Rounded Corners 115">
                    <a:extLst>
                      <a:ext uri="{FF2B5EF4-FFF2-40B4-BE49-F238E27FC236}">
                        <a16:creationId xmlns:a16="http://schemas.microsoft.com/office/drawing/2014/main" id="{96C8BED1-AD38-4486-8138-75ADBA30C65A}"/>
                      </a:ext>
                    </a:extLst>
                  </p:cNvPr>
                  <p:cNvSpPr/>
                  <p:nvPr/>
                </p:nvSpPr>
                <p:spPr>
                  <a:xfrm>
                    <a:off x="3863668" y="2789677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Diamond Dialysis, LLC</a:t>
                    </a:r>
                    <a:endParaRPr lang="en-IN" dirty="0"/>
                  </a:p>
                </p:txBody>
              </p:sp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1BF7302F-ED32-11A4-463F-DAE452C7DF62}"/>
                      </a:ext>
                    </a:extLst>
                  </p:cNvPr>
                  <p:cNvSpPr/>
                  <p:nvPr/>
                </p:nvSpPr>
                <p:spPr>
                  <a:xfrm>
                    <a:off x="3870123" y="3115087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Freedom Dialysis, LLC</a:t>
                    </a:r>
                    <a:endParaRPr lang="en-IN" dirty="0"/>
                  </a:p>
                </p:txBody>
              </p:sp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CE69AAED-295B-95C2-9E13-62AE689E8E6C}"/>
                      </a:ext>
                    </a:extLst>
                  </p:cNvPr>
                  <p:cNvSpPr/>
                  <p:nvPr/>
                </p:nvSpPr>
                <p:spPr>
                  <a:xfrm>
                    <a:off x="3863667" y="3443866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Fresenius Medical Care</a:t>
                    </a:r>
                    <a:endParaRPr lang="en-IN" dirty="0"/>
                  </a:p>
                </p:txBody>
              </p:sp>
              <p:sp>
                <p:nvSpPr>
                  <p:cNvPr id="119" name="Rectangle: Rounded Corners 118">
                    <a:extLst>
                      <a:ext uri="{FF2B5EF4-FFF2-40B4-BE49-F238E27FC236}">
                        <a16:creationId xmlns:a16="http://schemas.microsoft.com/office/drawing/2014/main" id="{C3EDF400-F8B5-0F08-57F2-0591899617F8}"/>
                      </a:ext>
                    </a:extLst>
                  </p:cNvPr>
                  <p:cNvSpPr/>
                  <p:nvPr/>
                </p:nvSpPr>
                <p:spPr>
                  <a:xfrm>
                    <a:off x="3870123" y="3759141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 Dialysis, LLC</a:t>
                    </a:r>
                    <a:endParaRPr lang="en-IN" dirty="0"/>
                  </a:p>
                </p:txBody>
              </p:sp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49722453-962B-0482-657E-E07E7565140D}"/>
                      </a:ext>
                    </a:extLst>
                  </p:cNvPr>
                  <p:cNvSpPr/>
                  <p:nvPr/>
                </p:nvSpPr>
                <p:spPr>
                  <a:xfrm>
                    <a:off x="3870123" y="4084450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Independent</a:t>
                    </a:r>
                    <a:endParaRPr lang="en-IN" dirty="0"/>
                  </a:p>
                </p:txBody>
              </p:sp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4A017B5F-262B-0DE1-40A9-FFD364E0CAD9}"/>
                      </a:ext>
                    </a:extLst>
                  </p:cNvPr>
                  <p:cNvSpPr/>
                  <p:nvPr/>
                </p:nvSpPr>
                <p:spPr>
                  <a:xfrm>
                    <a:off x="3870667" y="4399684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Innovative Dialysis Systems</a:t>
                    </a:r>
                    <a:endParaRPr lang="en-IN" sz="1400" dirty="0"/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EE381B9C-308F-573F-2FA3-5225B041DC99}"/>
                      </a:ext>
                    </a:extLst>
                  </p:cNvPr>
                  <p:cNvSpPr/>
                  <p:nvPr/>
                </p:nvSpPr>
                <p:spPr>
                  <a:xfrm>
                    <a:off x="3863666" y="4725325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Nephrology Care Partners</a:t>
                    </a:r>
                    <a:endParaRPr lang="en-IN" sz="1600" dirty="0"/>
                  </a:p>
                </p:txBody>
              </p:sp>
              <p:sp>
                <p:nvSpPr>
                  <p:cNvPr id="123" name="Rectangle: Rounded Corners 122">
                    <a:extLst>
                      <a:ext uri="{FF2B5EF4-FFF2-40B4-BE49-F238E27FC236}">
                        <a16:creationId xmlns:a16="http://schemas.microsoft.com/office/drawing/2014/main" id="{57FB4AFA-5544-C046-933E-7906E92CE4C0}"/>
                      </a:ext>
                    </a:extLst>
                  </p:cNvPr>
                  <p:cNvSpPr/>
                  <p:nvPr/>
                </p:nvSpPr>
                <p:spPr>
                  <a:xfrm>
                    <a:off x="3870122" y="5039966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Northwest Kidney Centers</a:t>
                    </a:r>
                    <a:endParaRPr lang="en-IN" sz="1600" dirty="0"/>
                  </a:p>
                </p:txBody>
              </p:sp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F72ED3C5-2716-B15B-C597-60CFC401A141}"/>
                      </a:ext>
                    </a:extLst>
                  </p:cNvPr>
                  <p:cNvSpPr/>
                  <p:nvPr/>
                </p:nvSpPr>
                <p:spPr>
                  <a:xfrm>
                    <a:off x="3863665" y="5364303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Sankar Nephrology Group</a:t>
                    </a:r>
                    <a:endParaRPr lang="en-IN" sz="1600" dirty="0"/>
                  </a:p>
                </p:txBody>
              </p:sp>
              <p:sp>
                <p:nvSpPr>
                  <p:cNvPr id="125" name="Rectangle: Rounded Corners 124">
                    <a:extLst>
                      <a:ext uri="{FF2B5EF4-FFF2-40B4-BE49-F238E27FC236}">
                        <a16:creationId xmlns:a16="http://schemas.microsoft.com/office/drawing/2014/main" id="{C1F504FB-6F8D-D224-29F3-6FABFCBE98A7}"/>
                      </a:ext>
                    </a:extLst>
                  </p:cNvPr>
                  <p:cNvSpPr/>
                  <p:nvPr/>
                </p:nvSpPr>
                <p:spPr>
                  <a:xfrm>
                    <a:off x="3863664" y="5677443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Sula Dialysis</a:t>
                    </a:r>
                    <a:endParaRPr lang="en-IN" dirty="0"/>
                  </a:p>
                </p:txBody>
              </p:sp>
              <p:sp>
                <p:nvSpPr>
                  <p:cNvPr id="126" name="Rectangle: Rounded Corners 125">
                    <a:extLst>
                      <a:ext uri="{FF2B5EF4-FFF2-40B4-BE49-F238E27FC236}">
                        <a16:creationId xmlns:a16="http://schemas.microsoft.com/office/drawing/2014/main" id="{CCF9DC4E-06C7-C12A-7DD0-F73128D896AF}"/>
                      </a:ext>
                    </a:extLst>
                  </p:cNvPr>
                  <p:cNvSpPr/>
                  <p:nvPr/>
                </p:nvSpPr>
                <p:spPr>
                  <a:xfrm>
                    <a:off x="3863663" y="5993189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UPMC Health System</a:t>
                    </a:r>
                    <a:endParaRPr lang="en-IN" dirty="0"/>
                  </a:p>
                </p:txBody>
              </p:sp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51F728AF-CA5A-556B-844E-CD708E9EE911}"/>
                      </a:ext>
                    </a:extLst>
                  </p:cNvPr>
                  <p:cNvSpPr/>
                  <p:nvPr/>
                </p:nvSpPr>
                <p:spPr>
                  <a:xfrm>
                    <a:off x="3871752" y="6322192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US Renal Care, INC.</a:t>
                    </a:r>
                    <a:endParaRPr lang="en-IN" dirty="0"/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D0E270BA-AD21-6F12-FFC2-C459FC038784}"/>
                    </a:ext>
                  </a:extLst>
                </p:cNvPr>
                <p:cNvGrpSpPr/>
                <p:nvPr/>
              </p:nvGrpSpPr>
              <p:grpSpPr>
                <a:xfrm>
                  <a:off x="7114744" y="508288"/>
                  <a:ext cx="818319" cy="6116921"/>
                  <a:chOff x="7114744" y="508288"/>
                  <a:chExt cx="818319" cy="6116921"/>
                </a:xfrm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1C158CB7-0463-45B7-644E-16038CE97859}"/>
                      </a:ext>
                    </a:extLst>
                  </p:cNvPr>
                  <p:cNvSpPr/>
                  <p:nvPr/>
                </p:nvSpPr>
                <p:spPr>
                  <a:xfrm>
                    <a:off x="7132887" y="3352671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8F34AEAE-68B7-5845-910F-91111F10480D}"/>
                      </a:ext>
                    </a:extLst>
                  </p:cNvPr>
                  <p:cNvSpPr/>
                  <p:nvPr/>
                </p:nvSpPr>
                <p:spPr>
                  <a:xfrm>
                    <a:off x="7480974" y="3025565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4244E183-2DBD-ABDC-9002-CE96A73500F2}"/>
                      </a:ext>
                    </a:extLst>
                  </p:cNvPr>
                  <p:cNvSpPr/>
                  <p:nvPr/>
                </p:nvSpPr>
                <p:spPr>
                  <a:xfrm>
                    <a:off x="7172554" y="2709555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30C5FC94-0AFF-0C83-C643-E175AA5EF559}"/>
                      </a:ext>
                    </a:extLst>
                  </p:cNvPr>
                  <p:cNvSpPr/>
                  <p:nvPr/>
                </p:nvSpPr>
                <p:spPr>
                  <a:xfrm>
                    <a:off x="7475897" y="2389935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EBDF4EF6-8480-0049-FB3D-3E80E7D30714}"/>
                      </a:ext>
                    </a:extLst>
                  </p:cNvPr>
                  <p:cNvSpPr/>
                  <p:nvPr/>
                </p:nvSpPr>
                <p:spPr>
                  <a:xfrm>
                    <a:off x="7127044" y="2063598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3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A0EECF91-BEE8-78F4-D100-65709BE387E9}"/>
                      </a:ext>
                    </a:extLst>
                  </p:cNvPr>
                  <p:cNvSpPr/>
                  <p:nvPr/>
                </p:nvSpPr>
                <p:spPr>
                  <a:xfrm>
                    <a:off x="7475897" y="1745014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8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C8E85731-1E01-C16F-F31F-E73DEC9158AF}"/>
                      </a:ext>
                    </a:extLst>
                  </p:cNvPr>
                  <p:cNvSpPr/>
                  <p:nvPr/>
                </p:nvSpPr>
                <p:spPr>
                  <a:xfrm>
                    <a:off x="7127044" y="1436934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79661316-DC06-F48C-1A23-40BBAB21F7D7}"/>
                      </a:ext>
                    </a:extLst>
                  </p:cNvPr>
                  <p:cNvSpPr/>
                  <p:nvPr/>
                </p:nvSpPr>
                <p:spPr>
                  <a:xfrm>
                    <a:off x="7475897" y="1128198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2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FE3FA323-43F3-DDF8-B2DF-B18077930468}"/>
                      </a:ext>
                    </a:extLst>
                  </p:cNvPr>
                  <p:cNvSpPr/>
                  <p:nvPr/>
                </p:nvSpPr>
                <p:spPr>
                  <a:xfrm>
                    <a:off x="7114744" y="815560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81EBD52B-B928-5E7F-4F41-7FE758F8FF93}"/>
                      </a:ext>
                    </a:extLst>
                  </p:cNvPr>
                  <p:cNvSpPr/>
                  <p:nvPr/>
                </p:nvSpPr>
                <p:spPr>
                  <a:xfrm>
                    <a:off x="7475897" y="508288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6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324B2240-D200-9CD1-75F3-C97EBF741316}"/>
                      </a:ext>
                    </a:extLst>
                  </p:cNvPr>
                  <p:cNvSpPr/>
                  <p:nvPr/>
                </p:nvSpPr>
                <p:spPr>
                  <a:xfrm>
                    <a:off x="7489310" y="3667946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8B5E839A-C418-4EB4-7758-5AB16C85E609}"/>
                      </a:ext>
                    </a:extLst>
                  </p:cNvPr>
                  <p:cNvSpPr/>
                  <p:nvPr/>
                </p:nvSpPr>
                <p:spPr>
                  <a:xfrm>
                    <a:off x="7132887" y="3976194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0C0A95CE-1570-F50C-BBC0-82340301E40E}"/>
                      </a:ext>
                    </a:extLst>
                  </p:cNvPr>
                  <p:cNvSpPr/>
                  <p:nvPr/>
                </p:nvSpPr>
                <p:spPr>
                  <a:xfrm>
                    <a:off x="7489310" y="4262291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06A68730-701C-C699-9B30-1E7AF07BA430}"/>
                      </a:ext>
                    </a:extLst>
                  </p:cNvPr>
                  <p:cNvSpPr/>
                  <p:nvPr/>
                </p:nvSpPr>
                <p:spPr>
                  <a:xfrm>
                    <a:off x="7132887" y="4608214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66622BDF-24EC-BA74-9A45-EAED50F853B6}"/>
                      </a:ext>
                    </a:extLst>
                  </p:cNvPr>
                  <p:cNvSpPr/>
                  <p:nvPr/>
                </p:nvSpPr>
                <p:spPr>
                  <a:xfrm>
                    <a:off x="7489310" y="4956157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94618BC8-7B10-FC58-510F-875BC3FF9C6B}"/>
                      </a:ext>
                    </a:extLst>
                  </p:cNvPr>
                  <p:cNvSpPr/>
                  <p:nvPr/>
                </p:nvSpPr>
                <p:spPr>
                  <a:xfrm>
                    <a:off x="7132887" y="5270798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16E576CE-0FDE-1924-D7FF-B5C8A46C3329}"/>
                      </a:ext>
                    </a:extLst>
                  </p:cNvPr>
                  <p:cNvSpPr/>
                  <p:nvPr/>
                </p:nvSpPr>
                <p:spPr>
                  <a:xfrm>
                    <a:off x="7475897" y="5579967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C4D2FEBD-614B-6717-3F27-9CED5ABEA89C}"/>
                      </a:ext>
                    </a:extLst>
                  </p:cNvPr>
                  <p:cNvSpPr/>
                  <p:nvPr/>
                </p:nvSpPr>
                <p:spPr>
                  <a:xfrm>
                    <a:off x="7164805" y="5926550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5C50D351-0488-1D20-6370-BA2D9D3C1AD6}"/>
                      </a:ext>
                    </a:extLst>
                  </p:cNvPr>
                  <p:cNvSpPr/>
                  <p:nvPr/>
                </p:nvSpPr>
                <p:spPr>
                  <a:xfrm>
                    <a:off x="7475897" y="6211987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355FD8E7-733D-C844-8459-D853B4EBB258}"/>
                    </a:ext>
                  </a:extLst>
                </p:cNvPr>
                <p:cNvGrpSpPr/>
                <p:nvPr/>
              </p:nvGrpSpPr>
              <p:grpSpPr>
                <a:xfrm>
                  <a:off x="6967388" y="713057"/>
                  <a:ext cx="521922" cy="5728966"/>
                  <a:chOff x="6967388" y="713057"/>
                  <a:chExt cx="521922" cy="5728966"/>
                </a:xfrm>
              </p:grpSpPr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367ED476-3D76-A728-E648-7E7CBA645A81}"/>
                      </a:ext>
                    </a:extLst>
                  </p:cNvPr>
                  <p:cNvCxnSpPr>
                    <a:stCxn id="109" idx="3"/>
                    <a:endCxn id="99" idx="2"/>
                  </p:cNvCxnSpPr>
                  <p:nvPr/>
                </p:nvCxnSpPr>
                <p:spPr>
                  <a:xfrm>
                    <a:off x="6982297" y="713057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BC329062-4248-A58E-535F-56E0CE686B21}"/>
                      </a:ext>
                    </a:extLst>
                  </p:cNvPr>
                  <p:cNvCxnSpPr/>
                  <p:nvPr/>
                </p:nvCxnSpPr>
                <p:spPr>
                  <a:xfrm>
                    <a:off x="6973443" y="1322338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9944257C-A83C-56BE-95CE-338AB1B5AFF9}"/>
                      </a:ext>
                    </a:extLst>
                  </p:cNvPr>
                  <p:cNvCxnSpPr/>
                  <p:nvPr/>
                </p:nvCxnSpPr>
                <p:spPr>
                  <a:xfrm>
                    <a:off x="6995710" y="1968319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82F61CC3-83E2-24B6-ABC1-5E92BBBACD14}"/>
                      </a:ext>
                    </a:extLst>
                  </p:cNvPr>
                  <p:cNvCxnSpPr/>
                  <p:nvPr/>
                </p:nvCxnSpPr>
                <p:spPr>
                  <a:xfrm>
                    <a:off x="6995710" y="2585947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006D21BF-BD1A-3A39-86EB-810C6E94EE29}"/>
                      </a:ext>
                    </a:extLst>
                  </p:cNvPr>
                  <p:cNvCxnSpPr/>
                  <p:nvPr/>
                </p:nvCxnSpPr>
                <p:spPr>
                  <a:xfrm>
                    <a:off x="6973443" y="3232133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76CF920B-F87E-4F19-2612-855B7326B312}"/>
                      </a:ext>
                    </a:extLst>
                  </p:cNvPr>
                  <p:cNvCxnSpPr/>
                  <p:nvPr/>
                </p:nvCxnSpPr>
                <p:spPr>
                  <a:xfrm>
                    <a:off x="6986222" y="3877482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694A7949-35AA-FF61-48A3-6FC0420882B4}"/>
                      </a:ext>
                    </a:extLst>
                  </p:cNvPr>
                  <p:cNvCxnSpPr/>
                  <p:nvPr/>
                </p:nvCxnSpPr>
                <p:spPr>
                  <a:xfrm>
                    <a:off x="6986418" y="4522990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217DD51F-E100-D5F8-6567-CCA435E33FFE}"/>
                      </a:ext>
                    </a:extLst>
                  </p:cNvPr>
                  <p:cNvCxnSpPr/>
                  <p:nvPr/>
                </p:nvCxnSpPr>
                <p:spPr>
                  <a:xfrm>
                    <a:off x="6986418" y="5169945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3CD87EB4-87C8-7F80-8F0C-D0E4B6E054C9}"/>
                      </a:ext>
                    </a:extLst>
                  </p:cNvPr>
                  <p:cNvCxnSpPr/>
                  <p:nvPr/>
                </p:nvCxnSpPr>
                <p:spPr>
                  <a:xfrm>
                    <a:off x="6982290" y="5782587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08E25CF9-DCDE-4A5C-963C-F9E1098B5DA9}"/>
                      </a:ext>
                    </a:extLst>
                  </p:cNvPr>
                  <p:cNvCxnSpPr/>
                  <p:nvPr/>
                </p:nvCxnSpPr>
                <p:spPr>
                  <a:xfrm>
                    <a:off x="6973443" y="6440181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BF224EDE-AB17-3B1D-527C-E5F6D7564B33}"/>
                      </a:ext>
                    </a:extLst>
                  </p:cNvPr>
                  <p:cNvCxnSpPr>
                    <a:cxnSpLocks/>
                    <a:stCxn id="110" idx="3"/>
                    <a:endCxn id="98" idx="2"/>
                  </p:cNvCxnSpPr>
                  <p:nvPr/>
                </p:nvCxnSpPr>
                <p:spPr>
                  <a:xfrm>
                    <a:off x="6982296" y="1016731"/>
                    <a:ext cx="132448" cy="5440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>
                    <a:extLst>
                      <a:ext uri="{FF2B5EF4-FFF2-40B4-BE49-F238E27FC236}">
                        <a16:creationId xmlns:a16="http://schemas.microsoft.com/office/drawing/2014/main" id="{794A549F-4FE2-DB08-4988-1B7ACB1B3723}"/>
                      </a:ext>
                    </a:extLst>
                  </p:cNvPr>
                  <p:cNvCxnSpPr>
                    <a:cxnSpLocks/>
                    <a:endCxn id="96" idx="2"/>
                  </p:cNvCxnSpPr>
                  <p:nvPr/>
                </p:nvCxnSpPr>
                <p:spPr>
                  <a:xfrm>
                    <a:off x="6974582" y="1632823"/>
                    <a:ext cx="152462" cy="1072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CA073D26-9F52-2494-9FE8-B4F47390920A}"/>
                      </a:ext>
                    </a:extLst>
                  </p:cNvPr>
                  <p:cNvCxnSpPr>
                    <a:cxnSpLocks/>
                    <a:endCxn id="94" idx="2"/>
                  </p:cNvCxnSpPr>
                  <p:nvPr/>
                </p:nvCxnSpPr>
                <p:spPr>
                  <a:xfrm>
                    <a:off x="6974582" y="2265942"/>
                    <a:ext cx="152462" cy="4267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49EDBBCA-E92E-F6B4-D96A-2F449D0B4B1D}"/>
                      </a:ext>
                    </a:extLst>
                  </p:cNvPr>
                  <p:cNvCxnSpPr>
                    <a:cxnSpLocks/>
                    <a:endCxn id="92" idx="2"/>
                  </p:cNvCxnSpPr>
                  <p:nvPr/>
                </p:nvCxnSpPr>
                <p:spPr>
                  <a:xfrm>
                    <a:off x="7007055" y="2912127"/>
                    <a:ext cx="165499" cy="4039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8CED8E4B-4C1D-3FBE-CDA8-FD3E05353FAF}"/>
                      </a:ext>
                    </a:extLst>
                  </p:cNvPr>
                  <p:cNvCxnSpPr>
                    <a:cxnSpLocks/>
                    <a:endCxn id="90" idx="2"/>
                  </p:cNvCxnSpPr>
                  <p:nvPr/>
                </p:nvCxnSpPr>
                <p:spPr>
                  <a:xfrm>
                    <a:off x="6974582" y="3546886"/>
                    <a:ext cx="158305" cy="12396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B4A8505C-FE15-89FD-AC03-F0A57EEE9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82296" y="4204395"/>
                    <a:ext cx="144749" cy="413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53955B71-5323-FB20-22C1-E32BBA057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74582" y="4829038"/>
                    <a:ext cx="144749" cy="413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8327647D-D4EB-B1A2-B294-7ED3A1CD43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7388" y="5468075"/>
                    <a:ext cx="144749" cy="413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CFCAD79A-892A-999E-013D-64C39A81D1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82295" y="6094806"/>
                    <a:ext cx="144749" cy="413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E66B0C9-51A4-AFAD-0BB8-4020B484E15E}"/>
                  </a:ext>
                </a:extLst>
              </p:cNvPr>
              <p:cNvGrpSpPr/>
              <p:nvPr/>
            </p:nvGrpSpPr>
            <p:grpSpPr>
              <a:xfrm>
                <a:off x="7039871" y="714900"/>
                <a:ext cx="3794307" cy="5841401"/>
                <a:chOff x="7039871" y="714900"/>
                <a:chExt cx="3794307" cy="5841401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66033D14-0829-9009-CD15-E38BD07C00EF}"/>
                    </a:ext>
                  </a:extLst>
                </p:cNvPr>
                <p:cNvCxnSpPr>
                  <a:cxnSpLocks/>
                  <a:stCxn id="61" idx="0"/>
                  <a:endCxn id="99" idx="6"/>
                </p:cNvCxnSpPr>
                <p:nvPr/>
              </p:nvCxnSpPr>
              <p:spPr>
                <a:xfrm flipH="1" flipV="1">
                  <a:off x="7919651" y="714900"/>
                  <a:ext cx="1631604" cy="1681182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BABC17F8-88FB-94FA-5780-DB9690874682}"/>
                    </a:ext>
                  </a:extLst>
                </p:cNvPr>
                <p:cNvGrpSpPr/>
                <p:nvPr/>
              </p:nvGrpSpPr>
              <p:grpSpPr>
                <a:xfrm>
                  <a:off x="7039871" y="838526"/>
                  <a:ext cx="3794307" cy="5717775"/>
                  <a:chOff x="7039871" y="838526"/>
                  <a:chExt cx="3794307" cy="5717775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D9BF8C11-FF0A-1BB0-99EC-E520A8A450E1}"/>
                      </a:ext>
                    </a:extLst>
                  </p:cNvPr>
                  <p:cNvSpPr/>
                  <p:nvPr/>
                </p:nvSpPr>
                <p:spPr>
                  <a:xfrm>
                    <a:off x="8268333" y="2396082"/>
                    <a:ext cx="2565845" cy="19192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>
                        <a:latin typeface="Bauhaus 93" panose="04030905020B02020C02" pitchFamily="82" charset="0"/>
                      </a:rPr>
                      <a:t>352</a:t>
                    </a:r>
                    <a:endParaRPr lang="en-US" sz="2000" b="1" dirty="0">
                      <a:latin typeface="Bauhaus 93" panose="04030905020B02020C02" pitchFamily="82" charset="0"/>
                    </a:endParaRPr>
                  </a:p>
                  <a:p>
                    <a:pPr algn="ctr"/>
                    <a:r>
                      <a:rPr lang="en-US" sz="2400" dirty="0"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Total</a:t>
                    </a:r>
                    <a:endParaRPr lang="en-IN" sz="3200" dirty="0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127D2A3C-123E-3F7E-C0DA-934DD3C4A0C6}"/>
                      </a:ext>
                    </a:extLst>
                  </p:cNvPr>
                  <p:cNvCxnSpPr>
                    <a:cxnSpLocks/>
                    <a:stCxn id="61" idx="4"/>
                    <a:endCxn id="108" idx="6"/>
                  </p:cNvCxnSpPr>
                  <p:nvPr/>
                </p:nvCxnSpPr>
                <p:spPr>
                  <a:xfrm flipH="1">
                    <a:off x="7919651" y="4315282"/>
                    <a:ext cx="1631604" cy="2103316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70B8EC0-1EFE-E8C4-9ADC-CA86D58685F6}"/>
                      </a:ext>
                    </a:extLst>
                  </p:cNvPr>
                  <p:cNvSpPr txBox="1"/>
                  <p:nvPr/>
                </p:nvSpPr>
                <p:spPr>
                  <a:xfrm>
                    <a:off x="7064095" y="838526"/>
                    <a:ext cx="577635" cy="352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17</a:t>
                    </a:r>
                    <a:endParaRPr lang="en-IN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511FB97E-4F00-6B5A-A7D2-193935A86727}"/>
                      </a:ext>
                    </a:extLst>
                  </p:cNvPr>
                  <p:cNvSpPr txBox="1"/>
                  <p:nvPr/>
                </p:nvSpPr>
                <p:spPr>
                  <a:xfrm>
                    <a:off x="7039871" y="1497443"/>
                    <a:ext cx="635466" cy="293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119</a:t>
                    </a:r>
                    <a:endParaRPr lang="en-IN" sz="1400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B9AB804C-3A87-E699-CCE8-C46F75C6B180}"/>
                      </a:ext>
                    </a:extLst>
                  </p:cNvPr>
                  <p:cNvSpPr txBox="1"/>
                  <p:nvPr/>
                </p:nvSpPr>
                <p:spPr>
                  <a:xfrm>
                    <a:off x="7070784" y="3428755"/>
                    <a:ext cx="592788" cy="2645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118</a:t>
                    </a:r>
                    <a:endParaRPr lang="en-IN" sz="1200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4FBB0018-662D-D34D-59D7-92CDD1584AD7}"/>
                      </a:ext>
                    </a:extLst>
                  </p:cNvPr>
                  <p:cNvSpPr txBox="1"/>
                  <p:nvPr/>
                </p:nvSpPr>
                <p:spPr>
                  <a:xfrm>
                    <a:off x="7080281" y="3995310"/>
                    <a:ext cx="573793" cy="352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53</a:t>
                    </a:r>
                    <a:endParaRPr lang="en-IN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15028B0-EFE4-20EF-E460-60BC660CB8E6}"/>
                      </a:ext>
                    </a:extLst>
                  </p:cNvPr>
                  <p:cNvSpPr txBox="1"/>
                  <p:nvPr/>
                </p:nvSpPr>
                <p:spPr>
                  <a:xfrm>
                    <a:off x="7458335" y="6306407"/>
                    <a:ext cx="443753" cy="249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16</a:t>
                    </a:r>
                    <a:endParaRPr lang="en-IN" sz="1100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</p:grpSp>
          </p:grp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A5A6113-0C5C-DB59-C37A-8CC38712BE81}"/>
                </a:ext>
              </a:extLst>
            </p:cNvPr>
            <p:cNvSpPr/>
            <p:nvPr/>
          </p:nvSpPr>
          <p:spPr>
            <a:xfrm>
              <a:off x="3863663" y="90573"/>
              <a:ext cx="6877192" cy="339485"/>
            </a:xfrm>
            <a:prstGeom prst="roundRect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NO SCORE Chain Organizations</a:t>
              </a:r>
              <a:endParaRPr lang="en-IN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93881E7D-D173-5EDB-A7F9-E6A00E1F5D47}"/>
              </a:ext>
            </a:extLst>
          </p:cNvPr>
          <p:cNvSpPr txBox="1"/>
          <p:nvPr/>
        </p:nvSpPr>
        <p:spPr>
          <a:xfrm>
            <a:off x="1963738" y="4933813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Resolving issues related to organizations without assigned performance scores is vital for comprehensive performance tracking and improvement.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DE78B3D-33BE-9D77-F2C6-A25250F58EF8}"/>
              </a:ext>
            </a:extLst>
          </p:cNvPr>
          <p:cNvCxnSpPr/>
          <p:nvPr/>
        </p:nvCxnSpPr>
        <p:spPr>
          <a:xfrm>
            <a:off x="1371600" y="-620352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169D42EC-7452-AA6E-E961-5994F9BF2408}"/>
              </a:ext>
            </a:extLst>
          </p:cNvPr>
          <p:cNvSpPr/>
          <p:nvPr/>
        </p:nvSpPr>
        <p:spPr>
          <a:xfrm>
            <a:off x="1297748" y="-483056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8478CE5-A826-C13C-9D77-C4E6AB136925}"/>
              </a:ext>
            </a:extLst>
          </p:cNvPr>
          <p:cNvSpPr/>
          <p:nvPr/>
        </p:nvSpPr>
        <p:spPr>
          <a:xfrm>
            <a:off x="1297748" y="-349647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A6A6E73-D03F-77E1-8557-93A43FE836E8}"/>
              </a:ext>
            </a:extLst>
          </p:cNvPr>
          <p:cNvSpPr/>
          <p:nvPr/>
        </p:nvSpPr>
        <p:spPr>
          <a:xfrm>
            <a:off x="1297748" y="-681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6BE182B-7FE7-C4C7-E1E3-39264226C6CA}"/>
              </a:ext>
            </a:extLst>
          </p:cNvPr>
          <p:cNvSpPr/>
          <p:nvPr/>
        </p:nvSpPr>
        <p:spPr>
          <a:xfrm>
            <a:off x="1297748" y="-137986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E2F4F59-87F2-9BDF-E86A-B5E16674B521}"/>
              </a:ext>
            </a:extLst>
          </p:cNvPr>
          <p:cNvSpPr/>
          <p:nvPr/>
        </p:nvSpPr>
        <p:spPr>
          <a:xfrm>
            <a:off x="1297748" y="-211560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330E4F9-749D-6F71-E678-A2F6F7EE57D2}"/>
              </a:ext>
            </a:extLst>
          </p:cNvPr>
          <p:cNvSpPr/>
          <p:nvPr/>
        </p:nvSpPr>
        <p:spPr>
          <a:xfrm>
            <a:off x="1297748" y="-281403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4736F90-B683-347B-9139-1AC6425E842B}"/>
              </a:ext>
            </a:extLst>
          </p:cNvPr>
          <p:cNvSpPr/>
          <p:nvPr/>
        </p:nvSpPr>
        <p:spPr>
          <a:xfrm>
            <a:off x="1297748" y="-416436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ED2C14A-2E43-72A1-048A-5291AD6D6B09}"/>
              </a:ext>
            </a:extLst>
          </p:cNvPr>
          <p:cNvSpPr/>
          <p:nvPr/>
        </p:nvSpPr>
        <p:spPr>
          <a:xfrm>
            <a:off x="1297748" y="-551468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7" name="Picture Placeholder 33">
            <a:extLst>
              <a:ext uri="{FF2B5EF4-FFF2-40B4-BE49-F238E27FC236}">
                <a16:creationId xmlns:a16="http://schemas.microsoft.com/office/drawing/2014/main" id="{66D55577-8EB3-F479-9C7E-84D7C36C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>
          <a:xfrm>
            <a:off x="6688138" y="-6858000"/>
            <a:ext cx="5503862" cy="685800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F4EA3915-AA2E-3734-A225-B05E5AEEBE3E}"/>
              </a:ext>
            </a:extLst>
          </p:cNvPr>
          <p:cNvSpPr txBox="1"/>
          <p:nvPr/>
        </p:nvSpPr>
        <p:spPr>
          <a:xfrm>
            <a:off x="1963739" y="-6203520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Profit Vs Non-Profit Stats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9050E35-5DEE-1D0D-883C-E8D556FD3D04}"/>
              </a:ext>
            </a:extLst>
          </p:cNvPr>
          <p:cNvSpPr/>
          <p:nvPr/>
        </p:nvSpPr>
        <p:spPr>
          <a:xfrm>
            <a:off x="1297748" y="-6284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04361B4-ADE5-3C0A-31D0-E389005E4010}"/>
              </a:ext>
            </a:extLst>
          </p:cNvPr>
          <p:cNvSpPr/>
          <p:nvPr/>
        </p:nvSpPr>
        <p:spPr>
          <a:xfrm>
            <a:off x="1049292" y="-3696917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614B9B0-2A0F-49EB-0ED8-0A84EFB103EB}"/>
              </a:ext>
            </a:extLst>
          </p:cNvPr>
          <p:cNvSpPr txBox="1"/>
          <p:nvPr/>
        </p:nvSpPr>
        <p:spPr>
          <a:xfrm>
            <a:off x="1963739" y="-5003074"/>
            <a:ext cx="4225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significant difference in counts between non-profit (869) and profit (6,854) chain organizations suggests a varied landscape with dominant for-profit entities.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F5E9C5F-0C90-E1DE-C910-E7219D9F6611}"/>
              </a:ext>
            </a:extLst>
          </p:cNvPr>
          <p:cNvSpPr txBox="1"/>
          <p:nvPr/>
        </p:nvSpPr>
        <p:spPr>
          <a:xfrm>
            <a:off x="1963738" y="-3163848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Encourage collaboration between profit and non-profit organizations for knowledge exchange.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8BDB55D-5F69-2401-9677-3E6668B7FAA9}"/>
              </a:ext>
            </a:extLst>
          </p:cNvPr>
          <p:cNvSpPr txBox="1"/>
          <p:nvPr/>
        </p:nvSpPr>
        <p:spPr>
          <a:xfrm rot="16200000">
            <a:off x="-509254" y="-3989527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KPI-2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362C58E-5A94-2388-F362-01F1BF6EC861}"/>
              </a:ext>
            </a:extLst>
          </p:cNvPr>
          <p:cNvGrpSpPr/>
          <p:nvPr/>
        </p:nvGrpSpPr>
        <p:grpSpPr>
          <a:xfrm>
            <a:off x="6815372" y="-6284570"/>
            <a:ext cx="5249394" cy="5603141"/>
            <a:chOff x="6815372" y="573430"/>
            <a:chExt cx="5249394" cy="5603141"/>
          </a:xfrm>
        </p:grpSpPr>
        <p:graphicFrame>
          <p:nvGraphicFramePr>
            <p:cNvPr id="165" name="Chart 164">
              <a:extLst>
                <a:ext uri="{FF2B5EF4-FFF2-40B4-BE49-F238E27FC236}">
                  <a16:creationId xmlns:a16="http://schemas.microsoft.com/office/drawing/2014/main" id="{F9D0A499-D782-1620-35AF-C1A119A422B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8662926"/>
                </p:ext>
              </p:extLst>
            </p:nvPr>
          </p:nvGraphicFramePr>
          <p:xfrm>
            <a:off x="6815372" y="573430"/>
            <a:ext cx="5249394" cy="56031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235FDA8-6010-2EAE-A81D-33994290B934}"/>
                </a:ext>
              </a:extLst>
            </p:cNvPr>
            <p:cNvSpPr/>
            <p:nvPr/>
          </p:nvSpPr>
          <p:spPr>
            <a:xfrm>
              <a:off x="8451669" y="2272936"/>
              <a:ext cx="2037805" cy="207699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auhaus 93" panose="04030905020B02020C02" pitchFamily="82" charset="0"/>
                </a:rPr>
                <a:t>7723</a:t>
              </a:r>
            </a:p>
            <a:p>
              <a:pPr algn="ctr"/>
              <a:r>
                <a:rPr lang="en-US" sz="2400" dirty="0">
                  <a:latin typeface="Arial Narrow" panose="020B0606020202030204" pitchFamily="34" charset="0"/>
                </a:rPr>
                <a:t>Total</a:t>
              </a:r>
              <a:endParaRPr lang="en-IN" sz="36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48CA743-B0AA-3CF9-89E7-74151E298325}"/>
              </a:ext>
            </a:extLst>
          </p:cNvPr>
          <p:cNvSpPr txBox="1"/>
          <p:nvPr/>
        </p:nvSpPr>
        <p:spPr>
          <a:xfrm>
            <a:off x="1963738" y="-1924187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notable disparity in organizational counts between profit and non-profit entities necessitates in-depth analysis for informed strategic decision-making.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F78A452-2ED8-F3B6-D493-953DD33B2C00}"/>
              </a:ext>
            </a:extLst>
          </p:cNvPr>
          <p:cNvSpPr/>
          <p:nvPr/>
        </p:nvSpPr>
        <p:spPr>
          <a:xfrm>
            <a:off x="6941696" y="10350754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C3FDB5B-83A8-EFA9-E33B-DF46D6B77B84}"/>
              </a:ext>
            </a:extLst>
          </p:cNvPr>
          <p:cNvSpPr/>
          <p:nvPr/>
        </p:nvSpPr>
        <p:spPr>
          <a:xfrm>
            <a:off x="6939624" y="9689353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A14CD31-CB02-894D-260E-F956F9ACAFB5}"/>
              </a:ext>
            </a:extLst>
          </p:cNvPr>
          <p:cNvSpPr/>
          <p:nvPr/>
        </p:nvSpPr>
        <p:spPr>
          <a:xfrm>
            <a:off x="6931689" y="9022082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DD3883A-965A-5240-7691-1D0161679C5A}"/>
              </a:ext>
            </a:extLst>
          </p:cNvPr>
          <p:cNvSpPr/>
          <p:nvPr/>
        </p:nvSpPr>
        <p:spPr>
          <a:xfrm>
            <a:off x="6923520" y="8321586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66EC4C7-B800-53D1-AC31-5692588AD70E}"/>
              </a:ext>
            </a:extLst>
          </p:cNvPr>
          <p:cNvSpPr/>
          <p:nvPr/>
        </p:nvSpPr>
        <p:spPr>
          <a:xfrm>
            <a:off x="6916465" y="7606016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CEF2202-C0FC-975D-913C-1EB7C8EF8EA6}"/>
              </a:ext>
            </a:extLst>
          </p:cNvPr>
          <p:cNvCxnSpPr/>
          <p:nvPr/>
        </p:nvCxnSpPr>
        <p:spPr>
          <a:xfrm>
            <a:off x="1371598" y="7493102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810970EC-2BAF-0F0A-F536-30FCC9D00354}"/>
              </a:ext>
            </a:extLst>
          </p:cNvPr>
          <p:cNvSpPr/>
          <p:nvPr/>
        </p:nvSpPr>
        <p:spPr>
          <a:xfrm>
            <a:off x="1297746" y="886606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660F08B-6F69-8FAD-E89E-57828DAF641D}"/>
              </a:ext>
            </a:extLst>
          </p:cNvPr>
          <p:cNvSpPr/>
          <p:nvPr/>
        </p:nvSpPr>
        <p:spPr>
          <a:xfrm>
            <a:off x="1297746" y="1020014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8C22ACF-133B-038D-32C5-7F6088706C55}"/>
              </a:ext>
            </a:extLst>
          </p:cNvPr>
          <p:cNvSpPr/>
          <p:nvPr/>
        </p:nvSpPr>
        <p:spPr>
          <a:xfrm>
            <a:off x="1297746" y="1301519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A8D5CED-FFF2-F8FF-EC59-72B5D027C547}"/>
              </a:ext>
            </a:extLst>
          </p:cNvPr>
          <p:cNvSpPr/>
          <p:nvPr/>
        </p:nvSpPr>
        <p:spPr>
          <a:xfrm>
            <a:off x="1297746" y="1231676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ADC1F6-4192-75BF-7C71-94830E6EDD96}"/>
              </a:ext>
            </a:extLst>
          </p:cNvPr>
          <p:cNvSpPr/>
          <p:nvPr/>
        </p:nvSpPr>
        <p:spPr>
          <a:xfrm>
            <a:off x="1297746" y="115810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900E91D-A799-1961-DA74-D69F0C94E208}"/>
              </a:ext>
            </a:extLst>
          </p:cNvPr>
          <p:cNvSpPr/>
          <p:nvPr/>
        </p:nvSpPr>
        <p:spPr>
          <a:xfrm>
            <a:off x="1297746" y="1088258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CC5EA3-2E8F-3D1A-E637-F9A9336A254C}"/>
              </a:ext>
            </a:extLst>
          </p:cNvPr>
          <p:cNvSpPr/>
          <p:nvPr/>
        </p:nvSpPr>
        <p:spPr>
          <a:xfrm>
            <a:off x="1297746" y="953226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D110D23-D8FA-DFA3-057D-4FA84C25A75C}"/>
              </a:ext>
            </a:extLst>
          </p:cNvPr>
          <p:cNvSpPr/>
          <p:nvPr/>
        </p:nvSpPr>
        <p:spPr>
          <a:xfrm>
            <a:off x="1297746" y="81819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2" name="Picture Placeholder 33">
            <a:extLst>
              <a:ext uri="{FF2B5EF4-FFF2-40B4-BE49-F238E27FC236}">
                <a16:creationId xmlns:a16="http://schemas.microsoft.com/office/drawing/2014/main" id="{FAE1A11E-509D-217B-8CF8-D63FC95962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>
          <a:xfrm>
            <a:off x="6688136" y="6838622"/>
            <a:ext cx="5503862" cy="6858000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DBEC364B-D126-8C94-6BA5-87D0DCBE2860}"/>
              </a:ext>
            </a:extLst>
          </p:cNvPr>
          <p:cNvSpPr txBox="1"/>
          <p:nvPr/>
        </p:nvSpPr>
        <p:spPr>
          <a:xfrm>
            <a:off x="1963737" y="7493102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Dialysis Stations Stats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0E4846E-F6B2-ABCF-E9E9-A497286BD5BE}"/>
              </a:ext>
            </a:extLst>
          </p:cNvPr>
          <p:cNvSpPr/>
          <p:nvPr/>
        </p:nvSpPr>
        <p:spPr>
          <a:xfrm>
            <a:off x="1297746" y="741205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6747EB-DE65-8AEE-7D16-D1A04394FE4B}"/>
              </a:ext>
            </a:extLst>
          </p:cNvPr>
          <p:cNvSpPr/>
          <p:nvPr/>
        </p:nvSpPr>
        <p:spPr>
          <a:xfrm>
            <a:off x="1049290" y="9999705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D8763C3-7C21-D7A5-DBCA-88EB2F393BD6}"/>
              </a:ext>
            </a:extLst>
          </p:cNvPr>
          <p:cNvSpPr txBox="1"/>
          <p:nvPr/>
        </p:nvSpPr>
        <p:spPr>
          <a:xfrm>
            <a:off x="1963737" y="8693548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DAVITA leading with 50,102 stations and FRESENIUS MEDICAL CARE with 49,135 stations suggests a concentration of dialysis services in these major providers.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33F832D-E328-3E4D-4CB6-AF14AD3F560C}"/>
              </a:ext>
            </a:extLst>
          </p:cNvPr>
          <p:cNvSpPr txBox="1"/>
          <p:nvPr/>
        </p:nvSpPr>
        <p:spPr>
          <a:xfrm>
            <a:off x="1963736" y="10357721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Implement strategies to improve operational efficiency for organizations with a lower number of stations.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AED30E-25D4-0A0A-9DD2-BE520B0DD682}"/>
              </a:ext>
            </a:extLst>
          </p:cNvPr>
          <p:cNvSpPr txBox="1"/>
          <p:nvPr/>
        </p:nvSpPr>
        <p:spPr>
          <a:xfrm rot="16200000">
            <a:off x="-509256" y="9707095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KPI-4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3ADD48D-2E15-214E-C2C6-5BC291C0ACDF}"/>
              </a:ext>
            </a:extLst>
          </p:cNvPr>
          <p:cNvSpPr/>
          <p:nvPr/>
        </p:nvSpPr>
        <p:spPr>
          <a:xfrm>
            <a:off x="6923520" y="7606427"/>
            <a:ext cx="2854439" cy="159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CB69A30-89C2-3623-46EF-C5E9A1D49C7C}"/>
              </a:ext>
            </a:extLst>
          </p:cNvPr>
          <p:cNvSpPr/>
          <p:nvPr/>
        </p:nvSpPr>
        <p:spPr>
          <a:xfrm>
            <a:off x="6919821" y="8324635"/>
            <a:ext cx="2730206" cy="1591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D83A9DB-1521-E5B7-EA1F-626A29A2510B}"/>
              </a:ext>
            </a:extLst>
          </p:cNvPr>
          <p:cNvSpPr/>
          <p:nvPr/>
        </p:nvSpPr>
        <p:spPr>
          <a:xfrm>
            <a:off x="6931689" y="9022125"/>
            <a:ext cx="1275134" cy="159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7C72093-3892-45ED-9939-4A09E33FF06D}"/>
              </a:ext>
            </a:extLst>
          </p:cNvPr>
          <p:cNvSpPr/>
          <p:nvPr/>
        </p:nvSpPr>
        <p:spPr>
          <a:xfrm>
            <a:off x="6939624" y="9692590"/>
            <a:ext cx="665509" cy="159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A6C6BFC-0809-C881-4B5E-4144DA4CA217}"/>
              </a:ext>
            </a:extLst>
          </p:cNvPr>
          <p:cNvSpPr/>
          <p:nvPr/>
        </p:nvSpPr>
        <p:spPr>
          <a:xfrm>
            <a:off x="6939624" y="10351625"/>
            <a:ext cx="580361" cy="1591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Speech Bubble: Rectangle 193">
            <a:extLst>
              <a:ext uri="{FF2B5EF4-FFF2-40B4-BE49-F238E27FC236}">
                <a16:creationId xmlns:a16="http://schemas.microsoft.com/office/drawing/2014/main" id="{06BB79BC-6B8A-6D4D-E1F2-EE9D604E3003}"/>
              </a:ext>
            </a:extLst>
          </p:cNvPr>
          <p:cNvSpPr/>
          <p:nvPr/>
        </p:nvSpPr>
        <p:spPr>
          <a:xfrm>
            <a:off x="9650029" y="7231407"/>
            <a:ext cx="659096" cy="178730"/>
          </a:xfrm>
          <a:prstGeom prst="wedgeRectCallout">
            <a:avLst>
              <a:gd name="adj1" fmla="val -32470"/>
              <a:gd name="adj2" fmla="val 1340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ED7D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50102</a:t>
            </a:r>
            <a:endParaRPr lang="en-IN" sz="1600" b="1" dirty="0">
              <a:solidFill>
                <a:srgbClr val="ED7D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5" name="Speech Bubble: Rectangle 194">
            <a:extLst>
              <a:ext uri="{FF2B5EF4-FFF2-40B4-BE49-F238E27FC236}">
                <a16:creationId xmlns:a16="http://schemas.microsoft.com/office/drawing/2014/main" id="{06345AEB-41B1-BF1E-3E99-0FC3EF3A9E48}"/>
              </a:ext>
            </a:extLst>
          </p:cNvPr>
          <p:cNvSpPr/>
          <p:nvPr/>
        </p:nvSpPr>
        <p:spPr>
          <a:xfrm>
            <a:off x="9544647" y="7953948"/>
            <a:ext cx="659096" cy="178730"/>
          </a:xfrm>
          <a:prstGeom prst="wedgeRectCallout">
            <a:avLst>
              <a:gd name="adj1" fmla="val -32470"/>
              <a:gd name="adj2" fmla="val 13401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472C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49135</a:t>
            </a:r>
            <a:endParaRPr lang="en-IN" sz="1600" b="1" dirty="0">
              <a:solidFill>
                <a:srgbClr val="4472C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6" name="Speech Bubble: Rectangle 195">
            <a:extLst>
              <a:ext uri="{FF2B5EF4-FFF2-40B4-BE49-F238E27FC236}">
                <a16:creationId xmlns:a16="http://schemas.microsoft.com/office/drawing/2014/main" id="{A42DCBAA-16DF-65D6-535E-48F4232C3F86}"/>
              </a:ext>
            </a:extLst>
          </p:cNvPr>
          <p:cNvSpPr/>
          <p:nvPr/>
        </p:nvSpPr>
        <p:spPr>
          <a:xfrm>
            <a:off x="8091584" y="8662174"/>
            <a:ext cx="659096" cy="193289"/>
          </a:xfrm>
          <a:prstGeom prst="wedgeRectCallout">
            <a:avLst>
              <a:gd name="adj1" fmla="val -32470"/>
              <a:gd name="adj2" fmla="val 13401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11739</a:t>
            </a:r>
            <a:endParaRPr lang="en-IN" sz="1600" b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7" name="Speech Bubble: Rectangle 196">
            <a:extLst>
              <a:ext uri="{FF2B5EF4-FFF2-40B4-BE49-F238E27FC236}">
                <a16:creationId xmlns:a16="http://schemas.microsoft.com/office/drawing/2014/main" id="{86152653-1C4B-6F39-6F33-CCF79772C5C3}"/>
              </a:ext>
            </a:extLst>
          </p:cNvPr>
          <p:cNvSpPr/>
          <p:nvPr/>
        </p:nvSpPr>
        <p:spPr>
          <a:xfrm>
            <a:off x="7493109" y="9334011"/>
            <a:ext cx="659096" cy="177335"/>
          </a:xfrm>
          <a:prstGeom prst="wedgeRectCallout">
            <a:avLst>
              <a:gd name="adj1" fmla="val -32470"/>
              <a:gd name="adj2" fmla="val 1340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AD4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4822</a:t>
            </a:r>
            <a:endParaRPr lang="en-IN" sz="2000" b="1" dirty="0">
              <a:solidFill>
                <a:srgbClr val="70AD4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8" name="Speech Bubble: Rectangle 197">
            <a:extLst>
              <a:ext uri="{FF2B5EF4-FFF2-40B4-BE49-F238E27FC236}">
                <a16:creationId xmlns:a16="http://schemas.microsoft.com/office/drawing/2014/main" id="{70BD4F64-C4E4-C31E-ADAD-2F90F266E4FD}"/>
              </a:ext>
            </a:extLst>
          </p:cNvPr>
          <p:cNvSpPr/>
          <p:nvPr/>
        </p:nvSpPr>
        <p:spPr>
          <a:xfrm>
            <a:off x="7423348" y="9959323"/>
            <a:ext cx="659096" cy="198029"/>
          </a:xfrm>
          <a:prstGeom prst="wedgeRectCallout">
            <a:avLst>
              <a:gd name="adj1" fmla="val -32470"/>
              <a:gd name="adj2" fmla="val 134011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4608</a:t>
            </a: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AF3DC62-259F-C521-260E-56E870F2931E}"/>
              </a:ext>
            </a:extLst>
          </p:cNvPr>
          <p:cNvSpPr txBox="1"/>
          <p:nvPr/>
        </p:nvSpPr>
        <p:spPr>
          <a:xfrm>
            <a:off x="6888739" y="7248237"/>
            <a:ext cx="77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D7D31"/>
                </a:solidFill>
                <a:latin typeface="Arial Narrow" panose="020B0606020202030204" pitchFamily="34" charset="0"/>
              </a:rPr>
              <a:t>Davita</a:t>
            </a:r>
            <a:endParaRPr lang="en-IN" sz="1600" dirty="0">
              <a:solidFill>
                <a:srgbClr val="ED7D31"/>
              </a:solidFill>
              <a:latin typeface="Arial Narrow" panose="020B0606020202030204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21310F6-3688-B852-DF64-99B6D6328A20}"/>
              </a:ext>
            </a:extLst>
          </p:cNvPr>
          <p:cNvSpPr txBox="1"/>
          <p:nvPr/>
        </p:nvSpPr>
        <p:spPr>
          <a:xfrm>
            <a:off x="6882762" y="7960300"/>
            <a:ext cx="2069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472C4"/>
                </a:solidFill>
                <a:latin typeface="Arial Narrow" panose="020B0606020202030204" pitchFamily="34" charset="0"/>
              </a:rPr>
              <a:t>Fresenius Medical Care</a:t>
            </a:r>
            <a:endParaRPr lang="en-IN" sz="1600" dirty="0">
              <a:solidFill>
                <a:srgbClr val="4472C4"/>
              </a:solidFill>
              <a:latin typeface="Arial Narrow" panose="020B060602020203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24E9403-1112-B166-7CB9-A1FA52CDC495}"/>
              </a:ext>
            </a:extLst>
          </p:cNvPr>
          <p:cNvSpPr txBox="1"/>
          <p:nvPr/>
        </p:nvSpPr>
        <p:spPr>
          <a:xfrm>
            <a:off x="6889189" y="8662174"/>
            <a:ext cx="1202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Arial Narrow" panose="020B0606020202030204" pitchFamily="34" charset="0"/>
              </a:rPr>
              <a:t>Independent</a:t>
            </a:r>
            <a:endParaRPr lang="en-IN" sz="1600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AA40FEE-8B37-5C65-E914-0C7A977ED855}"/>
              </a:ext>
            </a:extLst>
          </p:cNvPr>
          <p:cNvSpPr txBox="1"/>
          <p:nvPr/>
        </p:nvSpPr>
        <p:spPr>
          <a:xfrm>
            <a:off x="6889189" y="9362985"/>
            <a:ext cx="553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AD47"/>
                </a:solidFill>
                <a:latin typeface="Arial Narrow" panose="020B0606020202030204" pitchFamily="34" charset="0"/>
              </a:rPr>
              <a:t>DCI</a:t>
            </a:r>
            <a:endParaRPr lang="en-IN" sz="1600" dirty="0">
              <a:solidFill>
                <a:srgbClr val="70AD47"/>
              </a:solidFill>
              <a:latin typeface="Arial Narrow" panose="020B0606020202030204" pitchFamily="34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C25D481-6A7B-EE6D-F03C-6752673673FA}"/>
              </a:ext>
            </a:extLst>
          </p:cNvPr>
          <p:cNvSpPr txBox="1"/>
          <p:nvPr/>
        </p:nvSpPr>
        <p:spPr>
          <a:xfrm>
            <a:off x="6894685" y="10013028"/>
            <a:ext cx="548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ARA</a:t>
            </a:r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B51EF95-AE5D-1B1D-7B00-FE231969FF11}"/>
              </a:ext>
            </a:extLst>
          </p:cNvPr>
          <p:cNvCxnSpPr/>
          <p:nvPr/>
        </p:nvCxnSpPr>
        <p:spPr>
          <a:xfrm>
            <a:off x="6781663" y="7287857"/>
            <a:ext cx="0" cy="617298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4A3CC700-52C9-DC2B-B40E-F6F21B47A19C}"/>
              </a:ext>
            </a:extLst>
          </p:cNvPr>
          <p:cNvSpPr txBox="1"/>
          <p:nvPr/>
        </p:nvSpPr>
        <p:spPr>
          <a:xfrm>
            <a:off x="6916465" y="11236013"/>
            <a:ext cx="432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Dialysis Stations</a:t>
            </a:r>
            <a:endParaRPr lang="en-IN" sz="2800" u="sng" dirty="0">
              <a:solidFill>
                <a:schemeClr val="accent6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2E3B108-1856-D667-0DB3-71876948B969}"/>
              </a:ext>
            </a:extLst>
          </p:cNvPr>
          <p:cNvSpPr txBox="1"/>
          <p:nvPr/>
        </p:nvSpPr>
        <p:spPr>
          <a:xfrm>
            <a:off x="6939624" y="11558555"/>
            <a:ext cx="42134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  <a:cs typeface="Aharoni" panose="02010803020104030203" pitchFamily="2" charset="-79"/>
              </a:rPr>
              <a:t>135055</a:t>
            </a:r>
            <a:endParaRPr lang="en-IN" sz="8800" dirty="0">
              <a:solidFill>
                <a:srgbClr val="99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6F21987-CE33-B512-290C-DE48F2BAD48C}"/>
              </a:ext>
            </a:extLst>
          </p:cNvPr>
          <p:cNvSpPr txBox="1"/>
          <p:nvPr/>
        </p:nvSpPr>
        <p:spPr>
          <a:xfrm>
            <a:off x="1963736" y="11772435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Collaborative knowledge-sharing is crucial for efficient dialysis station management, especially for organizations with a high number of stations.</a:t>
            </a:r>
          </a:p>
        </p:txBody>
      </p:sp>
    </p:spTree>
    <p:extLst>
      <p:ext uri="{BB962C8B-B14F-4D97-AF65-F5344CB8AC3E}">
        <p14:creationId xmlns:p14="http://schemas.microsoft.com/office/powerpoint/2010/main" val="328084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2416C-6555-6D40-89F2-81019BF38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76D5482-F280-3CAA-FDFC-23E1CB692996}"/>
              </a:ext>
            </a:extLst>
          </p:cNvPr>
          <p:cNvSpPr/>
          <p:nvPr/>
        </p:nvSpPr>
        <p:spPr>
          <a:xfrm>
            <a:off x="6941698" y="3512132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CD1E1-BBBD-521A-96ED-D785261F3FA0}"/>
              </a:ext>
            </a:extLst>
          </p:cNvPr>
          <p:cNvSpPr/>
          <p:nvPr/>
        </p:nvSpPr>
        <p:spPr>
          <a:xfrm>
            <a:off x="6939626" y="2850731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A805A6-37A7-665F-D238-31FF5792F34A}"/>
              </a:ext>
            </a:extLst>
          </p:cNvPr>
          <p:cNvSpPr/>
          <p:nvPr/>
        </p:nvSpPr>
        <p:spPr>
          <a:xfrm>
            <a:off x="6931691" y="2183460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69D70-CCCD-F060-6487-30C46D467893}"/>
              </a:ext>
            </a:extLst>
          </p:cNvPr>
          <p:cNvSpPr/>
          <p:nvPr/>
        </p:nvSpPr>
        <p:spPr>
          <a:xfrm>
            <a:off x="6923522" y="1482964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9C3A26-58C1-B62B-D8AE-8233C4FD64F5}"/>
              </a:ext>
            </a:extLst>
          </p:cNvPr>
          <p:cNvSpPr/>
          <p:nvPr/>
        </p:nvSpPr>
        <p:spPr>
          <a:xfrm>
            <a:off x="6916467" y="767394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ED0156-FBB6-B6C6-7D14-494C18D9FE31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08E05B9-63D6-63AA-10F2-094E1292A471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C8FAC2-8481-1545-2CBE-3B371FCB2FF6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35AFA0-9FC7-4CA4-4800-EA88758FE983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593345-077C-507B-65B4-22673FEF7822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14B021-847D-2245-A682-E734C9D8AA74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A4DE0A-0F6B-19CB-B0B7-70ACE75200F0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9D50B1-B764-8DA8-DFFE-D3984ACB2412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E26B6E-FDBF-45E1-A4E2-97E1268B5CCB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F33FD848-95E8-0FB4-5666-166BF39F80E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/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618B055-7E9D-2F14-0761-BC68817CE879}"/>
              </a:ext>
            </a:extLst>
          </p:cNvPr>
          <p:cNvSpPr txBox="1"/>
          <p:nvPr/>
        </p:nvSpPr>
        <p:spPr>
          <a:xfrm>
            <a:off x="1963739" y="654480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Dialysis Stations Stats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49EE4E-C0A2-D094-0BBC-3E049E35F15B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4C00E1-14D9-26C7-D3B4-098E4E5374ED}"/>
              </a:ext>
            </a:extLst>
          </p:cNvPr>
          <p:cNvSpPr/>
          <p:nvPr/>
        </p:nvSpPr>
        <p:spPr>
          <a:xfrm>
            <a:off x="1049292" y="3161083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BFE98-7A9A-FACF-B2EE-3D0641E58DED}"/>
              </a:ext>
            </a:extLst>
          </p:cNvPr>
          <p:cNvSpPr txBox="1"/>
          <p:nvPr/>
        </p:nvSpPr>
        <p:spPr>
          <a:xfrm>
            <a:off x="1963739" y="1854926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DAVITA leading with 50,102 stations and FRESENIUS MEDICAL CARE with 49,135 stations suggests a concentration of dialysis services in these major providers.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A136-83B3-6CFC-D004-E65098F2F654}"/>
              </a:ext>
            </a:extLst>
          </p:cNvPr>
          <p:cNvSpPr txBox="1"/>
          <p:nvPr/>
        </p:nvSpPr>
        <p:spPr>
          <a:xfrm>
            <a:off x="1963738" y="3519099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Implement strategies to improve operational efficiency for organizations with a lower number of stations.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B3663-45EC-32B6-8EBD-A54DB1A427CE}"/>
              </a:ext>
            </a:extLst>
          </p:cNvPr>
          <p:cNvSpPr txBox="1"/>
          <p:nvPr/>
        </p:nvSpPr>
        <p:spPr>
          <a:xfrm rot="16200000">
            <a:off x="-509254" y="2868473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KPI-4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B28977A-3C65-EA09-DDF3-AF127B0F59A2}"/>
              </a:ext>
            </a:extLst>
          </p:cNvPr>
          <p:cNvSpPr/>
          <p:nvPr/>
        </p:nvSpPr>
        <p:spPr>
          <a:xfrm>
            <a:off x="1267103" y="1505619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BACA75E-2D33-973B-AF35-4F6845B3B64C}"/>
              </a:ext>
            </a:extLst>
          </p:cNvPr>
          <p:cNvSpPr/>
          <p:nvPr/>
        </p:nvSpPr>
        <p:spPr>
          <a:xfrm>
            <a:off x="1267103" y="1428630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0BD244-F176-AB25-C32B-F41876BE9044}"/>
              </a:ext>
            </a:extLst>
          </p:cNvPr>
          <p:cNvSpPr/>
          <p:nvPr/>
        </p:nvSpPr>
        <p:spPr>
          <a:xfrm>
            <a:off x="6923522" y="767805"/>
            <a:ext cx="2854439" cy="159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B1B9AD-5426-B268-E2C8-544073AA9898}"/>
              </a:ext>
            </a:extLst>
          </p:cNvPr>
          <p:cNvSpPr/>
          <p:nvPr/>
        </p:nvSpPr>
        <p:spPr>
          <a:xfrm>
            <a:off x="6919823" y="1486013"/>
            <a:ext cx="2730206" cy="1591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E75A5-A170-36D8-3523-EE200C1E8A4C}"/>
              </a:ext>
            </a:extLst>
          </p:cNvPr>
          <p:cNvSpPr/>
          <p:nvPr/>
        </p:nvSpPr>
        <p:spPr>
          <a:xfrm>
            <a:off x="6931691" y="2183503"/>
            <a:ext cx="1275134" cy="159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31841-0400-D482-0162-83AFAA8EC18D}"/>
              </a:ext>
            </a:extLst>
          </p:cNvPr>
          <p:cNvSpPr/>
          <p:nvPr/>
        </p:nvSpPr>
        <p:spPr>
          <a:xfrm>
            <a:off x="6939626" y="2853968"/>
            <a:ext cx="665509" cy="159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9D2D28-18C3-FEB5-4B8A-6900FF956AE4}"/>
              </a:ext>
            </a:extLst>
          </p:cNvPr>
          <p:cNvSpPr/>
          <p:nvPr/>
        </p:nvSpPr>
        <p:spPr>
          <a:xfrm>
            <a:off x="6939626" y="3513003"/>
            <a:ext cx="580361" cy="1591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AC3014D4-3F9C-8F1E-9973-129A9A095112}"/>
              </a:ext>
            </a:extLst>
          </p:cNvPr>
          <p:cNvSpPr/>
          <p:nvPr/>
        </p:nvSpPr>
        <p:spPr>
          <a:xfrm>
            <a:off x="9650031" y="392785"/>
            <a:ext cx="659096" cy="178730"/>
          </a:xfrm>
          <a:prstGeom prst="wedgeRectCallout">
            <a:avLst>
              <a:gd name="adj1" fmla="val -32470"/>
              <a:gd name="adj2" fmla="val 1340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ED7D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50102</a:t>
            </a:r>
            <a:endParaRPr lang="en-IN" sz="1600" b="1" dirty="0">
              <a:solidFill>
                <a:srgbClr val="ED7D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1D8FF502-7B9C-B458-C2F0-5ED1F79C42AA}"/>
              </a:ext>
            </a:extLst>
          </p:cNvPr>
          <p:cNvSpPr/>
          <p:nvPr/>
        </p:nvSpPr>
        <p:spPr>
          <a:xfrm>
            <a:off x="9544649" y="1115326"/>
            <a:ext cx="659096" cy="178730"/>
          </a:xfrm>
          <a:prstGeom prst="wedgeRectCallout">
            <a:avLst>
              <a:gd name="adj1" fmla="val -32470"/>
              <a:gd name="adj2" fmla="val 13401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472C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49135</a:t>
            </a:r>
            <a:endParaRPr lang="en-IN" sz="1600" b="1" dirty="0">
              <a:solidFill>
                <a:srgbClr val="4472C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C3E47362-C5CF-5A90-FDB9-4A243EBD240B}"/>
              </a:ext>
            </a:extLst>
          </p:cNvPr>
          <p:cNvSpPr/>
          <p:nvPr/>
        </p:nvSpPr>
        <p:spPr>
          <a:xfrm>
            <a:off x="8091586" y="1823552"/>
            <a:ext cx="659096" cy="193289"/>
          </a:xfrm>
          <a:prstGeom prst="wedgeRectCallout">
            <a:avLst>
              <a:gd name="adj1" fmla="val -32470"/>
              <a:gd name="adj2" fmla="val 13401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11739</a:t>
            </a:r>
            <a:endParaRPr lang="en-IN" sz="1600" b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E1ECDD4B-9810-BD86-84AF-D3C676FC5D75}"/>
              </a:ext>
            </a:extLst>
          </p:cNvPr>
          <p:cNvSpPr/>
          <p:nvPr/>
        </p:nvSpPr>
        <p:spPr>
          <a:xfrm>
            <a:off x="7493111" y="2495389"/>
            <a:ext cx="659096" cy="177335"/>
          </a:xfrm>
          <a:prstGeom prst="wedgeRectCallout">
            <a:avLst>
              <a:gd name="adj1" fmla="val -32470"/>
              <a:gd name="adj2" fmla="val 1340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AD4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4822</a:t>
            </a:r>
            <a:endParaRPr lang="en-IN" sz="2000" b="1" dirty="0">
              <a:solidFill>
                <a:srgbClr val="70AD4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145B15E-8AFF-47BC-B895-3A5CD7CF85CA}"/>
              </a:ext>
            </a:extLst>
          </p:cNvPr>
          <p:cNvSpPr/>
          <p:nvPr/>
        </p:nvSpPr>
        <p:spPr>
          <a:xfrm>
            <a:off x="7423350" y="3120701"/>
            <a:ext cx="659096" cy="198029"/>
          </a:xfrm>
          <a:prstGeom prst="wedgeRectCallout">
            <a:avLst>
              <a:gd name="adj1" fmla="val -32470"/>
              <a:gd name="adj2" fmla="val 134011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4608</a:t>
            </a: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B0FDFF-5112-B95D-E7D4-BD0C3A748ABB}"/>
              </a:ext>
            </a:extLst>
          </p:cNvPr>
          <p:cNvSpPr txBox="1"/>
          <p:nvPr/>
        </p:nvSpPr>
        <p:spPr>
          <a:xfrm>
            <a:off x="6888741" y="409615"/>
            <a:ext cx="77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D7D31"/>
                </a:solidFill>
                <a:latin typeface="Arial Narrow" panose="020B0606020202030204" pitchFamily="34" charset="0"/>
              </a:rPr>
              <a:t>Davita</a:t>
            </a:r>
            <a:endParaRPr lang="en-IN" sz="1600" dirty="0">
              <a:solidFill>
                <a:srgbClr val="ED7D3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BB742-50D1-C7D3-D358-85D6D7A8F51E}"/>
              </a:ext>
            </a:extLst>
          </p:cNvPr>
          <p:cNvSpPr txBox="1"/>
          <p:nvPr/>
        </p:nvSpPr>
        <p:spPr>
          <a:xfrm>
            <a:off x="6882764" y="1121678"/>
            <a:ext cx="2069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472C4"/>
                </a:solidFill>
                <a:latin typeface="Arial Narrow" panose="020B0606020202030204" pitchFamily="34" charset="0"/>
              </a:rPr>
              <a:t>Fresenius Medical Care</a:t>
            </a:r>
            <a:endParaRPr lang="en-IN" sz="1600" dirty="0">
              <a:solidFill>
                <a:srgbClr val="4472C4"/>
              </a:solidFill>
              <a:latin typeface="Arial Narrow" panose="020B0606020202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D08DEB-14F4-5559-8A31-1410565DD875}"/>
              </a:ext>
            </a:extLst>
          </p:cNvPr>
          <p:cNvSpPr txBox="1"/>
          <p:nvPr/>
        </p:nvSpPr>
        <p:spPr>
          <a:xfrm>
            <a:off x="6889191" y="1823552"/>
            <a:ext cx="1202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Arial Narrow" panose="020B0606020202030204" pitchFamily="34" charset="0"/>
              </a:rPr>
              <a:t>Independent</a:t>
            </a:r>
            <a:endParaRPr lang="en-IN" sz="1600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A32524-A9ED-6CA7-41E8-D85702FBD1CB}"/>
              </a:ext>
            </a:extLst>
          </p:cNvPr>
          <p:cNvSpPr txBox="1"/>
          <p:nvPr/>
        </p:nvSpPr>
        <p:spPr>
          <a:xfrm>
            <a:off x="6889191" y="2524363"/>
            <a:ext cx="553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AD47"/>
                </a:solidFill>
                <a:latin typeface="Arial Narrow" panose="020B0606020202030204" pitchFamily="34" charset="0"/>
              </a:rPr>
              <a:t>DCI</a:t>
            </a:r>
            <a:endParaRPr lang="en-IN" sz="1600" dirty="0">
              <a:solidFill>
                <a:srgbClr val="70AD47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14D3BB-02CC-22F0-7CA3-4CC5E1B93D9C}"/>
              </a:ext>
            </a:extLst>
          </p:cNvPr>
          <p:cNvSpPr txBox="1"/>
          <p:nvPr/>
        </p:nvSpPr>
        <p:spPr>
          <a:xfrm>
            <a:off x="6894687" y="3174406"/>
            <a:ext cx="548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ARA</a:t>
            </a:r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C5F050-D1F9-B6DF-85D9-3BA32BB0474E}"/>
              </a:ext>
            </a:extLst>
          </p:cNvPr>
          <p:cNvCxnSpPr/>
          <p:nvPr/>
        </p:nvCxnSpPr>
        <p:spPr>
          <a:xfrm>
            <a:off x="6781665" y="449235"/>
            <a:ext cx="0" cy="617298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837247-F9C4-4DD3-7D41-1615D035AFF9}"/>
              </a:ext>
            </a:extLst>
          </p:cNvPr>
          <p:cNvSpPr txBox="1"/>
          <p:nvPr/>
        </p:nvSpPr>
        <p:spPr>
          <a:xfrm>
            <a:off x="6916467" y="4397391"/>
            <a:ext cx="432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Dialysis Stations</a:t>
            </a:r>
            <a:endParaRPr lang="en-IN" sz="2800" u="sng" dirty="0">
              <a:solidFill>
                <a:schemeClr val="accent6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615E66-BC3E-9146-1A19-04CCCAEDAF7B}"/>
              </a:ext>
            </a:extLst>
          </p:cNvPr>
          <p:cNvSpPr txBox="1"/>
          <p:nvPr/>
        </p:nvSpPr>
        <p:spPr>
          <a:xfrm>
            <a:off x="6939626" y="4719933"/>
            <a:ext cx="42134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  <a:cs typeface="Aharoni" panose="02010803020104030203" pitchFamily="2" charset="-79"/>
              </a:rPr>
              <a:t>135055</a:t>
            </a:r>
            <a:endParaRPr lang="en-IN" sz="8800" dirty="0">
              <a:solidFill>
                <a:srgbClr val="99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172DBD-91C6-B6DF-4C7F-F7577706B4BE}"/>
              </a:ext>
            </a:extLst>
          </p:cNvPr>
          <p:cNvSpPr txBox="1"/>
          <p:nvPr/>
        </p:nvSpPr>
        <p:spPr>
          <a:xfrm>
            <a:off x="1963738" y="4933813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Collaborative knowledge-sharing is crucial for efficient dialysis station management, especially for organizations with a high number of stations.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9E1E17-9C4B-843D-18E8-ED26CD1E4E96}"/>
              </a:ext>
            </a:extLst>
          </p:cNvPr>
          <p:cNvCxnSpPr/>
          <p:nvPr/>
        </p:nvCxnSpPr>
        <p:spPr>
          <a:xfrm>
            <a:off x="1285318" y="-6356669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59F7BE9-C2E8-B3C3-FAF0-8FFBC0B5A7C3}"/>
              </a:ext>
            </a:extLst>
          </p:cNvPr>
          <p:cNvSpPr/>
          <p:nvPr/>
        </p:nvSpPr>
        <p:spPr>
          <a:xfrm>
            <a:off x="1211466" y="-498370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367B64-2820-8AD3-5A4F-AC39A2D093C1}"/>
              </a:ext>
            </a:extLst>
          </p:cNvPr>
          <p:cNvSpPr/>
          <p:nvPr/>
        </p:nvSpPr>
        <p:spPr>
          <a:xfrm>
            <a:off x="1211466" y="-364962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A9F9B63-E9A0-44FB-D7AA-FD7B419BBCEC}"/>
              </a:ext>
            </a:extLst>
          </p:cNvPr>
          <p:cNvSpPr/>
          <p:nvPr/>
        </p:nvSpPr>
        <p:spPr>
          <a:xfrm>
            <a:off x="1211466" y="-83457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EA9BE6-F20F-D915-4B11-00C37692F48F}"/>
              </a:ext>
            </a:extLst>
          </p:cNvPr>
          <p:cNvSpPr/>
          <p:nvPr/>
        </p:nvSpPr>
        <p:spPr>
          <a:xfrm>
            <a:off x="1211466" y="-153301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AE9DF50-277D-DE8F-3A85-DB8E578E84A3}"/>
              </a:ext>
            </a:extLst>
          </p:cNvPr>
          <p:cNvSpPr/>
          <p:nvPr/>
        </p:nvSpPr>
        <p:spPr>
          <a:xfrm>
            <a:off x="1211466" y="-226875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95E82C-F59D-522B-CFBD-ECD74740C8F2}"/>
              </a:ext>
            </a:extLst>
          </p:cNvPr>
          <p:cNvSpPr/>
          <p:nvPr/>
        </p:nvSpPr>
        <p:spPr>
          <a:xfrm>
            <a:off x="1211466" y="-296718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F57C599-17C5-D232-37D5-AF26195F5F11}"/>
              </a:ext>
            </a:extLst>
          </p:cNvPr>
          <p:cNvSpPr/>
          <p:nvPr/>
        </p:nvSpPr>
        <p:spPr>
          <a:xfrm>
            <a:off x="1211466" y="-431750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887446C-FF71-F764-0BF3-ECF6E5A1CA3C}"/>
              </a:ext>
            </a:extLst>
          </p:cNvPr>
          <p:cNvSpPr/>
          <p:nvPr/>
        </p:nvSpPr>
        <p:spPr>
          <a:xfrm>
            <a:off x="1211466" y="-566783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Placeholder 33">
            <a:extLst>
              <a:ext uri="{FF2B5EF4-FFF2-40B4-BE49-F238E27FC236}">
                <a16:creationId xmlns:a16="http://schemas.microsoft.com/office/drawing/2014/main" id="{35842D42-5BE1-B736-D271-2E8FD9D8F7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>
          <a:xfrm>
            <a:off x="6601856" y="-7011149"/>
            <a:ext cx="5503862" cy="6858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CE97826-45CF-8D42-A245-643949E07784}"/>
              </a:ext>
            </a:extLst>
          </p:cNvPr>
          <p:cNvSpPr txBox="1"/>
          <p:nvPr/>
        </p:nvSpPr>
        <p:spPr>
          <a:xfrm>
            <a:off x="1877457" y="-6356669"/>
            <a:ext cx="4328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Chain Org. w.r.t Total Perf. as No Score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CF1F73-071B-7D34-DE0F-9BC0289DA72F}"/>
              </a:ext>
            </a:extLst>
          </p:cNvPr>
          <p:cNvSpPr/>
          <p:nvPr/>
        </p:nvSpPr>
        <p:spPr>
          <a:xfrm>
            <a:off x="1211466" y="-643772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D85DE64-3CBC-BEBC-DB0C-B1EF5CD4D2B4}"/>
              </a:ext>
            </a:extLst>
          </p:cNvPr>
          <p:cNvSpPr/>
          <p:nvPr/>
        </p:nvSpPr>
        <p:spPr>
          <a:xfrm>
            <a:off x="963010" y="-3850066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257131D-64C7-278E-00DA-95A1A0405BDC}"/>
              </a:ext>
            </a:extLst>
          </p:cNvPr>
          <p:cNvSpPr txBox="1"/>
          <p:nvPr/>
        </p:nvSpPr>
        <p:spPr>
          <a:xfrm>
            <a:off x="1877457" y="-5156223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presence of 352 organizations with no assigned performance score raises concerns about the comprehensiveness of performance tracking.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DA309AE-512F-ACB7-C92C-0552760001E5}"/>
              </a:ext>
            </a:extLst>
          </p:cNvPr>
          <p:cNvSpPr txBox="1"/>
          <p:nvPr/>
        </p:nvSpPr>
        <p:spPr>
          <a:xfrm>
            <a:off x="1877456" y="-3445357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Implement regular reviews and updates to the performance scoring system for increased accuracy.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CABDA29-45D3-BB9C-D426-0017D5D5EFA8}"/>
              </a:ext>
            </a:extLst>
          </p:cNvPr>
          <p:cNvSpPr txBox="1"/>
          <p:nvPr/>
        </p:nvSpPr>
        <p:spPr>
          <a:xfrm rot="16200000">
            <a:off x="-595536" y="-4142676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KPI-3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71B2CAD-C97A-5BE1-A65A-E0267E99A590}"/>
              </a:ext>
            </a:extLst>
          </p:cNvPr>
          <p:cNvGrpSpPr/>
          <p:nvPr/>
        </p:nvGrpSpPr>
        <p:grpSpPr>
          <a:xfrm>
            <a:off x="6601854" y="-7011148"/>
            <a:ext cx="5438546" cy="6840995"/>
            <a:chOff x="3863663" y="90573"/>
            <a:chExt cx="6970515" cy="6534636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85E3DB1-C6A6-EA90-51B9-68009DDDB305}"/>
                </a:ext>
              </a:extLst>
            </p:cNvPr>
            <p:cNvGrpSpPr/>
            <p:nvPr/>
          </p:nvGrpSpPr>
          <p:grpSpPr>
            <a:xfrm>
              <a:off x="3863663" y="508288"/>
              <a:ext cx="6970515" cy="6116921"/>
              <a:chOff x="3863663" y="508288"/>
              <a:chExt cx="6970515" cy="6116921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5C88F052-656C-9905-1366-B7FE4C977066}"/>
                  </a:ext>
                </a:extLst>
              </p:cNvPr>
              <p:cNvGrpSpPr/>
              <p:nvPr/>
            </p:nvGrpSpPr>
            <p:grpSpPr>
              <a:xfrm>
                <a:off x="3863663" y="508288"/>
                <a:ext cx="4069400" cy="6116921"/>
                <a:chOff x="3863663" y="508288"/>
                <a:chExt cx="4069400" cy="6116921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0D37F2CC-888F-4DA3-DAED-0821D4958834}"/>
                    </a:ext>
                  </a:extLst>
                </p:cNvPr>
                <p:cNvGrpSpPr/>
                <p:nvPr/>
              </p:nvGrpSpPr>
              <p:grpSpPr>
                <a:xfrm>
                  <a:off x="3863663" y="597641"/>
                  <a:ext cx="3126716" cy="5955383"/>
                  <a:chOff x="3863663" y="597641"/>
                  <a:chExt cx="3126716" cy="5955383"/>
                </a:xfrm>
              </p:grpSpPr>
              <p:sp>
                <p:nvSpPr>
                  <p:cNvPr id="229" name="Rectangle: Rounded Corners 228">
                    <a:extLst>
                      <a:ext uri="{FF2B5EF4-FFF2-40B4-BE49-F238E27FC236}">
                        <a16:creationId xmlns:a16="http://schemas.microsoft.com/office/drawing/2014/main" id="{B76AF949-9414-D22B-F8F6-CA91E4211016}"/>
                      </a:ext>
                    </a:extLst>
                  </p:cNvPr>
                  <p:cNvSpPr/>
                  <p:nvPr/>
                </p:nvSpPr>
                <p:spPr>
                  <a:xfrm>
                    <a:off x="3863670" y="597641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American Renal Associates</a:t>
                    </a:r>
                    <a:endParaRPr lang="en-IN" sz="1600" dirty="0"/>
                  </a:p>
                </p:txBody>
              </p:sp>
              <p:sp>
                <p:nvSpPr>
                  <p:cNvPr id="230" name="Rectangle: Rounded Corners 229">
                    <a:extLst>
                      <a:ext uri="{FF2B5EF4-FFF2-40B4-BE49-F238E27FC236}">
                        <a16:creationId xmlns:a16="http://schemas.microsoft.com/office/drawing/2014/main" id="{0EE92F3D-9F05-834A-3DD7-E8D6B50F5B0C}"/>
                      </a:ext>
                    </a:extLst>
                  </p:cNvPr>
                  <p:cNvSpPr/>
                  <p:nvPr/>
                </p:nvSpPr>
                <p:spPr>
                  <a:xfrm>
                    <a:off x="3863669" y="901315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Atlantis Healthcare Group</a:t>
                    </a:r>
                    <a:endParaRPr lang="en-IN" sz="1600" dirty="0"/>
                  </a:p>
                </p:txBody>
              </p:sp>
              <p:sp>
                <p:nvSpPr>
                  <p:cNvPr id="231" name="Rectangle: Rounded Corners 230">
                    <a:extLst>
                      <a:ext uri="{FF2B5EF4-FFF2-40B4-BE49-F238E27FC236}">
                        <a16:creationId xmlns:a16="http://schemas.microsoft.com/office/drawing/2014/main" id="{496BB446-301F-C267-F23B-9D62AB25FAAE}"/>
                      </a:ext>
                    </a:extLst>
                  </p:cNvPr>
                  <p:cNvSpPr/>
                  <p:nvPr/>
                </p:nvSpPr>
                <p:spPr>
                  <a:xfrm>
                    <a:off x="3863668" y="1214846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Centers for Dialysis Care</a:t>
                    </a:r>
                    <a:endParaRPr lang="en-IN" sz="1600" dirty="0"/>
                  </a:p>
                </p:txBody>
              </p:sp>
              <p:sp>
                <p:nvSpPr>
                  <p:cNvPr id="232" name="Rectangle: Rounded Corners 231">
                    <a:extLst>
                      <a:ext uri="{FF2B5EF4-FFF2-40B4-BE49-F238E27FC236}">
                        <a16:creationId xmlns:a16="http://schemas.microsoft.com/office/drawing/2014/main" id="{FC149CB9-8592-3813-4C28-1D8E9E507652}"/>
                      </a:ext>
                    </a:extLst>
                  </p:cNvPr>
                  <p:cNvSpPr/>
                  <p:nvPr/>
                </p:nvSpPr>
                <p:spPr>
                  <a:xfrm>
                    <a:off x="3863668" y="1541420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Davita</a:t>
                    </a:r>
                    <a:endParaRPr lang="en-IN" dirty="0"/>
                  </a:p>
                </p:txBody>
              </p:sp>
              <p:sp>
                <p:nvSpPr>
                  <p:cNvPr id="233" name="Rectangle: Rounded Corners 232">
                    <a:extLst>
                      <a:ext uri="{FF2B5EF4-FFF2-40B4-BE49-F238E27FC236}">
                        <a16:creationId xmlns:a16="http://schemas.microsoft.com/office/drawing/2014/main" id="{78485A5B-BA03-8D4A-E3ED-2DFEA6911BCD}"/>
                      </a:ext>
                    </a:extLst>
                  </p:cNvPr>
                  <p:cNvSpPr/>
                  <p:nvPr/>
                </p:nvSpPr>
                <p:spPr>
                  <a:xfrm>
                    <a:off x="3865168" y="1853824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Dialysis Clinic, INC.</a:t>
                    </a:r>
                    <a:endParaRPr lang="en-IN" dirty="0"/>
                  </a:p>
                </p:txBody>
              </p:sp>
              <p:sp>
                <p:nvSpPr>
                  <p:cNvPr id="234" name="Rectangle: Rounded Corners 233">
                    <a:extLst>
                      <a:ext uri="{FF2B5EF4-FFF2-40B4-BE49-F238E27FC236}">
                        <a16:creationId xmlns:a16="http://schemas.microsoft.com/office/drawing/2014/main" id="{3FC5C278-BFF2-2A96-CCA6-51351A6DCF86}"/>
                      </a:ext>
                    </a:extLst>
                  </p:cNvPr>
                  <p:cNvSpPr/>
                  <p:nvPr/>
                </p:nvSpPr>
                <p:spPr>
                  <a:xfrm>
                    <a:off x="3871329" y="2165250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Dislyspa</a:t>
                    </a:r>
                    <a:endParaRPr lang="en-IN" dirty="0"/>
                  </a:p>
                </p:txBody>
              </p:sp>
              <p:sp>
                <p:nvSpPr>
                  <p:cNvPr id="235" name="Rectangle: Rounded Corners 234">
                    <a:extLst>
                      <a:ext uri="{FF2B5EF4-FFF2-40B4-BE49-F238E27FC236}">
                        <a16:creationId xmlns:a16="http://schemas.microsoft.com/office/drawing/2014/main" id="{47B47AB4-0ECC-11AE-9FB6-6E0072E6CED0}"/>
                      </a:ext>
                    </a:extLst>
                  </p:cNvPr>
                  <p:cNvSpPr/>
                  <p:nvPr/>
                </p:nvSpPr>
                <p:spPr>
                  <a:xfrm>
                    <a:off x="3871328" y="2476676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Dialysze</a:t>
                    </a:r>
                    <a:r>
                      <a:rPr lang="en-US" dirty="0"/>
                      <a:t> Direct PA LLC</a:t>
                    </a:r>
                    <a:endParaRPr lang="en-IN" dirty="0"/>
                  </a:p>
                </p:txBody>
              </p:sp>
              <p:sp>
                <p:nvSpPr>
                  <p:cNvPr id="236" name="Rectangle: Rounded Corners 235">
                    <a:extLst>
                      <a:ext uri="{FF2B5EF4-FFF2-40B4-BE49-F238E27FC236}">
                        <a16:creationId xmlns:a16="http://schemas.microsoft.com/office/drawing/2014/main" id="{7DF1D60F-73F9-D283-B279-679C102C142D}"/>
                      </a:ext>
                    </a:extLst>
                  </p:cNvPr>
                  <p:cNvSpPr/>
                  <p:nvPr/>
                </p:nvSpPr>
                <p:spPr>
                  <a:xfrm>
                    <a:off x="3863668" y="2789677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Diamond Dialysis, LLC</a:t>
                    </a:r>
                    <a:endParaRPr lang="en-IN" dirty="0"/>
                  </a:p>
                </p:txBody>
              </p:sp>
              <p:sp>
                <p:nvSpPr>
                  <p:cNvPr id="237" name="Rectangle: Rounded Corners 236">
                    <a:extLst>
                      <a:ext uri="{FF2B5EF4-FFF2-40B4-BE49-F238E27FC236}">
                        <a16:creationId xmlns:a16="http://schemas.microsoft.com/office/drawing/2014/main" id="{5DA884AA-7BF5-D83F-0702-54A7FDA061D9}"/>
                      </a:ext>
                    </a:extLst>
                  </p:cNvPr>
                  <p:cNvSpPr/>
                  <p:nvPr/>
                </p:nvSpPr>
                <p:spPr>
                  <a:xfrm>
                    <a:off x="3870123" y="3115087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Freedom Dialysis, LLC</a:t>
                    </a:r>
                    <a:endParaRPr lang="en-IN" dirty="0"/>
                  </a:p>
                </p:txBody>
              </p:sp>
              <p:sp>
                <p:nvSpPr>
                  <p:cNvPr id="238" name="Rectangle: Rounded Corners 237">
                    <a:extLst>
                      <a:ext uri="{FF2B5EF4-FFF2-40B4-BE49-F238E27FC236}">
                        <a16:creationId xmlns:a16="http://schemas.microsoft.com/office/drawing/2014/main" id="{78289722-7031-23DB-762A-86A4D478A9B6}"/>
                      </a:ext>
                    </a:extLst>
                  </p:cNvPr>
                  <p:cNvSpPr/>
                  <p:nvPr/>
                </p:nvSpPr>
                <p:spPr>
                  <a:xfrm>
                    <a:off x="3863667" y="3443866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Fresenius Medical Care</a:t>
                    </a:r>
                    <a:endParaRPr lang="en-IN" dirty="0"/>
                  </a:p>
                </p:txBody>
              </p:sp>
              <p:sp>
                <p:nvSpPr>
                  <p:cNvPr id="239" name="Rectangle: Rounded Corners 238">
                    <a:extLst>
                      <a:ext uri="{FF2B5EF4-FFF2-40B4-BE49-F238E27FC236}">
                        <a16:creationId xmlns:a16="http://schemas.microsoft.com/office/drawing/2014/main" id="{0C07F1A1-BAD1-7786-9E38-74E14B853518}"/>
                      </a:ext>
                    </a:extLst>
                  </p:cNvPr>
                  <p:cNvSpPr/>
                  <p:nvPr/>
                </p:nvSpPr>
                <p:spPr>
                  <a:xfrm>
                    <a:off x="3870123" y="3759141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 Dialysis, LLC</a:t>
                    </a:r>
                    <a:endParaRPr lang="en-IN" dirty="0"/>
                  </a:p>
                </p:txBody>
              </p:sp>
              <p:sp>
                <p:nvSpPr>
                  <p:cNvPr id="240" name="Rectangle: Rounded Corners 239">
                    <a:extLst>
                      <a:ext uri="{FF2B5EF4-FFF2-40B4-BE49-F238E27FC236}">
                        <a16:creationId xmlns:a16="http://schemas.microsoft.com/office/drawing/2014/main" id="{54A60A3B-CA0F-9E9F-6D53-39B03AEFAB01}"/>
                      </a:ext>
                    </a:extLst>
                  </p:cNvPr>
                  <p:cNvSpPr/>
                  <p:nvPr/>
                </p:nvSpPr>
                <p:spPr>
                  <a:xfrm>
                    <a:off x="3870123" y="4084450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Independent</a:t>
                    </a:r>
                    <a:endParaRPr lang="en-IN" dirty="0"/>
                  </a:p>
                </p:txBody>
              </p:sp>
              <p:sp>
                <p:nvSpPr>
                  <p:cNvPr id="241" name="Rectangle: Rounded Corners 240">
                    <a:extLst>
                      <a:ext uri="{FF2B5EF4-FFF2-40B4-BE49-F238E27FC236}">
                        <a16:creationId xmlns:a16="http://schemas.microsoft.com/office/drawing/2014/main" id="{2461B190-1A74-E700-E8BC-C1C7692E182C}"/>
                      </a:ext>
                    </a:extLst>
                  </p:cNvPr>
                  <p:cNvSpPr/>
                  <p:nvPr/>
                </p:nvSpPr>
                <p:spPr>
                  <a:xfrm>
                    <a:off x="3870667" y="4399684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Innovative Dialysis Systems</a:t>
                    </a:r>
                    <a:endParaRPr lang="en-IN" sz="1400" dirty="0"/>
                  </a:p>
                </p:txBody>
              </p:sp>
              <p:sp>
                <p:nvSpPr>
                  <p:cNvPr id="242" name="Rectangle: Rounded Corners 241">
                    <a:extLst>
                      <a:ext uri="{FF2B5EF4-FFF2-40B4-BE49-F238E27FC236}">
                        <a16:creationId xmlns:a16="http://schemas.microsoft.com/office/drawing/2014/main" id="{839F6F9F-D32E-7BCA-2654-39122B29B6F3}"/>
                      </a:ext>
                    </a:extLst>
                  </p:cNvPr>
                  <p:cNvSpPr/>
                  <p:nvPr/>
                </p:nvSpPr>
                <p:spPr>
                  <a:xfrm>
                    <a:off x="3863666" y="4725325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Nephrology Care Partners</a:t>
                    </a:r>
                    <a:endParaRPr lang="en-IN" sz="1600" dirty="0"/>
                  </a:p>
                </p:txBody>
              </p:sp>
              <p:sp>
                <p:nvSpPr>
                  <p:cNvPr id="243" name="Rectangle: Rounded Corners 242">
                    <a:extLst>
                      <a:ext uri="{FF2B5EF4-FFF2-40B4-BE49-F238E27FC236}">
                        <a16:creationId xmlns:a16="http://schemas.microsoft.com/office/drawing/2014/main" id="{75CDB081-629E-634F-3688-44BE9B7D1B5F}"/>
                      </a:ext>
                    </a:extLst>
                  </p:cNvPr>
                  <p:cNvSpPr/>
                  <p:nvPr/>
                </p:nvSpPr>
                <p:spPr>
                  <a:xfrm>
                    <a:off x="3870122" y="5039966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Northwest Kidney Centers</a:t>
                    </a:r>
                    <a:endParaRPr lang="en-IN" sz="1600" dirty="0"/>
                  </a:p>
                </p:txBody>
              </p:sp>
              <p:sp>
                <p:nvSpPr>
                  <p:cNvPr id="244" name="Rectangle: Rounded Corners 243">
                    <a:extLst>
                      <a:ext uri="{FF2B5EF4-FFF2-40B4-BE49-F238E27FC236}">
                        <a16:creationId xmlns:a16="http://schemas.microsoft.com/office/drawing/2014/main" id="{18C2993F-71F0-A01A-91F8-2242DB8D2CC0}"/>
                      </a:ext>
                    </a:extLst>
                  </p:cNvPr>
                  <p:cNvSpPr/>
                  <p:nvPr/>
                </p:nvSpPr>
                <p:spPr>
                  <a:xfrm>
                    <a:off x="3863665" y="5364303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Sankar Nephrology Group</a:t>
                    </a:r>
                    <a:endParaRPr lang="en-IN" sz="1600" dirty="0"/>
                  </a:p>
                </p:txBody>
              </p:sp>
              <p:sp>
                <p:nvSpPr>
                  <p:cNvPr id="245" name="Rectangle: Rounded Corners 244">
                    <a:extLst>
                      <a:ext uri="{FF2B5EF4-FFF2-40B4-BE49-F238E27FC236}">
                        <a16:creationId xmlns:a16="http://schemas.microsoft.com/office/drawing/2014/main" id="{3552C213-6B90-B472-77BF-86FD4B9641EA}"/>
                      </a:ext>
                    </a:extLst>
                  </p:cNvPr>
                  <p:cNvSpPr/>
                  <p:nvPr/>
                </p:nvSpPr>
                <p:spPr>
                  <a:xfrm>
                    <a:off x="3863664" y="5677443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Sula Dialysis</a:t>
                    </a:r>
                    <a:endParaRPr lang="en-IN" dirty="0"/>
                  </a:p>
                </p:txBody>
              </p:sp>
              <p:sp>
                <p:nvSpPr>
                  <p:cNvPr id="246" name="Rectangle: Rounded Corners 245">
                    <a:extLst>
                      <a:ext uri="{FF2B5EF4-FFF2-40B4-BE49-F238E27FC236}">
                        <a16:creationId xmlns:a16="http://schemas.microsoft.com/office/drawing/2014/main" id="{5794EFB1-B14F-35F4-0924-52561515B646}"/>
                      </a:ext>
                    </a:extLst>
                  </p:cNvPr>
                  <p:cNvSpPr/>
                  <p:nvPr/>
                </p:nvSpPr>
                <p:spPr>
                  <a:xfrm>
                    <a:off x="3863663" y="5993189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UPMC Health System</a:t>
                    </a:r>
                    <a:endParaRPr lang="en-IN" dirty="0"/>
                  </a:p>
                </p:txBody>
              </p:sp>
              <p:sp>
                <p:nvSpPr>
                  <p:cNvPr id="247" name="Rectangle: Rounded Corners 246">
                    <a:extLst>
                      <a:ext uri="{FF2B5EF4-FFF2-40B4-BE49-F238E27FC236}">
                        <a16:creationId xmlns:a16="http://schemas.microsoft.com/office/drawing/2014/main" id="{973821C3-A48C-D9C1-63C9-7A3F6E3690F5}"/>
                      </a:ext>
                    </a:extLst>
                  </p:cNvPr>
                  <p:cNvSpPr/>
                  <p:nvPr/>
                </p:nvSpPr>
                <p:spPr>
                  <a:xfrm>
                    <a:off x="3871752" y="6322192"/>
                    <a:ext cx="3118627" cy="23083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US Renal Care, INC.</a:t>
                    </a:r>
                    <a:endParaRPr lang="en-IN" dirty="0"/>
                  </a:p>
                </p:txBody>
              </p: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1E92D453-2ADC-A980-E779-1E865D5D4C7A}"/>
                    </a:ext>
                  </a:extLst>
                </p:cNvPr>
                <p:cNvGrpSpPr/>
                <p:nvPr/>
              </p:nvGrpSpPr>
              <p:grpSpPr>
                <a:xfrm>
                  <a:off x="7114744" y="508288"/>
                  <a:ext cx="818319" cy="6116921"/>
                  <a:chOff x="7114744" y="508288"/>
                  <a:chExt cx="818319" cy="6116921"/>
                </a:xfrm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DEAB42BF-4977-4707-CF54-A0695C8599AE}"/>
                      </a:ext>
                    </a:extLst>
                  </p:cNvPr>
                  <p:cNvSpPr/>
                  <p:nvPr/>
                </p:nvSpPr>
                <p:spPr>
                  <a:xfrm>
                    <a:off x="7132887" y="3352671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DB9387C2-22EE-939E-39F9-6CECBE002FCA}"/>
                      </a:ext>
                    </a:extLst>
                  </p:cNvPr>
                  <p:cNvSpPr/>
                  <p:nvPr/>
                </p:nvSpPr>
                <p:spPr>
                  <a:xfrm>
                    <a:off x="7480974" y="3025565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3A753B09-542F-C91A-6835-1DB0C766D38F}"/>
                      </a:ext>
                    </a:extLst>
                  </p:cNvPr>
                  <p:cNvSpPr/>
                  <p:nvPr/>
                </p:nvSpPr>
                <p:spPr>
                  <a:xfrm>
                    <a:off x="7172554" y="2709555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C5297A1B-D196-63F8-6064-04A3B8E408B8}"/>
                      </a:ext>
                    </a:extLst>
                  </p:cNvPr>
                  <p:cNvSpPr/>
                  <p:nvPr/>
                </p:nvSpPr>
                <p:spPr>
                  <a:xfrm>
                    <a:off x="7475897" y="2389935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62CD639B-A875-1817-869F-90F05DE987DC}"/>
                      </a:ext>
                    </a:extLst>
                  </p:cNvPr>
                  <p:cNvSpPr/>
                  <p:nvPr/>
                </p:nvSpPr>
                <p:spPr>
                  <a:xfrm>
                    <a:off x="7127044" y="2063598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3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1FEEEA46-1900-1824-3994-7100A270F8F5}"/>
                      </a:ext>
                    </a:extLst>
                  </p:cNvPr>
                  <p:cNvSpPr/>
                  <p:nvPr/>
                </p:nvSpPr>
                <p:spPr>
                  <a:xfrm>
                    <a:off x="7475897" y="1745014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8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76F696DB-4125-A43D-0FAA-28686BA0ADE9}"/>
                      </a:ext>
                    </a:extLst>
                  </p:cNvPr>
                  <p:cNvSpPr/>
                  <p:nvPr/>
                </p:nvSpPr>
                <p:spPr>
                  <a:xfrm>
                    <a:off x="7127044" y="1436934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900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28655FDB-0B4D-D76B-7482-66BF38031ED9}"/>
                      </a:ext>
                    </a:extLst>
                  </p:cNvPr>
                  <p:cNvSpPr/>
                  <p:nvPr/>
                </p:nvSpPr>
                <p:spPr>
                  <a:xfrm>
                    <a:off x="7475897" y="1128198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2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B39D51E6-4DBB-FBE7-DF46-5B24B8BA886B}"/>
                      </a:ext>
                    </a:extLst>
                  </p:cNvPr>
                  <p:cNvSpPr/>
                  <p:nvPr/>
                </p:nvSpPr>
                <p:spPr>
                  <a:xfrm>
                    <a:off x="7114744" y="815560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200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0E7F81B3-05A2-D62F-728C-79D777C26BA6}"/>
                      </a:ext>
                    </a:extLst>
                  </p:cNvPr>
                  <p:cNvSpPr/>
                  <p:nvPr/>
                </p:nvSpPr>
                <p:spPr>
                  <a:xfrm>
                    <a:off x="7475897" y="508288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6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651CBF0B-C442-276D-4B63-65AE4C2FEB0F}"/>
                      </a:ext>
                    </a:extLst>
                  </p:cNvPr>
                  <p:cNvSpPr/>
                  <p:nvPr/>
                </p:nvSpPr>
                <p:spPr>
                  <a:xfrm>
                    <a:off x="7489310" y="3667946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6EAD55DD-8942-5ACF-74F7-92124426C1FF}"/>
                      </a:ext>
                    </a:extLst>
                  </p:cNvPr>
                  <p:cNvSpPr/>
                  <p:nvPr/>
                </p:nvSpPr>
                <p:spPr>
                  <a:xfrm>
                    <a:off x="7132887" y="3976194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6A6D3A3B-C38A-E69F-6527-35D70D295D16}"/>
                      </a:ext>
                    </a:extLst>
                  </p:cNvPr>
                  <p:cNvSpPr/>
                  <p:nvPr/>
                </p:nvSpPr>
                <p:spPr>
                  <a:xfrm>
                    <a:off x="7489310" y="4262291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A363DB27-9773-2EF6-C025-731E02B8C6B6}"/>
                      </a:ext>
                    </a:extLst>
                  </p:cNvPr>
                  <p:cNvSpPr/>
                  <p:nvPr/>
                </p:nvSpPr>
                <p:spPr>
                  <a:xfrm>
                    <a:off x="7132887" y="4608214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48090E50-7AC0-E0E7-5EC2-92821900A5BA}"/>
                      </a:ext>
                    </a:extLst>
                  </p:cNvPr>
                  <p:cNvSpPr/>
                  <p:nvPr/>
                </p:nvSpPr>
                <p:spPr>
                  <a:xfrm>
                    <a:off x="7489310" y="4956157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F3A360DA-62D4-6771-3085-C85A91179FB6}"/>
                      </a:ext>
                    </a:extLst>
                  </p:cNvPr>
                  <p:cNvSpPr/>
                  <p:nvPr/>
                </p:nvSpPr>
                <p:spPr>
                  <a:xfrm>
                    <a:off x="7132887" y="5270798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A1A6E6D7-EB3B-4D55-05CD-115ACB3B35A5}"/>
                      </a:ext>
                    </a:extLst>
                  </p:cNvPr>
                  <p:cNvSpPr/>
                  <p:nvPr/>
                </p:nvSpPr>
                <p:spPr>
                  <a:xfrm>
                    <a:off x="7475897" y="5579967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0A520674-54ED-F959-A7DB-AA3E7F4D703E}"/>
                      </a:ext>
                    </a:extLst>
                  </p:cNvPr>
                  <p:cNvSpPr/>
                  <p:nvPr/>
                </p:nvSpPr>
                <p:spPr>
                  <a:xfrm>
                    <a:off x="7164805" y="5926550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Bauhaus 93" panose="04030905020B02020C02" pitchFamily="82" charset="0"/>
                      </a:rPr>
                      <a:t>1</a:t>
                    </a:r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5FB1229E-DD6F-615A-37AB-14170F3FBA17}"/>
                      </a:ext>
                    </a:extLst>
                  </p:cNvPr>
                  <p:cNvSpPr/>
                  <p:nvPr/>
                </p:nvSpPr>
                <p:spPr>
                  <a:xfrm>
                    <a:off x="7475897" y="6211987"/>
                    <a:ext cx="443753" cy="41322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latin typeface="Bauhaus 93" panose="04030905020B02020C02" pitchFamily="82" charset="0"/>
                    </a:endParaRPr>
                  </a:p>
                </p:txBody>
              </p:sp>
            </p:grp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DBDE3348-36D3-83AE-E330-D24471BC56F6}"/>
                    </a:ext>
                  </a:extLst>
                </p:cNvPr>
                <p:cNvGrpSpPr/>
                <p:nvPr/>
              </p:nvGrpSpPr>
              <p:grpSpPr>
                <a:xfrm>
                  <a:off x="6967388" y="713057"/>
                  <a:ext cx="521922" cy="5728966"/>
                  <a:chOff x="6967388" y="713057"/>
                  <a:chExt cx="521922" cy="5728966"/>
                </a:xfrm>
              </p:grpSpPr>
              <p:cxnSp>
                <p:nvCxnSpPr>
                  <p:cNvPr id="191" name="Straight Arrow Connector 190">
                    <a:extLst>
                      <a:ext uri="{FF2B5EF4-FFF2-40B4-BE49-F238E27FC236}">
                        <a16:creationId xmlns:a16="http://schemas.microsoft.com/office/drawing/2014/main" id="{5E7E4522-B952-5D2A-4DA6-97C3F608AC80}"/>
                      </a:ext>
                    </a:extLst>
                  </p:cNvPr>
                  <p:cNvCxnSpPr>
                    <a:stCxn id="229" idx="3"/>
                    <a:endCxn id="219" idx="2"/>
                  </p:cNvCxnSpPr>
                  <p:nvPr/>
                </p:nvCxnSpPr>
                <p:spPr>
                  <a:xfrm>
                    <a:off x="6982297" y="713057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Arrow Connector 191">
                    <a:extLst>
                      <a:ext uri="{FF2B5EF4-FFF2-40B4-BE49-F238E27FC236}">
                        <a16:creationId xmlns:a16="http://schemas.microsoft.com/office/drawing/2014/main" id="{1196EA58-072A-4CEB-75F1-5BED9D825257}"/>
                      </a:ext>
                    </a:extLst>
                  </p:cNvPr>
                  <p:cNvCxnSpPr/>
                  <p:nvPr/>
                </p:nvCxnSpPr>
                <p:spPr>
                  <a:xfrm>
                    <a:off x="6973443" y="1322338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>
                    <a:extLst>
                      <a:ext uri="{FF2B5EF4-FFF2-40B4-BE49-F238E27FC236}">
                        <a16:creationId xmlns:a16="http://schemas.microsoft.com/office/drawing/2014/main" id="{FCC4CFF3-8222-652D-BE11-FBF72D45CD37}"/>
                      </a:ext>
                    </a:extLst>
                  </p:cNvPr>
                  <p:cNvCxnSpPr/>
                  <p:nvPr/>
                </p:nvCxnSpPr>
                <p:spPr>
                  <a:xfrm>
                    <a:off x="6995710" y="1968319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Arrow Connector 193">
                    <a:extLst>
                      <a:ext uri="{FF2B5EF4-FFF2-40B4-BE49-F238E27FC236}">
                        <a16:creationId xmlns:a16="http://schemas.microsoft.com/office/drawing/2014/main" id="{B5571696-1182-3629-35F9-854918B94368}"/>
                      </a:ext>
                    </a:extLst>
                  </p:cNvPr>
                  <p:cNvCxnSpPr/>
                  <p:nvPr/>
                </p:nvCxnSpPr>
                <p:spPr>
                  <a:xfrm>
                    <a:off x="6995710" y="2585947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Arrow Connector 194">
                    <a:extLst>
                      <a:ext uri="{FF2B5EF4-FFF2-40B4-BE49-F238E27FC236}">
                        <a16:creationId xmlns:a16="http://schemas.microsoft.com/office/drawing/2014/main" id="{E75500B5-3C1E-B87D-9F5D-4911A4EB43D3}"/>
                      </a:ext>
                    </a:extLst>
                  </p:cNvPr>
                  <p:cNvCxnSpPr/>
                  <p:nvPr/>
                </p:nvCxnSpPr>
                <p:spPr>
                  <a:xfrm>
                    <a:off x="6973443" y="3232133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Arrow Connector 195">
                    <a:extLst>
                      <a:ext uri="{FF2B5EF4-FFF2-40B4-BE49-F238E27FC236}">
                        <a16:creationId xmlns:a16="http://schemas.microsoft.com/office/drawing/2014/main" id="{82B8882E-8BA7-3A1E-377A-DA4EBEF91335}"/>
                      </a:ext>
                    </a:extLst>
                  </p:cNvPr>
                  <p:cNvCxnSpPr/>
                  <p:nvPr/>
                </p:nvCxnSpPr>
                <p:spPr>
                  <a:xfrm>
                    <a:off x="6986222" y="3877482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Arrow Connector 196">
                    <a:extLst>
                      <a:ext uri="{FF2B5EF4-FFF2-40B4-BE49-F238E27FC236}">
                        <a16:creationId xmlns:a16="http://schemas.microsoft.com/office/drawing/2014/main" id="{79F2933C-E4A8-920A-767E-93FF62C2A433}"/>
                      </a:ext>
                    </a:extLst>
                  </p:cNvPr>
                  <p:cNvCxnSpPr/>
                  <p:nvPr/>
                </p:nvCxnSpPr>
                <p:spPr>
                  <a:xfrm>
                    <a:off x="6986418" y="4522990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Arrow Connector 197">
                    <a:extLst>
                      <a:ext uri="{FF2B5EF4-FFF2-40B4-BE49-F238E27FC236}">
                        <a16:creationId xmlns:a16="http://schemas.microsoft.com/office/drawing/2014/main" id="{55010167-D772-2A4D-514D-F37712F82070}"/>
                      </a:ext>
                    </a:extLst>
                  </p:cNvPr>
                  <p:cNvCxnSpPr/>
                  <p:nvPr/>
                </p:nvCxnSpPr>
                <p:spPr>
                  <a:xfrm>
                    <a:off x="6986418" y="5169945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>
                    <a:extLst>
                      <a:ext uri="{FF2B5EF4-FFF2-40B4-BE49-F238E27FC236}">
                        <a16:creationId xmlns:a16="http://schemas.microsoft.com/office/drawing/2014/main" id="{249F4B9F-7D31-85A5-033E-CAB2AFC6C827}"/>
                      </a:ext>
                    </a:extLst>
                  </p:cNvPr>
                  <p:cNvCxnSpPr/>
                  <p:nvPr/>
                </p:nvCxnSpPr>
                <p:spPr>
                  <a:xfrm>
                    <a:off x="6982290" y="5782587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>
                    <a:extLst>
                      <a:ext uri="{FF2B5EF4-FFF2-40B4-BE49-F238E27FC236}">
                        <a16:creationId xmlns:a16="http://schemas.microsoft.com/office/drawing/2014/main" id="{8E0C9DDC-C0CB-346A-EA63-08F584B4DADC}"/>
                      </a:ext>
                    </a:extLst>
                  </p:cNvPr>
                  <p:cNvCxnSpPr/>
                  <p:nvPr/>
                </p:nvCxnSpPr>
                <p:spPr>
                  <a:xfrm>
                    <a:off x="6973443" y="6440181"/>
                    <a:ext cx="493600" cy="184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Arrow Connector 200">
                    <a:extLst>
                      <a:ext uri="{FF2B5EF4-FFF2-40B4-BE49-F238E27FC236}">
                        <a16:creationId xmlns:a16="http://schemas.microsoft.com/office/drawing/2014/main" id="{DF950177-3A60-3F82-9F7C-E9863793AD27}"/>
                      </a:ext>
                    </a:extLst>
                  </p:cNvPr>
                  <p:cNvCxnSpPr>
                    <a:cxnSpLocks/>
                    <a:stCxn id="230" idx="3"/>
                    <a:endCxn id="218" idx="2"/>
                  </p:cNvCxnSpPr>
                  <p:nvPr/>
                </p:nvCxnSpPr>
                <p:spPr>
                  <a:xfrm>
                    <a:off x="6982296" y="1016731"/>
                    <a:ext cx="132448" cy="5440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Arrow Connector 201">
                    <a:extLst>
                      <a:ext uri="{FF2B5EF4-FFF2-40B4-BE49-F238E27FC236}">
                        <a16:creationId xmlns:a16="http://schemas.microsoft.com/office/drawing/2014/main" id="{9BB79227-2E6C-5C99-BFC6-F8E5808B4B8E}"/>
                      </a:ext>
                    </a:extLst>
                  </p:cNvPr>
                  <p:cNvCxnSpPr>
                    <a:cxnSpLocks/>
                    <a:endCxn id="216" idx="2"/>
                  </p:cNvCxnSpPr>
                  <p:nvPr/>
                </p:nvCxnSpPr>
                <p:spPr>
                  <a:xfrm>
                    <a:off x="6974582" y="1632823"/>
                    <a:ext cx="152462" cy="10722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Arrow Connector 202">
                    <a:extLst>
                      <a:ext uri="{FF2B5EF4-FFF2-40B4-BE49-F238E27FC236}">
                        <a16:creationId xmlns:a16="http://schemas.microsoft.com/office/drawing/2014/main" id="{66FE95CF-4429-0526-E9F7-04F93AAA9E1E}"/>
                      </a:ext>
                    </a:extLst>
                  </p:cNvPr>
                  <p:cNvCxnSpPr>
                    <a:cxnSpLocks/>
                    <a:endCxn id="214" idx="2"/>
                  </p:cNvCxnSpPr>
                  <p:nvPr/>
                </p:nvCxnSpPr>
                <p:spPr>
                  <a:xfrm>
                    <a:off x="6974582" y="2265942"/>
                    <a:ext cx="152462" cy="4267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Arrow Connector 203">
                    <a:extLst>
                      <a:ext uri="{FF2B5EF4-FFF2-40B4-BE49-F238E27FC236}">
                        <a16:creationId xmlns:a16="http://schemas.microsoft.com/office/drawing/2014/main" id="{8D17F03B-33A0-4619-75E4-D61C6516BEF0}"/>
                      </a:ext>
                    </a:extLst>
                  </p:cNvPr>
                  <p:cNvCxnSpPr>
                    <a:cxnSpLocks/>
                    <a:endCxn id="212" idx="2"/>
                  </p:cNvCxnSpPr>
                  <p:nvPr/>
                </p:nvCxnSpPr>
                <p:spPr>
                  <a:xfrm>
                    <a:off x="7007055" y="2912127"/>
                    <a:ext cx="165499" cy="4039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Arrow Connector 204">
                    <a:extLst>
                      <a:ext uri="{FF2B5EF4-FFF2-40B4-BE49-F238E27FC236}">
                        <a16:creationId xmlns:a16="http://schemas.microsoft.com/office/drawing/2014/main" id="{B8311A37-F066-4109-063F-824901557648}"/>
                      </a:ext>
                    </a:extLst>
                  </p:cNvPr>
                  <p:cNvCxnSpPr>
                    <a:cxnSpLocks/>
                    <a:endCxn id="210" idx="2"/>
                  </p:cNvCxnSpPr>
                  <p:nvPr/>
                </p:nvCxnSpPr>
                <p:spPr>
                  <a:xfrm>
                    <a:off x="6974582" y="3546886"/>
                    <a:ext cx="158305" cy="12396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Arrow Connector 205">
                    <a:extLst>
                      <a:ext uri="{FF2B5EF4-FFF2-40B4-BE49-F238E27FC236}">
                        <a16:creationId xmlns:a16="http://schemas.microsoft.com/office/drawing/2014/main" id="{ECF3E22B-A1E3-D3B6-DE24-6C82239D53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82296" y="4204395"/>
                    <a:ext cx="144749" cy="413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Arrow Connector 206">
                    <a:extLst>
                      <a:ext uri="{FF2B5EF4-FFF2-40B4-BE49-F238E27FC236}">
                        <a16:creationId xmlns:a16="http://schemas.microsoft.com/office/drawing/2014/main" id="{EBBD3B3E-CDED-23AF-9650-51BEB59F52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74582" y="4829038"/>
                    <a:ext cx="144749" cy="413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>
                    <a:extLst>
                      <a:ext uri="{FF2B5EF4-FFF2-40B4-BE49-F238E27FC236}">
                        <a16:creationId xmlns:a16="http://schemas.microsoft.com/office/drawing/2014/main" id="{63D99244-51B1-C77E-169E-F272406144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7388" y="5468075"/>
                    <a:ext cx="144749" cy="413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Arrow Connector 208">
                    <a:extLst>
                      <a:ext uri="{FF2B5EF4-FFF2-40B4-BE49-F238E27FC236}">
                        <a16:creationId xmlns:a16="http://schemas.microsoft.com/office/drawing/2014/main" id="{3C481311-5C02-D1FF-71C5-C0995834B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82295" y="6094806"/>
                    <a:ext cx="144749" cy="4135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5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A82F7C4-80F6-C0B2-DA9E-8AA5896FC0F2}"/>
                  </a:ext>
                </a:extLst>
              </p:cNvPr>
              <p:cNvGrpSpPr/>
              <p:nvPr/>
            </p:nvGrpSpPr>
            <p:grpSpPr>
              <a:xfrm>
                <a:off x="7039871" y="714900"/>
                <a:ext cx="3794307" cy="5841401"/>
                <a:chOff x="7039871" y="714900"/>
                <a:chExt cx="3794307" cy="5841401"/>
              </a:xfrm>
            </p:grpSpPr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AEA68FD3-CB00-5BEF-1119-A33424EB2107}"/>
                    </a:ext>
                  </a:extLst>
                </p:cNvPr>
                <p:cNvCxnSpPr>
                  <a:cxnSpLocks/>
                  <a:stCxn id="181" idx="0"/>
                  <a:endCxn id="219" idx="6"/>
                </p:cNvCxnSpPr>
                <p:nvPr/>
              </p:nvCxnSpPr>
              <p:spPr>
                <a:xfrm flipH="1" flipV="1">
                  <a:off x="7919651" y="714900"/>
                  <a:ext cx="1631604" cy="1681182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F9EB47BA-2E29-1F68-99A1-23DB0510751C}"/>
                    </a:ext>
                  </a:extLst>
                </p:cNvPr>
                <p:cNvGrpSpPr/>
                <p:nvPr/>
              </p:nvGrpSpPr>
              <p:grpSpPr>
                <a:xfrm>
                  <a:off x="7039871" y="840047"/>
                  <a:ext cx="3794307" cy="5716254"/>
                  <a:chOff x="7039871" y="840047"/>
                  <a:chExt cx="3794307" cy="5716254"/>
                </a:xfrm>
              </p:grpSpPr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2249EB21-7035-AEDD-04F1-A7ACA279565F}"/>
                      </a:ext>
                    </a:extLst>
                  </p:cNvPr>
                  <p:cNvSpPr/>
                  <p:nvPr/>
                </p:nvSpPr>
                <p:spPr>
                  <a:xfrm>
                    <a:off x="8268333" y="2396082"/>
                    <a:ext cx="2565845" cy="19192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>
                        <a:latin typeface="Bauhaus 93" panose="04030905020B02020C02" pitchFamily="82" charset="0"/>
                      </a:rPr>
                      <a:t>352</a:t>
                    </a:r>
                    <a:endParaRPr lang="en-US" sz="2000" b="1" dirty="0">
                      <a:latin typeface="Bauhaus 93" panose="04030905020B02020C02" pitchFamily="82" charset="0"/>
                    </a:endParaRPr>
                  </a:p>
                  <a:p>
                    <a:pPr algn="ctr"/>
                    <a:r>
                      <a:rPr lang="en-US" sz="2400" dirty="0"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Total</a:t>
                    </a:r>
                    <a:endParaRPr lang="en-IN" sz="3200" dirty="0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  <p:cxnSp>
                <p:nvCxnSpPr>
                  <p:cNvPr id="182" name="Straight Arrow Connector 181">
                    <a:extLst>
                      <a:ext uri="{FF2B5EF4-FFF2-40B4-BE49-F238E27FC236}">
                        <a16:creationId xmlns:a16="http://schemas.microsoft.com/office/drawing/2014/main" id="{5922F76C-4AB9-6F3E-60F9-8C95BFCD86C6}"/>
                      </a:ext>
                    </a:extLst>
                  </p:cNvPr>
                  <p:cNvCxnSpPr>
                    <a:cxnSpLocks/>
                    <a:stCxn id="181" idx="4"/>
                    <a:endCxn id="228" idx="6"/>
                  </p:cNvCxnSpPr>
                  <p:nvPr/>
                </p:nvCxnSpPr>
                <p:spPr>
                  <a:xfrm flipH="1">
                    <a:off x="7919651" y="4315282"/>
                    <a:ext cx="1631604" cy="2103316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9F441FE2-840F-5D1E-1810-56BCC440EF41}"/>
                      </a:ext>
                    </a:extLst>
                  </p:cNvPr>
                  <p:cNvSpPr txBox="1"/>
                  <p:nvPr/>
                </p:nvSpPr>
                <p:spPr>
                  <a:xfrm>
                    <a:off x="7043722" y="840047"/>
                    <a:ext cx="577635" cy="352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17</a:t>
                    </a:r>
                    <a:endParaRPr lang="en-IN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33DC5F5B-C681-4DBF-29F4-8F5DFA61DB5A}"/>
                      </a:ext>
                    </a:extLst>
                  </p:cNvPr>
                  <p:cNvSpPr txBox="1"/>
                  <p:nvPr/>
                </p:nvSpPr>
                <p:spPr>
                  <a:xfrm>
                    <a:off x="7039871" y="1497443"/>
                    <a:ext cx="635466" cy="2939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119</a:t>
                    </a:r>
                    <a:endParaRPr lang="en-IN" sz="1400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D7B5AA38-33BE-CBF6-590A-AAFB0271222A}"/>
                      </a:ext>
                    </a:extLst>
                  </p:cNvPr>
                  <p:cNvSpPr txBox="1"/>
                  <p:nvPr/>
                </p:nvSpPr>
                <p:spPr>
                  <a:xfrm>
                    <a:off x="7070784" y="3428755"/>
                    <a:ext cx="592788" cy="2645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118</a:t>
                    </a:r>
                    <a:endParaRPr lang="en-IN" sz="1200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61DD434-9A23-EFFF-3F00-2C254F004BA0}"/>
                      </a:ext>
                    </a:extLst>
                  </p:cNvPr>
                  <p:cNvSpPr txBox="1"/>
                  <p:nvPr/>
                </p:nvSpPr>
                <p:spPr>
                  <a:xfrm>
                    <a:off x="7080281" y="3993248"/>
                    <a:ext cx="573793" cy="3527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53</a:t>
                    </a:r>
                    <a:endParaRPr lang="en-IN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7F9245CF-273F-6A28-B9C9-8D3ED32584A5}"/>
                      </a:ext>
                    </a:extLst>
                  </p:cNvPr>
                  <p:cNvSpPr txBox="1"/>
                  <p:nvPr/>
                </p:nvSpPr>
                <p:spPr>
                  <a:xfrm>
                    <a:off x="7458335" y="6306407"/>
                    <a:ext cx="443753" cy="249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bg1"/>
                        </a:solidFill>
                        <a:latin typeface="Bauhaus 93" panose="04030905020B02020C02" pitchFamily="82" charset="0"/>
                      </a:rPr>
                      <a:t>16</a:t>
                    </a:r>
                    <a:endParaRPr lang="en-IN" sz="1100" dirty="0">
                      <a:solidFill>
                        <a:schemeClr val="bg1"/>
                      </a:solidFill>
                      <a:latin typeface="Bauhaus 93" panose="04030905020B02020C02" pitchFamily="82" charset="0"/>
                    </a:endParaRPr>
                  </a:p>
                </p:txBody>
              </p:sp>
            </p:grpSp>
          </p:grpSp>
        </p:grp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8E04897F-9F42-2D85-16AA-494860A2C8DA}"/>
                </a:ext>
              </a:extLst>
            </p:cNvPr>
            <p:cNvSpPr/>
            <p:nvPr/>
          </p:nvSpPr>
          <p:spPr>
            <a:xfrm>
              <a:off x="3863663" y="90573"/>
              <a:ext cx="6877192" cy="339485"/>
            </a:xfrm>
            <a:prstGeom prst="roundRect">
              <a:avLst>
                <a:gd name="adj" fmla="val 50000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NO SCORE Chain Organizations</a:t>
              </a:r>
              <a:endParaRPr lang="en-IN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574AD399-9161-6EB7-DC38-9AF88AC76F42}"/>
              </a:ext>
            </a:extLst>
          </p:cNvPr>
          <p:cNvSpPr txBox="1"/>
          <p:nvPr/>
        </p:nvSpPr>
        <p:spPr>
          <a:xfrm>
            <a:off x="1877456" y="-2077336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Resolving issues related to organizations without assigned performance scores is vital for comprehensive performance tracking and improvement.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0497ABB-E838-278D-2818-8E23E0648B31}"/>
              </a:ext>
            </a:extLst>
          </p:cNvPr>
          <p:cNvCxnSpPr/>
          <p:nvPr/>
        </p:nvCxnSpPr>
        <p:spPr>
          <a:xfrm>
            <a:off x="1371600" y="7535212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405F45D3-95EF-A953-18A2-2D256B312541}"/>
              </a:ext>
            </a:extLst>
          </p:cNvPr>
          <p:cNvSpPr/>
          <p:nvPr/>
        </p:nvSpPr>
        <p:spPr>
          <a:xfrm>
            <a:off x="1297748" y="890817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F5F70391-E439-82F4-A096-EC87E11C7D10}"/>
              </a:ext>
            </a:extLst>
          </p:cNvPr>
          <p:cNvSpPr/>
          <p:nvPr/>
        </p:nvSpPr>
        <p:spPr>
          <a:xfrm>
            <a:off x="1297748" y="10242257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6F75DC6E-FB2E-306C-6F02-8C32570F5AE2}"/>
              </a:ext>
            </a:extLst>
          </p:cNvPr>
          <p:cNvSpPr/>
          <p:nvPr/>
        </p:nvSpPr>
        <p:spPr>
          <a:xfrm>
            <a:off x="1297748" y="13057303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7D3DD0F8-18C7-BC44-74DD-AB0D50193EE7}"/>
              </a:ext>
            </a:extLst>
          </p:cNvPr>
          <p:cNvSpPr/>
          <p:nvPr/>
        </p:nvSpPr>
        <p:spPr>
          <a:xfrm>
            <a:off x="1297748" y="123588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082090C1-AEEE-22B2-3F8A-6A1033D435EB}"/>
              </a:ext>
            </a:extLst>
          </p:cNvPr>
          <p:cNvSpPr/>
          <p:nvPr/>
        </p:nvSpPr>
        <p:spPr>
          <a:xfrm>
            <a:off x="1297748" y="1162312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F68587CD-51D5-E4C3-458F-438C7D2E4608}"/>
              </a:ext>
            </a:extLst>
          </p:cNvPr>
          <p:cNvSpPr/>
          <p:nvPr/>
        </p:nvSpPr>
        <p:spPr>
          <a:xfrm>
            <a:off x="1297748" y="109246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5CECFDCD-389F-FC1E-8111-481CBAB047B2}"/>
              </a:ext>
            </a:extLst>
          </p:cNvPr>
          <p:cNvSpPr/>
          <p:nvPr/>
        </p:nvSpPr>
        <p:spPr>
          <a:xfrm>
            <a:off x="1297748" y="957437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98621706-8D4A-F9EF-3505-658B447140EE}"/>
              </a:ext>
            </a:extLst>
          </p:cNvPr>
          <p:cNvSpPr/>
          <p:nvPr/>
        </p:nvSpPr>
        <p:spPr>
          <a:xfrm>
            <a:off x="1297748" y="822405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8" name="Picture Placeholder 33">
            <a:extLst>
              <a:ext uri="{FF2B5EF4-FFF2-40B4-BE49-F238E27FC236}">
                <a16:creationId xmlns:a16="http://schemas.microsoft.com/office/drawing/2014/main" id="{6B15751D-0542-525F-326A-311FB2BFEE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>
          <a:xfrm>
            <a:off x="6688138" y="6880732"/>
            <a:ext cx="5503862" cy="6858000"/>
          </a:xfrm>
          <a:prstGeom prst="rect">
            <a:avLst/>
          </a:prstGeom>
        </p:spPr>
      </p:pic>
      <p:sp>
        <p:nvSpPr>
          <p:cNvPr id="259" name="TextBox 258">
            <a:extLst>
              <a:ext uri="{FF2B5EF4-FFF2-40B4-BE49-F238E27FC236}">
                <a16:creationId xmlns:a16="http://schemas.microsoft.com/office/drawing/2014/main" id="{95258829-C9B9-FB85-0EEB-1F284298F96D}"/>
              </a:ext>
            </a:extLst>
          </p:cNvPr>
          <p:cNvSpPr txBox="1"/>
          <p:nvPr/>
        </p:nvSpPr>
        <p:spPr>
          <a:xfrm>
            <a:off x="1963739" y="7535212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 of Category text – As Expected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369C1B37-3BB5-7445-C63C-4B9D4D5E229C}"/>
              </a:ext>
            </a:extLst>
          </p:cNvPr>
          <p:cNvSpPr/>
          <p:nvPr/>
        </p:nvSpPr>
        <p:spPr>
          <a:xfrm>
            <a:off x="1297748" y="745416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80349D24-5F2B-8CAC-9A05-1830F9D11896}"/>
              </a:ext>
            </a:extLst>
          </p:cNvPr>
          <p:cNvSpPr/>
          <p:nvPr/>
        </p:nvSpPr>
        <p:spPr>
          <a:xfrm>
            <a:off x="1049292" y="10041815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DBA7D0A-D081-3A15-5573-807295A8BB6E}"/>
              </a:ext>
            </a:extLst>
          </p:cNvPr>
          <p:cNvSpPr txBox="1"/>
          <p:nvPr/>
        </p:nvSpPr>
        <p:spPr>
          <a:xfrm>
            <a:off x="1963739" y="8735658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High counts of 'As Expected' outcomes in categories like SWR (6,818) and PPPW (6,714) indicate positive performance in these areas.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C0CB3EC-F285-B2D0-F1C0-AB44420F9096}"/>
              </a:ext>
            </a:extLst>
          </p:cNvPr>
          <p:cNvSpPr txBox="1"/>
          <p:nvPr/>
        </p:nvSpPr>
        <p:spPr>
          <a:xfrm>
            <a:off x="1963738" y="10422799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Share best practices across organizations to maintain positive outcomes in these and other categories.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4681AC7-302C-4A61-5FC3-4AE577FFDEBF}"/>
              </a:ext>
            </a:extLst>
          </p:cNvPr>
          <p:cNvSpPr txBox="1"/>
          <p:nvPr/>
        </p:nvSpPr>
        <p:spPr>
          <a:xfrm rot="16200000">
            <a:off x="-509254" y="9749205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KPI-5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882C1D7-CC00-9C76-7DEB-6A44F1ED6B1C}"/>
              </a:ext>
            </a:extLst>
          </p:cNvPr>
          <p:cNvGrpSpPr/>
          <p:nvPr/>
        </p:nvGrpSpPr>
        <p:grpSpPr>
          <a:xfrm>
            <a:off x="6755464" y="7322974"/>
            <a:ext cx="5264279" cy="5782199"/>
            <a:chOff x="2013689" y="421460"/>
            <a:chExt cx="8820457" cy="5531311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D9FCC156-C46F-566D-802B-5349CE0A3D24}"/>
                </a:ext>
              </a:extLst>
            </p:cNvPr>
            <p:cNvSpPr txBox="1"/>
            <p:nvPr/>
          </p:nvSpPr>
          <p:spPr>
            <a:xfrm>
              <a:off x="4294873" y="3233656"/>
              <a:ext cx="4433905" cy="294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highlight>
                    <a:srgbClr val="3333FF"/>
                  </a:highlight>
                  <a:latin typeface="Arial Narrow" panose="020B0606020202030204" pitchFamily="34" charset="0"/>
                </a:rPr>
                <a:t>Category Text Count (As Expected)</a:t>
              </a:r>
              <a:endParaRPr lang="en-IN" sz="1400" b="1" dirty="0">
                <a:solidFill>
                  <a:schemeClr val="bg1"/>
                </a:solidFill>
                <a:highlight>
                  <a:srgbClr val="3333FF"/>
                </a:highlight>
                <a:latin typeface="Arial Narrow" panose="020B0606020202030204" pitchFamily="34" charset="0"/>
              </a:endParaRPr>
            </a:p>
          </p:txBody>
        </p:sp>
        <p:sp>
          <p:nvSpPr>
            <p:cNvPr id="267" name="Speech Bubble: Rectangle with Corners Rounded 266">
              <a:extLst>
                <a:ext uri="{FF2B5EF4-FFF2-40B4-BE49-F238E27FC236}">
                  <a16:creationId xmlns:a16="http://schemas.microsoft.com/office/drawing/2014/main" id="{7AE2FC0C-4003-D665-D02E-005F8D06ED45}"/>
                </a:ext>
              </a:extLst>
            </p:cNvPr>
            <p:cNvSpPr/>
            <p:nvPr/>
          </p:nvSpPr>
          <p:spPr>
            <a:xfrm>
              <a:off x="2013689" y="1883132"/>
              <a:ext cx="2097055" cy="1156465"/>
            </a:xfrm>
            <a:prstGeom prst="wedgeRoundRectCallout">
              <a:avLst>
                <a:gd name="adj1" fmla="val 80800"/>
                <a:gd name="adj2" fmla="val 57250"/>
                <a:gd name="adj3" fmla="val 16667"/>
              </a:avLst>
            </a:prstGeom>
            <a:solidFill>
              <a:srgbClr val="3333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#6818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Hospitalization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68" name="Speech Bubble: Rectangle with Corners Rounded 267">
              <a:extLst>
                <a:ext uri="{FF2B5EF4-FFF2-40B4-BE49-F238E27FC236}">
                  <a16:creationId xmlns:a16="http://schemas.microsoft.com/office/drawing/2014/main" id="{D280996B-4C94-A796-CF2A-3628E3A2B646}"/>
                </a:ext>
              </a:extLst>
            </p:cNvPr>
            <p:cNvSpPr/>
            <p:nvPr/>
          </p:nvSpPr>
          <p:spPr>
            <a:xfrm>
              <a:off x="3926380" y="438878"/>
              <a:ext cx="2057605" cy="1156465"/>
            </a:xfrm>
            <a:prstGeom prst="wedgeRoundRectCallout">
              <a:avLst>
                <a:gd name="adj1" fmla="val 39201"/>
                <a:gd name="adj2" fmla="val 174071"/>
                <a:gd name="adj3" fmla="val 16667"/>
              </a:avLst>
            </a:prstGeom>
            <a:solidFill>
              <a:srgbClr val="3366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#6714</a:t>
              </a:r>
              <a:endParaRPr lang="en-US" sz="1200" b="1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Hospital Readmission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69" name="Speech Bubble: Rectangle with Corners Rounded 268">
              <a:extLst>
                <a:ext uri="{FF2B5EF4-FFF2-40B4-BE49-F238E27FC236}">
                  <a16:creationId xmlns:a16="http://schemas.microsoft.com/office/drawing/2014/main" id="{40E3DF3E-F2C1-653D-8F32-3D901104B04C}"/>
                </a:ext>
              </a:extLst>
            </p:cNvPr>
            <p:cNvSpPr/>
            <p:nvPr/>
          </p:nvSpPr>
          <p:spPr>
            <a:xfrm>
              <a:off x="6853722" y="421460"/>
              <a:ext cx="2057606" cy="1062202"/>
            </a:xfrm>
            <a:prstGeom prst="wedgeRoundRectCallout">
              <a:avLst>
                <a:gd name="adj1" fmla="val -40575"/>
                <a:gd name="adj2" fmla="val 197151"/>
                <a:gd name="adj3" fmla="val 16667"/>
              </a:avLst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#6659</a:t>
              </a:r>
              <a:endParaRPr lang="en-US" sz="1200" b="1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PPPW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0" name="Speech Bubble: Rectangle with Corners Rounded 269">
              <a:extLst>
                <a:ext uri="{FF2B5EF4-FFF2-40B4-BE49-F238E27FC236}">
                  <a16:creationId xmlns:a16="http://schemas.microsoft.com/office/drawing/2014/main" id="{C1BC7E8F-5A41-3A11-5F21-9065EBE62007}"/>
                </a:ext>
              </a:extLst>
            </p:cNvPr>
            <p:cNvSpPr/>
            <p:nvPr/>
          </p:nvSpPr>
          <p:spPr>
            <a:xfrm>
              <a:off x="8998357" y="1858170"/>
              <a:ext cx="1835789" cy="968656"/>
            </a:xfrm>
            <a:prstGeom prst="wedgeRoundRectCallout">
              <a:avLst>
                <a:gd name="adj1" fmla="val -82754"/>
                <a:gd name="adj2" fmla="val 77380"/>
                <a:gd name="adj3" fmla="val 16667"/>
              </a:avLst>
            </a:prstGeom>
            <a:solidFill>
              <a:srgbClr val="99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#6517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Fistula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1" name="Speech Bubble: Rectangle with Corners Rounded 270">
              <a:extLst>
                <a:ext uri="{FF2B5EF4-FFF2-40B4-BE49-F238E27FC236}">
                  <a16:creationId xmlns:a16="http://schemas.microsoft.com/office/drawing/2014/main" id="{91BB709C-EC40-DA9E-F5A1-BE5573490D3D}"/>
                </a:ext>
              </a:extLst>
            </p:cNvPr>
            <p:cNvSpPr/>
            <p:nvPr/>
          </p:nvSpPr>
          <p:spPr>
            <a:xfrm>
              <a:off x="8892629" y="3791923"/>
              <a:ext cx="1938481" cy="968656"/>
            </a:xfrm>
            <a:prstGeom prst="wedgeRoundRectCallout">
              <a:avLst>
                <a:gd name="adj1" fmla="val -86475"/>
                <a:gd name="adj2" fmla="val -65904"/>
                <a:gd name="adj3" fmla="val 16667"/>
              </a:avLst>
            </a:prstGeom>
            <a:solidFill>
              <a:srgbClr val="CCE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#6108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Transfusion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2" name="Speech Bubble: Rectangle with Corners Rounded 271">
              <a:extLst>
                <a:ext uri="{FF2B5EF4-FFF2-40B4-BE49-F238E27FC236}">
                  <a16:creationId xmlns:a16="http://schemas.microsoft.com/office/drawing/2014/main" id="{3B0BEC25-378C-3C6D-5CEC-2294B7EA7F02}"/>
                </a:ext>
              </a:extLst>
            </p:cNvPr>
            <p:cNvSpPr/>
            <p:nvPr/>
          </p:nvSpPr>
          <p:spPr>
            <a:xfrm>
              <a:off x="6853722" y="5031564"/>
              <a:ext cx="1911595" cy="921207"/>
            </a:xfrm>
            <a:prstGeom prst="wedgeRoundRectCallout">
              <a:avLst>
                <a:gd name="adj1" fmla="val -40557"/>
                <a:gd name="adj2" fmla="val -199665"/>
                <a:gd name="adj3" fmla="val 16667"/>
              </a:avLst>
            </a:prstGeom>
            <a:solidFill>
              <a:srgbClr val="66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#5966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Survival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3" name="Speech Bubble: Rectangle with Corners Rounded 272">
              <a:extLst>
                <a:ext uri="{FF2B5EF4-FFF2-40B4-BE49-F238E27FC236}">
                  <a16:creationId xmlns:a16="http://schemas.microsoft.com/office/drawing/2014/main" id="{E262FE93-80F1-5681-348C-B415D47CF3AB}"/>
                </a:ext>
              </a:extLst>
            </p:cNvPr>
            <p:cNvSpPr/>
            <p:nvPr/>
          </p:nvSpPr>
          <p:spPr>
            <a:xfrm>
              <a:off x="4053697" y="5054329"/>
              <a:ext cx="1930288" cy="880399"/>
            </a:xfrm>
            <a:prstGeom prst="wedgeRoundRectCallout">
              <a:avLst>
                <a:gd name="adj1" fmla="val 43623"/>
                <a:gd name="adj2" fmla="val -209538"/>
                <a:gd name="adj3" fmla="val 16667"/>
              </a:avLst>
            </a:prstGeom>
            <a:solidFill>
              <a:srgbClr val="00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#5011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Infection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4" name="Speech Bubble: Rectangle with Corners Rounded 273">
              <a:extLst>
                <a:ext uri="{FF2B5EF4-FFF2-40B4-BE49-F238E27FC236}">
                  <a16:creationId xmlns:a16="http://schemas.microsoft.com/office/drawing/2014/main" id="{ABCDBF85-FB3E-6241-6942-782445EF2754}"/>
                </a:ext>
              </a:extLst>
            </p:cNvPr>
            <p:cNvSpPr/>
            <p:nvPr/>
          </p:nvSpPr>
          <p:spPr>
            <a:xfrm>
              <a:off x="2013689" y="3843844"/>
              <a:ext cx="1930286" cy="835977"/>
            </a:xfrm>
            <a:prstGeom prst="wedgeRoundRectCallout">
              <a:avLst>
                <a:gd name="adj1" fmla="val 95421"/>
                <a:gd name="adj2" fmla="val -81491"/>
                <a:gd name="adj3" fmla="val 16667"/>
              </a:avLst>
            </a:prstGeom>
            <a:solidFill>
              <a:srgbClr val="00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#3623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SWR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B31FA2C4-F5D4-AAC9-1555-E24F2D168500}"/>
              </a:ext>
            </a:extLst>
          </p:cNvPr>
          <p:cNvSpPr txBox="1"/>
          <p:nvPr/>
        </p:nvSpPr>
        <p:spPr>
          <a:xfrm>
            <a:off x="1963738" y="11814545"/>
            <a:ext cx="422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Positive outcomes in SWR and PPPW categories highlight success areas.</a:t>
            </a:r>
          </a:p>
        </p:txBody>
      </p:sp>
    </p:spTree>
    <p:extLst>
      <p:ext uri="{BB962C8B-B14F-4D97-AF65-F5344CB8AC3E}">
        <p14:creationId xmlns:p14="http://schemas.microsoft.com/office/powerpoint/2010/main" val="274918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D38BC-4063-ED1E-6E35-A525939A9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F3A9BC-C3D3-7FEE-6946-6C8E1227CE83}"/>
              </a:ext>
            </a:extLst>
          </p:cNvPr>
          <p:cNvCxnSpPr/>
          <p:nvPr/>
        </p:nvCxnSpPr>
        <p:spPr>
          <a:xfrm>
            <a:off x="1371600" y="654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B3131E3-73EC-B1AB-A333-1ED2F738A1F9}"/>
              </a:ext>
            </a:extLst>
          </p:cNvPr>
          <p:cNvSpPr/>
          <p:nvPr/>
        </p:nvSpPr>
        <p:spPr>
          <a:xfrm>
            <a:off x="1297748" y="2027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D78291-3951-3510-4A89-F9D90B640A29}"/>
              </a:ext>
            </a:extLst>
          </p:cNvPr>
          <p:cNvSpPr/>
          <p:nvPr/>
        </p:nvSpPr>
        <p:spPr>
          <a:xfrm>
            <a:off x="1297748" y="3361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A8F9EB-9E26-496B-0419-153A548900D5}"/>
              </a:ext>
            </a:extLst>
          </p:cNvPr>
          <p:cNvSpPr/>
          <p:nvPr/>
        </p:nvSpPr>
        <p:spPr>
          <a:xfrm>
            <a:off x="1297748" y="6176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C6F429-12B9-80E6-C684-95DB6CDA6D49}"/>
              </a:ext>
            </a:extLst>
          </p:cNvPr>
          <p:cNvSpPr/>
          <p:nvPr/>
        </p:nvSpPr>
        <p:spPr>
          <a:xfrm>
            <a:off x="1297748" y="5478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18813C-E191-DE26-291E-B524E57380CF}"/>
              </a:ext>
            </a:extLst>
          </p:cNvPr>
          <p:cNvSpPr/>
          <p:nvPr/>
        </p:nvSpPr>
        <p:spPr>
          <a:xfrm>
            <a:off x="1297748" y="4742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E21450-04C7-A895-4F83-0E8F9835D9F6}"/>
              </a:ext>
            </a:extLst>
          </p:cNvPr>
          <p:cNvSpPr/>
          <p:nvPr/>
        </p:nvSpPr>
        <p:spPr>
          <a:xfrm>
            <a:off x="1297748" y="4043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AC347E-D2AD-068B-D8A6-4248FC59872F}"/>
              </a:ext>
            </a:extLst>
          </p:cNvPr>
          <p:cNvSpPr/>
          <p:nvPr/>
        </p:nvSpPr>
        <p:spPr>
          <a:xfrm>
            <a:off x="1297748" y="2693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7CB87D-CFB9-DC88-EFF7-85F295C00733}"/>
              </a:ext>
            </a:extLst>
          </p:cNvPr>
          <p:cNvSpPr/>
          <p:nvPr/>
        </p:nvSpPr>
        <p:spPr>
          <a:xfrm>
            <a:off x="1297748" y="1343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B48C0B48-4024-6022-0C27-6FF10963A0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/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5574031-EBDB-CE08-B75E-206B7D2BEC39}"/>
              </a:ext>
            </a:extLst>
          </p:cNvPr>
          <p:cNvSpPr txBox="1"/>
          <p:nvPr/>
        </p:nvSpPr>
        <p:spPr>
          <a:xfrm>
            <a:off x="1963739" y="654480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 of Category text – As Expected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EDE0B8-4E86-B859-F5E9-55D943DCA76F}"/>
              </a:ext>
            </a:extLst>
          </p:cNvPr>
          <p:cNvSpPr/>
          <p:nvPr/>
        </p:nvSpPr>
        <p:spPr>
          <a:xfrm>
            <a:off x="1297748" y="573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1EB83F-2C3F-AE06-9917-9D2B89B0B43F}"/>
              </a:ext>
            </a:extLst>
          </p:cNvPr>
          <p:cNvSpPr/>
          <p:nvPr/>
        </p:nvSpPr>
        <p:spPr>
          <a:xfrm>
            <a:off x="1049292" y="3161083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48B80-0E48-A78F-EDAE-4058F65D56D0}"/>
              </a:ext>
            </a:extLst>
          </p:cNvPr>
          <p:cNvSpPr txBox="1"/>
          <p:nvPr/>
        </p:nvSpPr>
        <p:spPr>
          <a:xfrm>
            <a:off x="1963739" y="1854926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High counts of 'As Expected' outcomes in categories like SWR (6,818) and PPPW (6,714) indicate positive performance in these areas.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05E3C-457E-4DC5-A25E-D55C64E16811}"/>
              </a:ext>
            </a:extLst>
          </p:cNvPr>
          <p:cNvSpPr txBox="1"/>
          <p:nvPr/>
        </p:nvSpPr>
        <p:spPr>
          <a:xfrm>
            <a:off x="1963738" y="3542067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Share best practices across organizations to maintain positive outcomes in these and other categories.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06CD9-3EA5-FDF3-4940-C845EA460547}"/>
              </a:ext>
            </a:extLst>
          </p:cNvPr>
          <p:cNvSpPr txBox="1"/>
          <p:nvPr/>
        </p:nvSpPr>
        <p:spPr>
          <a:xfrm rot="16200000">
            <a:off x="-509254" y="2868473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KPI-5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9E04732-8AC6-D180-CB53-3C2F3782473E}"/>
              </a:ext>
            </a:extLst>
          </p:cNvPr>
          <p:cNvGrpSpPr/>
          <p:nvPr/>
        </p:nvGrpSpPr>
        <p:grpSpPr>
          <a:xfrm>
            <a:off x="6755464" y="442242"/>
            <a:ext cx="5264279" cy="5782199"/>
            <a:chOff x="2013689" y="421460"/>
            <a:chExt cx="8820457" cy="553131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256282-3C97-6F8A-CF7E-35F48537E723}"/>
                </a:ext>
              </a:extLst>
            </p:cNvPr>
            <p:cNvSpPr txBox="1"/>
            <p:nvPr/>
          </p:nvSpPr>
          <p:spPr>
            <a:xfrm>
              <a:off x="4294873" y="3233656"/>
              <a:ext cx="4433905" cy="294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highlight>
                    <a:srgbClr val="3333FF"/>
                  </a:highlight>
                  <a:latin typeface="Arial Narrow" panose="020B0606020202030204" pitchFamily="34" charset="0"/>
                </a:rPr>
                <a:t>Category Text Count (As Expected)</a:t>
              </a:r>
              <a:endParaRPr lang="en-IN" sz="1400" b="1" dirty="0">
                <a:solidFill>
                  <a:schemeClr val="bg1"/>
                </a:solidFill>
                <a:highlight>
                  <a:srgbClr val="3333FF"/>
                </a:highlight>
                <a:latin typeface="Arial Narrow" panose="020B0606020202030204" pitchFamily="34" charset="0"/>
              </a:endParaRPr>
            </a:p>
          </p:txBody>
        </p:sp>
        <p:sp>
          <p:nvSpPr>
            <p:cNvPr id="55" name="Speech Bubble: Rectangle with Corners Rounded 54">
              <a:extLst>
                <a:ext uri="{FF2B5EF4-FFF2-40B4-BE49-F238E27FC236}">
                  <a16:creationId xmlns:a16="http://schemas.microsoft.com/office/drawing/2014/main" id="{E4FB0191-E04F-7C4D-FD0E-F79E3B99237F}"/>
                </a:ext>
              </a:extLst>
            </p:cNvPr>
            <p:cNvSpPr/>
            <p:nvPr/>
          </p:nvSpPr>
          <p:spPr>
            <a:xfrm>
              <a:off x="2013689" y="1883132"/>
              <a:ext cx="2097055" cy="1156465"/>
            </a:xfrm>
            <a:prstGeom prst="wedgeRoundRectCallout">
              <a:avLst>
                <a:gd name="adj1" fmla="val 80800"/>
                <a:gd name="adj2" fmla="val 57250"/>
                <a:gd name="adj3" fmla="val 16667"/>
              </a:avLst>
            </a:prstGeom>
            <a:solidFill>
              <a:srgbClr val="3333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#6818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Hospitalization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6" name="Speech Bubble: Rectangle with Corners Rounded 55">
              <a:extLst>
                <a:ext uri="{FF2B5EF4-FFF2-40B4-BE49-F238E27FC236}">
                  <a16:creationId xmlns:a16="http://schemas.microsoft.com/office/drawing/2014/main" id="{3070245B-8E20-75E6-D421-118E0488DDC8}"/>
                </a:ext>
              </a:extLst>
            </p:cNvPr>
            <p:cNvSpPr/>
            <p:nvPr/>
          </p:nvSpPr>
          <p:spPr>
            <a:xfrm>
              <a:off x="3926380" y="438878"/>
              <a:ext cx="2057605" cy="1156465"/>
            </a:xfrm>
            <a:prstGeom prst="wedgeRoundRectCallout">
              <a:avLst>
                <a:gd name="adj1" fmla="val 39201"/>
                <a:gd name="adj2" fmla="val 174071"/>
                <a:gd name="adj3" fmla="val 16667"/>
              </a:avLst>
            </a:prstGeom>
            <a:solidFill>
              <a:srgbClr val="3366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#6714</a:t>
              </a:r>
              <a:endParaRPr lang="en-US" sz="1200" b="1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Hospital Readmission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7" name="Speech Bubble: Rectangle with Corners Rounded 56">
              <a:extLst>
                <a:ext uri="{FF2B5EF4-FFF2-40B4-BE49-F238E27FC236}">
                  <a16:creationId xmlns:a16="http://schemas.microsoft.com/office/drawing/2014/main" id="{F1CFF440-E82F-DCB0-EC57-83CFD25BC329}"/>
                </a:ext>
              </a:extLst>
            </p:cNvPr>
            <p:cNvSpPr/>
            <p:nvPr/>
          </p:nvSpPr>
          <p:spPr>
            <a:xfrm>
              <a:off x="6853722" y="421460"/>
              <a:ext cx="2057606" cy="1062202"/>
            </a:xfrm>
            <a:prstGeom prst="wedgeRoundRectCallout">
              <a:avLst>
                <a:gd name="adj1" fmla="val -40575"/>
                <a:gd name="adj2" fmla="val 197151"/>
                <a:gd name="adj3" fmla="val 16667"/>
              </a:avLst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#6659</a:t>
              </a:r>
              <a:endParaRPr lang="en-US" sz="1200" b="1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PPPW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8" name="Speech Bubble: Rectangle with Corners Rounded 57">
              <a:extLst>
                <a:ext uri="{FF2B5EF4-FFF2-40B4-BE49-F238E27FC236}">
                  <a16:creationId xmlns:a16="http://schemas.microsoft.com/office/drawing/2014/main" id="{7BBC073A-A27E-E491-5EEB-4EAC16BB4B13}"/>
                </a:ext>
              </a:extLst>
            </p:cNvPr>
            <p:cNvSpPr/>
            <p:nvPr/>
          </p:nvSpPr>
          <p:spPr>
            <a:xfrm>
              <a:off x="8998357" y="1858170"/>
              <a:ext cx="1835789" cy="968656"/>
            </a:xfrm>
            <a:prstGeom prst="wedgeRoundRectCallout">
              <a:avLst>
                <a:gd name="adj1" fmla="val -82754"/>
                <a:gd name="adj2" fmla="val 77380"/>
                <a:gd name="adj3" fmla="val 16667"/>
              </a:avLst>
            </a:prstGeom>
            <a:solidFill>
              <a:srgbClr val="99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#6517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Fistula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9" name="Speech Bubble: Rectangle with Corners Rounded 58">
              <a:extLst>
                <a:ext uri="{FF2B5EF4-FFF2-40B4-BE49-F238E27FC236}">
                  <a16:creationId xmlns:a16="http://schemas.microsoft.com/office/drawing/2014/main" id="{6F805A16-E835-D344-417C-563841C6F4A1}"/>
                </a:ext>
              </a:extLst>
            </p:cNvPr>
            <p:cNvSpPr/>
            <p:nvPr/>
          </p:nvSpPr>
          <p:spPr>
            <a:xfrm>
              <a:off x="8892629" y="3791923"/>
              <a:ext cx="1938481" cy="968656"/>
            </a:xfrm>
            <a:prstGeom prst="wedgeRoundRectCallout">
              <a:avLst>
                <a:gd name="adj1" fmla="val -86475"/>
                <a:gd name="adj2" fmla="val -65904"/>
                <a:gd name="adj3" fmla="val 16667"/>
              </a:avLst>
            </a:prstGeom>
            <a:solidFill>
              <a:srgbClr val="CCE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#6108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Transfusion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0" name="Speech Bubble: Rectangle with Corners Rounded 59">
              <a:extLst>
                <a:ext uri="{FF2B5EF4-FFF2-40B4-BE49-F238E27FC236}">
                  <a16:creationId xmlns:a16="http://schemas.microsoft.com/office/drawing/2014/main" id="{2AE92B46-1C8C-8DFA-2133-B60C2B650AC5}"/>
                </a:ext>
              </a:extLst>
            </p:cNvPr>
            <p:cNvSpPr/>
            <p:nvPr/>
          </p:nvSpPr>
          <p:spPr>
            <a:xfrm>
              <a:off x="6853722" y="5031564"/>
              <a:ext cx="1911595" cy="921207"/>
            </a:xfrm>
            <a:prstGeom prst="wedgeRoundRectCallout">
              <a:avLst>
                <a:gd name="adj1" fmla="val -40557"/>
                <a:gd name="adj2" fmla="val -199665"/>
                <a:gd name="adj3" fmla="val 16667"/>
              </a:avLst>
            </a:prstGeom>
            <a:solidFill>
              <a:srgbClr val="66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#5966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Survival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1" name="Speech Bubble: Rectangle with Corners Rounded 60">
              <a:extLst>
                <a:ext uri="{FF2B5EF4-FFF2-40B4-BE49-F238E27FC236}">
                  <a16:creationId xmlns:a16="http://schemas.microsoft.com/office/drawing/2014/main" id="{6CB3404D-E70B-2C61-F21D-72250DF09742}"/>
                </a:ext>
              </a:extLst>
            </p:cNvPr>
            <p:cNvSpPr/>
            <p:nvPr/>
          </p:nvSpPr>
          <p:spPr>
            <a:xfrm>
              <a:off x="4053697" y="5054329"/>
              <a:ext cx="1930288" cy="880399"/>
            </a:xfrm>
            <a:prstGeom prst="wedgeRoundRectCallout">
              <a:avLst>
                <a:gd name="adj1" fmla="val 43623"/>
                <a:gd name="adj2" fmla="val -209538"/>
                <a:gd name="adj3" fmla="val 16667"/>
              </a:avLst>
            </a:prstGeom>
            <a:solidFill>
              <a:srgbClr val="00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#5011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Infection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62" name="Speech Bubble: Rectangle with Corners Rounded 61">
              <a:extLst>
                <a:ext uri="{FF2B5EF4-FFF2-40B4-BE49-F238E27FC236}">
                  <a16:creationId xmlns:a16="http://schemas.microsoft.com/office/drawing/2014/main" id="{A444B164-79CA-234E-6EDD-216B44AF6588}"/>
                </a:ext>
              </a:extLst>
            </p:cNvPr>
            <p:cNvSpPr/>
            <p:nvPr/>
          </p:nvSpPr>
          <p:spPr>
            <a:xfrm>
              <a:off x="2013689" y="3843844"/>
              <a:ext cx="1930286" cy="835977"/>
            </a:xfrm>
            <a:prstGeom prst="wedgeRoundRectCallout">
              <a:avLst>
                <a:gd name="adj1" fmla="val 95421"/>
                <a:gd name="adj2" fmla="val -81491"/>
                <a:gd name="adj3" fmla="val 16667"/>
              </a:avLst>
            </a:prstGeom>
            <a:solidFill>
              <a:srgbClr val="00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auhaus 93" panose="04030905020B02020C02" pitchFamily="82" charset="0"/>
                </a:rPr>
                <a:t>#3623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SWR Category</a:t>
              </a:r>
              <a:endParaRPr lang="en-IN" sz="14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F386F9-7C83-5792-749D-B9223B2B3688}"/>
              </a:ext>
            </a:extLst>
          </p:cNvPr>
          <p:cNvSpPr txBox="1"/>
          <p:nvPr/>
        </p:nvSpPr>
        <p:spPr>
          <a:xfrm>
            <a:off x="1963738" y="4933813"/>
            <a:ext cx="4225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Positive outcomes in SWR and PPPW categories highlight success areas.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20D62-2765-1AF9-E22F-07AAA6D6E08E}"/>
              </a:ext>
            </a:extLst>
          </p:cNvPr>
          <p:cNvSpPr/>
          <p:nvPr/>
        </p:nvSpPr>
        <p:spPr>
          <a:xfrm>
            <a:off x="6941698" y="-3345868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D46715-D642-0EC2-85C8-92C3626C01BA}"/>
              </a:ext>
            </a:extLst>
          </p:cNvPr>
          <p:cNvSpPr/>
          <p:nvPr/>
        </p:nvSpPr>
        <p:spPr>
          <a:xfrm>
            <a:off x="6939626" y="-4007269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F012AE-5503-3B3D-DDF5-582BF0C70127}"/>
              </a:ext>
            </a:extLst>
          </p:cNvPr>
          <p:cNvSpPr/>
          <p:nvPr/>
        </p:nvSpPr>
        <p:spPr>
          <a:xfrm>
            <a:off x="6931691" y="-4674540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F7D5DC-5612-200E-1385-383879277E5A}"/>
              </a:ext>
            </a:extLst>
          </p:cNvPr>
          <p:cNvSpPr/>
          <p:nvPr/>
        </p:nvSpPr>
        <p:spPr>
          <a:xfrm>
            <a:off x="6923522" y="-5375036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66760F-89B7-A2FE-9533-BF351E50C061}"/>
              </a:ext>
            </a:extLst>
          </p:cNvPr>
          <p:cNvSpPr/>
          <p:nvPr/>
        </p:nvSpPr>
        <p:spPr>
          <a:xfrm>
            <a:off x="6916467" y="-6090606"/>
            <a:ext cx="4213466" cy="159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E73565-6233-D21E-894A-CE3A2612EB71}"/>
              </a:ext>
            </a:extLst>
          </p:cNvPr>
          <p:cNvCxnSpPr/>
          <p:nvPr/>
        </p:nvCxnSpPr>
        <p:spPr>
          <a:xfrm>
            <a:off x="1371600" y="-620352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955B128-2234-B23F-7D78-CD07CD90D5B4}"/>
              </a:ext>
            </a:extLst>
          </p:cNvPr>
          <p:cNvSpPr/>
          <p:nvPr/>
        </p:nvSpPr>
        <p:spPr>
          <a:xfrm>
            <a:off x="1297748" y="-483056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F3E0CE-95B8-B7E5-B7DC-5E3E28C8D344}"/>
              </a:ext>
            </a:extLst>
          </p:cNvPr>
          <p:cNvSpPr/>
          <p:nvPr/>
        </p:nvSpPr>
        <p:spPr>
          <a:xfrm>
            <a:off x="1297748" y="-349647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E11F10-EE9B-5047-6B06-D40F5962363A}"/>
              </a:ext>
            </a:extLst>
          </p:cNvPr>
          <p:cNvSpPr/>
          <p:nvPr/>
        </p:nvSpPr>
        <p:spPr>
          <a:xfrm>
            <a:off x="1297748" y="-681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302B8B-FF01-25AA-3AC2-F3363D3E6A83}"/>
              </a:ext>
            </a:extLst>
          </p:cNvPr>
          <p:cNvSpPr/>
          <p:nvPr/>
        </p:nvSpPr>
        <p:spPr>
          <a:xfrm>
            <a:off x="1297748" y="-137986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627DE4-2204-591B-BAB0-C32C28DF04FF}"/>
              </a:ext>
            </a:extLst>
          </p:cNvPr>
          <p:cNvSpPr/>
          <p:nvPr/>
        </p:nvSpPr>
        <p:spPr>
          <a:xfrm>
            <a:off x="1297748" y="-211560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FF5D85F-8C88-F375-79D1-F415B4F40196}"/>
              </a:ext>
            </a:extLst>
          </p:cNvPr>
          <p:cNvSpPr/>
          <p:nvPr/>
        </p:nvSpPr>
        <p:spPr>
          <a:xfrm>
            <a:off x="1297748" y="-281403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C434ADE-7E5D-8B09-7107-0733F20E78D5}"/>
              </a:ext>
            </a:extLst>
          </p:cNvPr>
          <p:cNvSpPr/>
          <p:nvPr/>
        </p:nvSpPr>
        <p:spPr>
          <a:xfrm>
            <a:off x="1297748" y="-416436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8E8E34-CD33-7467-EB8C-4464E74F07FF}"/>
              </a:ext>
            </a:extLst>
          </p:cNvPr>
          <p:cNvSpPr/>
          <p:nvPr/>
        </p:nvSpPr>
        <p:spPr>
          <a:xfrm>
            <a:off x="1297748" y="-5514682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Placeholder 33">
            <a:extLst>
              <a:ext uri="{FF2B5EF4-FFF2-40B4-BE49-F238E27FC236}">
                <a16:creationId xmlns:a16="http://schemas.microsoft.com/office/drawing/2014/main" id="{80D669C2-BEA6-E324-42E8-5D5A689A68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>
          <a:xfrm>
            <a:off x="6688138" y="-6858000"/>
            <a:ext cx="5503862" cy="6858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C8372C8-4777-6B36-4CD4-C25B6D31B2A3}"/>
              </a:ext>
            </a:extLst>
          </p:cNvPr>
          <p:cNvSpPr txBox="1"/>
          <p:nvPr/>
        </p:nvSpPr>
        <p:spPr>
          <a:xfrm>
            <a:off x="1963739" y="-6203520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Dialysis Stations Stats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B2B9AC5-ABBD-5DD3-074A-97FE56CAED05}"/>
              </a:ext>
            </a:extLst>
          </p:cNvPr>
          <p:cNvSpPr/>
          <p:nvPr/>
        </p:nvSpPr>
        <p:spPr>
          <a:xfrm>
            <a:off x="1297748" y="-6284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610F62-2079-DCAD-7E10-EDC0617F7B04}"/>
              </a:ext>
            </a:extLst>
          </p:cNvPr>
          <p:cNvSpPr/>
          <p:nvPr/>
        </p:nvSpPr>
        <p:spPr>
          <a:xfrm>
            <a:off x="1049292" y="-3696917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B11357-BA59-22CB-0C38-B5B1E2AEB85C}"/>
              </a:ext>
            </a:extLst>
          </p:cNvPr>
          <p:cNvSpPr txBox="1"/>
          <p:nvPr/>
        </p:nvSpPr>
        <p:spPr>
          <a:xfrm>
            <a:off x="1963739" y="-5003074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DAVITA leading with 50,102 stations and FRESENIUS MEDICAL CARE with 49,135 stations suggests a concentration of dialysis services in these major providers.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0678E7-4BA7-FC62-2E7B-B41CD3C5D782}"/>
              </a:ext>
            </a:extLst>
          </p:cNvPr>
          <p:cNvSpPr txBox="1"/>
          <p:nvPr/>
        </p:nvSpPr>
        <p:spPr>
          <a:xfrm>
            <a:off x="1963738" y="-3338901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Implement strategies to improve operational efficiency for organizations with a lower number of stations.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3F8C2F-9D00-16AE-AAB0-418AC661F73E}"/>
              </a:ext>
            </a:extLst>
          </p:cNvPr>
          <p:cNvSpPr txBox="1"/>
          <p:nvPr/>
        </p:nvSpPr>
        <p:spPr>
          <a:xfrm rot="16200000">
            <a:off x="-509254" y="-3989527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KPI-4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76A0D7-5D66-201A-55F7-351509D3127F}"/>
              </a:ext>
            </a:extLst>
          </p:cNvPr>
          <p:cNvSpPr/>
          <p:nvPr/>
        </p:nvSpPr>
        <p:spPr>
          <a:xfrm>
            <a:off x="6923522" y="-6090195"/>
            <a:ext cx="2854439" cy="1591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FB21AE8-73CC-F4FC-A140-2395C7F18B0B}"/>
              </a:ext>
            </a:extLst>
          </p:cNvPr>
          <p:cNvSpPr/>
          <p:nvPr/>
        </p:nvSpPr>
        <p:spPr>
          <a:xfrm>
            <a:off x="6919823" y="-5371987"/>
            <a:ext cx="2730206" cy="1591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8E18EDC-2832-2C5F-AD4B-30D1B2C6FD22}"/>
              </a:ext>
            </a:extLst>
          </p:cNvPr>
          <p:cNvSpPr/>
          <p:nvPr/>
        </p:nvSpPr>
        <p:spPr>
          <a:xfrm>
            <a:off x="6931691" y="-4674497"/>
            <a:ext cx="1275134" cy="1591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46D966-2C73-F388-B6E3-C9B223A9B9D3}"/>
              </a:ext>
            </a:extLst>
          </p:cNvPr>
          <p:cNvSpPr/>
          <p:nvPr/>
        </p:nvSpPr>
        <p:spPr>
          <a:xfrm>
            <a:off x="6939626" y="-4004032"/>
            <a:ext cx="665509" cy="159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059E696-CAFC-5FE2-4927-2A11F5D31721}"/>
              </a:ext>
            </a:extLst>
          </p:cNvPr>
          <p:cNvSpPr/>
          <p:nvPr/>
        </p:nvSpPr>
        <p:spPr>
          <a:xfrm>
            <a:off x="6939626" y="-3344997"/>
            <a:ext cx="580361" cy="1591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peech Bubble: Rectangle 89">
            <a:extLst>
              <a:ext uri="{FF2B5EF4-FFF2-40B4-BE49-F238E27FC236}">
                <a16:creationId xmlns:a16="http://schemas.microsoft.com/office/drawing/2014/main" id="{A0A9057B-40AF-BAE1-1A5F-8C7C148A11A8}"/>
              </a:ext>
            </a:extLst>
          </p:cNvPr>
          <p:cNvSpPr/>
          <p:nvPr/>
        </p:nvSpPr>
        <p:spPr>
          <a:xfrm>
            <a:off x="9650031" y="-6465215"/>
            <a:ext cx="659096" cy="178730"/>
          </a:xfrm>
          <a:prstGeom prst="wedgeRectCallout">
            <a:avLst>
              <a:gd name="adj1" fmla="val -32470"/>
              <a:gd name="adj2" fmla="val 1340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ED7D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50102</a:t>
            </a:r>
            <a:endParaRPr lang="en-IN" sz="1600" b="1" dirty="0">
              <a:solidFill>
                <a:srgbClr val="ED7D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1" name="Speech Bubble: Rectangle 90">
            <a:extLst>
              <a:ext uri="{FF2B5EF4-FFF2-40B4-BE49-F238E27FC236}">
                <a16:creationId xmlns:a16="http://schemas.microsoft.com/office/drawing/2014/main" id="{5F67783D-62FC-6215-5531-F2472AF0E5C8}"/>
              </a:ext>
            </a:extLst>
          </p:cNvPr>
          <p:cNvSpPr/>
          <p:nvPr/>
        </p:nvSpPr>
        <p:spPr>
          <a:xfrm>
            <a:off x="9544649" y="-5742674"/>
            <a:ext cx="659096" cy="178730"/>
          </a:xfrm>
          <a:prstGeom prst="wedgeRectCallout">
            <a:avLst>
              <a:gd name="adj1" fmla="val -32470"/>
              <a:gd name="adj2" fmla="val 13401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472C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49135</a:t>
            </a:r>
            <a:endParaRPr lang="en-IN" sz="1600" b="1" dirty="0">
              <a:solidFill>
                <a:srgbClr val="4472C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F5580F23-1FEE-4302-6948-C9A490D592D8}"/>
              </a:ext>
            </a:extLst>
          </p:cNvPr>
          <p:cNvSpPr/>
          <p:nvPr/>
        </p:nvSpPr>
        <p:spPr>
          <a:xfrm>
            <a:off x="8091586" y="-5034448"/>
            <a:ext cx="659096" cy="193289"/>
          </a:xfrm>
          <a:prstGeom prst="wedgeRectCallout">
            <a:avLst>
              <a:gd name="adj1" fmla="val -32470"/>
              <a:gd name="adj2" fmla="val 13401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11739</a:t>
            </a:r>
            <a:endParaRPr lang="en-IN" sz="1600" b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478F9B79-6537-F9B1-B1D3-43A609F1E9EA}"/>
              </a:ext>
            </a:extLst>
          </p:cNvPr>
          <p:cNvSpPr/>
          <p:nvPr/>
        </p:nvSpPr>
        <p:spPr>
          <a:xfrm>
            <a:off x="7493111" y="-4362611"/>
            <a:ext cx="659096" cy="177335"/>
          </a:xfrm>
          <a:prstGeom prst="wedgeRectCallout">
            <a:avLst>
              <a:gd name="adj1" fmla="val -32470"/>
              <a:gd name="adj2" fmla="val 1340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AD4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4822</a:t>
            </a:r>
            <a:endParaRPr lang="en-IN" sz="2000" b="1" dirty="0">
              <a:solidFill>
                <a:srgbClr val="70AD4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D2AFBFDF-033C-4A71-7890-4487E45FCA92}"/>
              </a:ext>
            </a:extLst>
          </p:cNvPr>
          <p:cNvSpPr/>
          <p:nvPr/>
        </p:nvSpPr>
        <p:spPr>
          <a:xfrm>
            <a:off x="7423350" y="-3737299"/>
            <a:ext cx="659096" cy="198029"/>
          </a:xfrm>
          <a:prstGeom prst="wedgeRectCallout">
            <a:avLst>
              <a:gd name="adj1" fmla="val -32470"/>
              <a:gd name="adj2" fmla="val 134011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4608</a:t>
            </a: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7C7F32C-83D0-E286-FF4B-E864D8703B10}"/>
              </a:ext>
            </a:extLst>
          </p:cNvPr>
          <p:cNvSpPr txBox="1"/>
          <p:nvPr/>
        </p:nvSpPr>
        <p:spPr>
          <a:xfrm>
            <a:off x="6888741" y="-6448385"/>
            <a:ext cx="77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D7D31"/>
                </a:solidFill>
                <a:latin typeface="Arial Narrow" panose="020B0606020202030204" pitchFamily="34" charset="0"/>
              </a:rPr>
              <a:t>Davita</a:t>
            </a:r>
            <a:endParaRPr lang="en-IN" sz="1600" dirty="0">
              <a:solidFill>
                <a:srgbClr val="ED7D31"/>
              </a:solidFill>
              <a:latin typeface="Arial Narrow" panose="020B060602020203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47E7F21-4B35-2731-3027-3DB149852349}"/>
              </a:ext>
            </a:extLst>
          </p:cNvPr>
          <p:cNvSpPr txBox="1"/>
          <p:nvPr/>
        </p:nvSpPr>
        <p:spPr>
          <a:xfrm>
            <a:off x="6882764" y="-5736322"/>
            <a:ext cx="2069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472C4"/>
                </a:solidFill>
                <a:latin typeface="Arial Narrow" panose="020B0606020202030204" pitchFamily="34" charset="0"/>
              </a:rPr>
              <a:t>Fresenius Medical Care</a:t>
            </a:r>
            <a:endParaRPr lang="en-IN" sz="1600" dirty="0">
              <a:solidFill>
                <a:srgbClr val="4472C4"/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4C72A9E-390E-BDCE-30F1-D710E474446B}"/>
              </a:ext>
            </a:extLst>
          </p:cNvPr>
          <p:cNvSpPr txBox="1"/>
          <p:nvPr/>
        </p:nvSpPr>
        <p:spPr>
          <a:xfrm>
            <a:off x="6889191" y="-5034448"/>
            <a:ext cx="1202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Arial Narrow" panose="020B0606020202030204" pitchFamily="34" charset="0"/>
              </a:rPr>
              <a:t>Independent</a:t>
            </a:r>
            <a:endParaRPr lang="en-IN" sz="1600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5E7F41-DF56-7903-D499-335209482A93}"/>
              </a:ext>
            </a:extLst>
          </p:cNvPr>
          <p:cNvSpPr txBox="1"/>
          <p:nvPr/>
        </p:nvSpPr>
        <p:spPr>
          <a:xfrm>
            <a:off x="6889191" y="-4333637"/>
            <a:ext cx="553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AD47"/>
                </a:solidFill>
                <a:latin typeface="Arial Narrow" panose="020B0606020202030204" pitchFamily="34" charset="0"/>
              </a:rPr>
              <a:t>DCI</a:t>
            </a:r>
            <a:endParaRPr lang="en-IN" sz="1600" dirty="0">
              <a:solidFill>
                <a:srgbClr val="70AD47"/>
              </a:solidFill>
              <a:latin typeface="Arial Narrow" panose="020B0606020202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1F76E6E-ABD4-338C-66A8-A48F8D0033E3}"/>
              </a:ext>
            </a:extLst>
          </p:cNvPr>
          <p:cNvSpPr txBox="1"/>
          <p:nvPr/>
        </p:nvSpPr>
        <p:spPr>
          <a:xfrm>
            <a:off x="6894687" y="-3683594"/>
            <a:ext cx="548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ARA</a:t>
            </a:r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DBC643-5D03-E979-4B4D-5D9A75061CC9}"/>
              </a:ext>
            </a:extLst>
          </p:cNvPr>
          <p:cNvCxnSpPr/>
          <p:nvPr/>
        </p:nvCxnSpPr>
        <p:spPr>
          <a:xfrm>
            <a:off x="6781665" y="-6408765"/>
            <a:ext cx="0" cy="617298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FE8BE25-2BA9-3AED-F3CD-7E52CFA55459}"/>
              </a:ext>
            </a:extLst>
          </p:cNvPr>
          <p:cNvSpPr txBox="1"/>
          <p:nvPr/>
        </p:nvSpPr>
        <p:spPr>
          <a:xfrm>
            <a:off x="6916467" y="-2460609"/>
            <a:ext cx="432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Dialysis Stations</a:t>
            </a:r>
            <a:endParaRPr lang="en-IN" sz="2800" u="sng" dirty="0">
              <a:solidFill>
                <a:schemeClr val="accent6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D6735A-8F75-36FE-0EF2-7C417E0E49AE}"/>
              </a:ext>
            </a:extLst>
          </p:cNvPr>
          <p:cNvSpPr txBox="1"/>
          <p:nvPr/>
        </p:nvSpPr>
        <p:spPr>
          <a:xfrm>
            <a:off x="6939626" y="-2138067"/>
            <a:ext cx="42134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99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  <a:cs typeface="Aharoni" panose="02010803020104030203" pitchFamily="2" charset="-79"/>
              </a:rPr>
              <a:t>135055</a:t>
            </a:r>
            <a:endParaRPr lang="en-IN" sz="8800" dirty="0">
              <a:solidFill>
                <a:srgbClr val="99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  <a:cs typeface="Aharoni" panose="02010803020104030203" pitchFamily="2" charset="-79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9B74AB-D5ED-43FE-B200-BD14508B56C8}"/>
              </a:ext>
            </a:extLst>
          </p:cNvPr>
          <p:cNvSpPr txBox="1"/>
          <p:nvPr/>
        </p:nvSpPr>
        <p:spPr>
          <a:xfrm>
            <a:off x="1963738" y="-1924187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Collaborative knowledge-sharing is crucial for efficient dialysis station management, especially for organizations with a high number of stations.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CA00A21-C8A1-246E-9647-F56FD145D0F5}"/>
              </a:ext>
            </a:extLst>
          </p:cNvPr>
          <p:cNvCxnSpPr/>
          <p:nvPr/>
        </p:nvCxnSpPr>
        <p:spPr>
          <a:xfrm>
            <a:off x="1371599" y="7512480"/>
            <a:ext cx="0" cy="5630091"/>
          </a:xfrm>
          <a:prstGeom prst="line">
            <a:avLst/>
          </a:prstGeom>
          <a:ln w="31750">
            <a:solidFill>
              <a:srgbClr val="DCF0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0515733B-E504-C9E4-141B-DA0351C4572D}"/>
              </a:ext>
            </a:extLst>
          </p:cNvPr>
          <p:cNvSpPr/>
          <p:nvPr/>
        </p:nvSpPr>
        <p:spPr>
          <a:xfrm>
            <a:off x="1297747" y="88854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D94DBD6-3AC0-B605-2A49-ADD3ECDCE869}"/>
              </a:ext>
            </a:extLst>
          </p:cNvPr>
          <p:cNvSpPr/>
          <p:nvPr/>
        </p:nvSpPr>
        <p:spPr>
          <a:xfrm>
            <a:off x="1297747" y="10219525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E46B017-6D61-E9DA-F425-739C595D0C33}"/>
              </a:ext>
            </a:extLst>
          </p:cNvPr>
          <p:cNvSpPr/>
          <p:nvPr/>
        </p:nvSpPr>
        <p:spPr>
          <a:xfrm>
            <a:off x="1297747" y="13034571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F211CD8-5E7E-777E-EACE-1CF975891648}"/>
              </a:ext>
            </a:extLst>
          </p:cNvPr>
          <p:cNvSpPr/>
          <p:nvPr/>
        </p:nvSpPr>
        <p:spPr>
          <a:xfrm>
            <a:off x="1297747" y="1233613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38DA710-0624-8067-41EF-AEEFFD541708}"/>
              </a:ext>
            </a:extLst>
          </p:cNvPr>
          <p:cNvSpPr/>
          <p:nvPr/>
        </p:nvSpPr>
        <p:spPr>
          <a:xfrm>
            <a:off x="1297747" y="11600396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96F39CE-18C5-C94A-0557-9F3590C23DD7}"/>
              </a:ext>
            </a:extLst>
          </p:cNvPr>
          <p:cNvSpPr/>
          <p:nvPr/>
        </p:nvSpPr>
        <p:spPr>
          <a:xfrm>
            <a:off x="1297747" y="10901964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F01CBD5-497C-A5E8-7CE6-8BBE668B3E1D}"/>
              </a:ext>
            </a:extLst>
          </p:cNvPr>
          <p:cNvSpPr/>
          <p:nvPr/>
        </p:nvSpPr>
        <p:spPr>
          <a:xfrm>
            <a:off x="1297747" y="9551640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E3108BD-70BE-F957-56FF-D827EB27B902}"/>
              </a:ext>
            </a:extLst>
          </p:cNvPr>
          <p:cNvSpPr/>
          <p:nvPr/>
        </p:nvSpPr>
        <p:spPr>
          <a:xfrm>
            <a:off x="1297747" y="820131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3" name="Picture Placeholder 33">
            <a:extLst>
              <a:ext uri="{FF2B5EF4-FFF2-40B4-BE49-F238E27FC236}">
                <a16:creationId xmlns:a16="http://schemas.microsoft.com/office/drawing/2014/main" id="{F883ACD3-856B-65D0-02B4-38CE1F0DD7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8499"/>
          <a:stretch/>
        </p:blipFill>
        <p:spPr>
          <a:xfrm>
            <a:off x="6688137" y="6858000"/>
            <a:ext cx="5503862" cy="6858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B8806DC3-8771-3AC5-DF75-86B85132D759}"/>
              </a:ext>
            </a:extLst>
          </p:cNvPr>
          <p:cNvSpPr txBox="1"/>
          <p:nvPr/>
        </p:nvSpPr>
        <p:spPr>
          <a:xfrm>
            <a:off x="1963738" y="7512480"/>
            <a:ext cx="4132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6D6C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Average Payment Reduction Rate</a:t>
            </a:r>
            <a:endParaRPr lang="en-IN" sz="2400" dirty="0">
              <a:solidFill>
                <a:srgbClr val="76D6CB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45D9328-77B4-CACF-0473-A265A0648ADF}"/>
              </a:ext>
            </a:extLst>
          </p:cNvPr>
          <p:cNvSpPr/>
          <p:nvPr/>
        </p:nvSpPr>
        <p:spPr>
          <a:xfrm>
            <a:off x="1297747" y="743142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CDFF1A4-AB6F-B31E-2B7E-8E802A609211}"/>
              </a:ext>
            </a:extLst>
          </p:cNvPr>
          <p:cNvSpPr/>
          <p:nvPr/>
        </p:nvSpPr>
        <p:spPr>
          <a:xfrm>
            <a:off x="1049291" y="10019083"/>
            <a:ext cx="604911" cy="618979"/>
          </a:xfrm>
          <a:prstGeom prst="ellipse">
            <a:avLst/>
          </a:prstGeom>
          <a:solidFill>
            <a:srgbClr val="DC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6D6CB"/>
                </a:solidFill>
              </a:rPr>
              <a:t>5</a:t>
            </a:r>
            <a:endParaRPr lang="en-IN" b="1" dirty="0">
              <a:solidFill>
                <a:srgbClr val="76D6C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7D587E-B51F-BD1E-A201-D41E77432F77}"/>
              </a:ext>
            </a:extLst>
          </p:cNvPr>
          <p:cNvSpPr txBox="1"/>
          <p:nvPr/>
        </p:nvSpPr>
        <p:spPr>
          <a:xfrm>
            <a:off x="1963738" y="8712926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Insight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average payment reduction rate of 0.81% reflects a modest reduction in payments, which is generally manageable.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0CFB48-DDBE-A782-ED61-520649DFAC4C}"/>
              </a:ext>
            </a:extLst>
          </p:cNvPr>
          <p:cNvSpPr txBox="1"/>
          <p:nvPr/>
        </p:nvSpPr>
        <p:spPr>
          <a:xfrm>
            <a:off x="1963736" y="10127470"/>
            <a:ext cx="4225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34CBB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Step</a:t>
            </a:r>
            <a:endParaRPr lang="en-US" b="1" i="0" dirty="0">
              <a:solidFill>
                <a:srgbClr val="34CBBC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Regularly assess and adjust financial strategies to align with changes in payment policies and reimbursement structures.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F867EB6-8D06-E2E1-8C65-830F313D359E}"/>
              </a:ext>
            </a:extLst>
          </p:cNvPr>
          <p:cNvSpPr txBox="1"/>
          <p:nvPr/>
        </p:nvSpPr>
        <p:spPr>
          <a:xfrm rot="16200000">
            <a:off x="-509255" y="9726473"/>
            <a:ext cx="2299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KPI-6</a:t>
            </a:r>
            <a:endParaRPr lang="en-IN" sz="6600" dirty="0">
              <a:solidFill>
                <a:schemeClr val="bg1"/>
              </a:solidFill>
              <a:latin typeface="Bauhaus 93" panose="04030905020B02020C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F762F50-3DD9-7093-1897-1AC69D7D24A2}"/>
              </a:ext>
            </a:extLst>
          </p:cNvPr>
          <p:cNvSpPr/>
          <p:nvPr/>
        </p:nvSpPr>
        <p:spPr>
          <a:xfrm>
            <a:off x="1267101" y="8155588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CBBC92C-F182-0059-AD3F-D80379E09178}"/>
              </a:ext>
            </a:extLst>
          </p:cNvPr>
          <p:cNvSpPr/>
          <p:nvPr/>
        </p:nvSpPr>
        <p:spPr>
          <a:xfrm>
            <a:off x="1267101" y="7385699"/>
            <a:ext cx="108000" cy="108000"/>
          </a:xfrm>
          <a:prstGeom prst="ellipse">
            <a:avLst/>
          </a:prstGeom>
          <a:solidFill>
            <a:srgbClr val="DCF0EE"/>
          </a:solidFill>
          <a:ln>
            <a:solidFill>
              <a:srgbClr val="DCF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BA6E468-32ED-457D-CDA5-E7D0E95A4275}"/>
              </a:ext>
            </a:extLst>
          </p:cNvPr>
          <p:cNvGrpSpPr/>
          <p:nvPr/>
        </p:nvGrpSpPr>
        <p:grpSpPr>
          <a:xfrm>
            <a:off x="7140851" y="8230537"/>
            <a:ext cx="4598432" cy="3337910"/>
            <a:chOff x="426488" y="1063733"/>
            <a:chExt cx="4598432" cy="3337910"/>
          </a:xfrm>
        </p:grpSpPr>
        <p:sp>
          <p:nvSpPr>
            <p:cNvPr id="123" name="Speech Bubble: Oval 122">
              <a:extLst>
                <a:ext uri="{FF2B5EF4-FFF2-40B4-BE49-F238E27FC236}">
                  <a16:creationId xmlns:a16="http://schemas.microsoft.com/office/drawing/2014/main" id="{15146768-D3DD-05D1-7A83-3FC196769D09}"/>
                </a:ext>
              </a:extLst>
            </p:cNvPr>
            <p:cNvSpPr/>
            <p:nvPr/>
          </p:nvSpPr>
          <p:spPr>
            <a:xfrm>
              <a:off x="426488" y="1063733"/>
              <a:ext cx="4598432" cy="3337910"/>
            </a:xfrm>
            <a:prstGeom prst="wedgeEllipseCallou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Speech Bubble: Oval 123">
              <a:extLst>
                <a:ext uri="{FF2B5EF4-FFF2-40B4-BE49-F238E27FC236}">
                  <a16:creationId xmlns:a16="http://schemas.microsoft.com/office/drawing/2014/main" id="{E88143A3-E424-9DBA-8473-147695E0A808}"/>
                </a:ext>
              </a:extLst>
            </p:cNvPr>
            <p:cNvSpPr/>
            <p:nvPr/>
          </p:nvSpPr>
          <p:spPr>
            <a:xfrm>
              <a:off x="774493" y="1218995"/>
              <a:ext cx="4076722" cy="2975613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atin typeface="Bauhaus 93" panose="04030905020B02020C02" pitchFamily="82" charset="0"/>
                </a:rPr>
                <a:t>0.81%</a:t>
              </a:r>
              <a:endParaRPr lang="en-IN" sz="660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B6D28223-2A78-A306-3F18-E0FC8F9790A9}"/>
              </a:ext>
            </a:extLst>
          </p:cNvPr>
          <p:cNvSpPr txBox="1"/>
          <p:nvPr/>
        </p:nvSpPr>
        <p:spPr>
          <a:xfrm>
            <a:off x="1963737" y="11791813"/>
            <a:ext cx="422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4CBBC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34CBB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Prioritizing balanced strategies for financial sustainability while maintaining high-quality care is crucial.</a:t>
            </a:r>
          </a:p>
        </p:txBody>
      </p:sp>
    </p:spTree>
    <p:extLst>
      <p:ext uri="{BB962C8B-B14F-4D97-AF65-F5344CB8AC3E}">
        <p14:creationId xmlns:p14="http://schemas.microsoft.com/office/powerpoint/2010/main" val="404741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2261</Words>
  <Application>Microsoft Office PowerPoint</Application>
  <PresentationFormat>Widescreen</PresentationFormat>
  <Paragraphs>579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Aharoni</vt:lpstr>
      <vt:lpstr>Arial</vt:lpstr>
      <vt:lpstr>Arial Narrow</vt:lpstr>
      <vt:lpstr>Avenir Next LT Pro</vt:lpstr>
      <vt:lpstr>Bauhaus 93</vt:lpstr>
      <vt:lpstr>Bodoni MT Black</vt:lpstr>
      <vt:lpstr>Calibri</vt:lpstr>
      <vt:lpstr>Calibri Light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Kalmundkar</dc:creator>
  <cp:lastModifiedBy>Saurabh Kalmundkar</cp:lastModifiedBy>
  <cp:revision>35</cp:revision>
  <dcterms:created xsi:type="dcterms:W3CDTF">2024-02-01T15:14:04Z</dcterms:created>
  <dcterms:modified xsi:type="dcterms:W3CDTF">2024-02-24T16:58:30Z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2024-02-01T17:18:58Z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1b8a82df-6c43-44a3-8bcb-52102fc12032</vt:lpwstr>
  </property>
  <property fmtid="{D5CDD505-2E9C-101B-9397-08002B2CF9AE}" pid="7" name="MSIP_Label_defa4170-0d19-0005-0004-bc88714345d2_ActionId">
    <vt:lpwstr>15293a88-3c4a-44c6-84bd-0e82485350f6</vt:lpwstr>
  </property>
  <property fmtid="{D5CDD505-2E9C-101B-9397-08002B2CF9AE}" pid="8" name="MSIP_Label_defa4170-0d19-0005-0004-bc88714345d2_ContentBits">
    <vt:lpwstr>0</vt:lpwstr>
  </property>
</Properties>
</file>