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646723-8374-4685-87D4-B4C6BDBFE736}" v="7" dt="2023-11-27T14:04:53.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p:scale>
          <a:sx n="120" d="100"/>
          <a:sy n="120" d="100"/>
        </p:scale>
        <p:origin x="-2828"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mal chavan" userId="477731e1141894f7" providerId="LiveId" clId="{AA646723-8374-4685-87D4-B4C6BDBFE736}"/>
    <pc:docChg chg="custSel modSld sldOrd">
      <pc:chgData name="shamal chavan" userId="477731e1141894f7" providerId="LiveId" clId="{AA646723-8374-4685-87D4-B4C6BDBFE736}" dt="2023-11-27T16:18:33.719" v="722" actId="1076"/>
      <pc:docMkLst>
        <pc:docMk/>
      </pc:docMkLst>
      <pc:sldChg chg="modSp mod">
        <pc:chgData name="shamal chavan" userId="477731e1141894f7" providerId="LiveId" clId="{AA646723-8374-4685-87D4-B4C6BDBFE736}" dt="2023-11-27T16:18:33.719" v="722" actId="1076"/>
        <pc:sldMkLst>
          <pc:docMk/>
          <pc:sldMk cId="1836308507" sldId="257"/>
        </pc:sldMkLst>
        <pc:spChg chg="mod">
          <ac:chgData name="shamal chavan" userId="477731e1141894f7" providerId="LiveId" clId="{AA646723-8374-4685-87D4-B4C6BDBFE736}" dt="2023-11-27T16:18:33.719" v="722" actId="1076"/>
          <ac:spMkLst>
            <pc:docMk/>
            <pc:sldMk cId="1836308507" sldId="257"/>
            <ac:spMk id="2" creationId="{45C89AED-2443-70E1-3D9C-E9719B433F25}"/>
          </ac:spMkLst>
        </pc:spChg>
        <pc:spChg chg="mod">
          <ac:chgData name="shamal chavan" userId="477731e1141894f7" providerId="LiveId" clId="{AA646723-8374-4685-87D4-B4C6BDBFE736}" dt="2023-11-27T16:18:18.955" v="697" actId="27636"/>
          <ac:spMkLst>
            <pc:docMk/>
            <pc:sldMk cId="1836308507" sldId="257"/>
            <ac:spMk id="3" creationId="{CEA1EF29-8A4F-873C-C025-91299BD39A59}"/>
          </ac:spMkLst>
        </pc:spChg>
      </pc:sldChg>
      <pc:sldChg chg="addSp modSp mod">
        <pc:chgData name="shamal chavan" userId="477731e1141894f7" providerId="LiveId" clId="{AA646723-8374-4685-87D4-B4C6BDBFE736}" dt="2023-11-27T15:31:59.003" v="601" actId="20577"/>
        <pc:sldMkLst>
          <pc:docMk/>
          <pc:sldMk cId="3064633029" sldId="260"/>
        </pc:sldMkLst>
        <pc:spChg chg="mod">
          <ac:chgData name="shamal chavan" userId="477731e1141894f7" providerId="LiveId" clId="{AA646723-8374-4685-87D4-B4C6BDBFE736}" dt="2023-11-27T15:31:59.003" v="601" actId="20577"/>
          <ac:spMkLst>
            <pc:docMk/>
            <pc:sldMk cId="3064633029" sldId="260"/>
            <ac:spMk id="2" creationId="{DD0E3860-7E5E-4420-D342-4E6EC3E9A726}"/>
          </ac:spMkLst>
        </pc:spChg>
        <pc:picChg chg="add mod">
          <ac:chgData name="shamal chavan" userId="477731e1141894f7" providerId="LiveId" clId="{AA646723-8374-4685-87D4-B4C6BDBFE736}" dt="2023-11-27T15:25:29.763" v="577" actId="1035"/>
          <ac:picMkLst>
            <pc:docMk/>
            <pc:sldMk cId="3064633029" sldId="260"/>
            <ac:picMk id="5" creationId="{2CD1F975-274D-A799-EE63-45E32ED0FD76}"/>
          </ac:picMkLst>
        </pc:picChg>
      </pc:sldChg>
      <pc:sldChg chg="addSp delSp modSp mod">
        <pc:chgData name="shamal chavan" userId="477731e1141894f7" providerId="LiveId" clId="{AA646723-8374-4685-87D4-B4C6BDBFE736}" dt="2023-11-27T15:25:47.698" v="584" actId="20577"/>
        <pc:sldMkLst>
          <pc:docMk/>
          <pc:sldMk cId="495666781" sldId="262"/>
        </pc:sldMkLst>
        <pc:spChg chg="mod">
          <ac:chgData name="shamal chavan" userId="477731e1141894f7" providerId="LiveId" clId="{AA646723-8374-4685-87D4-B4C6BDBFE736}" dt="2023-11-27T15:25:47.698" v="584" actId="20577"/>
          <ac:spMkLst>
            <pc:docMk/>
            <pc:sldMk cId="495666781" sldId="262"/>
            <ac:spMk id="2" creationId="{0DAED5AB-D970-80F9-B6CF-D4A299DE171B}"/>
          </ac:spMkLst>
        </pc:spChg>
        <pc:picChg chg="add del mod">
          <ac:chgData name="shamal chavan" userId="477731e1141894f7" providerId="LiveId" clId="{AA646723-8374-4685-87D4-B4C6BDBFE736}" dt="2023-11-27T15:24:44.151" v="568" actId="478"/>
          <ac:picMkLst>
            <pc:docMk/>
            <pc:sldMk cId="495666781" sldId="262"/>
            <ac:picMk id="5" creationId="{E9A33DB8-FCEC-8EE5-8A17-8CF7AF57EF10}"/>
          </ac:picMkLst>
        </pc:picChg>
        <pc:picChg chg="add mod">
          <ac:chgData name="shamal chavan" userId="477731e1141894f7" providerId="LiveId" clId="{AA646723-8374-4685-87D4-B4C6BDBFE736}" dt="2023-11-27T15:25:17.543" v="574" actId="1582"/>
          <ac:picMkLst>
            <pc:docMk/>
            <pc:sldMk cId="495666781" sldId="262"/>
            <ac:picMk id="7" creationId="{740CAABC-13FB-13F2-B6DE-F64F2029A70B}"/>
          </ac:picMkLst>
        </pc:picChg>
      </pc:sldChg>
      <pc:sldChg chg="modSp mod">
        <pc:chgData name="shamal chavan" userId="477731e1141894f7" providerId="LiveId" clId="{AA646723-8374-4685-87D4-B4C6BDBFE736}" dt="2023-11-27T15:32:25.557" v="603" actId="20577"/>
        <pc:sldMkLst>
          <pc:docMk/>
          <pc:sldMk cId="1266635743" sldId="263"/>
        </pc:sldMkLst>
        <pc:spChg chg="mod">
          <ac:chgData name="shamal chavan" userId="477731e1141894f7" providerId="LiveId" clId="{AA646723-8374-4685-87D4-B4C6BDBFE736}" dt="2023-11-27T15:32:25.557" v="603" actId="20577"/>
          <ac:spMkLst>
            <pc:docMk/>
            <pc:sldMk cId="1266635743" sldId="263"/>
            <ac:spMk id="2" creationId="{D4BE801D-9C73-8247-71E1-AE408C100209}"/>
          </ac:spMkLst>
        </pc:spChg>
      </pc:sldChg>
      <pc:sldChg chg="modSp mod">
        <pc:chgData name="shamal chavan" userId="477731e1141894f7" providerId="LiveId" clId="{AA646723-8374-4685-87D4-B4C6BDBFE736}" dt="2023-11-27T15:26:03.999" v="590" actId="20577"/>
        <pc:sldMkLst>
          <pc:docMk/>
          <pc:sldMk cId="120261392" sldId="264"/>
        </pc:sldMkLst>
        <pc:spChg chg="mod">
          <ac:chgData name="shamal chavan" userId="477731e1141894f7" providerId="LiveId" clId="{AA646723-8374-4685-87D4-B4C6BDBFE736}" dt="2023-11-27T15:26:03.999" v="590" actId="20577"/>
          <ac:spMkLst>
            <pc:docMk/>
            <pc:sldMk cId="120261392" sldId="264"/>
            <ac:spMk id="2" creationId="{EBAA4F61-0B1A-6B2A-B4E2-93E4A98219EC}"/>
          </ac:spMkLst>
        </pc:spChg>
      </pc:sldChg>
      <pc:sldChg chg="addSp delSp modSp mod">
        <pc:chgData name="shamal chavan" userId="477731e1141894f7" providerId="LiveId" clId="{AA646723-8374-4685-87D4-B4C6BDBFE736}" dt="2023-11-27T15:27:02.898" v="600" actId="27636"/>
        <pc:sldMkLst>
          <pc:docMk/>
          <pc:sldMk cId="1756791594" sldId="265"/>
        </pc:sldMkLst>
        <pc:spChg chg="mod">
          <ac:chgData name="shamal chavan" userId="477731e1141894f7" providerId="LiveId" clId="{AA646723-8374-4685-87D4-B4C6BDBFE736}" dt="2023-11-27T15:26:08.472" v="593" actId="20577"/>
          <ac:spMkLst>
            <pc:docMk/>
            <pc:sldMk cId="1756791594" sldId="265"/>
            <ac:spMk id="2" creationId="{8F9FC758-82A9-7770-169C-A7FBB0450E8A}"/>
          </ac:spMkLst>
        </pc:spChg>
        <pc:spChg chg="mod">
          <ac:chgData name="shamal chavan" userId="477731e1141894f7" providerId="LiveId" clId="{AA646723-8374-4685-87D4-B4C6BDBFE736}" dt="2023-11-27T15:27:02.898" v="600" actId="27636"/>
          <ac:spMkLst>
            <pc:docMk/>
            <pc:sldMk cId="1756791594" sldId="265"/>
            <ac:spMk id="3" creationId="{8F43152B-9AF1-D20A-9DB1-F1FFF3E2F268}"/>
          </ac:spMkLst>
        </pc:spChg>
        <pc:picChg chg="add del mod">
          <ac:chgData name="shamal chavan" userId="477731e1141894f7" providerId="LiveId" clId="{AA646723-8374-4685-87D4-B4C6BDBFE736}" dt="2023-11-27T15:24:24.289" v="562" actId="21"/>
          <ac:picMkLst>
            <pc:docMk/>
            <pc:sldMk cId="1756791594" sldId="265"/>
            <ac:picMk id="5" creationId="{F63E3177-111E-295C-4BA3-4B80FDE0E9DD}"/>
          </ac:picMkLst>
        </pc:picChg>
        <pc:picChg chg="add mod">
          <ac:chgData name="shamal chavan" userId="477731e1141894f7" providerId="LiveId" clId="{AA646723-8374-4685-87D4-B4C6BDBFE736}" dt="2023-11-27T15:26:59.448" v="598" actId="1076"/>
          <ac:picMkLst>
            <pc:docMk/>
            <pc:sldMk cId="1756791594" sldId="265"/>
            <ac:picMk id="7" creationId="{7BA8F920-F53A-D25E-86A3-6A60AAB2C2FE}"/>
          </ac:picMkLst>
        </pc:picChg>
      </pc:sldChg>
      <pc:sldChg chg="addSp delSp modSp mod">
        <pc:chgData name="shamal chavan" userId="477731e1141894f7" providerId="LiveId" clId="{AA646723-8374-4685-87D4-B4C6BDBFE736}" dt="2023-11-27T13:44:12.973" v="78" actId="1582"/>
        <pc:sldMkLst>
          <pc:docMk/>
          <pc:sldMk cId="3836408693" sldId="266"/>
        </pc:sldMkLst>
        <pc:spChg chg="mod">
          <ac:chgData name="shamal chavan" userId="477731e1141894f7" providerId="LiveId" clId="{AA646723-8374-4685-87D4-B4C6BDBFE736}" dt="2023-11-27T13:43:45.428" v="48" actId="27636"/>
          <ac:spMkLst>
            <pc:docMk/>
            <pc:sldMk cId="3836408693" sldId="266"/>
            <ac:spMk id="2" creationId="{864E6923-1EAD-44BE-FE7C-AB3250A6BB84}"/>
          </ac:spMkLst>
        </pc:spChg>
        <pc:spChg chg="del">
          <ac:chgData name="shamal chavan" userId="477731e1141894f7" providerId="LiveId" clId="{AA646723-8374-4685-87D4-B4C6BDBFE736}" dt="2023-11-27T13:43:31.564" v="44" actId="22"/>
          <ac:spMkLst>
            <pc:docMk/>
            <pc:sldMk cId="3836408693" sldId="266"/>
            <ac:spMk id="3" creationId="{9DF7E714-A50F-61D8-4B13-D597210EB32D}"/>
          </ac:spMkLst>
        </pc:spChg>
        <pc:picChg chg="add mod ord">
          <ac:chgData name="shamal chavan" userId="477731e1141894f7" providerId="LiveId" clId="{AA646723-8374-4685-87D4-B4C6BDBFE736}" dt="2023-11-27T13:44:12.973" v="78" actId="1582"/>
          <ac:picMkLst>
            <pc:docMk/>
            <pc:sldMk cId="3836408693" sldId="266"/>
            <ac:picMk id="7" creationId="{56FED6CA-E1EF-021E-2463-F4D7248F0CE5}"/>
          </ac:picMkLst>
        </pc:picChg>
      </pc:sldChg>
      <pc:sldChg chg="ord">
        <pc:chgData name="shamal chavan" userId="477731e1141894f7" providerId="LiveId" clId="{AA646723-8374-4685-87D4-B4C6BDBFE736}" dt="2023-11-27T15:26:32.038" v="597"/>
        <pc:sldMkLst>
          <pc:docMk/>
          <pc:sldMk cId="1136688460" sldId="267"/>
        </pc:sldMkLst>
      </pc:sldChg>
      <pc:sldChg chg="addSp delSp modSp mod">
        <pc:chgData name="shamal chavan" userId="477731e1141894f7" providerId="LiveId" clId="{AA646723-8374-4685-87D4-B4C6BDBFE736}" dt="2023-11-27T16:07:21.025" v="662" actId="22"/>
        <pc:sldMkLst>
          <pc:docMk/>
          <pc:sldMk cId="2592454807" sldId="268"/>
        </pc:sldMkLst>
        <pc:spChg chg="del">
          <ac:chgData name="shamal chavan" userId="477731e1141894f7" providerId="LiveId" clId="{AA646723-8374-4685-87D4-B4C6BDBFE736}" dt="2023-11-27T16:07:21.025" v="662" actId="22"/>
          <ac:spMkLst>
            <pc:docMk/>
            <pc:sldMk cId="2592454807" sldId="268"/>
            <ac:spMk id="3" creationId="{1B60236A-80A1-8F84-09D6-5B84F19E8027}"/>
          </ac:spMkLst>
        </pc:spChg>
        <pc:picChg chg="add mod ord">
          <ac:chgData name="shamal chavan" userId="477731e1141894f7" providerId="LiveId" clId="{AA646723-8374-4685-87D4-B4C6BDBFE736}" dt="2023-11-27T16:07:21.025" v="662" actId="22"/>
          <ac:picMkLst>
            <pc:docMk/>
            <pc:sldMk cId="2592454807" sldId="268"/>
            <ac:picMk id="5" creationId="{795F7270-8037-EFF4-FE7B-659BDD81786F}"/>
          </ac:picMkLst>
        </pc:picChg>
      </pc:sldChg>
      <pc:sldChg chg="addSp delSp modSp mod">
        <pc:chgData name="shamal chavan" userId="477731e1141894f7" providerId="LiveId" clId="{AA646723-8374-4685-87D4-B4C6BDBFE736}" dt="2023-11-27T16:08:43" v="670" actId="478"/>
        <pc:sldMkLst>
          <pc:docMk/>
          <pc:sldMk cId="512125809" sldId="269"/>
        </pc:sldMkLst>
        <pc:spChg chg="mod">
          <ac:chgData name="shamal chavan" userId="477731e1141894f7" providerId="LiveId" clId="{AA646723-8374-4685-87D4-B4C6BDBFE736}" dt="2023-11-27T13:54:41.580" v="173" actId="1035"/>
          <ac:spMkLst>
            <pc:docMk/>
            <pc:sldMk cId="512125809" sldId="269"/>
            <ac:spMk id="2" creationId="{19C19B35-44BC-596D-8B9D-721826F3F64D}"/>
          </ac:spMkLst>
        </pc:spChg>
        <pc:spChg chg="add mod">
          <ac:chgData name="shamal chavan" userId="477731e1141894f7" providerId="LiveId" clId="{AA646723-8374-4685-87D4-B4C6BDBFE736}" dt="2023-11-27T13:56:37.124" v="267" actId="1035"/>
          <ac:spMkLst>
            <pc:docMk/>
            <pc:sldMk cId="512125809" sldId="269"/>
            <ac:spMk id="3" creationId="{5319534A-C52C-3F7A-7B80-A19B18001661}"/>
          </ac:spMkLst>
        </pc:spChg>
        <pc:spChg chg="add del mod">
          <ac:chgData name="shamal chavan" userId="477731e1141894f7" providerId="LiveId" clId="{AA646723-8374-4685-87D4-B4C6BDBFE736}" dt="2023-11-27T13:51:52.829" v="128"/>
          <ac:spMkLst>
            <pc:docMk/>
            <pc:sldMk cId="512125809" sldId="269"/>
            <ac:spMk id="4" creationId="{08E2C8B1-2CB7-2C93-6310-B108CCC366EF}"/>
          </ac:spMkLst>
        </pc:spChg>
        <pc:spChg chg="add mod">
          <ac:chgData name="shamal chavan" userId="477731e1141894f7" providerId="LiveId" clId="{AA646723-8374-4685-87D4-B4C6BDBFE736}" dt="2023-11-27T13:56:47.659" v="288" actId="1035"/>
          <ac:spMkLst>
            <pc:docMk/>
            <pc:sldMk cId="512125809" sldId="269"/>
            <ac:spMk id="7" creationId="{EBFEEF6B-95ED-88C2-205C-0A40B2C51690}"/>
          </ac:spMkLst>
        </pc:spChg>
        <pc:spChg chg="add mod">
          <ac:chgData name="shamal chavan" userId="477731e1141894f7" providerId="LiveId" clId="{AA646723-8374-4685-87D4-B4C6BDBFE736}" dt="2023-11-27T13:55:08.911" v="197" actId="207"/>
          <ac:spMkLst>
            <pc:docMk/>
            <pc:sldMk cId="512125809" sldId="269"/>
            <ac:spMk id="8" creationId="{69C5AEE1-D016-9862-7DBF-18F73F7D1DF3}"/>
          </ac:spMkLst>
        </pc:spChg>
        <pc:spChg chg="add mod">
          <ac:chgData name="shamal chavan" userId="477731e1141894f7" providerId="LiveId" clId="{AA646723-8374-4685-87D4-B4C6BDBFE736}" dt="2023-11-27T13:55:58.496" v="219" actId="1036"/>
          <ac:spMkLst>
            <pc:docMk/>
            <pc:sldMk cId="512125809" sldId="269"/>
            <ac:spMk id="9" creationId="{B76C5925-F7DE-BE85-9DA8-5822792CCCA7}"/>
          </ac:spMkLst>
        </pc:spChg>
        <pc:spChg chg="mod">
          <ac:chgData name="shamal chavan" userId="477731e1141894f7" providerId="LiveId" clId="{AA646723-8374-4685-87D4-B4C6BDBFE736}" dt="2023-11-27T13:56:33.789" v="252" actId="14100"/>
          <ac:spMkLst>
            <pc:docMk/>
            <pc:sldMk cId="512125809" sldId="269"/>
            <ac:spMk id="14" creationId="{9D40E5A5-89C4-B03E-FCE8-DE2AB42CCCC6}"/>
          </ac:spMkLst>
        </pc:spChg>
        <pc:spChg chg="mod">
          <ac:chgData name="shamal chavan" userId="477731e1141894f7" providerId="LiveId" clId="{AA646723-8374-4685-87D4-B4C6BDBFE736}" dt="2023-11-27T13:56:14.973" v="250" actId="1036"/>
          <ac:spMkLst>
            <pc:docMk/>
            <pc:sldMk cId="512125809" sldId="269"/>
            <ac:spMk id="16" creationId="{93B087E5-9227-9436-CB7B-BCBB8C84DE67}"/>
          </ac:spMkLst>
        </pc:spChg>
        <pc:spChg chg="add del mod">
          <ac:chgData name="shamal chavan" userId="477731e1141894f7" providerId="LiveId" clId="{AA646723-8374-4685-87D4-B4C6BDBFE736}" dt="2023-11-27T16:08:43" v="670" actId="478"/>
          <ac:spMkLst>
            <pc:docMk/>
            <pc:sldMk cId="512125809" sldId="269"/>
            <ac:spMk id="21" creationId="{BEC79B9A-017C-0ACD-FC24-A8C3BDFCDB5F}"/>
          </ac:spMkLst>
        </pc:spChg>
        <pc:graphicFrameChg chg="add del modGraphic">
          <ac:chgData name="shamal chavan" userId="477731e1141894f7" providerId="LiveId" clId="{AA646723-8374-4685-87D4-B4C6BDBFE736}" dt="2023-11-27T13:52:17.659" v="130" actId="478"/>
          <ac:graphicFrameMkLst>
            <pc:docMk/>
            <pc:sldMk cId="512125809" sldId="269"/>
            <ac:graphicFrameMk id="6" creationId="{FA325ABD-0DA1-0165-AA2C-16CBDB27A0FA}"/>
          </ac:graphicFrameMkLst>
        </pc:graphicFrameChg>
        <pc:picChg chg="del">
          <ac:chgData name="shamal chavan" userId="477731e1141894f7" providerId="LiveId" clId="{AA646723-8374-4685-87D4-B4C6BDBFE736}" dt="2023-11-27T16:08:16.770" v="665" actId="478"/>
          <ac:picMkLst>
            <pc:docMk/>
            <pc:sldMk cId="512125809" sldId="269"/>
            <ac:picMk id="11" creationId="{48DE54CB-709A-7819-D95A-0275D163C04F}"/>
          </ac:picMkLst>
        </pc:picChg>
        <pc:picChg chg="add mod">
          <ac:chgData name="shamal chavan" userId="477731e1141894f7" providerId="LiveId" clId="{AA646723-8374-4685-87D4-B4C6BDBFE736}" dt="2023-11-27T15:52:00.183" v="637" actId="14100"/>
          <ac:picMkLst>
            <pc:docMk/>
            <pc:sldMk cId="512125809" sldId="269"/>
            <ac:picMk id="12" creationId="{DFCB2675-5DD2-D73D-56B9-0657ED7B0495}"/>
          </ac:picMkLst>
        </pc:picChg>
        <pc:picChg chg="del mod">
          <ac:chgData name="shamal chavan" userId="477731e1141894f7" providerId="LiveId" clId="{AA646723-8374-4685-87D4-B4C6BDBFE736}" dt="2023-11-27T15:51:30.307" v="628" actId="478"/>
          <ac:picMkLst>
            <pc:docMk/>
            <pc:sldMk cId="512125809" sldId="269"/>
            <ac:picMk id="13" creationId="{6E4DB733-4165-07C8-0E04-72A8291DB191}"/>
          </ac:picMkLst>
        </pc:picChg>
        <pc:picChg chg="add mod">
          <ac:chgData name="shamal chavan" userId="477731e1141894f7" providerId="LiveId" clId="{AA646723-8374-4685-87D4-B4C6BDBFE736}" dt="2023-11-27T16:08:33.490" v="669" actId="14100"/>
          <ac:picMkLst>
            <pc:docMk/>
            <pc:sldMk cId="512125809" sldId="269"/>
            <ac:picMk id="19" creationId="{065C5A43-04E5-E242-6E94-29F72C48A566}"/>
          </ac:picMkLst>
        </pc:picChg>
      </pc:sldChg>
      <pc:sldChg chg="addSp delSp modSp mod">
        <pc:chgData name="shamal chavan" userId="477731e1141894f7" providerId="LiveId" clId="{AA646723-8374-4685-87D4-B4C6BDBFE736}" dt="2023-11-27T14:05:29.942" v="560" actId="255"/>
        <pc:sldMkLst>
          <pc:docMk/>
          <pc:sldMk cId="672646991" sldId="270"/>
        </pc:sldMkLst>
        <pc:spChg chg="add mod">
          <ac:chgData name="shamal chavan" userId="477731e1141894f7" providerId="LiveId" clId="{AA646723-8374-4685-87D4-B4C6BDBFE736}" dt="2023-11-27T14:04:15.583" v="538" actId="207"/>
          <ac:spMkLst>
            <pc:docMk/>
            <pc:sldMk cId="672646991" sldId="270"/>
            <ac:spMk id="2" creationId="{AB9225FB-F716-8D2C-2500-C62AF7DB9190}"/>
          </ac:spMkLst>
        </pc:spChg>
        <pc:spChg chg="add del mod">
          <ac:chgData name="shamal chavan" userId="477731e1141894f7" providerId="LiveId" clId="{AA646723-8374-4685-87D4-B4C6BDBFE736}" dt="2023-11-27T14:04:27.687" v="543"/>
          <ac:spMkLst>
            <pc:docMk/>
            <pc:sldMk cId="672646991" sldId="270"/>
            <ac:spMk id="3" creationId="{0988D195-65CF-186E-BBD5-ED140987C09A}"/>
          </ac:spMkLst>
        </pc:spChg>
        <pc:spChg chg="add mod">
          <ac:chgData name="shamal chavan" userId="477731e1141894f7" providerId="LiveId" clId="{AA646723-8374-4685-87D4-B4C6BDBFE736}" dt="2023-11-27T14:05:29.942" v="560" actId="255"/>
          <ac:spMkLst>
            <pc:docMk/>
            <pc:sldMk cId="672646991" sldId="270"/>
            <ac:spMk id="4" creationId="{2ED67AC5-FF19-FE1C-C7D3-857259FA8FA7}"/>
          </ac:spMkLst>
        </pc:spChg>
        <pc:spChg chg="mod">
          <ac:chgData name="shamal chavan" userId="477731e1141894f7" providerId="LiveId" clId="{AA646723-8374-4685-87D4-B4C6BDBFE736}" dt="2023-11-27T14:03:57.836" v="536" actId="14100"/>
          <ac:spMkLst>
            <pc:docMk/>
            <pc:sldMk cId="672646991" sldId="270"/>
            <ac:spMk id="8" creationId="{2B30AC57-FC30-F617-BF31-78FDB3A00C94}"/>
          </ac:spMkLst>
        </pc:spChg>
      </pc:sldChg>
      <pc:sldChg chg="addSp modSp mod">
        <pc:chgData name="shamal chavan" userId="477731e1141894f7" providerId="LiveId" clId="{AA646723-8374-4685-87D4-B4C6BDBFE736}" dt="2023-11-27T16:15:24.283" v="676" actId="1582"/>
        <pc:sldMkLst>
          <pc:docMk/>
          <pc:sldMk cId="3893218923" sldId="271"/>
        </pc:sldMkLst>
        <pc:spChg chg="add mod">
          <ac:chgData name="shamal chavan" userId="477731e1141894f7" providerId="LiveId" clId="{AA646723-8374-4685-87D4-B4C6BDBFE736}" dt="2023-11-27T13:58:01.440" v="336" actId="207"/>
          <ac:spMkLst>
            <pc:docMk/>
            <pc:sldMk cId="3893218923" sldId="271"/>
            <ac:spMk id="2" creationId="{21A87C5E-A264-4475-9DDA-43C71A352AAC}"/>
          </ac:spMkLst>
        </pc:spChg>
        <pc:spChg chg="add mod">
          <ac:chgData name="shamal chavan" userId="477731e1141894f7" providerId="LiveId" clId="{AA646723-8374-4685-87D4-B4C6BDBFE736}" dt="2023-11-27T13:59:30.516" v="357" actId="1035"/>
          <ac:spMkLst>
            <pc:docMk/>
            <pc:sldMk cId="3893218923" sldId="271"/>
            <ac:spMk id="3" creationId="{29AFD072-5990-1034-00A4-790F2E942207}"/>
          </ac:spMkLst>
        </pc:spChg>
        <pc:spChg chg="add mod">
          <ac:chgData name="shamal chavan" userId="477731e1141894f7" providerId="LiveId" clId="{AA646723-8374-4685-87D4-B4C6BDBFE736}" dt="2023-11-27T14:00:42.527" v="467" actId="207"/>
          <ac:spMkLst>
            <pc:docMk/>
            <pc:sldMk cId="3893218923" sldId="271"/>
            <ac:spMk id="4" creationId="{45A4BE09-A12F-6D9C-D94B-2FDFCEB42024}"/>
          </ac:spMkLst>
        </pc:spChg>
        <pc:spChg chg="add mod">
          <ac:chgData name="shamal chavan" userId="477731e1141894f7" providerId="LiveId" clId="{AA646723-8374-4685-87D4-B4C6BDBFE736}" dt="2023-11-27T14:02:01.351" v="491" actId="1035"/>
          <ac:spMkLst>
            <pc:docMk/>
            <pc:sldMk cId="3893218923" sldId="271"/>
            <ac:spMk id="5" creationId="{F3C69B12-F2E9-4D52-B73D-81768ED6673D}"/>
          </ac:spMkLst>
        </pc:spChg>
        <pc:spChg chg="mod">
          <ac:chgData name="shamal chavan" userId="477731e1141894f7" providerId="LiveId" clId="{AA646723-8374-4685-87D4-B4C6BDBFE736}" dt="2023-11-27T13:57:27.328" v="326" actId="14100"/>
          <ac:spMkLst>
            <pc:docMk/>
            <pc:sldMk cId="3893218923" sldId="271"/>
            <ac:spMk id="16" creationId="{428ACA4A-E5E4-7B54-6E47-02D775EC851D}"/>
          </ac:spMkLst>
        </pc:spChg>
        <pc:spChg chg="mod">
          <ac:chgData name="shamal chavan" userId="477731e1141894f7" providerId="LiveId" clId="{AA646723-8374-4685-87D4-B4C6BDBFE736}" dt="2023-11-27T13:57:41.782" v="333" actId="1038"/>
          <ac:spMkLst>
            <pc:docMk/>
            <pc:sldMk cId="3893218923" sldId="271"/>
            <ac:spMk id="17" creationId="{E078E5C4-3C50-F3BE-FD5E-69BF0DE2A95E}"/>
          </ac:spMkLst>
        </pc:spChg>
        <pc:spChg chg="mod">
          <ac:chgData name="shamal chavan" userId="477731e1141894f7" providerId="LiveId" clId="{AA646723-8374-4685-87D4-B4C6BDBFE736}" dt="2023-11-27T14:03:39.812" v="535" actId="1036"/>
          <ac:spMkLst>
            <pc:docMk/>
            <pc:sldMk cId="3893218923" sldId="271"/>
            <ac:spMk id="18" creationId="{57CB4CE4-45F3-282B-6853-531B983B5000}"/>
          </ac:spMkLst>
        </pc:spChg>
        <pc:spChg chg="mod">
          <ac:chgData name="shamal chavan" userId="477731e1141894f7" providerId="LiveId" clId="{AA646723-8374-4685-87D4-B4C6BDBFE736}" dt="2023-11-27T14:03:34.924" v="519" actId="1035"/>
          <ac:spMkLst>
            <pc:docMk/>
            <pc:sldMk cId="3893218923" sldId="271"/>
            <ac:spMk id="19" creationId="{75CFDE02-985D-485B-9931-4F6A520E6E22}"/>
          </ac:spMkLst>
        </pc:spChg>
        <pc:spChg chg="mod">
          <ac:chgData name="shamal chavan" userId="477731e1141894f7" providerId="LiveId" clId="{AA646723-8374-4685-87D4-B4C6BDBFE736}" dt="2023-11-27T16:15:24.283" v="676" actId="1582"/>
          <ac:spMkLst>
            <pc:docMk/>
            <pc:sldMk cId="3893218923" sldId="271"/>
            <ac:spMk id="20" creationId="{43A087CA-E6DD-77EF-0397-3A2706F0C4BB}"/>
          </ac:spMkLst>
        </pc:spChg>
        <pc:picChg chg="add mod">
          <ac:chgData name="shamal chavan" userId="477731e1141894f7" providerId="LiveId" clId="{AA646723-8374-4685-87D4-B4C6BDBFE736}" dt="2023-11-27T16:15:11.982" v="675" actId="1582"/>
          <ac:picMkLst>
            <pc:docMk/>
            <pc:sldMk cId="3893218923" sldId="271"/>
            <ac:picMk id="7" creationId="{1C866C11-3E51-D891-394C-D7511CB38FDA}"/>
          </ac:picMkLst>
        </pc:picChg>
        <pc:picChg chg="mod">
          <ac:chgData name="shamal chavan" userId="477731e1141894f7" providerId="LiveId" clId="{AA646723-8374-4685-87D4-B4C6BDBFE736}" dt="2023-11-27T13:57:03.441" v="304" actId="1037"/>
          <ac:picMkLst>
            <pc:docMk/>
            <pc:sldMk cId="3893218923" sldId="271"/>
            <ac:picMk id="15" creationId="{F15DAE46-AB8D-60DB-561A-BC11BBCBE6A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93C43-A845-33B5-F688-0C9327E104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2D93CC-4139-F1FF-6991-EA3795320F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A43FC6-EA8C-83D5-74BC-14A3BEEB95EA}"/>
              </a:ext>
            </a:extLst>
          </p:cNvPr>
          <p:cNvSpPr>
            <a:spLocks noGrp="1"/>
          </p:cNvSpPr>
          <p:nvPr>
            <p:ph type="dt" sz="half" idx="10"/>
          </p:nvPr>
        </p:nvSpPr>
        <p:spPr/>
        <p:txBody>
          <a:bodyPr/>
          <a:lstStyle/>
          <a:p>
            <a:fld id="{99D96C07-3917-42DC-8AD1-E2D7F7115141}" type="datetimeFigureOut">
              <a:rPr lang="en-IN" smtClean="0"/>
              <a:t>28-11-2023</a:t>
            </a:fld>
            <a:endParaRPr lang="en-IN"/>
          </a:p>
        </p:txBody>
      </p:sp>
      <p:sp>
        <p:nvSpPr>
          <p:cNvPr id="5" name="Footer Placeholder 4">
            <a:extLst>
              <a:ext uri="{FF2B5EF4-FFF2-40B4-BE49-F238E27FC236}">
                <a16:creationId xmlns:a16="http://schemas.microsoft.com/office/drawing/2014/main" id="{B595DBAE-CBBD-E523-F177-DD7D12B174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1592CA-91EA-272E-49E6-BE03D2E7F9C7}"/>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71019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E874-DA98-A5E7-DD83-F817FF8A8F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36E027-8A01-0FF9-B4DD-F1ED8DBC1E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8119FB-F38E-5B4D-80EA-CD5BA3EF9A0C}"/>
              </a:ext>
            </a:extLst>
          </p:cNvPr>
          <p:cNvSpPr>
            <a:spLocks noGrp="1"/>
          </p:cNvSpPr>
          <p:nvPr>
            <p:ph type="dt" sz="half" idx="10"/>
          </p:nvPr>
        </p:nvSpPr>
        <p:spPr/>
        <p:txBody>
          <a:bodyPr/>
          <a:lstStyle/>
          <a:p>
            <a:fld id="{99D96C07-3917-42DC-8AD1-E2D7F7115141}" type="datetimeFigureOut">
              <a:rPr lang="en-IN" smtClean="0"/>
              <a:t>28-11-2023</a:t>
            </a:fld>
            <a:endParaRPr lang="en-IN"/>
          </a:p>
        </p:txBody>
      </p:sp>
      <p:sp>
        <p:nvSpPr>
          <p:cNvPr id="5" name="Footer Placeholder 4">
            <a:extLst>
              <a:ext uri="{FF2B5EF4-FFF2-40B4-BE49-F238E27FC236}">
                <a16:creationId xmlns:a16="http://schemas.microsoft.com/office/drawing/2014/main" id="{7AAB6AA9-A0F6-7354-7516-4756876FAF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E3A8C1-0209-51F2-23EB-8A38AB360FBC}"/>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2673010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788150-53B5-120D-1B40-5AA8B44E22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5AACC8-0C0B-E3AC-708A-68EA9015AF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6A4A93-5B7C-BC14-DB64-6C12F00D6D1D}"/>
              </a:ext>
            </a:extLst>
          </p:cNvPr>
          <p:cNvSpPr>
            <a:spLocks noGrp="1"/>
          </p:cNvSpPr>
          <p:nvPr>
            <p:ph type="dt" sz="half" idx="10"/>
          </p:nvPr>
        </p:nvSpPr>
        <p:spPr/>
        <p:txBody>
          <a:bodyPr/>
          <a:lstStyle/>
          <a:p>
            <a:fld id="{99D96C07-3917-42DC-8AD1-E2D7F7115141}" type="datetimeFigureOut">
              <a:rPr lang="en-IN" smtClean="0"/>
              <a:t>28-11-2023</a:t>
            </a:fld>
            <a:endParaRPr lang="en-IN"/>
          </a:p>
        </p:txBody>
      </p:sp>
      <p:sp>
        <p:nvSpPr>
          <p:cNvPr id="5" name="Footer Placeholder 4">
            <a:extLst>
              <a:ext uri="{FF2B5EF4-FFF2-40B4-BE49-F238E27FC236}">
                <a16:creationId xmlns:a16="http://schemas.microsoft.com/office/drawing/2014/main" id="{A452D7B9-2B7F-4287-3EA8-27C48DB040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936422-C159-D557-537F-7C13043108AA}"/>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276339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CB18A-F4B3-181E-B63B-4FFA98563B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BE6C75-6C83-5FCE-EF0F-F305E69DBF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E0CA8E-B6D2-4099-69C6-6D7F7386E1F7}"/>
              </a:ext>
            </a:extLst>
          </p:cNvPr>
          <p:cNvSpPr>
            <a:spLocks noGrp="1"/>
          </p:cNvSpPr>
          <p:nvPr>
            <p:ph type="dt" sz="half" idx="10"/>
          </p:nvPr>
        </p:nvSpPr>
        <p:spPr/>
        <p:txBody>
          <a:bodyPr/>
          <a:lstStyle/>
          <a:p>
            <a:fld id="{99D96C07-3917-42DC-8AD1-E2D7F7115141}" type="datetimeFigureOut">
              <a:rPr lang="en-IN" smtClean="0"/>
              <a:t>28-11-2023</a:t>
            </a:fld>
            <a:endParaRPr lang="en-IN"/>
          </a:p>
        </p:txBody>
      </p:sp>
      <p:sp>
        <p:nvSpPr>
          <p:cNvPr id="5" name="Footer Placeholder 4">
            <a:extLst>
              <a:ext uri="{FF2B5EF4-FFF2-40B4-BE49-F238E27FC236}">
                <a16:creationId xmlns:a16="http://schemas.microsoft.com/office/drawing/2014/main" id="{B255E233-8E4C-D218-5F21-6D90EC9FB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A3CFB8-5149-9D71-B384-0A7B9E3B9173}"/>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177861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F9AA-697C-F96D-54EC-3D133D23C2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D207DF-90EF-335A-4CF5-40ED567891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1F5E12-8063-AFE2-A7AD-EBEBE8B79A1C}"/>
              </a:ext>
            </a:extLst>
          </p:cNvPr>
          <p:cNvSpPr>
            <a:spLocks noGrp="1"/>
          </p:cNvSpPr>
          <p:nvPr>
            <p:ph type="dt" sz="half" idx="10"/>
          </p:nvPr>
        </p:nvSpPr>
        <p:spPr/>
        <p:txBody>
          <a:bodyPr/>
          <a:lstStyle/>
          <a:p>
            <a:fld id="{99D96C07-3917-42DC-8AD1-E2D7F7115141}" type="datetimeFigureOut">
              <a:rPr lang="en-IN" smtClean="0"/>
              <a:t>28-11-2023</a:t>
            </a:fld>
            <a:endParaRPr lang="en-IN"/>
          </a:p>
        </p:txBody>
      </p:sp>
      <p:sp>
        <p:nvSpPr>
          <p:cNvPr id="5" name="Footer Placeholder 4">
            <a:extLst>
              <a:ext uri="{FF2B5EF4-FFF2-40B4-BE49-F238E27FC236}">
                <a16:creationId xmlns:a16="http://schemas.microsoft.com/office/drawing/2014/main" id="{6E2DD57C-CE40-6689-308C-E177F55FA8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47A3C-A41B-DA6B-D486-903DE001D4AB}"/>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269532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866F9-9D42-D23A-54A1-5357CA7A1A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52E8BF-CE47-F7FD-BC6A-8955673283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4650F5-3785-B4DB-604B-C1390DEF69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1EA526-0702-0C12-751A-9E386C865E71}"/>
              </a:ext>
            </a:extLst>
          </p:cNvPr>
          <p:cNvSpPr>
            <a:spLocks noGrp="1"/>
          </p:cNvSpPr>
          <p:nvPr>
            <p:ph type="dt" sz="half" idx="10"/>
          </p:nvPr>
        </p:nvSpPr>
        <p:spPr/>
        <p:txBody>
          <a:bodyPr/>
          <a:lstStyle/>
          <a:p>
            <a:fld id="{99D96C07-3917-42DC-8AD1-E2D7F7115141}" type="datetimeFigureOut">
              <a:rPr lang="en-IN" smtClean="0"/>
              <a:t>28-11-2023</a:t>
            </a:fld>
            <a:endParaRPr lang="en-IN"/>
          </a:p>
        </p:txBody>
      </p:sp>
      <p:sp>
        <p:nvSpPr>
          <p:cNvPr id="6" name="Footer Placeholder 5">
            <a:extLst>
              <a:ext uri="{FF2B5EF4-FFF2-40B4-BE49-F238E27FC236}">
                <a16:creationId xmlns:a16="http://schemas.microsoft.com/office/drawing/2014/main" id="{05E8C253-5748-E195-FE29-F497954750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27B6F8-DF73-1454-5D7B-819274D46405}"/>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386538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1FF7-CA04-0D35-996F-7EACDA9BE1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837A38-C73E-47DC-5BC1-1A52736AF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4D7986-EBF1-CEBD-4FD2-F2AE54BEF0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6D7489-0A38-079B-95F3-5F0698E51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8657B4-2F73-1914-67F1-D3A442DD5E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583C87-865B-3C0E-AB68-78A18B7F1BAC}"/>
              </a:ext>
            </a:extLst>
          </p:cNvPr>
          <p:cNvSpPr>
            <a:spLocks noGrp="1"/>
          </p:cNvSpPr>
          <p:nvPr>
            <p:ph type="dt" sz="half" idx="10"/>
          </p:nvPr>
        </p:nvSpPr>
        <p:spPr/>
        <p:txBody>
          <a:bodyPr/>
          <a:lstStyle/>
          <a:p>
            <a:fld id="{99D96C07-3917-42DC-8AD1-E2D7F7115141}" type="datetimeFigureOut">
              <a:rPr lang="en-IN" smtClean="0"/>
              <a:t>28-11-2023</a:t>
            </a:fld>
            <a:endParaRPr lang="en-IN"/>
          </a:p>
        </p:txBody>
      </p:sp>
      <p:sp>
        <p:nvSpPr>
          <p:cNvPr id="8" name="Footer Placeholder 7">
            <a:extLst>
              <a:ext uri="{FF2B5EF4-FFF2-40B4-BE49-F238E27FC236}">
                <a16:creationId xmlns:a16="http://schemas.microsoft.com/office/drawing/2014/main" id="{B276DF99-3AE6-66FB-885C-68CD28BD3C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AC4DB1-249A-2DDD-C375-48A6B0BCF633}"/>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424941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D4E8-BABA-4E41-E6C4-A884CCE7EA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2ABA73-A479-E7DB-F44C-067540A78738}"/>
              </a:ext>
            </a:extLst>
          </p:cNvPr>
          <p:cNvSpPr>
            <a:spLocks noGrp="1"/>
          </p:cNvSpPr>
          <p:nvPr>
            <p:ph type="dt" sz="half" idx="10"/>
          </p:nvPr>
        </p:nvSpPr>
        <p:spPr/>
        <p:txBody>
          <a:bodyPr/>
          <a:lstStyle/>
          <a:p>
            <a:fld id="{99D96C07-3917-42DC-8AD1-E2D7F7115141}" type="datetimeFigureOut">
              <a:rPr lang="en-IN" smtClean="0"/>
              <a:t>28-11-2023</a:t>
            </a:fld>
            <a:endParaRPr lang="en-IN"/>
          </a:p>
        </p:txBody>
      </p:sp>
      <p:sp>
        <p:nvSpPr>
          <p:cNvPr id="4" name="Footer Placeholder 3">
            <a:extLst>
              <a:ext uri="{FF2B5EF4-FFF2-40B4-BE49-F238E27FC236}">
                <a16:creationId xmlns:a16="http://schemas.microsoft.com/office/drawing/2014/main" id="{D67968A0-A629-EA17-518C-A0B693EDC8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112452-CBD3-293D-96F8-EA9D020DE982}"/>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90959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3A1999-E774-EE67-E5CA-64D35B3D1016}"/>
              </a:ext>
            </a:extLst>
          </p:cNvPr>
          <p:cNvSpPr>
            <a:spLocks noGrp="1"/>
          </p:cNvSpPr>
          <p:nvPr>
            <p:ph type="dt" sz="half" idx="10"/>
          </p:nvPr>
        </p:nvSpPr>
        <p:spPr/>
        <p:txBody>
          <a:bodyPr/>
          <a:lstStyle/>
          <a:p>
            <a:fld id="{99D96C07-3917-42DC-8AD1-E2D7F7115141}" type="datetimeFigureOut">
              <a:rPr lang="en-IN" smtClean="0"/>
              <a:t>28-11-2023</a:t>
            </a:fld>
            <a:endParaRPr lang="en-IN"/>
          </a:p>
        </p:txBody>
      </p:sp>
      <p:sp>
        <p:nvSpPr>
          <p:cNvPr id="3" name="Footer Placeholder 2">
            <a:extLst>
              <a:ext uri="{FF2B5EF4-FFF2-40B4-BE49-F238E27FC236}">
                <a16:creationId xmlns:a16="http://schemas.microsoft.com/office/drawing/2014/main" id="{BA531576-D48B-EAB2-D1F9-36BF6C7831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BDBEB7-9A76-2FB8-2214-13B8630A5DEC}"/>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2994752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2627-1A0E-D380-F981-02F881D73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82C89A-DD21-D0D5-BDD5-4FF96CFD90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5E41B8-8267-034C-4843-AB0AD655B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8BFD52-C658-7536-186A-0F4785B18841}"/>
              </a:ext>
            </a:extLst>
          </p:cNvPr>
          <p:cNvSpPr>
            <a:spLocks noGrp="1"/>
          </p:cNvSpPr>
          <p:nvPr>
            <p:ph type="dt" sz="half" idx="10"/>
          </p:nvPr>
        </p:nvSpPr>
        <p:spPr/>
        <p:txBody>
          <a:bodyPr/>
          <a:lstStyle/>
          <a:p>
            <a:fld id="{99D96C07-3917-42DC-8AD1-E2D7F7115141}" type="datetimeFigureOut">
              <a:rPr lang="en-IN" smtClean="0"/>
              <a:t>28-11-2023</a:t>
            </a:fld>
            <a:endParaRPr lang="en-IN"/>
          </a:p>
        </p:txBody>
      </p:sp>
      <p:sp>
        <p:nvSpPr>
          <p:cNvPr id="6" name="Footer Placeholder 5">
            <a:extLst>
              <a:ext uri="{FF2B5EF4-FFF2-40B4-BE49-F238E27FC236}">
                <a16:creationId xmlns:a16="http://schemas.microsoft.com/office/drawing/2014/main" id="{36CF113E-DED9-57DD-3068-90308AE35E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34798B-BB33-D48E-3A6F-5FAC9B4BB633}"/>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175481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87E4-1A20-3224-ADE4-5A72F234A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5328C2-69F4-2D9F-4BB8-C40217525D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0BC859-F9E6-7EAE-0CDF-CC424B66C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6BF222-4077-CE02-BB4D-DBBA3C0636D6}"/>
              </a:ext>
            </a:extLst>
          </p:cNvPr>
          <p:cNvSpPr>
            <a:spLocks noGrp="1"/>
          </p:cNvSpPr>
          <p:nvPr>
            <p:ph type="dt" sz="half" idx="10"/>
          </p:nvPr>
        </p:nvSpPr>
        <p:spPr/>
        <p:txBody>
          <a:bodyPr/>
          <a:lstStyle/>
          <a:p>
            <a:fld id="{99D96C07-3917-42DC-8AD1-E2D7F7115141}" type="datetimeFigureOut">
              <a:rPr lang="en-IN" smtClean="0"/>
              <a:t>28-11-2023</a:t>
            </a:fld>
            <a:endParaRPr lang="en-IN"/>
          </a:p>
        </p:txBody>
      </p:sp>
      <p:sp>
        <p:nvSpPr>
          <p:cNvPr id="6" name="Footer Placeholder 5">
            <a:extLst>
              <a:ext uri="{FF2B5EF4-FFF2-40B4-BE49-F238E27FC236}">
                <a16:creationId xmlns:a16="http://schemas.microsoft.com/office/drawing/2014/main" id="{DD88F878-99F6-33B7-9620-CEED5BCCF4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BD1F83-B825-5CA0-D340-C8C328858C77}"/>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264685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8930A6-DF18-5C4A-6D16-6A6FB214D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6C8DD7-AC80-9431-F88A-7BB2BDA704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F31184-A9AF-8482-7C11-8444D3FB73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96C07-3917-42DC-8AD1-E2D7F7115141}" type="datetimeFigureOut">
              <a:rPr lang="en-IN" smtClean="0"/>
              <a:t>28-11-2023</a:t>
            </a:fld>
            <a:endParaRPr lang="en-IN"/>
          </a:p>
        </p:txBody>
      </p:sp>
      <p:sp>
        <p:nvSpPr>
          <p:cNvPr id="5" name="Footer Placeholder 4">
            <a:extLst>
              <a:ext uri="{FF2B5EF4-FFF2-40B4-BE49-F238E27FC236}">
                <a16:creationId xmlns:a16="http://schemas.microsoft.com/office/drawing/2014/main" id="{2E3F3300-B800-A71F-FC1C-B98CAE03C6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F6AFE3-79FA-BE6D-F872-B7D394C0C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58B39-CB0C-4B8A-A89B-3F0B8BA7DE20}" type="slidenum">
              <a:rPr lang="en-IN" smtClean="0"/>
              <a:t>‹#›</a:t>
            </a:fld>
            <a:endParaRPr lang="en-IN"/>
          </a:p>
        </p:txBody>
      </p:sp>
    </p:spTree>
    <p:extLst>
      <p:ext uri="{BB962C8B-B14F-4D97-AF65-F5344CB8AC3E}">
        <p14:creationId xmlns:p14="http://schemas.microsoft.com/office/powerpoint/2010/main" val="4184231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2.jpg"/><Relationship Id="rId4" Type="http://schemas.openxmlformats.org/officeDocument/2006/relationships/image" Target="../media/image5.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4.jpg"/><Relationship Id="rId4" Type="http://schemas.openxmlformats.org/officeDocument/2006/relationships/image" Target="../media/image5.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7.jp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5.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hyperlink" Target="https://pixabay.com/en/thank-you-thanks-gratitude-2011012/" TargetMode="External"/><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E270ED5C-BD4A-4401-9FE3-C524F50CC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72249"/>
            <a:ext cx="12192001" cy="1276351"/>
          </a:xfrm>
          <a:prstGeom prst="rect">
            <a:avLst/>
          </a:prstGeom>
        </p:spPr>
      </p:pic>
      <p:sp>
        <p:nvSpPr>
          <p:cNvPr id="81" name="Lightning Bolt 80">
            <a:extLst>
              <a:ext uri="{FF2B5EF4-FFF2-40B4-BE49-F238E27FC236}">
                <a16:creationId xmlns:a16="http://schemas.microsoft.com/office/drawing/2014/main" id="{43CFC17E-7273-437F-B025-27489FE05DDC}"/>
              </a:ext>
            </a:extLst>
          </p:cNvPr>
          <p:cNvSpPr/>
          <p:nvPr/>
        </p:nvSpPr>
        <p:spPr>
          <a:xfrm>
            <a:off x="228585" y="1876322"/>
            <a:ext cx="7258050" cy="635300"/>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Lightning Bolt 81">
            <a:extLst>
              <a:ext uri="{FF2B5EF4-FFF2-40B4-BE49-F238E27FC236}">
                <a16:creationId xmlns:a16="http://schemas.microsoft.com/office/drawing/2014/main" id="{6E56CBDC-8D22-4FCF-8E1C-066AE0F99D51}"/>
              </a:ext>
            </a:extLst>
          </p:cNvPr>
          <p:cNvSpPr/>
          <p:nvPr/>
        </p:nvSpPr>
        <p:spPr>
          <a:xfrm rot="21442706">
            <a:off x="240517" y="3952108"/>
            <a:ext cx="11660150" cy="78854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B47E1D1E-D152-4B52-8EA0-FF8A2EE47157}"/>
              </a:ext>
            </a:extLst>
          </p:cNvPr>
          <p:cNvSpPr txBox="1"/>
          <p:nvPr/>
        </p:nvSpPr>
        <p:spPr>
          <a:xfrm>
            <a:off x="-25408" y="-152401"/>
            <a:ext cx="12192000" cy="6724650"/>
          </a:xfrm>
          <a:custGeom>
            <a:avLst/>
            <a:gdLst/>
            <a:ahLst/>
            <a:cxnLst/>
            <a:rect l="l" t="t" r="r" b="b"/>
            <a:pathLst>
              <a:path w="4867275" h="819150">
                <a:moveTo>
                  <a:pt x="0" y="0"/>
                </a:moveTo>
                <a:lnTo>
                  <a:pt x="4867275" y="0"/>
                </a:lnTo>
                <a:lnTo>
                  <a:pt x="4867275" y="819150"/>
                </a:lnTo>
                <a:lnTo>
                  <a:pt x="0" y="819150"/>
                </a:lnTo>
                <a:lnTo>
                  <a:pt x="0" y="0"/>
                </a:lnTo>
                <a:close/>
                <a:moveTo>
                  <a:pt x="1774258" y="179479"/>
                </a:moveTo>
                <a:lnTo>
                  <a:pt x="1765547" y="194548"/>
                </a:lnTo>
                <a:lnTo>
                  <a:pt x="1697976" y="308290"/>
                </a:lnTo>
                <a:cubicBezTo>
                  <a:pt x="1689264" y="323024"/>
                  <a:pt x="1684182" y="331712"/>
                  <a:pt x="1682730" y="334354"/>
                </a:cubicBezTo>
                <a:cubicBezTo>
                  <a:pt x="1681278" y="336995"/>
                  <a:pt x="1680553" y="338800"/>
                  <a:pt x="1680553" y="339767"/>
                </a:cubicBezTo>
                <a:cubicBezTo>
                  <a:pt x="1680553" y="342000"/>
                  <a:pt x="1681826" y="343116"/>
                  <a:pt x="1684374" y="343116"/>
                </a:cubicBezTo>
                <a:cubicBezTo>
                  <a:pt x="1685648" y="343116"/>
                  <a:pt x="1686716" y="342619"/>
                  <a:pt x="1687578" y="341626"/>
                </a:cubicBezTo>
                <a:cubicBezTo>
                  <a:pt x="1688439" y="340632"/>
                  <a:pt x="1689946" y="338085"/>
                  <a:pt x="1692098" y="333986"/>
                </a:cubicBezTo>
                <a:lnTo>
                  <a:pt x="1699446" y="320345"/>
                </a:lnTo>
                <a:lnTo>
                  <a:pt x="1705008" y="320457"/>
                </a:lnTo>
                <a:lnTo>
                  <a:pt x="1737935" y="320568"/>
                </a:lnTo>
                <a:lnTo>
                  <a:pt x="1775310" y="320568"/>
                </a:lnTo>
                <a:lnTo>
                  <a:pt x="1786094" y="340995"/>
                </a:lnTo>
                <a:lnTo>
                  <a:pt x="1863500" y="340995"/>
                </a:lnTo>
                <a:lnTo>
                  <a:pt x="1774258" y="179479"/>
                </a:lnTo>
                <a:close/>
                <a:moveTo>
                  <a:pt x="2126683" y="179479"/>
                </a:moveTo>
                <a:lnTo>
                  <a:pt x="2117972" y="194548"/>
                </a:lnTo>
                <a:lnTo>
                  <a:pt x="2050401" y="308290"/>
                </a:lnTo>
                <a:cubicBezTo>
                  <a:pt x="2041689" y="323024"/>
                  <a:pt x="2036607" y="331712"/>
                  <a:pt x="2035155" y="334354"/>
                </a:cubicBezTo>
                <a:cubicBezTo>
                  <a:pt x="2033703" y="336995"/>
                  <a:pt x="2032978" y="338800"/>
                  <a:pt x="2032978" y="339767"/>
                </a:cubicBezTo>
                <a:cubicBezTo>
                  <a:pt x="2032978" y="342000"/>
                  <a:pt x="2034251" y="343116"/>
                  <a:pt x="2036799" y="343116"/>
                </a:cubicBezTo>
                <a:cubicBezTo>
                  <a:pt x="2038073" y="343116"/>
                  <a:pt x="2039141" y="342619"/>
                  <a:pt x="2040003" y="341626"/>
                </a:cubicBezTo>
                <a:cubicBezTo>
                  <a:pt x="2040864" y="340632"/>
                  <a:pt x="2042371" y="338085"/>
                  <a:pt x="2044523" y="333986"/>
                </a:cubicBezTo>
                <a:lnTo>
                  <a:pt x="2051871" y="320345"/>
                </a:lnTo>
                <a:lnTo>
                  <a:pt x="2057433" y="320457"/>
                </a:lnTo>
                <a:lnTo>
                  <a:pt x="2090360" y="320568"/>
                </a:lnTo>
                <a:lnTo>
                  <a:pt x="2127735" y="320568"/>
                </a:lnTo>
                <a:lnTo>
                  <a:pt x="2138519" y="340995"/>
                </a:lnTo>
                <a:lnTo>
                  <a:pt x="2215924" y="340995"/>
                </a:lnTo>
                <a:lnTo>
                  <a:pt x="2126683" y="179479"/>
                </a:lnTo>
                <a:close/>
                <a:moveTo>
                  <a:pt x="2582004" y="184056"/>
                </a:moveTo>
                <a:cubicBezTo>
                  <a:pt x="2564443" y="184056"/>
                  <a:pt x="2549672" y="188335"/>
                  <a:pt x="2537691" y="196892"/>
                </a:cubicBezTo>
                <a:cubicBezTo>
                  <a:pt x="2525487" y="205599"/>
                  <a:pt x="2519385" y="216798"/>
                  <a:pt x="2519385" y="230490"/>
                </a:cubicBezTo>
                <a:cubicBezTo>
                  <a:pt x="2519385" y="239569"/>
                  <a:pt x="2522585" y="249131"/>
                  <a:pt x="2528984" y="259177"/>
                </a:cubicBezTo>
                <a:cubicBezTo>
                  <a:pt x="2533822" y="266766"/>
                  <a:pt x="2543498" y="278410"/>
                  <a:pt x="2558011" y="294109"/>
                </a:cubicBezTo>
                <a:cubicBezTo>
                  <a:pt x="2569546" y="306535"/>
                  <a:pt x="2576838" y="314851"/>
                  <a:pt x="2579887" y="319056"/>
                </a:cubicBezTo>
                <a:cubicBezTo>
                  <a:pt x="2582936" y="323262"/>
                  <a:pt x="2584460" y="327040"/>
                  <a:pt x="2584460" y="330389"/>
                </a:cubicBezTo>
                <a:cubicBezTo>
                  <a:pt x="2584460" y="335674"/>
                  <a:pt x="2580107" y="338316"/>
                  <a:pt x="2571400" y="338316"/>
                </a:cubicBezTo>
                <a:cubicBezTo>
                  <a:pt x="2563513" y="338316"/>
                  <a:pt x="2555532" y="336474"/>
                  <a:pt x="2547458" y="332791"/>
                </a:cubicBezTo>
                <a:cubicBezTo>
                  <a:pt x="2539384" y="329107"/>
                  <a:pt x="2532556" y="324215"/>
                  <a:pt x="2526975" y="318113"/>
                </a:cubicBezTo>
                <a:cubicBezTo>
                  <a:pt x="2525189" y="316104"/>
                  <a:pt x="2523627" y="315099"/>
                  <a:pt x="2522287" y="315099"/>
                </a:cubicBezTo>
                <a:cubicBezTo>
                  <a:pt x="2521245" y="315099"/>
                  <a:pt x="2520334" y="315490"/>
                  <a:pt x="2519552" y="316271"/>
                </a:cubicBezTo>
                <a:cubicBezTo>
                  <a:pt x="2518771" y="317052"/>
                  <a:pt x="2518380" y="317927"/>
                  <a:pt x="2518380" y="318894"/>
                </a:cubicBezTo>
                <a:cubicBezTo>
                  <a:pt x="2518380" y="322243"/>
                  <a:pt x="2522734" y="326894"/>
                  <a:pt x="2531440" y="332847"/>
                </a:cubicBezTo>
                <a:cubicBezTo>
                  <a:pt x="2543867" y="341330"/>
                  <a:pt x="2558266" y="345572"/>
                  <a:pt x="2574637" y="345572"/>
                </a:cubicBezTo>
                <a:cubicBezTo>
                  <a:pt x="2592422" y="345572"/>
                  <a:pt x="2607491" y="341888"/>
                  <a:pt x="2619844" y="334521"/>
                </a:cubicBezTo>
                <a:cubicBezTo>
                  <a:pt x="2626318" y="330652"/>
                  <a:pt x="2631378" y="325703"/>
                  <a:pt x="2635024" y="319675"/>
                </a:cubicBezTo>
                <a:cubicBezTo>
                  <a:pt x="2638671" y="313648"/>
                  <a:pt x="2640494" y="307248"/>
                  <a:pt x="2640494" y="300477"/>
                </a:cubicBezTo>
                <a:cubicBezTo>
                  <a:pt x="2640494" y="292514"/>
                  <a:pt x="2637927" y="284254"/>
                  <a:pt x="2632792" y="275697"/>
                </a:cubicBezTo>
                <a:cubicBezTo>
                  <a:pt x="2627881" y="267586"/>
                  <a:pt x="2614483" y="251887"/>
                  <a:pt x="2592598" y="228601"/>
                </a:cubicBezTo>
                <a:cubicBezTo>
                  <a:pt x="2585675" y="221311"/>
                  <a:pt x="2580765" y="215470"/>
                  <a:pt x="2577867" y="211077"/>
                </a:cubicBezTo>
                <a:cubicBezTo>
                  <a:pt x="2574970" y="206684"/>
                  <a:pt x="2573521" y="202962"/>
                  <a:pt x="2573521" y="199909"/>
                </a:cubicBezTo>
                <a:cubicBezTo>
                  <a:pt x="2573521" y="197378"/>
                  <a:pt x="2574693" y="195312"/>
                  <a:pt x="2577037" y="193712"/>
                </a:cubicBezTo>
                <a:cubicBezTo>
                  <a:pt x="2579381" y="192111"/>
                  <a:pt x="2582414" y="191311"/>
                  <a:pt x="2586134" y="191311"/>
                </a:cubicBezTo>
                <a:cubicBezTo>
                  <a:pt x="2592162" y="191311"/>
                  <a:pt x="2598450" y="192558"/>
                  <a:pt x="2604998" y="195050"/>
                </a:cubicBezTo>
                <a:cubicBezTo>
                  <a:pt x="2611547" y="197543"/>
                  <a:pt x="2616830" y="200687"/>
                  <a:pt x="2620849" y="204482"/>
                </a:cubicBezTo>
                <a:cubicBezTo>
                  <a:pt x="2623304" y="206789"/>
                  <a:pt x="2625165" y="207943"/>
                  <a:pt x="2626430" y="207943"/>
                </a:cubicBezTo>
                <a:cubicBezTo>
                  <a:pt x="2627248" y="207943"/>
                  <a:pt x="2628048" y="207589"/>
                  <a:pt x="2628829" y="206882"/>
                </a:cubicBezTo>
                <a:cubicBezTo>
                  <a:pt x="2629611" y="206175"/>
                  <a:pt x="2630002" y="205413"/>
                  <a:pt x="2630002" y="204594"/>
                </a:cubicBezTo>
                <a:cubicBezTo>
                  <a:pt x="2630002" y="202883"/>
                  <a:pt x="2628606" y="200762"/>
                  <a:pt x="2625816" y="198232"/>
                </a:cubicBezTo>
                <a:cubicBezTo>
                  <a:pt x="2623025" y="195702"/>
                  <a:pt x="2619695" y="193469"/>
                  <a:pt x="2615826" y="191534"/>
                </a:cubicBezTo>
                <a:cubicBezTo>
                  <a:pt x="2605556" y="186549"/>
                  <a:pt x="2594283" y="184056"/>
                  <a:pt x="2582004" y="184056"/>
                </a:cubicBezTo>
                <a:close/>
                <a:moveTo>
                  <a:pt x="2810604" y="184056"/>
                </a:moveTo>
                <a:cubicBezTo>
                  <a:pt x="2793043" y="184056"/>
                  <a:pt x="2778272" y="188335"/>
                  <a:pt x="2766291" y="196892"/>
                </a:cubicBezTo>
                <a:cubicBezTo>
                  <a:pt x="2754087" y="205599"/>
                  <a:pt x="2747985" y="216798"/>
                  <a:pt x="2747985" y="230490"/>
                </a:cubicBezTo>
                <a:cubicBezTo>
                  <a:pt x="2747985" y="239569"/>
                  <a:pt x="2751185" y="249131"/>
                  <a:pt x="2757584" y="259177"/>
                </a:cubicBezTo>
                <a:cubicBezTo>
                  <a:pt x="2762422" y="266766"/>
                  <a:pt x="2772098" y="278410"/>
                  <a:pt x="2786611" y="294109"/>
                </a:cubicBezTo>
                <a:cubicBezTo>
                  <a:pt x="2798146" y="306535"/>
                  <a:pt x="2805438" y="314851"/>
                  <a:pt x="2808487" y="319056"/>
                </a:cubicBezTo>
                <a:cubicBezTo>
                  <a:pt x="2811536" y="323262"/>
                  <a:pt x="2813060" y="327040"/>
                  <a:pt x="2813060" y="330389"/>
                </a:cubicBezTo>
                <a:cubicBezTo>
                  <a:pt x="2813060" y="335674"/>
                  <a:pt x="2808707" y="338316"/>
                  <a:pt x="2800000" y="338316"/>
                </a:cubicBezTo>
                <a:cubicBezTo>
                  <a:pt x="2792113" y="338316"/>
                  <a:pt x="2784132" y="336474"/>
                  <a:pt x="2776058" y="332791"/>
                </a:cubicBezTo>
                <a:cubicBezTo>
                  <a:pt x="2767984" y="329107"/>
                  <a:pt x="2761156" y="324215"/>
                  <a:pt x="2755575" y="318113"/>
                </a:cubicBezTo>
                <a:cubicBezTo>
                  <a:pt x="2753789" y="316104"/>
                  <a:pt x="2752227" y="315099"/>
                  <a:pt x="2750887" y="315099"/>
                </a:cubicBezTo>
                <a:cubicBezTo>
                  <a:pt x="2749845" y="315099"/>
                  <a:pt x="2748934" y="315490"/>
                  <a:pt x="2748152" y="316271"/>
                </a:cubicBezTo>
                <a:cubicBezTo>
                  <a:pt x="2747371" y="317052"/>
                  <a:pt x="2746980" y="317927"/>
                  <a:pt x="2746980" y="318894"/>
                </a:cubicBezTo>
                <a:cubicBezTo>
                  <a:pt x="2746980" y="322243"/>
                  <a:pt x="2751334" y="326894"/>
                  <a:pt x="2760040" y="332847"/>
                </a:cubicBezTo>
                <a:cubicBezTo>
                  <a:pt x="2772467" y="341330"/>
                  <a:pt x="2786866" y="345572"/>
                  <a:pt x="2803237" y="345572"/>
                </a:cubicBezTo>
                <a:cubicBezTo>
                  <a:pt x="2821022" y="345572"/>
                  <a:pt x="2836091" y="341888"/>
                  <a:pt x="2848444" y="334521"/>
                </a:cubicBezTo>
                <a:cubicBezTo>
                  <a:pt x="2854918" y="330652"/>
                  <a:pt x="2859978" y="325703"/>
                  <a:pt x="2863624" y="319675"/>
                </a:cubicBezTo>
                <a:cubicBezTo>
                  <a:pt x="2867271" y="313648"/>
                  <a:pt x="2869094" y="307248"/>
                  <a:pt x="2869094" y="300477"/>
                </a:cubicBezTo>
                <a:cubicBezTo>
                  <a:pt x="2869094" y="292514"/>
                  <a:pt x="2866527" y="284254"/>
                  <a:pt x="2861392" y="275697"/>
                </a:cubicBezTo>
                <a:cubicBezTo>
                  <a:pt x="2856481" y="267586"/>
                  <a:pt x="2843083" y="251887"/>
                  <a:pt x="2821198" y="228601"/>
                </a:cubicBezTo>
                <a:cubicBezTo>
                  <a:pt x="2814275" y="221311"/>
                  <a:pt x="2809365" y="215470"/>
                  <a:pt x="2806467" y="211077"/>
                </a:cubicBezTo>
                <a:cubicBezTo>
                  <a:pt x="2803570" y="206684"/>
                  <a:pt x="2802121" y="202962"/>
                  <a:pt x="2802121" y="199909"/>
                </a:cubicBezTo>
                <a:cubicBezTo>
                  <a:pt x="2802121" y="197378"/>
                  <a:pt x="2803293" y="195312"/>
                  <a:pt x="2805637" y="193712"/>
                </a:cubicBezTo>
                <a:cubicBezTo>
                  <a:pt x="2807981" y="192111"/>
                  <a:pt x="2811014" y="191311"/>
                  <a:pt x="2814734" y="191311"/>
                </a:cubicBezTo>
                <a:cubicBezTo>
                  <a:pt x="2820762" y="191311"/>
                  <a:pt x="2827050" y="192558"/>
                  <a:pt x="2833598" y="195050"/>
                </a:cubicBezTo>
                <a:cubicBezTo>
                  <a:pt x="2840147" y="197543"/>
                  <a:pt x="2845430" y="200687"/>
                  <a:pt x="2849449" y="204482"/>
                </a:cubicBezTo>
                <a:cubicBezTo>
                  <a:pt x="2851904" y="206789"/>
                  <a:pt x="2853765" y="207943"/>
                  <a:pt x="2855030" y="207943"/>
                </a:cubicBezTo>
                <a:cubicBezTo>
                  <a:pt x="2855848" y="207943"/>
                  <a:pt x="2856648" y="207589"/>
                  <a:pt x="2857429" y="206882"/>
                </a:cubicBezTo>
                <a:cubicBezTo>
                  <a:pt x="2858211" y="206175"/>
                  <a:pt x="2858602" y="205413"/>
                  <a:pt x="2858602" y="204594"/>
                </a:cubicBezTo>
                <a:cubicBezTo>
                  <a:pt x="2858602" y="202883"/>
                  <a:pt x="2857206" y="200762"/>
                  <a:pt x="2854416" y="198232"/>
                </a:cubicBezTo>
                <a:cubicBezTo>
                  <a:pt x="2851625" y="195702"/>
                  <a:pt x="2848295" y="193469"/>
                  <a:pt x="2844426" y="191534"/>
                </a:cubicBezTo>
                <a:cubicBezTo>
                  <a:pt x="2834156" y="186549"/>
                  <a:pt x="2822883" y="184056"/>
                  <a:pt x="2810604" y="184056"/>
                </a:cubicBezTo>
                <a:close/>
                <a:moveTo>
                  <a:pt x="2657088" y="188632"/>
                </a:moveTo>
                <a:lnTo>
                  <a:pt x="2656977" y="194102"/>
                </a:lnTo>
                <a:lnTo>
                  <a:pt x="2657758" y="249801"/>
                </a:lnTo>
                <a:lnTo>
                  <a:pt x="2657088" y="340995"/>
                </a:lnTo>
                <a:lnTo>
                  <a:pt x="2725400" y="340995"/>
                </a:lnTo>
                <a:lnTo>
                  <a:pt x="2724731" y="257614"/>
                </a:lnTo>
                <a:lnTo>
                  <a:pt x="2725400" y="196446"/>
                </a:lnTo>
                <a:lnTo>
                  <a:pt x="2725400" y="188632"/>
                </a:lnTo>
                <a:lnTo>
                  <a:pt x="2657088" y="188632"/>
                </a:lnTo>
                <a:close/>
                <a:moveTo>
                  <a:pt x="2515062" y="186511"/>
                </a:moveTo>
                <a:cubicBezTo>
                  <a:pt x="2513646" y="186511"/>
                  <a:pt x="2512490" y="186956"/>
                  <a:pt x="2511596" y="187846"/>
                </a:cubicBezTo>
                <a:cubicBezTo>
                  <a:pt x="2510701" y="188735"/>
                  <a:pt x="2509053" y="191070"/>
                  <a:pt x="2506652" y="194852"/>
                </a:cubicBezTo>
                <a:lnTo>
                  <a:pt x="2471181" y="246771"/>
                </a:lnTo>
                <a:lnTo>
                  <a:pt x="2427766" y="188632"/>
                </a:lnTo>
                <a:lnTo>
                  <a:pt x="2346856" y="188632"/>
                </a:lnTo>
                <a:cubicBezTo>
                  <a:pt x="2361218" y="205599"/>
                  <a:pt x="2373068" y="220072"/>
                  <a:pt x="2382406" y="232052"/>
                </a:cubicBezTo>
                <a:cubicBezTo>
                  <a:pt x="2391745" y="244032"/>
                  <a:pt x="2407725" y="265240"/>
                  <a:pt x="2430347" y="295675"/>
                </a:cubicBezTo>
                <a:lnTo>
                  <a:pt x="2433472" y="299917"/>
                </a:lnTo>
                <a:lnTo>
                  <a:pt x="2408044" y="334535"/>
                </a:lnTo>
                <a:cubicBezTo>
                  <a:pt x="2405889" y="337067"/>
                  <a:pt x="2404804" y="338890"/>
                  <a:pt x="2404787" y="340003"/>
                </a:cubicBezTo>
                <a:cubicBezTo>
                  <a:pt x="2404787" y="342078"/>
                  <a:pt x="2405978" y="343116"/>
                  <a:pt x="2408359" y="343116"/>
                </a:cubicBezTo>
                <a:cubicBezTo>
                  <a:pt x="2409848" y="343116"/>
                  <a:pt x="2411020" y="342707"/>
                  <a:pt x="2411875" y="341888"/>
                </a:cubicBezTo>
                <a:cubicBezTo>
                  <a:pt x="2412731" y="341069"/>
                  <a:pt x="2414759" y="338428"/>
                  <a:pt x="2417959" y="333963"/>
                </a:cubicBezTo>
                <a:lnTo>
                  <a:pt x="2421642" y="328940"/>
                </a:lnTo>
                <a:lnTo>
                  <a:pt x="2512390" y="201357"/>
                </a:lnTo>
                <a:lnTo>
                  <a:pt x="2515962" y="196557"/>
                </a:lnTo>
                <a:cubicBezTo>
                  <a:pt x="2516855" y="195441"/>
                  <a:pt x="2517599" y="194399"/>
                  <a:pt x="2518194" y="193432"/>
                </a:cubicBezTo>
                <a:cubicBezTo>
                  <a:pt x="2519087" y="192093"/>
                  <a:pt x="2519534" y="190939"/>
                  <a:pt x="2519534" y="189972"/>
                </a:cubicBezTo>
                <a:cubicBezTo>
                  <a:pt x="2519534" y="189004"/>
                  <a:pt x="2519105" y="188186"/>
                  <a:pt x="2518248" y="187516"/>
                </a:cubicBezTo>
                <a:cubicBezTo>
                  <a:pt x="2517392" y="186846"/>
                  <a:pt x="2516329" y="186511"/>
                  <a:pt x="2515062" y="186511"/>
                </a:cubicBezTo>
                <a:close/>
                <a:moveTo>
                  <a:pt x="2229021" y="188632"/>
                </a:moveTo>
                <a:lnTo>
                  <a:pt x="2228910" y="198232"/>
                </a:lnTo>
                <a:lnTo>
                  <a:pt x="2229356" y="243103"/>
                </a:lnTo>
                <a:lnTo>
                  <a:pt x="2229133" y="272571"/>
                </a:lnTo>
                <a:lnTo>
                  <a:pt x="2228910" y="298579"/>
                </a:lnTo>
                <a:lnTo>
                  <a:pt x="2228575" y="340995"/>
                </a:lnTo>
                <a:lnTo>
                  <a:pt x="2359179" y="340995"/>
                </a:lnTo>
                <a:cubicBezTo>
                  <a:pt x="2362078" y="340919"/>
                  <a:pt x="2363789" y="340844"/>
                  <a:pt x="2364310" y="340768"/>
                </a:cubicBezTo>
                <a:cubicBezTo>
                  <a:pt x="2366689" y="340542"/>
                  <a:pt x="2367878" y="339259"/>
                  <a:pt x="2367878" y="336919"/>
                </a:cubicBezTo>
                <a:cubicBezTo>
                  <a:pt x="2367878" y="334279"/>
                  <a:pt x="2365686" y="332958"/>
                  <a:pt x="2361303" y="332958"/>
                </a:cubicBezTo>
                <a:lnTo>
                  <a:pt x="2352610" y="333070"/>
                </a:lnTo>
                <a:lnTo>
                  <a:pt x="2304911" y="333851"/>
                </a:lnTo>
                <a:lnTo>
                  <a:pt x="2296887" y="333740"/>
                </a:lnTo>
                <a:lnTo>
                  <a:pt x="2296440" y="276255"/>
                </a:lnTo>
                <a:lnTo>
                  <a:pt x="2296329" y="249131"/>
                </a:lnTo>
                <a:lnTo>
                  <a:pt x="2296775" y="211961"/>
                </a:lnTo>
                <a:lnTo>
                  <a:pt x="2297222" y="188632"/>
                </a:lnTo>
                <a:lnTo>
                  <a:pt x="2229021" y="188632"/>
                </a:lnTo>
                <a:close/>
                <a:moveTo>
                  <a:pt x="1873806" y="182381"/>
                </a:moveTo>
                <a:lnTo>
                  <a:pt x="1874699" y="259512"/>
                </a:lnTo>
                <a:lnTo>
                  <a:pt x="1874252" y="316773"/>
                </a:lnTo>
                <a:lnTo>
                  <a:pt x="1874141" y="329386"/>
                </a:lnTo>
                <a:lnTo>
                  <a:pt x="1874029" y="337200"/>
                </a:lnTo>
                <a:cubicBezTo>
                  <a:pt x="1874029" y="341144"/>
                  <a:pt x="1875555" y="343116"/>
                  <a:pt x="1878606" y="343116"/>
                </a:cubicBezTo>
                <a:cubicBezTo>
                  <a:pt x="1881582" y="343116"/>
                  <a:pt x="1883070" y="341515"/>
                  <a:pt x="1883070" y="338314"/>
                </a:cubicBezTo>
                <a:lnTo>
                  <a:pt x="1882959" y="330609"/>
                </a:lnTo>
                <a:lnTo>
                  <a:pt x="1881843" y="272985"/>
                </a:lnTo>
                <a:lnTo>
                  <a:pt x="1881731" y="267512"/>
                </a:lnTo>
                <a:cubicBezTo>
                  <a:pt x="1900037" y="277190"/>
                  <a:pt x="1923961" y="290498"/>
                  <a:pt x="1953503" y="307435"/>
                </a:cubicBezTo>
                <a:cubicBezTo>
                  <a:pt x="1983046" y="324371"/>
                  <a:pt x="2005482" y="337642"/>
                  <a:pt x="2020811" y="347246"/>
                </a:cubicBezTo>
                <a:lnTo>
                  <a:pt x="2020429" y="310857"/>
                </a:lnTo>
                <a:lnTo>
                  <a:pt x="2020141" y="274581"/>
                </a:lnTo>
                <a:lnTo>
                  <a:pt x="2020476" y="240090"/>
                </a:lnTo>
                <a:lnTo>
                  <a:pt x="2020922" y="202473"/>
                </a:lnTo>
                <a:cubicBezTo>
                  <a:pt x="2020922" y="198901"/>
                  <a:pt x="2020960" y="196334"/>
                  <a:pt x="2021034" y="194771"/>
                </a:cubicBezTo>
                <a:lnTo>
                  <a:pt x="2021034" y="193209"/>
                </a:lnTo>
                <a:cubicBezTo>
                  <a:pt x="2021034" y="190604"/>
                  <a:pt x="2020718" y="188837"/>
                  <a:pt x="2020085" y="187907"/>
                </a:cubicBezTo>
                <a:cubicBezTo>
                  <a:pt x="2019453" y="186977"/>
                  <a:pt x="2018318" y="186511"/>
                  <a:pt x="2016681" y="186511"/>
                </a:cubicBezTo>
                <a:cubicBezTo>
                  <a:pt x="2013928" y="186511"/>
                  <a:pt x="2012551" y="188522"/>
                  <a:pt x="2012551" y="192544"/>
                </a:cubicBezTo>
                <a:lnTo>
                  <a:pt x="2012663" y="201036"/>
                </a:lnTo>
                <a:lnTo>
                  <a:pt x="2012774" y="214556"/>
                </a:lnTo>
                <a:lnTo>
                  <a:pt x="2012997" y="244166"/>
                </a:lnTo>
                <a:lnTo>
                  <a:pt x="2012997" y="262825"/>
                </a:lnTo>
                <a:cubicBezTo>
                  <a:pt x="1950365" y="227892"/>
                  <a:pt x="1903968" y="201077"/>
                  <a:pt x="1873806" y="182381"/>
                </a:cubicBezTo>
                <a:close/>
                <a:moveTo>
                  <a:pt x="178505" y="184056"/>
                </a:moveTo>
                <a:cubicBezTo>
                  <a:pt x="166301" y="184130"/>
                  <a:pt x="154878" y="186660"/>
                  <a:pt x="144237" y="191646"/>
                </a:cubicBezTo>
                <a:cubicBezTo>
                  <a:pt x="128238" y="199162"/>
                  <a:pt x="116071" y="210510"/>
                  <a:pt x="107737" y="225690"/>
                </a:cubicBezTo>
                <a:cubicBezTo>
                  <a:pt x="100965" y="238043"/>
                  <a:pt x="97579" y="251028"/>
                  <a:pt x="97579" y="264646"/>
                </a:cubicBezTo>
                <a:cubicBezTo>
                  <a:pt x="97579" y="275511"/>
                  <a:pt x="99737" y="286040"/>
                  <a:pt x="104053" y="296235"/>
                </a:cubicBezTo>
                <a:cubicBezTo>
                  <a:pt x="111048" y="312904"/>
                  <a:pt x="122769" y="325852"/>
                  <a:pt x="139214" y="335079"/>
                </a:cubicBezTo>
                <a:cubicBezTo>
                  <a:pt x="151567" y="342074"/>
                  <a:pt x="164664" y="345572"/>
                  <a:pt x="178505" y="345572"/>
                </a:cubicBezTo>
                <a:cubicBezTo>
                  <a:pt x="191601" y="345572"/>
                  <a:pt x="204103" y="342483"/>
                  <a:pt x="216009" y="336307"/>
                </a:cubicBezTo>
                <a:cubicBezTo>
                  <a:pt x="232232" y="327898"/>
                  <a:pt x="244175" y="315583"/>
                  <a:pt x="251840" y="299360"/>
                </a:cubicBezTo>
                <a:cubicBezTo>
                  <a:pt x="256974" y="288496"/>
                  <a:pt x="259542" y="277259"/>
                  <a:pt x="259542" y="265651"/>
                </a:cubicBezTo>
                <a:cubicBezTo>
                  <a:pt x="259542" y="251214"/>
                  <a:pt x="256156" y="237857"/>
                  <a:pt x="249384" y="225579"/>
                </a:cubicBezTo>
                <a:cubicBezTo>
                  <a:pt x="240901" y="210250"/>
                  <a:pt x="228622" y="198901"/>
                  <a:pt x="212549" y="191534"/>
                </a:cubicBezTo>
                <a:cubicBezTo>
                  <a:pt x="201610" y="186549"/>
                  <a:pt x="190262" y="184056"/>
                  <a:pt x="178505" y="184056"/>
                </a:cubicBezTo>
                <a:close/>
                <a:moveTo>
                  <a:pt x="581754" y="184056"/>
                </a:moveTo>
                <a:cubicBezTo>
                  <a:pt x="564193" y="184056"/>
                  <a:pt x="549421" y="188335"/>
                  <a:pt x="537441" y="196892"/>
                </a:cubicBezTo>
                <a:cubicBezTo>
                  <a:pt x="525237" y="205599"/>
                  <a:pt x="519135" y="216798"/>
                  <a:pt x="519135" y="230490"/>
                </a:cubicBezTo>
                <a:cubicBezTo>
                  <a:pt x="519135" y="239569"/>
                  <a:pt x="522335" y="249131"/>
                  <a:pt x="528734" y="259177"/>
                </a:cubicBezTo>
                <a:cubicBezTo>
                  <a:pt x="533572" y="266766"/>
                  <a:pt x="543248" y="278410"/>
                  <a:pt x="557761" y="294109"/>
                </a:cubicBezTo>
                <a:cubicBezTo>
                  <a:pt x="569296" y="306535"/>
                  <a:pt x="576589" y="314851"/>
                  <a:pt x="579637" y="319056"/>
                </a:cubicBezTo>
                <a:cubicBezTo>
                  <a:pt x="582686" y="323262"/>
                  <a:pt x="584210" y="327040"/>
                  <a:pt x="584210" y="330389"/>
                </a:cubicBezTo>
                <a:cubicBezTo>
                  <a:pt x="584210" y="335674"/>
                  <a:pt x="579857" y="338316"/>
                  <a:pt x="571150" y="338316"/>
                </a:cubicBezTo>
                <a:cubicBezTo>
                  <a:pt x="563262" y="338316"/>
                  <a:pt x="555282" y="336474"/>
                  <a:pt x="547208" y="332791"/>
                </a:cubicBezTo>
                <a:cubicBezTo>
                  <a:pt x="539134" y="329107"/>
                  <a:pt x="532306" y="324215"/>
                  <a:pt x="526725" y="318113"/>
                </a:cubicBezTo>
                <a:cubicBezTo>
                  <a:pt x="524939" y="316104"/>
                  <a:pt x="523377" y="315099"/>
                  <a:pt x="522037" y="315099"/>
                </a:cubicBezTo>
                <a:cubicBezTo>
                  <a:pt x="520995" y="315099"/>
                  <a:pt x="520084" y="315490"/>
                  <a:pt x="519302" y="316271"/>
                </a:cubicBezTo>
                <a:cubicBezTo>
                  <a:pt x="518521" y="317052"/>
                  <a:pt x="518130" y="317927"/>
                  <a:pt x="518130" y="318894"/>
                </a:cubicBezTo>
                <a:cubicBezTo>
                  <a:pt x="518130" y="322243"/>
                  <a:pt x="522484" y="326894"/>
                  <a:pt x="531190" y="332847"/>
                </a:cubicBezTo>
                <a:cubicBezTo>
                  <a:pt x="543617" y="341330"/>
                  <a:pt x="558016" y="345572"/>
                  <a:pt x="574387" y="345572"/>
                </a:cubicBezTo>
                <a:cubicBezTo>
                  <a:pt x="592172" y="345572"/>
                  <a:pt x="607241" y="341888"/>
                  <a:pt x="619594" y="334521"/>
                </a:cubicBezTo>
                <a:cubicBezTo>
                  <a:pt x="626068" y="330652"/>
                  <a:pt x="631128" y="325703"/>
                  <a:pt x="634774" y="319675"/>
                </a:cubicBezTo>
                <a:cubicBezTo>
                  <a:pt x="638421" y="313648"/>
                  <a:pt x="640244" y="307248"/>
                  <a:pt x="640244" y="300477"/>
                </a:cubicBezTo>
                <a:cubicBezTo>
                  <a:pt x="640244" y="292514"/>
                  <a:pt x="637677" y="284254"/>
                  <a:pt x="632542" y="275697"/>
                </a:cubicBezTo>
                <a:cubicBezTo>
                  <a:pt x="627631" y="267586"/>
                  <a:pt x="614233" y="251887"/>
                  <a:pt x="592348" y="228601"/>
                </a:cubicBezTo>
                <a:cubicBezTo>
                  <a:pt x="585425" y="221311"/>
                  <a:pt x="580515" y="215470"/>
                  <a:pt x="577617" y="211077"/>
                </a:cubicBezTo>
                <a:cubicBezTo>
                  <a:pt x="574720" y="206684"/>
                  <a:pt x="573271" y="202962"/>
                  <a:pt x="573271" y="199909"/>
                </a:cubicBezTo>
                <a:cubicBezTo>
                  <a:pt x="573271" y="197378"/>
                  <a:pt x="574443" y="195312"/>
                  <a:pt x="576787" y="193712"/>
                </a:cubicBezTo>
                <a:cubicBezTo>
                  <a:pt x="579131" y="192111"/>
                  <a:pt x="582164" y="191311"/>
                  <a:pt x="585884" y="191311"/>
                </a:cubicBezTo>
                <a:cubicBezTo>
                  <a:pt x="591912" y="191311"/>
                  <a:pt x="598200" y="192558"/>
                  <a:pt x="604748" y="195050"/>
                </a:cubicBezTo>
                <a:cubicBezTo>
                  <a:pt x="611297" y="197543"/>
                  <a:pt x="616580" y="200687"/>
                  <a:pt x="620599" y="204482"/>
                </a:cubicBezTo>
                <a:cubicBezTo>
                  <a:pt x="623054" y="206789"/>
                  <a:pt x="624915" y="207943"/>
                  <a:pt x="626180" y="207943"/>
                </a:cubicBezTo>
                <a:cubicBezTo>
                  <a:pt x="626998" y="207943"/>
                  <a:pt x="627798" y="207589"/>
                  <a:pt x="628580" y="206882"/>
                </a:cubicBezTo>
                <a:cubicBezTo>
                  <a:pt x="629361" y="206175"/>
                  <a:pt x="629752" y="205413"/>
                  <a:pt x="629752" y="204594"/>
                </a:cubicBezTo>
                <a:cubicBezTo>
                  <a:pt x="629752" y="202883"/>
                  <a:pt x="628356" y="200762"/>
                  <a:pt x="625566" y="198232"/>
                </a:cubicBezTo>
                <a:cubicBezTo>
                  <a:pt x="622775" y="195702"/>
                  <a:pt x="619445" y="193469"/>
                  <a:pt x="615576" y="191534"/>
                </a:cubicBezTo>
                <a:cubicBezTo>
                  <a:pt x="605307" y="186549"/>
                  <a:pt x="594033" y="184056"/>
                  <a:pt x="581754" y="184056"/>
                </a:cubicBezTo>
                <a:close/>
                <a:moveTo>
                  <a:pt x="924654" y="184056"/>
                </a:moveTo>
                <a:cubicBezTo>
                  <a:pt x="907093" y="184056"/>
                  <a:pt x="892322" y="188335"/>
                  <a:pt x="880341" y="196892"/>
                </a:cubicBezTo>
                <a:cubicBezTo>
                  <a:pt x="868137" y="205599"/>
                  <a:pt x="862035" y="216798"/>
                  <a:pt x="862035" y="230490"/>
                </a:cubicBezTo>
                <a:cubicBezTo>
                  <a:pt x="862035" y="239569"/>
                  <a:pt x="865235" y="249131"/>
                  <a:pt x="871634" y="259177"/>
                </a:cubicBezTo>
                <a:cubicBezTo>
                  <a:pt x="876473" y="266766"/>
                  <a:pt x="886148" y="278410"/>
                  <a:pt x="900661" y="294109"/>
                </a:cubicBezTo>
                <a:cubicBezTo>
                  <a:pt x="912196" y="306535"/>
                  <a:pt x="919488" y="314851"/>
                  <a:pt x="922537" y="319056"/>
                </a:cubicBezTo>
                <a:cubicBezTo>
                  <a:pt x="925586" y="323262"/>
                  <a:pt x="927110" y="327040"/>
                  <a:pt x="927110" y="330389"/>
                </a:cubicBezTo>
                <a:cubicBezTo>
                  <a:pt x="927110" y="335674"/>
                  <a:pt x="922757" y="338316"/>
                  <a:pt x="914050" y="338316"/>
                </a:cubicBezTo>
                <a:cubicBezTo>
                  <a:pt x="906163" y="338316"/>
                  <a:pt x="898182" y="336474"/>
                  <a:pt x="890108" y="332791"/>
                </a:cubicBezTo>
                <a:cubicBezTo>
                  <a:pt x="882034" y="329107"/>
                  <a:pt x="875206" y="324215"/>
                  <a:pt x="869625" y="318113"/>
                </a:cubicBezTo>
                <a:cubicBezTo>
                  <a:pt x="867839" y="316104"/>
                  <a:pt x="866277" y="315099"/>
                  <a:pt x="864937" y="315099"/>
                </a:cubicBezTo>
                <a:cubicBezTo>
                  <a:pt x="863895" y="315099"/>
                  <a:pt x="862984" y="315490"/>
                  <a:pt x="862202" y="316271"/>
                </a:cubicBezTo>
                <a:cubicBezTo>
                  <a:pt x="861421" y="317052"/>
                  <a:pt x="861030" y="317927"/>
                  <a:pt x="861030" y="318894"/>
                </a:cubicBezTo>
                <a:cubicBezTo>
                  <a:pt x="861030" y="322243"/>
                  <a:pt x="865384" y="326894"/>
                  <a:pt x="874090" y="332847"/>
                </a:cubicBezTo>
                <a:cubicBezTo>
                  <a:pt x="886517" y="341330"/>
                  <a:pt x="900916" y="345572"/>
                  <a:pt x="917287" y="345572"/>
                </a:cubicBezTo>
                <a:cubicBezTo>
                  <a:pt x="935072" y="345572"/>
                  <a:pt x="950141" y="341888"/>
                  <a:pt x="962494" y="334521"/>
                </a:cubicBezTo>
                <a:cubicBezTo>
                  <a:pt x="968968" y="330652"/>
                  <a:pt x="974028" y="325703"/>
                  <a:pt x="977674" y="319675"/>
                </a:cubicBezTo>
                <a:cubicBezTo>
                  <a:pt x="981321" y="313648"/>
                  <a:pt x="983144" y="307248"/>
                  <a:pt x="983144" y="300477"/>
                </a:cubicBezTo>
                <a:cubicBezTo>
                  <a:pt x="983144" y="292514"/>
                  <a:pt x="980577" y="284254"/>
                  <a:pt x="975442" y="275697"/>
                </a:cubicBezTo>
                <a:cubicBezTo>
                  <a:pt x="970531" y="267586"/>
                  <a:pt x="957133" y="251887"/>
                  <a:pt x="935248" y="228601"/>
                </a:cubicBezTo>
                <a:cubicBezTo>
                  <a:pt x="928325" y="221311"/>
                  <a:pt x="923415" y="215470"/>
                  <a:pt x="920517" y="211077"/>
                </a:cubicBezTo>
                <a:cubicBezTo>
                  <a:pt x="917620" y="206684"/>
                  <a:pt x="916171" y="202962"/>
                  <a:pt x="916171" y="199909"/>
                </a:cubicBezTo>
                <a:cubicBezTo>
                  <a:pt x="916171" y="197378"/>
                  <a:pt x="917343" y="195312"/>
                  <a:pt x="919687" y="193712"/>
                </a:cubicBezTo>
                <a:cubicBezTo>
                  <a:pt x="922031" y="192111"/>
                  <a:pt x="925064" y="191311"/>
                  <a:pt x="928784" y="191311"/>
                </a:cubicBezTo>
                <a:cubicBezTo>
                  <a:pt x="934812" y="191311"/>
                  <a:pt x="941100" y="192558"/>
                  <a:pt x="947648" y="195050"/>
                </a:cubicBezTo>
                <a:cubicBezTo>
                  <a:pt x="954197" y="197543"/>
                  <a:pt x="959480" y="200687"/>
                  <a:pt x="963499" y="204482"/>
                </a:cubicBezTo>
                <a:cubicBezTo>
                  <a:pt x="965954" y="206789"/>
                  <a:pt x="967815" y="207943"/>
                  <a:pt x="969080" y="207943"/>
                </a:cubicBezTo>
                <a:cubicBezTo>
                  <a:pt x="969898" y="207943"/>
                  <a:pt x="970698" y="207589"/>
                  <a:pt x="971480" y="206882"/>
                </a:cubicBezTo>
                <a:cubicBezTo>
                  <a:pt x="972261" y="206175"/>
                  <a:pt x="972652" y="205413"/>
                  <a:pt x="972652" y="204594"/>
                </a:cubicBezTo>
                <a:cubicBezTo>
                  <a:pt x="972652" y="202883"/>
                  <a:pt x="971256" y="200762"/>
                  <a:pt x="968466" y="198232"/>
                </a:cubicBezTo>
                <a:cubicBezTo>
                  <a:pt x="965675" y="195702"/>
                  <a:pt x="962345" y="193469"/>
                  <a:pt x="958476" y="191534"/>
                </a:cubicBezTo>
                <a:cubicBezTo>
                  <a:pt x="948206" y="186549"/>
                  <a:pt x="936933" y="184056"/>
                  <a:pt x="924654" y="184056"/>
                </a:cubicBezTo>
                <a:close/>
                <a:moveTo>
                  <a:pt x="1207205" y="184056"/>
                </a:moveTo>
                <a:cubicBezTo>
                  <a:pt x="1195001" y="184130"/>
                  <a:pt x="1183578" y="186660"/>
                  <a:pt x="1172937" y="191646"/>
                </a:cubicBezTo>
                <a:cubicBezTo>
                  <a:pt x="1156938" y="199162"/>
                  <a:pt x="1144771" y="210510"/>
                  <a:pt x="1136437" y="225690"/>
                </a:cubicBezTo>
                <a:cubicBezTo>
                  <a:pt x="1129665" y="238043"/>
                  <a:pt x="1126279" y="251028"/>
                  <a:pt x="1126279" y="264646"/>
                </a:cubicBezTo>
                <a:cubicBezTo>
                  <a:pt x="1126279" y="275511"/>
                  <a:pt x="1128437" y="286040"/>
                  <a:pt x="1132753" y="296235"/>
                </a:cubicBezTo>
                <a:cubicBezTo>
                  <a:pt x="1139748" y="312904"/>
                  <a:pt x="1151468" y="325852"/>
                  <a:pt x="1167914" y="335079"/>
                </a:cubicBezTo>
                <a:cubicBezTo>
                  <a:pt x="1180267" y="342074"/>
                  <a:pt x="1193364" y="345572"/>
                  <a:pt x="1207205" y="345572"/>
                </a:cubicBezTo>
                <a:cubicBezTo>
                  <a:pt x="1220302" y="345572"/>
                  <a:pt x="1232803" y="342483"/>
                  <a:pt x="1244709" y="336307"/>
                </a:cubicBezTo>
                <a:cubicBezTo>
                  <a:pt x="1260932" y="327898"/>
                  <a:pt x="1272875" y="315583"/>
                  <a:pt x="1280540" y="299360"/>
                </a:cubicBezTo>
                <a:cubicBezTo>
                  <a:pt x="1285674" y="288496"/>
                  <a:pt x="1288242" y="277259"/>
                  <a:pt x="1288242" y="265651"/>
                </a:cubicBezTo>
                <a:cubicBezTo>
                  <a:pt x="1288242" y="251214"/>
                  <a:pt x="1284856" y="237857"/>
                  <a:pt x="1278084" y="225579"/>
                </a:cubicBezTo>
                <a:cubicBezTo>
                  <a:pt x="1269601" y="210250"/>
                  <a:pt x="1257323" y="198901"/>
                  <a:pt x="1241249" y="191534"/>
                </a:cubicBezTo>
                <a:cubicBezTo>
                  <a:pt x="1230310" y="186549"/>
                  <a:pt x="1218962" y="184056"/>
                  <a:pt x="1207205" y="184056"/>
                </a:cubicBezTo>
                <a:close/>
                <a:moveTo>
                  <a:pt x="1304985" y="188632"/>
                </a:moveTo>
                <a:lnTo>
                  <a:pt x="1305208" y="256051"/>
                </a:lnTo>
                <a:lnTo>
                  <a:pt x="1304873" y="299584"/>
                </a:lnTo>
                <a:lnTo>
                  <a:pt x="1304650" y="335972"/>
                </a:lnTo>
                <a:lnTo>
                  <a:pt x="1304650" y="340995"/>
                </a:lnTo>
                <a:lnTo>
                  <a:pt x="1372627" y="340995"/>
                </a:lnTo>
                <a:lnTo>
                  <a:pt x="1372627" y="330168"/>
                </a:lnTo>
                <a:lnTo>
                  <a:pt x="1372516" y="311192"/>
                </a:lnTo>
                <a:lnTo>
                  <a:pt x="1372516" y="306616"/>
                </a:lnTo>
                <a:cubicBezTo>
                  <a:pt x="1387674" y="318596"/>
                  <a:pt x="1401124" y="327452"/>
                  <a:pt x="1412865" y="333182"/>
                </a:cubicBezTo>
                <a:cubicBezTo>
                  <a:pt x="1426984" y="340028"/>
                  <a:pt x="1437944" y="343451"/>
                  <a:pt x="1445746" y="343451"/>
                </a:cubicBezTo>
                <a:cubicBezTo>
                  <a:pt x="1449164" y="343451"/>
                  <a:pt x="1450874" y="342223"/>
                  <a:pt x="1450874" y="339767"/>
                </a:cubicBezTo>
                <a:cubicBezTo>
                  <a:pt x="1450874" y="337981"/>
                  <a:pt x="1449722" y="336865"/>
                  <a:pt x="1447420" y="336419"/>
                </a:cubicBezTo>
                <a:cubicBezTo>
                  <a:pt x="1437913" y="334479"/>
                  <a:pt x="1429018" y="331776"/>
                  <a:pt x="1420737" y="328308"/>
                </a:cubicBezTo>
                <a:cubicBezTo>
                  <a:pt x="1412455" y="324840"/>
                  <a:pt x="1404741" y="320660"/>
                  <a:pt x="1397595" y="315769"/>
                </a:cubicBezTo>
                <a:cubicBezTo>
                  <a:pt x="1420041" y="314653"/>
                  <a:pt x="1436949" y="305425"/>
                  <a:pt x="1448320" y="288087"/>
                </a:cubicBezTo>
                <a:cubicBezTo>
                  <a:pt x="1455380" y="277297"/>
                  <a:pt x="1458910" y="265800"/>
                  <a:pt x="1458910" y="253596"/>
                </a:cubicBezTo>
                <a:cubicBezTo>
                  <a:pt x="1458910" y="242136"/>
                  <a:pt x="1455750" y="231197"/>
                  <a:pt x="1449429" y="220779"/>
                </a:cubicBezTo>
                <a:cubicBezTo>
                  <a:pt x="1442588" y="209543"/>
                  <a:pt x="1433293" y="201469"/>
                  <a:pt x="1421545" y="196557"/>
                </a:cubicBezTo>
                <a:cubicBezTo>
                  <a:pt x="1414332" y="193506"/>
                  <a:pt x="1405594" y="191423"/>
                  <a:pt x="1395332" y="190307"/>
                </a:cubicBezTo>
                <a:cubicBezTo>
                  <a:pt x="1385071" y="189190"/>
                  <a:pt x="1369901" y="188632"/>
                  <a:pt x="1349823" y="188632"/>
                </a:cubicBezTo>
                <a:lnTo>
                  <a:pt x="1304985" y="188632"/>
                </a:lnTo>
                <a:close/>
                <a:moveTo>
                  <a:pt x="1475988" y="188632"/>
                </a:moveTo>
                <a:lnTo>
                  <a:pt x="1476881" y="257949"/>
                </a:lnTo>
                <a:lnTo>
                  <a:pt x="1476435" y="297909"/>
                </a:lnTo>
                <a:lnTo>
                  <a:pt x="1476323" y="335191"/>
                </a:lnTo>
                <a:lnTo>
                  <a:pt x="1476212" y="340995"/>
                </a:lnTo>
                <a:lnTo>
                  <a:pt x="1603013" y="340995"/>
                </a:lnTo>
                <a:cubicBezTo>
                  <a:pt x="1608669" y="340922"/>
                  <a:pt x="1611757" y="340849"/>
                  <a:pt x="1612278" y="340775"/>
                </a:cubicBezTo>
                <a:cubicBezTo>
                  <a:pt x="1614510" y="340481"/>
                  <a:pt x="1615626" y="339234"/>
                  <a:pt x="1615626" y="337033"/>
                </a:cubicBezTo>
                <a:cubicBezTo>
                  <a:pt x="1615626" y="334391"/>
                  <a:pt x="1613431" y="333070"/>
                  <a:pt x="1609041" y="333070"/>
                </a:cubicBezTo>
                <a:lnTo>
                  <a:pt x="1582252" y="333358"/>
                </a:lnTo>
                <a:lnTo>
                  <a:pt x="1544412" y="333740"/>
                </a:lnTo>
                <a:lnTo>
                  <a:pt x="1543631" y="256721"/>
                </a:lnTo>
                <a:lnTo>
                  <a:pt x="1543631" y="250024"/>
                </a:lnTo>
                <a:cubicBezTo>
                  <a:pt x="1543631" y="245113"/>
                  <a:pt x="1543705" y="240945"/>
                  <a:pt x="1543854" y="237522"/>
                </a:cubicBezTo>
                <a:lnTo>
                  <a:pt x="1595200" y="237923"/>
                </a:lnTo>
                <a:lnTo>
                  <a:pt x="1604018" y="238192"/>
                </a:lnTo>
                <a:cubicBezTo>
                  <a:pt x="1608929" y="238192"/>
                  <a:pt x="1611385" y="236721"/>
                  <a:pt x="1611385" y="233780"/>
                </a:cubicBezTo>
                <a:cubicBezTo>
                  <a:pt x="1611385" y="232196"/>
                  <a:pt x="1610882" y="231140"/>
                  <a:pt x="1609878" y="230612"/>
                </a:cubicBezTo>
                <a:cubicBezTo>
                  <a:pt x="1608873" y="230084"/>
                  <a:pt x="1606808" y="229820"/>
                  <a:pt x="1603683" y="229820"/>
                </a:cubicBezTo>
                <a:lnTo>
                  <a:pt x="1595088" y="229932"/>
                </a:lnTo>
                <a:lnTo>
                  <a:pt x="1556021" y="230602"/>
                </a:lnTo>
                <a:lnTo>
                  <a:pt x="1543854" y="230490"/>
                </a:lnTo>
                <a:lnTo>
                  <a:pt x="1544300" y="195888"/>
                </a:lnTo>
                <a:lnTo>
                  <a:pt x="1600223" y="196557"/>
                </a:lnTo>
                <a:lnTo>
                  <a:pt x="1601004" y="196557"/>
                </a:lnTo>
                <a:cubicBezTo>
                  <a:pt x="1604278" y="196557"/>
                  <a:pt x="1605915" y="195273"/>
                  <a:pt x="1605915" y="192705"/>
                </a:cubicBezTo>
                <a:cubicBezTo>
                  <a:pt x="1605915" y="190650"/>
                  <a:pt x="1605059" y="189403"/>
                  <a:pt x="1603348" y="188962"/>
                </a:cubicBezTo>
                <a:cubicBezTo>
                  <a:pt x="1602604" y="188742"/>
                  <a:pt x="1599590" y="188632"/>
                  <a:pt x="1594307" y="188632"/>
                </a:cubicBezTo>
                <a:lnTo>
                  <a:pt x="1475988" y="188632"/>
                </a:lnTo>
                <a:close/>
                <a:moveTo>
                  <a:pt x="986641" y="188632"/>
                </a:moveTo>
                <a:cubicBezTo>
                  <a:pt x="983590" y="188707"/>
                  <a:pt x="981767" y="188818"/>
                  <a:pt x="981172" y="188967"/>
                </a:cubicBezTo>
                <a:cubicBezTo>
                  <a:pt x="979088" y="189265"/>
                  <a:pt x="978047" y="190604"/>
                  <a:pt x="978047" y="192985"/>
                </a:cubicBezTo>
                <a:cubicBezTo>
                  <a:pt x="978047" y="195664"/>
                  <a:pt x="979832" y="197004"/>
                  <a:pt x="983404" y="197004"/>
                </a:cubicBezTo>
                <a:lnTo>
                  <a:pt x="986530" y="196892"/>
                </a:lnTo>
                <a:lnTo>
                  <a:pt x="1007626" y="196446"/>
                </a:lnTo>
                <a:lnTo>
                  <a:pt x="1022360" y="196111"/>
                </a:lnTo>
                <a:lnTo>
                  <a:pt x="1022695" y="221784"/>
                </a:lnTo>
                <a:lnTo>
                  <a:pt x="1023030" y="252033"/>
                </a:lnTo>
                <a:lnTo>
                  <a:pt x="1022360" y="340995"/>
                </a:lnTo>
                <a:lnTo>
                  <a:pt x="1090449" y="340995"/>
                </a:lnTo>
                <a:lnTo>
                  <a:pt x="1090114" y="264200"/>
                </a:lnTo>
                <a:lnTo>
                  <a:pt x="1090449" y="231048"/>
                </a:lnTo>
                <a:lnTo>
                  <a:pt x="1091007" y="196111"/>
                </a:lnTo>
                <a:lnTo>
                  <a:pt x="1093240" y="196111"/>
                </a:lnTo>
                <a:lnTo>
                  <a:pt x="1118912" y="196557"/>
                </a:lnTo>
                <a:lnTo>
                  <a:pt x="1128623" y="196892"/>
                </a:lnTo>
                <a:cubicBezTo>
                  <a:pt x="1132419" y="196892"/>
                  <a:pt x="1134316" y="195627"/>
                  <a:pt x="1134316" y="193097"/>
                </a:cubicBezTo>
                <a:cubicBezTo>
                  <a:pt x="1134316" y="191162"/>
                  <a:pt x="1133572" y="189897"/>
                  <a:pt x="1132084" y="189302"/>
                </a:cubicBezTo>
                <a:cubicBezTo>
                  <a:pt x="1131191" y="188930"/>
                  <a:pt x="1128363" y="188707"/>
                  <a:pt x="1123600" y="188632"/>
                </a:cubicBezTo>
                <a:lnTo>
                  <a:pt x="986641" y="188632"/>
                </a:lnTo>
                <a:close/>
                <a:moveTo>
                  <a:pt x="643741" y="188632"/>
                </a:moveTo>
                <a:cubicBezTo>
                  <a:pt x="640690" y="188707"/>
                  <a:pt x="638867" y="188818"/>
                  <a:pt x="638272" y="188967"/>
                </a:cubicBezTo>
                <a:cubicBezTo>
                  <a:pt x="636188" y="189265"/>
                  <a:pt x="635147" y="190604"/>
                  <a:pt x="635147" y="192985"/>
                </a:cubicBezTo>
                <a:cubicBezTo>
                  <a:pt x="635147" y="195664"/>
                  <a:pt x="636932" y="197004"/>
                  <a:pt x="640504" y="197004"/>
                </a:cubicBezTo>
                <a:lnTo>
                  <a:pt x="643630" y="196892"/>
                </a:lnTo>
                <a:lnTo>
                  <a:pt x="664726" y="196446"/>
                </a:lnTo>
                <a:lnTo>
                  <a:pt x="679460" y="196111"/>
                </a:lnTo>
                <a:lnTo>
                  <a:pt x="679795" y="221784"/>
                </a:lnTo>
                <a:lnTo>
                  <a:pt x="680130" y="252033"/>
                </a:lnTo>
                <a:lnTo>
                  <a:pt x="679460" y="340995"/>
                </a:lnTo>
                <a:lnTo>
                  <a:pt x="747549" y="340995"/>
                </a:lnTo>
                <a:lnTo>
                  <a:pt x="747214" y="264200"/>
                </a:lnTo>
                <a:lnTo>
                  <a:pt x="747549" y="231048"/>
                </a:lnTo>
                <a:lnTo>
                  <a:pt x="748107" y="196111"/>
                </a:lnTo>
                <a:lnTo>
                  <a:pt x="750340" y="196111"/>
                </a:lnTo>
                <a:lnTo>
                  <a:pt x="776012" y="196557"/>
                </a:lnTo>
                <a:lnTo>
                  <a:pt x="785723" y="196892"/>
                </a:lnTo>
                <a:cubicBezTo>
                  <a:pt x="789519" y="196892"/>
                  <a:pt x="791416" y="195627"/>
                  <a:pt x="791416" y="193097"/>
                </a:cubicBezTo>
                <a:cubicBezTo>
                  <a:pt x="791416" y="191162"/>
                  <a:pt x="790672" y="189897"/>
                  <a:pt x="789184" y="189302"/>
                </a:cubicBezTo>
                <a:cubicBezTo>
                  <a:pt x="788291" y="188930"/>
                  <a:pt x="785463" y="188707"/>
                  <a:pt x="780700" y="188632"/>
                </a:cubicBezTo>
                <a:lnTo>
                  <a:pt x="643741" y="188632"/>
                </a:lnTo>
                <a:close/>
                <a:moveTo>
                  <a:pt x="276396" y="188632"/>
                </a:moveTo>
                <a:lnTo>
                  <a:pt x="276285" y="198232"/>
                </a:lnTo>
                <a:lnTo>
                  <a:pt x="276731" y="243103"/>
                </a:lnTo>
                <a:lnTo>
                  <a:pt x="276508" y="272571"/>
                </a:lnTo>
                <a:lnTo>
                  <a:pt x="276285" y="298579"/>
                </a:lnTo>
                <a:lnTo>
                  <a:pt x="275950" y="340995"/>
                </a:lnTo>
                <a:lnTo>
                  <a:pt x="406554" y="340995"/>
                </a:lnTo>
                <a:cubicBezTo>
                  <a:pt x="409453" y="340919"/>
                  <a:pt x="411164" y="340844"/>
                  <a:pt x="411685" y="340768"/>
                </a:cubicBezTo>
                <a:cubicBezTo>
                  <a:pt x="414064" y="340542"/>
                  <a:pt x="415253" y="339259"/>
                  <a:pt x="415253" y="336919"/>
                </a:cubicBezTo>
                <a:cubicBezTo>
                  <a:pt x="415253" y="334279"/>
                  <a:pt x="413061" y="332958"/>
                  <a:pt x="408678" y="332958"/>
                </a:cubicBezTo>
                <a:lnTo>
                  <a:pt x="399985" y="333070"/>
                </a:lnTo>
                <a:lnTo>
                  <a:pt x="352287" y="333851"/>
                </a:lnTo>
                <a:lnTo>
                  <a:pt x="344262" y="333740"/>
                </a:lnTo>
                <a:lnTo>
                  <a:pt x="343816" y="276255"/>
                </a:lnTo>
                <a:lnTo>
                  <a:pt x="343704" y="249131"/>
                </a:lnTo>
                <a:lnTo>
                  <a:pt x="344150" y="211961"/>
                </a:lnTo>
                <a:lnTo>
                  <a:pt x="344597" y="188632"/>
                </a:lnTo>
                <a:lnTo>
                  <a:pt x="276396" y="188632"/>
                </a:lnTo>
                <a:close/>
                <a:moveTo>
                  <a:pt x="428238" y="188632"/>
                </a:moveTo>
                <a:lnTo>
                  <a:pt x="428127" y="194102"/>
                </a:lnTo>
                <a:lnTo>
                  <a:pt x="428908" y="249801"/>
                </a:lnTo>
                <a:lnTo>
                  <a:pt x="428238" y="340995"/>
                </a:lnTo>
                <a:lnTo>
                  <a:pt x="496550" y="340995"/>
                </a:lnTo>
                <a:lnTo>
                  <a:pt x="495881" y="257614"/>
                </a:lnTo>
                <a:lnTo>
                  <a:pt x="496550" y="196446"/>
                </a:lnTo>
                <a:lnTo>
                  <a:pt x="496550" y="188632"/>
                </a:lnTo>
                <a:lnTo>
                  <a:pt x="428238" y="188632"/>
                </a:lnTo>
                <a:close/>
                <a:moveTo>
                  <a:pt x="183583" y="455704"/>
                </a:moveTo>
                <a:lnTo>
                  <a:pt x="174872" y="470773"/>
                </a:lnTo>
                <a:lnTo>
                  <a:pt x="107301" y="584515"/>
                </a:lnTo>
                <a:cubicBezTo>
                  <a:pt x="98589" y="599249"/>
                  <a:pt x="93507" y="607937"/>
                  <a:pt x="92055" y="610579"/>
                </a:cubicBezTo>
                <a:cubicBezTo>
                  <a:pt x="90603" y="613220"/>
                  <a:pt x="89877" y="615025"/>
                  <a:pt x="89877" y="615992"/>
                </a:cubicBezTo>
                <a:cubicBezTo>
                  <a:pt x="89877" y="618225"/>
                  <a:pt x="91151" y="619341"/>
                  <a:pt x="93699" y="619341"/>
                </a:cubicBezTo>
                <a:cubicBezTo>
                  <a:pt x="94973" y="619341"/>
                  <a:pt x="96041" y="618844"/>
                  <a:pt x="96903" y="617851"/>
                </a:cubicBezTo>
                <a:cubicBezTo>
                  <a:pt x="97764" y="616857"/>
                  <a:pt x="99271" y="614310"/>
                  <a:pt x="101423" y="610211"/>
                </a:cubicBezTo>
                <a:lnTo>
                  <a:pt x="108771" y="596570"/>
                </a:lnTo>
                <a:lnTo>
                  <a:pt x="114333" y="596682"/>
                </a:lnTo>
                <a:lnTo>
                  <a:pt x="147260" y="596793"/>
                </a:lnTo>
                <a:lnTo>
                  <a:pt x="184635" y="596793"/>
                </a:lnTo>
                <a:lnTo>
                  <a:pt x="195419" y="617220"/>
                </a:lnTo>
                <a:lnTo>
                  <a:pt x="272824" y="617220"/>
                </a:lnTo>
                <a:lnTo>
                  <a:pt x="183583" y="455704"/>
                </a:lnTo>
                <a:close/>
                <a:moveTo>
                  <a:pt x="2358576" y="456039"/>
                </a:moveTo>
                <a:cubicBezTo>
                  <a:pt x="2341312" y="456039"/>
                  <a:pt x="2328029" y="460653"/>
                  <a:pt x="2318727" y="469880"/>
                </a:cubicBezTo>
                <a:cubicBezTo>
                  <a:pt x="2315379" y="473154"/>
                  <a:pt x="2312905" y="476559"/>
                  <a:pt x="2311305" y="480094"/>
                </a:cubicBezTo>
                <a:cubicBezTo>
                  <a:pt x="2309705" y="483628"/>
                  <a:pt x="2308384" y="488521"/>
                  <a:pt x="2307342" y="494772"/>
                </a:cubicBezTo>
                <a:lnTo>
                  <a:pt x="2300868" y="494772"/>
                </a:lnTo>
                <a:lnTo>
                  <a:pt x="2295510" y="494437"/>
                </a:lnTo>
                <a:cubicBezTo>
                  <a:pt x="2292459" y="494437"/>
                  <a:pt x="2290934" y="495739"/>
                  <a:pt x="2290934" y="498344"/>
                </a:cubicBezTo>
                <a:cubicBezTo>
                  <a:pt x="2290934" y="500948"/>
                  <a:pt x="2292608" y="502250"/>
                  <a:pt x="2295957" y="502250"/>
                </a:cubicBezTo>
                <a:lnTo>
                  <a:pt x="2304552" y="501915"/>
                </a:lnTo>
                <a:lnTo>
                  <a:pt x="2306561" y="501915"/>
                </a:lnTo>
                <a:lnTo>
                  <a:pt x="2306561" y="505152"/>
                </a:lnTo>
                <a:lnTo>
                  <a:pt x="2307007" y="556163"/>
                </a:lnTo>
                <a:lnTo>
                  <a:pt x="2306784" y="595342"/>
                </a:lnTo>
                <a:lnTo>
                  <a:pt x="2306561" y="613425"/>
                </a:lnTo>
                <a:lnTo>
                  <a:pt x="2306561" y="617220"/>
                </a:lnTo>
                <a:lnTo>
                  <a:pt x="2363599" y="617220"/>
                </a:lnTo>
                <a:lnTo>
                  <a:pt x="2363599" y="612755"/>
                </a:lnTo>
                <a:lnTo>
                  <a:pt x="2363153" y="576925"/>
                </a:lnTo>
                <a:lnTo>
                  <a:pt x="2363376" y="535402"/>
                </a:lnTo>
                <a:lnTo>
                  <a:pt x="2363599" y="501915"/>
                </a:lnTo>
                <a:lnTo>
                  <a:pt x="2371078" y="502027"/>
                </a:lnTo>
                <a:lnTo>
                  <a:pt x="2379226" y="502250"/>
                </a:lnTo>
                <a:cubicBezTo>
                  <a:pt x="2382872" y="502250"/>
                  <a:pt x="2384696" y="500985"/>
                  <a:pt x="2384696" y="498455"/>
                </a:cubicBezTo>
                <a:cubicBezTo>
                  <a:pt x="2384696" y="495776"/>
                  <a:pt x="2383170" y="494437"/>
                  <a:pt x="2380119" y="494437"/>
                </a:cubicBezTo>
                <a:cubicBezTo>
                  <a:pt x="2379003" y="494437"/>
                  <a:pt x="2377812" y="494474"/>
                  <a:pt x="2376547" y="494548"/>
                </a:cubicBezTo>
                <a:cubicBezTo>
                  <a:pt x="2375059" y="494697"/>
                  <a:pt x="2374092" y="494772"/>
                  <a:pt x="2373645" y="494772"/>
                </a:cubicBezTo>
                <a:lnTo>
                  <a:pt x="2363264" y="494772"/>
                </a:lnTo>
                <a:cubicBezTo>
                  <a:pt x="2363339" y="483949"/>
                  <a:pt x="2364157" y="476369"/>
                  <a:pt x="2365720" y="472032"/>
                </a:cubicBezTo>
                <a:cubicBezTo>
                  <a:pt x="2367283" y="467695"/>
                  <a:pt x="2369962" y="465527"/>
                  <a:pt x="2373757" y="465527"/>
                </a:cubicBezTo>
                <a:cubicBezTo>
                  <a:pt x="2375096" y="465527"/>
                  <a:pt x="2376250" y="465862"/>
                  <a:pt x="2377217" y="466532"/>
                </a:cubicBezTo>
                <a:cubicBezTo>
                  <a:pt x="2378184" y="467201"/>
                  <a:pt x="2379561" y="468652"/>
                  <a:pt x="2381347" y="470885"/>
                </a:cubicBezTo>
                <a:cubicBezTo>
                  <a:pt x="2382761" y="472522"/>
                  <a:pt x="2384212" y="473340"/>
                  <a:pt x="2385700" y="473340"/>
                </a:cubicBezTo>
                <a:cubicBezTo>
                  <a:pt x="2387040" y="473340"/>
                  <a:pt x="2388212" y="472872"/>
                  <a:pt x="2389216" y="471936"/>
                </a:cubicBezTo>
                <a:cubicBezTo>
                  <a:pt x="2390221" y="471001"/>
                  <a:pt x="2390723" y="469896"/>
                  <a:pt x="2390723" y="468623"/>
                </a:cubicBezTo>
                <a:cubicBezTo>
                  <a:pt x="2390723" y="465326"/>
                  <a:pt x="2387486" y="462405"/>
                  <a:pt x="2381012" y="459859"/>
                </a:cubicBezTo>
                <a:cubicBezTo>
                  <a:pt x="2374538" y="457312"/>
                  <a:pt x="2367059" y="456039"/>
                  <a:pt x="2358576" y="456039"/>
                </a:cubicBezTo>
                <a:close/>
                <a:moveTo>
                  <a:pt x="4442617" y="456039"/>
                </a:moveTo>
                <a:cubicBezTo>
                  <a:pt x="4426245" y="465564"/>
                  <a:pt x="4407047" y="474308"/>
                  <a:pt x="4385020" y="482270"/>
                </a:cubicBezTo>
                <a:lnTo>
                  <a:pt x="4385020" y="494883"/>
                </a:lnTo>
                <a:lnTo>
                  <a:pt x="4376872" y="494325"/>
                </a:lnTo>
                <a:cubicBezTo>
                  <a:pt x="4376202" y="494251"/>
                  <a:pt x="4375049" y="494214"/>
                  <a:pt x="4373411" y="494214"/>
                </a:cubicBezTo>
                <a:cubicBezTo>
                  <a:pt x="4369914" y="494214"/>
                  <a:pt x="4368165" y="495571"/>
                  <a:pt x="4368165" y="498284"/>
                </a:cubicBezTo>
                <a:cubicBezTo>
                  <a:pt x="4368165" y="501077"/>
                  <a:pt x="4369988" y="502474"/>
                  <a:pt x="4373635" y="502474"/>
                </a:cubicBezTo>
                <a:cubicBezTo>
                  <a:pt x="4374900" y="502474"/>
                  <a:pt x="4376462" y="502399"/>
                  <a:pt x="4378323" y="502250"/>
                </a:cubicBezTo>
                <a:cubicBezTo>
                  <a:pt x="4380555" y="502102"/>
                  <a:pt x="4382044" y="502027"/>
                  <a:pt x="4382788" y="502027"/>
                </a:cubicBezTo>
                <a:cubicBezTo>
                  <a:pt x="4383234" y="502027"/>
                  <a:pt x="4383978" y="502064"/>
                  <a:pt x="4385020" y="502139"/>
                </a:cubicBezTo>
                <a:lnTo>
                  <a:pt x="4385020" y="542061"/>
                </a:lnTo>
                <a:lnTo>
                  <a:pt x="4384908" y="565592"/>
                </a:lnTo>
                <a:lnTo>
                  <a:pt x="4384908" y="573955"/>
                </a:lnTo>
                <a:cubicBezTo>
                  <a:pt x="4384908" y="582727"/>
                  <a:pt x="4385615" y="589586"/>
                  <a:pt x="4387029" y="594530"/>
                </a:cubicBezTo>
                <a:cubicBezTo>
                  <a:pt x="4388443" y="599473"/>
                  <a:pt x="4391010" y="603952"/>
                  <a:pt x="4394731" y="607966"/>
                </a:cubicBezTo>
                <a:cubicBezTo>
                  <a:pt x="4401949" y="615921"/>
                  <a:pt x="4412144" y="619899"/>
                  <a:pt x="4425315" y="619899"/>
                </a:cubicBezTo>
                <a:cubicBezTo>
                  <a:pt x="4439305" y="619899"/>
                  <a:pt x="4450691" y="616067"/>
                  <a:pt x="4459471" y="608402"/>
                </a:cubicBezTo>
                <a:cubicBezTo>
                  <a:pt x="4463043" y="605277"/>
                  <a:pt x="4466094" y="601612"/>
                  <a:pt x="4468624" y="597407"/>
                </a:cubicBezTo>
                <a:cubicBezTo>
                  <a:pt x="4471154" y="593203"/>
                  <a:pt x="4472419" y="589687"/>
                  <a:pt x="4472419" y="586859"/>
                </a:cubicBezTo>
                <a:cubicBezTo>
                  <a:pt x="4472419" y="584031"/>
                  <a:pt x="4471154" y="582618"/>
                  <a:pt x="4468624" y="582618"/>
                </a:cubicBezTo>
                <a:cubicBezTo>
                  <a:pt x="4466466" y="582618"/>
                  <a:pt x="4464606" y="584776"/>
                  <a:pt x="4463043" y="589092"/>
                </a:cubicBezTo>
                <a:cubicBezTo>
                  <a:pt x="4461322" y="593631"/>
                  <a:pt x="4458966" y="597463"/>
                  <a:pt x="4455974" y="600589"/>
                </a:cubicBezTo>
                <a:cubicBezTo>
                  <a:pt x="4452907" y="603714"/>
                  <a:pt x="4450027" y="605277"/>
                  <a:pt x="4447334" y="605277"/>
                </a:cubicBezTo>
                <a:cubicBezTo>
                  <a:pt x="4445314" y="605277"/>
                  <a:pt x="4443892" y="604198"/>
                  <a:pt x="4443070" y="602040"/>
                </a:cubicBezTo>
                <a:cubicBezTo>
                  <a:pt x="4442247" y="599882"/>
                  <a:pt x="4441835" y="596086"/>
                  <a:pt x="4441835" y="590654"/>
                </a:cubicBezTo>
                <a:lnTo>
                  <a:pt x="4441547" y="567458"/>
                </a:lnTo>
                <a:lnTo>
                  <a:pt x="4441166" y="524098"/>
                </a:lnTo>
                <a:lnTo>
                  <a:pt x="4441277" y="502474"/>
                </a:lnTo>
                <a:lnTo>
                  <a:pt x="4444514" y="502474"/>
                </a:lnTo>
                <a:cubicBezTo>
                  <a:pt x="4447044" y="502474"/>
                  <a:pt x="4451249" y="502697"/>
                  <a:pt x="4457127" y="503143"/>
                </a:cubicBezTo>
                <a:cubicBezTo>
                  <a:pt x="4458690" y="503292"/>
                  <a:pt x="4459992" y="503367"/>
                  <a:pt x="4461034" y="503367"/>
                </a:cubicBezTo>
                <a:cubicBezTo>
                  <a:pt x="4464457" y="503367"/>
                  <a:pt x="4466169" y="501972"/>
                  <a:pt x="4466169" y="499184"/>
                </a:cubicBezTo>
                <a:cubicBezTo>
                  <a:pt x="4466169" y="496168"/>
                  <a:pt x="4464532" y="494660"/>
                  <a:pt x="4461257" y="494660"/>
                </a:cubicBezTo>
                <a:cubicBezTo>
                  <a:pt x="4460588" y="494660"/>
                  <a:pt x="4459806" y="494697"/>
                  <a:pt x="4458913" y="494772"/>
                </a:cubicBezTo>
                <a:cubicBezTo>
                  <a:pt x="4453630" y="495293"/>
                  <a:pt x="4447751" y="495553"/>
                  <a:pt x="4441277" y="495553"/>
                </a:cubicBezTo>
                <a:lnTo>
                  <a:pt x="4441389" y="492093"/>
                </a:lnTo>
                <a:lnTo>
                  <a:pt x="4442617" y="456039"/>
                </a:lnTo>
                <a:close/>
                <a:moveTo>
                  <a:pt x="4532174" y="492316"/>
                </a:moveTo>
                <a:cubicBezTo>
                  <a:pt x="4515877" y="492539"/>
                  <a:pt x="4501441" y="498306"/>
                  <a:pt x="4488865" y="509617"/>
                </a:cubicBezTo>
                <a:cubicBezTo>
                  <a:pt x="4475470" y="521821"/>
                  <a:pt x="4468773" y="537151"/>
                  <a:pt x="4468773" y="555605"/>
                </a:cubicBezTo>
                <a:cubicBezTo>
                  <a:pt x="4468773" y="565056"/>
                  <a:pt x="4470671" y="574023"/>
                  <a:pt x="4474466" y="582506"/>
                </a:cubicBezTo>
                <a:cubicBezTo>
                  <a:pt x="4479005" y="592552"/>
                  <a:pt x="4485665" y="600775"/>
                  <a:pt x="4494446" y="607174"/>
                </a:cubicBezTo>
                <a:cubicBezTo>
                  <a:pt x="4505682" y="615509"/>
                  <a:pt x="4518333" y="619676"/>
                  <a:pt x="4532397" y="619676"/>
                </a:cubicBezTo>
                <a:cubicBezTo>
                  <a:pt x="4540806" y="619676"/>
                  <a:pt x="4548880" y="618076"/>
                  <a:pt x="4556619" y="614876"/>
                </a:cubicBezTo>
                <a:cubicBezTo>
                  <a:pt x="4566070" y="611007"/>
                  <a:pt x="4574069" y="605239"/>
                  <a:pt x="4580617" y="597575"/>
                </a:cubicBezTo>
                <a:cubicBezTo>
                  <a:pt x="4585306" y="591994"/>
                  <a:pt x="4589008" y="585594"/>
                  <a:pt x="4591724" y="578376"/>
                </a:cubicBezTo>
                <a:cubicBezTo>
                  <a:pt x="4594440" y="571158"/>
                  <a:pt x="4595798" y="563977"/>
                  <a:pt x="4595798" y="556833"/>
                </a:cubicBezTo>
                <a:cubicBezTo>
                  <a:pt x="4595798" y="546415"/>
                  <a:pt x="4593491" y="536555"/>
                  <a:pt x="4588877" y="527253"/>
                </a:cubicBezTo>
                <a:cubicBezTo>
                  <a:pt x="4583668" y="516687"/>
                  <a:pt x="4576115" y="508352"/>
                  <a:pt x="4566218" y="502250"/>
                </a:cubicBezTo>
                <a:cubicBezTo>
                  <a:pt x="4555503" y="495627"/>
                  <a:pt x="4544155" y="492316"/>
                  <a:pt x="4532174" y="492316"/>
                </a:cubicBezTo>
                <a:close/>
                <a:moveTo>
                  <a:pt x="4778298" y="492316"/>
                </a:moveTo>
                <a:cubicBezTo>
                  <a:pt x="4765871" y="492316"/>
                  <a:pt x="4754858" y="495293"/>
                  <a:pt x="4745259" y="501246"/>
                </a:cubicBezTo>
                <a:cubicBezTo>
                  <a:pt x="4739454" y="504816"/>
                  <a:pt x="4734934" y="509151"/>
                  <a:pt x="4731697" y="514248"/>
                </a:cubicBezTo>
                <a:cubicBezTo>
                  <a:pt x="4728460" y="519345"/>
                  <a:pt x="4726841" y="524684"/>
                  <a:pt x="4726841" y="530264"/>
                </a:cubicBezTo>
                <a:cubicBezTo>
                  <a:pt x="4726841" y="536663"/>
                  <a:pt x="4729205" y="543342"/>
                  <a:pt x="4733932" y="550299"/>
                </a:cubicBezTo>
                <a:cubicBezTo>
                  <a:pt x="4738658" y="557256"/>
                  <a:pt x="4749021" y="569293"/>
                  <a:pt x="4765017" y="586411"/>
                </a:cubicBezTo>
                <a:cubicBezTo>
                  <a:pt x="4771565" y="593481"/>
                  <a:pt x="4775787" y="598272"/>
                  <a:pt x="4777684" y="600783"/>
                </a:cubicBezTo>
                <a:cubicBezTo>
                  <a:pt x="4779582" y="603294"/>
                  <a:pt x="4780531" y="605449"/>
                  <a:pt x="4780531" y="607247"/>
                </a:cubicBezTo>
                <a:cubicBezTo>
                  <a:pt x="4780531" y="609046"/>
                  <a:pt x="4779843" y="610414"/>
                  <a:pt x="4778466" y="611350"/>
                </a:cubicBezTo>
                <a:cubicBezTo>
                  <a:pt x="4777089" y="612287"/>
                  <a:pt x="4775024" y="612755"/>
                  <a:pt x="4772271" y="612755"/>
                </a:cubicBezTo>
                <a:cubicBezTo>
                  <a:pt x="4766318" y="612755"/>
                  <a:pt x="4759918" y="611500"/>
                  <a:pt x="4753072" y="608990"/>
                </a:cubicBezTo>
                <a:cubicBezTo>
                  <a:pt x="4746226" y="606479"/>
                  <a:pt x="4740943" y="603463"/>
                  <a:pt x="4737222" y="599941"/>
                </a:cubicBezTo>
                <a:cubicBezTo>
                  <a:pt x="4734915" y="597694"/>
                  <a:pt x="4733017" y="596570"/>
                  <a:pt x="4731529" y="596570"/>
                </a:cubicBezTo>
                <a:cubicBezTo>
                  <a:pt x="4728627" y="596645"/>
                  <a:pt x="4727176" y="598058"/>
                  <a:pt x="4727176" y="600812"/>
                </a:cubicBezTo>
                <a:cubicBezTo>
                  <a:pt x="4727176" y="602300"/>
                  <a:pt x="4727790" y="603677"/>
                  <a:pt x="4729018" y="604942"/>
                </a:cubicBezTo>
                <a:cubicBezTo>
                  <a:pt x="4730246" y="606207"/>
                  <a:pt x="4732534" y="607844"/>
                  <a:pt x="4735882" y="609853"/>
                </a:cubicBezTo>
                <a:cubicBezTo>
                  <a:pt x="4747268" y="616402"/>
                  <a:pt x="4760327" y="619676"/>
                  <a:pt x="4775061" y="619676"/>
                </a:cubicBezTo>
                <a:cubicBezTo>
                  <a:pt x="4788307" y="619676"/>
                  <a:pt x="4799469" y="616736"/>
                  <a:pt x="4808548" y="610858"/>
                </a:cubicBezTo>
                <a:cubicBezTo>
                  <a:pt x="4819635" y="603788"/>
                  <a:pt x="4825179" y="594524"/>
                  <a:pt x="4825179" y="583064"/>
                </a:cubicBezTo>
                <a:cubicBezTo>
                  <a:pt x="4825179" y="575771"/>
                  <a:pt x="4823207" y="569000"/>
                  <a:pt x="4819263" y="562749"/>
                </a:cubicBezTo>
                <a:cubicBezTo>
                  <a:pt x="4816957" y="559103"/>
                  <a:pt x="4814557" y="555884"/>
                  <a:pt x="4812064" y="553094"/>
                </a:cubicBezTo>
                <a:cubicBezTo>
                  <a:pt x="4809571" y="550303"/>
                  <a:pt x="4803711" y="544406"/>
                  <a:pt x="4794483" y="535402"/>
                </a:cubicBezTo>
                <a:cubicBezTo>
                  <a:pt x="4785033" y="526174"/>
                  <a:pt x="4778764" y="519626"/>
                  <a:pt x="4775675" y="515756"/>
                </a:cubicBezTo>
                <a:cubicBezTo>
                  <a:pt x="4772587" y="511887"/>
                  <a:pt x="4771043" y="508687"/>
                  <a:pt x="4771043" y="506157"/>
                </a:cubicBezTo>
                <a:cubicBezTo>
                  <a:pt x="4771043" y="503999"/>
                  <a:pt x="4771880" y="502399"/>
                  <a:pt x="4773555" y="501357"/>
                </a:cubicBezTo>
                <a:cubicBezTo>
                  <a:pt x="4775229" y="500316"/>
                  <a:pt x="4777703" y="499795"/>
                  <a:pt x="4780977" y="499795"/>
                </a:cubicBezTo>
                <a:cubicBezTo>
                  <a:pt x="4790279" y="499795"/>
                  <a:pt x="4798874" y="502622"/>
                  <a:pt x="4806762" y="508278"/>
                </a:cubicBezTo>
                <a:cubicBezTo>
                  <a:pt x="4810631" y="511031"/>
                  <a:pt x="4813273" y="512408"/>
                  <a:pt x="4814687" y="512408"/>
                </a:cubicBezTo>
                <a:cubicBezTo>
                  <a:pt x="4815878" y="512408"/>
                  <a:pt x="4816938" y="511961"/>
                  <a:pt x="4817868" y="511068"/>
                </a:cubicBezTo>
                <a:cubicBezTo>
                  <a:pt x="4818798" y="510175"/>
                  <a:pt x="4819263" y="509171"/>
                  <a:pt x="4819263" y="508055"/>
                </a:cubicBezTo>
                <a:cubicBezTo>
                  <a:pt x="4819263" y="504483"/>
                  <a:pt x="4815282" y="501171"/>
                  <a:pt x="4807320" y="498120"/>
                </a:cubicBezTo>
                <a:cubicBezTo>
                  <a:pt x="4797125" y="494251"/>
                  <a:pt x="4787451" y="492316"/>
                  <a:pt x="4778298" y="492316"/>
                </a:cubicBezTo>
                <a:close/>
                <a:moveTo>
                  <a:pt x="4706630" y="492986"/>
                </a:moveTo>
                <a:cubicBezTo>
                  <a:pt x="4699798" y="492986"/>
                  <a:pt x="4692521" y="495702"/>
                  <a:pt x="4684798" y="501134"/>
                </a:cubicBezTo>
                <a:cubicBezTo>
                  <a:pt x="4681456" y="503515"/>
                  <a:pt x="4675515" y="509245"/>
                  <a:pt x="4666975" y="518324"/>
                </a:cubicBezTo>
                <a:lnTo>
                  <a:pt x="4666975" y="495330"/>
                </a:lnTo>
                <a:lnTo>
                  <a:pt x="4609713" y="495330"/>
                </a:lnTo>
                <a:lnTo>
                  <a:pt x="4609848" y="501804"/>
                </a:lnTo>
                <a:lnTo>
                  <a:pt x="4610383" y="547345"/>
                </a:lnTo>
                <a:lnTo>
                  <a:pt x="4609982" y="588310"/>
                </a:lnTo>
                <a:lnTo>
                  <a:pt x="4609848" y="611081"/>
                </a:lnTo>
                <a:lnTo>
                  <a:pt x="4609713" y="617220"/>
                </a:lnTo>
                <a:lnTo>
                  <a:pt x="4667087" y="617220"/>
                </a:lnTo>
                <a:lnTo>
                  <a:pt x="4666640" y="572795"/>
                </a:lnTo>
                <a:lnTo>
                  <a:pt x="4666863" y="529932"/>
                </a:lnTo>
                <a:cubicBezTo>
                  <a:pt x="4673027" y="521449"/>
                  <a:pt x="4678596" y="515384"/>
                  <a:pt x="4683572" y="511738"/>
                </a:cubicBezTo>
                <a:cubicBezTo>
                  <a:pt x="4688547" y="508092"/>
                  <a:pt x="4693708" y="506269"/>
                  <a:pt x="4699056" y="506269"/>
                </a:cubicBezTo>
                <a:cubicBezTo>
                  <a:pt x="4701209" y="506269"/>
                  <a:pt x="4703919" y="507050"/>
                  <a:pt x="4707186" y="508613"/>
                </a:cubicBezTo>
                <a:cubicBezTo>
                  <a:pt x="4709118" y="509506"/>
                  <a:pt x="4710863" y="509952"/>
                  <a:pt x="4712422" y="509952"/>
                </a:cubicBezTo>
                <a:cubicBezTo>
                  <a:pt x="4714873" y="509952"/>
                  <a:pt x="4716916" y="509245"/>
                  <a:pt x="4718549" y="507831"/>
                </a:cubicBezTo>
                <a:cubicBezTo>
                  <a:pt x="4720183" y="506418"/>
                  <a:pt x="4721000" y="504632"/>
                  <a:pt x="4721000" y="502474"/>
                </a:cubicBezTo>
                <a:cubicBezTo>
                  <a:pt x="4721000" y="499720"/>
                  <a:pt x="4719644" y="497451"/>
                  <a:pt x="4716934" y="495665"/>
                </a:cubicBezTo>
                <a:cubicBezTo>
                  <a:pt x="4714224" y="493879"/>
                  <a:pt x="4710789" y="492986"/>
                  <a:pt x="4706630" y="492986"/>
                </a:cubicBezTo>
                <a:close/>
                <a:moveTo>
                  <a:pt x="4028688" y="456262"/>
                </a:moveTo>
                <a:cubicBezTo>
                  <a:pt x="4009936" y="456411"/>
                  <a:pt x="4000560" y="461546"/>
                  <a:pt x="4000560" y="471666"/>
                </a:cubicBezTo>
                <a:cubicBezTo>
                  <a:pt x="4000560" y="482233"/>
                  <a:pt x="4009899" y="487516"/>
                  <a:pt x="4028577" y="487516"/>
                </a:cubicBezTo>
                <a:cubicBezTo>
                  <a:pt x="4037953" y="487516"/>
                  <a:pt x="4045227" y="486121"/>
                  <a:pt x="4050399" y="483331"/>
                </a:cubicBezTo>
                <a:cubicBezTo>
                  <a:pt x="4055570" y="480540"/>
                  <a:pt x="4058156" y="476652"/>
                  <a:pt x="4058156" y="471666"/>
                </a:cubicBezTo>
                <a:cubicBezTo>
                  <a:pt x="4058156" y="461397"/>
                  <a:pt x="4048334" y="456262"/>
                  <a:pt x="4028688" y="456262"/>
                </a:cubicBezTo>
                <a:close/>
                <a:moveTo>
                  <a:pt x="3561963" y="464857"/>
                </a:moveTo>
                <a:lnTo>
                  <a:pt x="3561852" y="470327"/>
                </a:lnTo>
                <a:lnTo>
                  <a:pt x="3562633" y="526026"/>
                </a:lnTo>
                <a:lnTo>
                  <a:pt x="3561963" y="617220"/>
                </a:lnTo>
                <a:lnTo>
                  <a:pt x="3630275" y="617220"/>
                </a:lnTo>
                <a:lnTo>
                  <a:pt x="3629606" y="533839"/>
                </a:lnTo>
                <a:lnTo>
                  <a:pt x="3630275" y="472671"/>
                </a:lnTo>
                <a:lnTo>
                  <a:pt x="3630275" y="464857"/>
                </a:lnTo>
                <a:lnTo>
                  <a:pt x="3561963" y="464857"/>
                </a:lnTo>
                <a:close/>
                <a:moveTo>
                  <a:pt x="3916174" y="464857"/>
                </a:moveTo>
                <a:lnTo>
                  <a:pt x="3916621" y="507050"/>
                </a:lnTo>
                <a:cubicBezTo>
                  <a:pt x="3910965" y="502139"/>
                  <a:pt x="3905105" y="498455"/>
                  <a:pt x="3899040" y="496000"/>
                </a:cubicBezTo>
                <a:cubicBezTo>
                  <a:pt x="3892976" y="493544"/>
                  <a:pt x="3886706" y="492316"/>
                  <a:pt x="3880232" y="492316"/>
                </a:cubicBezTo>
                <a:cubicBezTo>
                  <a:pt x="3865647" y="492316"/>
                  <a:pt x="3852513" y="497637"/>
                  <a:pt x="3840830" y="508278"/>
                </a:cubicBezTo>
                <a:cubicBezTo>
                  <a:pt x="3827659" y="520259"/>
                  <a:pt x="3821073" y="535848"/>
                  <a:pt x="3821073" y="555047"/>
                </a:cubicBezTo>
                <a:cubicBezTo>
                  <a:pt x="3821073" y="574841"/>
                  <a:pt x="3827882" y="591175"/>
                  <a:pt x="3841500" y="604049"/>
                </a:cubicBezTo>
                <a:cubicBezTo>
                  <a:pt x="3852513" y="614467"/>
                  <a:pt x="3865089" y="619676"/>
                  <a:pt x="3879228" y="619676"/>
                </a:cubicBezTo>
                <a:cubicBezTo>
                  <a:pt x="3886446" y="619676"/>
                  <a:pt x="3892901" y="618374"/>
                  <a:pt x="3898594" y="615769"/>
                </a:cubicBezTo>
                <a:cubicBezTo>
                  <a:pt x="3904287" y="613165"/>
                  <a:pt x="3910184" y="608811"/>
                  <a:pt x="3916286" y="602709"/>
                </a:cubicBezTo>
                <a:lnTo>
                  <a:pt x="3916286" y="617220"/>
                </a:lnTo>
                <a:lnTo>
                  <a:pt x="3973324" y="617220"/>
                </a:lnTo>
                <a:lnTo>
                  <a:pt x="3973324" y="612197"/>
                </a:lnTo>
                <a:lnTo>
                  <a:pt x="3972989" y="558061"/>
                </a:lnTo>
                <a:lnTo>
                  <a:pt x="3973101" y="519440"/>
                </a:lnTo>
                <a:lnTo>
                  <a:pt x="3973324" y="464857"/>
                </a:lnTo>
                <a:lnTo>
                  <a:pt x="3916174" y="464857"/>
                </a:lnTo>
                <a:close/>
                <a:moveTo>
                  <a:pt x="4143993" y="492316"/>
                </a:moveTo>
                <a:cubicBezTo>
                  <a:pt x="4126431" y="492316"/>
                  <a:pt x="4111660" y="497674"/>
                  <a:pt x="4099679" y="508390"/>
                </a:cubicBezTo>
                <a:cubicBezTo>
                  <a:pt x="4085392" y="521040"/>
                  <a:pt x="4078248" y="536890"/>
                  <a:pt x="4078248" y="555940"/>
                </a:cubicBezTo>
                <a:cubicBezTo>
                  <a:pt x="4078248" y="574395"/>
                  <a:pt x="4085020" y="589985"/>
                  <a:pt x="4098563" y="602709"/>
                </a:cubicBezTo>
                <a:cubicBezTo>
                  <a:pt x="4110469" y="614020"/>
                  <a:pt x="4125538" y="619676"/>
                  <a:pt x="4143770" y="619676"/>
                </a:cubicBezTo>
                <a:cubicBezTo>
                  <a:pt x="4157090" y="619676"/>
                  <a:pt x="4169591" y="615769"/>
                  <a:pt x="4181274" y="607956"/>
                </a:cubicBezTo>
                <a:cubicBezTo>
                  <a:pt x="4187004" y="604086"/>
                  <a:pt x="4192027" y="599714"/>
                  <a:pt x="4196343" y="594840"/>
                </a:cubicBezTo>
                <a:cubicBezTo>
                  <a:pt x="4200659" y="589966"/>
                  <a:pt x="4202817" y="586189"/>
                  <a:pt x="4202817" y="583511"/>
                </a:cubicBezTo>
                <a:cubicBezTo>
                  <a:pt x="4202817" y="582394"/>
                  <a:pt x="4202352" y="581334"/>
                  <a:pt x="4201422" y="580329"/>
                </a:cubicBezTo>
                <a:cubicBezTo>
                  <a:pt x="4200492" y="579325"/>
                  <a:pt x="4199469" y="578822"/>
                  <a:pt x="4198352" y="578822"/>
                </a:cubicBezTo>
                <a:cubicBezTo>
                  <a:pt x="4196790" y="578822"/>
                  <a:pt x="4195190" y="580199"/>
                  <a:pt x="4193553" y="582952"/>
                </a:cubicBezTo>
                <a:cubicBezTo>
                  <a:pt x="4188195" y="592031"/>
                  <a:pt x="4181274" y="599268"/>
                  <a:pt x="4172791" y="604663"/>
                </a:cubicBezTo>
                <a:cubicBezTo>
                  <a:pt x="4164308" y="610058"/>
                  <a:pt x="4155676" y="612755"/>
                  <a:pt x="4146895" y="612755"/>
                </a:cubicBezTo>
                <a:cubicBezTo>
                  <a:pt x="4143398" y="612755"/>
                  <a:pt x="4141072" y="611992"/>
                  <a:pt x="4139919" y="610467"/>
                </a:cubicBezTo>
                <a:cubicBezTo>
                  <a:pt x="4138765" y="608942"/>
                  <a:pt x="4138189" y="605872"/>
                  <a:pt x="4138189" y="601258"/>
                </a:cubicBezTo>
                <a:lnTo>
                  <a:pt x="4138300" y="594115"/>
                </a:lnTo>
                <a:lnTo>
                  <a:pt x="4138300" y="519552"/>
                </a:lnTo>
                <a:cubicBezTo>
                  <a:pt x="4138300" y="511217"/>
                  <a:pt x="4138933" y="505822"/>
                  <a:pt x="4140198" y="503367"/>
                </a:cubicBezTo>
                <a:cubicBezTo>
                  <a:pt x="4141463" y="500911"/>
                  <a:pt x="4144290" y="499683"/>
                  <a:pt x="4148681" y="499683"/>
                </a:cubicBezTo>
                <a:cubicBezTo>
                  <a:pt x="4155229" y="499683"/>
                  <a:pt x="4162187" y="501525"/>
                  <a:pt x="4169554" y="505208"/>
                </a:cubicBezTo>
                <a:cubicBezTo>
                  <a:pt x="4176921" y="508892"/>
                  <a:pt x="4182316" y="513226"/>
                  <a:pt x="4185739" y="518212"/>
                </a:cubicBezTo>
                <a:cubicBezTo>
                  <a:pt x="4188120" y="521784"/>
                  <a:pt x="4190092" y="523570"/>
                  <a:pt x="4191655" y="523570"/>
                </a:cubicBezTo>
                <a:cubicBezTo>
                  <a:pt x="4192846" y="523570"/>
                  <a:pt x="4193850" y="523179"/>
                  <a:pt x="4194669" y="522398"/>
                </a:cubicBezTo>
                <a:cubicBezTo>
                  <a:pt x="4195487" y="521617"/>
                  <a:pt x="4195897" y="520668"/>
                  <a:pt x="4195897" y="519552"/>
                </a:cubicBezTo>
                <a:cubicBezTo>
                  <a:pt x="4195897" y="517319"/>
                  <a:pt x="4194483" y="514584"/>
                  <a:pt x="4191655" y="511347"/>
                </a:cubicBezTo>
                <a:cubicBezTo>
                  <a:pt x="4188827" y="508110"/>
                  <a:pt x="4185181" y="505078"/>
                  <a:pt x="4180716" y="502250"/>
                </a:cubicBezTo>
                <a:cubicBezTo>
                  <a:pt x="4170224" y="495627"/>
                  <a:pt x="4157983" y="492316"/>
                  <a:pt x="4143993" y="492316"/>
                </a:cubicBezTo>
                <a:close/>
                <a:moveTo>
                  <a:pt x="4284710" y="492316"/>
                </a:moveTo>
                <a:cubicBezTo>
                  <a:pt x="4267967" y="492316"/>
                  <a:pt x="4254312" y="494697"/>
                  <a:pt x="4243745" y="499460"/>
                </a:cubicBezTo>
                <a:cubicBezTo>
                  <a:pt x="4232657" y="504446"/>
                  <a:pt x="4227113" y="509282"/>
                  <a:pt x="4227113" y="513971"/>
                </a:cubicBezTo>
                <a:cubicBezTo>
                  <a:pt x="4227113" y="515533"/>
                  <a:pt x="4227747" y="516910"/>
                  <a:pt x="4229014" y="518101"/>
                </a:cubicBezTo>
                <a:cubicBezTo>
                  <a:pt x="4230280" y="519291"/>
                  <a:pt x="4231771" y="519886"/>
                  <a:pt x="4233486" y="519886"/>
                </a:cubicBezTo>
                <a:cubicBezTo>
                  <a:pt x="4235797" y="519886"/>
                  <a:pt x="4238628" y="517952"/>
                  <a:pt x="4241982" y="514082"/>
                </a:cubicBezTo>
                <a:cubicBezTo>
                  <a:pt x="4250254" y="504557"/>
                  <a:pt x="4261993" y="499795"/>
                  <a:pt x="4277198" y="499795"/>
                </a:cubicBezTo>
                <a:cubicBezTo>
                  <a:pt x="4287036" y="499795"/>
                  <a:pt x="4293297" y="501878"/>
                  <a:pt x="4295980" y="506045"/>
                </a:cubicBezTo>
                <a:cubicBezTo>
                  <a:pt x="4297098" y="507757"/>
                  <a:pt x="4297768" y="509692"/>
                  <a:pt x="4297992" y="511850"/>
                </a:cubicBezTo>
                <a:cubicBezTo>
                  <a:pt x="4298216" y="514008"/>
                  <a:pt x="4298365" y="519812"/>
                  <a:pt x="4298439" y="529263"/>
                </a:cubicBezTo>
                <a:lnTo>
                  <a:pt x="4298439" y="542880"/>
                </a:lnTo>
                <a:cubicBezTo>
                  <a:pt x="4292106" y="539829"/>
                  <a:pt x="4286481" y="537727"/>
                  <a:pt x="4281563" y="536574"/>
                </a:cubicBezTo>
                <a:cubicBezTo>
                  <a:pt x="4276645" y="535420"/>
                  <a:pt x="4270982" y="534844"/>
                  <a:pt x="4264575" y="534844"/>
                </a:cubicBezTo>
                <a:cubicBezTo>
                  <a:pt x="4248928" y="534844"/>
                  <a:pt x="4235814" y="539197"/>
                  <a:pt x="4225233" y="547903"/>
                </a:cubicBezTo>
                <a:cubicBezTo>
                  <a:pt x="4216143" y="555270"/>
                  <a:pt x="4211598" y="564944"/>
                  <a:pt x="4211598" y="576925"/>
                </a:cubicBezTo>
                <a:cubicBezTo>
                  <a:pt x="4211598" y="590468"/>
                  <a:pt x="4217216" y="601482"/>
                  <a:pt x="4228453" y="609965"/>
                </a:cubicBezTo>
                <a:cubicBezTo>
                  <a:pt x="4237085" y="616439"/>
                  <a:pt x="4246945" y="619676"/>
                  <a:pt x="4258032" y="619676"/>
                </a:cubicBezTo>
                <a:cubicBezTo>
                  <a:pt x="4264581" y="619676"/>
                  <a:pt x="4271222" y="618485"/>
                  <a:pt x="4277957" y="616104"/>
                </a:cubicBezTo>
                <a:cubicBezTo>
                  <a:pt x="4284691" y="613723"/>
                  <a:pt x="4291482" y="610188"/>
                  <a:pt x="4298328" y="605500"/>
                </a:cubicBezTo>
                <a:lnTo>
                  <a:pt x="4298328" y="617220"/>
                </a:lnTo>
                <a:lnTo>
                  <a:pt x="4360836" y="617220"/>
                </a:lnTo>
                <a:cubicBezTo>
                  <a:pt x="4358082" y="612458"/>
                  <a:pt x="4356315" y="608011"/>
                  <a:pt x="4355534" y="603881"/>
                </a:cubicBezTo>
                <a:cubicBezTo>
                  <a:pt x="4354752" y="599751"/>
                  <a:pt x="4354510" y="593594"/>
                  <a:pt x="4354808" y="585408"/>
                </a:cubicBezTo>
                <a:lnTo>
                  <a:pt x="4354808" y="541094"/>
                </a:lnTo>
                <a:cubicBezTo>
                  <a:pt x="4354808" y="529635"/>
                  <a:pt x="4354064" y="521635"/>
                  <a:pt x="4352576" y="517096"/>
                </a:cubicBezTo>
                <a:cubicBezTo>
                  <a:pt x="4351087" y="512557"/>
                  <a:pt x="4347887" y="508464"/>
                  <a:pt x="4342976" y="504818"/>
                </a:cubicBezTo>
                <a:cubicBezTo>
                  <a:pt x="4331665" y="496483"/>
                  <a:pt x="4312243" y="492316"/>
                  <a:pt x="4284710" y="492316"/>
                </a:cubicBezTo>
                <a:close/>
                <a:moveTo>
                  <a:pt x="4000560" y="495330"/>
                </a:moveTo>
                <a:lnTo>
                  <a:pt x="4000448" y="499571"/>
                </a:lnTo>
                <a:lnTo>
                  <a:pt x="4000783" y="520779"/>
                </a:lnTo>
                <a:lnTo>
                  <a:pt x="4001006" y="539867"/>
                </a:lnTo>
                <a:lnTo>
                  <a:pt x="4000671" y="576144"/>
                </a:lnTo>
                <a:lnTo>
                  <a:pt x="4000113" y="617220"/>
                </a:lnTo>
                <a:lnTo>
                  <a:pt x="4057486" y="617220"/>
                </a:lnTo>
                <a:lnTo>
                  <a:pt x="4057263" y="607174"/>
                </a:lnTo>
                <a:lnTo>
                  <a:pt x="4056817" y="584069"/>
                </a:lnTo>
                <a:lnTo>
                  <a:pt x="4057152" y="542992"/>
                </a:lnTo>
                <a:lnTo>
                  <a:pt x="4057375" y="515980"/>
                </a:lnTo>
                <a:lnTo>
                  <a:pt x="4057598" y="498567"/>
                </a:lnTo>
                <a:lnTo>
                  <a:pt x="4057598" y="495330"/>
                </a:lnTo>
                <a:lnTo>
                  <a:pt x="4000560" y="495330"/>
                </a:lnTo>
                <a:close/>
                <a:moveTo>
                  <a:pt x="3764258" y="492316"/>
                </a:moveTo>
                <a:cubicBezTo>
                  <a:pt x="3756370" y="492316"/>
                  <a:pt x="3748259" y="493860"/>
                  <a:pt x="3739924" y="496948"/>
                </a:cubicBezTo>
                <a:cubicBezTo>
                  <a:pt x="3731590" y="500037"/>
                  <a:pt x="3723070" y="504669"/>
                  <a:pt x="3714363" y="510845"/>
                </a:cubicBezTo>
                <a:lnTo>
                  <a:pt x="3714363" y="495330"/>
                </a:lnTo>
                <a:lnTo>
                  <a:pt x="3657213" y="495330"/>
                </a:lnTo>
                <a:lnTo>
                  <a:pt x="3657548" y="519552"/>
                </a:lnTo>
                <a:lnTo>
                  <a:pt x="3657883" y="544555"/>
                </a:lnTo>
                <a:lnTo>
                  <a:pt x="3657548" y="573465"/>
                </a:lnTo>
                <a:lnTo>
                  <a:pt x="3657213" y="617220"/>
                </a:lnTo>
                <a:lnTo>
                  <a:pt x="3714252" y="617220"/>
                </a:lnTo>
                <a:lnTo>
                  <a:pt x="3714140" y="612420"/>
                </a:lnTo>
                <a:lnTo>
                  <a:pt x="3713805" y="579604"/>
                </a:lnTo>
                <a:lnTo>
                  <a:pt x="3714028" y="555605"/>
                </a:lnTo>
                <a:lnTo>
                  <a:pt x="3714252" y="524240"/>
                </a:lnTo>
                <a:lnTo>
                  <a:pt x="3714363" y="519663"/>
                </a:lnTo>
                <a:cubicBezTo>
                  <a:pt x="3719275" y="515496"/>
                  <a:pt x="3723851" y="512371"/>
                  <a:pt x="3728093" y="510287"/>
                </a:cubicBezTo>
                <a:cubicBezTo>
                  <a:pt x="3732334" y="508203"/>
                  <a:pt x="3736278" y="507162"/>
                  <a:pt x="3739924" y="507162"/>
                </a:cubicBezTo>
                <a:cubicBezTo>
                  <a:pt x="3743868" y="507162"/>
                  <a:pt x="3746436" y="508352"/>
                  <a:pt x="3747626" y="510734"/>
                </a:cubicBezTo>
                <a:cubicBezTo>
                  <a:pt x="3748222" y="511924"/>
                  <a:pt x="3748575" y="513282"/>
                  <a:pt x="3748687" y="514808"/>
                </a:cubicBezTo>
                <a:cubicBezTo>
                  <a:pt x="3748798" y="516333"/>
                  <a:pt x="3748891" y="521077"/>
                  <a:pt x="3748966" y="529039"/>
                </a:cubicBezTo>
                <a:lnTo>
                  <a:pt x="3749077" y="563419"/>
                </a:lnTo>
                <a:lnTo>
                  <a:pt x="3748790" y="586189"/>
                </a:lnTo>
                <a:lnTo>
                  <a:pt x="3748408" y="617220"/>
                </a:lnTo>
                <a:lnTo>
                  <a:pt x="3805111" y="617220"/>
                </a:lnTo>
                <a:lnTo>
                  <a:pt x="3804776" y="591212"/>
                </a:lnTo>
                <a:lnTo>
                  <a:pt x="3805000" y="539532"/>
                </a:lnTo>
                <a:cubicBezTo>
                  <a:pt x="3805000" y="527328"/>
                  <a:pt x="3804051" y="518528"/>
                  <a:pt x="3802153" y="513133"/>
                </a:cubicBezTo>
                <a:cubicBezTo>
                  <a:pt x="3800256" y="507738"/>
                  <a:pt x="3796554" y="503218"/>
                  <a:pt x="3791047" y="499571"/>
                </a:cubicBezTo>
                <a:cubicBezTo>
                  <a:pt x="3783754" y="494735"/>
                  <a:pt x="3774825" y="492316"/>
                  <a:pt x="3764258" y="492316"/>
                </a:cubicBezTo>
                <a:close/>
                <a:moveTo>
                  <a:pt x="2446199" y="492316"/>
                </a:moveTo>
                <a:cubicBezTo>
                  <a:pt x="2429902" y="492539"/>
                  <a:pt x="2415466" y="498306"/>
                  <a:pt x="2402890" y="509617"/>
                </a:cubicBezTo>
                <a:cubicBezTo>
                  <a:pt x="2389495" y="521821"/>
                  <a:pt x="2382798" y="537151"/>
                  <a:pt x="2382798" y="555605"/>
                </a:cubicBezTo>
                <a:cubicBezTo>
                  <a:pt x="2382798" y="565056"/>
                  <a:pt x="2384696" y="574023"/>
                  <a:pt x="2388491" y="582506"/>
                </a:cubicBezTo>
                <a:cubicBezTo>
                  <a:pt x="2393030" y="592552"/>
                  <a:pt x="2399690" y="600775"/>
                  <a:pt x="2408471" y="607174"/>
                </a:cubicBezTo>
                <a:cubicBezTo>
                  <a:pt x="2419708" y="615509"/>
                  <a:pt x="2432358" y="619676"/>
                  <a:pt x="2446422" y="619676"/>
                </a:cubicBezTo>
                <a:cubicBezTo>
                  <a:pt x="2454831" y="619676"/>
                  <a:pt x="2462905" y="618076"/>
                  <a:pt x="2470644" y="614876"/>
                </a:cubicBezTo>
                <a:cubicBezTo>
                  <a:pt x="2480094" y="611007"/>
                  <a:pt x="2488094" y="605239"/>
                  <a:pt x="2494642" y="597575"/>
                </a:cubicBezTo>
                <a:cubicBezTo>
                  <a:pt x="2499330" y="591994"/>
                  <a:pt x="2503033" y="585594"/>
                  <a:pt x="2505749" y="578376"/>
                </a:cubicBezTo>
                <a:cubicBezTo>
                  <a:pt x="2508465" y="571158"/>
                  <a:pt x="2509823" y="563977"/>
                  <a:pt x="2509823" y="556833"/>
                </a:cubicBezTo>
                <a:cubicBezTo>
                  <a:pt x="2509823" y="546415"/>
                  <a:pt x="2507516" y="536555"/>
                  <a:pt x="2502902" y="527253"/>
                </a:cubicBezTo>
                <a:cubicBezTo>
                  <a:pt x="2497693" y="516687"/>
                  <a:pt x="2490140" y="508352"/>
                  <a:pt x="2480243" y="502250"/>
                </a:cubicBezTo>
                <a:cubicBezTo>
                  <a:pt x="2469528" y="495627"/>
                  <a:pt x="2458179" y="492316"/>
                  <a:pt x="2446199" y="492316"/>
                </a:cubicBezTo>
                <a:close/>
                <a:moveTo>
                  <a:pt x="2754496" y="492316"/>
                </a:moveTo>
                <a:cubicBezTo>
                  <a:pt x="2746236" y="492316"/>
                  <a:pt x="2737958" y="493860"/>
                  <a:pt x="2729661" y="496948"/>
                </a:cubicBezTo>
                <a:cubicBezTo>
                  <a:pt x="2721363" y="500037"/>
                  <a:pt x="2713048" y="504706"/>
                  <a:pt x="2704713" y="510957"/>
                </a:cubicBezTo>
                <a:lnTo>
                  <a:pt x="2704713" y="495330"/>
                </a:lnTo>
                <a:lnTo>
                  <a:pt x="2647563" y="495330"/>
                </a:lnTo>
                <a:lnTo>
                  <a:pt x="2648010" y="537969"/>
                </a:lnTo>
                <a:lnTo>
                  <a:pt x="2647898" y="564758"/>
                </a:lnTo>
                <a:lnTo>
                  <a:pt x="2647786" y="592440"/>
                </a:lnTo>
                <a:lnTo>
                  <a:pt x="2647563" y="612755"/>
                </a:lnTo>
                <a:lnTo>
                  <a:pt x="2647563" y="617220"/>
                </a:lnTo>
                <a:lnTo>
                  <a:pt x="2704825" y="617220"/>
                </a:lnTo>
                <a:lnTo>
                  <a:pt x="2704267" y="567102"/>
                </a:lnTo>
                <a:lnTo>
                  <a:pt x="2704713" y="519886"/>
                </a:lnTo>
                <a:cubicBezTo>
                  <a:pt x="2709922" y="515570"/>
                  <a:pt x="2714666" y="512352"/>
                  <a:pt x="2718945" y="510231"/>
                </a:cubicBezTo>
                <a:cubicBezTo>
                  <a:pt x="2723224" y="508110"/>
                  <a:pt x="2727075" y="507050"/>
                  <a:pt x="2730498" y="507050"/>
                </a:cubicBezTo>
                <a:cubicBezTo>
                  <a:pt x="2735037" y="507050"/>
                  <a:pt x="2737716" y="508650"/>
                  <a:pt x="2738534" y="511850"/>
                </a:cubicBezTo>
                <a:cubicBezTo>
                  <a:pt x="2738981" y="513636"/>
                  <a:pt x="2739204" y="523161"/>
                  <a:pt x="2739204" y="540425"/>
                </a:cubicBezTo>
                <a:lnTo>
                  <a:pt x="2738803" y="592887"/>
                </a:lnTo>
                <a:lnTo>
                  <a:pt x="2738534" y="617220"/>
                </a:lnTo>
                <a:lnTo>
                  <a:pt x="2795796" y="617220"/>
                </a:lnTo>
                <a:cubicBezTo>
                  <a:pt x="2795424" y="609704"/>
                  <a:pt x="2795238" y="601333"/>
                  <a:pt x="2795238" y="592105"/>
                </a:cubicBezTo>
                <a:lnTo>
                  <a:pt x="2795461" y="560740"/>
                </a:lnTo>
                <a:lnTo>
                  <a:pt x="2795684" y="532835"/>
                </a:lnTo>
                <a:cubicBezTo>
                  <a:pt x="2795684" y="527402"/>
                  <a:pt x="2795498" y="523235"/>
                  <a:pt x="2795126" y="520333"/>
                </a:cubicBezTo>
                <a:cubicBezTo>
                  <a:pt x="2800261" y="515943"/>
                  <a:pt x="2805042" y="512668"/>
                  <a:pt x="2809470" y="510510"/>
                </a:cubicBezTo>
                <a:cubicBezTo>
                  <a:pt x="2813897" y="508352"/>
                  <a:pt x="2817971" y="507273"/>
                  <a:pt x="2821692" y="507273"/>
                </a:cubicBezTo>
                <a:cubicBezTo>
                  <a:pt x="2825190" y="507273"/>
                  <a:pt x="2827608" y="508390"/>
                  <a:pt x="2828948" y="510622"/>
                </a:cubicBezTo>
                <a:cubicBezTo>
                  <a:pt x="2830287" y="512854"/>
                  <a:pt x="2830919" y="516910"/>
                  <a:pt x="2830845" y="522789"/>
                </a:cubicBezTo>
                <a:cubicBezTo>
                  <a:pt x="2830771" y="523682"/>
                  <a:pt x="2830771" y="526770"/>
                  <a:pt x="2830845" y="532053"/>
                </a:cubicBezTo>
                <a:lnTo>
                  <a:pt x="2830957" y="546452"/>
                </a:lnTo>
                <a:lnTo>
                  <a:pt x="2830399" y="581948"/>
                </a:lnTo>
                <a:lnTo>
                  <a:pt x="2829952" y="617220"/>
                </a:lnTo>
                <a:lnTo>
                  <a:pt x="2887325" y="617220"/>
                </a:lnTo>
                <a:lnTo>
                  <a:pt x="2887214" y="612644"/>
                </a:lnTo>
                <a:lnTo>
                  <a:pt x="2886544" y="575474"/>
                </a:lnTo>
                <a:lnTo>
                  <a:pt x="2886544" y="568553"/>
                </a:lnTo>
                <a:lnTo>
                  <a:pt x="2886990" y="539085"/>
                </a:lnTo>
                <a:cubicBezTo>
                  <a:pt x="2886990" y="530677"/>
                  <a:pt x="2886618" y="524333"/>
                  <a:pt x="2885874" y="520054"/>
                </a:cubicBezTo>
                <a:cubicBezTo>
                  <a:pt x="2885130" y="515775"/>
                  <a:pt x="2883791" y="511999"/>
                  <a:pt x="2881856" y="508724"/>
                </a:cubicBezTo>
                <a:cubicBezTo>
                  <a:pt x="2875159" y="497786"/>
                  <a:pt x="2863290" y="492316"/>
                  <a:pt x="2846249" y="492316"/>
                </a:cubicBezTo>
                <a:cubicBezTo>
                  <a:pt x="2836947" y="492316"/>
                  <a:pt x="2828110" y="493972"/>
                  <a:pt x="2819739" y="497283"/>
                </a:cubicBezTo>
                <a:cubicBezTo>
                  <a:pt x="2811367" y="500595"/>
                  <a:pt x="2802344" y="505971"/>
                  <a:pt x="2792671" y="513412"/>
                </a:cubicBezTo>
                <a:cubicBezTo>
                  <a:pt x="2790289" y="508055"/>
                  <a:pt x="2787573" y="504148"/>
                  <a:pt x="2784522" y="501692"/>
                </a:cubicBezTo>
                <a:cubicBezTo>
                  <a:pt x="2776932" y="495441"/>
                  <a:pt x="2766923" y="492316"/>
                  <a:pt x="2754496" y="492316"/>
                </a:cubicBezTo>
                <a:close/>
                <a:moveTo>
                  <a:pt x="2979785" y="492316"/>
                </a:moveTo>
                <a:cubicBezTo>
                  <a:pt x="2963042" y="492316"/>
                  <a:pt x="2949387" y="494697"/>
                  <a:pt x="2938820" y="499460"/>
                </a:cubicBezTo>
                <a:cubicBezTo>
                  <a:pt x="2927732" y="504446"/>
                  <a:pt x="2922188" y="509282"/>
                  <a:pt x="2922188" y="513971"/>
                </a:cubicBezTo>
                <a:cubicBezTo>
                  <a:pt x="2922188" y="515533"/>
                  <a:pt x="2922822" y="516910"/>
                  <a:pt x="2924089" y="518101"/>
                </a:cubicBezTo>
                <a:cubicBezTo>
                  <a:pt x="2925355" y="519291"/>
                  <a:pt x="2926846" y="519886"/>
                  <a:pt x="2928561" y="519886"/>
                </a:cubicBezTo>
                <a:cubicBezTo>
                  <a:pt x="2930872" y="519886"/>
                  <a:pt x="2933703" y="517952"/>
                  <a:pt x="2937057" y="514082"/>
                </a:cubicBezTo>
                <a:cubicBezTo>
                  <a:pt x="2945329" y="504557"/>
                  <a:pt x="2957068" y="499795"/>
                  <a:pt x="2972273" y="499795"/>
                </a:cubicBezTo>
                <a:cubicBezTo>
                  <a:pt x="2982111" y="499795"/>
                  <a:pt x="2988371" y="501878"/>
                  <a:pt x="2991055" y="506045"/>
                </a:cubicBezTo>
                <a:cubicBezTo>
                  <a:pt x="2992172" y="507757"/>
                  <a:pt x="2992843" y="509692"/>
                  <a:pt x="2993067" y="511850"/>
                </a:cubicBezTo>
                <a:cubicBezTo>
                  <a:pt x="2993291" y="514008"/>
                  <a:pt x="2993440" y="519812"/>
                  <a:pt x="2993514" y="529263"/>
                </a:cubicBezTo>
                <a:lnTo>
                  <a:pt x="2993514" y="542880"/>
                </a:lnTo>
                <a:cubicBezTo>
                  <a:pt x="2987181" y="539829"/>
                  <a:pt x="2981555" y="537727"/>
                  <a:pt x="2976638" y="536574"/>
                </a:cubicBezTo>
                <a:cubicBezTo>
                  <a:pt x="2971720" y="535420"/>
                  <a:pt x="2966057" y="534844"/>
                  <a:pt x="2959649" y="534844"/>
                </a:cubicBezTo>
                <a:cubicBezTo>
                  <a:pt x="2944003" y="534844"/>
                  <a:pt x="2930889" y="539197"/>
                  <a:pt x="2920308" y="547903"/>
                </a:cubicBezTo>
                <a:cubicBezTo>
                  <a:pt x="2911218" y="555270"/>
                  <a:pt x="2906673" y="564944"/>
                  <a:pt x="2906673" y="576925"/>
                </a:cubicBezTo>
                <a:cubicBezTo>
                  <a:pt x="2906673" y="590468"/>
                  <a:pt x="2912291" y="601482"/>
                  <a:pt x="2923528" y="609965"/>
                </a:cubicBezTo>
                <a:cubicBezTo>
                  <a:pt x="2932160" y="616439"/>
                  <a:pt x="2942020" y="619676"/>
                  <a:pt x="2953107" y="619676"/>
                </a:cubicBezTo>
                <a:cubicBezTo>
                  <a:pt x="2959656" y="619676"/>
                  <a:pt x="2966297" y="618485"/>
                  <a:pt x="2973032" y="616104"/>
                </a:cubicBezTo>
                <a:cubicBezTo>
                  <a:pt x="2979766" y="613723"/>
                  <a:pt x="2986556" y="610188"/>
                  <a:pt x="2993403" y="605500"/>
                </a:cubicBezTo>
                <a:lnTo>
                  <a:pt x="2993403" y="617220"/>
                </a:lnTo>
                <a:lnTo>
                  <a:pt x="3055910" y="617220"/>
                </a:lnTo>
                <a:cubicBezTo>
                  <a:pt x="3053157" y="612458"/>
                  <a:pt x="3051390" y="608011"/>
                  <a:pt x="3050608" y="603881"/>
                </a:cubicBezTo>
                <a:cubicBezTo>
                  <a:pt x="3049827" y="599751"/>
                  <a:pt x="3049585" y="593594"/>
                  <a:pt x="3049883" y="585408"/>
                </a:cubicBezTo>
                <a:lnTo>
                  <a:pt x="3049883" y="541094"/>
                </a:lnTo>
                <a:cubicBezTo>
                  <a:pt x="3049883" y="529635"/>
                  <a:pt x="3049139" y="521635"/>
                  <a:pt x="3047650" y="517096"/>
                </a:cubicBezTo>
                <a:cubicBezTo>
                  <a:pt x="3046162" y="512557"/>
                  <a:pt x="3042962" y="508464"/>
                  <a:pt x="3038051" y="504818"/>
                </a:cubicBezTo>
                <a:cubicBezTo>
                  <a:pt x="3026740" y="496483"/>
                  <a:pt x="3007318" y="492316"/>
                  <a:pt x="2979785" y="492316"/>
                </a:cubicBezTo>
                <a:close/>
                <a:moveTo>
                  <a:pt x="3183233" y="492316"/>
                </a:moveTo>
                <a:cubicBezTo>
                  <a:pt x="3175345" y="492316"/>
                  <a:pt x="3167234" y="493860"/>
                  <a:pt x="3158899" y="496948"/>
                </a:cubicBezTo>
                <a:cubicBezTo>
                  <a:pt x="3150565" y="500037"/>
                  <a:pt x="3142045" y="504669"/>
                  <a:pt x="3133338" y="510845"/>
                </a:cubicBezTo>
                <a:lnTo>
                  <a:pt x="3133338" y="495330"/>
                </a:lnTo>
                <a:lnTo>
                  <a:pt x="3076188" y="495330"/>
                </a:lnTo>
                <a:lnTo>
                  <a:pt x="3076523" y="519552"/>
                </a:lnTo>
                <a:lnTo>
                  <a:pt x="3076858" y="544555"/>
                </a:lnTo>
                <a:lnTo>
                  <a:pt x="3076523" y="573465"/>
                </a:lnTo>
                <a:lnTo>
                  <a:pt x="3076188" y="617220"/>
                </a:lnTo>
                <a:lnTo>
                  <a:pt x="3133227" y="617220"/>
                </a:lnTo>
                <a:lnTo>
                  <a:pt x="3133115" y="612420"/>
                </a:lnTo>
                <a:lnTo>
                  <a:pt x="3132780" y="579604"/>
                </a:lnTo>
                <a:lnTo>
                  <a:pt x="3133003" y="555605"/>
                </a:lnTo>
                <a:lnTo>
                  <a:pt x="3133227" y="524240"/>
                </a:lnTo>
                <a:lnTo>
                  <a:pt x="3133338" y="519663"/>
                </a:lnTo>
                <a:cubicBezTo>
                  <a:pt x="3138250" y="515496"/>
                  <a:pt x="3142826" y="512371"/>
                  <a:pt x="3147068" y="510287"/>
                </a:cubicBezTo>
                <a:cubicBezTo>
                  <a:pt x="3151309" y="508203"/>
                  <a:pt x="3155253" y="507162"/>
                  <a:pt x="3158899" y="507162"/>
                </a:cubicBezTo>
                <a:cubicBezTo>
                  <a:pt x="3162843" y="507162"/>
                  <a:pt x="3165411" y="508352"/>
                  <a:pt x="3166601" y="510734"/>
                </a:cubicBezTo>
                <a:cubicBezTo>
                  <a:pt x="3167197" y="511924"/>
                  <a:pt x="3167550" y="513282"/>
                  <a:pt x="3167662" y="514808"/>
                </a:cubicBezTo>
                <a:cubicBezTo>
                  <a:pt x="3167773" y="516333"/>
                  <a:pt x="3167866" y="521077"/>
                  <a:pt x="3167941" y="529039"/>
                </a:cubicBezTo>
                <a:lnTo>
                  <a:pt x="3168052" y="563419"/>
                </a:lnTo>
                <a:lnTo>
                  <a:pt x="3167765" y="586189"/>
                </a:lnTo>
                <a:lnTo>
                  <a:pt x="3167383" y="617220"/>
                </a:lnTo>
                <a:lnTo>
                  <a:pt x="3224086" y="617220"/>
                </a:lnTo>
                <a:lnTo>
                  <a:pt x="3223751" y="591212"/>
                </a:lnTo>
                <a:lnTo>
                  <a:pt x="3223975" y="539532"/>
                </a:lnTo>
                <a:cubicBezTo>
                  <a:pt x="3223975" y="527328"/>
                  <a:pt x="3223026" y="518528"/>
                  <a:pt x="3221128" y="513133"/>
                </a:cubicBezTo>
                <a:cubicBezTo>
                  <a:pt x="3219231" y="507738"/>
                  <a:pt x="3215529" y="503218"/>
                  <a:pt x="3210022" y="499571"/>
                </a:cubicBezTo>
                <a:cubicBezTo>
                  <a:pt x="3202729" y="494735"/>
                  <a:pt x="3193800" y="492316"/>
                  <a:pt x="3183233" y="492316"/>
                </a:cubicBezTo>
                <a:close/>
                <a:moveTo>
                  <a:pt x="3305793" y="492316"/>
                </a:moveTo>
                <a:cubicBezTo>
                  <a:pt x="3288231" y="492316"/>
                  <a:pt x="3273460" y="497674"/>
                  <a:pt x="3261479" y="508390"/>
                </a:cubicBezTo>
                <a:cubicBezTo>
                  <a:pt x="3247192" y="521040"/>
                  <a:pt x="3240048" y="536890"/>
                  <a:pt x="3240048" y="555940"/>
                </a:cubicBezTo>
                <a:cubicBezTo>
                  <a:pt x="3240048" y="574395"/>
                  <a:pt x="3246820" y="589985"/>
                  <a:pt x="3260363" y="602709"/>
                </a:cubicBezTo>
                <a:cubicBezTo>
                  <a:pt x="3272269" y="614020"/>
                  <a:pt x="3287338" y="619676"/>
                  <a:pt x="3305570" y="619676"/>
                </a:cubicBezTo>
                <a:cubicBezTo>
                  <a:pt x="3318890" y="619676"/>
                  <a:pt x="3331391" y="615769"/>
                  <a:pt x="3343074" y="607956"/>
                </a:cubicBezTo>
                <a:cubicBezTo>
                  <a:pt x="3348804" y="604086"/>
                  <a:pt x="3353827" y="599714"/>
                  <a:pt x="3358143" y="594840"/>
                </a:cubicBezTo>
                <a:cubicBezTo>
                  <a:pt x="3362459" y="589966"/>
                  <a:pt x="3364617" y="586189"/>
                  <a:pt x="3364617" y="583511"/>
                </a:cubicBezTo>
                <a:cubicBezTo>
                  <a:pt x="3364617" y="582394"/>
                  <a:pt x="3364152" y="581334"/>
                  <a:pt x="3363222" y="580329"/>
                </a:cubicBezTo>
                <a:cubicBezTo>
                  <a:pt x="3362292" y="579325"/>
                  <a:pt x="3361269" y="578822"/>
                  <a:pt x="3360152" y="578822"/>
                </a:cubicBezTo>
                <a:cubicBezTo>
                  <a:pt x="3358590" y="578822"/>
                  <a:pt x="3356990" y="580199"/>
                  <a:pt x="3355353" y="582952"/>
                </a:cubicBezTo>
                <a:cubicBezTo>
                  <a:pt x="3349995" y="592031"/>
                  <a:pt x="3343074" y="599268"/>
                  <a:pt x="3334591" y="604663"/>
                </a:cubicBezTo>
                <a:cubicBezTo>
                  <a:pt x="3326108" y="610058"/>
                  <a:pt x="3317476" y="612755"/>
                  <a:pt x="3308695" y="612755"/>
                </a:cubicBezTo>
                <a:cubicBezTo>
                  <a:pt x="3305198" y="612755"/>
                  <a:pt x="3302872" y="611992"/>
                  <a:pt x="3301719" y="610467"/>
                </a:cubicBezTo>
                <a:cubicBezTo>
                  <a:pt x="3300565" y="608942"/>
                  <a:pt x="3299989" y="605872"/>
                  <a:pt x="3299989" y="601258"/>
                </a:cubicBezTo>
                <a:lnTo>
                  <a:pt x="3300100" y="594115"/>
                </a:lnTo>
                <a:lnTo>
                  <a:pt x="3300100" y="519552"/>
                </a:lnTo>
                <a:cubicBezTo>
                  <a:pt x="3300100" y="511217"/>
                  <a:pt x="3300733" y="505822"/>
                  <a:pt x="3301998" y="503367"/>
                </a:cubicBezTo>
                <a:cubicBezTo>
                  <a:pt x="3303263" y="500911"/>
                  <a:pt x="3306090" y="499683"/>
                  <a:pt x="3310481" y="499683"/>
                </a:cubicBezTo>
                <a:cubicBezTo>
                  <a:pt x="3317029" y="499683"/>
                  <a:pt x="3323987" y="501525"/>
                  <a:pt x="3331354" y="505208"/>
                </a:cubicBezTo>
                <a:cubicBezTo>
                  <a:pt x="3338721" y="508892"/>
                  <a:pt x="3344116" y="513226"/>
                  <a:pt x="3347539" y="518212"/>
                </a:cubicBezTo>
                <a:cubicBezTo>
                  <a:pt x="3349920" y="521784"/>
                  <a:pt x="3351892" y="523570"/>
                  <a:pt x="3353455" y="523570"/>
                </a:cubicBezTo>
                <a:cubicBezTo>
                  <a:pt x="3354646" y="523570"/>
                  <a:pt x="3355650" y="523179"/>
                  <a:pt x="3356469" y="522398"/>
                </a:cubicBezTo>
                <a:cubicBezTo>
                  <a:pt x="3357287" y="521617"/>
                  <a:pt x="3357697" y="520668"/>
                  <a:pt x="3357697" y="519552"/>
                </a:cubicBezTo>
                <a:cubicBezTo>
                  <a:pt x="3357697" y="517319"/>
                  <a:pt x="3356283" y="514584"/>
                  <a:pt x="3353455" y="511347"/>
                </a:cubicBezTo>
                <a:cubicBezTo>
                  <a:pt x="3350627" y="508110"/>
                  <a:pt x="3346981" y="505078"/>
                  <a:pt x="3342516" y="502250"/>
                </a:cubicBezTo>
                <a:cubicBezTo>
                  <a:pt x="3332024" y="495627"/>
                  <a:pt x="3319783" y="492316"/>
                  <a:pt x="3305793" y="492316"/>
                </a:cubicBezTo>
                <a:close/>
                <a:moveTo>
                  <a:pt x="3437022" y="492316"/>
                </a:moveTo>
                <a:cubicBezTo>
                  <a:pt x="3428167" y="492316"/>
                  <a:pt x="3419684" y="494102"/>
                  <a:pt x="3411572" y="497674"/>
                </a:cubicBezTo>
                <a:cubicBezTo>
                  <a:pt x="3403312" y="501320"/>
                  <a:pt x="3396169" y="506455"/>
                  <a:pt x="3390141" y="513078"/>
                </a:cubicBezTo>
                <a:cubicBezTo>
                  <a:pt x="3384932" y="518733"/>
                  <a:pt x="3380839" y="525449"/>
                  <a:pt x="3377863" y="533225"/>
                </a:cubicBezTo>
                <a:cubicBezTo>
                  <a:pt x="3374886" y="541001"/>
                  <a:pt x="3373398" y="548759"/>
                  <a:pt x="3373398" y="556498"/>
                </a:cubicBezTo>
                <a:cubicBezTo>
                  <a:pt x="3373398" y="564535"/>
                  <a:pt x="3375072" y="572572"/>
                  <a:pt x="3378421" y="580608"/>
                </a:cubicBezTo>
                <a:cubicBezTo>
                  <a:pt x="3382216" y="589761"/>
                  <a:pt x="3387648" y="597463"/>
                  <a:pt x="3394718" y="603714"/>
                </a:cubicBezTo>
                <a:cubicBezTo>
                  <a:pt x="3406847" y="614355"/>
                  <a:pt x="3420837" y="619676"/>
                  <a:pt x="3436687" y="619676"/>
                </a:cubicBezTo>
                <a:cubicBezTo>
                  <a:pt x="3445914" y="619676"/>
                  <a:pt x="3455384" y="617555"/>
                  <a:pt x="3465095" y="613313"/>
                </a:cubicBezTo>
                <a:cubicBezTo>
                  <a:pt x="3474806" y="609072"/>
                  <a:pt x="3482935" y="603565"/>
                  <a:pt x="3489484" y="596793"/>
                </a:cubicBezTo>
                <a:cubicBezTo>
                  <a:pt x="3494470" y="591510"/>
                  <a:pt x="3496963" y="587306"/>
                  <a:pt x="3496963" y="584180"/>
                </a:cubicBezTo>
                <a:cubicBezTo>
                  <a:pt x="3496963" y="582766"/>
                  <a:pt x="3496553" y="581594"/>
                  <a:pt x="3495735" y="580664"/>
                </a:cubicBezTo>
                <a:cubicBezTo>
                  <a:pt x="3494916" y="579734"/>
                  <a:pt x="3493874" y="579269"/>
                  <a:pt x="3492609" y="579269"/>
                </a:cubicBezTo>
                <a:cubicBezTo>
                  <a:pt x="3491568" y="579269"/>
                  <a:pt x="3490600" y="579641"/>
                  <a:pt x="3489707" y="580385"/>
                </a:cubicBezTo>
                <a:cubicBezTo>
                  <a:pt x="3488814" y="581129"/>
                  <a:pt x="3487363" y="582878"/>
                  <a:pt x="3485354" y="585631"/>
                </a:cubicBezTo>
                <a:cubicBezTo>
                  <a:pt x="3479178" y="593966"/>
                  <a:pt x="3471866" y="600496"/>
                  <a:pt x="3463420" y="605221"/>
                </a:cubicBezTo>
                <a:cubicBezTo>
                  <a:pt x="3454974" y="609946"/>
                  <a:pt x="3446435" y="612309"/>
                  <a:pt x="3437803" y="612309"/>
                </a:cubicBezTo>
                <a:cubicBezTo>
                  <a:pt x="3431999" y="612309"/>
                  <a:pt x="3428316" y="610597"/>
                  <a:pt x="3426753" y="607174"/>
                </a:cubicBezTo>
                <a:cubicBezTo>
                  <a:pt x="3425934" y="605388"/>
                  <a:pt x="3425525" y="601147"/>
                  <a:pt x="3425525" y="594449"/>
                </a:cubicBezTo>
                <a:lnTo>
                  <a:pt x="3425525" y="559847"/>
                </a:lnTo>
                <a:lnTo>
                  <a:pt x="3440817" y="559624"/>
                </a:lnTo>
                <a:lnTo>
                  <a:pt x="3474303" y="559512"/>
                </a:lnTo>
                <a:lnTo>
                  <a:pt x="3500311" y="559512"/>
                </a:lnTo>
                <a:cubicBezTo>
                  <a:pt x="3500460" y="535476"/>
                  <a:pt x="3491828" y="517133"/>
                  <a:pt x="3474415" y="504483"/>
                </a:cubicBezTo>
                <a:cubicBezTo>
                  <a:pt x="3463253" y="496372"/>
                  <a:pt x="3450789" y="492316"/>
                  <a:pt x="3437022" y="492316"/>
                </a:cubicBezTo>
                <a:close/>
                <a:moveTo>
                  <a:pt x="2620655" y="492986"/>
                </a:moveTo>
                <a:cubicBezTo>
                  <a:pt x="2613823" y="492986"/>
                  <a:pt x="2606545" y="495702"/>
                  <a:pt x="2598823" y="501134"/>
                </a:cubicBezTo>
                <a:cubicBezTo>
                  <a:pt x="2595481" y="503515"/>
                  <a:pt x="2589540" y="509245"/>
                  <a:pt x="2581000" y="518324"/>
                </a:cubicBezTo>
                <a:lnTo>
                  <a:pt x="2581000" y="495330"/>
                </a:lnTo>
                <a:lnTo>
                  <a:pt x="2523738" y="495330"/>
                </a:lnTo>
                <a:lnTo>
                  <a:pt x="2523873" y="501804"/>
                </a:lnTo>
                <a:lnTo>
                  <a:pt x="2524408" y="547345"/>
                </a:lnTo>
                <a:lnTo>
                  <a:pt x="2524007" y="588310"/>
                </a:lnTo>
                <a:lnTo>
                  <a:pt x="2523873" y="611081"/>
                </a:lnTo>
                <a:lnTo>
                  <a:pt x="2523738" y="617220"/>
                </a:lnTo>
                <a:lnTo>
                  <a:pt x="2581111" y="617220"/>
                </a:lnTo>
                <a:lnTo>
                  <a:pt x="2580665" y="572795"/>
                </a:lnTo>
                <a:lnTo>
                  <a:pt x="2580888" y="529932"/>
                </a:lnTo>
                <a:cubicBezTo>
                  <a:pt x="2587052" y="521449"/>
                  <a:pt x="2592621" y="515384"/>
                  <a:pt x="2597597" y="511738"/>
                </a:cubicBezTo>
                <a:cubicBezTo>
                  <a:pt x="2602572" y="508092"/>
                  <a:pt x="2607733" y="506269"/>
                  <a:pt x="2613080" y="506269"/>
                </a:cubicBezTo>
                <a:cubicBezTo>
                  <a:pt x="2615234" y="506269"/>
                  <a:pt x="2617944" y="507050"/>
                  <a:pt x="2621211" y="508613"/>
                </a:cubicBezTo>
                <a:cubicBezTo>
                  <a:pt x="2623143" y="509506"/>
                  <a:pt x="2624888" y="509952"/>
                  <a:pt x="2626447" y="509952"/>
                </a:cubicBezTo>
                <a:cubicBezTo>
                  <a:pt x="2628898" y="509952"/>
                  <a:pt x="2630940" y="509245"/>
                  <a:pt x="2632574" y="507831"/>
                </a:cubicBezTo>
                <a:cubicBezTo>
                  <a:pt x="2634208" y="506418"/>
                  <a:pt x="2635024" y="504632"/>
                  <a:pt x="2635024" y="502474"/>
                </a:cubicBezTo>
                <a:cubicBezTo>
                  <a:pt x="2635024" y="499720"/>
                  <a:pt x="2633669" y="497451"/>
                  <a:pt x="2630959" y="495665"/>
                </a:cubicBezTo>
                <a:cubicBezTo>
                  <a:pt x="2628249" y="493879"/>
                  <a:pt x="2624814" y="492986"/>
                  <a:pt x="2620655" y="492986"/>
                </a:cubicBezTo>
                <a:close/>
                <a:moveTo>
                  <a:pt x="980688" y="456262"/>
                </a:moveTo>
                <a:cubicBezTo>
                  <a:pt x="961936" y="456411"/>
                  <a:pt x="952560" y="461546"/>
                  <a:pt x="952560" y="471666"/>
                </a:cubicBezTo>
                <a:cubicBezTo>
                  <a:pt x="952560" y="482233"/>
                  <a:pt x="961899" y="487516"/>
                  <a:pt x="980577" y="487516"/>
                </a:cubicBezTo>
                <a:cubicBezTo>
                  <a:pt x="989953" y="487516"/>
                  <a:pt x="997227" y="486121"/>
                  <a:pt x="1002399" y="483331"/>
                </a:cubicBezTo>
                <a:cubicBezTo>
                  <a:pt x="1007570" y="480540"/>
                  <a:pt x="1010156" y="476652"/>
                  <a:pt x="1010156" y="471666"/>
                </a:cubicBezTo>
                <a:cubicBezTo>
                  <a:pt x="1010156" y="461397"/>
                  <a:pt x="1000334" y="456262"/>
                  <a:pt x="980688" y="456262"/>
                </a:cubicBezTo>
                <a:close/>
                <a:moveTo>
                  <a:pt x="1528897" y="462736"/>
                </a:moveTo>
                <a:cubicBezTo>
                  <a:pt x="1526813" y="462736"/>
                  <a:pt x="1524581" y="463369"/>
                  <a:pt x="1522199" y="464633"/>
                </a:cubicBezTo>
                <a:cubicBezTo>
                  <a:pt x="1519818" y="465898"/>
                  <a:pt x="1514380" y="469311"/>
                  <a:pt x="1505884" y="474874"/>
                </a:cubicBezTo>
                <a:cubicBezTo>
                  <a:pt x="1497488" y="480549"/>
                  <a:pt x="1487890" y="486579"/>
                  <a:pt x="1477091" y="492963"/>
                </a:cubicBezTo>
                <a:lnTo>
                  <a:pt x="1458017" y="504331"/>
                </a:lnTo>
                <a:lnTo>
                  <a:pt x="1458152" y="482699"/>
                </a:lnTo>
                <a:lnTo>
                  <a:pt x="1458687" y="464857"/>
                </a:lnTo>
                <a:lnTo>
                  <a:pt x="1390263" y="464857"/>
                </a:lnTo>
                <a:lnTo>
                  <a:pt x="1390263" y="470996"/>
                </a:lnTo>
                <a:lnTo>
                  <a:pt x="1390710" y="494772"/>
                </a:lnTo>
                <a:lnTo>
                  <a:pt x="1390933" y="521896"/>
                </a:lnTo>
                <a:lnTo>
                  <a:pt x="1390263" y="617220"/>
                </a:lnTo>
                <a:lnTo>
                  <a:pt x="1458687" y="617220"/>
                </a:lnTo>
                <a:lnTo>
                  <a:pt x="1458553" y="611639"/>
                </a:lnTo>
                <a:lnTo>
                  <a:pt x="1457906" y="539978"/>
                </a:lnTo>
                <a:lnTo>
                  <a:pt x="1457906" y="528928"/>
                </a:lnTo>
                <a:lnTo>
                  <a:pt x="1458017" y="512408"/>
                </a:lnTo>
                <a:lnTo>
                  <a:pt x="1478437" y="500114"/>
                </a:lnTo>
                <a:lnTo>
                  <a:pt x="1494624" y="533047"/>
                </a:lnTo>
                <a:lnTo>
                  <a:pt x="1502104" y="548341"/>
                </a:lnTo>
                <a:lnTo>
                  <a:pt x="1512262" y="569328"/>
                </a:lnTo>
                <a:lnTo>
                  <a:pt x="1523202" y="591990"/>
                </a:lnTo>
                <a:lnTo>
                  <a:pt x="1530125" y="606391"/>
                </a:lnTo>
                <a:cubicBezTo>
                  <a:pt x="1533250" y="612866"/>
                  <a:pt x="1535203" y="616643"/>
                  <a:pt x="1535985" y="617722"/>
                </a:cubicBezTo>
                <a:cubicBezTo>
                  <a:pt x="1536766" y="618801"/>
                  <a:pt x="1538012" y="619341"/>
                  <a:pt x="1539724" y="619341"/>
                </a:cubicBezTo>
                <a:cubicBezTo>
                  <a:pt x="1543593" y="619341"/>
                  <a:pt x="1545528" y="617936"/>
                  <a:pt x="1545528" y="615127"/>
                </a:cubicBezTo>
                <a:cubicBezTo>
                  <a:pt x="1545473" y="614019"/>
                  <a:pt x="1544365" y="611754"/>
                  <a:pt x="1542206" y="608332"/>
                </a:cubicBezTo>
                <a:cubicBezTo>
                  <a:pt x="1538707" y="602976"/>
                  <a:pt x="1533385" y="593527"/>
                  <a:pt x="1526239" y="579987"/>
                </a:cubicBezTo>
                <a:cubicBezTo>
                  <a:pt x="1519093" y="566446"/>
                  <a:pt x="1510718" y="550004"/>
                  <a:pt x="1501115" y="530661"/>
                </a:cubicBezTo>
                <a:lnTo>
                  <a:pt x="1484477" y="496959"/>
                </a:lnTo>
                <a:lnTo>
                  <a:pt x="1494549" y="491144"/>
                </a:lnTo>
                <a:cubicBezTo>
                  <a:pt x="1510606" y="481740"/>
                  <a:pt x="1520981" y="475927"/>
                  <a:pt x="1525675" y="473705"/>
                </a:cubicBezTo>
                <a:cubicBezTo>
                  <a:pt x="1529609" y="471825"/>
                  <a:pt x="1532115" y="470457"/>
                  <a:pt x="1533194" y="469601"/>
                </a:cubicBezTo>
                <a:cubicBezTo>
                  <a:pt x="1534273" y="468745"/>
                  <a:pt x="1534813" y="467685"/>
                  <a:pt x="1534813" y="466420"/>
                </a:cubicBezTo>
                <a:cubicBezTo>
                  <a:pt x="1534813" y="463964"/>
                  <a:pt x="1532841" y="462736"/>
                  <a:pt x="1528897" y="462736"/>
                </a:cubicBezTo>
                <a:close/>
                <a:moveTo>
                  <a:pt x="1866513" y="464857"/>
                </a:moveTo>
                <a:lnTo>
                  <a:pt x="1866625" y="469322"/>
                </a:lnTo>
                <a:lnTo>
                  <a:pt x="1866737" y="494660"/>
                </a:lnTo>
                <a:lnTo>
                  <a:pt x="1867183" y="531942"/>
                </a:lnTo>
                <a:lnTo>
                  <a:pt x="1866625" y="610411"/>
                </a:lnTo>
                <a:lnTo>
                  <a:pt x="1866513" y="617220"/>
                </a:lnTo>
                <a:lnTo>
                  <a:pt x="1934602" y="617220"/>
                </a:lnTo>
                <a:lnTo>
                  <a:pt x="1934602" y="614430"/>
                </a:lnTo>
                <a:lnTo>
                  <a:pt x="1934491" y="592998"/>
                </a:lnTo>
                <a:lnTo>
                  <a:pt x="1934491" y="589873"/>
                </a:lnTo>
                <a:cubicBezTo>
                  <a:pt x="1943643" y="591138"/>
                  <a:pt x="1950676" y="591770"/>
                  <a:pt x="1955587" y="591770"/>
                </a:cubicBezTo>
                <a:cubicBezTo>
                  <a:pt x="1968833" y="591770"/>
                  <a:pt x="1980497" y="588850"/>
                  <a:pt x="1990580" y="583008"/>
                </a:cubicBezTo>
                <a:cubicBezTo>
                  <a:pt x="2000663" y="577167"/>
                  <a:pt x="2008458" y="568814"/>
                  <a:pt x="2013965" y="557949"/>
                </a:cubicBezTo>
                <a:cubicBezTo>
                  <a:pt x="2018578" y="548871"/>
                  <a:pt x="2020885" y="539346"/>
                  <a:pt x="2020885" y="529374"/>
                </a:cubicBezTo>
                <a:cubicBezTo>
                  <a:pt x="2020885" y="520147"/>
                  <a:pt x="2018839" y="511329"/>
                  <a:pt x="2014746" y="502920"/>
                </a:cubicBezTo>
                <a:cubicBezTo>
                  <a:pt x="2009388" y="491907"/>
                  <a:pt x="2001798" y="483312"/>
                  <a:pt x="1991975" y="477136"/>
                </a:cubicBezTo>
                <a:cubicBezTo>
                  <a:pt x="1984683" y="472522"/>
                  <a:pt x="1975660" y="469322"/>
                  <a:pt x="1964907" y="467536"/>
                </a:cubicBezTo>
                <a:cubicBezTo>
                  <a:pt x="1954154" y="465750"/>
                  <a:pt x="1938360" y="464857"/>
                  <a:pt x="1917524" y="464857"/>
                </a:cubicBezTo>
                <a:lnTo>
                  <a:pt x="1866513" y="464857"/>
                </a:lnTo>
                <a:close/>
                <a:moveTo>
                  <a:pt x="2093997" y="492316"/>
                </a:moveTo>
                <a:cubicBezTo>
                  <a:pt x="2085142" y="492316"/>
                  <a:pt x="2076659" y="494102"/>
                  <a:pt x="2068547" y="497674"/>
                </a:cubicBezTo>
                <a:cubicBezTo>
                  <a:pt x="2060288" y="501320"/>
                  <a:pt x="2053144" y="506455"/>
                  <a:pt x="2047116" y="513078"/>
                </a:cubicBezTo>
                <a:cubicBezTo>
                  <a:pt x="2041907" y="518733"/>
                  <a:pt x="2037815" y="525449"/>
                  <a:pt x="2034838" y="533225"/>
                </a:cubicBezTo>
                <a:cubicBezTo>
                  <a:pt x="2031861" y="541001"/>
                  <a:pt x="2030373" y="548759"/>
                  <a:pt x="2030373" y="556498"/>
                </a:cubicBezTo>
                <a:cubicBezTo>
                  <a:pt x="2030373" y="564535"/>
                  <a:pt x="2032047" y="572572"/>
                  <a:pt x="2035396" y="580608"/>
                </a:cubicBezTo>
                <a:cubicBezTo>
                  <a:pt x="2039191" y="589761"/>
                  <a:pt x="2044623" y="597463"/>
                  <a:pt x="2051693" y="603714"/>
                </a:cubicBezTo>
                <a:cubicBezTo>
                  <a:pt x="2063822" y="614355"/>
                  <a:pt x="2077812" y="619676"/>
                  <a:pt x="2093662" y="619676"/>
                </a:cubicBezTo>
                <a:cubicBezTo>
                  <a:pt x="2102889" y="619676"/>
                  <a:pt x="2112359" y="617555"/>
                  <a:pt x="2122070" y="613313"/>
                </a:cubicBezTo>
                <a:cubicBezTo>
                  <a:pt x="2131781" y="609072"/>
                  <a:pt x="2139910" y="603565"/>
                  <a:pt x="2146459" y="596793"/>
                </a:cubicBezTo>
                <a:cubicBezTo>
                  <a:pt x="2151445" y="591510"/>
                  <a:pt x="2153938" y="587306"/>
                  <a:pt x="2153938" y="584180"/>
                </a:cubicBezTo>
                <a:cubicBezTo>
                  <a:pt x="2153938" y="582766"/>
                  <a:pt x="2153528" y="581594"/>
                  <a:pt x="2152710" y="580664"/>
                </a:cubicBezTo>
                <a:cubicBezTo>
                  <a:pt x="2151891" y="579734"/>
                  <a:pt x="2150849" y="579269"/>
                  <a:pt x="2149584" y="579269"/>
                </a:cubicBezTo>
                <a:cubicBezTo>
                  <a:pt x="2148543" y="579269"/>
                  <a:pt x="2147575" y="579641"/>
                  <a:pt x="2146682" y="580385"/>
                </a:cubicBezTo>
                <a:cubicBezTo>
                  <a:pt x="2145789" y="581129"/>
                  <a:pt x="2144338" y="582878"/>
                  <a:pt x="2142329" y="585631"/>
                </a:cubicBezTo>
                <a:cubicBezTo>
                  <a:pt x="2136153" y="593966"/>
                  <a:pt x="2128842" y="600496"/>
                  <a:pt x="2120396" y="605221"/>
                </a:cubicBezTo>
                <a:cubicBezTo>
                  <a:pt x="2111950" y="609946"/>
                  <a:pt x="2103411" y="612309"/>
                  <a:pt x="2094778" y="612309"/>
                </a:cubicBezTo>
                <a:cubicBezTo>
                  <a:pt x="2088974" y="612309"/>
                  <a:pt x="2085291" y="610597"/>
                  <a:pt x="2083728" y="607174"/>
                </a:cubicBezTo>
                <a:cubicBezTo>
                  <a:pt x="2082910" y="605388"/>
                  <a:pt x="2082500" y="601147"/>
                  <a:pt x="2082500" y="594449"/>
                </a:cubicBezTo>
                <a:lnTo>
                  <a:pt x="2082500" y="559847"/>
                </a:lnTo>
                <a:lnTo>
                  <a:pt x="2097792" y="559624"/>
                </a:lnTo>
                <a:lnTo>
                  <a:pt x="2131279" y="559512"/>
                </a:lnTo>
                <a:lnTo>
                  <a:pt x="2157286" y="559512"/>
                </a:lnTo>
                <a:cubicBezTo>
                  <a:pt x="2157435" y="535476"/>
                  <a:pt x="2148803" y="517133"/>
                  <a:pt x="2131390" y="504483"/>
                </a:cubicBezTo>
                <a:cubicBezTo>
                  <a:pt x="2120228" y="496372"/>
                  <a:pt x="2107764" y="492316"/>
                  <a:pt x="2093997" y="492316"/>
                </a:cubicBezTo>
                <a:close/>
                <a:moveTo>
                  <a:pt x="2268230" y="492986"/>
                </a:moveTo>
                <a:cubicBezTo>
                  <a:pt x="2261398" y="492986"/>
                  <a:pt x="2254121" y="495702"/>
                  <a:pt x="2246398" y="501134"/>
                </a:cubicBezTo>
                <a:cubicBezTo>
                  <a:pt x="2243056" y="503515"/>
                  <a:pt x="2237115" y="509245"/>
                  <a:pt x="2228575" y="518324"/>
                </a:cubicBezTo>
                <a:lnTo>
                  <a:pt x="2228575" y="495330"/>
                </a:lnTo>
                <a:lnTo>
                  <a:pt x="2171313" y="495330"/>
                </a:lnTo>
                <a:lnTo>
                  <a:pt x="2171448" y="501804"/>
                </a:lnTo>
                <a:lnTo>
                  <a:pt x="2171983" y="547345"/>
                </a:lnTo>
                <a:lnTo>
                  <a:pt x="2171582" y="588310"/>
                </a:lnTo>
                <a:lnTo>
                  <a:pt x="2171448" y="611081"/>
                </a:lnTo>
                <a:lnTo>
                  <a:pt x="2171313" y="617220"/>
                </a:lnTo>
                <a:lnTo>
                  <a:pt x="2228687" y="617220"/>
                </a:lnTo>
                <a:lnTo>
                  <a:pt x="2228240" y="572795"/>
                </a:lnTo>
                <a:lnTo>
                  <a:pt x="2228463" y="529932"/>
                </a:lnTo>
                <a:cubicBezTo>
                  <a:pt x="2234627" y="521449"/>
                  <a:pt x="2240196" y="515384"/>
                  <a:pt x="2245172" y="511738"/>
                </a:cubicBezTo>
                <a:cubicBezTo>
                  <a:pt x="2250147" y="508092"/>
                  <a:pt x="2255308" y="506269"/>
                  <a:pt x="2260655" y="506269"/>
                </a:cubicBezTo>
                <a:cubicBezTo>
                  <a:pt x="2262809" y="506269"/>
                  <a:pt x="2265519" y="507050"/>
                  <a:pt x="2268786" y="508613"/>
                </a:cubicBezTo>
                <a:cubicBezTo>
                  <a:pt x="2270718" y="509506"/>
                  <a:pt x="2272463" y="509952"/>
                  <a:pt x="2274022" y="509952"/>
                </a:cubicBezTo>
                <a:cubicBezTo>
                  <a:pt x="2276473" y="509952"/>
                  <a:pt x="2278515" y="509245"/>
                  <a:pt x="2280149" y="507831"/>
                </a:cubicBezTo>
                <a:cubicBezTo>
                  <a:pt x="2281783" y="506418"/>
                  <a:pt x="2282599" y="504632"/>
                  <a:pt x="2282599" y="502474"/>
                </a:cubicBezTo>
                <a:cubicBezTo>
                  <a:pt x="2282599" y="499720"/>
                  <a:pt x="2281244" y="497451"/>
                  <a:pt x="2278534" y="495665"/>
                </a:cubicBezTo>
                <a:cubicBezTo>
                  <a:pt x="2275824" y="493879"/>
                  <a:pt x="2272389" y="492986"/>
                  <a:pt x="2268230" y="492986"/>
                </a:cubicBezTo>
                <a:close/>
                <a:moveTo>
                  <a:pt x="1608222" y="492316"/>
                </a:moveTo>
                <a:cubicBezTo>
                  <a:pt x="1599367" y="492316"/>
                  <a:pt x="1590884" y="494102"/>
                  <a:pt x="1582772" y="497674"/>
                </a:cubicBezTo>
                <a:cubicBezTo>
                  <a:pt x="1574513" y="501320"/>
                  <a:pt x="1567369" y="506455"/>
                  <a:pt x="1561341" y="513078"/>
                </a:cubicBezTo>
                <a:cubicBezTo>
                  <a:pt x="1556132" y="518733"/>
                  <a:pt x="1552039" y="525449"/>
                  <a:pt x="1549063" y="533225"/>
                </a:cubicBezTo>
                <a:cubicBezTo>
                  <a:pt x="1546086" y="541001"/>
                  <a:pt x="1544598" y="548759"/>
                  <a:pt x="1544598" y="556498"/>
                </a:cubicBezTo>
                <a:cubicBezTo>
                  <a:pt x="1544598" y="564535"/>
                  <a:pt x="1546273" y="572572"/>
                  <a:pt x="1549621" y="580608"/>
                </a:cubicBezTo>
                <a:cubicBezTo>
                  <a:pt x="1553416" y="589761"/>
                  <a:pt x="1558848" y="597463"/>
                  <a:pt x="1565918" y="603714"/>
                </a:cubicBezTo>
                <a:cubicBezTo>
                  <a:pt x="1578047" y="614355"/>
                  <a:pt x="1592037" y="619676"/>
                  <a:pt x="1607887" y="619676"/>
                </a:cubicBezTo>
                <a:cubicBezTo>
                  <a:pt x="1617115" y="619676"/>
                  <a:pt x="1626584" y="617555"/>
                  <a:pt x="1636295" y="613313"/>
                </a:cubicBezTo>
                <a:cubicBezTo>
                  <a:pt x="1646006" y="609072"/>
                  <a:pt x="1654136" y="603565"/>
                  <a:pt x="1660684" y="596793"/>
                </a:cubicBezTo>
                <a:cubicBezTo>
                  <a:pt x="1665670" y="591510"/>
                  <a:pt x="1668163" y="587306"/>
                  <a:pt x="1668163" y="584180"/>
                </a:cubicBezTo>
                <a:cubicBezTo>
                  <a:pt x="1668163" y="582766"/>
                  <a:pt x="1667753" y="581594"/>
                  <a:pt x="1666935" y="580664"/>
                </a:cubicBezTo>
                <a:cubicBezTo>
                  <a:pt x="1666116" y="579734"/>
                  <a:pt x="1665075" y="579269"/>
                  <a:pt x="1663810" y="579269"/>
                </a:cubicBezTo>
                <a:cubicBezTo>
                  <a:pt x="1662768" y="579269"/>
                  <a:pt x="1661800" y="579641"/>
                  <a:pt x="1660907" y="580385"/>
                </a:cubicBezTo>
                <a:cubicBezTo>
                  <a:pt x="1660014" y="581129"/>
                  <a:pt x="1658563" y="582878"/>
                  <a:pt x="1656554" y="585631"/>
                </a:cubicBezTo>
                <a:cubicBezTo>
                  <a:pt x="1650378" y="593966"/>
                  <a:pt x="1643066" y="600496"/>
                  <a:pt x="1634620" y="605221"/>
                </a:cubicBezTo>
                <a:cubicBezTo>
                  <a:pt x="1626174" y="609946"/>
                  <a:pt x="1617635" y="612309"/>
                  <a:pt x="1609004" y="612309"/>
                </a:cubicBezTo>
                <a:cubicBezTo>
                  <a:pt x="1603199" y="612309"/>
                  <a:pt x="1599516" y="610597"/>
                  <a:pt x="1597953" y="607174"/>
                </a:cubicBezTo>
                <a:cubicBezTo>
                  <a:pt x="1597134" y="605388"/>
                  <a:pt x="1596725" y="601147"/>
                  <a:pt x="1596725" y="594449"/>
                </a:cubicBezTo>
                <a:lnTo>
                  <a:pt x="1596725" y="559847"/>
                </a:lnTo>
                <a:lnTo>
                  <a:pt x="1612017" y="559624"/>
                </a:lnTo>
                <a:lnTo>
                  <a:pt x="1645504" y="559512"/>
                </a:lnTo>
                <a:lnTo>
                  <a:pt x="1671511" y="559512"/>
                </a:lnTo>
                <a:cubicBezTo>
                  <a:pt x="1671660" y="535476"/>
                  <a:pt x="1663028" y="517133"/>
                  <a:pt x="1645615" y="504483"/>
                </a:cubicBezTo>
                <a:cubicBezTo>
                  <a:pt x="1634453" y="496372"/>
                  <a:pt x="1621989" y="492316"/>
                  <a:pt x="1608222" y="492316"/>
                </a:cubicBezTo>
                <a:close/>
                <a:moveTo>
                  <a:pt x="1799815" y="492316"/>
                </a:moveTo>
                <a:cubicBezTo>
                  <a:pt x="1798701" y="492316"/>
                  <a:pt x="1797847" y="492652"/>
                  <a:pt x="1797254" y="493323"/>
                </a:cubicBezTo>
                <a:cubicBezTo>
                  <a:pt x="1796660" y="493995"/>
                  <a:pt x="1795176" y="496308"/>
                  <a:pt x="1792800" y="500262"/>
                </a:cubicBezTo>
                <a:cubicBezTo>
                  <a:pt x="1786140" y="511821"/>
                  <a:pt x="1775506" y="528716"/>
                  <a:pt x="1760898" y="550949"/>
                </a:cubicBezTo>
                <a:cubicBezTo>
                  <a:pt x="1754945" y="543130"/>
                  <a:pt x="1749066" y="534345"/>
                  <a:pt x="1743261" y="524591"/>
                </a:cubicBezTo>
                <a:cubicBezTo>
                  <a:pt x="1737456" y="514838"/>
                  <a:pt x="1732321" y="505084"/>
                  <a:pt x="1727856" y="495330"/>
                </a:cubicBezTo>
                <a:lnTo>
                  <a:pt x="1656926" y="495330"/>
                </a:lnTo>
                <a:cubicBezTo>
                  <a:pt x="1666451" y="508055"/>
                  <a:pt x="1685389" y="536444"/>
                  <a:pt x="1713741" y="580497"/>
                </a:cubicBezTo>
                <a:lnTo>
                  <a:pt x="1726913" y="601147"/>
                </a:lnTo>
                <a:cubicBezTo>
                  <a:pt x="1723341" y="605835"/>
                  <a:pt x="1720048" y="609202"/>
                  <a:pt x="1717034" y="611248"/>
                </a:cubicBezTo>
                <a:cubicBezTo>
                  <a:pt x="1714020" y="613295"/>
                  <a:pt x="1710839" y="614318"/>
                  <a:pt x="1707490" y="614318"/>
                </a:cubicBezTo>
                <a:cubicBezTo>
                  <a:pt x="1705779" y="614318"/>
                  <a:pt x="1703733" y="613760"/>
                  <a:pt x="1701351" y="612644"/>
                </a:cubicBezTo>
                <a:cubicBezTo>
                  <a:pt x="1697705" y="610932"/>
                  <a:pt x="1695249" y="610076"/>
                  <a:pt x="1693984" y="610076"/>
                </a:cubicBezTo>
                <a:cubicBezTo>
                  <a:pt x="1692273" y="610076"/>
                  <a:pt x="1690822" y="610634"/>
                  <a:pt x="1689631" y="611751"/>
                </a:cubicBezTo>
                <a:cubicBezTo>
                  <a:pt x="1688441" y="612867"/>
                  <a:pt x="1687845" y="614206"/>
                  <a:pt x="1687845" y="615769"/>
                </a:cubicBezTo>
                <a:cubicBezTo>
                  <a:pt x="1687845" y="618225"/>
                  <a:pt x="1689167" y="620252"/>
                  <a:pt x="1691811" y="621852"/>
                </a:cubicBezTo>
                <a:cubicBezTo>
                  <a:pt x="1694455" y="623452"/>
                  <a:pt x="1697825" y="624252"/>
                  <a:pt x="1701922" y="624252"/>
                </a:cubicBezTo>
                <a:cubicBezTo>
                  <a:pt x="1706094" y="624252"/>
                  <a:pt x="1710433" y="623249"/>
                  <a:pt x="1714939" y="621243"/>
                </a:cubicBezTo>
                <a:cubicBezTo>
                  <a:pt x="1719445" y="619237"/>
                  <a:pt x="1723337" y="616636"/>
                  <a:pt x="1726614" y="613442"/>
                </a:cubicBezTo>
                <a:cubicBezTo>
                  <a:pt x="1731008" y="608910"/>
                  <a:pt x="1736589" y="601508"/>
                  <a:pt x="1743357" y="591237"/>
                </a:cubicBezTo>
                <a:lnTo>
                  <a:pt x="1762991" y="561202"/>
                </a:lnTo>
                <a:cubicBezTo>
                  <a:pt x="1779427" y="536193"/>
                  <a:pt x="1793000" y="516394"/>
                  <a:pt x="1803710" y="501804"/>
                </a:cubicBezTo>
                <a:cubicBezTo>
                  <a:pt x="1804974" y="500241"/>
                  <a:pt x="1805605" y="498902"/>
                  <a:pt x="1805605" y="497786"/>
                </a:cubicBezTo>
                <a:cubicBezTo>
                  <a:pt x="1805605" y="496372"/>
                  <a:pt x="1805012" y="495107"/>
                  <a:pt x="1803824" y="493990"/>
                </a:cubicBezTo>
                <a:cubicBezTo>
                  <a:pt x="1802636" y="492874"/>
                  <a:pt x="1801300" y="492316"/>
                  <a:pt x="1799815" y="492316"/>
                </a:cubicBezTo>
                <a:close/>
                <a:moveTo>
                  <a:pt x="1307515" y="481042"/>
                </a:moveTo>
                <a:cubicBezTo>
                  <a:pt x="1305729" y="481042"/>
                  <a:pt x="1304055" y="482605"/>
                  <a:pt x="1302492" y="485730"/>
                </a:cubicBezTo>
                <a:cubicBezTo>
                  <a:pt x="1299813" y="490939"/>
                  <a:pt x="1295534" y="493544"/>
                  <a:pt x="1289655" y="493544"/>
                </a:cubicBezTo>
                <a:cubicBezTo>
                  <a:pt x="1287274" y="493544"/>
                  <a:pt x="1283442" y="493321"/>
                  <a:pt x="1278159" y="492874"/>
                </a:cubicBezTo>
                <a:cubicBezTo>
                  <a:pt x="1274289" y="492502"/>
                  <a:pt x="1270568" y="492316"/>
                  <a:pt x="1266996" y="492316"/>
                </a:cubicBezTo>
                <a:cubicBezTo>
                  <a:pt x="1250849" y="492316"/>
                  <a:pt x="1237119" y="495665"/>
                  <a:pt x="1225808" y="502362"/>
                </a:cubicBezTo>
                <a:cubicBezTo>
                  <a:pt x="1210702" y="511292"/>
                  <a:pt x="1203149" y="523272"/>
                  <a:pt x="1203149" y="538304"/>
                </a:cubicBezTo>
                <a:cubicBezTo>
                  <a:pt x="1203149" y="544629"/>
                  <a:pt x="1204600" y="550489"/>
                  <a:pt x="1207502" y="555884"/>
                </a:cubicBezTo>
                <a:cubicBezTo>
                  <a:pt x="1210405" y="561279"/>
                  <a:pt x="1214497" y="565651"/>
                  <a:pt x="1219781" y="569000"/>
                </a:cubicBezTo>
                <a:cubicBezTo>
                  <a:pt x="1214125" y="573241"/>
                  <a:pt x="1210088" y="577278"/>
                  <a:pt x="1207670" y="581111"/>
                </a:cubicBezTo>
                <a:cubicBezTo>
                  <a:pt x="1205251" y="584943"/>
                  <a:pt x="1204042" y="589166"/>
                  <a:pt x="1204042" y="593780"/>
                </a:cubicBezTo>
                <a:cubicBezTo>
                  <a:pt x="1204042" y="597872"/>
                  <a:pt x="1205047" y="601668"/>
                  <a:pt x="1207056" y="605165"/>
                </a:cubicBezTo>
                <a:cubicBezTo>
                  <a:pt x="1209065" y="608662"/>
                  <a:pt x="1211818" y="611416"/>
                  <a:pt x="1215316" y="613425"/>
                </a:cubicBezTo>
                <a:cubicBezTo>
                  <a:pt x="1221343" y="616922"/>
                  <a:pt x="1228450" y="618671"/>
                  <a:pt x="1236635" y="618671"/>
                </a:cubicBezTo>
                <a:cubicBezTo>
                  <a:pt x="1241844" y="618671"/>
                  <a:pt x="1248430" y="618113"/>
                  <a:pt x="1256392" y="616997"/>
                </a:cubicBezTo>
                <a:cubicBezTo>
                  <a:pt x="1267778" y="615434"/>
                  <a:pt x="1275256" y="614653"/>
                  <a:pt x="1278828" y="614653"/>
                </a:cubicBezTo>
                <a:cubicBezTo>
                  <a:pt x="1282995" y="614653"/>
                  <a:pt x="1285079" y="615806"/>
                  <a:pt x="1285079" y="618113"/>
                </a:cubicBezTo>
                <a:cubicBezTo>
                  <a:pt x="1285079" y="619155"/>
                  <a:pt x="1284484" y="620606"/>
                  <a:pt x="1283293" y="622466"/>
                </a:cubicBezTo>
                <a:cubicBezTo>
                  <a:pt x="1285451" y="622615"/>
                  <a:pt x="1287237" y="622690"/>
                  <a:pt x="1288651" y="622690"/>
                </a:cubicBezTo>
                <a:cubicBezTo>
                  <a:pt x="1296241" y="622690"/>
                  <a:pt x="1302269" y="620048"/>
                  <a:pt x="1306734" y="614764"/>
                </a:cubicBezTo>
                <a:cubicBezTo>
                  <a:pt x="1309412" y="611565"/>
                  <a:pt x="1310752" y="607993"/>
                  <a:pt x="1310752" y="604049"/>
                </a:cubicBezTo>
                <a:cubicBezTo>
                  <a:pt x="1310752" y="599361"/>
                  <a:pt x="1308854" y="595268"/>
                  <a:pt x="1305059" y="591770"/>
                </a:cubicBezTo>
                <a:cubicBezTo>
                  <a:pt x="1300148" y="587380"/>
                  <a:pt x="1292111" y="585520"/>
                  <a:pt x="1280949" y="586189"/>
                </a:cubicBezTo>
                <a:lnTo>
                  <a:pt x="1279275" y="586301"/>
                </a:lnTo>
                <a:lnTo>
                  <a:pt x="1245900" y="586301"/>
                </a:lnTo>
                <a:lnTo>
                  <a:pt x="1245230" y="586413"/>
                </a:lnTo>
                <a:cubicBezTo>
                  <a:pt x="1242030" y="586859"/>
                  <a:pt x="1236152" y="586524"/>
                  <a:pt x="1227594" y="585408"/>
                </a:cubicBezTo>
                <a:cubicBezTo>
                  <a:pt x="1223650" y="584887"/>
                  <a:pt x="1221678" y="583176"/>
                  <a:pt x="1221678" y="580273"/>
                </a:cubicBezTo>
                <a:cubicBezTo>
                  <a:pt x="1221678" y="577818"/>
                  <a:pt x="1223427" y="575399"/>
                  <a:pt x="1226924" y="573018"/>
                </a:cubicBezTo>
                <a:cubicBezTo>
                  <a:pt x="1231836" y="575548"/>
                  <a:pt x="1237268" y="577446"/>
                  <a:pt x="1243221" y="578711"/>
                </a:cubicBezTo>
                <a:cubicBezTo>
                  <a:pt x="1249174" y="579976"/>
                  <a:pt x="1255685" y="580608"/>
                  <a:pt x="1262755" y="580608"/>
                </a:cubicBezTo>
                <a:cubicBezTo>
                  <a:pt x="1278084" y="580608"/>
                  <a:pt x="1291181" y="576925"/>
                  <a:pt x="1302045" y="569558"/>
                </a:cubicBezTo>
                <a:cubicBezTo>
                  <a:pt x="1307924" y="565614"/>
                  <a:pt x="1312501" y="560740"/>
                  <a:pt x="1315775" y="554936"/>
                </a:cubicBezTo>
                <a:cubicBezTo>
                  <a:pt x="1319049" y="549131"/>
                  <a:pt x="1320686" y="542992"/>
                  <a:pt x="1320686" y="536518"/>
                </a:cubicBezTo>
                <a:cubicBezTo>
                  <a:pt x="1320686" y="527440"/>
                  <a:pt x="1317821" y="519440"/>
                  <a:pt x="1312091" y="512519"/>
                </a:cubicBezTo>
                <a:cubicBezTo>
                  <a:pt x="1307775" y="507385"/>
                  <a:pt x="1302417" y="503255"/>
                  <a:pt x="1296018" y="500130"/>
                </a:cubicBezTo>
                <a:cubicBezTo>
                  <a:pt x="1301227" y="498418"/>
                  <a:pt x="1305320" y="496279"/>
                  <a:pt x="1308296" y="493711"/>
                </a:cubicBezTo>
                <a:cubicBezTo>
                  <a:pt x="1311273" y="491144"/>
                  <a:pt x="1312761" y="488521"/>
                  <a:pt x="1312761" y="485842"/>
                </a:cubicBezTo>
                <a:cubicBezTo>
                  <a:pt x="1312761" y="484503"/>
                  <a:pt x="1312240" y="483368"/>
                  <a:pt x="1311198" y="482438"/>
                </a:cubicBezTo>
                <a:cubicBezTo>
                  <a:pt x="1310157" y="481507"/>
                  <a:pt x="1308929" y="481042"/>
                  <a:pt x="1307515" y="481042"/>
                </a:cubicBezTo>
                <a:close/>
                <a:moveTo>
                  <a:pt x="619073" y="464857"/>
                </a:moveTo>
                <a:lnTo>
                  <a:pt x="618962" y="472448"/>
                </a:lnTo>
                <a:lnTo>
                  <a:pt x="619296" y="497339"/>
                </a:lnTo>
                <a:lnTo>
                  <a:pt x="619408" y="519998"/>
                </a:lnTo>
                <a:lnTo>
                  <a:pt x="619139" y="562079"/>
                </a:lnTo>
                <a:lnTo>
                  <a:pt x="619007" y="594226"/>
                </a:lnTo>
                <a:lnTo>
                  <a:pt x="618738" y="611974"/>
                </a:lnTo>
                <a:lnTo>
                  <a:pt x="618738" y="617220"/>
                </a:lnTo>
                <a:lnTo>
                  <a:pt x="675777" y="617220"/>
                </a:lnTo>
                <a:lnTo>
                  <a:pt x="675777" y="612867"/>
                </a:lnTo>
                <a:lnTo>
                  <a:pt x="675330" y="557726"/>
                </a:lnTo>
                <a:lnTo>
                  <a:pt x="675553" y="526807"/>
                </a:lnTo>
                <a:lnTo>
                  <a:pt x="675665" y="509841"/>
                </a:lnTo>
                <a:lnTo>
                  <a:pt x="675888" y="470550"/>
                </a:lnTo>
                <a:lnTo>
                  <a:pt x="675777" y="464857"/>
                </a:lnTo>
                <a:lnTo>
                  <a:pt x="619073" y="464857"/>
                </a:lnTo>
                <a:close/>
                <a:moveTo>
                  <a:pt x="828265" y="492316"/>
                </a:moveTo>
                <a:cubicBezTo>
                  <a:pt x="827151" y="492316"/>
                  <a:pt x="826297" y="492652"/>
                  <a:pt x="825704" y="493323"/>
                </a:cubicBezTo>
                <a:cubicBezTo>
                  <a:pt x="825110" y="493995"/>
                  <a:pt x="823626" y="496308"/>
                  <a:pt x="821250" y="500262"/>
                </a:cubicBezTo>
                <a:cubicBezTo>
                  <a:pt x="814590" y="511821"/>
                  <a:pt x="803956" y="528716"/>
                  <a:pt x="789348" y="550949"/>
                </a:cubicBezTo>
                <a:cubicBezTo>
                  <a:pt x="783394" y="543130"/>
                  <a:pt x="777515" y="534345"/>
                  <a:pt x="771711" y="524591"/>
                </a:cubicBezTo>
                <a:cubicBezTo>
                  <a:pt x="765906" y="514838"/>
                  <a:pt x="760771" y="505084"/>
                  <a:pt x="756306" y="495330"/>
                </a:cubicBezTo>
                <a:lnTo>
                  <a:pt x="685376" y="495330"/>
                </a:lnTo>
                <a:cubicBezTo>
                  <a:pt x="694901" y="508055"/>
                  <a:pt x="713839" y="536444"/>
                  <a:pt x="742191" y="580497"/>
                </a:cubicBezTo>
                <a:lnTo>
                  <a:pt x="755362" y="601147"/>
                </a:lnTo>
                <a:cubicBezTo>
                  <a:pt x="751791" y="605835"/>
                  <a:pt x="748498" y="609202"/>
                  <a:pt x="745484" y="611248"/>
                </a:cubicBezTo>
                <a:cubicBezTo>
                  <a:pt x="742470" y="613295"/>
                  <a:pt x="739289" y="614318"/>
                  <a:pt x="735940" y="614318"/>
                </a:cubicBezTo>
                <a:cubicBezTo>
                  <a:pt x="734229" y="614318"/>
                  <a:pt x="732182" y="613760"/>
                  <a:pt x="729801" y="612644"/>
                </a:cubicBezTo>
                <a:cubicBezTo>
                  <a:pt x="726155" y="610932"/>
                  <a:pt x="723699" y="610076"/>
                  <a:pt x="722434" y="610076"/>
                </a:cubicBezTo>
                <a:cubicBezTo>
                  <a:pt x="720723" y="610076"/>
                  <a:pt x="719272" y="610634"/>
                  <a:pt x="718081" y="611751"/>
                </a:cubicBezTo>
                <a:cubicBezTo>
                  <a:pt x="716890" y="612867"/>
                  <a:pt x="716295" y="614206"/>
                  <a:pt x="716295" y="615769"/>
                </a:cubicBezTo>
                <a:cubicBezTo>
                  <a:pt x="716295" y="618225"/>
                  <a:pt x="717617" y="620252"/>
                  <a:pt x="720261" y="621852"/>
                </a:cubicBezTo>
                <a:cubicBezTo>
                  <a:pt x="722905" y="623452"/>
                  <a:pt x="726275" y="624252"/>
                  <a:pt x="730372" y="624252"/>
                </a:cubicBezTo>
                <a:cubicBezTo>
                  <a:pt x="734543" y="624252"/>
                  <a:pt x="738882" y="623249"/>
                  <a:pt x="743389" y="621243"/>
                </a:cubicBezTo>
                <a:cubicBezTo>
                  <a:pt x="747895" y="619237"/>
                  <a:pt x="751787" y="616636"/>
                  <a:pt x="755064" y="613442"/>
                </a:cubicBezTo>
                <a:cubicBezTo>
                  <a:pt x="759458" y="608910"/>
                  <a:pt x="765039" y="601508"/>
                  <a:pt x="771807" y="591237"/>
                </a:cubicBezTo>
                <a:lnTo>
                  <a:pt x="791441" y="561202"/>
                </a:lnTo>
                <a:cubicBezTo>
                  <a:pt x="807877" y="536193"/>
                  <a:pt x="821450" y="516394"/>
                  <a:pt x="832160" y="501804"/>
                </a:cubicBezTo>
                <a:cubicBezTo>
                  <a:pt x="833423" y="500241"/>
                  <a:pt x="834055" y="498902"/>
                  <a:pt x="834055" y="497786"/>
                </a:cubicBezTo>
                <a:cubicBezTo>
                  <a:pt x="834055" y="496372"/>
                  <a:pt x="833461" y="495107"/>
                  <a:pt x="832274" y="493990"/>
                </a:cubicBezTo>
                <a:cubicBezTo>
                  <a:pt x="831086" y="492874"/>
                  <a:pt x="829750" y="492316"/>
                  <a:pt x="828265" y="492316"/>
                </a:cubicBezTo>
                <a:close/>
                <a:moveTo>
                  <a:pt x="882573" y="492316"/>
                </a:moveTo>
                <a:cubicBezTo>
                  <a:pt x="870146" y="492316"/>
                  <a:pt x="859133" y="495293"/>
                  <a:pt x="849533" y="501246"/>
                </a:cubicBezTo>
                <a:cubicBezTo>
                  <a:pt x="843729" y="504816"/>
                  <a:pt x="839209" y="509151"/>
                  <a:pt x="835972" y="514248"/>
                </a:cubicBezTo>
                <a:cubicBezTo>
                  <a:pt x="832735" y="519345"/>
                  <a:pt x="831116" y="524684"/>
                  <a:pt x="831116" y="530264"/>
                </a:cubicBezTo>
                <a:cubicBezTo>
                  <a:pt x="831116" y="536663"/>
                  <a:pt x="833480" y="543342"/>
                  <a:pt x="838207" y="550299"/>
                </a:cubicBezTo>
                <a:cubicBezTo>
                  <a:pt x="842934" y="557256"/>
                  <a:pt x="853295" y="569293"/>
                  <a:pt x="869292" y="586411"/>
                </a:cubicBezTo>
                <a:cubicBezTo>
                  <a:pt x="875839" y="593481"/>
                  <a:pt x="880062" y="598272"/>
                  <a:pt x="881959" y="600783"/>
                </a:cubicBezTo>
                <a:cubicBezTo>
                  <a:pt x="883857" y="603294"/>
                  <a:pt x="884806" y="605449"/>
                  <a:pt x="884806" y="607247"/>
                </a:cubicBezTo>
                <a:cubicBezTo>
                  <a:pt x="884806" y="609046"/>
                  <a:pt x="884117" y="610414"/>
                  <a:pt x="882741" y="611350"/>
                </a:cubicBezTo>
                <a:cubicBezTo>
                  <a:pt x="881364" y="612287"/>
                  <a:pt x="879299" y="612755"/>
                  <a:pt x="876546" y="612755"/>
                </a:cubicBezTo>
                <a:cubicBezTo>
                  <a:pt x="870593" y="612755"/>
                  <a:pt x="864193" y="611500"/>
                  <a:pt x="857347" y="608990"/>
                </a:cubicBezTo>
                <a:cubicBezTo>
                  <a:pt x="850501" y="606479"/>
                  <a:pt x="845217" y="603463"/>
                  <a:pt x="841497" y="599941"/>
                </a:cubicBezTo>
                <a:cubicBezTo>
                  <a:pt x="839190" y="597694"/>
                  <a:pt x="837292" y="596570"/>
                  <a:pt x="835804" y="596570"/>
                </a:cubicBezTo>
                <a:cubicBezTo>
                  <a:pt x="832902" y="596645"/>
                  <a:pt x="831451" y="598058"/>
                  <a:pt x="831451" y="600812"/>
                </a:cubicBezTo>
                <a:cubicBezTo>
                  <a:pt x="831451" y="602300"/>
                  <a:pt x="832065" y="603677"/>
                  <a:pt x="833293" y="604942"/>
                </a:cubicBezTo>
                <a:cubicBezTo>
                  <a:pt x="834520" y="606207"/>
                  <a:pt x="836809" y="607844"/>
                  <a:pt x="840157" y="609853"/>
                </a:cubicBezTo>
                <a:cubicBezTo>
                  <a:pt x="851543" y="616402"/>
                  <a:pt x="864602" y="619676"/>
                  <a:pt x="879336" y="619676"/>
                </a:cubicBezTo>
                <a:cubicBezTo>
                  <a:pt x="892582" y="619676"/>
                  <a:pt x="903744" y="616736"/>
                  <a:pt x="912823" y="610858"/>
                </a:cubicBezTo>
                <a:cubicBezTo>
                  <a:pt x="923910" y="603788"/>
                  <a:pt x="929454" y="594524"/>
                  <a:pt x="929454" y="583064"/>
                </a:cubicBezTo>
                <a:cubicBezTo>
                  <a:pt x="929454" y="575771"/>
                  <a:pt x="927482" y="569000"/>
                  <a:pt x="923538" y="562749"/>
                </a:cubicBezTo>
                <a:cubicBezTo>
                  <a:pt x="921231" y="559103"/>
                  <a:pt x="918832" y="555884"/>
                  <a:pt x="916339" y="553094"/>
                </a:cubicBezTo>
                <a:cubicBezTo>
                  <a:pt x="913846" y="550303"/>
                  <a:pt x="907986" y="544406"/>
                  <a:pt x="898758" y="535402"/>
                </a:cubicBezTo>
                <a:cubicBezTo>
                  <a:pt x="889308" y="526174"/>
                  <a:pt x="883038" y="519626"/>
                  <a:pt x="879950" y="515756"/>
                </a:cubicBezTo>
                <a:cubicBezTo>
                  <a:pt x="876862" y="511887"/>
                  <a:pt x="875318" y="508687"/>
                  <a:pt x="875318" y="506157"/>
                </a:cubicBezTo>
                <a:cubicBezTo>
                  <a:pt x="875318" y="503999"/>
                  <a:pt x="876155" y="502399"/>
                  <a:pt x="877829" y="501357"/>
                </a:cubicBezTo>
                <a:cubicBezTo>
                  <a:pt x="879504" y="500316"/>
                  <a:pt x="881978" y="499795"/>
                  <a:pt x="885252" y="499795"/>
                </a:cubicBezTo>
                <a:cubicBezTo>
                  <a:pt x="894554" y="499795"/>
                  <a:pt x="903149" y="502622"/>
                  <a:pt x="911037" y="508278"/>
                </a:cubicBezTo>
                <a:cubicBezTo>
                  <a:pt x="914906" y="511031"/>
                  <a:pt x="917548" y="512408"/>
                  <a:pt x="918962" y="512408"/>
                </a:cubicBezTo>
                <a:cubicBezTo>
                  <a:pt x="920152" y="512408"/>
                  <a:pt x="921213" y="511961"/>
                  <a:pt x="922143" y="511068"/>
                </a:cubicBezTo>
                <a:cubicBezTo>
                  <a:pt x="923073" y="510175"/>
                  <a:pt x="923538" y="509171"/>
                  <a:pt x="923538" y="508055"/>
                </a:cubicBezTo>
                <a:cubicBezTo>
                  <a:pt x="923538" y="504483"/>
                  <a:pt x="919557" y="501171"/>
                  <a:pt x="911595" y="498120"/>
                </a:cubicBezTo>
                <a:cubicBezTo>
                  <a:pt x="901400" y="494251"/>
                  <a:pt x="891726" y="492316"/>
                  <a:pt x="882573" y="492316"/>
                </a:cubicBezTo>
                <a:close/>
                <a:moveTo>
                  <a:pt x="1144883" y="492316"/>
                </a:moveTo>
                <a:cubicBezTo>
                  <a:pt x="1136995" y="492316"/>
                  <a:pt x="1128884" y="493860"/>
                  <a:pt x="1120550" y="496948"/>
                </a:cubicBezTo>
                <a:cubicBezTo>
                  <a:pt x="1112215" y="500037"/>
                  <a:pt x="1103695" y="504669"/>
                  <a:pt x="1094988" y="510845"/>
                </a:cubicBezTo>
                <a:lnTo>
                  <a:pt x="1094988" y="495330"/>
                </a:lnTo>
                <a:lnTo>
                  <a:pt x="1037838" y="495330"/>
                </a:lnTo>
                <a:lnTo>
                  <a:pt x="1038173" y="519552"/>
                </a:lnTo>
                <a:lnTo>
                  <a:pt x="1038508" y="544555"/>
                </a:lnTo>
                <a:lnTo>
                  <a:pt x="1038173" y="573465"/>
                </a:lnTo>
                <a:lnTo>
                  <a:pt x="1037838" y="617220"/>
                </a:lnTo>
                <a:lnTo>
                  <a:pt x="1094877" y="617220"/>
                </a:lnTo>
                <a:lnTo>
                  <a:pt x="1094765" y="612420"/>
                </a:lnTo>
                <a:lnTo>
                  <a:pt x="1094430" y="579604"/>
                </a:lnTo>
                <a:lnTo>
                  <a:pt x="1094653" y="555605"/>
                </a:lnTo>
                <a:lnTo>
                  <a:pt x="1094877" y="524240"/>
                </a:lnTo>
                <a:lnTo>
                  <a:pt x="1094988" y="519663"/>
                </a:lnTo>
                <a:cubicBezTo>
                  <a:pt x="1099900" y="515496"/>
                  <a:pt x="1104476" y="512371"/>
                  <a:pt x="1108718" y="510287"/>
                </a:cubicBezTo>
                <a:cubicBezTo>
                  <a:pt x="1112959" y="508203"/>
                  <a:pt x="1116903" y="507162"/>
                  <a:pt x="1120550" y="507162"/>
                </a:cubicBezTo>
                <a:cubicBezTo>
                  <a:pt x="1124493" y="507162"/>
                  <a:pt x="1127061" y="508352"/>
                  <a:pt x="1128251" y="510734"/>
                </a:cubicBezTo>
                <a:cubicBezTo>
                  <a:pt x="1128847" y="511924"/>
                  <a:pt x="1129200" y="513282"/>
                  <a:pt x="1129312" y="514808"/>
                </a:cubicBezTo>
                <a:cubicBezTo>
                  <a:pt x="1129423" y="516333"/>
                  <a:pt x="1129516" y="521077"/>
                  <a:pt x="1129591" y="529039"/>
                </a:cubicBezTo>
                <a:lnTo>
                  <a:pt x="1129702" y="563419"/>
                </a:lnTo>
                <a:lnTo>
                  <a:pt x="1129415" y="586189"/>
                </a:lnTo>
                <a:lnTo>
                  <a:pt x="1129033" y="617220"/>
                </a:lnTo>
                <a:lnTo>
                  <a:pt x="1185736" y="617220"/>
                </a:lnTo>
                <a:lnTo>
                  <a:pt x="1185401" y="591212"/>
                </a:lnTo>
                <a:lnTo>
                  <a:pt x="1185625" y="539532"/>
                </a:lnTo>
                <a:cubicBezTo>
                  <a:pt x="1185625" y="527328"/>
                  <a:pt x="1184676" y="518528"/>
                  <a:pt x="1182778" y="513133"/>
                </a:cubicBezTo>
                <a:cubicBezTo>
                  <a:pt x="1180881" y="507738"/>
                  <a:pt x="1177179" y="503218"/>
                  <a:pt x="1171672" y="499571"/>
                </a:cubicBezTo>
                <a:cubicBezTo>
                  <a:pt x="1164379" y="494735"/>
                  <a:pt x="1155450" y="492316"/>
                  <a:pt x="1144883" y="492316"/>
                </a:cubicBezTo>
                <a:close/>
                <a:moveTo>
                  <a:pt x="952560" y="495330"/>
                </a:moveTo>
                <a:lnTo>
                  <a:pt x="952448" y="499571"/>
                </a:lnTo>
                <a:lnTo>
                  <a:pt x="952783" y="520779"/>
                </a:lnTo>
                <a:lnTo>
                  <a:pt x="953006" y="539867"/>
                </a:lnTo>
                <a:lnTo>
                  <a:pt x="952671" y="576144"/>
                </a:lnTo>
                <a:lnTo>
                  <a:pt x="952113" y="617220"/>
                </a:lnTo>
                <a:lnTo>
                  <a:pt x="1009487" y="617220"/>
                </a:lnTo>
                <a:lnTo>
                  <a:pt x="1009263" y="607174"/>
                </a:lnTo>
                <a:lnTo>
                  <a:pt x="1008817" y="584069"/>
                </a:lnTo>
                <a:lnTo>
                  <a:pt x="1009152" y="542992"/>
                </a:lnTo>
                <a:lnTo>
                  <a:pt x="1009375" y="515980"/>
                </a:lnTo>
                <a:lnTo>
                  <a:pt x="1009598" y="498567"/>
                </a:lnTo>
                <a:lnTo>
                  <a:pt x="1009598" y="495330"/>
                </a:lnTo>
                <a:lnTo>
                  <a:pt x="952560" y="495330"/>
                </a:lnTo>
                <a:close/>
                <a:moveTo>
                  <a:pt x="392408" y="492316"/>
                </a:moveTo>
                <a:cubicBezTo>
                  <a:pt x="384520" y="492316"/>
                  <a:pt x="376409" y="493860"/>
                  <a:pt x="368075" y="496948"/>
                </a:cubicBezTo>
                <a:cubicBezTo>
                  <a:pt x="359740" y="500037"/>
                  <a:pt x="351220" y="504669"/>
                  <a:pt x="342513" y="510845"/>
                </a:cubicBezTo>
                <a:lnTo>
                  <a:pt x="342513" y="495330"/>
                </a:lnTo>
                <a:lnTo>
                  <a:pt x="285363" y="495330"/>
                </a:lnTo>
                <a:lnTo>
                  <a:pt x="285698" y="519552"/>
                </a:lnTo>
                <a:lnTo>
                  <a:pt x="286033" y="544555"/>
                </a:lnTo>
                <a:lnTo>
                  <a:pt x="285698" y="573465"/>
                </a:lnTo>
                <a:lnTo>
                  <a:pt x="285363" y="617220"/>
                </a:lnTo>
                <a:lnTo>
                  <a:pt x="342402" y="617220"/>
                </a:lnTo>
                <a:lnTo>
                  <a:pt x="342290" y="612420"/>
                </a:lnTo>
                <a:lnTo>
                  <a:pt x="341955" y="579604"/>
                </a:lnTo>
                <a:lnTo>
                  <a:pt x="342178" y="555605"/>
                </a:lnTo>
                <a:lnTo>
                  <a:pt x="342402" y="524240"/>
                </a:lnTo>
                <a:lnTo>
                  <a:pt x="342513" y="519663"/>
                </a:lnTo>
                <a:cubicBezTo>
                  <a:pt x="347425" y="515496"/>
                  <a:pt x="352001" y="512371"/>
                  <a:pt x="356243" y="510287"/>
                </a:cubicBezTo>
                <a:cubicBezTo>
                  <a:pt x="360484" y="508203"/>
                  <a:pt x="364428" y="507162"/>
                  <a:pt x="368075" y="507162"/>
                </a:cubicBezTo>
                <a:cubicBezTo>
                  <a:pt x="372018" y="507162"/>
                  <a:pt x="374586" y="508352"/>
                  <a:pt x="375776" y="510734"/>
                </a:cubicBezTo>
                <a:cubicBezTo>
                  <a:pt x="376372" y="511924"/>
                  <a:pt x="376725" y="513282"/>
                  <a:pt x="376837" y="514808"/>
                </a:cubicBezTo>
                <a:cubicBezTo>
                  <a:pt x="376948" y="516333"/>
                  <a:pt x="377041" y="521077"/>
                  <a:pt x="377116" y="529039"/>
                </a:cubicBezTo>
                <a:lnTo>
                  <a:pt x="377227" y="563419"/>
                </a:lnTo>
                <a:lnTo>
                  <a:pt x="376940" y="586189"/>
                </a:lnTo>
                <a:lnTo>
                  <a:pt x="376558" y="617220"/>
                </a:lnTo>
                <a:lnTo>
                  <a:pt x="433261" y="617220"/>
                </a:lnTo>
                <a:lnTo>
                  <a:pt x="432926" y="591212"/>
                </a:lnTo>
                <a:lnTo>
                  <a:pt x="433149" y="539532"/>
                </a:lnTo>
                <a:cubicBezTo>
                  <a:pt x="433149" y="527328"/>
                  <a:pt x="432201" y="518528"/>
                  <a:pt x="430303" y="513133"/>
                </a:cubicBezTo>
                <a:cubicBezTo>
                  <a:pt x="428406" y="507738"/>
                  <a:pt x="424703" y="503218"/>
                  <a:pt x="419197" y="499571"/>
                </a:cubicBezTo>
                <a:cubicBezTo>
                  <a:pt x="411904" y="494735"/>
                  <a:pt x="402975" y="492316"/>
                  <a:pt x="392408" y="492316"/>
                </a:cubicBezTo>
                <a:close/>
                <a:moveTo>
                  <a:pt x="522335" y="492316"/>
                </a:moveTo>
                <a:cubicBezTo>
                  <a:pt x="505592" y="492316"/>
                  <a:pt x="491937" y="494697"/>
                  <a:pt x="481370" y="499460"/>
                </a:cubicBezTo>
                <a:cubicBezTo>
                  <a:pt x="470282" y="504446"/>
                  <a:pt x="464738" y="509282"/>
                  <a:pt x="464738" y="513971"/>
                </a:cubicBezTo>
                <a:cubicBezTo>
                  <a:pt x="464738" y="515533"/>
                  <a:pt x="465372" y="516910"/>
                  <a:pt x="466639" y="518101"/>
                </a:cubicBezTo>
                <a:cubicBezTo>
                  <a:pt x="467905" y="519291"/>
                  <a:pt x="469396" y="519886"/>
                  <a:pt x="471111" y="519886"/>
                </a:cubicBezTo>
                <a:cubicBezTo>
                  <a:pt x="473422" y="519886"/>
                  <a:pt x="476253" y="517952"/>
                  <a:pt x="479607" y="514082"/>
                </a:cubicBezTo>
                <a:cubicBezTo>
                  <a:pt x="487879" y="504557"/>
                  <a:pt x="499618" y="499795"/>
                  <a:pt x="514823" y="499795"/>
                </a:cubicBezTo>
                <a:cubicBezTo>
                  <a:pt x="524661" y="499795"/>
                  <a:pt x="530922" y="501878"/>
                  <a:pt x="533605" y="506045"/>
                </a:cubicBezTo>
                <a:cubicBezTo>
                  <a:pt x="534722" y="507757"/>
                  <a:pt x="535393" y="509692"/>
                  <a:pt x="535617" y="511850"/>
                </a:cubicBezTo>
                <a:cubicBezTo>
                  <a:pt x="535841" y="514008"/>
                  <a:pt x="535990" y="519812"/>
                  <a:pt x="536064" y="529263"/>
                </a:cubicBezTo>
                <a:lnTo>
                  <a:pt x="536064" y="542880"/>
                </a:lnTo>
                <a:cubicBezTo>
                  <a:pt x="529731" y="539829"/>
                  <a:pt x="524105" y="537727"/>
                  <a:pt x="519188" y="536574"/>
                </a:cubicBezTo>
                <a:cubicBezTo>
                  <a:pt x="514270" y="535420"/>
                  <a:pt x="508607" y="534844"/>
                  <a:pt x="502199" y="534844"/>
                </a:cubicBezTo>
                <a:cubicBezTo>
                  <a:pt x="486553" y="534844"/>
                  <a:pt x="473439" y="539197"/>
                  <a:pt x="462858" y="547903"/>
                </a:cubicBezTo>
                <a:cubicBezTo>
                  <a:pt x="453768" y="555270"/>
                  <a:pt x="449223" y="564944"/>
                  <a:pt x="449223" y="576925"/>
                </a:cubicBezTo>
                <a:cubicBezTo>
                  <a:pt x="449223" y="590468"/>
                  <a:pt x="454841" y="601482"/>
                  <a:pt x="466078" y="609965"/>
                </a:cubicBezTo>
                <a:cubicBezTo>
                  <a:pt x="474710" y="616439"/>
                  <a:pt x="484570" y="619676"/>
                  <a:pt x="495657" y="619676"/>
                </a:cubicBezTo>
                <a:cubicBezTo>
                  <a:pt x="502206" y="619676"/>
                  <a:pt x="508847" y="618485"/>
                  <a:pt x="515582" y="616104"/>
                </a:cubicBezTo>
                <a:cubicBezTo>
                  <a:pt x="522316" y="613723"/>
                  <a:pt x="529106" y="610188"/>
                  <a:pt x="535953" y="605500"/>
                </a:cubicBezTo>
                <a:lnTo>
                  <a:pt x="535953" y="617220"/>
                </a:lnTo>
                <a:lnTo>
                  <a:pt x="598460" y="617220"/>
                </a:lnTo>
                <a:cubicBezTo>
                  <a:pt x="595707" y="612458"/>
                  <a:pt x="593940" y="608011"/>
                  <a:pt x="593158" y="603881"/>
                </a:cubicBezTo>
                <a:cubicBezTo>
                  <a:pt x="592377" y="599751"/>
                  <a:pt x="592135" y="593594"/>
                  <a:pt x="592433" y="585408"/>
                </a:cubicBezTo>
                <a:lnTo>
                  <a:pt x="592433" y="541094"/>
                </a:lnTo>
                <a:cubicBezTo>
                  <a:pt x="592433" y="529635"/>
                  <a:pt x="591689" y="521635"/>
                  <a:pt x="590200" y="517096"/>
                </a:cubicBezTo>
                <a:cubicBezTo>
                  <a:pt x="588712" y="512557"/>
                  <a:pt x="585512" y="508464"/>
                  <a:pt x="580601" y="504818"/>
                </a:cubicBezTo>
                <a:cubicBezTo>
                  <a:pt x="569290" y="496483"/>
                  <a:pt x="549868" y="492316"/>
                  <a:pt x="522335" y="492316"/>
                </a:cubicBezTo>
                <a:close/>
              </a:path>
            </a:pathLst>
          </a:custGeom>
          <a:blipFill>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dirty="0">
              <a:latin typeface="Broadway" panose="04040905080B02020502" pitchFamily="82" charset="0"/>
            </a:endParaRPr>
          </a:p>
        </p:txBody>
      </p:sp>
      <p:sp>
        <p:nvSpPr>
          <p:cNvPr id="2" name="Rectangle 1">
            <a:extLst>
              <a:ext uri="{FF2B5EF4-FFF2-40B4-BE49-F238E27FC236}">
                <a16:creationId xmlns:a16="http://schemas.microsoft.com/office/drawing/2014/main" id="{A6D5E4FC-925C-40CE-998E-A594BC26C3DB}"/>
              </a:ext>
            </a:extLst>
          </p:cNvPr>
          <p:cNvSpPr/>
          <p:nvPr/>
        </p:nvSpPr>
        <p:spPr>
          <a:xfrm>
            <a:off x="-25408" y="-1061462"/>
            <a:ext cx="3460756"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E-Commers</a:t>
            </a:r>
          </a:p>
        </p:txBody>
      </p:sp>
    </p:spTree>
    <p:extLst>
      <p:ext uri="{BB962C8B-B14F-4D97-AF65-F5344CB8AC3E}">
        <p14:creationId xmlns:p14="http://schemas.microsoft.com/office/powerpoint/2010/main" val="29330511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2000"/>
                                        <p:tgtEl>
                                          <p:spTgt spid="81"/>
                                        </p:tgtEl>
                                      </p:cBhvr>
                                    </p:animEffect>
                                    <p:anim calcmode="lin" valueType="num">
                                      <p:cBhvr>
                                        <p:cTn id="8" dur="2000" fill="hold"/>
                                        <p:tgtEl>
                                          <p:spTgt spid="81"/>
                                        </p:tgtEl>
                                        <p:attrNameLst>
                                          <p:attrName>ppt_w</p:attrName>
                                        </p:attrNameLst>
                                      </p:cBhvr>
                                      <p:tavLst>
                                        <p:tav tm="0" fmla="#ppt_w*sin(2.5*pi*$)">
                                          <p:val>
                                            <p:fltVal val="0"/>
                                          </p:val>
                                        </p:tav>
                                        <p:tav tm="100000">
                                          <p:val>
                                            <p:fltVal val="1"/>
                                          </p:val>
                                        </p:tav>
                                      </p:tavLst>
                                    </p:anim>
                                    <p:anim calcmode="lin" valueType="num">
                                      <p:cBhvr>
                                        <p:cTn id="9" dur="2000" fill="hold"/>
                                        <p:tgtEl>
                                          <p:spTgt spid="81"/>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2000"/>
                                        <p:tgtEl>
                                          <p:spTgt spid="82"/>
                                        </p:tgtEl>
                                      </p:cBhvr>
                                    </p:animEffect>
                                    <p:anim calcmode="lin" valueType="num">
                                      <p:cBhvr>
                                        <p:cTn id="13" dur="2000" fill="hold"/>
                                        <p:tgtEl>
                                          <p:spTgt spid="82"/>
                                        </p:tgtEl>
                                        <p:attrNameLst>
                                          <p:attrName>ppt_w</p:attrName>
                                        </p:attrNameLst>
                                      </p:cBhvr>
                                      <p:tavLst>
                                        <p:tav tm="0" fmla="#ppt_w*sin(2.5*pi*$)">
                                          <p:val>
                                            <p:fltVal val="0"/>
                                          </p:val>
                                        </p:tav>
                                        <p:tav tm="100000">
                                          <p:val>
                                            <p:fltVal val="1"/>
                                          </p:val>
                                        </p:tav>
                                      </p:tavLst>
                                    </p:anim>
                                    <p:anim calcmode="lin" valueType="num">
                                      <p:cBhvr>
                                        <p:cTn id="14" dur="2000" fill="hold"/>
                                        <p:tgtEl>
                                          <p:spTgt spid="82"/>
                                        </p:tgtEl>
                                        <p:attrNameLst>
                                          <p:attrName>ppt_h</p:attrName>
                                        </p:attrNameLst>
                                      </p:cBhvr>
                                      <p:tavLst>
                                        <p:tav tm="0">
                                          <p:val>
                                            <p:strVal val="#ppt_h"/>
                                          </p:val>
                                        </p:tav>
                                        <p:tav tm="100000">
                                          <p:val>
                                            <p:strVal val="#ppt_h"/>
                                          </p:val>
                                        </p:tav>
                                      </p:tavLst>
                                    </p:anim>
                                  </p:childTnLst>
                                </p:cTn>
                              </p:par>
                              <p:par>
                                <p:cTn id="15" presetID="42" presetClass="path" presetSubtype="0" accel="50000" decel="50000" fill="hold" grpId="0" nodeType="withEffect">
                                  <p:stCondLst>
                                    <p:cond delay="0"/>
                                  </p:stCondLst>
                                  <p:childTnLst>
                                    <p:animMotion origin="layout" path="M -0.00208 -0.0588 L -0.00208 0.1912 " pathEditMode="relative" rAng="0" ptsTypes="AA">
                                      <p:cBhvr>
                                        <p:cTn id="16" dur="2000" fill="hold"/>
                                        <p:tgtEl>
                                          <p:spTgt spid="2"/>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E270ED5C-BD4A-4401-9FE3-C524F50CC85A}"/>
              </a:ext>
            </a:extLst>
          </p:cNvPr>
          <p:cNvPicPr>
            <a:picLocks noChangeAspect="1"/>
          </p:cNvPicPr>
          <p:nvPr/>
        </p:nvPicPr>
        <p:blipFill rotWithShape="1">
          <a:blip r:embed="rId2">
            <a:extLst>
              <a:ext uri="{28A0092B-C50C-407E-A947-70E740481C1C}">
                <a14:useLocalDpi xmlns:a14="http://schemas.microsoft.com/office/drawing/2010/main" val="0"/>
              </a:ext>
            </a:extLst>
          </a:blip>
          <a:srcRect l="29688"/>
          <a:stretch/>
        </p:blipFill>
        <p:spPr>
          <a:xfrm flipH="1">
            <a:off x="0" y="0"/>
            <a:ext cx="1970498" cy="6858000"/>
          </a:xfrm>
          <a:prstGeom prst="rect">
            <a:avLst/>
          </a:prstGeom>
        </p:spPr>
      </p:pic>
      <p:pic>
        <p:nvPicPr>
          <p:cNvPr id="9" name="Picture 8">
            <a:extLst>
              <a:ext uri="{FF2B5EF4-FFF2-40B4-BE49-F238E27FC236}">
                <a16:creationId xmlns:a16="http://schemas.microsoft.com/office/drawing/2014/main" id="{25DE53B5-409E-46C8-8642-C438FCA0A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3031959" cy="6858000"/>
          </a:xfrm>
          <a:prstGeom prst="rect">
            <a:avLst/>
          </a:prstGeom>
        </p:spPr>
      </p:pic>
      <p:sp>
        <p:nvSpPr>
          <p:cNvPr id="82" name="Lightning Bolt 81">
            <a:extLst>
              <a:ext uri="{FF2B5EF4-FFF2-40B4-BE49-F238E27FC236}">
                <a16:creationId xmlns:a16="http://schemas.microsoft.com/office/drawing/2014/main" id="{6E56CBDC-8D22-4FCF-8E1C-066AE0F99D51}"/>
              </a:ext>
            </a:extLst>
          </p:cNvPr>
          <p:cNvSpPr/>
          <p:nvPr/>
        </p:nvSpPr>
        <p:spPr>
          <a:xfrm rot="21442706">
            <a:off x="-1450580" y="-774627"/>
            <a:ext cx="11660150" cy="78854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Lightning Bolt 80">
            <a:extLst>
              <a:ext uri="{FF2B5EF4-FFF2-40B4-BE49-F238E27FC236}">
                <a16:creationId xmlns:a16="http://schemas.microsoft.com/office/drawing/2014/main" id="{43CFC17E-7273-437F-B025-27489FE05DDC}"/>
              </a:ext>
            </a:extLst>
          </p:cNvPr>
          <p:cNvSpPr/>
          <p:nvPr/>
        </p:nvSpPr>
        <p:spPr>
          <a:xfrm rot="21433514">
            <a:off x="15107" y="7678266"/>
            <a:ext cx="8364085" cy="826738"/>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7ECE5CAD-BE42-4668-9E66-A2652589A73C}"/>
              </a:ext>
            </a:extLst>
          </p:cNvPr>
          <p:cNvSpPr/>
          <p:nvPr/>
        </p:nvSpPr>
        <p:spPr>
          <a:xfrm>
            <a:off x="641319" y="-1394820"/>
            <a:ext cx="8319441" cy="707886"/>
          </a:xfrm>
          <a:prstGeom prst="rect">
            <a:avLst/>
          </a:prstGeom>
        </p:spPr>
        <p:txBody>
          <a:bodyPr wrap="square">
            <a:spAutoFit/>
          </a:bodyPr>
          <a:lstStyle/>
          <a:p>
            <a:r>
              <a:rPr lang="en-US" sz="2000" dirty="0">
                <a:solidFill>
                  <a:srgbClr val="FF0000"/>
                </a:solidFill>
                <a:latin typeface="Algerian" panose="04020705040A02060702" pitchFamily="82" charset="0"/>
              </a:rPr>
              <a:t>KPI 2 : Number of Orders with review score 5 and payment type as credit card</a:t>
            </a:r>
            <a:endParaRPr lang="en-IN" sz="2000" dirty="0">
              <a:solidFill>
                <a:srgbClr val="FF0000"/>
              </a:solidFill>
              <a:latin typeface="Algerian" panose="04020705040A02060702" pitchFamily="82" charset="0"/>
            </a:endParaRPr>
          </a:p>
        </p:txBody>
      </p:sp>
      <p:pic>
        <p:nvPicPr>
          <p:cNvPr id="18" name="Picture 17">
            <a:extLst>
              <a:ext uri="{FF2B5EF4-FFF2-40B4-BE49-F238E27FC236}">
                <a16:creationId xmlns:a16="http://schemas.microsoft.com/office/drawing/2014/main" id="{1C213693-07AC-4C1E-A127-752403898503}"/>
              </a:ext>
            </a:extLst>
          </p:cNvPr>
          <p:cNvPicPr>
            <a:picLocks noChangeAspect="1"/>
          </p:cNvPicPr>
          <p:nvPr/>
        </p:nvPicPr>
        <p:blipFill>
          <a:blip r:embed="rId4"/>
          <a:stretch>
            <a:fillRect/>
          </a:stretch>
        </p:blipFill>
        <p:spPr>
          <a:xfrm>
            <a:off x="-9208012" y="1469000"/>
            <a:ext cx="8558713" cy="2846146"/>
          </a:xfrm>
          <a:prstGeom prst="rect">
            <a:avLst/>
          </a:prstGeom>
          <a:ln w="19050">
            <a:solidFill>
              <a:schemeClr val="tx1"/>
            </a:solidFill>
          </a:ln>
        </p:spPr>
      </p:pic>
      <p:sp>
        <p:nvSpPr>
          <p:cNvPr id="14" name="Rectangle 13">
            <a:extLst>
              <a:ext uri="{FF2B5EF4-FFF2-40B4-BE49-F238E27FC236}">
                <a16:creationId xmlns:a16="http://schemas.microsoft.com/office/drawing/2014/main" id="{D680C1DC-B3F8-43AD-B145-62CF4BED41FE}"/>
              </a:ext>
            </a:extLst>
          </p:cNvPr>
          <p:cNvSpPr/>
          <p:nvPr/>
        </p:nvSpPr>
        <p:spPr>
          <a:xfrm>
            <a:off x="285201" y="7737476"/>
            <a:ext cx="9031678" cy="1938992"/>
          </a:xfrm>
          <a:prstGeom prst="rect">
            <a:avLst/>
          </a:prstGeom>
        </p:spPr>
        <p:txBody>
          <a:bodyPr wrap="square">
            <a:spAutoFit/>
          </a:bodyPr>
          <a:lstStyle/>
          <a:p>
            <a:r>
              <a:rPr lang="en-US" sz="2000" b="1" dirty="0">
                <a:solidFill>
                  <a:srgbClr val="00B0F0"/>
                </a:solidFill>
                <a:latin typeface="Arial Rounded MT Bold" panose="020F0704030504030204" pitchFamily="34" charset="0"/>
              </a:rPr>
              <a:t>Question</a:t>
            </a:r>
            <a:r>
              <a:rPr lang="en-US" sz="2000" dirty="0">
                <a:solidFill>
                  <a:srgbClr val="00B0F0"/>
                </a:solidFill>
                <a:latin typeface="Arial Rounded MT Bold" panose="020F0704030504030204" pitchFamily="34" charset="0"/>
              </a:rPr>
              <a:t>: How do the number of 5-star reviews compare when payment is made with a credit card versus other payment methods, and which credit card promotions have the strongest positive impact on customer satisfaction?	</a:t>
            </a:r>
          </a:p>
          <a:p>
            <a:r>
              <a:rPr lang="en-US" sz="2000" b="1" dirty="0">
                <a:solidFill>
                  <a:srgbClr val="00B0F0"/>
                </a:solidFill>
                <a:latin typeface="Arial Rounded MT Bold" panose="020F0704030504030204" pitchFamily="34" charset="0"/>
              </a:rPr>
              <a:t>Insight:</a:t>
            </a:r>
            <a:r>
              <a:rPr lang="en-US" sz="2000" dirty="0">
                <a:solidFill>
                  <a:srgbClr val="00B0F0"/>
                </a:solidFill>
                <a:latin typeface="Arial Rounded MT Bold" panose="020F0704030504030204" pitchFamily="34" charset="0"/>
              </a:rPr>
              <a:t> Most orders with 5-star reviews were paid for with credit card, so businesses should offer special promotions for credit card payments</a:t>
            </a:r>
            <a:endParaRPr lang="en-IN" sz="2000" dirty="0">
              <a:solidFill>
                <a:srgbClr val="00B0F0"/>
              </a:solidFill>
              <a:latin typeface="Arial Rounded MT Bold" panose="020F0704030504030204" pitchFamily="34" charset="0"/>
            </a:endParaRPr>
          </a:p>
        </p:txBody>
      </p:sp>
      <p:sp>
        <p:nvSpPr>
          <p:cNvPr id="16" name="Rectangle 15">
            <a:extLst>
              <a:ext uri="{FF2B5EF4-FFF2-40B4-BE49-F238E27FC236}">
                <a16:creationId xmlns:a16="http://schemas.microsoft.com/office/drawing/2014/main" id="{A8218CA3-2865-43B1-9CE4-55EC9C0F3C33}"/>
              </a:ext>
            </a:extLst>
          </p:cNvPr>
          <p:cNvSpPr/>
          <p:nvPr/>
        </p:nvSpPr>
        <p:spPr>
          <a:xfrm>
            <a:off x="-8527468" y="-527341"/>
            <a:ext cx="8812669" cy="830997"/>
          </a:xfrm>
          <a:prstGeom prst="rect">
            <a:avLst/>
          </a:prstGeom>
        </p:spPr>
        <p:txBody>
          <a:bodyPr wrap="square">
            <a:spAutoFit/>
          </a:bodyPr>
          <a:lstStyle/>
          <a:p>
            <a:r>
              <a:rPr lang="en-US" sz="2400" dirty="0">
                <a:solidFill>
                  <a:srgbClr val="FF0000"/>
                </a:solidFill>
                <a:latin typeface="Algerian" panose="04020705040A02060702" pitchFamily="82" charset="0"/>
              </a:rPr>
              <a:t>KPI 3 : Average number of days taken for </a:t>
            </a:r>
            <a:r>
              <a:rPr lang="en-US" sz="2400" dirty="0" err="1">
                <a:solidFill>
                  <a:srgbClr val="FF0000"/>
                </a:solidFill>
                <a:latin typeface="Algerian" panose="04020705040A02060702" pitchFamily="82" charset="0"/>
              </a:rPr>
              <a:t>order_delivered_customer_date</a:t>
            </a:r>
            <a:r>
              <a:rPr lang="en-US" sz="2400" dirty="0">
                <a:solidFill>
                  <a:srgbClr val="FF0000"/>
                </a:solidFill>
                <a:latin typeface="Algerian" panose="04020705040A02060702" pitchFamily="82" charset="0"/>
              </a:rPr>
              <a:t> for </a:t>
            </a:r>
            <a:r>
              <a:rPr lang="en-US" sz="2400" dirty="0" err="1">
                <a:solidFill>
                  <a:srgbClr val="FF0000"/>
                </a:solidFill>
                <a:latin typeface="Algerian" panose="04020705040A02060702" pitchFamily="82" charset="0"/>
              </a:rPr>
              <a:t>pet_shop</a:t>
            </a:r>
            <a:r>
              <a:rPr lang="en-US" sz="2400" dirty="0">
                <a:solidFill>
                  <a:srgbClr val="FF0000"/>
                </a:solidFill>
                <a:latin typeface="Algerian" panose="04020705040A02060702" pitchFamily="82" charset="0"/>
              </a:rPr>
              <a:t>.</a:t>
            </a:r>
            <a:endParaRPr lang="en-IN" sz="2400" dirty="0">
              <a:solidFill>
                <a:srgbClr val="FF0000"/>
              </a:solidFill>
              <a:latin typeface="Algerian" panose="04020705040A02060702" pitchFamily="82" charset="0"/>
            </a:endParaRPr>
          </a:p>
        </p:txBody>
      </p:sp>
      <p:pic>
        <p:nvPicPr>
          <p:cNvPr id="21" name="Picture 20">
            <a:extLst>
              <a:ext uri="{FF2B5EF4-FFF2-40B4-BE49-F238E27FC236}">
                <a16:creationId xmlns:a16="http://schemas.microsoft.com/office/drawing/2014/main" id="{DF6B509C-4052-4498-BA9B-5958221A59DF}"/>
              </a:ext>
            </a:extLst>
          </p:cNvPr>
          <p:cNvPicPr>
            <a:picLocks noChangeAspect="1"/>
          </p:cNvPicPr>
          <p:nvPr/>
        </p:nvPicPr>
        <p:blipFill>
          <a:blip r:embed="rId5"/>
          <a:stretch>
            <a:fillRect/>
          </a:stretch>
        </p:blipFill>
        <p:spPr>
          <a:xfrm>
            <a:off x="-7961092" y="6759178"/>
            <a:ext cx="5807593" cy="2664914"/>
          </a:xfrm>
          <a:prstGeom prst="rect">
            <a:avLst/>
          </a:prstGeom>
        </p:spPr>
      </p:pic>
      <p:sp>
        <p:nvSpPr>
          <p:cNvPr id="17" name="Rectangle 16">
            <a:extLst>
              <a:ext uri="{FF2B5EF4-FFF2-40B4-BE49-F238E27FC236}">
                <a16:creationId xmlns:a16="http://schemas.microsoft.com/office/drawing/2014/main" id="{AD797EEE-BF9E-4BFE-B7B1-D32C88DD976C}"/>
              </a:ext>
            </a:extLst>
          </p:cNvPr>
          <p:cNvSpPr/>
          <p:nvPr/>
        </p:nvSpPr>
        <p:spPr>
          <a:xfrm>
            <a:off x="1476896" y="7598977"/>
            <a:ext cx="9356104" cy="1938992"/>
          </a:xfrm>
          <a:prstGeom prst="rect">
            <a:avLst/>
          </a:prstGeom>
        </p:spPr>
        <p:txBody>
          <a:bodyPr wrap="square">
            <a:spAutoFit/>
          </a:bodyPr>
          <a:lstStyle/>
          <a:p>
            <a:r>
              <a:rPr lang="en-US" sz="2000" b="1" dirty="0">
                <a:solidFill>
                  <a:srgbClr val="FF0000"/>
                </a:solidFill>
                <a:latin typeface="Arial Rounded MT Bold" panose="020F0704030504030204" pitchFamily="34" charset="0"/>
              </a:rPr>
              <a:t>Question: </a:t>
            </a:r>
            <a:r>
              <a:rPr lang="en-US" sz="2000" dirty="0">
                <a:solidFill>
                  <a:srgbClr val="FF0000"/>
                </a:solidFill>
                <a:latin typeface="Arial Rounded MT Bold" panose="020F0704030504030204" pitchFamily="34" charset="0"/>
              </a:rPr>
              <a:t>What is the current average delivery time for pet shop orders, and how does this compare to the delivery time improvements seen when partnering with faster shipping carriers?</a:t>
            </a:r>
          </a:p>
          <a:p>
            <a:r>
              <a:rPr lang="en-US" sz="2000" b="1" dirty="0">
                <a:solidFill>
                  <a:srgbClr val="FF0000"/>
                </a:solidFill>
                <a:latin typeface="Arial Rounded MT Bold" panose="020F0704030504030204" pitchFamily="34" charset="0"/>
              </a:rPr>
              <a:t>Insight: </a:t>
            </a:r>
            <a:r>
              <a:rPr lang="en-US" sz="2000" dirty="0">
                <a:solidFill>
                  <a:srgbClr val="FF0000"/>
                </a:solidFill>
                <a:latin typeface="Arial Rounded MT Bold" panose="020F0704030504030204" pitchFamily="34" charset="0"/>
              </a:rPr>
              <a:t>Pet shop orders take longer days to deliver, so businesses should set realistic delivery expectations and partner with faster shipping carriers</a:t>
            </a:r>
            <a:endParaRPr lang="en-IN" sz="2000" dirty="0">
              <a:solidFill>
                <a:srgbClr val="FF0000"/>
              </a:solidFill>
              <a:latin typeface="Arial Rounded MT Bold" panose="020F0704030504030204" pitchFamily="34" charset="0"/>
            </a:endParaRPr>
          </a:p>
        </p:txBody>
      </p:sp>
      <p:sp>
        <p:nvSpPr>
          <p:cNvPr id="2" name="Rectangle 1">
            <a:extLst>
              <a:ext uri="{FF2B5EF4-FFF2-40B4-BE49-F238E27FC236}">
                <a16:creationId xmlns:a16="http://schemas.microsoft.com/office/drawing/2014/main" id="{449205EE-C063-4493-A9AE-AC8A09DEFB7C}"/>
              </a:ext>
            </a:extLst>
          </p:cNvPr>
          <p:cNvSpPr/>
          <p:nvPr/>
        </p:nvSpPr>
        <p:spPr>
          <a:xfrm>
            <a:off x="12833685" y="2010"/>
            <a:ext cx="8630652" cy="830997"/>
          </a:xfrm>
          <a:prstGeom prst="rect">
            <a:avLst/>
          </a:prstGeom>
        </p:spPr>
        <p:txBody>
          <a:bodyPr wrap="square">
            <a:spAutoFit/>
          </a:bodyPr>
          <a:lstStyle/>
          <a:p>
            <a:r>
              <a:rPr lang="en-US" sz="2400" dirty="0">
                <a:solidFill>
                  <a:srgbClr val="FF0000"/>
                </a:solidFill>
                <a:latin typeface="Algerian" panose="04020705040A02060702" pitchFamily="82" charset="0"/>
              </a:rPr>
              <a:t>KPI 4 : Average price and payment values from customers of Sao Paulo city</a:t>
            </a:r>
            <a:endParaRPr lang="en-IN" sz="2400" dirty="0">
              <a:solidFill>
                <a:srgbClr val="FF0000"/>
              </a:solidFill>
              <a:latin typeface="Algerian" panose="04020705040A02060702" pitchFamily="82" charset="0"/>
            </a:endParaRPr>
          </a:p>
        </p:txBody>
      </p:sp>
      <p:pic>
        <p:nvPicPr>
          <p:cNvPr id="15" name="Picture 14">
            <a:extLst>
              <a:ext uri="{FF2B5EF4-FFF2-40B4-BE49-F238E27FC236}">
                <a16:creationId xmlns:a16="http://schemas.microsoft.com/office/drawing/2014/main" id="{FD2541FD-E47F-46C5-956B-C94130F87AB5}"/>
              </a:ext>
            </a:extLst>
          </p:cNvPr>
          <p:cNvPicPr>
            <a:picLocks noChangeAspect="1"/>
          </p:cNvPicPr>
          <p:nvPr/>
        </p:nvPicPr>
        <p:blipFill>
          <a:blip r:embed="rId6"/>
          <a:stretch>
            <a:fillRect/>
          </a:stretch>
        </p:blipFill>
        <p:spPr>
          <a:xfrm>
            <a:off x="3384885" y="-3385718"/>
            <a:ext cx="4966276" cy="2834886"/>
          </a:xfrm>
          <a:prstGeom prst="rect">
            <a:avLst/>
          </a:prstGeom>
        </p:spPr>
      </p:pic>
      <p:sp>
        <p:nvSpPr>
          <p:cNvPr id="3" name="Rectangle 2">
            <a:extLst>
              <a:ext uri="{FF2B5EF4-FFF2-40B4-BE49-F238E27FC236}">
                <a16:creationId xmlns:a16="http://schemas.microsoft.com/office/drawing/2014/main" id="{95BDF02C-5849-439F-A3ED-BA31AACB2721}"/>
              </a:ext>
            </a:extLst>
          </p:cNvPr>
          <p:cNvSpPr/>
          <p:nvPr/>
        </p:nvSpPr>
        <p:spPr>
          <a:xfrm>
            <a:off x="4035835" y="7598977"/>
            <a:ext cx="8630651" cy="2677656"/>
          </a:xfrm>
          <a:prstGeom prst="rect">
            <a:avLst/>
          </a:prstGeom>
        </p:spPr>
        <p:txBody>
          <a:bodyPr wrap="square">
            <a:spAutoFit/>
          </a:bodyPr>
          <a:lstStyle/>
          <a:p>
            <a:r>
              <a:rPr lang="en-US" sz="2400" b="1" dirty="0">
                <a:solidFill>
                  <a:srgbClr val="00B0F0"/>
                </a:solidFill>
                <a:latin typeface="Arial Rounded MT Bold" panose="020F0704030504030204" pitchFamily="34" charset="0"/>
              </a:rPr>
              <a:t>Question:</a:t>
            </a:r>
            <a:r>
              <a:rPr lang="en-US" sz="2400" dirty="0">
                <a:solidFill>
                  <a:srgbClr val="00B0F0"/>
                </a:solidFill>
                <a:latin typeface="Arial Rounded MT Bold" panose="020F0704030504030204" pitchFamily="34" charset="0"/>
              </a:rPr>
              <a:t> What are the spending patterns of customers from São Paulo in terms of average order value, and which product categories and discount strategies have led to increased sales in this region?	</a:t>
            </a:r>
          </a:p>
          <a:p>
            <a:r>
              <a:rPr lang="en-US" sz="2400" b="1" dirty="0">
                <a:solidFill>
                  <a:srgbClr val="00B0F0"/>
                </a:solidFill>
                <a:latin typeface="Arial Rounded MT Bold" panose="020F0704030504030204" pitchFamily="34" charset="0"/>
              </a:rPr>
              <a:t>Insight:</a:t>
            </a:r>
            <a:r>
              <a:rPr lang="en-US" sz="2400" dirty="0">
                <a:solidFill>
                  <a:srgbClr val="00B0F0"/>
                </a:solidFill>
                <a:latin typeface="Arial Rounded MT Bold" panose="020F0704030504030204" pitchFamily="34" charset="0"/>
              </a:rPr>
              <a:t> São Paulo customers spend money on online orders, so businesses should offer a wider selection of products and services with attractive discounts</a:t>
            </a:r>
            <a:endParaRPr lang="en-IN" sz="2400" dirty="0">
              <a:solidFill>
                <a:srgbClr val="00B0F0"/>
              </a:solidFill>
              <a:latin typeface="Arial Rounded MT Bold" panose="020F0704030504030204" pitchFamily="34" charset="0"/>
            </a:endParaRPr>
          </a:p>
        </p:txBody>
      </p:sp>
      <p:sp>
        <p:nvSpPr>
          <p:cNvPr id="4" name="Rectangle 3">
            <a:extLst>
              <a:ext uri="{FF2B5EF4-FFF2-40B4-BE49-F238E27FC236}">
                <a16:creationId xmlns:a16="http://schemas.microsoft.com/office/drawing/2014/main" id="{7E42D4C3-7EC0-4A9D-B404-BD614B3B8C5B}"/>
              </a:ext>
            </a:extLst>
          </p:cNvPr>
          <p:cNvSpPr/>
          <p:nvPr/>
        </p:nvSpPr>
        <p:spPr>
          <a:xfrm>
            <a:off x="3220879" y="79678"/>
            <a:ext cx="8778616" cy="1015663"/>
          </a:xfrm>
          <a:prstGeom prst="rect">
            <a:avLst/>
          </a:prstGeom>
        </p:spPr>
        <p:txBody>
          <a:bodyPr wrap="square">
            <a:spAutoFit/>
          </a:bodyPr>
          <a:lstStyle/>
          <a:p>
            <a:r>
              <a:rPr lang="en-US" sz="2000" dirty="0">
                <a:solidFill>
                  <a:srgbClr val="FF0000"/>
                </a:solidFill>
                <a:latin typeface="Algerian" panose="04020705040A02060702" pitchFamily="82" charset="0"/>
              </a:rPr>
              <a:t>KPI 5 : Relationship between shipping days (</a:t>
            </a:r>
            <a:r>
              <a:rPr lang="en-US" sz="2000" dirty="0" err="1">
                <a:solidFill>
                  <a:srgbClr val="FF0000"/>
                </a:solidFill>
                <a:latin typeface="Algerian" panose="04020705040A02060702" pitchFamily="82" charset="0"/>
              </a:rPr>
              <a:t>order_delivered_customer_date</a:t>
            </a:r>
            <a:r>
              <a:rPr lang="en-US" sz="2000" dirty="0">
                <a:solidFill>
                  <a:srgbClr val="FF0000"/>
                </a:solidFill>
                <a:latin typeface="Algerian" panose="04020705040A02060702" pitchFamily="82" charset="0"/>
              </a:rPr>
              <a:t> - </a:t>
            </a:r>
            <a:r>
              <a:rPr lang="en-US" sz="2000" dirty="0" err="1">
                <a:solidFill>
                  <a:srgbClr val="FF0000"/>
                </a:solidFill>
                <a:latin typeface="Algerian" panose="04020705040A02060702" pitchFamily="82" charset="0"/>
              </a:rPr>
              <a:t>order_purchase_timestamp</a:t>
            </a:r>
            <a:r>
              <a:rPr lang="en-US" sz="2000" dirty="0">
                <a:solidFill>
                  <a:srgbClr val="FF0000"/>
                </a:solidFill>
                <a:latin typeface="Algerian" panose="04020705040A02060702" pitchFamily="82" charset="0"/>
              </a:rPr>
              <a:t>) Vs review scores</a:t>
            </a:r>
            <a:endParaRPr lang="en-IN" sz="2000" dirty="0">
              <a:solidFill>
                <a:srgbClr val="FF0000"/>
              </a:solidFill>
              <a:latin typeface="Algerian" panose="04020705040A02060702" pitchFamily="82" charset="0"/>
            </a:endParaRPr>
          </a:p>
        </p:txBody>
      </p:sp>
      <p:pic>
        <p:nvPicPr>
          <p:cNvPr id="19" name="Picture 18">
            <a:extLst>
              <a:ext uri="{FF2B5EF4-FFF2-40B4-BE49-F238E27FC236}">
                <a16:creationId xmlns:a16="http://schemas.microsoft.com/office/drawing/2014/main" id="{FE99EBF8-89B0-4D2F-8C4B-4AAA980E4846}"/>
              </a:ext>
            </a:extLst>
          </p:cNvPr>
          <p:cNvPicPr>
            <a:picLocks noChangeAspect="1"/>
          </p:cNvPicPr>
          <p:nvPr/>
        </p:nvPicPr>
        <p:blipFill>
          <a:blip r:embed="rId7"/>
          <a:stretch>
            <a:fillRect/>
          </a:stretch>
        </p:blipFill>
        <p:spPr>
          <a:xfrm>
            <a:off x="3031958" y="1137406"/>
            <a:ext cx="8394301" cy="3101609"/>
          </a:xfrm>
          <a:prstGeom prst="rect">
            <a:avLst/>
          </a:prstGeom>
          <a:ln w="12700">
            <a:solidFill>
              <a:schemeClr val="tx1"/>
            </a:solidFill>
          </a:ln>
        </p:spPr>
      </p:pic>
      <p:sp>
        <p:nvSpPr>
          <p:cNvPr id="5" name="Rectangle 4">
            <a:extLst>
              <a:ext uri="{FF2B5EF4-FFF2-40B4-BE49-F238E27FC236}">
                <a16:creationId xmlns:a16="http://schemas.microsoft.com/office/drawing/2014/main" id="{5113E5C8-C9FD-4A0B-9962-35287B4ACD9A}"/>
              </a:ext>
            </a:extLst>
          </p:cNvPr>
          <p:cNvSpPr/>
          <p:nvPr/>
        </p:nvSpPr>
        <p:spPr>
          <a:xfrm>
            <a:off x="3031958" y="4059978"/>
            <a:ext cx="9160042" cy="2246769"/>
          </a:xfrm>
          <a:prstGeom prst="rect">
            <a:avLst/>
          </a:prstGeom>
        </p:spPr>
        <p:txBody>
          <a:bodyPr wrap="square">
            <a:spAutoFit/>
          </a:bodyPr>
          <a:lstStyle/>
          <a:p>
            <a:endParaRPr lang="en-US" sz="2000" dirty="0">
              <a:solidFill>
                <a:srgbClr val="00B0F0"/>
              </a:solidFill>
              <a:latin typeface="Arial Rounded MT Bold" panose="020F0704030504030204" pitchFamily="34" charset="0"/>
            </a:endParaRPr>
          </a:p>
          <a:p>
            <a:r>
              <a:rPr lang="en-US" sz="2000" b="1" dirty="0">
                <a:solidFill>
                  <a:srgbClr val="00B0F0"/>
                </a:solidFill>
                <a:latin typeface="Arial Rounded MT Bold" panose="020F0704030504030204" pitchFamily="34" charset="0"/>
              </a:rPr>
              <a:t>Question: </a:t>
            </a:r>
            <a:r>
              <a:rPr lang="en-US" sz="2000" dirty="0">
                <a:solidFill>
                  <a:srgbClr val="00B0F0"/>
                </a:solidFill>
                <a:latin typeface="Arial Rounded MT Bold" panose="020F0704030504030204" pitchFamily="34" charset="0"/>
              </a:rPr>
              <a:t>How does the length of shipping time correlate with customer review scores, and what improvements in the shipping process can most effectively decrease shipping days and enhance overall customer satisfaction?	</a:t>
            </a:r>
          </a:p>
          <a:p>
            <a:r>
              <a:rPr lang="en-US" sz="2000" b="1" dirty="0">
                <a:solidFill>
                  <a:srgbClr val="00B0F0"/>
                </a:solidFill>
                <a:latin typeface="Arial Rounded MT Bold" panose="020F0704030504030204" pitchFamily="34" charset="0"/>
              </a:rPr>
              <a:t>Insight: </a:t>
            </a:r>
            <a:r>
              <a:rPr lang="en-US" sz="2000" dirty="0">
                <a:solidFill>
                  <a:srgbClr val="00B0F0"/>
                </a:solidFill>
                <a:latin typeface="Arial Rounded MT Bold" panose="020F0704030504030204" pitchFamily="34" charset="0"/>
              </a:rPr>
              <a:t>Customers give higher review scores for faster shipping, so businesses should focus on improving their shipping times</a:t>
            </a:r>
            <a:endParaRPr lang="en-IN" sz="2000" dirty="0">
              <a:solidFill>
                <a:srgbClr val="00B0F0"/>
              </a:solidFill>
              <a:latin typeface="Arial Rounded MT Bold" panose="020F0704030504030204" pitchFamily="34" charset="0"/>
            </a:endParaRPr>
          </a:p>
        </p:txBody>
      </p:sp>
    </p:spTree>
    <p:extLst>
      <p:ext uri="{BB962C8B-B14F-4D97-AF65-F5344CB8AC3E}">
        <p14:creationId xmlns:p14="http://schemas.microsoft.com/office/powerpoint/2010/main" val="34345464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 calcmode="lin" valueType="num">
                                      <p:cBhvr>
                                        <p:cTn id="12" dur="500" fill="hold"/>
                                        <p:tgtEl>
                                          <p:spTgt spid="82"/>
                                        </p:tgtEl>
                                        <p:attrNameLst>
                                          <p:attrName>ppt_w</p:attrName>
                                        </p:attrNameLst>
                                      </p:cBhvr>
                                      <p:tavLst>
                                        <p:tav tm="0">
                                          <p:val>
                                            <p:fltVal val="0"/>
                                          </p:val>
                                        </p:tav>
                                        <p:tav tm="100000">
                                          <p:val>
                                            <p:strVal val="#ppt_w"/>
                                          </p:val>
                                        </p:tav>
                                      </p:tavLst>
                                    </p:anim>
                                    <p:anim calcmode="lin" valueType="num">
                                      <p:cBhvr>
                                        <p:cTn id="13" dur="500" fill="hold"/>
                                        <p:tgtEl>
                                          <p:spTgt spid="82"/>
                                        </p:tgtEl>
                                        <p:attrNameLst>
                                          <p:attrName>ppt_h</p:attrName>
                                        </p:attrNameLst>
                                      </p:cBhvr>
                                      <p:tavLst>
                                        <p:tav tm="0">
                                          <p:val>
                                            <p:fltVal val="0"/>
                                          </p:val>
                                        </p:tav>
                                        <p:tav tm="100000">
                                          <p:val>
                                            <p:strVal val="#ppt_h"/>
                                          </p:val>
                                        </p:tav>
                                      </p:tavLst>
                                    </p:anim>
                                    <p:animEffect transition="in" filter="fade">
                                      <p:cBhvr>
                                        <p:cTn id="1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E270ED5C-BD4A-4401-9FE3-C524F50CC85A}"/>
              </a:ext>
            </a:extLst>
          </p:cNvPr>
          <p:cNvPicPr>
            <a:picLocks noChangeAspect="1"/>
          </p:cNvPicPr>
          <p:nvPr/>
        </p:nvPicPr>
        <p:blipFill rotWithShape="1">
          <a:blip r:embed="rId2">
            <a:extLst>
              <a:ext uri="{28A0092B-C50C-407E-A947-70E740481C1C}">
                <a14:useLocalDpi xmlns:a14="http://schemas.microsoft.com/office/drawing/2010/main" val="0"/>
              </a:ext>
            </a:extLst>
          </a:blip>
          <a:srcRect l="29688"/>
          <a:stretch/>
        </p:blipFill>
        <p:spPr>
          <a:xfrm flipH="1">
            <a:off x="-1" y="0"/>
            <a:ext cx="12192001" cy="994611"/>
          </a:xfrm>
          <a:prstGeom prst="rect">
            <a:avLst/>
          </a:prstGeom>
        </p:spPr>
      </p:pic>
      <p:pic>
        <p:nvPicPr>
          <p:cNvPr id="9" name="Picture 8">
            <a:extLst>
              <a:ext uri="{FF2B5EF4-FFF2-40B4-BE49-F238E27FC236}">
                <a16:creationId xmlns:a16="http://schemas.microsoft.com/office/drawing/2014/main" id="{25DE53B5-409E-46C8-8642-C438FCA0A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01" y="-2309253"/>
            <a:ext cx="12192001" cy="898463"/>
          </a:xfrm>
          <a:prstGeom prst="rect">
            <a:avLst/>
          </a:prstGeom>
        </p:spPr>
      </p:pic>
      <p:sp>
        <p:nvSpPr>
          <p:cNvPr id="81" name="Lightning Bolt 80">
            <a:extLst>
              <a:ext uri="{FF2B5EF4-FFF2-40B4-BE49-F238E27FC236}">
                <a16:creationId xmlns:a16="http://schemas.microsoft.com/office/drawing/2014/main" id="{43CFC17E-7273-437F-B025-27489FE05DDC}"/>
              </a:ext>
            </a:extLst>
          </p:cNvPr>
          <p:cNvSpPr/>
          <p:nvPr/>
        </p:nvSpPr>
        <p:spPr>
          <a:xfrm rot="21433514">
            <a:off x="-634191" y="7201235"/>
            <a:ext cx="8364085" cy="826738"/>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7ECE5CAD-BE42-4668-9E66-A2652589A73C}"/>
              </a:ext>
            </a:extLst>
          </p:cNvPr>
          <p:cNvSpPr/>
          <p:nvPr/>
        </p:nvSpPr>
        <p:spPr>
          <a:xfrm>
            <a:off x="641319" y="-1394820"/>
            <a:ext cx="8319441" cy="707886"/>
          </a:xfrm>
          <a:prstGeom prst="rect">
            <a:avLst/>
          </a:prstGeom>
        </p:spPr>
        <p:txBody>
          <a:bodyPr wrap="square">
            <a:spAutoFit/>
          </a:bodyPr>
          <a:lstStyle/>
          <a:p>
            <a:r>
              <a:rPr lang="en-US" sz="2000" dirty="0">
                <a:solidFill>
                  <a:srgbClr val="FF0000"/>
                </a:solidFill>
                <a:latin typeface="Algerian" panose="04020705040A02060702" pitchFamily="82" charset="0"/>
              </a:rPr>
              <a:t>KPI 2 : Number of Orders with review score 5 and payment type as credit card</a:t>
            </a:r>
            <a:endParaRPr lang="en-IN" sz="2000" dirty="0">
              <a:solidFill>
                <a:srgbClr val="FF0000"/>
              </a:solidFill>
              <a:latin typeface="Algerian" panose="04020705040A02060702" pitchFamily="82" charset="0"/>
            </a:endParaRPr>
          </a:p>
        </p:txBody>
      </p:sp>
      <p:pic>
        <p:nvPicPr>
          <p:cNvPr id="18" name="Picture 17">
            <a:extLst>
              <a:ext uri="{FF2B5EF4-FFF2-40B4-BE49-F238E27FC236}">
                <a16:creationId xmlns:a16="http://schemas.microsoft.com/office/drawing/2014/main" id="{1C213693-07AC-4C1E-A127-752403898503}"/>
              </a:ext>
            </a:extLst>
          </p:cNvPr>
          <p:cNvPicPr>
            <a:picLocks noChangeAspect="1"/>
          </p:cNvPicPr>
          <p:nvPr/>
        </p:nvPicPr>
        <p:blipFill>
          <a:blip r:embed="rId4"/>
          <a:stretch>
            <a:fillRect/>
          </a:stretch>
        </p:blipFill>
        <p:spPr>
          <a:xfrm>
            <a:off x="-9208012" y="1469000"/>
            <a:ext cx="8558713" cy="2846146"/>
          </a:xfrm>
          <a:prstGeom prst="rect">
            <a:avLst/>
          </a:prstGeom>
          <a:ln w="19050">
            <a:solidFill>
              <a:schemeClr val="tx1"/>
            </a:solidFill>
          </a:ln>
        </p:spPr>
      </p:pic>
      <p:sp>
        <p:nvSpPr>
          <p:cNvPr id="16" name="Rectangle 15">
            <a:extLst>
              <a:ext uri="{FF2B5EF4-FFF2-40B4-BE49-F238E27FC236}">
                <a16:creationId xmlns:a16="http://schemas.microsoft.com/office/drawing/2014/main" id="{A8218CA3-2865-43B1-9CE4-55EC9C0F3C33}"/>
              </a:ext>
            </a:extLst>
          </p:cNvPr>
          <p:cNvSpPr/>
          <p:nvPr/>
        </p:nvSpPr>
        <p:spPr>
          <a:xfrm>
            <a:off x="-8527468" y="-527341"/>
            <a:ext cx="8812669" cy="830997"/>
          </a:xfrm>
          <a:prstGeom prst="rect">
            <a:avLst/>
          </a:prstGeom>
        </p:spPr>
        <p:txBody>
          <a:bodyPr wrap="square">
            <a:spAutoFit/>
          </a:bodyPr>
          <a:lstStyle/>
          <a:p>
            <a:r>
              <a:rPr lang="en-US" sz="2400" dirty="0">
                <a:solidFill>
                  <a:srgbClr val="FF0000"/>
                </a:solidFill>
                <a:latin typeface="Algerian" panose="04020705040A02060702" pitchFamily="82" charset="0"/>
              </a:rPr>
              <a:t>KPI 3 : Average number of days taken for </a:t>
            </a:r>
            <a:r>
              <a:rPr lang="en-US" sz="2400" dirty="0" err="1">
                <a:solidFill>
                  <a:srgbClr val="FF0000"/>
                </a:solidFill>
                <a:latin typeface="Algerian" panose="04020705040A02060702" pitchFamily="82" charset="0"/>
              </a:rPr>
              <a:t>order_delivered_customer_date</a:t>
            </a:r>
            <a:r>
              <a:rPr lang="en-US" sz="2400" dirty="0">
                <a:solidFill>
                  <a:srgbClr val="FF0000"/>
                </a:solidFill>
                <a:latin typeface="Algerian" panose="04020705040A02060702" pitchFamily="82" charset="0"/>
              </a:rPr>
              <a:t> for </a:t>
            </a:r>
            <a:r>
              <a:rPr lang="en-US" sz="2400" dirty="0" err="1">
                <a:solidFill>
                  <a:srgbClr val="FF0000"/>
                </a:solidFill>
                <a:latin typeface="Algerian" panose="04020705040A02060702" pitchFamily="82" charset="0"/>
              </a:rPr>
              <a:t>pet_shop</a:t>
            </a:r>
            <a:r>
              <a:rPr lang="en-US" sz="2400" dirty="0">
                <a:solidFill>
                  <a:srgbClr val="FF0000"/>
                </a:solidFill>
                <a:latin typeface="Algerian" panose="04020705040A02060702" pitchFamily="82" charset="0"/>
              </a:rPr>
              <a:t>.</a:t>
            </a:r>
            <a:endParaRPr lang="en-IN" sz="2400" dirty="0">
              <a:solidFill>
                <a:srgbClr val="FF0000"/>
              </a:solidFill>
              <a:latin typeface="Algerian" panose="04020705040A02060702" pitchFamily="82" charset="0"/>
            </a:endParaRPr>
          </a:p>
        </p:txBody>
      </p:sp>
      <p:pic>
        <p:nvPicPr>
          <p:cNvPr id="21" name="Picture 20">
            <a:extLst>
              <a:ext uri="{FF2B5EF4-FFF2-40B4-BE49-F238E27FC236}">
                <a16:creationId xmlns:a16="http://schemas.microsoft.com/office/drawing/2014/main" id="{DF6B509C-4052-4498-BA9B-5958221A59DF}"/>
              </a:ext>
            </a:extLst>
          </p:cNvPr>
          <p:cNvPicPr>
            <a:picLocks noChangeAspect="1"/>
          </p:cNvPicPr>
          <p:nvPr/>
        </p:nvPicPr>
        <p:blipFill>
          <a:blip r:embed="rId5"/>
          <a:stretch>
            <a:fillRect/>
          </a:stretch>
        </p:blipFill>
        <p:spPr>
          <a:xfrm>
            <a:off x="-7961092" y="6759178"/>
            <a:ext cx="5807593" cy="2664914"/>
          </a:xfrm>
          <a:prstGeom prst="rect">
            <a:avLst/>
          </a:prstGeom>
        </p:spPr>
      </p:pic>
      <p:sp>
        <p:nvSpPr>
          <p:cNvPr id="2" name="Rectangle 1">
            <a:extLst>
              <a:ext uri="{FF2B5EF4-FFF2-40B4-BE49-F238E27FC236}">
                <a16:creationId xmlns:a16="http://schemas.microsoft.com/office/drawing/2014/main" id="{449205EE-C063-4493-A9AE-AC8A09DEFB7C}"/>
              </a:ext>
            </a:extLst>
          </p:cNvPr>
          <p:cNvSpPr/>
          <p:nvPr/>
        </p:nvSpPr>
        <p:spPr>
          <a:xfrm>
            <a:off x="12833685" y="2010"/>
            <a:ext cx="8630652" cy="830997"/>
          </a:xfrm>
          <a:prstGeom prst="rect">
            <a:avLst/>
          </a:prstGeom>
        </p:spPr>
        <p:txBody>
          <a:bodyPr wrap="square">
            <a:spAutoFit/>
          </a:bodyPr>
          <a:lstStyle/>
          <a:p>
            <a:r>
              <a:rPr lang="en-US" sz="2400" dirty="0">
                <a:solidFill>
                  <a:srgbClr val="FF0000"/>
                </a:solidFill>
                <a:latin typeface="Algerian" panose="04020705040A02060702" pitchFamily="82" charset="0"/>
              </a:rPr>
              <a:t>KPI 4 : Average price and payment values from customers of Sao Paulo city</a:t>
            </a:r>
            <a:endParaRPr lang="en-IN" sz="2400" dirty="0">
              <a:solidFill>
                <a:srgbClr val="FF0000"/>
              </a:solidFill>
              <a:latin typeface="Algerian" panose="04020705040A02060702" pitchFamily="82" charset="0"/>
            </a:endParaRPr>
          </a:p>
        </p:txBody>
      </p:sp>
      <p:sp>
        <p:nvSpPr>
          <p:cNvPr id="4" name="Rectangle 3">
            <a:extLst>
              <a:ext uri="{FF2B5EF4-FFF2-40B4-BE49-F238E27FC236}">
                <a16:creationId xmlns:a16="http://schemas.microsoft.com/office/drawing/2014/main" id="{7E42D4C3-7EC0-4A9D-B404-BD614B3B8C5B}"/>
              </a:ext>
            </a:extLst>
          </p:cNvPr>
          <p:cNvSpPr/>
          <p:nvPr/>
        </p:nvSpPr>
        <p:spPr>
          <a:xfrm>
            <a:off x="8113722" y="-2195949"/>
            <a:ext cx="8778616" cy="1015663"/>
          </a:xfrm>
          <a:prstGeom prst="rect">
            <a:avLst/>
          </a:prstGeom>
        </p:spPr>
        <p:txBody>
          <a:bodyPr wrap="square">
            <a:spAutoFit/>
          </a:bodyPr>
          <a:lstStyle/>
          <a:p>
            <a:r>
              <a:rPr lang="en-US" sz="2000" dirty="0">
                <a:solidFill>
                  <a:srgbClr val="FF0000"/>
                </a:solidFill>
                <a:latin typeface="Algerian" panose="04020705040A02060702" pitchFamily="82" charset="0"/>
              </a:rPr>
              <a:t>KPI 5 : Relationship between shipping days (</a:t>
            </a:r>
            <a:r>
              <a:rPr lang="en-US" sz="2000" dirty="0" err="1">
                <a:solidFill>
                  <a:srgbClr val="FF0000"/>
                </a:solidFill>
                <a:latin typeface="Algerian" panose="04020705040A02060702" pitchFamily="82" charset="0"/>
              </a:rPr>
              <a:t>order_delivered_customer_date</a:t>
            </a:r>
            <a:r>
              <a:rPr lang="en-US" sz="2000" dirty="0">
                <a:solidFill>
                  <a:srgbClr val="FF0000"/>
                </a:solidFill>
                <a:latin typeface="Algerian" panose="04020705040A02060702" pitchFamily="82" charset="0"/>
              </a:rPr>
              <a:t> - </a:t>
            </a:r>
            <a:r>
              <a:rPr lang="en-US" sz="2000" dirty="0" err="1">
                <a:solidFill>
                  <a:srgbClr val="FF0000"/>
                </a:solidFill>
                <a:latin typeface="Algerian" panose="04020705040A02060702" pitchFamily="82" charset="0"/>
              </a:rPr>
              <a:t>order_purchase_timestamp</a:t>
            </a:r>
            <a:r>
              <a:rPr lang="en-US" sz="2000" dirty="0">
                <a:solidFill>
                  <a:srgbClr val="FF0000"/>
                </a:solidFill>
                <a:latin typeface="Algerian" panose="04020705040A02060702" pitchFamily="82" charset="0"/>
              </a:rPr>
              <a:t>) Vs review scores</a:t>
            </a:r>
            <a:endParaRPr lang="en-IN" sz="2000" dirty="0">
              <a:solidFill>
                <a:srgbClr val="FF0000"/>
              </a:solidFill>
              <a:latin typeface="Algerian" panose="04020705040A02060702" pitchFamily="82" charset="0"/>
            </a:endParaRPr>
          </a:p>
        </p:txBody>
      </p:sp>
      <p:pic>
        <p:nvPicPr>
          <p:cNvPr id="19" name="Picture 18">
            <a:extLst>
              <a:ext uri="{FF2B5EF4-FFF2-40B4-BE49-F238E27FC236}">
                <a16:creationId xmlns:a16="http://schemas.microsoft.com/office/drawing/2014/main" id="{FE99EBF8-89B0-4D2F-8C4B-4AAA980E4846}"/>
              </a:ext>
            </a:extLst>
          </p:cNvPr>
          <p:cNvPicPr>
            <a:picLocks noChangeAspect="1"/>
          </p:cNvPicPr>
          <p:nvPr/>
        </p:nvPicPr>
        <p:blipFill>
          <a:blip r:embed="rId6"/>
          <a:stretch>
            <a:fillRect/>
          </a:stretch>
        </p:blipFill>
        <p:spPr>
          <a:xfrm>
            <a:off x="13956632" y="1469000"/>
            <a:ext cx="8394301" cy="3101609"/>
          </a:xfrm>
          <a:prstGeom prst="rect">
            <a:avLst/>
          </a:prstGeom>
          <a:ln w="12700">
            <a:solidFill>
              <a:schemeClr val="tx1"/>
            </a:solidFill>
          </a:ln>
        </p:spPr>
      </p:pic>
      <p:sp>
        <p:nvSpPr>
          <p:cNvPr id="5" name="Rectangle 4">
            <a:extLst>
              <a:ext uri="{FF2B5EF4-FFF2-40B4-BE49-F238E27FC236}">
                <a16:creationId xmlns:a16="http://schemas.microsoft.com/office/drawing/2014/main" id="{5113E5C8-C9FD-4A0B-9962-35287B4ACD9A}"/>
              </a:ext>
            </a:extLst>
          </p:cNvPr>
          <p:cNvSpPr/>
          <p:nvPr/>
        </p:nvSpPr>
        <p:spPr>
          <a:xfrm>
            <a:off x="7295797" y="8068336"/>
            <a:ext cx="9160042" cy="2246769"/>
          </a:xfrm>
          <a:prstGeom prst="rect">
            <a:avLst/>
          </a:prstGeom>
        </p:spPr>
        <p:txBody>
          <a:bodyPr wrap="square">
            <a:spAutoFit/>
          </a:bodyPr>
          <a:lstStyle/>
          <a:p>
            <a:endParaRPr lang="en-US" sz="2000" dirty="0">
              <a:solidFill>
                <a:srgbClr val="00B0F0"/>
              </a:solidFill>
              <a:latin typeface="Arial Rounded MT Bold" panose="020F0704030504030204" pitchFamily="34" charset="0"/>
            </a:endParaRPr>
          </a:p>
          <a:p>
            <a:r>
              <a:rPr lang="en-US" sz="2000" b="1" dirty="0">
                <a:solidFill>
                  <a:srgbClr val="00B0F0"/>
                </a:solidFill>
                <a:latin typeface="Arial Rounded MT Bold" panose="020F0704030504030204" pitchFamily="34" charset="0"/>
              </a:rPr>
              <a:t>Question: </a:t>
            </a:r>
            <a:r>
              <a:rPr lang="en-US" sz="2000" dirty="0">
                <a:solidFill>
                  <a:srgbClr val="00B0F0"/>
                </a:solidFill>
                <a:latin typeface="Arial Rounded MT Bold" panose="020F0704030504030204" pitchFamily="34" charset="0"/>
              </a:rPr>
              <a:t>How does the length of shipping time correlate with customer review scores, and what improvements in the shipping process can most effectively decrease shipping days and enhance overall customer satisfaction?	</a:t>
            </a:r>
          </a:p>
          <a:p>
            <a:r>
              <a:rPr lang="en-US" sz="2000" b="1" dirty="0">
                <a:solidFill>
                  <a:srgbClr val="00B0F0"/>
                </a:solidFill>
                <a:latin typeface="Arial Rounded MT Bold" panose="020F0704030504030204" pitchFamily="34" charset="0"/>
              </a:rPr>
              <a:t>Insight: </a:t>
            </a:r>
            <a:r>
              <a:rPr lang="en-US" sz="2000" dirty="0">
                <a:solidFill>
                  <a:srgbClr val="00B0F0"/>
                </a:solidFill>
                <a:latin typeface="Arial Rounded MT Bold" panose="020F0704030504030204" pitchFamily="34" charset="0"/>
              </a:rPr>
              <a:t>Customers give higher review scores for faster shipping, so businesses should focus on improving their shipping times</a:t>
            </a:r>
            <a:endParaRPr lang="en-IN" sz="2000" dirty="0">
              <a:solidFill>
                <a:srgbClr val="00B0F0"/>
              </a:solidFill>
              <a:latin typeface="Arial Rounded MT Bold" panose="020F0704030504030204" pitchFamily="34" charset="0"/>
            </a:endParaRPr>
          </a:p>
        </p:txBody>
      </p:sp>
      <p:pic>
        <p:nvPicPr>
          <p:cNvPr id="20" name="Content Placeholder 6">
            <a:extLst>
              <a:ext uri="{FF2B5EF4-FFF2-40B4-BE49-F238E27FC236}">
                <a16:creationId xmlns:a16="http://schemas.microsoft.com/office/drawing/2014/main" id="{2E494578-D4EA-4B54-ACEB-B62B8537629A}"/>
              </a:ext>
            </a:extLst>
          </p:cNvPr>
          <p:cNvPicPr>
            <a:picLocks noChangeAspect="1"/>
          </p:cNvPicPr>
          <p:nvPr/>
        </p:nvPicPr>
        <p:blipFill>
          <a:blip r:embed="rId7"/>
          <a:stretch>
            <a:fillRect/>
          </a:stretch>
        </p:blipFill>
        <p:spPr>
          <a:xfrm>
            <a:off x="116030" y="1044791"/>
            <a:ext cx="12075970" cy="5419942"/>
          </a:xfrm>
          <a:prstGeom prst="rect">
            <a:avLst/>
          </a:prstGeom>
          <a:ln w="38100">
            <a:solidFill>
              <a:schemeClr val="tx1"/>
            </a:solidFill>
          </a:ln>
        </p:spPr>
      </p:pic>
      <p:pic>
        <p:nvPicPr>
          <p:cNvPr id="7" name="Picture 6">
            <a:extLst>
              <a:ext uri="{FF2B5EF4-FFF2-40B4-BE49-F238E27FC236}">
                <a16:creationId xmlns:a16="http://schemas.microsoft.com/office/drawing/2014/main" id="{397A00A8-2FE1-4071-9133-91AE46CCC3D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771" y="-1489304"/>
            <a:ext cx="2524638" cy="990590"/>
          </a:xfrm>
          <a:prstGeom prst="rect">
            <a:avLst/>
          </a:prstGeom>
        </p:spPr>
      </p:pic>
      <p:sp>
        <p:nvSpPr>
          <p:cNvPr id="8" name="Rectangle 7">
            <a:extLst>
              <a:ext uri="{FF2B5EF4-FFF2-40B4-BE49-F238E27FC236}">
                <a16:creationId xmlns:a16="http://schemas.microsoft.com/office/drawing/2014/main" id="{9BBE1FCA-0E37-4ECC-A308-9806991710C1}"/>
              </a:ext>
            </a:extLst>
          </p:cNvPr>
          <p:cNvSpPr/>
          <p:nvPr/>
        </p:nvSpPr>
        <p:spPr>
          <a:xfrm>
            <a:off x="2112546" y="-1532319"/>
            <a:ext cx="5376985"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EXCEL-DASHBORD</a:t>
            </a:r>
          </a:p>
        </p:txBody>
      </p:sp>
    </p:spTree>
    <p:extLst>
      <p:ext uri="{BB962C8B-B14F-4D97-AF65-F5344CB8AC3E}">
        <p14:creationId xmlns:p14="http://schemas.microsoft.com/office/powerpoint/2010/main" val="33959706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2000"/>
                                        <p:tgtEl>
                                          <p:spTgt spid="81"/>
                                        </p:tgtEl>
                                      </p:cBhvr>
                                    </p:animEffect>
                                    <p:anim calcmode="lin" valueType="num">
                                      <p:cBhvr>
                                        <p:cTn id="8" dur="2000" fill="hold"/>
                                        <p:tgtEl>
                                          <p:spTgt spid="81"/>
                                        </p:tgtEl>
                                        <p:attrNameLst>
                                          <p:attrName>ppt_w</p:attrName>
                                        </p:attrNameLst>
                                      </p:cBhvr>
                                      <p:tavLst>
                                        <p:tav tm="0" fmla="#ppt_w*sin(2.5*pi*$)">
                                          <p:val>
                                            <p:fltVal val="0"/>
                                          </p:val>
                                        </p:tav>
                                        <p:tav tm="100000">
                                          <p:val>
                                            <p:fltVal val="1"/>
                                          </p:val>
                                        </p:tav>
                                      </p:tavLst>
                                    </p:anim>
                                    <p:anim calcmode="lin" valueType="num">
                                      <p:cBhvr>
                                        <p:cTn id="9" dur="2000" fill="hold"/>
                                        <p:tgtEl>
                                          <p:spTgt spid="81"/>
                                        </p:tgtEl>
                                        <p:attrNameLst>
                                          <p:attrName>ppt_h</p:attrName>
                                        </p:attrNameLst>
                                      </p:cBhvr>
                                      <p:tavLst>
                                        <p:tav tm="0">
                                          <p:val>
                                            <p:strVal val="#ppt_h"/>
                                          </p:val>
                                        </p:tav>
                                        <p:tav tm="100000">
                                          <p:val>
                                            <p:strVal val="#ppt_h"/>
                                          </p:val>
                                        </p:tav>
                                      </p:tavLst>
                                    </p:anim>
                                  </p:childTnLst>
                                </p:cTn>
                              </p:par>
                              <p:par>
                                <p:cTn id="10" presetID="42" presetClass="path" presetSubtype="0" accel="50000" decel="50000" fill="hold" nodeType="withEffect">
                                  <p:stCondLst>
                                    <p:cond delay="0"/>
                                  </p:stCondLst>
                                  <p:childTnLst>
                                    <p:animMotion origin="layout" path="M 0.00716 -0.03889 L 0.00716 0.21111 " pathEditMode="relative" rAng="0" ptsTypes="AA">
                                      <p:cBhvr>
                                        <p:cTn id="11" dur="2000" fill="hold"/>
                                        <p:tgtEl>
                                          <p:spTgt spid="7"/>
                                        </p:tgtEl>
                                        <p:attrNameLst>
                                          <p:attrName>ppt_x</p:attrName>
                                          <p:attrName>ppt_y</p:attrName>
                                        </p:attrNameLst>
                                      </p:cBhvr>
                                      <p:rCtr x="0" y="12500"/>
                                    </p:animMotion>
                                  </p:childTnLst>
                                </p:cTn>
                              </p:par>
                              <p:par>
                                <p:cTn id="12" presetID="42" presetClass="path" presetSubtype="0" accel="50000" decel="50000" fill="hold" grpId="0" nodeType="withEffect">
                                  <p:stCondLst>
                                    <p:cond delay="0"/>
                                  </p:stCondLst>
                                  <p:childTnLst>
                                    <p:animMotion origin="layout" path="M 0.00625 -0.02315 L 0.00625 0.22685 " pathEditMode="relative" rAng="0" ptsTypes="AA">
                                      <p:cBhvr>
                                        <p:cTn id="13" dur="2000" fill="hold"/>
                                        <p:tgtEl>
                                          <p:spTgt spid="8"/>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E270ED5C-BD4A-4401-9FE3-C524F50CC85A}"/>
              </a:ext>
            </a:extLst>
          </p:cNvPr>
          <p:cNvPicPr>
            <a:picLocks noChangeAspect="1"/>
          </p:cNvPicPr>
          <p:nvPr/>
        </p:nvPicPr>
        <p:blipFill rotWithShape="1">
          <a:blip r:embed="rId2">
            <a:extLst>
              <a:ext uri="{28A0092B-C50C-407E-A947-70E740481C1C}">
                <a14:useLocalDpi xmlns:a14="http://schemas.microsoft.com/office/drawing/2010/main" val="0"/>
              </a:ext>
            </a:extLst>
          </a:blip>
          <a:srcRect l="29688"/>
          <a:stretch/>
        </p:blipFill>
        <p:spPr>
          <a:xfrm flipH="1">
            <a:off x="-43681" y="5877039"/>
            <a:ext cx="12235680" cy="994611"/>
          </a:xfrm>
          <a:prstGeom prst="rect">
            <a:avLst/>
          </a:prstGeom>
        </p:spPr>
      </p:pic>
      <p:pic>
        <p:nvPicPr>
          <p:cNvPr id="9" name="Picture 8">
            <a:extLst>
              <a:ext uri="{FF2B5EF4-FFF2-40B4-BE49-F238E27FC236}">
                <a16:creationId xmlns:a16="http://schemas.microsoft.com/office/drawing/2014/main" id="{25DE53B5-409E-46C8-8642-C438FCA0A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01" y="-2309253"/>
            <a:ext cx="12192001" cy="898463"/>
          </a:xfrm>
          <a:prstGeom prst="rect">
            <a:avLst/>
          </a:prstGeom>
        </p:spPr>
      </p:pic>
      <p:sp>
        <p:nvSpPr>
          <p:cNvPr id="13" name="Rectangle 12">
            <a:extLst>
              <a:ext uri="{FF2B5EF4-FFF2-40B4-BE49-F238E27FC236}">
                <a16:creationId xmlns:a16="http://schemas.microsoft.com/office/drawing/2014/main" id="{7ECE5CAD-BE42-4668-9E66-A2652589A73C}"/>
              </a:ext>
            </a:extLst>
          </p:cNvPr>
          <p:cNvSpPr/>
          <p:nvPr/>
        </p:nvSpPr>
        <p:spPr>
          <a:xfrm>
            <a:off x="641319" y="-1394820"/>
            <a:ext cx="8319441" cy="707886"/>
          </a:xfrm>
          <a:prstGeom prst="rect">
            <a:avLst/>
          </a:prstGeom>
        </p:spPr>
        <p:txBody>
          <a:bodyPr wrap="square">
            <a:spAutoFit/>
          </a:bodyPr>
          <a:lstStyle/>
          <a:p>
            <a:r>
              <a:rPr lang="en-US" sz="2000" dirty="0">
                <a:solidFill>
                  <a:srgbClr val="FF0000"/>
                </a:solidFill>
                <a:latin typeface="Algerian" panose="04020705040A02060702" pitchFamily="82" charset="0"/>
              </a:rPr>
              <a:t>KPI 2 : Number of Orders with review score 5 and payment type as credit card</a:t>
            </a:r>
            <a:endParaRPr lang="en-IN" sz="2000" dirty="0">
              <a:solidFill>
                <a:srgbClr val="FF0000"/>
              </a:solidFill>
              <a:latin typeface="Algerian" panose="04020705040A02060702" pitchFamily="82" charset="0"/>
            </a:endParaRPr>
          </a:p>
        </p:txBody>
      </p:sp>
      <p:pic>
        <p:nvPicPr>
          <p:cNvPr id="18" name="Picture 17">
            <a:extLst>
              <a:ext uri="{FF2B5EF4-FFF2-40B4-BE49-F238E27FC236}">
                <a16:creationId xmlns:a16="http://schemas.microsoft.com/office/drawing/2014/main" id="{1C213693-07AC-4C1E-A127-752403898503}"/>
              </a:ext>
            </a:extLst>
          </p:cNvPr>
          <p:cNvPicPr>
            <a:picLocks noChangeAspect="1"/>
          </p:cNvPicPr>
          <p:nvPr/>
        </p:nvPicPr>
        <p:blipFill>
          <a:blip r:embed="rId4"/>
          <a:stretch>
            <a:fillRect/>
          </a:stretch>
        </p:blipFill>
        <p:spPr>
          <a:xfrm>
            <a:off x="-9208012" y="1469000"/>
            <a:ext cx="8558713" cy="2846146"/>
          </a:xfrm>
          <a:prstGeom prst="rect">
            <a:avLst/>
          </a:prstGeom>
          <a:ln w="19050">
            <a:solidFill>
              <a:schemeClr val="tx1"/>
            </a:solidFill>
          </a:ln>
        </p:spPr>
      </p:pic>
      <p:sp>
        <p:nvSpPr>
          <p:cNvPr id="16" name="Rectangle 15">
            <a:extLst>
              <a:ext uri="{FF2B5EF4-FFF2-40B4-BE49-F238E27FC236}">
                <a16:creationId xmlns:a16="http://schemas.microsoft.com/office/drawing/2014/main" id="{A8218CA3-2865-43B1-9CE4-55EC9C0F3C33}"/>
              </a:ext>
            </a:extLst>
          </p:cNvPr>
          <p:cNvSpPr/>
          <p:nvPr/>
        </p:nvSpPr>
        <p:spPr>
          <a:xfrm>
            <a:off x="-8527468" y="-527341"/>
            <a:ext cx="8812669" cy="830997"/>
          </a:xfrm>
          <a:prstGeom prst="rect">
            <a:avLst/>
          </a:prstGeom>
        </p:spPr>
        <p:txBody>
          <a:bodyPr wrap="square">
            <a:spAutoFit/>
          </a:bodyPr>
          <a:lstStyle/>
          <a:p>
            <a:r>
              <a:rPr lang="en-US" sz="2400" dirty="0">
                <a:solidFill>
                  <a:srgbClr val="FF0000"/>
                </a:solidFill>
                <a:latin typeface="Algerian" panose="04020705040A02060702" pitchFamily="82" charset="0"/>
              </a:rPr>
              <a:t>KPI 3 : Average number of days taken for </a:t>
            </a:r>
            <a:r>
              <a:rPr lang="en-US" sz="2400" dirty="0" err="1">
                <a:solidFill>
                  <a:srgbClr val="FF0000"/>
                </a:solidFill>
                <a:latin typeface="Algerian" panose="04020705040A02060702" pitchFamily="82" charset="0"/>
              </a:rPr>
              <a:t>order_delivered_customer_date</a:t>
            </a:r>
            <a:r>
              <a:rPr lang="en-US" sz="2400" dirty="0">
                <a:solidFill>
                  <a:srgbClr val="FF0000"/>
                </a:solidFill>
                <a:latin typeface="Algerian" panose="04020705040A02060702" pitchFamily="82" charset="0"/>
              </a:rPr>
              <a:t> for </a:t>
            </a:r>
            <a:r>
              <a:rPr lang="en-US" sz="2400" dirty="0" err="1">
                <a:solidFill>
                  <a:srgbClr val="FF0000"/>
                </a:solidFill>
                <a:latin typeface="Algerian" panose="04020705040A02060702" pitchFamily="82" charset="0"/>
              </a:rPr>
              <a:t>pet_shop</a:t>
            </a:r>
            <a:r>
              <a:rPr lang="en-US" sz="2400" dirty="0">
                <a:solidFill>
                  <a:srgbClr val="FF0000"/>
                </a:solidFill>
                <a:latin typeface="Algerian" panose="04020705040A02060702" pitchFamily="82" charset="0"/>
              </a:rPr>
              <a:t>.</a:t>
            </a:r>
            <a:endParaRPr lang="en-IN" sz="2400" dirty="0">
              <a:solidFill>
                <a:srgbClr val="FF0000"/>
              </a:solidFill>
              <a:latin typeface="Algerian" panose="04020705040A02060702" pitchFamily="82" charset="0"/>
            </a:endParaRPr>
          </a:p>
        </p:txBody>
      </p:sp>
      <p:pic>
        <p:nvPicPr>
          <p:cNvPr id="21" name="Picture 20">
            <a:extLst>
              <a:ext uri="{FF2B5EF4-FFF2-40B4-BE49-F238E27FC236}">
                <a16:creationId xmlns:a16="http://schemas.microsoft.com/office/drawing/2014/main" id="{DF6B509C-4052-4498-BA9B-5958221A59DF}"/>
              </a:ext>
            </a:extLst>
          </p:cNvPr>
          <p:cNvPicPr>
            <a:picLocks noChangeAspect="1"/>
          </p:cNvPicPr>
          <p:nvPr/>
        </p:nvPicPr>
        <p:blipFill>
          <a:blip r:embed="rId5"/>
          <a:stretch>
            <a:fillRect/>
          </a:stretch>
        </p:blipFill>
        <p:spPr>
          <a:xfrm>
            <a:off x="-7961092" y="6759178"/>
            <a:ext cx="5807593" cy="2664914"/>
          </a:xfrm>
          <a:prstGeom prst="rect">
            <a:avLst/>
          </a:prstGeom>
        </p:spPr>
      </p:pic>
      <p:sp>
        <p:nvSpPr>
          <p:cNvPr id="2" name="Rectangle 1">
            <a:extLst>
              <a:ext uri="{FF2B5EF4-FFF2-40B4-BE49-F238E27FC236}">
                <a16:creationId xmlns:a16="http://schemas.microsoft.com/office/drawing/2014/main" id="{449205EE-C063-4493-A9AE-AC8A09DEFB7C}"/>
              </a:ext>
            </a:extLst>
          </p:cNvPr>
          <p:cNvSpPr/>
          <p:nvPr/>
        </p:nvSpPr>
        <p:spPr>
          <a:xfrm>
            <a:off x="12833685" y="2010"/>
            <a:ext cx="8630652" cy="830997"/>
          </a:xfrm>
          <a:prstGeom prst="rect">
            <a:avLst/>
          </a:prstGeom>
        </p:spPr>
        <p:txBody>
          <a:bodyPr wrap="square">
            <a:spAutoFit/>
          </a:bodyPr>
          <a:lstStyle/>
          <a:p>
            <a:r>
              <a:rPr lang="en-US" sz="2400" dirty="0">
                <a:solidFill>
                  <a:srgbClr val="FF0000"/>
                </a:solidFill>
                <a:latin typeface="Algerian" panose="04020705040A02060702" pitchFamily="82" charset="0"/>
              </a:rPr>
              <a:t>KPI 4 : Average price and payment values from customers of Sao Paulo city</a:t>
            </a:r>
            <a:endParaRPr lang="en-IN" sz="2400" dirty="0">
              <a:solidFill>
                <a:srgbClr val="FF0000"/>
              </a:solidFill>
              <a:latin typeface="Algerian" panose="04020705040A02060702" pitchFamily="82" charset="0"/>
            </a:endParaRPr>
          </a:p>
        </p:txBody>
      </p:sp>
      <p:pic>
        <p:nvPicPr>
          <p:cNvPr id="15" name="Picture 14">
            <a:extLst>
              <a:ext uri="{FF2B5EF4-FFF2-40B4-BE49-F238E27FC236}">
                <a16:creationId xmlns:a16="http://schemas.microsoft.com/office/drawing/2014/main" id="{FD2541FD-E47F-46C5-956B-C94130F87AB5}"/>
              </a:ext>
            </a:extLst>
          </p:cNvPr>
          <p:cNvPicPr>
            <a:picLocks noChangeAspect="1"/>
          </p:cNvPicPr>
          <p:nvPr/>
        </p:nvPicPr>
        <p:blipFill>
          <a:blip r:embed="rId6"/>
          <a:stretch>
            <a:fillRect/>
          </a:stretch>
        </p:blipFill>
        <p:spPr>
          <a:xfrm>
            <a:off x="3384885" y="-3385718"/>
            <a:ext cx="4966276" cy="2834886"/>
          </a:xfrm>
          <a:prstGeom prst="rect">
            <a:avLst/>
          </a:prstGeom>
        </p:spPr>
      </p:pic>
      <p:sp>
        <p:nvSpPr>
          <p:cNvPr id="4" name="Rectangle 3">
            <a:extLst>
              <a:ext uri="{FF2B5EF4-FFF2-40B4-BE49-F238E27FC236}">
                <a16:creationId xmlns:a16="http://schemas.microsoft.com/office/drawing/2014/main" id="{7E42D4C3-7EC0-4A9D-B404-BD614B3B8C5B}"/>
              </a:ext>
            </a:extLst>
          </p:cNvPr>
          <p:cNvSpPr/>
          <p:nvPr/>
        </p:nvSpPr>
        <p:spPr>
          <a:xfrm>
            <a:off x="8113722" y="-2195949"/>
            <a:ext cx="8778616" cy="1015663"/>
          </a:xfrm>
          <a:prstGeom prst="rect">
            <a:avLst/>
          </a:prstGeom>
        </p:spPr>
        <p:txBody>
          <a:bodyPr wrap="square">
            <a:spAutoFit/>
          </a:bodyPr>
          <a:lstStyle/>
          <a:p>
            <a:r>
              <a:rPr lang="en-US" sz="2000" dirty="0">
                <a:solidFill>
                  <a:srgbClr val="FF0000"/>
                </a:solidFill>
                <a:latin typeface="Algerian" panose="04020705040A02060702" pitchFamily="82" charset="0"/>
              </a:rPr>
              <a:t>KPI 5 : Relationship between shipping days (</a:t>
            </a:r>
            <a:r>
              <a:rPr lang="en-US" sz="2000" dirty="0" err="1">
                <a:solidFill>
                  <a:srgbClr val="FF0000"/>
                </a:solidFill>
                <a:latin typeface="Algerian" panose="04020705040A02060702" pitchFamily="82" charset="0"/>
              </a:rPr>
              <a:t>order_delivered_customer_date</a:t>
            </a:r>
            <a:r>
              <a:rPr lang="en-US" sz="2000" dirty="0">
                <a:solidFill>
                  <a:srgbClr val="FF0000"/>
                </a:solidFill>
                <a:latin typeface="Algerian" panose="04020705040A02060702" pitchFamily="82" charset="0"/>
              </a:rPr>
              <a:t> - </a:t>
            </a:r>
            <a:r>
              <a:rPr lang="en-US" sz="2000" dirty="0" err="1">
                <a:solidFill>
                  <a:srgbClr val="FF0000"/>
                </a:solidFill>
                <a:latin typeface="Algerian" panose="04020705040A02060702" pitchFamily="82" charset="0"/>
              </a:rPr>
              <a:t>order_purchase_timestamp</a:t>
            </a:r>
            <a:r>
              <a:rPr lang="en-US" sz="2000" dirty="0">
                <a:solidFill>
                  <a:srgbClr val="FF0000"/>
                </a:solidFill>
                <a:latin typeface="Algerian" panose="04020705040A02060702" pitchFamily="82" charset="0"/>
              </a:rPr>
              <a:t>) Vs review scores</a:t>
            </a:r>
            <a:endParaRPr lang="en-IN" sz="2000" dirty="0">
              <a:solidFill>
                <a:srgbClr val="FF0000"/>
              </a:solidFill>
              <a:latin typeface="Algerian" panose="04020705040A02060702" pitchFamily="82" charset="0"/>
            </a:endParaRPr>
          </a:p>
        </p:txBody>
      </p:sp>
      <p:pic>
        <p:nvPicPr>
          <p:cNvPr id="19" name="Picture 18">
            <a:extLst>
              <a:ext uri="{FF2B5EF4-FFF2-40B4-BE49-F238E27FC236}">
                <a16:creationId xmlns:a16="http://schemas.microsoft.com/office/drawing/2014/main" id="{FE99EBF8-89B0-4D2F-8C4B-4AAA980E4846}"/>
              </a:ext>
            </a:extLst>
          </p:cNvPr>
          <p:cNvPicPr>
            <a:picLocks noChangeAspect="1"/>
          </p:cNvPicPr>
          <p:nvPr/>
        </p:nvPicPr>
        <p:blipFill>
          <a:blip r:embed="rId7"/>
          <a:stretch>
            <a:fillRect/>
          </a:stretch>
        </p:blipFill>
        <p:spPr>
          <a:xfrm>
            <a:off x="13956632" y="1469000"/>
            <a:ext cx="8394301" cy="3101609"/>
          </a:xfrm>
          <a:prstGeom prst="rect">
            <a:avLst/>
          </a:prstGeom>
          <a:ln w="12700">
            <a:solidFill>
              <a:schemeClr val="tx1"/>
            </a:solidFill>
          </a:ln>
        </p:spPr>
      </p:pic>
      <p:sp>
        <p:nvSpPr>
          <p:cNvPr id="5" name="Rectangle 4">
            <a:extLst>
              <a:ext uri="{FF2B5EF4-FFF2-40B4-BE49-F238E27FC236}">
                <a16:creationId xmlns:a16="http://schemas.microsoft.com/office/drawing/2014/main" id="{5113E5C8-C9FD-4A0B-9962-35287B4ACD9A}"/>
              </a:ext>
            </a:extLst>
          </p:cNvPr>
          <p:cNvSpPr/>
          <p:nvPr/>
        </p:nvSpPr>
        <p:spPr>
          <a:xfrm>
            <a:off x="7295797" y="8068336"/>
            <a:ext cx="9160042" cy="2246769"/>
          </a:xfrm>
          <a:prstGeom prst="rect">
            <a:avLst/>
          </a:prstGeom>
        </p:spPr>
        <p:txBody>
          <a:bodyPr wrap="square">
            <a:spAutoFit/>
          </a:bodyPr>
          <a:lstStyle/>
          <a:p>
            <a:endParaRPr lang="en-US" sz="2000" dirty="0">
              <a:solidFill>
                <a:srgbClr val="00B0F0"/>
              </a:solidFill>
              <a:latin typeface="Arial Rounded MT Bold" panose="020F0704030504030204" pitchFamily="34" charset="0"/>
            </a:endParaRPr>
          </a:p>
          <a:p>
            <a:r>
              <a:rPr lang="en-US" sz="2000" b="1" dirty="0">
                <a:solidFill>
                  <a:srgbClr val="00B0F0"/>
                </a:solidFill>
                <a:latin typeface="Arial Rounded MT Bold" panose="020F0704030504030204" pitchFamily="34" charset="0"/>
              </a:rPr>
              <a:t>Question: </a:t>
            </a:r>
            <a:r>
              <a:rPr lang="en-US" sz="2000" dirty="0">
                <a:solidFill>
                  <a:srgbClr val="00B0F0"/>
                </a:solidFill>
                <a:latin typeface="Arial Rounded MT Bold" panose="020F0704030504030204" pitchFamily="34" charset="0"/>
              </a:rPr>
              <a:t>How does the length of shipping time correlate with customer review scores, and what improvements in the shipping process can most effectively decrease shipping days and enhance overall customer satisfaction?	</a:t>
            </a:r>
          </a:p>
          <a:p>
            <a:r>
              <a:rPr lang="en-US" sz="2000" b="1" dirty="0">
                <a:solidFill>
                  <a:srgbClr val="00B0F0"/>
                </a:solidFill>
                <a:latin typeface="Arial Rounded MT Bold" panose="020F0704030504030204" pitchFamily="34" charset="0"/>
              </a:rPr>
              <a:t>Insight: </a:t>
            </a:r>
            <a:r>
              <a:rPr lang="en-US" sz="2000" dirty="0">
                <a:solidFill>
                  <a:srgbClr val="00B0F0"/>
                </a:solidFill>
                <a:latin typeface="Arial Rounded MT Bold" panose="020F0704030504030204" pitchFamily="34" charset="0"/>
              </a:rPr>
              <a:t>Customers give higher review scores for faster shipping, so businesses should focus on improving their shipping times</a:t>
            </a:r>
            <a:endParaRPr lang="en-IN" sz="2000" dirty="0">
              <a:solidFill>
                <a:srgbClr val="00B0F0"/>
              </a:solidFill>
              <a:latin typeface="Arial Rounded MT Bold" panose="020F0704030504030204" pitchFamily="34" charset="0"/>
            </a:endParaRPr>
          </a:p>
        </p:txBody>
      </p:sp>
      <p:pic>
        <p:nvPicPr>
          <p:cNvPr id="20" name="Content Placeholder 6">
            <a:extLst>
              <a:ext uri="{FF2B5EF4-FFF2-40B4-BE49-F238E27FC236}">
                <a16:creationId xmlns:a16="http://schemas.microsoft.com/office/drawing/2014/main" id="{2E494578-D4EA-4B54-ACEB-B62B8537629A}"/>
              </a:ext>
            </a:extLst>
          </p:cNvPr>
          <p:cNvPicPr>
            <a:picLocks noChangeAspect="1"/>
          </p:cNvPicPr>
          <p:nvPr/>
        </p:nvPicPr>
        <p:blipFill>
          <a:blip r:embed="rId8"/>
          <a:stretch>
            <a:fillRect/>
          </a:stretch>
        </p:blipFill>
        <p:spPr>
          <a:xfrm>
            <a:off x="427060" y="8604355"/>
            <a:ext cx="12075970" cy="5419942"/>
          </a:xfrm>
          <a:prstGeom prst="rect">
            <a:avLst/>
          </a:prstGeom>
          <a:ln w="38100">
            <a:solidFill>
              <a:schemeClr val="tx1"/>
            </a:solidFill>
          </a:ln>
        </p:spPr>
      </p:pic>
      <p:pic>
        <p:nvPicPr>
          <p:cNvPr id="17" name="Content Placeholder 4">
            <a:extLst>
              <a:ext uri="{FF2B5EF4-FFF2-40B4-BE49-F238E27FC236}">
                <a16:creationId xmlns:a16="http://schemas.microsoft.com/office/drawing/2014/main" id="{079DA889-DF69-4739-A913-C33EF73DFD17}"/>
              </a:ext>
            </a:extLst>
          </p:cNvPr>
          <p:cNvPicPr>
            <a:picLocks noChangeAspect="1"/>
          </p:cNvPicPr>
          <p:nvPr/>
        </p:nvPicPr>
        <p:blipFill>
          <a:blip r:embed="rId9"/>
          <a:stretch>
            <a:fillRect/>
          </a:stretch>
        </p:blipFill>
        <p:spPr>
          <a:xfrm>
            <a:off x="-43682" y="52262"/>
            <a:ext cx="12235681" cy="5935084"/>
          </a:xfrm>
          <a:prstGeom prst="rect">
            <a:avLst/>
          </a:prstGeom>
        </p:spPr>
      </p:pic>
      <p:pic>
        <p:nvPicPr>
          <p:cNvPr id="8" name="Picture 7">
            <a:extLst>
              <a:ext uri="{FF2B5EF4-FFF2-40B4-BE49-F238E27FC236}">
                <a16:creationId xmlns:a16="http://schemas.microsoft.com/office/drawing/2014/main" id="{26270D51-674C-46D2-9E4A-C2B0B2C562F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4794" y="-1135930"/>
            <a:ext cx="4426856" cy="607331"/>
          </a:xfrm>
          <a:prstGeom prst="rect">
            <a:avLst/>
          </a:prstGeom>
        </p:spPr>
      </p:pic>
    </p:spTree>
    <p:extLst>
      <p:ext uri="{BB962C8B-B14F-4D97-AF65-F5344CB8AC3E}">
        <p14:creationId xmlns:p14="http://schemas.microsoft.com/office/powerpoint/2010/main" val="15119051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0365 -0.08032 L -0.00365 0.16968 " pathEditMode="relative" rAng="0" ptsTypes="AA">
                                      <p:cBhvr>
                                        <p:cTn id="6" dur="2000" fill="hold"/>
                                        <p:tgtEl>
                                          <p:spTgt spid="8"/>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E270ED5C-BD4A-4401-9FE3-C524F50CC85A}"/>
              </a:ext>
            </a:extLst>
          </p:cNvPr>
          <p:cNvPicPr>
            <a:picLocks noChangeAspect="1"/>
          </p:cNvPicPr>
          <p:nvPr/>
        </p:nvPicPr>
        <p:blipFill rotWithShape="1">
          <a:blip r:embed="rId2">
            <a:extLst>
              <a:ext uri="{28A0092B-C50C-407E-A947-70E740481C1C}">
                <a14:useLocalDpi xmlns:a14="http://schemas.microsoft.com/office/drawing/2010/main" val="0"/>
              </a:ext>
            </a:extLst>
          </a:blip>
          <a:srcRect l="29688"/>
          <a:stretch/>
        </p:blipFill>
        <p:spPr>
          <a:xfrm flipH="1">
            <a:off x="-43682" y="-64795"/>
            <a:ext cx="12235681" cy="6936446"/>
          </a:xfrm>
          <a:prstGeom prst="rect">
            <a:avLst/>
          </a:prstGeom>
        </p:spPr>
      </p:pic>
      <p:pic>
        <p:nvPicPr>
          <p:cNvPr id="9" name="Picture 8">
            <a:extLst>
              <a:ext uri="{FF2B5EF4-FFF2-40B4-BE49-F238E27FC236}">
                <a16:creationId xmlns:a16="http://schemas.microsoft.com/office/drawing/2014/main" id="{25DE53B5-409E-46C8-8642-C438FCA0A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2" y="-118585"/>
            <a:ext cx="12192001" cy="215712"/>
          </a:xfrm>
          <a:prstGeom prst="rect">
            <a:avLst/>
          </a:prstGeom>
        </p:spPr>
      </p:pic>
      <p:sp>
        <p:nvSpPr>
          <p:cNvPr id="81" name="Lightning Bolt 80">
            <a:extLst>
              <a:ext uri="{FF2B5EF4-FFF2-40B4-BE49-F238E27FC236}">
                <a16:creationId xmlns:a16="http://schemas.microsoft.com/office/drawing/2014/main" id="{43CFC17E-7273-437F-B025-27489FE05DDC}"/>
              </a:ext>
            </a:extLst>
          </p:cNvPr>
          <p:cNvSpPr/>
          <p:nvPr/>
        </p:nvSpPr>
        <p:spPr>
          <a:xfrm rot="21433514">
            <a:off x="-1845347" y="8364275"/>
            <a:ext cx="10181938" cy="848583"/>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id="{1C213693-07AC-4C1E-A127-752403898503}"/>
              </a:ext>
            </a:extLst>
          </p:cNvPr>
          <p:cNvPicPr>
            <a:picLocks noChangeAspect="1"/>
          </p:cNvPicPr>
          <p:nvPr/>
        </p:nvPicPr>
        <p:blipFill>
          <a:blip r:embed="rId4"/>
          <a:stretch>
            <a:fillRect/>
          </a:stretch>
        </p:blipFill>
        <p:spPr>
          <a:xfrm>
            <a:off x="-9208012" y="1469000"/>
            <a:ext cx="8558713" cy="2846146"/>
          </a:xfrm>
          <a:prstGeom prst="rect">
            <a:avLst/>
          </a:prstGeom>
          <a:ln w="19050">
            <a:solidFill>
              <a:schemeClr val="tx1"/>
            </a:solidFill>
          </a:ln>
        </p:spPr>
      </p:pic>
      <p:sp>
        <p:nvSpPr>
          <p:cNvPr id="16" name="Rectangle 15">
            <a:extLst>
              <a:ext uri="{FF2B5EF4-FFF2-40B4-BE49-F238E27FC236}">
                <a16:creationId xmlns:a16="http://schemas.microsoft.com/office/drawing/2014/main" id="{A8218CA3-2865-43B1-9CE4-55EC9C0F3C33}"/>
              </a:ext>
            </a:extLst>
          </p:cNvPr>
          <p:cNvSpPr/>
          <p:nvPr/>
        </p:nvSpPr>
        <p:spPr>
          <a:xfrm>
            <a:off x="-8527468" y="-527341"/>
            <a:ext cx="8812669" cy="830997"/>
          </a:xfrm>
          <a:prstGeom prst="rect">
            <a:avLst/>
          </a:prstGeom>
        </p:spPr>
        <p:txBody>
          <a:bodyPr wrap="square">
            <a:spAutoFit/>
          </a:bodyPr>
          <a:lstStyle/>
          <a:p>
            <a:r>
              <a:rPr lang="en-US" sz="2400" dirty="0">
                <a:solidFill>
                  <a:srgbClr val="FF0000"/>
                </a:solidFill>
                <a:latin typeface="Algerian" panose="04020705040A02060702" pitchFamily="82" charset="0"/>
              </a:rPr>
              <a:t>KPI 3 : Average number of days taken for </a:t>
            </a:r>
            <a:r>
              <a:rPr lang="en-US" sz="2400" dirty="0" err="1">
                <a:solidFill>
                  <a:srgbClr val="FF0000"/>
                </a:solidFill>
                <a:latin typeface="Algerian" panose="04020705040A02060702" pitchFamily="82" charset="0"/>
              </a:rPr>
              <a:t>order_delivered_customer_date</a:t>
            </a:r>
            <a:r>
              <a:rPr lang="en-US" sz="2400" dirty="0">
                <a:solidFill>
                  <a:srgbClr val="FF0000"/>
                </a:solidFill>
                <a:latin typeface="Algerian" panose="04020705040A02060702" pitchFamily="82" charset="0"/>
              </a:rPr>
              <a:t> for </a:t>
            </a:r>
            <a:r>
              <a:rPr lang="en-US" sz="2400" dirty="0" err="1">
                <a:solidFill>
                  <a:srgbClr val="FF0000"/>
                </a:solidFill>
                <a:latin typeface="Algerian" panose="04020705040A02060702" pitchFamily="82" charset="0"/>
              </a:rPr>
              <a:t>pet_shop</a:t>
            </a:r>
            <a:r>
              <a:rPr lang="en-US" sz="2400" dirty="0">
                <a:solidFill>
                  <a:srgbClr val="FF0000"/>
                </a:solidFill>
                <a:latin typeface="Algerian" panose="04020705040A02060702" pitchFamily="82" charset="0"/>
              </a:rPr>
              <a:t>.</a:t>
            </a:r>
            <a:endParaRPr lang="en-IN" sz="2400" dirty="0">
              <a:solidFill>
                <a:srgbClr val="FF0000"/>
              </a:solidFill>
              <a:latin typeface="Algerian" panose="04020705040A02060702" pitchFamily="82" charset="0"/>
            </a:endParaRPr>
          </a:p>
        </p:txBody>
      </p:sp>
      <p:pic>
        <p:nvPicPr>
          <p:cNvPr id="21" name="Picture 20">
            <a:extLst>
              <a:ext uri="{FF2B5EF4-FFF2-40B4-BE49-F238E27FC236}">
                <a16:creationId xmlns:a16="http://schemas.microsoft.com/office/drawing/2014/main" id="{DF6B509C-4052-4498-BA9B-5958221A59DF}"/>
              </a:ext>
            </a:extLst>
          </p:cNvPr>
          <p:cNvPicPr>
            <a:picLocks noChangeAspect="1"/>
          </p:cNvPicPr>
          <p:nvPr/>
        </p:nvPicPr>
        <p:blipFill>
          <a:blip r:embed="rId5"/>
          <a:stretch>
            <a:fillRect/>
          </a:stretch>
        </p:blipFill>
        <p:spPr>
          <a:xfrm>
            <a:off x="-7961092" y="6759178"/>
            <a:ext cx="5807593" cy="2664914"/>
          </a:xfrm>
          <a:prstGeom prst="rect">
            <a:avLst/>
          </a:prstGeom>
        </p:spPr>
      </p:pic>
      <p:sp>
        <p:nvSpPr>
          <p:cNvPr id="2" name="Rectangle 1">
            <a:extLst>
              <a:ext uri="{FF2B5EF4-FFF2-40B4-BE49-F238E27FC236}">
                <a16:creationId xmlns:a16="http://schemas.microsoft.com/office/drawing/2014/main" id="{449205EE-C063-4493-A9AE-AC8A09DEFB7C}"/>
              </a:ext>
            </a:extLst>
          </p:cNvPr>
          <p:cNvSpPr/>
          <p:nvPr/>
        </p:nvSpPr>
        <p:spPr>
          <a:xfrm>
            <a:off x="12833685" y="2010"/>
            <a:ext cx="8630652" cy="830997"/>
          </a:xfrm>
          <a:prstGeom prst="rect">
            <a:avLst/>
          </a:prstGeom>
        </p:spPr>
        <p:txBody>
          <a:bodyPr wrap="square">
            <a:spAutoFit/>
          </a:bodyPr>
          <a:lstStyle/>
          <a:p>
            <a:r>
              <a:rPr lang="en-US" sz="2400" dirty="0">
                <a:solidFill>
                  <a:srgbClr val="FF0000"/>
                </a:solidFill>
                <a:latin typeface="Algerian" panose="04020705040A02060702" pitchFamily="82" charset="0"/>
              </a:rPr>
              <a:t>KPI 4 : Average price and payment values from customers of Sao Paulo city</a:t>
            </a:r>
            <a:endParaRPr lang="en-IN" sz="2400" dirty="0">
              <a:solidFill>
                <a:srgbClr val="FF0000"/>
              </a:solidFill>
              <a:latin typeface="Algerian" panose="04020705040A02060702" pitchFamily="82" charset="0"/>
            </a:endParaRPr>
          </a:p>
        </p:txBody>
      </p:sp>
      <p:pic>
        <p:nvPicPr>
          <p:cNvPr id="15" name="Picture 14">
            <a:extLst>
              <a:ext uri="{FF2B5EF4-FFF2-40B4-BE49-F238E27FC236}">
                <a16:creationId xmlns:a16="http://schemas.microsoft.com/office/drawing/2014/main" id="{FD2541FD-E47F-46C5-956B-C94130F87AB5}"/>
              </a:ext>
            </a:extLst>
          </p:cNvPr>
          <p:cNvPicPr>
            <a:picLocks noChangeAspect="1"/>
          </p:cNvPicPr>
          <p:nvPr/>
        </p:nvPicPr>
        <p:blipFill>
          <a:blip r:embed="rId6"/>
          <a:stretch>
            <a:fillRect/>
          </a:stretch>
        </p:blipFill>
        <p:spPr>
          <a:xfrm>
            <a:off x="7019587" y="-6641086"/>
            <a:ext cx="4966276" cy="2834886"/>
          </a:xfrm>
          <a:prstGeom prst="rect">
            <a:avLst/>
          </a:prstGeom>
        </p:spPr>
      </p:pic>
      <p:pic>
        <p:nvPicPr>
          <p:cNvPr id="19" name="Picture 18">
            <a:extLst>
              <a:ext uri="{FF2B5EF4-FFF2-40B4-BE49-F238E27FC236}">
                <a16:creationId xmlns:a16="http://schemas.microsoft.com/office/drawing/2014/main" id="{FE99EBF8-89B0-4D2F-8C4B-4AAA980E4846}"/>
              </a:ext>
            </a:extLst>
          </p:cNvPr>
          <p:cNvPicPr>
            <a:picLocks noChangeAspect="1"/>
          </p:cNvPicPr>
          <p:nvPr/>
        </p:nvPicPr>
        <p:blipFill>
          <a:blip r:embed="rId7"/>
          <a:stretch>
            <a:fillRect/>
          </a:stretch>
        </p:blipFill>
        <p:spPr>
          <a:xfrm>
            <a:off x="13956632" y="1469000"/>
            <a:ext cx="8394301" cy="3101609"/>
          </a:xfrm>
          <a:prstGeom prst="rect">
            <a:avLst/>
          </a:prstGeom>
          <a:ln w="12700">
            <a:solidFill>
              <a:schemeClr val="tx1"/>
            </a:solidFill>
          </a:ln>
        </p:spPr>
      </p:pic>
      <p:sp>
        <p:nvSpPr>
          <p:cNvPr id="5" name="Rectangle 4">
            <a:extLst>
              <a:ext uri="{FF2B5EF4-FFF2-40B4-BE49-F238E27FC236}">
                <a16:creationId xmlns:a16="http://schemas.microsoft.com/office/drawing/2014/main" id="{5113E5C8-C9FD-4A0B-9962-35287B4ACD9A}"/>
              </a:ext>
            </a:extLst>
          </p:cNvPr>
          <p:cNvSpPr/>
          <p:nvPr/>
        </p:nvSpPr>
        <p:spPr>
          <a:xfrm>
            <a:off x="7295797" y="8068336"/>
            <a:ext cx="9160042" cy="2246769"/>
          </a:xfrm>
          <a:prstGeom prst="rect">
            <a:avLst/>
          </a:prstGeom>
        </p:spPr>
        <p:txBody>
          <a:bodyPr wrap="square">
            <a:spAutoFit/>
          </a:bodyPr>
          <a:lstStyle/>
          <a:p>
            <a:endParaRPr lang="en-US" sz="2000" dirty="0">
              <a:solidFill>
                <a:srgbClr val="00B0F0"/>
              </a:solidFill>
              <a:latin typeface="Arial Rounded MT Bold" panose="020F0704030504030204" pitchFamily="34" charset="0"/>
            </a:endParaRPr>
          </a:p>
          <a:p>
            <a:r>
              <a:rPr lang="en-US" sz="2000" b="1" dirty="0">
                <a:solidFill>
                  <a:srgbClr val="00B0F0"/>
                </a:solidFill>
                <a:latin typeface="Arial Rounded MT Bold" panose="020F0704030504030204" pitchFamily="34" charset="0"/>
              </a:rPr>
              <a:t>Question: </a:t>
            </a:r>
            <a:r>
              <a:rPr lang="en-US" sz="2000" dirty="0">
                <a:solidFill>
                  <a:srgbClr val="00B0F0"/>
                </a:solidFill>
                <a:latin typeface="Arial Rounded MT Bold" panose="020F0704030504030204" pitchFamily="34" charset="0"/>
              </a:rPr>
              <a:t>How does the length of shipping time correlate with customer review scores, and what improvements in the shipping process can most effectively decrease shipping days and enhance overall customer satisfaction?	</a:t>
            </a:r>
          </a:p>
          <a:p>
            <a:r>
              <a:rPr lang="en-US" sz="2000" b="1" dirty="0">
                <a:solidFill>
                  <a:srgbClr val="00B0F0"/>
                </a:solidFill>
                <a:latin typeface="Arial Rounded MT Bold" panose="020F0704030504030204" pitchFamily="34" charset="0"/>
              </a:rPr>
              <a:t>Insight: </a:t>
            </a:r>
            <a:r>
              <a:rPr lang="en-US" sz="2000" dirty="0">
                <a:solidFill>
                  <a:srgbClr val="00B0F0"/>
                </a:solidFill>
                <a:latin typeface="Arial Rounded MT Bold" panose="020F0704030504030204" pitchFamily="34" charset="0"/>
              </a:rPr>
              <a:t>Customers give higher review scores for faster shipping, so businesses should focus on improving their shipping times</a:t>
            </a:r>
            <a:endParaRPr lang="en-IN" sz="2000" dirty="0">
              <a:solidFill>
                <a:srgbClr val="00B0F0"/>
              </a:solidFill>
              <a:latin typeface="Arial Rounded MT Bold" panose="020F0704030504030204" pitchFamily="34" charset="0"/>
            </a:endParaRPr>
          </a:p>
        </p:txBody>
      </p:sp>
      <p:pic>
        <p:nvPicPr>
          <p:cNvPr id="20" name="Content Placeholder 6">
            <a:extLst>
              <a:ext uri="{FF2B5EF4-FFF2-40B4-BE49-F238E27FC236}">
                <a16:creationId xmlns:a16="http://schemas.microsoft.com/office/drawing/2014/main" id="{2E494578-D4EA-4B54-ACEB-B62B8537629A}"/>
              </a:ext>
            </a:extLst>
          </p:cNvPr>
          <p:cNvPicPr>
            <a:picLocks noChangeAspect="1"/>
          </p:cNvPicPr>
          <p:nvPr/>
        </p:nvPicPr>
        <p:blipFill>
          <a:blip r:embed="rId8"/>
          <a:stretch>
            <a:fillRect/>
          </a:stretch>
        </p:blipFill>
        <p:spPr>
          <a:xfrm>
            <a:off x="427060" y="8604355"/>
            <a:ext cx="12075970" cy="5419942"/>
          </a:xfrm>
          <a:prstGeom prst="rect">
            <a:avLst/>
          </a:prstGeom>
          <a:ln w="38100">
            <a:solidFill>
              <a:schemeClr val="tx1"/>
            </a:solidFill>
          </a:ln>
        </p:spPr>
      </p:pic>
      <p:sp>
        <p:nvSpPr>
          <p:cNvPr id="82" name="Lightning Bolt 81">
            <a:extLst>
              <a:ext uri="{FF2B5EF4-FFF2-40B4-BE49-F238E27FC236}">
                <a16:creationId xmlns:a16="http://schemas.microsoft.com/office/drawing/2014/main" id="{6E56CBDC-8D22-4FCF-8E1C-066AE0F99D51}"/>
              </a:ext>
            </a:extLst>
          </p:cNvPr>
          <p:cNvSpPr/>
          <p:nvPr/>
        </p:nvSpPr>
        <p:spPr>
          <a:xfrm rot="21442706">
            <a:off x="4260078" y="8517169"/>
            <a:ext cx="11660150" cy="78854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Content Placeholder 4">
            <a:extLst>
              <a:ext uri="{FF2B5EF4-FFF2-40B4-BE49-F238E27FC236}">
                <a16:creationId xmlns:a16="http://schemas.microsoft.com/office/drawing/2014/main" id="{C5023B8B-3860-4594-8DB3-7F3079F021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436256"/>
            <a:ext cx="11985863" cy="6485378"/>
          </a:xfrm>
          <a:prstGeom prst="rect">
            <a:avLst/>
          </a:prstGeom>
        </p:spPr>
      </p:pic>
      <p:pic>
        <p:nvPicPr>
          <p:cNvPr id="6" name="Picture 5">
            <a:extLst>
              <a:ext uri="{FF2B5EF4-FFF2-40B4-BE49-F238E27FC236}">
                <a16:creationId xmlns:a16="http://schemas.microsoft.com/office/drawing/2014/main" id="{42F45BA8-E172-4133-BD08-F91FC84840B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2795" y="-1277228"/>
            <a:ext cx="3850505" cy="830997"/>
          </a:xfrm>
          <a:prstGeom prst="rect">
            <a:avLst/>
          </a:prstGeom>
        </p:spPr>
      </p:pic>
    </p:spTree>
    <p:extLst>
      <p:ext uri="{BB962C8B-B14F-4D97-AF65-F5344CB8AC3E}">
        <p14:creationId xmlns:p14="http://schemas.microsoft.com/office/powerpoint/2010/main" val="20856666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decel="50000" fill="hold">
                                          <p:stCondLst>
                                            <p:cond delay="0"/>
                                          </p:stCondLst>
                                        </p:cTn>
                                        <p:tgtEl>
                                          <p:spTgt spid="8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1"/>
                                        </p:tgtEl>
                                        <p:attrNameLst>
                                          <p:attrName>ppt_w</p:attrName>
                                        </p:attrNameLst>
                                      </p:cBhvr>
                                      <p:tavLst>
                                        <p:tav tm="0">
                                          <p:val>
                                            <p:strVal val="#ppt_w*.05"/>
                                          </p:val>
                                        </p:tav>
                                        <p:tav tm="100000">
                                          <p:val>
                                            <p:strVal val="#ppt_w"/>
                                          </p:val>
                                        </p:tav>
                                      </p:tavLst>
                                    </p:anim>
                                    <p:anim calcmode="lin" valueType="num">
                                      <p:cBhvr>
                                        <p:cTn id="10" dur="1000" fill="hold"/>
                                        <p:tgtEl>
                                          <p:spTgt spid="8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1"/>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p:cTn id="17" dur="500" decel="50000" fill="hold">
                                          <p:stCondLst>
                                            <p:cond delay="0"/>
                                          </p:stCondLst>
                                        </p:cTn>
                                        <p:tgtEl>
                                          <p:spTgt spid="82"/>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82"/>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82"/>
                                        </p:tgtEl>
                                        <p:attrNameLst>
                                          <p:attrName>ppt_w</p:attrName>
                                        </p:attrNameLst>
                                      </p:cBhvr>
                                      <p:tavLst>
                                        <p:tav tm="0">
                                          <p:val>
                                            <p:strVal val="#ppt_w*.05"/>
                                          </p:val>
                                        </p:tav>
                                        <p:tav tm="100000">
                                          <p:val>
                                            <p:strVal val="#ppt_w"/>
                                          </p:val>
                                        </p:tav>
                                      </p:tavLst>
                                    </p:anim>
                                    <p:anim calcmode="lin" valueType="num">
                                      <p:cBhvr>
                                        <p:cTn id="20" dur="1000" fill="hold"/>
                                        <p:tgtEl>
                                          <p:spTgt spid="82"/>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82"/>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82"/>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82"/>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82"/>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0.08021 -0.09144 L -0.08021 0.15856 " pathEditMode="relative" rAng="0" ptsTypes="AA">
                                      <p:cBhvr>
                                        <p:cTn id="28" dur="2000" fill="hold"/>
                                        <p:tgtEl>
                                          <p:spTgt spid="6"/>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E270ED5C-BD4A-4401-9FE3-C524F50CC85A}"/>
              </a:ext>
            </a:extLst>
          </p:cNvPr>
          <p:cNvPicPr>
            <a:picLocks noChangeAspect="1"/>
          </p:cNvPicPr>
          <p:nvPr/>
        </p:nvPicPr>
        <p:blipFill rotWithShape="1">
          <a:blip r:embed="rId2">
            <a:extLst>
              <a:ext uri="{28A0092B-C50C-407E-A947-70E740481C1C}">
                <a14:useLocalDpi xmlns:a14="http://schemas.microsoft.com/office/drawing/2010/main" val="0"/>
              </a:ext>
            </a:extLst>
          </a:blip>
          <a:srcRect l="29688"/>
          <a:stretch/>
        </p:blipFill>
        <p:spPr>
          <a:xfrm flipH="1">
            <a:off x="-43683" y="6548395"/>
            <a:ext cx="12235681" cy="323256"/>
          </a:xfrm>
          <a:prstGeom prst="rect">
            <a:avLst/>
          </a:prstGeom>
        </p:spPr>
      </p:pic>
      <p:pic>
        <p:nvPicPr>
          <p:cNvPr id="9" name="Picture 8">
            <a:extLst>
              <a:ext uri="{FF2B5EF4-FFF2-40B4-BE49-F238E27FC236}">
                <a16:creationId xmlns:a16="http://schemas.microsoft.com/office/drawing/2014/main" id="{25DE53B5-409E-46C8-8642-C438FCA0A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8" y="-103084"/>
            <a:ext cx="12192001" cy="6752962"/>
          </a:xfrm>
          <a:prstGeom prst="rect">
            <a:avLst/>
          </a:prstGeom>
        </p:spPr>
      </p:pic>
      <p:sp>
        <p:nvSpPr>
          <p:cNvPr id="81" name="Lightning Bolt 80">
            <a:extLst>
              <a:ext uri="{FF2B5EF4-FFF2-40B4-BE49-F238E27FC236}">
                <a16:creationId xmlns:a16="http://schemas.microsoft.com/office/drawing/2014/main" id="{43CFC17E-7273-437F-B025-27489FE05DDC}"/>
              </a:ext>
            </a:extLst>
          </p:cNvPr>
          <p:cNvSpPr/>
          <p:nvPr/>
        </p:nvSpPr>
        <p:spPr>
          <a:xfrm rot="21433514">
            <a:off x="-1845347" y="8364275"/>
            <a:ext cx="10181938" cy="848583"/>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7ECE5CAD-BE42-4668-9E66-A2652589A73C}"/>
              </a:ext>
            </a:extLst>
          </p:cNvPr>
          <p:cNvSpPr/>
          <p:nvPr/>
        </p:nvSpPr>
        <p:spPr>
          <a:xfrm>
            <a:off x="641319" y="-1394820"/>
            <a:ext cx="8319441" cy="707886"/>
          </a:xfrm>
          <a:prstGeom prst="rect">
            <a:avLst/>
          </a:prstGeom>
        </p:spPr>
        <p:txBody>
          <a:bodyPr wrap="square">
            <a:spAutoFit/>
          </a:bodyPr>
          <a:lstStyle/>
          <a:p>
            <a:r>
              <a:rPr lang="en-US" sz="2000" dirty="0">
                <a:solidFill>
                  <a:srgbClr val="FF0000"/>
                </a:solidFill>
                <a:latin typeface="Algerian" panose="04020705040A02060702" pitchFamily="82" charset="0"/>
              </a:rPr>
              <a:t>KPI 2 : Number of Orders with review score 5 and payment type as credit card</a:t>
            </a:r>
            <a:endParaRPr lang="en-IN" sz="2000" dirty="0">
              <a:solidFill>
                <a:srgbClr val="FF0000"/>
              </a:solidFill>
              <a:latin typeface="Algerian" panose="04020705040A02060702" pitchFamily="82" charset="0"/>
            </a:endParaRPr>
          </a:p>
        </p:txBody>
      </p:sp>
      <p:pic>
        <p:nvPicPr>
          <p:cNvPr id="18" name="Picture 17">
            <a:extLst>
              <a:ext uri="{FF2B5EF4-FFF2-40B4-BE49-F238E27FC236}">
                <a16:creationId xmlns:a16="http://schemas.microsoft.com/office/drawing/2014/main" id="{1C213693-07AC-4C1E-A127-752403898503}"/>
              </a:ext>
            </a:extLst>
          </p:cNvPr>
          <p:cNvPicPr>
            <a:picLocks noChangeAspect="1"/>
          </p:cNvPicPr>
          <p:nvPr/>
        </p:nvPicPr>
        <p:blipFill>
          <a:blip r:embed="rId4"/>
          <a:stretch>
            <a:fillRect/>
          </a:stretch>
        </p:blipFill>
        <p:spPr>
          <a:xfrm>
            <a:off x="-9208012" y="1469000"/>
            <a:ext cx="8558713" cy="2846146"/>
          </a:xfrm>
          <a:prstGeom prst="rect">
            <a:avLst/>
          </a:prstGeom>
          <a:ln w="19050">
            <a:solidFill>
              <a:schemeClr val="tx1"/>
            </a:solidFill>
          </a:ln>
        </p:spPr>
      </p:pic>
      <p:sp>
        <p:nvSpPr>
          <p:cNvPr id="16" name="Rectangle 15">
            <a:extLst>
              <a:ext uri="{FF2B5EF4-FFF2-40B4-BE49-F238E27FC236}">
                <a16:creationId xmlns:a16="http://schemas.microsoft.com/office/drawing/2014/main" id="{A8218CA3-2865-43B1-9CE4-55EC9C0F3C33}"/>
              </a:ext>
            </a:extLst>
          </p:cNvPr>
          <p:cNvSpPr/>
          <p:nvPr/>
        </p:nvSpPr>
        <p:spPr>
          <a:xfrm>
            <a:off x="-8527468" y="-527341"/>
            <a:ext cx="8812669" cy="830997"/>
          </a:xfrm>
          <a:prstGeom prst="rect">
            <a:avLst/>
          </a:prstGeom>
        </p:spPr>
        <p:txBody>
          <a:bodyPr wrap="square">
            <a:spAutoFit/>
          </a:bodyPr>
          <a:lstStyle/>
          <a:p>
            <a:r>
              <a:rPr lang="en-US" sz="2400" dirty="0">
                <a:solidFill>
                  <a:srgbClr val="FF0000"/>
                </a:solidFill>
                <a:latin typeface="Algerian" panose="04020705040A02060702" pitchFamily="82" charset="0"/>
              </a:rPr>
              <a:t>KPI 3 : Average number of days taken for </a:t>
            </a:r>
            <a:r>
              <a:rPr lang="en-US" sz="2400" dirty="0" err="1">
                <a:solidFill>
                  <a:srgbClr val="FF0000"/>
                </a:solidFill>
                <a:latin typeface="Algerian" panose="04020705040A02060702" pitchFamily="82" charset="0"/>
              </a:rPr>
              <a:t>order_delivered_customer_date</a:t>
            </a:r>
            <a:r>
              <a:rPr lang="en-US" sz="2400" dirty="0">
                <a:solidFill>
                  <a:srgbClr val="FF0000"/>
                </a:solidFill>
                <a:latin typeface="Algerian" panose="04020705040A02060702" pitchFamily="82" charset="0"/>
              </a:rPr>
              <a:t> for </a:t>
            </a:r>
            <a:r>
              <a:rPr lang="en-US" sz="2400" dirty="0" err="1">
                <a:solidFill>
                  <a:srgbClr val="FF0000"/>
                </a:solidFill>
                <a:latin typeface="Algerian" panose="04020705040A02060702" pitchFamily="82" charset="0"/>
              </a:rPr>
              <a:t>pet_shop</a:t>
            </a:r>
            <a:r>
              <a:rPr lang="en-US" sz="2400" dirty="0">
                <a:solidFill>
                  <a:srgbClr val="FF0000"/>
                </a:solidFill>
                <a:latin typeface="Algerian" panose="04020705040A02060702" pitchFamily="82" charset="0"/>
              </a:rPr>
              <a:t>.</a:t>
            </a:r>
            <a:endParaRPr lang="en-IN" sz="2400" dirty="0">
              <a:solidFill>
                <a:srgbClr val="FF0000"/>
              </a:solidFill>
              <a:latin typeface="Algerian" panose="04020705040A02060702" pitchFamily="82" charset="0"/>
            </a:endParaRPr>
          </a:p>
        </p:txBody>
      </p:sp>
      <p:pic>
        <p:nvPicPr>
          <p:cNvPr id="21" name="Picture 20">
            <a:extLst>
              <a:ext uri="{FF2B5EF4-FFF2-40B4-BE49-F238E27FC236}">
                <a16:creationId xmlns:a16="http://schemas.microsoft.com/office/drawing/2014/main" id="{DF6B509C-4052-4498-BA9B-5958221A59DF}"/>
              </a:ext>
            </a:extLst>
          </p:cNvPr>
          <p:cNvPicPr>
            <a:picLocks noChangeAspect="1"/>
          </p:cNvPicPr>
          <p:nvPr/>
        </p:nvPicPr>
        <p:blipFill>
          <a:blip r:embed="rId5"/>
          <a:stretch>
            <a:fillRect/>
          </a:stretch>
        </p:blipFill>
        <p:spPr>
          <a:xfrm>
            <a:off x="-7961092" y="6759178"/>
            <a:ext cx="5807593" cy="2664914"/>
          </a:xfrm>
          <a:prstGeom prst="rect">
            <a:avLst/>
          </a:prstGeom>
        </p:spPr>
      </p:pic>
      <p:sp>
        <p:nvSpPr>
          <p:cNvPr id="2" name="Rectangle 1">
            <a:extLst>
              <a:ext uri="{FF2B5EF4-FFF2-40B4-BE49-F238E27FC236}">
                <a16:creationId xmlns:a16="http://schemas.microsoft.com/office/drawing/2014/main" id="{449205EE-C063-4493-A9AE-AC8A09DEFB7C}"/>
              </a:ext>
            </a:extLst>
          </p:cNvPr>
          <p:cNvSpPr/>
          <p:nvPr/>
        </p:nvSpPr>
        <p:spPr>
          <a:xfrm>
            <a:off x="12833685" y="2010"/>
            <a:ext cx="8630652" cy="830997"/>
          </a:xfrm>
          <a:prstGeom prst="rect">
            <a:avLst/>
          </a:prstGeom>
        </p:spPr>
        <p:txBody>
          <a:bodyPr wrap="square">
            <a:spAutoFit/>
          </a:bodyPr>
          <a:lstStyle/>
          <a:p>
            <a:r>
              <a:rPr lang="en-US" sz="2400" dirty="0">
                <a:solidFill>
                  <a:srgbClr val="FF0000"/>
                </a:solidFill>
                <a:latin typeface="Algerian" panose="04020705040A02060702" pitchFamily="82" charset="0"/>
              </a:rPr>
              <a:t>KPI 4 : Average price and payment values from customers of Sao Paulo city</a:t>
            </a:r>
            <a:endParaRPr lang="en-IN" sz="2400" dirty="0">
              <a:solidFill>
                <a:srgbClr val="FF0000"/>
              </a:solidFill>
              <a:latin typeface="Algerian" panose="04020705040A02060702" pitchFamily="82" charset="0"/>
            </a:endParaRPr>
          </a:p>
        </p:txBody>
      </p:sp>
      <p:pic>
        <p:nvPicPr>
          <p:cNvPr id="15" name="Picture 14">
            <a:extLst>
              <a:ext uri="{FF2B5EF4-FFF2-40B4-BE49-F238E27FC236}">
                <a16:creationId xmlns:a16="http://schemas.microsoft.com/office/drawing/2014/main" id="{FD2541FD-E47F-46C5-956B-C94130F87AB5}"/>
              </a:ext>
            </a:extLst>
          </p:cNvPr>
          <p:cNvPicPr>
            <a:picLocks noChangeAspect="1"/>
          </p:cNvPicPr>
          <p:nvPr/>
        </p:nvPicPr>
        <p:blipFill>
          <a:blip r:embed="rId6"/>
          <a:stretch>
            <a:fillRect/>
          </a:stretch>
        </p:blipFill>
        <p:spPr>
          <a:xfrm>
            <a:off x="7019587" y="-6641086"/>
            <a:ext cx="4966276" cy="2834886"/>
          </a:xfrm>
          <a:prstGeom prst="rect">
            <a:avLst/>
          </a:prstGeom>
        </p:spPr>
      </p:pic>
      <p:sp>
        <p:nvSpPr>
          <p:cNvPr id="4" name="Rectangle 3">
            <a:extLst>
              <a:ext uri="{FF2B5EF4-FFF2-40B4-BE49-F238E27FC236}">
                <a16:creationId xmlns:a16="http://schemas.microsoft.com/office/drawing/2014/main" id="{7E42D4C3-7EC0-4A9D-B404-BD614B3B8C5B}"/>
              </a:ext>
            </a:extLst>
          </p:cNvPr>
          <p:cNvSpPr/>
          <p:nvPr/>
        </p:nvSpPr>
        <p:spPr>
          <a:xfrm>
            <a:off x="8113722" y="-2195949"/>
            <a:ext cx="8778616" cy="1015663"/>
          </a:xfrm>
          <a:prstGeom prst="rect">
            <a:avLst/>
          </a:prstGeom>
        </p:spPr>
        <p:txBody>
          <a:bodyPr wrap="square">
            <a:spAutoFit/>
          </a:bodyPr>
          <a:lstStyle/>
          <a:p>
            <a:r>
              <a:rPr lang="en-US" sz="2000" dirty="0">
                <a:solidFill>
                  <a:srgbClr val="FF0000"/>
                </a:solidFill>
                <a:latin typeface="Algerian" panose="04020705040A02060702" pitchFamily="82" charset="0"/>
              </a:rPr>
              <a:t>KPI 5 : Relationship between shipping days (</a:t>
            </a:r>
            <a:r>
              <a:rPr lang="en-US" sz="2000" dirty="0" err="1">
                <a:solidFill>
                  <a:srgbClr val="FF0000"/>
                </a:solidFill>
                <a:latin typeface="Algerian" panose="04020705040A02060702" pitchFamily="82" charset="0"/>
              </a:rPr>
              <a:t>order_delivered_customer_date</a:t>
            </a:r>
            <a:r>
              <a:rPr lang="en-US" sz="2000" dirty="0">
                <a:solidFill>
                  <a:srgbClr val="FF0000"/>
                </a:solidFill>
                <a:latin typeface="Algerian" panose="04020705040A02060702" pitchFamily="82" charset="0"/>
              </a:rPr>
              <a:t> - </a:t>
            </a:r>
            <a:r>
              <a:rPr lang="en-US" sz="2000" dirty="0" err="1">
                <a:solidFill>
                  <a:srgbClr val="FF0000"/>
                </a:solidFill>
                <a:latin typeface="Algerian" panose="04020705040A02060702" pitchFamily="82" charset="0"/>
              </a:rPr>
              <a:t>order_purchase_timestamp</a:t>
            </a:r>
            <a:r>
              <a:rPr lang="en-US" sz="2000" dirty="0">
                <a:solidFill>
                  <a:srgbClr val="FF0000"/>
                </a:solidFill>
                <a:latin typeface="Algerian" panose="04020705040A02060702" pitchFamily="82" charset="0"/>
              </a:rPr>
              <a:t>) Vs review scores</a:t>
            </a:r>
            <a:endParaRPr lang="en-IN" sz="2000" dirty="0">
              <a:solidFill>
                <a:srgbClr val="FF0000"/>
              </a:solidFill>
              <a:latin typeface="Algerian" panose="04020705040A02060702" pitchFamily="82" charset="0"/>
            </a:endParaRPr>
          </a:p>
        </p:txBody>
      </p:sp>
      <p:pic>
        <p:nvPicPr>
          <p:cNvPr id="19" name="Picture 18">
            <a:extLst>
              <a:ext uri="{FF2B5EF4-FFF2-40B4-BE49-F238E27FC236}">
                <a16:creationId xmlns:a16="http://schemas.microsoft.com/office/drawing/2014/main" id="{FE99EBF8-89B0-4D2F-8C4B-4AAA980E4846}"/>
              </a:ext>
            </a:extLst>
          </p:cNvPr>
          <p:cNvPicPr>
            <a:picLocks noChangeAspect="1"/>
          </p:cNvPicPr>
          <p:nvPr/>
        </p:nvPicPr>
        <p:blipFill>
          <a:blip r:embed="rId7"/>
          <a:stretch>
            <a:fillRect/>
          </a:stretch>
        </p:blipFill>
        <p:spPr>
          <a:xfrm>
            <a:off x="13956632" y="1469000"/>
            <a:ext cx="8394301" cy="3101609"/>
          </a:xfrm>
          <a:prstGeom prst="rect">
            <a:avLst/>
          </a:prstGeom>
          <a:ln w="12700">
            <a:solidFill>
              <a:schemeClr val="tx1"/>
            </a:solidFill>
          </a:ln>
        </p:spPr>
      </p:pic>
      <p:sp>
        <p:nvSpPr>
          <p:cNvPr id="5" name="Rectangle 4">
            <a:extLst>
              <a:ext uri="{FF2B5EF4-FFF2-40B4-BE49-F238E27FC236}">
                <a16:creationId xmlns:a16="http://schemas.microsoft.com/office/drawing/2014/main" id="{5113E5C8-C9FD-4A0B-9962-35287B4ACD9A}"/>
              </a:ext>
            </a:extLst>
          </p:cNvPr>
          <p:cNvSpPr/>
          <p:nvPr/>
        </p:nvSpPr>
        <p:spPr>
          <a:xfrm>
            <a:off x="7295797" y="8068336"/>
            <a:ext cx="9160042" cy="2246769"/>
          </a:xfrm>
          <a:prstGeom prst="rect">
            <a:avLst/>
          </a:prstGeom>
        </p:spPr>
        <p:txBody>
          <a:bodyPr wrap="square">
            <a:spAutoFit/>
          </a:bodyPr>
          <a:lstStyle/>
          <a:p>
            <a:endParaRPr lang="en-US" sz="2000" dirty="0">
              <a:solidFill>
                <a:srgbClr val="00B0F0"/>
              </a:solidFill>
              <a:latin typeface="Arial Rounded MT Bold" panose="020F0704030504030204" pitchFamily="34" charset="0"/>
            </a:endParaRPr>
          </a:p>
          <a:p>
            <a:r>
              <a:rPr lang="en-US" sz="2000" b="1" dirty="0">
                <a:solidFill>
                  <a:srgbClr val="00B0F0"/>
                </a:solidFill>
                <a:latin typeface="Arial Rounded MT Bold" panose="020F0704030504030204" pitchFamily="34" charset="0"/>
              </a:rPr>
              <a:t>Question: </a:t>
            </a:r>
            <a:r>
              <a:rPr lang="en-US" sz="2000" dirty="0">
                <a:solidFill>
                  <a:srgbClr val="00B0F0"/>
                </a:solidFill>
                <a:latin typeface="Arial Rounded MT Bold" panose="020F0704030504030204" pitchFamily="34" charset="0"/>
              </a:rPr>
              <a:t>How does the length of shipping time correlate with customer review scores, and what improvements in the shipping process can most effectively decrease shipping days and enhance overall customer satisfaction?	</a:t>
            </a:r>
          </a:p>
          <a:p>
            <a:r>
              <a:rPr lang="en-US" sz="2000" b="1" dirty="0">
                <a:solidFill>
                  <a:srgbClr val="00B0F0"/>
                </a:solidFill>
                <a:latin typeface="Arial Rounded MT Bold" panose="020F0704030504030204" pitchFamily="34" charset="0"/>
              </a:rPr>
              <a:t>Insight: </a:t>
            </a:r>
            <a:r>
              <a:rPr lang="en-US" sz="2000" dirty="0">
                <a:solidFill>
                  <a:srgbClr val="00B0F0"/>
                </a:solidFill>
                <a:latin typeface="Arial Rounded MT Bold" panose="020F0704030504030204" pitchFamily="34" charset="0"/>
              </a:rPr>
              <a:t>Customers give higher review scores for faster shipping, so businesses should focus on improving their shipping times</a:t>
            </a:r>
            <a:endParaRPr lang="en-IN" sz="2000" dirty="0">
              <a:solidFill>
                <a:srgbClr val="00B0F0"/>
              </a:solidFill>
              <a:latin typeface="Arial Rounded MT Bold" panose="020F0704030504030204" pitchFamily="34" charset="0"/>
            </a:endParaRPr>
          </a:p>
        </p:txBody>
      </p:sp>
      <p:pic>
        <p:nvPicPr>
          <p:cNvPr id="20" name="Content Placeholder 6">
            <a:extLst>
              <a:ext uri="{FF2B5EF4-FFF2-40B4-BE49-F238E27FC236}">
                <a16:creationId xmlns:a16="http://schemas.microsoft.com/office/drawing/2014/main" id="{2E494578-D4EA-4B54-ACEB-B62B8537629A}"/>
              </a:ext>
            </a:extLst>
          </p:cNvPr>
          <p:cNvPicPr>
            <a:picLocks noChangeAspect="1"/>
          </p:cNvPicPr>
          <p:nvPr/>
        </p:nvPicPr>
        <p:blipFill>
          <a:blip r:embed="rId8"/>
          <a:stretch>
            <a:fillRect/>
          </a:stretch>
        </p:blipFill>
        <p:spPr>
          <a:xfrm>
            <a:off x="427060" y="8604355"/>
            <a:ext cx="12075970" cy="5419942"/>
          </a:xfrm>
          <a:prstGeom prst="rect">
            <a:avLst/>
          </a:prstGeom>
          <a:ln w="38100">
            <a:solidFill>
              <a:schemeClr val="tx1"/>
            </a:solidFill>
          </a:ln>
        </p:spPr>
      </p:pic>
      <p:pic>
        <p:nvPicPr>
          <p:cNvPr id="17" name="Content Placeholder 4">
            <a:extLst>
              <a:ext uri="{FF2B5EF4-FFF2-40B4-BE49-F238E27FC236}">
                <a16:creationId xmlns:a16="http://schemas.microsoft.com/office/drawing/2014/main" id="{079DA889-DF69-4739-A913-C33EF73DFD17}"/>
              </a:ext>
            </a:extLst>
          </p:cNvPr>
          <p:cNvPicPr>
            <a:picLocks noChangeAspect="1"/>
          </p:cNvPicPr>
          <p:nvPr/>
        </p:nvPicPr>
        <p:blipFill>
          <a:blip r:embed="rId9"/>
          <a:stretch>
            <a:fillRect/>
          </a:stretch>
        </p:blipFill>
        <p:spPr>
          <a:xfrm>
            <a:off x="-7794792" y="-6839297"/>
            <a:ext cx="12235681" cy="5935084"/>
          </a:xfrm>
          <a:prstGeom prst="rect">
            <a:avLst/>
          </a:prstGeom>
        </p:spPr>
      </p:pic>
      <p:sp>
        <p:nvSpPr>
          <p:cNvPr id="82" name="Lightning Bolt 81">
            <a:extLst>
              <a:ext uri="{FF2B5EF4-FFF2-40B4-BE49-F238E27FC236}">
                <a16:creationId xmlns:a16="http://schemas.microsoft.com/office/drawing/2014/main" id="{6E56CBDC-8D22-4FCF-8E1C-066AE0F99D51}"/>
              </a:ext>
            </a:extLst>
          </p:cNvPr>
          <p:cNvSpPr/>
          <p:nvPr/>
        </p:nvSpPr>
        <p:spPr>
          <a:xfrm rot="21442706">
            <a:off x="4260078" y="8517169"/>
            <a:ext cx="11660150" cy="78854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Content Placeholder 4">
            <a:extLst>
              <a:ext uri="{FF2B5EF4-FFF2-40B4-BE49-F238E27FC236}">
                <a16:creationId xmlns:a16="http://schemas.microsoft.com/office/drawing/2014/main" id="{C5023B8B-3860-4594-8DB3-7F3079F0211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301816" y="5668751"/>
            <a:ext cx="11985863" cy="6485378"/>
          </a:xfrm>
          <a:prstGeom prst="rect">
            <a:avLst/>
          </a:prstGeom>
        </p:spPr>
      </p:pic>
      <p:pic>
        <p:nvPicPr>
          <p:cNvPr id="23" name="Picture 22">
            <a:extLst>
              <a:ext uri="{FF2B5EF4-FFF2-40B4-BE49-F238E27FC236}">
                <a16:creationId xmlns:a16="http://schemas.microsoft.com/office/drawing/2014/main" id="{7A9C3A2F-512A-4B26-949C-2961C3A7D8A3}"/>
              </a:ext>
            </a:extLst>
          </p:cNvPr>
          <p:cNvPicPr>
            <a:picLocks noChangeAspect="1"/>
          </p:cNvPicPr>
          <p:nvPr/>
        </p:nvPicPr>
        <p:blipFill>
          <a:blip r:embed="rId11"/>
          <a:stretch>
            <a:fillRect/>
          </a:stretch>
        </p:blipFill>
        <p:spPr>
          <a:xfrm>
            <a:off x="36067" y="6016"/>
            <a:ext cx="6059931" cy="3193010"/>
          </a:xfrm>
          <a:prstGeom prst="rect">
            <a:avLst/>
          </a:prstGeom>
        </p:spPr>
      </p:pic>
      <p:sp>
        <p:nvSpPr>
          <p:cNvPr id="26" name="Rectangle 25">
            <a:extLst>
              <a:ext uri="{FF2B5EF4-FFF2-40B4-BE49-F238E27FC236}">
                <a16:creationId xmlns:a16="http://schemas.microsoft.com/office/drawing/2014/main" id="{4F0C3AA9-1B61-44A7-8771-A5B05E69A6C6}"/>
              </a:ext>
            </a:extLst>
          </p:cNvPr>
          <p:cNvSpPr/>
          <p:nvPr/>
        </p:nvSpPr>
        <p:spPr>
          <a:xfrm>
            <a:off x="6292136" y="183509"/>
            <a:ext cx="5496885" cy="5875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a:p>
            <a:pPr algn="ctr"/>
            <a:r>
              <a:rPr lang="en-IN" b="1" dirty="0">
                <a:solidFill>
                  <a:srgbClr val="FF0000"/>
                </a:solidFill>
                <a:latin typeface="Arial Rounded MT Bold" panose="020F0704030504030204" pitchFamily="34" charset="0"/>
              </a:rPr>
              <a:t>KPI 1- </a:t>
            </a:r>
            <a:r>
              <a:rPr lang="en-IN" dirty="0">
                <a:solidFill>
                  <a:srgbClr val="FF0000"/>
                </a:solidFill>
                <a:latin typeface="Arial Rounded MT Bold" panose="020F0704030504030204" pitchFamily="34" charset="0"/>
              </a:rPr>
              <a:t>Weekday Vs Weekend Payment Statistics</a:t>
            </a:r>
          </a:p>
          <a:p>
            <a:pPr algn="ctr"/>
            <a:endParaRPr lang="en-IN" dirty="0">
              <a:solidFill>
                <a:schemeClr val="tx1"/>
              </a:solidFill>
            </a:endParaRPr>
          </a:p>
        </p:txBody>
      </p:sp>
      <p:sp>
        <p:nvSpPr>
          <p:cNvPr id="6" name="Rectangle 5">
            <a:extLst>
              <a:ext uri="{FF2B5EF4-FFF2-40B4-BE49-F238E27FC236}">
                <a16:creationId xmlns:a16="http://schemas.microsoft.com/office/drawing/2014/main" id="{58F68431-E045-4F24-89A7-F87E09F4B3DB}"/>
              </a:ext>
            </a:extLst>
          </p:cNvPr>
          <p:cNvSpPr/>
          <p:nvPr/>
        </p:nvSpPr>
        <p:spPr>
          <a:xfrm>
            <a:off x="6095998" y="926653"/>
            <a:ext cx="6096000" cy="923330"/>
          </a:xfrm>
          <a:prstGeom prst="rect">
            <a:avLst/>
          </a:prstGeom>
        </p:spPr>
        <p:txBody>
          <a:bodyPr>
            <a:spAutoFit/>
          </a:bodyPr>
          <a:lstStyle/>
          <a:p>
            <a:r>
              <a:rPr lang="en-US" b="1" dirty="0">
                <a:solidFill>
                  <a:srgbClr val="FF0000"/>
                </a:solidFill>
                <a:latin typeface="Arial Rounded MT Bold" panose="020F0704030504030204" pitchFamily="34" charset="0"/>
              </a:rPr>
              <a:t>INSIGHTS: </a:t>
            </a:r>
            <a:r>
              <a:rPr lang="en-US" dirty="0">
                <a:solidFill>
                  <a:srgbClr val="FF0000"/>
                </a:solidFill>
                <a:latin typeface="Arial Rounded MT Bold" panose="020F0704030504030204" pitchFamily="34" charset="0"/>
              </a:rPr>
              <a:t>Weekdays have more orders than weekends, so businesses should staff up and offer special promotions during the week</a:t>
            </a:r>
            <a:endParaRPr lang="en-IN" dirty="0">
              <a:solidFill>
                <a:srgbClr val="FF0000"/>
              </a:solidFill>
              <a:latin typeface="Arial Rounded MT Bold" panose="020F0704030504030204" pitchFamily="34" charset="0"/>
            </a:endParaRPr>
          </a:p>
        </p:txBody>
      </p:sp>
      <p:pic>
        <p:nvPicPr>
          <p:cNvPr id="27" name="Picture 26">
            <a:extLst>
              <a:ext uri="{FF2B5EF4-FFF2-40B4-BE49-F238E27FC236}">
                <a16:creationId xmlns:a16="http://schemas.microsoft.com/office/drawing/2014/main" id="{72B0031A-6347-46A9-85B4-F6899715104F}"/>
              </a:ext>
            </a:extLst>
          </p:cNvPr>
          <p:cNvPicPr>
            <a:picLocks noChangeAspect="1"/>
          </p:cNvPicPr>
          <p:nvPr/>
        </p:nvPicPr>
        <p:blipFill>
          <a:blip r:embed="rId12"/>
          <a:stretch>
            <a:fillRect/>
          </a:stretch>
        </p:blipFill>
        <p:spPr>
          <a:xfrm>
            <a:off x="6181534" y="3266084"/>
            <a:ext cx="5966785" cy="3500894"/>
          </a:xfrm>
          <a:prstGeom prst="rect">
            <a:avLst/>
          </a:prstGeom>
        </p:spPr>
      </p:pic>
      <p:sp>
        <p:nvSpPr>
          <p:cNvPr id="8" name="Rectangle 7">
            <a:extLst>
              <a:ext uri="{FF2B5EF4-FFF2-40B4-BE49-F238E27FC236}">
                <a16:creationId xmlns:a16="http://schemas.microsoft.com/office/drawing/2014/main" id="{7020004C-F276-4E97-BC93-7A728F8530D2}"/>
              </a:ext>
            </a:extLst>
          </p:cNvPr>
          <p:cNvSpPr/>
          <p:nvPr/>
        </p:nvSpPr>
        <p:spPr>
          <a:xfrm>
            <a:off x="-72133" y="3789159"/>
            <a:ext cx="6096000" cy="646331"/>
          </a:xfrm>
          <a:prstGeom prst="rect">
            <a:avLst/>
          </a:prstGeom>
        </p:spPr>
        <p:txBody>
          <a:bodyPr>
            <a:spAutoFit/>
          </a:bodyPr>
          <a:lstStyle/>
          <a:p>
            <a:pPr algn="ctr"/>
            <a:r>
              <a:rPr lang="en-IN" b="1" dirty="0">
                <a:solidFill>
                  <a:srgbClr val="FF0000"/>
                </a:solidFill>
                <a:latin typeface="Arial Rounded MT Bold" panose="020F0704030504030204" pitchFamily="34" charset="0"/>
              </a:rPr>
              <a:t>KPI 2- </a:t>
            </a:r>
            <a:r>
              <a:rPr lang="en-IN" dirty="0">
                <a:solidFill>
                  <a:srgbClr val="FF0000"/>
                </a:solidFill>
                <a:latin typeface="Arial Rounded MT Bold" panose="020F0704030504030204" pitchFamily="34" charset="0"/>
              </a:rPr>
              <a:t>Number of Orders with review score 5 and payment type as credit card.</a:t>
            </a:r>
          </a:p>
        </p:txBody>
      </p:sp>
      <p:sp>
        <p:nvSpPr>
          <p:cNvPr id="10" name="Rectangle 9">
            <a:extLst>
              <a:ext uri="{FF2B5EF4-FFF2-40B4-BE49-F238E27FC236}">
                <a16:creationId xmlns:a16="http://schemas.microsoft.com/office/drawing/2014/main" id="{B69246F7-B290-44C7-B95A-6627868E3189}"/>
              </a:ext>
            </a:extLst>
          </p:cNvPr>
          <p:cNvSpPr/>
          <p:nvPr/>
        </p:nvSpPr>
        <p:spPr>
          <a:xfrm>
            <a:off x="197622" y="5123494"/>
            <a:ext cx="6096000" cy="1200329"/>
          </a:xfrm>
          <a:prstGeom prst="rect">
            <a:avLst/>
          </a:prstGeom>
        </p:spPr>
        <p:txBody>
          <a:bodyPr>
            <a:spAutoFit/>
          </a:bodyPr>
          <a:lstStyle/>
          <a:p>
            <a:r>
              <a:rPr lang="en-IN" b="1" dirty="0">
                <a:solidFill>
                  <a:srgbClr val="FF0000"/>
                </a:solidFill>
                <a:latin typeface="Arial Rounded MT Bold" panose="020F0704030504030204" pitchFamily="34" charset="0"/>
              </a:rPr>
              <a:t>INSIGHTS</a:t>
            </a:r>
            <a:r>
              <a:rPr lang="en-IN" dirty="0">
                <a:solidFill>
                  <a:srgbClr val="FF0000"/>
                </a:solidFill>
                <a:latin typeface="Arial Rounded MT Bold" panose="020F0704030504030204" pitchFamily="34" charset="0"/>
              </a:rPr>
              <a:t>: </a:t>
            </a:r>
            <a:r>
              <a:rPr lang="en-US" dirty="0">
                <a:solidFill>
                  <a:srgbClr val="FF0000"/>
                </a:solidFill>
                <a:latin typeface="Arial Rounded MT Bold" panose="020F0704030504030204" pitchFamily="34" charset="0"/>
              </a:rPr>
              <a:t>São Paulo customers spend money on online orders, so businesses should offer a wider selection of products and services with </a:t>
            </a:r>
            <a:r>
              <a:rPr lang="en-US" dirty="0">
                <a:solidFill>
                  <a:srgbClr val="202124"/>
                </a:solidFill>
                <a:latin typeface="Roboto" panose="02000000000000000000" pitchFamily="2" charset="0"/>
              </a:rPr>
              <a:t>attractive discounts</a:t>
            </a:r>
            <a:endParaRPr lang="en-IN" dirty="0"/>
          </a:p>
        </p:txBody>
      </p:sp>
      <p:pic>
        <p:nvPicPr>
          <p:cNvPr id="12" name="Picture 11">
            <a:extLst>
              <a:ext uri="{FF2B5EF4-FFF2-40B4-BE49-F238E27FC236}">
                <a16:creationId xmlns:a16="http://schemas.microsoft.com/office/drawing/2014/main" id="{231142A2-DB18-45E8-AF3B-E2FAE56CE4C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243946" y="2334286"/>
            <a:ext cx="3425371" cy="699537"/>
          </a:xfrm>
          <a:prstGeom prst="rect">
            <a:avLst/>
          </a:prstGeom>
        </p:spPr>
      </p:pic>
    </p:spTree>
    <p:extLst>
      <p:ext uri="{BB962C8B-B14F-4D97-AF65-F5344CB8AC3E}">
        <p14:creationId xmlns:p14="http://schemas.microsoft.com/office/powerpoint/2010/main" val="29629688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decel="50000" fill="hold">
                                          <p:stCondLst>
                                            <p:cond delay="0"/>
                                          </p:stCondLst>
                                        </p:cTn>
                                        <p:tgtEl>
                                          <p:spTgt spid="8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1"/>
                                        </p:tgtEl>
                                        <p:attrNameLst>
                                          <p:attrName>ppt_w</p:attrName>
                                        </p:attrNameLst>
                                      </p:cBhvr>
                                      <p:tavLst>
                                        <p:tav tm="0">
                                          <p:val>
                                            <p:strVal val="#ppt_w*.05"/>
                                          </p:val>
                                        </p:tav>
                                        <p:tav tm="100000">
                                          <p:val>
                                            <p:strVal val="#ppt_w"/>
                                          </p:val>
                                        </p:tav>
                                      </p:tavLst>
                                    </p:anim>
                                    <p:anim calcmode="lin" valueType="num">
                                      <p:cBhvr>
                                        <p:cTn id="10" dur="1000" fill="hold"/>
                                        <p:tgtEl>
                                          <p:spTgt spid="8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1"/>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p:cTn id="17" dur="500" decel="50000" fill="hold">
                                          <p:stCondLst>
                                            <p:cond delay="0"/>
                                          </p:stCondLst>
                                        </p:cTn>
                                        <p:tgtEl>
                                          <p:spTgt spid="82"/>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82"/>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82"/>
                                        </p:tgtEl>
                                        <p:attrNameLst>
                                          <p:attrName>ppt_w</p:attrName>
                                        </p:attrNameLst>
                                      </p:cBhvr>
                                      <p:tavLst>
                                        <p:tav tm="0">
                                          <p:val>
                                            <p:strVal val="#ppt_w*.05"/>
                                          </p:val>
                                        </p:tav>
                                        <p:tav tm="100000">
                                          <p:val>
                                            <p:strVal val="#ppt_w"/>
                                          </p:val>
                                        </p:tav>
                                      </p:tavLst>
                                    </p:anim>
                                    <p:anim calcmode="lin" valueType="num">
                                      <p:cBhvr>
                                        <p:cTn id="20" dur="1000" fill="hold"/>
                                        <p:tgtEl>
                                          <p:spTgt spid="82"/>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82"/>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82"/>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82"/>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82"/>
                                        </p:tgtEl>
                                      </p:cBhvr>
                                    </p:animEffect>
                                  </p:childTnLst>
                                </p:cTn>
                              </p:par>
                            </p:childTnLst>
                          </p:cTn>
                        </p:par>
                      </p:childTnLst>
                    </p:cTn>
                  </p:par>
                  <p:par>
                    <p:cTn id="25" fill="hold">
                      <p:stCondLst>
                        <p:cond delay="indefinite"/>
                      </p:stCondLst>
                      <p:childTnLst>
                        <p:par>
                          <p:cTn id="26" fill="hold">
                            <p:stCondLst>
                              <p:cond delay="0"/>
                            </p:stCondLst>
                            <p:childTnLst>
                              <p:par>
                                <p:cTn id="27" presetID="63" presetClass="path" presetSubtype="0" accel="50000" decel="50000" fill="hold" nodeType="clickEffect">
                                  <p:stCondLst>
                                    <p:cond delay="0"/>
                                  </p:stCondLst>
                                  <p:childTnLst>
                                    <p:animMotion origin="layout" path="M -1.45833E-6 -3.7037E-6 L -0.36042 0.01274 " pathEditMode="relative" rAng="0" ptsTypes="AA">
                                      <p:cBhvr>
                                        <p:cTn id="28" dur="2000" fill="hold"/>
                                        <p:tgtEl>
                                          <p:spTgt spid="12"/>
                                        </p:tgtEl>
                                        <p:attrNameLst>
                                          <p:attrName>ppt_x</p:attrName>
                                          <p:attrName>ppt_y</p:attrName>
                                        </p:attrNameLst>
                                      </p:cBhvr>
                                      <p:rCtr x="-18021" y="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5DE53B5-409E-46C8-8642-C438FCA0A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8" y="-103084"/>
            <a:ext cx="12192001" cy="6752962"/>
          </a:xfrm>
          <a:prstGeom prst="rect">
            <a:avLst/>
          </a:prstGeom>
        </p:spPr>
      </p:pic>
      <p:pic>
        <p:nvPicPr>
          <p:cNvPr id="76" name="Picture 75">
            <a:extLst>
              <a:ext uri="{FF2B5EF4-FFF2-40B4-BE49-F238E27FC236}">
                <a16:creationId xmlns:a16="http://schemas.microsoft.com/office/drawing/2014/main" id="{E270ED5C-BD4A-4401-9FE3-C524F50CC85A}"/>
              </a:ext>
            </a:extLst>
          </p:cNvPr>
          <p:cNvPicPr>
            <a:picLocks noChangeAspect="1"/>
          </p:cNvPicPr>
          <p:nvPr/>
        </p:nvPicPr>
        <p:blipFill rotWithShape="1">
          <a:blip r:embed="rId3">
            <a:extLst>
              <a:ext uri="{28A0092B-C50C-407E-A947-70E740481C1C}">
                <a14:useLocalDpi xmlns:a14="http://schemas.microsoft.com/office/drawing/2010/main" val="0"/>
              </a:ext>
            </a:extLst>
          </a:blip>
          <a:srcRect l="29688"/>
          <a:stretch/>
        </p:blipFill>
        <p:spPr>
          <a:xfrm flipH="1">
            <a:off x="-43684" y="114195"/>
            <a:ext cx="12235681" cy="6757456"/>
          </a:xfrm>
          <a:prstGeom prst="rect">
            <a:avLst/>
          </a:prstGeom>
        </p:spPr>
      </p:pic>
      <p:sp>
        <p:nvSpPr>
          <p:cNvPr id="81" name="Lightning Bolt 80">
            <a:extLst>
              <a:ext uri="{FF2B5EF4-FFF2-40B4-BE49-F238E27FC236}">
                <a16:creationId xmlns:a16="http://schemas.microsoft.com/office/drawing/2014/main" id="{43CFC17E-7273-437F-B025-27489FE05DDC}"/>
              </a:ext>
            </a:extLst>
          </p:cNvPr>
          <p:cNvSpPr/>
          <p:nvPr/>
        </p:nvSpPr>
        <p:spPr>
          <a:xfrm rot="21433514">
            <a:off x="-1845347" y="8364275"/>
            <a:ext cx="10181938" cy="848583"/>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A8218CA3-2865-43B1-9CE4-55EC9C0F3C33}"/>
              </a:ext>
            </a:extLst>
          </p:cNvPr>
          <p:cNvSpPr/>
          <p:nvPr/>
        </p:nvSpPr>
        <p:spPr>
          <a:xfrm>
            <a:off x="-8527468" y="-527341"/>
            <a:ext cx="8812669" cy="830997"/>
          </a:xfrm>
          <a:prstGeom prst="rect">
            <a:avLst/>
          </a:prstGeom>
        </p:spPr>
        <p:txBody>
          <a:bodyPr wrap="square">
            <a:spAutoFit/>
          </a:bodyPr>
          <a:lstStyle/>
          <a:p>
            <a:r>
              <a:rPr lang="en-US" sz="2400" dirty="0">
                <a:solidFill>
                  <a:srgbClr val="FF0000"/>
                </a:solidFill>
                <a:latin typeface="Algerian" panose="04020705040A02060702" pitchFamily="82" charset="0"/>
              </a:rPr>
              <a:t>KPI 3 : Average number of days taken for </a:t>
            </a:r>
            <a:r>
              <a:rPr lang="en-US" sz="2400" dirty="0" err="1">
                <a:solidFill>
                  <a:srgbClr val="FF0000"/>
                </a:solidFill>
                <a:latin typeface="Algerian" panose="04020705040A02060702" pitchFamily="82" charset="0"/>
              </a:rPr>
              <a:t>order_delivered_customer_date</a:t>
            </a:r>
            <a:r>
              <a:rPr lang="en-US" sz="2400" dirty="0">
                <a:solidFill>
                  <a:srgbClr val="FF0000"/>
                </a:solidFill>
                <a:latin typeface="Algerian" panose="04020705040A02060702" pitchFamily="82" charset="0"/>
              </a:rPr>
              <a:t> for </a:t>
            </a:r>
            <a:r>
              <a:rPr lang="en-US" sz="2400" dirty="0" err="1">
                <a:solidFill>
                  <a:srgbClr val="FF0000"/>
                </a:solidFill>
                <a:latin typeface="Algerian" panose="04020705040A02060702" pitchFamily="82" charset="0"/>
              </a:rPr>
              <a:t>pet_shop</a:t>
            </a:r>
            <a:r>
              <a:rPr lang="en-US" sz="2400" dirty="0">
                <a:solidFill>
                  <a:srgbClr val="FF0000"/>
                </a:solidFill>
                <a:latin typeface="Algerian" panose="04020705040A02060702" pitchFamily="82" charset="0"/>
              </a:rPr>
              <a:t>.</a:t>
            </a:r>
            <a:endParaRPr lang="en-IN" sz="2400" dirty="0">
              <a:solidFill>
                <a:srgbClr val="FF0000"/>
              </a:solidFill>
              <a:latin typeface="Algerian" panose="04020705040A02060702" pitchFamily="82" charset="0"/>
            </a:endParaRPr>
          </a:p>
        </p:txBody>
      </p:sp>
      <p:pic>
        <p:nvPicPr>
          <p:cNvPr id="15" name="Picture 14">
            <a:extLst>
              <a:ext uri="{FF2B5EF4-FFF2-40B4-BE49-F238E27FC236}">
                <a16:creationId xmlns:a16="http://schemas.microsoft.com/office/drawing/2014/main" id="{FD2541FD-E47F-46C5-956B-C94130F87AB5}"/>
              </a:ext>
            </a:extLst>
          </p:cNvPr>
          <p:cNvPicPr>
            <a:picLocks noChangeAspect="1"/>
          </p:cNvPicPr>
          <p:nvPr/>
        </p:nvPicPr>
        <p:blipFill>
          <a:blip r:embed="rId4"/>
          <a:stretch>
            <a:fillRect/>
          </a:stretch>
        </p:blipFill>
        <p:spPr>
          <a:xfrm>
            <a:off x="7019587" y="-6641086"/>
            <a:ext cx="4966276" cy="2834886"/>
          </a:xfrm>
          <a:prstGeom prst="rect">
            <a:avLst/>
          </a:prstGeom>
        </p:spPr>
      </p:pic>
      <p:sp>
        <p:nvSpPr>
          <p:cNvPr id="5" name="Rectangle 4">
            <a:extLst>
              <a:ext uri="{FF2B5EF4-FFF2-40B4-BE49-F238E27FC236}">
                <a16:creationId xmlns:a16="http://schemas.microsoft.com/office/drawing/2014/main" id="{5113E5C8-C9FD-4A0B-9962-35287B4ACD9A}"/>
              </a:ext>
            </a:extLst>
          </p:cNvPr>
          <p:cNvSpPr/>
          <p:nvPr/>
        </p:nvSpPr>
        <p:spPr>
          <a:xfrm>
            <a:off x="7295797" y="8068336"/>
            <a:ext cx="9160042" cy="2246769"/>
          </a:xfrm>
          <a:prstGeom prst="rect">
            <a:avLst/>
          </a:prstGeom>
        </p:spPr>
        <p:txBody>
          <a:bodyPr wrap="square">
            <a:spAutoFit/>
          </a:bodyPr>
          <a:lstStyle/>
          <a:p>
            <a:endParaRPr lang="en-US" sz="2000" dirty="0">
              <a:solidFill>
                <a:srgbClr val="00B0F0"/>
              </a:solidFill>
              <a:latin typeface="Arial Rounded MT Bold" panose="020F0704030504030204" pitchFamily="34" charset="0"/>
            </a:endParaRPr>
          </a:p>
          <a:p>
            <a:r>
              <a:rPr lang="en-US" sz="2000" b="1" dirty="0">
                <a:solidFill>
                  <a:srgbClr val="00B0F0"/>
                </a:solidFill>
                <a:latin typeface="Arial Rounded MT Bold" panose="020F0704030504030204" pitchFamily="34" charset="0"/>
              </a:rPr>
              <a:t>Question: </a:t>
            </a:r>
            <a:r>
              <a:rPr lang="en-US" sz="2000" dirty="0">
                <a:solidFill>
                  <a:srgbClr val="00B0F0"/>
                </a:solidFill>
                <a:latin typeface="Arial Rounded MT Bold" panose="020F0704030504030204" pitchFamily="34" charset="0"/>
              </a:rPr>
              <a:t>How does the length of shipping time correlate with customer review scores, and what improvements in the shipping process can most effectively decrease shipping days and enhance overall customer satisfaction?	</a:t>
            </a:r>
          </a:p>
          <a:p>
            <a:r>
              <a:rPr lang="en-US" sz="2000" b="1" dirty="0">
                <a:solidFill>
                  <a:srgbClr val="00B0F0"/>
                </a:solidFill>
                <a:latin typeface="Arial Rounded MT Bold" panose="020F0704030504030204" pitchFamily="34" charset="0"/>
              </a:rPr>
              <a:t>Insight: </a:t>
            </a:r>
            <a:r>
              <a:rPr lang="en-US" sz="2000" dirty="0">
                <a:solidFill>
                  <a:srgbClr val="00B0F0"/>
                </a:solidFill>
                <a:latin typeface="Arial Rounded MT Bold" panose="020F0704030504030204" pitchFamily="34" charset="0"/>
              </a:rPr>
              <a:t>Customers give higher review scores for faster shipping, so businesses should focus on improving their shipping times</a:t>
            </a:r>
            <a:endParaRPr lang="en-IN" sz="2000" dirty="0">
              <a:solidFill>
                <a:srgbClr val="00B0F0"/>
              </a:solidFill>
              <a:latin typeface="Arial Rounded MT Bold" panose="020F0704030504030204" pitchFamily="34" charset="0"/>
            </a:endParaRPr>
          </a:p>
        </p:txBody>
      </p:sp>
      <p:sp>
        <p:nvSpPr>
          <p:cNvPr id="82" name="Lightning Bolt 81">
            <a:extLst>
              <a:ext uri="{FF2B5EF4-FFF2-40B4-BE49-F238E27FC236}">
                <a16:creationId xmlns:a16="http://schemas.microsoft.com/office/drawing/2014/main" id="{6E56CBDC-8D22-4FCF-8E1C-066AE0F99D51}"/>
              </a:ext>
            </a:extLst>
          </p:cNvPr>
          <p:cNvSpPr/>
          <p:nvPr/>
        </p:nvSpPr>
        <p:spPr>
          <a:xfrm rot="21442706">
            <a:off x="4260078" y="8517169"/>
            <a:ext cx="11660150" cy="78854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Content Placeholder 14">
            <a:extLst>
              <a:ext uri="{FF2B5EF4-FFF2-40B4-BE49-F238E27FC236}">
                <a16:creationId xmlns:a16="http://schemas.microsoft.com/office/drawing/2014/main" id="{60DBFA64-3910-411B-83A8-45E49695E2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1" y="-24834"/>
            <a:ext cx="6317877" cy="3147000"/>
          </a:xfrm>
          <a:prstGeom prst="rect">
            <a:avLst/>
          </a:prstGeom>
        </p:spPr>
      </p:pic>
      <p:sp>
        <p:nvSpPr>
          <p:cNvPr id="3" name="Rectangle 2">
            <a:extLst>
              <a:ext uri="{FF2B5EF4-FFF2-40B4-BE49-F238E27FC236}">
                <a16:creationId xmlns:a16="http://schemas.microsoft.com/office/drawing/2014/main" id="{07555BF3-8AC7-47AB-98B5-8454E045759F}"/>
              </a:ext>
            </a:extLst>
          </p:cNvPr>
          <p:cNvSpPr/>
          <p:nvPr/>
        </p:nvSpPr>
        <p:spPr>
          <a:xfrm>
            <a:off x="5630613" y="319384"/>
            <a:ext cx="6096000" cy="646331"/>
          </a:xfrm>
          <a:prstGeom prst="rect">
            <a:avLst/>
          </a:prstGeom>
        </p:spPr>
        <p:txBody>
          <a:bodyPr>
            <a:spAutoFit/>
          </a:bodyPr>
          <a:lstStyle/>
          <a:p>
            <a:pPr algn="ctr"/>
            <a:r>
              <a:rPr lang="en-IN" b="1" dirty="0">
                <a:solidFill>
                  <a:srgbClr val="FF0000"/>
                </a:solidFill>
              </a:rPr>
              <a:t>KPI 3 -  </a:t>
            </a:r>
            <a:r>
              <a:rPr lang="en-IN" dirty="0">
                <a:solidFill>
                  <a:srgbClr val="FF0000"/>
                </a:solidFill>
              </a:rPr>
              <a:t>Average number of days taken for </a:t>
            </a:r>
            <a:r>
              <a:rPr lang="en-IN" dirty="0" err="1">
                <a:solidFill>
                  <a:srgbClr val="FF0000"/>
                </a:solidFill>
              </a:rPr>
              <a:t>order_delivered_customer_date</a:t>
            </a:r>
            <a:r>
              <a:rPr lang="en-IN" dirty="0">
                <a:solidFill>
                  <a:srgbClr val="FF0000"/>
                </a:solidFill>
              </a:rPr>
              <a:t> for </a:t>
            </a:r>
            <a:r>
              <a:rPr lang="en-IN" dirty="0" err="1">
                <a:solidFill>
                  <a:srgbClr val="FF0000"/>
                </a:solidFill>
              </a:rPr>
              <a:t>pet_shop</a:t>
            </a:r>
            <a:endParaRPr lang="en-IN" dirty="0">
              <a:solidFill>
                <a:srgbClr val="FF0000"/>
              </a:solidFill>
            </a:endParaRPr>
          </a:p>
        </p:txBody>
      </p:sp>
      <p:sp>
        <p:nvSpPr>
          <p:cNvPr id="7" name="Rectangle 6">
            <a:extLst>
              <a:ext uri="{FF2B5EF4-FFF2-40B4-BE49-F238E27FC236}">
                <a16:creationId xmlns:a16="http://schemas.microsoft.com/office/drawing/2014/main" id="{5EFCB089-FCE2-44CC-AABE-E17A7459B94A}"/>
              </a:ext>
            </a:extLst>
          </p:cNvPr>
          <p:cNvSpPr/>
          <p:nvPr/>
        </p:nvSpPr>
        <p:spPr>
          <a:xfrm>
            <a:off x="6454725" y="1393785"/>
            <a:ext cx="6096000" cy="1200329"/>
          </a:xfrm>
          <a:prstGeom prst="rect">
            <a:avLst/>
          </a:prstGeom>
        </p:spPr>
        <p:txBody>
          <a:bodyPr>
            <a:spAutoFit/>
          </a:bodyPr>
          <a:lstStyle/>
          <a:p>
            <a:r>
              <a:rPr lang="en-IN" b="1" dirty="0">
                <a:solidFill>
                  <a:srgbClr val="FF0000"/>
                </a:solidFill>
                <a:latin typeface="Arial Rounded MT Bold" panose="020F0704030504030204" pitchFamily="34" charset="0"/>
              </a:rPr>
              <a:t>INSIGHTS: </a:t>
            </a:r>
            <a:r>
              <a:rPr lang="en-US" dirty="0">
                <a:solidFill>
                  <a:srgbClr val="FF0000"/>
                </a:solidFill>
                <a:latin typeface="Arial Rounded MT Bold" panose="020F0704030504030204" pitchFamily="34" charset="0"/>
              </a:rPr>
              <a:t>Pet shop orders take longer days to deliver, so businesses should set realistic delivery expectations and partner with faster shipping carriers</a:t>
            </a:r>
            <a:endParaRPr lang="en-IN" b="1" dirty="0">
              <a:solidFill>
                <a:srgbClr val="FF0000"/>
              </a:solidFill>
              <a:latin typeface="Arial Rounded MT Bold" panose="020F0704030504030204" pitchFamily="34" charset="0"/>
            </a:endParaRPr>
          </a:p>
        </p:txBody>
      </p:sp>
      <p:pic>
        <p:nvPicPr>
          <p:cNvPr id="28" name="Picture 27">
            <a:extLst>
              <a:ext uri="{FF2B5EF4-FFF2-40B4-BE49-F238E27FC236}">
                <a16:creationId xmlns:a16="http://schemas.microsoft.com/office/drawing/2014/main" id="{2E8B8881-F40F-46FC-A5F2-C7CC5BF03E3E}"/>
              </a:ext>
            </a:extLst>
          </p:cNvPr>
          <p:cNvPicPr>
            <a:picLocks noChangeAspect="1"/>
          </p:cNvPicPr>
          <p:nvPr/>
        </p:nvPicPr>
        <p:blipFill>
          <a:blip r:embed="rId6"/>
          <a:stretch>
            <a:fillRect/>
          </a:stretch>
        </p:blipFill>
        <p:spPr>
          <a:xfrm>
            <a:off x="6271315" y="3235649"/>
            <a:ext cx="5884618" cy="3583157"/>
          </a:xfrm>
          <a:prstGeom prst="rect">
            <a:avLst/>
          </a:prstGeom>
          <a:ln w="12700">
            <a:solidFill>
              <a:schemeClr val="tx1"/>
            </a:solidFill>
          </a:ln>
        </p:spPr>
      </p:pic>
      <p:sp>
        <p:nvSpPr>
          <p:cNvPr id="11" name="Rectangle 10">
            <a:extLst>
              <a:ext uri="{FF2B5EF4-FFF2-40B4-BE49-F238E27FC236}">
                <a16:creationId xmlns:a16="http://schemas.microsoft.com/office/drawing/2014/main" id="{B9628C60-4AA0-4F2B-BFA6-ED683D01355C}"/>
              </a:ext>
            </a:extLst>
          </p:cNvPr>
          <p:cNvSpPr/>
          <p:nvPr/>
        </p:nvSpPr>
        <p:spPr>
          <a:xfrm>
            <a:off x="-52189" y="3660767"/>
            <a:ext cx="6096000" cy="646331"/>
          </a:xfrm>
          <a:prstGeom prst="rect">
            <a:avLst/>
          </a:prstGeom>
        </p:spPr>
        <p:txBody>
          <a:bodyPr>
            <a:spAutoFit/>
          </a:bodyPr>
          <a:lstStyle/>
          <a:p>
            <a:pPr algn="ctr"/>
            <a:r>
              <a:rPr lang="en-IN" b="1" dirty="0">
                <a:solidFill>
                  <a:srgbClr val="FF0000"/>
                </a:solidFill>
              </a:rPr>
              <a:t>KPI 4 - </a:t>
            </a:r>
            <a:r>
              <a:rPr lang="en-IN" dirty="0">
                <a:solidFill>
                  <a:srgbClr val="FF0000"/>
                </a:solidFill>
              </a:rPr>
              <a:t>Average price and payment values from customers of </a:t>
            </a:r>
            <a:r>
              <a:rPr lang="en-IN" dirty="0" err="1">
                <a:solidFill>
                  <a:srgbClr val="FF0000"/>
                </a:solidFill>
              </a:rPr>
              <a:t>sao</a:t>
            </a:r>
            <a:r>
              <a:rPr lang="en-IN" dirty="0">
                <a:solidFill>
                  <a:srgbClr val="FF0000"/>
                </a:solidFill>
              </a:rPr>
              <a:t> </a:t>
            </a:r>
            <a:r>
              <a:rPr lang="en-IN" dirty="0" err="1">
                <a:solidFill>
                  <a:srgbClr val="FF0000"/>
                </a:solidFill>
              </a:rPr>
              <a:t>paulo</a:t>
            </a:r>
            <a:r>
              <a:rPr lang="en-IN" dirty="0">
                <a:solidFill>
                  <a:srgbClr val="FF0000"/>
                </a:solidFill>
              </a:rPr>
              <a:t> city</a:t>
            </a:r>
          </a:p>
        </p:txBody>
      </p:sp>
      <p:sp>
        <p:nvSpPr>
          <p:cNvPr id="12" name="Rectangle 11">
            <a:extLst>
              <a:ext uri="{FF2B5EF4-FFF2-40B4-BE49-F238E27FC236}">
                <a16:creationId xmlns:a16="http://schemas.microsoft.com/office/drawing/2014/main" id="{D40C8370-11B6-484F-8A82-2EB30437F709}"/>
              </a:ext>
            </a:extLst>
          </p:cNvPr>
          <p:cNvSpPr/>
          <p:nvPr/>
        </p:nvSpPr>
        <p:spPr>
          <a:xfrm>
            <a:off x="427060" y="5538337"/>
            <a:ext cx="6096000" cy="923330"/>
          </a:xfrm>
          <a:prstGeom prst="rect">
            <a:avLst/>
          </a:prstGeom>
        </p:spPr>
        <p:txBody>
          <a:bodyPr>
            <a:spAutoFit/>
          </a:bodyPr>
          <a:lstStyle/>
          <a:p>
            <a:r>
              <a:rPr lang="en-IN" b="1" dirty="0">
                <a:solidFill>
                  <a:srgbClr val="FF0000"/>
                </a:solidFill>
              </a:rPr>
              <a:t>INSIGHTS</a:t>
            </a:r>
            <a:r>
              <a:rPr lang="en-IN" dirty="0">
                <a:solidFill>
                  <a:srgbClr val="FF0000"/>
                </a:solidFill>
              </a:rPr>
              <a:t>: </a:t>
            </a:r>
            <a:r>
              <a:rPr lang="en-US" dirty="0">
                <a:solidFill>
                  <a:srgbClr val="FF0000"/>
                </a:solidFill>
                <a:latin typeface="Roboto" panose="02000000000000000000" pitchFamily="2" charset="0"/>
              </a:rPr>
              <a:t>São Paulo customers spend money on online orders, so businesses should offer a wider selection of products and services with </a:t>
            </a:r>
            <a:r>
              <a:rPr lang="en-US" dirty="0">
                <a:solidFill>
                  <a:srgbClr val="202124"/>
                </a:solidFill>
                <a:latin typeface="Roboto" panose="02000000000000000000" pitchFamily="2" charset="0"/>
              </a:rPr>
              <a:t>attractive discounts</a:t>
            </a:r>
            <a:endParaRPr lang="en-IN" dirty="0"/>
          </a:p>
        </p:txBody>
      </p:sp>
    </p:spTree>
    <p:extLst>
      <p:ext uri="{BB962C8B-B14F-4D97-AF65-F5344CB8AC3E}">
        <p14:creationId xmlns:p14="http://schemas.microsoft.com/office/powerpoint/2010/main" val="14327302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decel="50000" fill="hold">
                                          <p:stCondLst>
                                            <p:cond delay="0"/>
                                          </p:stCondLst>
                                        </p:cTn>
                                        <p:tgtEl>
                                          <p:spTgt spid="8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1"/>
                                        </p:tgtEl>
                                        <p:attrNameLst>
                                          <p:attrName>ppt_w</p:attrName>
                                        </p:attrNameLst>
                                      </p:cBhvr>
                                      <p:tavLst>
                                        <p:tav tm="0">
                                          <p:val>
                                            <p:strVal val="#ppt_w*.05"/>
                                          </p:val>
                                        </p:tav>
                                        <p:tav tm="100000">
                                          <p:val>
                                            <p:strVal val="#ppt_w"/>
                                          </p:val>
                                        </p:tav>
                                      </p:tavLst>
                                    </p:anim>
                                    <p:anim calcmode="lin" valueType="num">
                                      <p:cBhvr>
                                        <p:cTn id="10" dur="1000" fill="hold"/>
                                        <p:tgtEl>
                                          <p:spTgt spid="8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1"/>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p:cTn id="17" dur="500" decel="50000" fill="hold">
                                          <p:stCondLst>
                                            <p:cond delay="0"/>
                                          </p:stCondLst>
                                        </p:cTn>
                                        <p:tgtEl>
                                          <p:spTgt spid="82"/>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82"/>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82"/>
                                        </p:tgtEl>
                                        <p:attrNameLst>
                                          <p:attrName>ppt_w</p:attrName>
                                        </p:attrNameLst>
                                      </p:cBhvr>
                                      <p:tavLst>
                                        <p:tav tm="0">
                                          <p:val>
                                            <p:strVal val="#ppt_w*.05"/>
                                          </p:val>
                                        </p:tav>
                                        <p:tav tm="100000">
                                          <p:val>
                                            <p:strVal val="#ppt_w"/>
                                          </p:val>
                                        </p:tav>
                                      </p:tavLst>
                                    </p:anim>
                                    <p:anim calcmode="lin" valueType="num">
                                      <p:cBhvr>
                                        <p:cTn id="20" dur="1000" fill="hold"/>
                                        <p:tgtEl>
                                          <p:spTgt spid="82"/>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82"/>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82"/>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82"/>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5DE53B5-409E-46C8-8642-C438FCA0A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8" y="0"/>
            <a:ext cx="12192001" cy="6752962"/>
          </a:xfrm>
          <a:prstGeom prst="rect">
            <a:avLst/>
          </a:prstGeom>
        </p:spPr>
      </p:pic>
      <p:pic>
        <p:nvPicPr>
          <p:cNvPr id="76" name="Picture 75">
            <a:extLst>
              <a:ext uri="{FF2B5EF4-FFF2-40B4-BE49-F238E27FC236}">
                <a16:creationId xmlns:a16="http://schemas.microsoft.com/office/drawing/2014/main" id="{E270ED5C-BD4A-4401-9FE3-C524F50CC85A}"/>
              </a:ext>
            </a:extLst>
          </p:cNvPr>
          <p:cNvPicPr>
            <a:picLocks noChangeAspect="1"/>
          </p:cNvPicPr>
          <p:nvPr/>
        </p:nvPicPr>
        <p:blipFill rotWithShape="1">
          <a:blip r:embed="rId3">
            <a:extLst>
              <a:ext uri="{28A0092B-C50C-407E-A947-70E740481C1C}">
                <a14:useLocalDpi xmlns:a14="http://schemas.microsoft.com/office/drawing/2010/main" val="0"/>
              </a:ext>
            </a:extLst>
          </a:blip>
          <a:srcRect l="29688"/>
          <a:stretch/>
        </p:blipFill>
        <p:spPr>
          <a:xfrm flipH="1">
            <a:off x="-141963" y="6525490"/>
            <a:ext cx="12235681" cy="180961"/>
          </a:xfrm>
          <a:prstGeom prst="rect">
            <a:avLst/>
          </a:prstGeom>
        </p:spPr>
      </p:pic>
      <p:sp>
        <p:nvSpPr>
          <p:cNvPr id="81" name="Lightning Bolt 80">
            <a:extLst>
              <a:ext uri="{FF2B5EF4-FFF2-40B4-BE49-F238E27FC236}">
                <a16:creationId xmlns:a16="http://schemas.microsoft.com/office/drawing/2014/main" id="{43CFC17E-7273-437F-B025-27489FE05DDC}"/>
              </a:ext>
            </a:extLst>
          </p:cNvPr>
          <p:cNvSpPr/>
          <p:nvPr/>
        </p:nvSpPr>
        <p:spPr>
          <a:xfrm rot="21433514">
            <a:off x="-1845347" y="8364275"/>
            <a:ext cx="10181938" cy="848583"/>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A8218CA3-2865-43B1-9CE4-55EC9C0F3C33}"/>
              </a:ext>
            </a:extLst>
          </p:cNvPr>
          <p:cNvSpPr/>
          <p:nvPr/>
        </p:nvSpPr>
        <p:spPr>
          <a:xfrm>
            <a:off x="-8527468" y="-527341"/>
            <a:ext cx="8812669" cy="830997"/>
          </a:xfrm>
          <a:prstGeom prst="rect">
            <a:avLst/>
          </a:prstGeom>
        </p:spPr>
        <p:txBody>
          <a:bodyPr wrap="square">
            <a:spAutoFit/>
          </a:bodyPr>
          <a:lstStyle/>
          <a:p>
            <a:r>
              <a:rPr lang="en-US" sz="2400" dirty="0">
                <a:solidFill>
                  <a:srgbClr val="FF0000"/>
                </a:solidFill>
                <a:latin typeface="Algerian" panose="04020705040A02060702" pitchFamily="82" charset="0"/>
              </a:rPr>
              <a:t>KPI 3 : Average number of days taken for </a:t>
            </a:r>
            <a:r>
              <a:rPr lang="en-US" sz="2400" dirty="0" err="1">
                <a:solidFill>
                  <a:srgbClr val="FF0000"/>
                </a:solidFill>
                <a:latin typeface="Algerian" panose="04020705040A02060702" pitchFamily="82" charset="0"/>
              </a:rPr>
              <a:t>order_delivered_customer_date</a:t>
            </a:r>
            <a:r>
              <a:rPr lang="en-US" sz="2400" dirty="0">
                <a:solidFill>
                  <a:srgbClr val="FF0000"/>
                </a:solidFill>
                <a:latin typeface="Algerian" panose="04020705040A02060702" pitchFamily="82" charset="0"/>
              </a:rPr>
              <a:t> for </a:t>
            </a:r>
            <a:r>
              <a:rPr lang="en-US" sz="2400" dirty="0" err="1">
                <a:solidFill>
                  <a:srgbClr val="FF0000"/>
                </a:solidFill>
                <a:latin typeface="Algerian" panose="04020705040A02060702" pitchFamily="82" charset="0"/>
              </a:rPr>
              <a:t>pet_shop</a:t>
            </a:r>
            <a:r>
              <a:rPr lang="en-US" sz="2400" dirty="0">
                <a:solidFill>
                  <a:srgbClr val="FF0000"/>
                </a:solidFill>
                <a:latin typeface="Algerian" panose="04020705040A02060702" pitchFamily="82" charset="0"/>
              </a:rPr>
              <a:t>.</a:t>
            </a:r>
            <a:endParaRPr lang="en-IN" sz="2400" dirty="0">
              <a:solidFill>
                <a:srgbClr val="FF0000"/>
              </a:solidFill>
              <a:latin typeface="Algerian" panose="04020705040A02060702" pitchFamily="82" charset="0"/>
            </a:endParaRPr>
          </a:p>
        </p:txBody>
      </p:sp>
      <p:pic>
        <p:nvPicPr>
          <p:cNvPr id="15" name="Picture 14">
            <a:extLst>
              <a:ext uri="{FF2B5EF4-FFF2-40B4-BE49-F238E27FC236}">
                <a16:creationId xmlns:a16="http://schemas.microsoft.com/office/drawing/2014/main" id="{FD2541FD-E47F-46C5-956B-C94130F87AB5}"/>
              </a:ext>
            </a:extLst>
          </p:cNvPr>
          <p:cNvPicPr>
            <a:picLocks noChangeAspect="1"/>
          </p:cNvPicPr>
          <p:nvPr/>
        </p:nvPicPr>
        <p:blipFill>
          <a:blip r:embed="rId4"/>
          <a:stretch>
            <a:fillRect/>
          </a:stretch>
        </p:blipFill>
        <p:spPr>
          <a:xfrm>
            <a:off x="7019587" y="-6641086"/>
            <a:ext cx="4966276" cy="2834886"/>
          </a:xfrm>
          <a:prstGeom prst="rect">
            <a:avLst/>
          </a:prstGeom>
        </p:spPr>
      </p:pic>
      <p:sp>
        <p:nvSpPr>
          <p:cNvPr id="5" name="Rectangle 4">
            <a:extLst>
              <a:ext uri="{FF2B5EF4-FFF2-40B4-BE49-F238E27FC236}">
                <a16:creationId xmlns:a16="http://schemas.microsoft.com/office/drawing/2014/main" id="{5113E5C8-C9FD-4A0B-9962-35287B4ACD9A}"/>
              </a:ext>
            </a:extLst>
          </p:cNvPr>
          <p:cNvSpPr/>
          <p:nvPr/>
        </p:nvSpPr>
        <p:spPr>
          <a:xfrm>
            <a:off x="7295797" y="8068336"/>
            <a:ext cx="9160042" cy="2246769"/>
          </a:xfrm>
          <a:prstGeom prst="rect">
            <a:avLst/>
          </a:prstGeom>
        </p:spPr>
        <p:txBody>
          <a:bodyPr wrap="square">
            <a:spAutoFit/>
          </a:bodyPr>
          <a:lstStyle/>
          <a:p>
            <a:endParaRPr lang="en-US" sz="2000" dirty="0">
              <a:solidFill>
                <a:srgbClr val="00B0F0"/>
              </a:solidFill>
              <a:latin typeface="Arial Rounded MT Bold" panose="020F0704030504030204" pitchFamily="34" charset="0"/>
            </a:endParaRPr>
          </a:p>
          <a:p>
            <a:r>
              <a:rPr lang="en-US" sz="2000" b="1" dirty="0">
                <a:solidFill>
                  <a:srgbClr val="00B0F0"/>
                </a:solidFill>
                <a:latin typeface="Arial Rounded MT Bold" panose="020F0704030504030204" pitchFamily="34" charset="0"/>
              </a:rPr>
              <a:t>Question: </a:t>
            </a:r>
            <a:r>
              <a:rPr lang="en-US" sz="2000" dirty="0">
                <a:solidFill>
                  <a:srgbClr val="00B0F0"/>
                </a:solidFill>
                <a:latin typeface="Arial Rounded MT Bold" panose="020F0704030504030204" pitchFamily="34" charset="0"/>
              </a:rPr>
              <a:t>How does the length of shipping time correlate with customer review scores, and what improvements in the shipping process can most effectively decrease shipping days and enhance overall customer satisfaction?	</a:t>
            </a:r>
          </a:p>
          <a:p>
            <a:r>
              <a:rPr lang="en-US" sz="2000" b="1" dirty="0">
                <a:solidFill>
                  <a:srgbClr val="00B0F0"/>
                </a:solidFill>
                <a:latin typeface="Arial Rounded MT Bold" panose="020F0704030504030204" pitchFamily="34" charset="0"/>
              </a:rPr>
              <a:t>Insight: </a:t>
            </a:r>
            <a:r>
              <a:rPr lang="en-US" sz="2000" dirty="0">
                <a:solidFill>
                  <a:srgbClr val="00B0F0"/>
                </a:solidFill>
                <a:latin typeface="Arial Rounded MT Bold" panose="020F0704030504030204" pitchFamily="34" charset="0"/>
              </a:rPr>
              <a:t>Customers give higher review scores for faster shipping, so businesses should focus on improving their shipping times</a:t>
            </a:r>
            <a:endParaRPr lang="en-IN" sz="2000" dirty="0">
              <a:solidFill>
                <a:srgbClr val="00B0F0"/>
              </a:solidFill>
              <a:latin typeface="Arial Rounded MT Bold" panose="020F0704030504030204" pitchFamily="34" charset="0"/>
            </a:endParaRPr>
          </a:p>
        </p:txBody>
      </p:sp>
      <p:sp>
        <p:nvSpPr>
          <p:cNvPr id="82" name="Lightning Bolt 81">
            <a:extLst>
              <a:ext uri="{FF2B5EF4-FFF2-40B4-BE49-F238E27FC236}">
                <a16:creationId xmlns:a16="http://schemas.microsoft.com/office/drawing/2014/main" id="{6E56CBDC-8D22-4FCF-8E1C-066AE0F99D51}"/>
              </a:ext>
            </a:extLst>
          </p:cNvPr>
          <p:cNvSpPr/>
          <p:nvPr/>
        </p:nvSpPr>
        <p:spPr>
          <a:xfrm rot="21442706">
            <a:off x="4260078" y="8517169"/>
            <a:ext cx="11660150" cy="78854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Content Placeholder 14">
            <a:extLst>
              <a:ext uri="{FF2B5EF4-FFF2-40B4-BE49-F238E27FC236}">
                <a16:creationId xmlns:a16="http://schemas.microsoft.com/office/drawing/2014/main" id="{60DBFA64-3910-411B-83A8-45E49695E2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3265" y="-179715"/>
            <a:ext cx="6317877" cy="3147000"/>
          </a:xfrm>
          <a:prstGeom prst="rect">
            <a:avLst/>
          </a:prstGeom>
        </p:spPr>
      </p:pic>
      <p:sp>
        <p:nvSpPr>
          <p:cNvPr id="3" name="Rectangle 2">
            <a:extLst>
              <a:ext uri="{FF2B5EF4-FFF2-40B4-BE49-F238E27FC236}">
                <a16:creationId xmlns:a16="http://schemas.microsoft.com/office/drawing/2014/main" id="{07555BF3-8AC7-47AB-98B5-8454E045759F}"/>
              </a:ext>
            </a:extLst>
          </p:cNvPr>
          <p:cNvSpPr/>
          <p:nvPr/>
        </p:nvSpPr>
        <p:spPr>
          <a:xfrm>
            <a:off x="12155933" y="179269"/>
            <a:ext cx="6096000" cy="646331"/>
          </a:xfrm>
          <a:prstGeom prst="rect">
            <a:avLst/>
          </a:prstGeom>
        </p:spPr>
        <p:txBody>
          <a:bodyPr>
            <a:spAutoFit/>
          </a:bodyPr>
          <a:lstStyle/>
          <a:p>
            <a:pPr algn="ctr"/>
            <a:r>
              <a:rPr lang="en-IN" b="1" dirty="0">
                <a:solidFill>
                  <a:srgbClr val="FF0000"/>
                </a:solidFill>
              </a:rPr>
              <a:t>KPI 3 -  </a:t>
            </a:r>
            <a:r>
              <a:rPr lang="en-IN" dirty="0">
                <a:solidFill>
                  <a:srgbClr val="FF0000"/>
                </a:solidFill>
              </a:rPr>
              <a:t>Average number of days taken for </a:t>
            </a:r>
            <a:r>
              <a:rPr lang="en-IN" dirty="0" err="1">
                <a:solidFill>
                  <a:srgbClr val="FF0000"/>
                </a:solidFill>
              </a:rPr>
              <a:t>order_delivered_customer_date</a:t>
            </a:r>
            <a:r>
              <a:rPr lang="en-IN" dirty="0">
                <a:solidFill>
                  <a:srgbClr val="FF0000"/>
                </a:solidFill>
              </a:rPr>
              <a:t> for </a:t>
            </a:r>
            <a:r>
              <a:rPr lang="en-IN" dirty="0" err="1">
                <a:solidFill>
                  <a:srgbClr val="FF0000"/>
                </a:solidFill>
              </a:rPr>
              <a:t>pet_shop</a:t>
            </a:r>
            <a:endParaRPr lang="en-IN" dirty="0">
              <a:solidFill>
                <a:srgbClr val="FF0000"/>
              </a:solidFill>
            </a:endParaRPr>
          </a:p>
        </p:txBody>
      </p:sp>
      <p:sp>
        <p:nvSpPr>
          <p:cNvPr id="7" name="Rectangle 6">
            <a:extLst>
              <a:ext uri="{FF2B5EF4-FFF2-40B4-BE49-F238E27FC236}">
                <a16:creationId xmlns:a16="http://schemas.microsoft.com/office/drawing/2014/main" id="{5EFCB089-FCE2-44CC-AABE-E17A7459B94A}"/>
              </a:ext>
            </a:extLst>
          </p:cNvPr>
          <p:cNvSpPr/>
          <p:nvPr/>
        </p:nvSpPr>
        <p:spPr>
          <a:xfrm>
            <a:off x="12758543" y="1489822"/>
            <a:ext cx="6096000" cy="1200329"/>
          </a:xfrm>
          <a:prstGeom prst="rect">
            <a:avLst/>
          </a:prstGeom>
        </p:spPr>
        <p:txBody>
          <a:bodyPr>
            <a:spAutoFit/>
          </a:bodyPr>
          <a:lstStyle/>
          <a:p>
            <a:r>
              <a:rPr lang="en-IN" b="1" dirty="0">
                <a:solidFill>
                  <a:srgbClr val="FF0000"/>
                </a:solidFill>
                <a:latin typeface="Arial Rounded MT Bold" panose="020F0704030504030204" pitchFamily="34" charset="0"/>
              </a:rPr>
              <a:t>INSIGHTS: </a:t>
            </a:r>
            <a:r>
              <a:rPr lang="en-US" dirty="0">
                <a:solidFill>
                  <a:srgbClr val="FF0000"/>
                </a:solidFill>
                <a:latin typeface="Arial Rounded MT Bold" panose="020F0704030504030204" pitchFamily="34" charset="0"/>
              </a:rPr>
              <a:t>Pet shop orders take longer days to deliver, so businesses should set realistic delivery expectations and partner with faster shipping carriers</a:t>
            </a:r>
            <a:endParaRPr lang="en-IN" b="1" dirty="0">
              <a:solidFill>
                <a:srgbClr val="FF0000"/>
              </a:solidFill>
              <a:latin typeface="Arial Rounded MT Bold" panose="020F0704030504030204" pitchFamily="34" charset="0"/>
            </a:endParaRPr>
          </a:p>
        </p:txBody>
      </p:sp>
      <p:pic>
        <p:nvPicPr>
          <p:cNvPr id="28" name="Picture 27">
            <a:extLst>
              <a:ext uri="{FF2B5EF4-FFF2-40B4-BE49-F238E27FC236}">
                <a16:creationId xmlns:a16="http://schemas.microsoft.com/office/drawing/2014/main" id="{2E8B8881-F40F-46FC-A5F2-C7CC5BF03E3E}"/>
              </a:ext>
            </a:extLst>
          </p:cNvPr>
          <p:cNvPicPr>
            <a:picLocks noChangeAspect="1"/>
          </p:cNvPicPr>
          <p:nvPr/>
        </p:nvPicPr>
        <p:blipFill>
          <a:blip r:embed="rId6"/>
          <a:stretch>
            <a:fillRect/>
          </a:stretch>
        </p:blipFill>
        <p:spPr>
          <a:xfrm>
            <a:off x="12395024" y="3288494"/>
            <a:ext cx="5884618" cy="3583157"/>
          </a:xfrm>
          <a:prstGeom prst="rect">
            <a:avLst/>
          </a:prstGeom>
          <a:ln w="12700">
            <a:solidFill>
              <a:schemeClr val="tx1"/>
            </a:solidFill>
          </a:ln>
        </p:spPr>
      </p:pic>
      <p:sp>
        <p:nvSpPr>
          <p:cNvPr id="11" name="Rectangle 10">
            <a:extLst>
              <a:ext uri="{FF2B5EF4-FFF2-40B4-BE49-F238E27FC236}">
                <a16:creationId xmlns:a16="http://schemas.microsoft.com/office/drawing/2014/main" id="{B9628C60-4AA0-4F2B-BFA6-ED683D01355C}"/>
              </a:ext>
            </a:extLst>
          </p:cNvPr>
          <p:cNvSpPr/>
          <p:nvPr/>
        </p:nvSpPr>
        <p:spPr>
          <a:xfrm>
            <a:off x="-6354344" y="3887822"/>
            <a:ext cx="6096000" cy="646331"/>
          </a:xfrm>
          <a:prstGeom prst="rect">
            <a:avLst/>
          </a:prstGeom>
        </p:spPr>
        <p:txBody>
          <a:bodyPr>
            <a:spAutoFit/>
          </a:bodyPr>
          <a:lstStyle/>
          <a:p>
            <a:pPr algn="ctr"/>
            <a:r>
              <a:rPr lang="en-IN" b="1" dirty="0">
                <a:solidFill>
                  <a:srgbClr val="FF0000"/>
                </a:solidFill>
              </a:rPr>
              <a:t>KPI 4 - </a:t>
            </a:r>
            <a:r>
              <a:rPr lang="en-IN" dirty="0">
                <a:solidFill>
                  <a:srgbClr val="FF0000"/>
                </a:solidFill>
              </a:rPr>
              <a:t>Average price and payment values from customers of </a:t>
            </a:r>
            <a:r>
              <a:rPr lang="en-IN" dirty="0" err="1">
                <a:solidFill>
                  <a:srgbClr val="FF0000"/>
                </a:solidFill>
              </a:rPr>
              <a:t>sao</a:t>
            </a:r>
            <a:r>
              <a:rPr lang="en-IN" dirty="0">
                <a:solidFill>
                  <a:srgbClr val="FF0000"/>
                </a:solidFill>
              </a:rPr>
              <a:t> </a:t>
            </a:r>
            <a:r>
              <a:rPr lang="en-IN" dirty="0" err="1">
                <a:solidFill>
                  <a:srgbClr val="FF0000"/>
                </a:solidFill>
              </a:rPr>
              <a:t>paulo</a:t>
            </a:r>
            <a:r>
              <a:rPr lang="en-IN" dirty="0">
                <a:solidFill>
                  <a:srgbClr val="FF0000"/>
                </a:solidFill>
              </a:rPr>
              <a:t> city</a:t>
            </a:r>
          </a:p>
        </p:txBody>
      </p:sp>
      <p:sp>
        <p:nvSpPr>
          <p:cNvPr id="12" name="Rectangle 11">
            <a:extLst>
              <a:ext uri="{FF2B5EF4-FFF2-40B4-BE49-F238E27FC236}">
                <a16:creationId xmlns:a16="http://schemas.microsoft.com/office/drawing/2014/main" id="{D40C8370-11B6-484F-8A82-2EB30437F709}"/>
              </a:ext>
            </a:extLst>
          </p:cNvPr>
          <p:cNvSpPr/>
          <p:nvPr/>
        </p:nvSpPr>
        <p:spPr>
          <a:xfrm>
            <a:off x="-6672327" y="5726548"/>
            <a:ext cx="6096000" cy="923330"/>
          </a:xfrm>
          <a:prstGeom prst="rect">
            <a:avLst/>
          </a:prstGeom>
        </p:spPr>
        <p:txBody>
          <a:bodyPr>
            <a:spAutoFit/>
          </a:bodyPr>
          <a:lstStyle/>
          <a:p>
            <a:r>
              <a:rPr lang="en-IN" b="1" dirty="0">
                <a:solidFill>
                  <a:srgbClr val="FF0000"/>
                </a:solidFill>
              </a:rPr>
              <a:t>INSIGHTS</a:t>
            </a:r>
            <a:r>
              <a:rPr lang="en-IN" dirty="0">
                <a:solidFill>
                  <a:srgbClr val="FF0000"/>
                </a:solidFill>
              </a:rPr>
              <a:t>: </a:t>
            </a:r>
            <a:r>
              <a:rPr lang="en-US" dirty="0">
                <a:solidFill>
                  <a:srgbClr val="FF0000"/>
                </a:solidFill>
                <a:latin typeface="Roboto" panose="02000000000000000000" pitchFamily="2" charset="0"/>
              </a:rPr>
              <a:t>São Paulo customers spend money on online orders, so businesses should offer a wider selection of products and services with </a:t>
            </a:r>
            <a:r>
              <a:rPr lang="en-US" dirty="0">
                <a:solidFill>
                  <a:srgbClr val="202124"/>
                </a:solidFill>
                <a:latin typeface="Roboto" panose="02000000000000000000" pitchFamily="2" charset="0"/>
              </a:rPr>
              <a:t>attractive discounts</a:t>
            </a:r>
            <a:endParaRPr lang="en-IN" dirty="0"/>
          </a:p>
        </p:txBody>
      </p:sp>
      <p:pic>
        <p:nvPicPr>
          <p:cNvPr id="17" name="Content Placeholder 4">
            <a:extLst>
              <a:ext uri="{FF2B5EF4-FFF2-40B4-BE49-F238E27FC236}">
                <a16:creationId xmlns:a16="http://schemas.microsoft.com/office/drawing/2014/main" id="{D25F9763-4052-4736-B85A-EDD4CE2934B8}"/>
              </a:ext>
            </a:extLst>
          </p:cNvPr>
          <p:cNvPicPr>
            <a:picLocks noChangeAspect="1"/>
          </p:cNvPicPr>
          <p:nvPr/>
        </p:nvPicPr>
        <p:blipFill>
          <a:blip r:embed="rId7"/>
          <a:stretch>
            <a:fillRect/>
          </a:stretch>
        </p:blipFill>
        <p:spPr>
          <a:xfrm>
            <a:off x="-36068" y="29729"/>
            <a:ext cx="8030038" cy="3589331"/>
          </a:xfrm>
          <a:prstGeom prst="rect">
            <a:avLst/>
          </a:prstGeom>
        </p:spPr>
      </p:pic>
      <p:sp>
        <p:nvSpPr>
          <p:cNvPr id="2" name="Rectangle 1">
            <a:extLst>
              <a:ext uri="{FF2B5EF4-FFF2-40B4-BE49-F238E27FC236}">
                <a16:creationId xmlns:a16="http://schemas.microsoft.com/office/drawing/2014/main" id="{52160D0C-0F02-4DE7-B26D-63B065D0BACD}"/>
              </a:ext>
            </a:extLst>
          </p:cNvPr>
          <p:cNvSpPr/>
          <p:nvPr/>
        </p:nvSpPr>
        <p:spPr>
          <a:xfrm>
            <a:off x="1357746" y="4368261"/>
            <a:ext cx="6096000" cy="923330"/>
          </a:xfrm>
          <a:prstGeom prst="rect">
            <a:avLst/>
          </a:prstGeom>
        </p:spPr>
        <p:txBody>
          <a:bodyPr>
            <a:spAutoFit/>
          </a:bodyPr>
          <a:lstStyle/>
          <a:p>
            <a:pPr algn="ctr"/>
            <a:r>
              <a:rPr lang="en-IN" dirty="0">
                <a:solidFill>
                  <a:srgbClr val="FF0000"/>
                </a:solidFill>
              </a:rPr>
              <a:t>KPI 5 - Relationship between shipping days (</a:t>
            </a:r>
            <a:r>
              <a:rPr lang="en-IN" dirty="0" err="1">
                <a:solidFill>
                  <a:srgbClr val="FF0000"/>
                </a:solidFill>
              </a:rPr>
              <a:t>order_delivered_customer_date</a:t>
            </a:r>
            <a:r>
              <a:rPr lang="en-IN" dirty="0">
                <a:solidFill>
                  <a:srgbClr val="FF0000"/>
                </a:solidFill>
              </a:rPr>
              <a:t> - </a:t>
            </a:r>
            <a:r>
              <a:rPr lang="en-IN" dirty="0" err="1">
                <a:solidFill>
                  <a:srgbClr val="FF0000"/>
                </a:solidFill>
              </a:rPr>
              <a:t>order_purchase_timestamp</a:t>
            </a:r>
            <a:r>
              <a:rPr lang="en-IN" dirty="0">
                <a:solidFill>
                  <a:srgbClr val="FF0000"/>
                </a:solidFill>
              </a:rPr>
              <a:t>) Vs review scores.</a:t>
            </a:r>
          </a:p>
        </p:txBody>
      </p:sp>
      <p:sp>
        <p:nvSpPr>
          <p:cNvPr id="6" name="Rectangle 5">
            <a:extLst>
              <a:ext uri="{FF2B5EF4-FFF2-40B4-BE49-F238E27FC236}">
                <a16:creationId xmlns:a16="http://schemas.microsoft.com/office/drawing/2014/main" id="{DD70AE41-F1F9-43C6-B200-9C8BECBB8A51}"/>
              </a:ext>
            </a:extLst>
          </p:cNvPr>
          <p:cNvSpPr/>
          <p:nvPr/>
        </p:nvSpPr>
        <p:spPr>
          <a:xfrm>
            <a:off x="2008909" y="5535860"/>
            <a:ext cx="6096000" cy="923330"/>
          </a:xfrm>
          <a:prstGeom prst="rect">
            <a:avLst/>
          </a:prstGeom>
        </p:spPr>
        <p:txBody>
          <a:bodyPr>
            <a:spAutoFit/>
          </a:bodyPr>
          <a:lstStyle/>
          <a:p>
            <a:r>
              <a:rPr lang="en-US" b="1" dirty="0">
                <a:solidFill>
                  <a:srgbClr val="FF0000"/>
                </a:solidFill>
                <a:latin typeface="Roboto" panose="02000000000000000000" pitchFamily="2" charset="0"/>
              </a:rPr>
              <a:t>INSIGHT </a:t>
            </a:r>
            <a:r>
              <a:rPr lang="en-US" dirty="0">
                <a:solidFill>
                  <a:srgbClr val="FF0000"/>
                </a:solidFill>
                <a:latin typeface="Roboto" panose="02000000000000000000" pitchFamily="2" charset="0"/>
              </a:rPr>
              <a:t>:Customers give higher review scores for faster shipping, so businesses should focus on improving their shipping times</a:t>
            </a:r>
            <a:endParaRPr lang="en-IN" dirty="0">
              <a:solidFill>
                <a:srgbClr val="FF0000"/>
              </a:solidFill>
            </a:endParaRPr>
          </a:p>
        </p:txBody>
      </p:sp>
    </p:spTree>
    <p:extLst>
      <p:ext uri="{BB962C8B-B14F-4D97-AF65-F5344CB8AC3E}">
        <p14:creationId xmlns:p14="http://schemas.microsoft.com/office/powerpoint/2010/main" val="11834347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decel="50000" fill="hold">
                                          <p:stCondLst>
                                            <p:cond delay="0"/>
                                          </p:stCondLst>
                                        </p:cTn>
                                        <p:tgtEl>
                                          <p:spTgt spid="8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1"/>
                                        </p:tgtEl>
                                        <p:attrNameLst>
                                          <p:attrName>ppt_w</p:attrName>
                                        </p:attrNameLst>
                                      </p:cBhvr>
                                      <p:tavLst>
                                        <p:tav tm="0">
                                          <p:val>
                                            <p:strVal val="#ppt_w*.05"/>
                                          </p:val>
                                        </p:tav>
                                        <p:tav tm="100000">
                                          <p:val>
                                            <p:strVal val="#ppt_w"/>
                                          </p:val>
                                        </p:tav>
                                      </p:tavLst>
                                    </p:anim>
                                    <p:anim calcmode="lin" valueType="num">
                                      <p:cBhvr>
                                        <p:cTn id="10" dur="1000" fill="hold"/>
                                        <p:tgtEl>
                                          <p:spTgt spid="8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1"/>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p:cTn id="17" dur="500" decel="50000" fill="hold">
                                          <p:stCondLst>
                                            <p:cond delay="0"/>
                                          </p:stCondLst>
                                        </p:cTn>
                                        <p:tgtEl>
                                          <p:spTgt spid="82"/>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82"/>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82"/>
                                        </p:tgtEl>
                                        <p:attrNameLst>
                                          <p:attrName>ppt_w</p:attrName>
                                        </p:attrNameLst>
                                      </p:cBhvr>
                                      <p:tavLst>
                                        <p:tav tm="0">
                                          <p:val>
                                            <p:strVal val="#ppt_w*.05"/>
                                          </p:val>
                                        </p:tav>
                                        <p:tav tm="100000">
                                          <p:val>
                                            <p:strVal val="#ppt_w"/>
                                          </p:val>
                                        </p:tav>
                                      </p:tavLst>
                                    </p:anim>
                                    <p:anim calcmode="lin" valueType="num">
                                      <p:cBhvr>
                                        <p:cTn id="20" dur="1000" fill="hold"/>
                                        <p:tgtEl>
                                          <p:spTgt spid="82"/>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82"/>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82"/>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82"/>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5DE53B5-409E-46C8-8642-C438FCA0A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363" y="0"/>
            <a:ext cx="4396613" cy="6871650"/>
          </a:xfrm>
          <a:prstGeom prst="rect">
            <a:avLst/>
          </a:prstGeom>
        </p:spPr>
      </p:pic>
      <p:pic>
        <p:nvPicPr>
          <p:cNvPr id="76" name="Picture 75">
            <a:extLst>
              <a:ext uri="{FF2B5EF4-FFF2-40B4-BE49-F238E27FC236}">
                <a16:creationId xmlns:a16="http://schemas.microsoft.com/office/drawing/2014/main" id="{E270ED5C-BD4A-4401-9FE3-C524F50CC85A}"/>
              </a:ext>
            </a:extLst>
          </p:cNvPr>
          <p:cNvPicPr>
            <a:picLocks noChangeAspect="1"/>
          </p:cNvPicPr>
          <p:nvPr/>
        </p:nvPicPr>
        <p:blipFill rotWithShape="1">
          <a:blip r:embed="rId3">
            <a:extLst>
              <a:ext uri="{28A0092B-C50C-407E-A947-70E740481C1C}">
                <a14:useLocalDpi xmlns:a14="http://schemas.microsoft.com/office/drawing/2010/main" val="0"/>
              </a:ext>
            </a:extLst>
          </a:blip>
          <a:srcRect l="29688"/>
          <a:stretch/>
        </p:blipFill>
        <p:spPr>
          <a:xfrm flipH="1">
            <a:off x="-249818" y="7546392"/>
            <a:ext cx="12235681" cy="180961"/>
          </a:xfrm>
          <a:prstGeom prst="rect">
            <a:avLst/>
          </a:prstGeom>
        </p:spPr>
      </p:pic>
      <p:sp>
        <p:nvSpPr>
          <p:cNvPr id="81" name="Lightning Bolt 80">
            <a:extLst>
              <a:ext uri="{FF2B5EF4-FFF2-40B4-BE49-F238E27FC236}">
                <a16:creationId xmlns:a16="http://schemas.microsoft.com/office/drawing/2014/main" id="{43CFC17E-7273-437F-B025-27489FE05DDC}"/>
              </a:ext>
            </a:extLst>
          </p:cNvPr>
          <p:cNvSpPr/>
          <p:nvPr/>
        </p:nvSpPr>
        <p:spPr>
          <a:xfrm rot="21433514">
            <a:off x="-1845347" y="8364275"/>
            <a:ext cx="10181938" cy="848583"/>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A8218CA3-2865-43B1-9CE4-55EC9C0F3C33}"/>
              </a:ext>
            </a:extLst>
          </p:cNvPr>
          <p:cNvSpPr/>
          <p:nvPr/>
        </p:nvSpPr>
        <p:spPr>
          <a:xfrm>
            <a:off x="-8527468" y="-527341"/>
            <a:ext cx="8812669" cy="830997"/>
          </a:xfrm>
          <a:prstGeom prst="rect">
            <a:avLst/>
          </a:prstGeom>
        </p:spPr>
        <p:txBody>
          <a:bodyPr wrap="square">
            <a:spAutoFit/>
          </a:bodyPr>
          <a:lstStyle/>
          <a:p>
            <a:r>
              <a:rPr lang="en-US" sz="2400" dirty="0">
                <a:solidFill>
                  <a:srgbClr val="FF0000"/>
                </a:solidFill>
                <a:latin typeface="Algerian" panose="04020705040A02060702" pitchFamily="82" charset="0"/>
              </a:rPr>
              <a:t>KPI 3 : Average number of days taken for </a:t>
            </a:r>
            <a:r>
              <a:rPr lang="en-US" sz="2400" dirty="0" err="1">
                <a:solidFill>
                  <a:srgbClr val="FF0000"/>
                </a:solidFill>
                <a:latin typeface="Algerian" panose="04020705040A02060702" pitchFamily="82" charset="0"/>
              </a:rPr>
              <a:t>order_delivered_customer_date</a:t>
            </a:r>
            <a:r>
              <a:rPr lang="en-US" sz="2400" dirty="0">
                <a:solidFill>
                  <a:srgbClr val="FF0000"/>
                </a:solidFill>
                <a:latin typeface="Algerian" panose="04020705040A02060702" pitchFamily="82" charset="0"/>
              </a:rPr>
              <a:t> for </a:t>
            </a:r>
            <a:r>
              <a:rPr lang="en-US" sz="2400" dirty="0" err="1">
                <a:solidFill>
                  <a:srgbClr val="FF0000"/>
                </a:solidFill>
                <a:latin typeface="Algerian" panose="04020705040A02060702" pitchFamily="82" charset="0"/>
              </a:rPr>
              <a:t>pet_shop</a:t>
            </a:r>
            <a:r>
              <a:rPr lang="en-US" sz="2400" dirty="0">
                <a:solidFill>
                  <a:srgbClr val="FF0000"/>
                </a:solidFill>
                <a:latin typeface="Algerian" panose="04020705040A02060702" pitchFamily="82" charset="0"/>
              </a:rPr>
              <a:t>.</a:t>
            </a:r>
            <a:endParaRPr lang="en-IN" sz="2400" dirty="0">
              <a:solidFill>
                <a:srgbClr val="FF0000"/>
              </a:solidFill>
              <a:latin typeface="Algerian" panose="04020705040A02060702" pitchFamily="82" charset="0"/>
            </a:endParaRPr>
          </a:p>
        </p:txBody>
      </p:sp>
      <p:pic>
        <p:nvPicPr>
          <p:cNvPr id="15" name="Picture 14">
            <a:extLst>
              <a:ext uri="{FF2B5EF4-FFF2-40B4-BE49-F238E27FC236}">
                <a16:creationId xmlns:a16="http://schemas.microsoft.com/office/drawing/2014/main" id="{FD2541FD-E47F-46C5-956B-C94130F87AB5}"/>
              </a:ext>
            </a:extLst>
          </p:cNvPr>
          <p:cNvPicPr>
            <a:picLocks noChangeAspect="1"/>
          </p:cNvPicPr>
          <p:nvPr/>
        </p:nvPicPr>
        <p:blipFill>
          <a:blip r:embed="rId4"/>
          <a:stretch>
            <a:fillRect/>
          </a:stretch>
        </p:blipFill>
        <p:spPr>
          <a:xfrm>
            <a:off x="7019587" y="-6641086"/>
            <a:ext cx="4966276" cy="2834886"/>
          </a:xfrm>
          <a:prstGeom prst="rect">
            <a:avLst/>
          </a:prstGeom>
        </p:spPr>
      </p:pic>
      <p:sp>
        <p:nvSpPr>
          <p:cNvPr id="5" name="Rectangle 4">
            <a:extLst>
              <a:ext uri="{FF2B5EF4-FFF2-40B4-BE49-F238E27FC236}">
                <a16:creationId xmlns:a16="http://schemas.microsoft.com/office/drawing/2014/main" id="{5113E5C8-C9FD-4A0B-9962-35287B4ACD9A}"/>
              </a:ext>
            </a:extLst>
          </p:cNvPr>
          <p:cNvSpPr/>
          <p:nvPr/>
        </p:nvSpPr>
        <p:spPr>
          <a:xfrm>
            <a:off x="7295797" y="8068336"/>
            <a:ext cx="9160042" cy="2246769"/>
          </a:xfrm>
          <a:prstGeom prst="rect">
            <a:avLst/>
          </a:prstGeom>
        </p:spPr>
        <p:txBody>
          <a:bodyPr wrap="square">
            <a:spAutoFit/>
          </a:bodyPr>
          <a:lstStyle/>
          <a:p>
            <a:endParaRPr lang="en-US" sz="2000" dirty="0">
              <a:solidFill>
                <a:srgbClr val="00B0F0"/>
              </a:solidFill>
              <a:latin typeface="Arial Rounded MT Bold" panose="020F0704030504030204" pitchFamily="34" charset="0"/>
            </a:endParaRPr>
          </a:p>
          <a:p>
            <a:r>
              <a:rPr lang="en-US" sz="2000" b="1" dirty="0">
                <a:solidFill>
                  <a:srgbClr val="00B0F0"/>
                </a:solidFill>
                <a:latin typeface="Arial Rounded MT Bold" panose="020F0704030504030204" pitchFamily="34" charset="0"/>
              </a:rPr>
              <a:t>Question: </a:t>
            </a:r>
            <a:r>
              <a:rPr lang="en-US" sz="2000" dirty="0">
                <a:solidFill>
                  <a:srgbClr val="00B0F0"/>
                </a:solidFill>
                <a:latin typeface="Arial Rounded MT Bold" panose="020F0704030504030204" pitchFamily="34" charset="0"/>
              </a:rPr>
              <a:t>How does the length of shipping time correlate with customer review scores, and what improvements in the shipping process can most effectively decrease shipping days and enhance overall customer satisfaction?	</a:t>
            </a:r>
          </a:p>
          <a:p>
            <a:r>
              <a:rPr lang="en-US" sz="2000" b="1" dirty="0">
                <a:solidFill>
                  <a:srgbClr val="00B0F0"/>
                </a:solidFill>
                <a:latin typeface="Arial Rounded MT Bold" panose="020F0704030504030204" pitchFamily="34" charset="0"/>
              </a:rPr>
              <a:t>Insight: </a:t>
            </a:r>
            <a:r>
              <a:rPr lang="en-US" sz="2000" dirty="0">
                <a:solidFill>
                  <a:srgbClr val="00B0F0"/>
                </a:solidFill>
                <a:latin typeface="Arial Rounded MT Bold" panose="020F0704030504030204" pitchFamily="34" charset="0"/>
              </a:rPr>
              <a:t>Customers give higher review scores for faster shipping, so businesses should focus on improving their shipping times</a:t>
            </a:r>
            <a:endParaRPr lang="en-IN" sz="2000" dirty="0">
              <a:solidFill>
                <a:srgbClr val="00B0F0"/>
              </a:solidFill>
              <a:latin typeface="Arial Rounded MT Bold" panose="020F0704030504030204" pitchFamily="34" charset="0"/>
            </a:endParaRPr>
          </a:p>
        </p:txBody>
      </p:sp>
      <p:sp>
        <p:nvSpPr>
          <p:cNvPr id="82" name="Lightning Bolt 81">
            <a:extLst>
              <a:ext uri="{FF2B5EF4-FFF2-40B4-BE49-F238E27FC236}">
                <a16:creationId xmlns:a16="http://schemas.microsoft.com/office/drawing/2014/main" id="{6E56CBDC-8D22-4FCF-8E1C-066AE0F99D51}"/>
              </a:ext>
            </a:extLst>
          </p:cNvPr>
          <p:cNvSpPr/>
          <p:nvPr/>
        </p:nvSpPr>
        <p:spPr>
          <a:xfrm rot="21442706">
            <a:off x="4260078" y="8517169"/>
            <a:ext cx="11660150" cy="78854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Content Placeholder 14">
            <a:extLst>
              <a:ext uri="{FF2B5EF4-FFF2-40B4-BE49-F238E27FC236}">
                <a16:creationId xmlns:a16="http://schemas.microsoft.com/office/drawing/2014/main" id="{60DBFA64-3910-411B-83A8-45E49695E2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3265" y="-179715"/>
            <a:ext cx="6317877" cy="3147000"/>
          </a:xfrm>
          <a:prstGeom prst="rect">
            <a:avLst/>
          </a:prstGeom>
        </p:spPr>
      </p:pic>
      <p:sp>
        <p:nvSpPr>
          <p:cNvPr id="3" name="Rectangle 2">
            <a:extLst>
              <a:ext uri="{FF2B5EF4-FFF2-40B4-BE49-F238E27FC236}">
                <a16:creationId xmlns:a16="http://schemas.microsoft.com/office/drawing/2014/main" id="{07555BF3-8AC7-47AB-98B5-8454E045759F}"/>
              </a:ext>
            </a:extLst>
          </p:cNvPr>
          <p:cNvSpPr/>
          <p:nvPr/>
        </p:nvSpPr>
        <p:spPr>
          <a:xfrm>
            <a:off x="12155933" y="179269"/>
            <a:ext cx="6096000" cy="646331"/>
          </a:xfrm>
          <a:prstGeom prst="rect">
            <a:avLst/>
          </a:prstGeom>
        </p:spPr>
        <p:txBody>
          <a:bodyPr>
            <a:spAutoFit/>
          </a:bodyPr>
          <a:lstStyle/>
          <a:p>
            <a:pPr algn="ctr"/>
            <a:r>
              <a:rPr lang="en-IN" b="1" dirty="0">
                <a:solidFill>
                  <a:srgbClr val="FF0000"/>
                </a:solidFill>
              </a:rPr>
              <a:t>KPI 3 -  </a:t>
            </a:r>
            <a:r>
              <a:rPr lang="en-IN" dirty="0">
                <a:solidFill>
                  <a:srgbClr val="FF0000"/>
                </a:solidFill>
              </a:rPr>
              <a:t>Average number of days taken for </a:t>
            </a:r>
            <a:r>
              <a:rPr lang="en-IN" dirty="0" err="1">
                <a:solidFill>
                  <a:srgbClr val="FF0000"/>
                </a:solidFill>
              </a:rPr>
              <a:t>order_delivered_customer_date</a:t>
            </a:r>
            <a:r>
              <a:rPr lang="en-IN" dirty="0">
                <a:solidFill>
                  <a:srgbClr val="FF0000"/>
                </a:solidFill>
              </a:rPr>
              <a:t> for </a:t>
            </a:r>
            <a:r>
              <a:rPr lang="en-IN" dirty="0" err="1">
                <a:solidFill>
                  <a:srgbClr val="FF0000"/>
                </a:solidFill>
              </a:rPr>
              <a:t>pet_shop</a:t>
            </a:r>
            <a:endParaRPr lang="en-IN" dirty="0">
              <a:solidFill>
                <a:srgbClr val="FF0000"/>
              </a:solidFill>
            </a:endParaRPr>
          </a:p>
        </p:txBody>
      </p:sp>
      <p:sp>
        <p:nvSpPr>
          <p:cNvPr id="7" name="Rectangle 6">
            <a:extLst>
              <a:ext uri="{FF2B5EF4-FFF2-40B4-BE49-F238E27FC236}">
                <a16:creationId xmlns:a16="http://schemas.microsoft.com/office/drawing/2014/main" id="{5EFCB089-FCE2-44CC-AABE-E17A7459B94A}"/>
              </a:ext>
            </a:extLst>
          </p:cNvPr>
          <p:cNvSpPr/>
          <p:nvPr/>
        </p:nvSpPr>
        <p:spPr>
          <a:xfrm>
            <a:off x="12758543" y="1489822"/>
            <a:ext cx="6096000" cy="1200329"/>
          </a:xfrm>
          <a:prstGeom prst="rect">
            <a:avLst/>
          </a:prstGeom>
        </p:spPr>
        <p:txBody>
          <a:bodyPr>
            <a:spAutoFit/>
          </a:bodyPr>
          <a:lstStyle/>
          <a:p>
            <a:r>
              <a:rPr lang="en-IN" b="1" dirty="0">
                <a:solidFill>
                  <a:srgbClr val="FF0000"/>
                </a:solidFill>
                <a:latin typeface="Arial Rounded MT Bold" panose="020F0704030504030204" pitchFamily="34" charset="0"/>
              </a:rPr>
              <a:t>INSIGHTS: </a:t>
            </a:r>
            <a:r>
              <a:rPr lang="en-US" dirty="0">
                <a:solidFill>
                  <a:srgbClr val="FF0000"/>
                </a:solidFill>
                <a:latin typeface="Arial Rounded MT Bold" panose="020F0704030504030204" pitchFamily="34" charset="0"/>
              </a:rPr>
              <a:t>Pet shop orders take longer days to deliver, so businesses should set realistic delivery expectations and partner with faster shipping carriers</a:t>
            </a:r>
            <a:endParaRPr lang="en-IN" b="1" dirty="0">
              <a:solidFill>
                <a:srgbClr val="FF0000"/>
              </a:solidFill>
              <a:latin typeface="Arial Rounded MT Bold" panose="020F0704030504030204" pitchFamily="34" charset="0"/>
            </a:endParaRPr>
          </a:p>
        </p:txBody>
      </p:sp>
      <p:pic>
        <p:nvPicPr>
          <p:cNvPr id="28" name="Picture 27">
            <a:extLst>
              <a:ext uri="{FF2B5EF4-FFF2-40B4-BE49-F238E27FC236}">
                <a16:creationId xmlns:a16="http://schemas.microsoft.com/office/drawing/2014/main" id="{2E8B8881-F40F-46FC-A5F2-C7CC5BF03E3E}"/>
              </a:ext>
            </a:extLst>
          </p:cNvPr>
          <p:cNvPicPr>
            <a:picLocks noChangeAspect="1"/>
          </p:cNvPicPr>
          <p:nvPr/>
        </p:nvPicPr>
        <p:blipFill>
          <a:blip r:embed="rId6"/>
          <a:stretch>
            <a:fillRect/>
          </a:stretch>
        </p:blipFill>
        <p:spPr>
          <a:xfrm>
            <a:off x="12395024" y="3288494"/>
            <a:ext cx="5884618" cy="3583157"/>
          </a:xfrm>
          <a:prstGeom prst="rect">
            <a:avLst/>
          </a:prstGeom>
          <a:ln w="12700">
            <a:solidFill>
              <a:schemeClr val="tx1"/>
            </a:solidFill>
          </a:ln>
        </p:spPr>
      </p:pic>
      <p:sp>
        <p:nvSpPr>
          <p:cNvPr id="11" name="Rectangle 10">
            <a:extLst>
              <a:ext uri="{FF2B5EF4-FFF2-40B4-BE49-F238E27FC236}">
                <a16:creationId xmlns:a16="http://schemas.microsoft.com/office/drawing/2014/main" id="{B9628C60-4AA0-4F2B-BFA6-ED683D01355C}"/>
              </a:ext>
            </a:extLst>
          </p:cNvPr>
          <p:cNvSpPr/>
          <p:nvPr/>
        </p:nvSpPr>
        <p:spPr>
          <a:xfrm>
            <a:off x="-6354344" y="3887822"/>
            <a:ext cx="6096000" cy="646331"/>
          </a:xfrm>
          <a:prstGeom prst="rect">
            <a:avLst/>
          </a:prstGeom>
        </p:spPr>
        <p:txBody>
          <a:bodyPr>
            <a:spAutoFit/>
          </a:bodyPr>
          <a:lstStyle/>
          <a:p>
            <a:pPr algn="ctr"/>
            <a:r>
              <a:rPr lang="en-IN" b="1" dirty="0">
                <a:solidFill>
                  <a:srgbClr val="FF0000"/>
                </a:solidFill>
              </a:rPr>
              <a:t>KPI 4 - </a:t>
            </a:r>
            <a:r>
              <a:rPr lang="en-IN" dirty="0">
                <a:solidFill>
                  <a:srgbClr val="FF0000"/>
                </a:solidFill>
              </a:rPr>
              <a:t>Average price and payment values from customers of </a:t>
            </a:r>
            <a:r>
              <a:rPr lang="en-IN" dirty="0" err="1">
                <a:solidFill>
                  <a:srgbClr val="FF0000"/>
                </a:solidFill>
              </a:rPr>
              <a:t>sao</a:t>
            </a:r>
            <a:r>
              <a:rPr lang="en-IN" dirty="0">
                <a:solidFill>
                  <a:srgbClr val="FF0000"/>
                </a:solidFill>
              </a:rPr>
              <a:t> </a:t>
            </a:r>
            <a:r>
              <a:rPr lang="en-IN" dirty="0" err="1">
                <a:solidFill>
                  <a:srgbClr val="FF0000"/>
                </a:solidFill>
              </a:rPr>
              <a:t>paulo</a:t>
            </a:r>
            <a:r>
              <a:rPr lang="en-IN" dirty="0">
                <a:solidFill>
                  <a:srgbClr val="FF0000"/>
                </a:solidFill>
              </a:rPr>
              <a:t> city</a:t>
            </a:r>
          </a:p>
        </p:txBody>
      </p:sp>
      <p:sp>
        <p:nvSpPr>
          <p:cNvPr id="12" name="Rectangle 11">
            <a:extLst>
              <a:ext uri="{FF2B5EF4-FFF2-40B4-BE49-F238E27FC236}">
                <a16:creationId xmlns:a16="http://schemas.microsoft.com/office/drawing/2014/main" id="{D40C8370-11B6-484F-8A82-2EB30437F709}"/>
              </a:ext>
            </a:extLst>
          </p:cNvPr>
          <p:cNvSpPr/>
          <p:nvPr/>
        </p:nvSpPr>
        <p:spPr>
          <a:xfrm>
            <a:off x="-6672327" y="5726548"/>
            <a:ext cx="6096000" cy="923330"/>
          </a:xfrm>
          <a:prstGeom prst="rect">
            <a:avLst/>
          </a:prstGeom>
        </p:spPr>
        <p:txBody>
          <a:bodyPr>
            <a:spAutoFit/>
          </a:bodyPr>
          <a:lstStyle/>
          <a:p>
            <a:r>
              <a:rPr lang="en-IN" b="1" dirty="0">
                <a:solidFill>
                  <a:srgbClr val="FF0000"/>
                </a:solidFill>
              </a:rPr>
              <a:t>INSIGHTS</a:t>
            </a:r>
            <a:r>
              <a:rPr lang="en-IN" dirty="0">
                <a:solidFill>
                  <a:srgbClr val="FF0000"/>
                </a:solidFill>
              </a:rPr>
              <a:t>: </a:t>
            </a:r>
            <a:r>
              <a:rPr lang="en-US" dirty="0">
                <a:solidFill>
                  <a:srgbClr val="FF0000"/>
                </a:solidFill>
                <a:latin typeface="Roboto" panose="02000000000000000000" pitchFamily="2" charset="0"/>
              </a:rPr>
              <a:t>São Paulo customers spend money on online orders, so businesses should offer a wider selection of products and services with </a:t>
            </a:r>
            <a:r>
              <a:rPr lang="en-US" dirty="0">
                <a:solidFill>
                  <a:srgbClr val="202124"/>
                </a:solidFill>
                <a:latin typeface="Roboto" panose="02000000000000000000" pitchFamily="2" charset="0"/>
              </a:rPr>
              <a:t>attractive discounts</a:t>
            </a:r>
            <a:endParaRPr lang="en-IN" dirty="0"/>
          </a:p>
        </p:txBody>
      </p:sp>
      <p:pic>
        <p:nvPicPr>
          <p:cNvPr id="17" name="Content Placeholder 4">
            <a:extLst>
              <a:ext uri="{FF2B5EF4-FFF2-40B4-BE49-F238E27FC236}">
                <a16:creationId xmlns:a16="http://schemas.microsoft.com/office/drawing/2014/main" id="{D25F9763-4052-4736-B85A-EDD4CE2934B8}"/>
              </a:ext>
            </a:extLst>
          </p:cNvPr>
          <p:cNvPicPr>
            <a:picLocks noChangeAspect="1"/>
          </p:cNvPicPr>
          <p:nvPr/>
        </p:nvPicPr>
        <p:blipFill>
          <a:blip r:embed="rId7"/>
          <a:stretch>
            <a:fillRect/>
          </a:stretch>
        </p:blipFill>
        <p:spPr>
          <a:xfrm>
            <a:off x="-6751223" y="-1125528"/>
            <a:ext cx="4589914" cy="3589331"/>
          </a:xfrm>
          <a:prstGeom prst="rect">
            <a:avLst/>
          </a:prstGeom>
        </p:spPr>
      </p:pic>
      <p:sp>
        <p:nvSpPr>
          <p:cNvPr id="2" name="Rectangle 1">
            <a:extLst>
              <a:ext uri="{FF2B5EF4-FFF2-40B4-BE49-F238E27FC236}">
                <a16:creationId xmlns:a16="http://schemas.microsoft.com/office/drawing/2014/main" id="{52160D0C-0F02-4DE7-B26D-63B065D0BACD}"/>
              </a:ext>
            </a:extLst>
          </p:cNvPr>
          <p:cNvSpPr/>
          <p:nvPr/>
        </p:nvSpPr>
        <p:spPr>
          <a:xfrm>
            <a:off x="1510146" y="7597151"/>
            <a:ext cx="6096000" cy="923330"/>
          </a:xfrm>
          <a:prstGeom prst="rect">
            <a:avLst/>
          </a:prstGeom>
        </p:spPr>
        <p:txBody>
          <a:bodyPr>
            <a:spAutoFit/>
          </a:bodyPr>
          <a:lstStyle/>
          <a:p>
            <a:pPr algn="ctr"/>
            <a:r>
              <a:rPr lang="en-IN" dirty="0">
                <a:solidFill>
                  <a:srgbClr val="FF0000"/>
                </a:solidFill>
              </a:rPr>
              <a:t>KPI 5 - Relationship between shipping days (</a:t>
            </a:r>
            <a:r>
              <a:rPr lang="en-IN" dirty="0" err="1">
                <a:solidFill>
                  <a:srgbClr val="FF0000"/>
                </a:solidFill>
              </a:rPr>
              <a:t>order_delivered_customer_date</a:t>
            </a:r>
            <a:r>
              <a:rPr lang="en-IN" dirty="0">
                <a:solidFill>
                  <a:srgbClr val="FF0000"/>
                </a:solidFill>
              </a:rPr>
              <a:t> - </a:t>
            </a:r>
            <a:r>
              <a:rPr lang="en-IN" dirty="0" err="1">
                <a:solidFill>
                  <a:srgbClr val="FF0000"/>
                </a:solidFill>
              </a:rPr>
              <a:t>order_purchase_timestamp</a:t>
            </a:r>
            <a:r>
              <a:rPr lang="en-IN" dirty="0">
                <a:solidFill>
                  <a:srgbClr val="FF0000"/>
                </a:solidFill>
              </a:rPr>
              <a:t>) Vs review scores.</a:t>
            </a:r>
          </a:p>
        </p:txBody>
      </p:sp>
      <p:sp>
        <p:nvSpPr>
          <p:cNvPr id="6" name="Rectangle 5">
            <a:extLst>
              <a:ext uri="{FF2B5EF4-FFF2-40B4-BE49-F238E27FC236}">
                <a16:creationId xmlns:a16="http://schemas.microsoft.com/office/drawing/2014/main" id="{DD70AE41-F1F9-43C6-B200-9C8BECBB8A51}"/>
              </a:ext>
            </a:extLst>
          </p:cNvPr>
          <p:cNvSpPr/>
          <p:nvPr/>
        </p:nvSpPr>
        <p:spPr>
          <a:xfrm>
            <a:off x="2133600" y="7590354"/>
            <a:ext cx="6096000" cy="923330"/>
          </a:xfrm>
          <a:prstGeom prst="rect">
            <a:avLst/>
          </a:prstGeom>
        </p:spPr>
        <p:txBody>
          <a:bodyPr>
            <a:spAutoFit/>
          </a:bodyPr>
          <a:lstStyle/>
          <a:p>
            <a:r>
              <a:rPr lang="en-US" b="1" dirty="0">
                <a:solidFill>
                  <a:srgbClr val="FF0000"/>
                </a:solidFill>
                <a:latin typeface="Roboto" panose="02000000000000000000" pitchFamily="2" charset="0"/>
              </a:rPr>
              <a:t>INSIGHT </a:t>
            </a:r>
            <a:r>
              <a:rPr lang="en-US" dirty="0">
                <a:solidFill>
                  <a:srgbClr val="FF0000"/>
                </a:solidFill>
                <a:latin typeface="Roboto" panose="02000000000000000000" pitchFamily="2" charset="0"/>
              </a:rPr>
              <a:t>:Customers give higher review scores for faster shipping, so businesses should focus on improving their shipping times</a:t>
            </a:r>
            <a:endParaRPr lang="en-IN" dirty="0">
              <a:solidFill>
                <a:srgbClr val="FF0000"/>
              </a:solidFill>
            </a:endParaRPr>
          </a:p>
        </p:txBody>
      </p:sp>
      <p:sp>
        <p:nvSpPr>
          <p:cNvPr id="4" name="Rectangle 3">
            <a:extLst>
              <a:ext uri="{FF2B5EF4-FFF2-40B4-BE49-F238E27FC236}">
                <a16:creationId xmlns:a16="http://schemas.microsoft.com/office/drawing/2014/main" id="{5E1DD60F-0F78-4BB1-9619-ADAAB766E655}"/>
              </a:ext>
            </a:extLst>
          </p:cNvPr>
          <p:cNvSpPr/>
          <p:nvPr/>
        </p:nvSpPr>
        <p:spPr>
          <a:xfrm>
            <a:off x="2028261" y="669137"/>
            <a:ext cx="1972015" cy="461665"/>
          </a:xfrm>
          <a:prstGeom prst="rect">
            <a:avLst/>
          </a:prstGeom>
        </p:spPr>
        <p:txBody>
          <a:bodyPr wrap="none">
            <a:spAutoFit/>
          </a:bodyPr>
          <a:lstStyle/>
          <a:p>
            <a:r>
              <a:rPr lang="en-IN" sz="2400" dirty="0">
                <a:solidFill>
                  <a:srgbClr val="FF0000"/>
                </a:solidFill>
                <a:latin typeface="Algerian" panose="04020705040A02060702" pitchFamily="82" charset="0"/>
              </a:rPr>
              <a:t>CONCLUSION</a:t>
            </a:r>
            <a:r>
              <a:rPr lang="en-IN" dirty="0"/>
              <a:t> </a:t>
            </a:r>
          </a:p>
        </p:txBody>
      </p:sp>
      <p:sp>
        <p:nvSpPr>
          <p:cNvPr id="8" name="Rectangle 7">
            <a:extLst>
              <a:ext uri="{FF2B5EF4-FFF2-40B4-BE49-F238E27FC236}">
                <a16:creationId xmlns:a16="http://schemas.microsoft.com/office/drawing/2014/main" id="{1E52034F-A4CF-4390-A3B5-C291364262A1}"/>
              </a:ext>
            </a:extLst>
          </p:cNvPr>
          <p:cNvSpPr/>
          <p:nvPr/>
        </p:nvSpPr>
        <p:spPr>
          <a:xfrm>
            <a:off x="1415995" y="1489822"/>
            <a:ext cx="4432681" cy="4524315"/>
          </a:xfrm>
          <a:prstGeom prst="rect">
            <a:avLst/>
          </a:prstGeom>
        </p:spPr>
        <p:txBody>
          <a:bodyPr wrap="square">
            <a:spAutoFit/>
          </a:bodyPr>
          <a:lstStyle/>
          <a:p>
            <a:pPr marL="342900" indent="-342900">
              <a:buFont typeface="Wingdings" panose="05000000000000000000" pitchFamily="2" charset="2"/>
              <a:buChar char="q"/>
            </a:pPr>
            <a:r>
              <a:rPr lang="en-IN" sz="2400" dirty="0">
                <a:solidFill>
                  <a:srgbClr val="00B0F0"/>
                </a:solidFill>
                <a:latin typeface="Arial Rounded MT Bold" panose="020F0704030504030204" pitchFamily="34" charset="0"/>
              </a:rPr>
              <a:t>Total order = 99442</a:t>
            </a:r>
          </a:p>
          <a:p>
            <a:pPr marL="342900" indent="-342900">
              <a:buFont typeface="Wingdings" panose="05000000000000000000" pitchFamily="2" charset="2"/>
              <a:buChar char="q"/>
            </a:pPr>
            <a:r>
              <a:rPr lang="en-IN" sz="2400" dirty="0">
                <a:solidFill>
                  <a:srgbClr val="00B0F0"/>
                </a:solidFill>
                <a:latin typeface="Arial Rounded MT Bold" panose="020F0704030504030204" pitchFamily="34" charset="0"/>
              </a:rPr>
              <a:t>Total revenue = 16.01M</a:t>
            </a:r>
          </a:p>
          <a:p>
            <a:pPr marL="342900" indent="-342900">
              <a:buFont typeface="Wingdings" panose="05000000000000000000" pitchFamily="2" charset="2"/>
              <a:buChar char="q"/>
            </a:pPr>
            <a:r>
              <a:rPr lang="en-IN" sz="2400" dirty="0">
                <a:solidFill>
                  <a:srgbClr val="00B0F0"/>
                </a:solidFill>
                <a:latin typeface="Arial Rounded MT Bold" panose="020F0704030504030204" pitchFamily="34" charset="0"/>
              </a:rPr>
              <a:t>Total number of seller =3095</a:t>
            </a:r>
          </a:p>
          <a:p>
            <a:pPr marL="342900" indent="-342900">
              <a:buFont typeface="Wingdings" panose="05000000000000000000" pitchFamily="2" charset="2"/>
              <a:buChar char="q"/>
            </a:pPr>
            <a:r>
              <a:rPr lang="en-IN" sz="2400" dirty="0">
                <a:solidFill>
                  <a:srgbClr val="00B0F0"/>
                </a:solidFill>
                <a:latin typeface="Arial Rounded MT Bold" panose="020F0704030504030204" pitchFamily="34" charset="0"/>
              </a:rPr>
              <a:t>Total number of  product = 71</a:t>
            </a:r>
          </a:p>
          <a:p>
            <a:pPr marL="342900" indent="-342900">
              <a:buFont typeface="Wingdings" panose="05000000000000000000" pitchFamily="2" charset="2"/>
              <a:buChar char="q"/>
            </a:pPr>
            <a:r>
              <a:rPr lang="en-IN" sz="2400" dirty="0">
                <a:solidFill>
                  <a:srgbClr val="00B0F0"/>
                </a:solidFill>
                <a:latin typeface="Arial Rounded MT Bold" panose="020F0704030504030204" pitchFamily="34" charset="0"/>
              </a:rPr>
              <a:t>TOP 5 purchased product </a:t>
            </a:r>
          </a:p>
          <a:p>
            <a:pPr marL="514350" indent="-514350">
              <a:buFont typeface="Wingdings" panose="05000000000000000000" pitchFamily="2" charset="2"/>
              <a:buChar char="q"/>
            </a:pPr>
            <a:r>
              <a:rPr lang="en-IN" sz="2400" dirty="0" err="1">
                <a:solidFill>
                  <a:srgbClr val="00B0F0"/>
                </a:solidFill>
                <a:latin typeface="Arial Rounded MT Bold" panose="020F0704030504030204" pitchFamily="34" charset="0"/>
              </a:rPr>
              <a:t>health_beauty</a:t>
            </a:r>
            <a:endParaRPr lang="en-IN" sz="2400" dirty="0">
              <a:solidFill>
                <a:srgbClr val="00B0F0"/>
              </a:solidFill>
              <a:latin typeface="Arial Rounded MT Bold" panose="020F0704030504030204" pitchFamily="34" charset="0"/>
            </a:endParaRPr>
          </a:p>
          <a:p>
            <a:pPr marL="514350" indent="-514350">
              <a:buFont typeface="Wingdings" panose="05000000000000000000" pitchFamily="2" charset="2"/>
              <a:buChar char="q"/>
            </a:pPr>
            <a:r>
              <a:rPr lang="en-IN" sz="2400" dirty="0" err="1">
                <a:solidFill>
                  <a:srgbClr val="00B0F0"/>
                </a:solidFill>
                <a:latin typeface="Arial Rounded MT Bold" panose="020F0704030504030204" pitchFamily="34" charset="0"/>
              </a:rPr>
              <a:t>bed_bath_table</a:t>
            </a:r>
            <a:endParaRPr lang="en-IN" sz="2400" dirty="0">
              <a:solidFill>
                <a:srgbClr val="00B0F0"/>
              </a:solidFill>
              <a:latin typeface="Arial Rounded MT Bold" panose="020F0704030504030204" pitchFamily="34" charset="0"/>
            </a:endParaRPr>
          </a:p>
          <a:p>
            <a:pPr marL="514350" indent="-514350">
              <a:buFont typeface="Wingdings" panose="05000000000000000000" pitchFamily="2" charset="2"/>
              <a:buChar char="q"/>
            </a:pPr>
            <a:r>
              <a:rPr lang="en-IN" sz="2400" dirty="0" err="1">
                <a:solidFill>
                  <a:srgbClr val="00B0F0"/>
                </a:solidFill>
                <a:latin typeface="Arial Rounded MT Bold" panose="020F0704030504030204" pitchFamily="34" charset="0"/>
              </a:rPr>
              <a:t>sports_leisure</a:t>
            </a:r>
            <a:endParaRPr lang="en-IN" sz="2400" dirty="0">
              <a:solidFill>
                <a:srgbClr val="00B0F0"/>
              </a:solidFill>
              <a:latin typeface="Arial Rounded MT Bold" panose="020F0704030504030204" pitchFamily="34" charset="0"/>
            </a:endParaRPr>
          </a:p>
          <a:p>
            <a:pPr marL="514350" indent="-514350">
              <a:buFont typeface="Wingdings" panose="05000000000000000000" pitchFamily="2" charset="2"/>
              <a:buChar char="q"/>
            </a:pPr>
            <a:r>
              <a:rPr lang="en-IN" sz="2400" dirty="0" err="1">
                <a:solidFill>
                  <a:srgbClr val="00B0F0"/>
                </a:solidFill>
                <a:latin typeface="Arial Rounded MT Bold" panose="020F0704030504030204" pitchFamily="34" charset="0"/>
              </a:rPr>
              <a:t>computers_accessories</a:t>
            </a:r>
            <a:endParaRPr lang="en-IN" sz="2400" dirty="0">
              <a:solidFill>
                <a:srgbClr val="00B0F0"/>
              </a:solidFill>
              <a:latin typeface="Arial Rounded MT Bold" panose="020F0704030504030204" pitchFamily="34" charset="0"/>
            </a:endParaRPr>
          </a:p>
          <a:p>
            <a:pPr marL="514350" indent="-514350">
              <a:buFont typeface="Wingdings" panose="05000000000000000000" pitchFamily="2" charset="2"/>
              <a:buChar char="q"/>
            </a:pPr>
            <a:r>
              <a:rPr lang="en-IN" sz="2400" dirty="0" err="1">
                <a:solidFill>
                  <a:srgbClr val="00B0F0"/>
                </a:solidFill>
                <a:latin typeface="Arial Rounded MT Bold" panose="020F0704030504030204" pitchFamily="34" charset="0"/>
              </a:rPr>
              <a:t>watches_gifts</a:t>
            </a:r>
            <a:endParaRPr lang="en-IN" sz="2400" dirty="0">
              <a:solidFill>
                <a:srgbClr val="00B0F0"/>
              </a:solidFill>
              <a:latin typeface="Arial Rounded MT Bold" panose="020F0704030504030204" pitchFamily="34" charset="0"/>
            </a:endParaRPr>
          </a:p>
        </p:txBody>
      </p:sp>
    </p:spTree>
    <p:extLst>
      <p:ext uri="{BB962C8B-B14F-4D97-AF65-F5344CB8AC3E}">
        <p14:creationId xmlns:p14="http://schemas.microsoft.com/office/powerpoint/2010/main" val="6110327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decel="50000" fill="hold">
                                          <p:stCondLst>
                                            <p:cond delay="0"/>
                                          </p:stCondLst>
                                        </p:cTn>
                                        <p:tgtEl>
                                          <p:spTgt spid="8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1"/>
                                        </p:tgtEl>
                                        <p:attrNameLst>
                                          <p:attrName>ppt_w</p:attrName>
                                        </p:attrNameLst>
                                      </p:cBhvr>
                                      <p:tavLst>
                                        <p:tav tm="0">
                                          <p:val>
                                            <p:strVal val="#ppt_w*.05"/>
                                          </p:val>
                                        </p:tav>
                                        <p:tav tm="100000">
                                          <p:val>
                                            <p:strVal val="#ppt_w"/>
                                          </p:val>
                                        </p:tav>
                                      </p:tavLst>
                                    </p:anim>
                                    <p:anim calcmode="lin" valueType="num">
                                      <p:cBhvr>
                                        <p:cTn id="10" dur="1000" fill="hold"/>
                                        <p:tgtEl>
                                          <p:spTgt spid="8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1"/>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p:cTn id="17" dur="500" decel="50000" fill="hold">
                                          <p:stCondLst>
                                            <p:cond delay="0"/>
                                          </p:stCondLst>
                                        </p:cTn>
                                        <p:tgtEl>
                                          <p:spTgt spid="82"/>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82"/>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82"/>
                                        </p:tgtEl>
                                        <p:attrNameLst>
                                          <p:attrName>ppt_w</p:attrName>
                                        </p:attrNameLst>
                                      </p:cBhvr>
                                      <p:tavLst>
                                        <p:tav tm="0">
                                          <p:val>
                                            <p:strVal val="#ppt_w*.05"/>
                                          </p:val>
                                        </p:tav>
                                        <p:tav tm="100000">
                                          <p:val>
                                            <p:strVal val="#ppt_w"/>
                                          </p:val>
                                        </p:tav>
                                      </p:tavLst>
                                    </p:anim>
                                    <p:anim calcmode="lin" valueType="num">
                                      <p:cBhvr>
                                        <p:cTn id="20" dur="1000" fill="hold"/>
                                        <p:tgtEl>
                                          <p:spTgt spid="82"/>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82"/>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82"/>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82"/>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B71898-CBB0-4058-A342-8296F3229BF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022144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E270ED5C-BD4A-4401-9FE3-C524F50CC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8" y="-153992"/>
            <a:ext cx="12192000" cy="7011991"/>
          </a:xfrm>
          <a:prstGeom prst="rect">
            <a:avLst/>
          </a:prstGeom>
        </p:spPr>
      </p:pic>
      <p:sp>
        <p:nvSpPr>
          <p:cNvPr id="81" name="Lightning Bolt 80">
            <a:extLst>
              <a:ext uri="{FF2B5EF4-FFF2-40B4-BE49-F238E27FC236}">
                <a16:creationId xmlns:a16="http://schemas.microsoft.com/office/drawing/2014/main" id="{43CFC17E-7273-437F-B025-27489FE05DDC}"/>
              </a:ext>
            </a:extLst>
          </p:cNvPr>
          <p:cNvSpPr/>
          <p:nvPr/>
        </p:nvSpPr>
        <p:spPr>
          <a:xfrm>
            <a:off x="-3000087" y="-217984"/>
            <a:ext cx="7258050" cy="635300"/>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Lightning Bolt 81">
            <a:extLst>
              <a:ext uri="{FF2B5EF4-FFF2-40B4-BE49-F238E27FC236}">
                <a16:creationId xmlns:a16="http://schemas.microsoft.com/office/drawing/2014/main" id="{6E56CBDC-8D22-4FCF-8E1C-066AE0F99D51}"/>
              </a:ext>
            </a:extLst>
          </p:cNvPr>
          <p:cNvSpPr/>
          <p:nvPr/>
        </p:nvSpPr>
        <p:spPr>
          <a:xfrm rot="21442706">
            <a:off x="8005623" y="6309830"/>
            <a:ext cx="11660150" cy="78854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6C862934-BA69-4F03-965C-300FAE5E078D}"/>
              </a:ext>
            </a:extLst>
          </p:cNvPr>
          <p:cNvSpPr/>
          <p:nvPr/>
        </p:nvSpPr>
        <p:spPr>
          <a:xfrm>
            <a:off x="1016000" y="488181"/>
            <a:ext cx="3810000" cy="523220"/>
          </a:xfrm>
          <a:prstGeom prst="rect">
            <a:avLst/>
          </a:prstGeom>
        </p:spPr>
        <p:txBody>
          <a:bodyPr wrap="square">
            <a:spAutoFit/>
          </a:bodyPr>
          <a:lstStyle/>
          <a:p>
            <a:r>
              <a:rPr lang="en-IN" sz="2800" dirty="0">
                <a:solidFill>
                  <a:srgbClr val="FF0000"/>
                </a:solidFill>
                <a:latin typeface="Algerian" panose="04020705040A02060702" pitchFamily="82" charset="0"/>
              </a:rPr>
              <a:t>TEAM MEAMBERS </a:t>
            </a:r>
          </a:p>
        </p:txBody>
      </p:sp>
      <p:sp>
        <p:nvSpPr>
          <p:cNvPr id="3" name="Rectangle 2">
            <a:extLst>
              <a:ext uri="{FF2B5EF4-FFF2-40B4-BE49-F238E27FC236}">
                <a16:creationId xmlns:a16="http://schemas.microsoft.com/office/drawing/2014/main" id="{96C088FB-A59B-40C4-9B92-69745C78C527}"/>
              </a:ext>
            </a:extLst>
          </p:cNvPr>
          <p:cNvSpPr/>
          <p:nvPr/>
        </p:nvSpPr>
        <p:spPr>
          <a:xfrm>
            <a:off x="1016000" y="1192246"/>
            <a:ext cx="6096000" cy="2062103"/>
          </a:xfrm>
          <a:prstGeom prst="rect">
            <a:avLst/>
          </a:prstGeom>
        </p:spPr>
        <p:txBody>
          <a:bodyPr>
            <a:spAutoFit/>
          </a:bodyPr>
          <a:lstStyle/>
          <a:p>
            <a:pPr>
              <a:buFont typeface="Wingdings" panose="05000000000000000000" pitchFamily="2" charset="2"/>
              <a:buChar char="q"/>
            </a:pPr>
            <a:r>
              <a:rPr lang="en-IN" sz="3200" dirty="0">
                <a:solidFill>
                  <a:srgbClr val="FF0000"/>
                </a:solidFill>
                <a:latin typeface="Arial Rounded MT Bold" panose="020F0704030504030204" pitchFamily="34" charset="0"/>
              </a:rPr>
              <a:t> SAURABH </a:t>
            </a:r>
          </a:p>
          <a:p>
            <a:pPr>
              <a:buFont typeface="Wingdings" panose="05000000000000000000" pitchFamily="2" charset="2"/>
              <a:buChar char="q"/>
            </a:pPr>
            <a:r>
              <a:rPr lang="en-IN" sz="3200" dirty="0">
                <a:solidFill>
                  <a:srgbClr val="FF0000"/>
                </a:solidFill>
                <a:latin typeface="Arial Rounded MT Bold" panose="020F0704030504030204" pitchFamily="34" charset="0"/>
              </a:rPr>
              <a:t> DIVESH</a:t>
            </a:r>
          </a:p>
          <a:p>
            <a:pPr>
              <a:buFont typeface="Wingdings" panose="05000000000000000000" pitchFamily="2" charset="2"/>
              <a:buChar char="q"/>
            </a:pPr>
            <a:r>
              <a:rPr lang="en-IN" sz="3200" dirty="0">
                <a:solidFill>
                  <a:srgbClr val="FF0000"/>
                </a:solidFill>
                <a:latin typeface="Arial Rounded MT Bold" panose="020F0704030504030204" pitchFamily="34" charset="0"/>
              </a:rPr>
              <a:t> SHAMAL </a:t>
            </a:r>
          </a:p>
          <a:p>
            <a:pPr>
              <a:buFont typeface="Wingdings" panose="05000000000000000000" pitchFamily="2" charset="2"/>
              <a:buChar char="q"/>
            </a:pPr>
            <a:r>
              <a:rPr lang="en-IN" sz="3200" dirty="0">
                <a:solidFill>
                  <a:srgbClr val="FF0000"/>
                </a:solidFill>
                <a:latin typeface="Arial Rounded MT Bold" panose="020F0704030504030204" pitchFamily="34" charset="0"/>
              </a:rPr>
              <a:t> TANMAYA Teja</a:t>
            </a:r>
          </a:p>
        </p:txBody>
      </p:sp>
    </p:spTree>
    <p:extLst>
      <p:ext uri="{BB962C8B-B14F-4D97-AF65-F5344CB8AC3E}">
        <p14:creationId xmlns:p14="http://schemas.microsoft.com/office/powerpoint/2010/main" val="9297534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2000"/>
                                        <p:tgtEl>
                                          <p:spTgt spid="81"/>
                                        </p:tgtEl>
                                      </p:cBhvr>
                                    </p:animEffect>
                                    <p:anim calcmode="lin" valueType="num">
                                      <p:cBhvr>
                                        <p:cTn id="8" dur="2000" fill="hold"/>
                                        <p:tgtEl>
                                          <p:spTgt spid="81"/>
                                        </p:tgtEl>
                                        <p:attrNameLst>
                                          <p:attrName>ppt_w</p:attrName>
                                        </p:attrNameLst>
                                      </p:cBhvr>
                                      <p:tavLst>
                                        <p:tav tm="0" fmla="#ppt_w*sin(2.5*pi*$)">
                                          <p:val>
                                            <p:fltVal val="0"/>
                                          </p:val>
                                        </p:tav>
                                        <p:tav tm="100000">
                                          <p:val>
                                            <p:fltVal val="1"/>
                                          </p:val>
                                        </p:tav>
                                      </p:tavLst>
                                    </p:anim>
                                    <p:anim calcmode="lin" valueType="num">
                                      <p:cBhvr>
                                        <p:cTn id="9" dur="2000" fill="hold"/>
                                        <p:tgtEl>
                                          <p:spTgt spid="81"/>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2000"/>
                                        <p:tgtEl>
                                          <p:spTgt spid="82"/>
                                        </p:tgtEl>
                                      </p:cBhvr>
                                    </p:animEffect>
                                    <p:anim calcmode="lin" valueType="num">
                                      <p:cBhvr>
                                        <p:cTn id="13" dur="2000" fill="hold"/>
                                        <p:tgtEl>
                                          <p:spTgt spid="82"/>
                                        </p:tgtEl>
                                        <p:attrNameLst>
                                          <p:attrName>ppt_w</p:attrName>
                                        </p:attrNameLst>
                                      </p:cBhvr>
                                      <p:tavLst>
                                        <p:tav tm="0" fmla="#ppt_w*sin(2.5*pi*$)">
                                          <p:val>
                                            <p:fltVal val="0"/>
                                          </p:val>
                                        </p:tav>
                                        <p:tav tm="100000">
                                          <p:val>
                                            <p:fltVal val="1"/>
                                          </p:val>
                                        </p:tav>
                                      </p:tavLst>
                                    </p:anim>
                                    <p:anim calcmode="lin" valueType="num">
                                      <p:cBhvr>
                                        <p:cTn id="14" dur="2000" fill="hold"/>
                                        <p:tgtEl>
                                          <p:spTgt spid="82"/>
                                        </p:tgtEl>
                                        <p:attrNameLst>
                                          <p:attrName>ppt_h</p:attrName>
                                        </p:attrNameLst>
                                      </p:cBhvr>
                                      <p:tavLst>
                                        <p:tav tm="0">
                                          <p:val>
                                            <p:strVal val="#ppt_h"/>
                                          </p:val>
                                        </p:tav>
                                        <p:tav tm="100000">
                                          <p:val>
                                            <p:strVal val="#ppt_h"/>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E270ED5C-BD4A-4401-9FE3-C524F50CC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379" y="0"/>
            <a:ext cx="5880108" cy="6858000"/>
          </a:xfrm>
          <a:prstGeom prst="rect">
            <a:avLst/>
          </a:prstGeom>
        </p:spPr>
      </p:pic>
      <p:sp>
        <p:nvSpPr>
          <p:cNvPr id="81" name="Lightning Bolt 80">
            <a:extLst>
              <a:ext uri="{FF2B5EF4-FFF2-40B4-BE49-F238E27FC236}">
                <a16:creationId xmlns:a16="http://schemas.microsoft.com/office/drawing/2014/main" id="{43CFC17E-7273-437F-B025-27489FE05DDC}"/>
              </a:ext>
            </a:extLst>
          </p:cNvPr>
          <p:cNvSpPr/>
          <p:nvPr/>
        </p:nvSpPr>
        <p:spPr>
          <a:xfrm>
            <a:off x="-3629025" y="6222700"/>
            <a:ext cx="2155825" cy="635300"/>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Lightning Bolt 81">
            <a:extLst>
              <a:ext uri="{FF2B5EF4-FFF2-40B4-BE49-F238E27FC236}">
                <a16:creationId xmlns:a16="http://schemas.microsoft.com/office/drawing/2014/main" id="{6E56CBDC-8D22-4FCF-8E1C-066AE0F99D51}"/>
              </a:ext>
            </a:extLst>
          </p:cNvPr>
          <p:cNvSpPr/>
          <p:nvPr/>
        </p:nvSpPr>
        <p:spPr>
          <a:xfrm rot="21442706">
            <a:off x="12267420" y="-385245"/>
            <a:ext cx="11660150" cy="78854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B47E1D1E-D152-4B52-8EA0-FF8A2EE47157}"/>
              </a:ext>
            </a:extLst>
          </p:cNvPr>
          <p:cNvSpPr txBox="1"/>
          <p:nvPr/>
        </p:nvSpPr>
        <p:spPr>
          <a:xfrm>
            <a:off x="-25408" y="-6878641"/>
            <a:ext cx="12192000" cy="6724650"/>
          </a:xfrm>
          <a:custGeom>
            <a:avLst/>
            <a:gdLst/>
            <a:ahLst/>
            <a:cxnLst/>
            <a:rect l="l" t="t" r="r" b="b"/>
            <a:pathLst>
              <a:path w="4867275" h="819150">
                <a:moveTo>
                  <a:pt x="0" y="0"/>
                </a:moveTo>
                <a:lnTo>
                  <a:pt x="4867275" y="0"/>
                </a:lnTo>
                <a:lnTo>
                  <a:pt x="4867275" y="819150"/>
                </a:lnTo>
                <a:lnTo>
                  <a:pt x="0" y="819150"/>
                </a:lnTo>
                <a:lnTo>
                  <a:pt x="0" y="0"/>
                </a:lnTo>
                <a:close/>
                <a:moveTo>
                  <a:pt x="1774258" y="179479"/>
                </a:moveTo>
                <a:lnTo>
                  <a:pt x="1765547" y="194548"/>
                </a:lnTo>
                <a:lnTo>
                  <a:pt x="1697976" y="308290"/>
                </a:lnTo>
                <a:cubicBezTo>
                  <a:pt x="1689264" y="323024"/>
                  <a:pt x="1684182" y="331712"/>
                  <a:pt x="1682730" y="334354"/>
                </a:cubicBezTo>
                <a:cubicBezTo>
                  <a:pt x="1681278" y="336995"/>
                  <a:pt x="1680553" y="338800"/>
                  <a:pt x="1680553" y="339767"/>
                </a:cubicBezTo>
                <a:cubicBezTo>
                  <a:pt x="1680553" y="342000"/>
                  <a:pt x="1681826" y="343116"/>
                  <a:pt x="1684374" y="343116"/>
                </a:cubicBezTo>
                <a:cubicBezTo>
                  <a:pt x="1685648" y="343116"/>
                  <a:pt x="1686716" y="342619"/>
                  <a:pt x="1687578" y="341626"/>
                </a:cubicBezTo>
                <a:cubicBezTo>
                  <a:pt x="1688439" y="340632"/>
                  <a:pt x="1689946" y="338085"/>
                  <a:pt x="1692098" y="333986"/>
                </a:cubicBezTo>
                <a:lnTo>
                  <a:pt x="1699446" y="320345"/>
                </a:lnTo>
                <a:lnTo>
                  <a:pt x="1705008" y="320457"/>
                </a:lnTo>
                <a:lnTo>
                  <a:pt x="1737935" y="320568"/>
                </a:lnTo>
                <a:lnTo>
                  <a:pt x="1775310" y="320568"/>
                </a:lnTo>
                <a:lnTo>
                  <a:pt x="1786094" y="340995"/>
                </a:lnTo>
                <a:lnTo>
                  <a:pt x="1863500" y="340995"/>
                </a:lnTo>
                <a:lnTo>
                  <a:pt x="1774258" y="179479"/>
                </a:lnTo>
                <a:close/>
                <a:moveTo>
                  <a:pt x="2126683" y="179479"/>
                </a:moveTo>
                <a:lnTo>
                  <a:pt x="2117972" y="194548"/>
                </a:lnTo>
                <a:lnTo>
                  <a:pt x="2050401" y="308290"/>
                </a:lnTo>
                <a:cubicBezTo>
                  <a:pt x="2041689" y="323024"/>
                  <a:pt x="2036607" y="331712"/>
                  <a:pt x="2035155" y="334354"/>
                </a:cubicBezTo>
                <a:cubicBezTo>
                  <a:pt x="2033703" y="336995"/>
                  <a:pt x="2032978" y="338800"/>
                  <a:pt x="2032978" y="339767"/>
                </a:cubicBezTo>
                <a:cubicBezTo>
                  <a:pt x="2032978" y="342000"/>
                  <a:pt x="2034251" y="343116"/>
                  <a:pt x="2036799" y="343116"/>
                </a:cubicBezTo>
                <a:cubicBezTo>
                  <a:pt x="2038073" y="343116"/>
                  <a:pt x="2039141" y="342619"/>
                  <a:pt x="2040003" y="341626"/>
                </a:cubicBezTo>
                <a:cubicBezTo>
                  <a:pt x="2040864" y="340632"/>
                  <a:pt x="2042371" y="338085"/>
                  <a:pt x="2044523" y="333986"/>
                </a:cubicBezTo>
                <a:lnTo>
                  <a:pt x="2051871" y="320345"/>
                </a:lnTo>
                <a:lnTo>
                  <a:pt x="2057433" y="320457"/>
                </a:lnTo>
                <a:lnTo>
                  <a:pt x="2090360" y="320568"/>
                </a:lnTo>
                <a:lnTo>
                  <a:pt x="2127735" y="320568"/>
                </a:lnTo>
                <a:lnTo>
                  <a:pt x="2138519" y="340995"/>
                </a:lnTo>
                <a:lnTo>
                  <a:pt x="2215924" y="340995"/>
                </a:lnTo>
                <a:lnTo>
                  <a:pt x="2126683" y="179479"/>
                </a:lnTo>
                <a:close/>
                <a:moveTo>
                  <a:pt x="2582004" y="184056"/>
                </a:moveTo>
                <a:cubicBezTo>
                  <a:pt x="2564443" y="184056"/>
                  <a:pt x="2549672" y="188335"/>
                  <a:pt x="2537691" y="196892"/>
                </a:cubicBezTo>
                <a:cubicBezTo>
                  <a:pt x="2525487" y="205599"/>
                  <a:pt x="2519385" y="216798"/>
                  <a:pt x="2519385" y="230490"/>
                </a:cubicBezTo>
                <a:cubicBezTo>
                  <a:pt x="2519385" y="239569"/>
                  <a:pt x="2522585" y="249131"/>
                  <a:pt x="2528984" y="259177"/>
                </a:cubicBezTo>
                <a:cubicBezTo>
                  <a:pt x="2533822" y="266766"/>
                  <a:pt x="2543498" y="278410"/>
                  <a:pt x="2558011" y="294109"/>
                </a:cubicBezTo>
                <a:cubicBezTo>
                  <a:pt x="2569546" y="306535"/>
                  <a:pt x="2576838" y="314851"/>
                  <a:pt x="2579887" y="319056"/>
                </a:cubicBezTo>
                <a:cubicBezTo>
                  <a:pt x="2582936" y="323262"/>
                  <a:pt x="2584460" y="327040"/>
                  <a:pt x="2584460" y="330389"/>
                </a:cubicBezTo>
                <a:cubicBezTo>
                  <a:pt x="2584460" y="335674"/>
                  <a:pt x="2580107" y="338316"/>
                  <a:pt x="2571400" y="338316"/>
                </a:cubicBezTo>
                <a:cubicBezTo>
                  <a:pt x="2563513" y="338316"/>
                  <a:pt x="2555532" y="336474"/>
                  <a:pt x="2547458" y="332791"/>
                </a:cubicBezTo>
                <a:cubicBezTo>
                  <a:pt x="2539384" y="329107"/>
                  <a:pt x="2532556" y="324215"/>
                  <a:pt x="2526975" y="318113"/>
                </a:cubicBezTo>
                <a:cubicBezTo>
                  <a:pt x="2525189" y="316104"/>
                  <a:pt x="2523627" y="315099"/>
                  <a:pt x="2522287" y="315099"/>
                </a:cubicBezTo>
                <a:cubicBezTo>
                  <a:pt x="2521245" y="315099"/>
                  <a:pt x="2520334" y="315490"/>
                  <a:pt x="2519552" y="316271"/>
                </a:cubicBezTo>
                <a:cubicBezTo>
                  <a:pt x="2518771" y="317052"/>
                  <a:pt x="2518380" y="317927"/>
                  <a:pt x="2518380" y="318894"/>
                </a:cubicBezTo>
                <a:cubicBezTo>
                  <a:pt x="2518380" y="322243"/>
                  <a:pt x="2522734" y="326894"/>
                  <a:pt x="2531440" y="332847"/>
                </a:cubicBezTo>
                <a:cubicBezTo>
                  <a:pt x="2543867" y="341330"/>
                  <a:pt x="2558266" y="345572"/>
                  <a:pt x="2574637" y="345572"/>
                </a:cubicBezTo>
                <a:cubicBezTo>
                  <a:pt x="2592422" y="345572"/>
                  <a:pt x="2607491" y="341888"/>
                  <a:pt x="2619844" y="334521"/>
                </a:cubicBezTo>
                <a:cubicBezTo>
                  <a:pt x="2626318" y="330652"/>
                  <a:pt x="2631378" y="325703"/>
                  <a:pt x="2635024" y="319675"/>
                </a:cubicBezTo>
                <a:cubicBezTo>
                  <a:pt x="2638671" y="313648"/>
                  <a:pt x="2640494" y="307248"/>
                  <a:pt x="2640494" y="300477"/>
                </a:cubicBezTo>
                <a:cubicBezTo>
                  <a:pt x="2640494" y="292514"/>
                  <a:pt x="2637927" y="284254"/>
                  <a:pt x="2632792" y="275697"/>
                </a:cubicBezTo>
                <a:cubicBezTo>
                  <a:pt x="2627881" y="267586"/>
                  <a:pt x="2614483" y="251887"/>
                  <a:pt x="2592598" y="228601"/>
                </a:cubicBezTo>
                <a:cubicBezTo>
                  <a:pt x="2585675" y="221311"/>
                  <a:pt x="2580765" y="215470"/>
                  <a:pt x="2577867" y="211077"/>
                </a:cubicBezTo>
                <a:cubicBezTo>
                  <a:pt x="2574970" y="206684"/>
                  <a:pt x="2573521" y="202962"/>
                  <a:pt x="2573521" y="199909"/>
                </a:cubicBezTo>
                <a:cubicBezTo>
                  <a:pt x="2573521" y="197378"/>
                  <a:pt x="2574693" y="195312"/>
                  <a:pt x="2577037" y="193712"/>
                </a:cubicBezTo>
                <a:cubicBezTo>
                  <a:pt x="2579381" y="192111"/>
                  <a:pt x="2582414" y="191311"/>
                  <a:pt x="2586134" y="191311"/>
                </a:cubicBezTo>
                <a:cubicBezTo>
                  <a:pt x="2592162" y="191311"/>
                  <a:pt x="2598450" y="192558"/>
                  <a:pt x="2604998" y="195050"/>
                </a:cubicBezTo>
                <a:cubicBezTo>
                  <a:pt x="2611547" y="197543"/>
                  <a:pt x="2616830" y="200687"/>
                  <a:pt x="2620849" y="204482"/>
                </a:cubicBezTo>
                <a:cubicBezTo>
                  <a:pt x="2623304" y="206789"/>
                  <a:pt x="2625165" y="207943"/>
                  <a:pt x="2626430" y="207943"/>
                </a:cubicBezTo>
                <a:cubicBezTo>
                  <a:pt x="2627248" y="207943"/>
                  <a:pt x="2628048" y="207589"/>
                  <a:pt x="2628829" y="206882"/>
                </a:cubicBezTo>
                <a:cubicBezTo>
                  <a:pt x="2629611" y="206175"/>
                  <a:pt x="2630002" y="205413"/>
                  <a:pt x="2630002" y="204594"/>
                </a:cubicBezTo>
                <a:cubicBezTo>
                  <a:pt x="2630002" y="202883"/>
                  <a:pt x="2628606" y="200762"/>
                  <a:pt x="2625816" y="198232"/>
                </a:cubicBezTo>
                <a:cubicBezTo>
                  <a:pt x="2623025" y="195702"/>
                  <a:pt x="2619695" y="193469"/>
                  <a:pt x="2615826" y="191534"/>
                </a:cubicBezTo>
                <a:cubicBezTo>
                  <a:pt x="2605556" y="186549"/>
                  <a:pt x="2594283" y="184056"/>
                  <a:pt x="2582004" y="184056"/>
                </a:cubicBezTo>
                <a:close/>
                <a:moveTo>
                  <a:pt x="2810604" y="184056"/>
                </a:moveTo>
                <a:cubicBezTo>
                  <a:pt x="2793043" y="184056"/>
                  <a:pt x="2778272" y="188335"/>
                  <a:pt x="2766291" y="196892"/>
                </a:cubicBezTo>
                <a:cubicBezTo>
                  <a:pt x="2754087" y="205599"/>
                  <a:pt x="2747985" y="216798"/>
                  <a:pt x="2747985" y="230490"/>
                </a:cubicBezTo>
                <a:cubicBezTo>
                  <a:pt x="2747985" y="239569"/>
                  <a:pt x="2751185" y="249131"/>
                  <a:pt x="2757584" y="259177"/>
                </a:cubicBezTo>
                <a:cubicBezTo>
                  <a:pt x="2762422" y="266766"/>
                  <a:pt x="2772098" y="278410"/>
                  <a:pt x="2786611" y="294109"/>
                </a:cubicBezTo>
                <a:cubicBezTo>
                  <a:pt x="2798146" y="306535"/>
                  <a:pt x="2805438" y="314851"/>
                  <a:pt x="2808487" y="319056"/>
                </a:cubicBezTo>
                <a:cubicBezTo>
                  <a:pt x="2811536" y="323262"/>
                  <a:pt x="2813060" y="327040"/>
                  <a:pt x="2813060" y="330389"/>
                </a:cubicBezTo>
                <a:cubicBezTo>
                  <a:pt x="2813060" y="335674"/>
                  <a:pt x="2808707" y="338316"/>
                  <a:pt x="2800000" y="338316"/>
                </a:cubicBezTo>
                <a:cubicBezTo>
                  <a:pt x="2792113" y="338316"/>
                  <a:pt x="2784132" y="336474"/>
                  <a:pt x="2776058" y="332791"/>
                </a:cubicBezTo>
                <a:cubicBezTo>
                  <a:pt x="2767984" y="329107"/>
                  <a:pt x="2761156" y="324215"/>
                  <a:pt x="2755575" y="318113"/>
                </a:cubicBezTo>
                <a:cubicBezTo>
                  <a:pt x="2753789" y="316104"/>
                  <a:pt x="2752227" y="315099"/>
                  <a:pt x="2750887" y="315099"/>
                </a:cubicBezTo>
                <a:cubicBezTo>
                  <a:pt x="2749845" y="315099"/>
                  <a:pt x="2748934" y="315490"/>
                  <a:pt x="2748152" y="316271"/>
                </a:cubicBezTo>
                <a:cubicBezTo>
                  <a:pt x="2747371" y="317052"/>
                  <a:pt x="2746980" y="317927"/>
                  <a:pt x="2746980" y="318894"/>
                </a:cubicBezTo>
                <a:cubicBezTo>
                  <a:pt x="2746980" y="322243"/>
                  <a:pt x="2751334" y="326894"/>
                  <a:pt x="2760040" y="332847"/>
                </a:cubicBezTo>
                <a:cubicBezTo>
                  <a:pt x="2772467" y="341330"/>
                  <a:pt x="2786866" y="345572"/>
                  <a:pt x="2803237" y="345572"/>
                </a:cubicBezTo>
                <a:cubicBezTo>
                  <a:pt x="2821022" y="345572"/>
                  <a:pt x="2836091" y="341888"/>
                  <a:pt x="2848444" y="334521"/>
                </a:cubicBezTo>
                <a:cubicBezTo>
                  <a:pt x="2854918" y="330652"/>
                  <a:pt x="2859978" y="325703"/>
                  <a:pt x="2863624" y="319675"/>
                </a:cubicBezTo>
                <a:cubicBezTo>
                  <a:pt x="2867271" y="313648"/>
                  <a:pt x="2869094" y="307248"/>
                  <a:pt x="2869094" y="300477"/>
                </a:cubicBezTo>
                <a:cubicBezTo>
                  <a:pt x="2869094" y="292514"/>
                  <a:pt x="2866527" y="284254"/>
                  <a:pt x="2861392" y="275697"/>
                </a:cubicBezTo>
                <a:cubicBezTo>
                  <a:pt x="2856481" y="267586"/>
                  <a:pt x="2843083" y="251887"/>
                  <a:pt x="2821198" y="228601"/>
                </a:cubicBezTo>
                <a:cubicBezTo>
                  <a:pt x="2814275" y="221311"/>
                  <a:pt x="2809365" y="215470"/>
                  <a:pt x="2806467" y="211077"/>
                </a:cubicBezTo>
                <a:cubicBezTo>
                  <a:pt x="2803570" y="206684"/>
                  <a:pt x="2802121" y="202962"/>
                  <a:pt x="2802121" y="199909"/>
                </a:cubicBezTo>
                <a:cubicBezTo>
                  <a:pt x="2802121" y="197378"/>
                  <a:pt x="2803293" y="195312"/>
                  <a:pt x="2805637" y="193712"/>
                </a:cubicBezTo>
                <a:cubicBezTo>
                  <a:pt x="2807981" y="192111"/>
                  <a:pt x="2811014" y="191311"/>
                  <a:pt x="2814734" y="191311"/>
                </a:cubicBezTo>
                <a:cubicBezTo>
                  <a:pt x="2820762" y="191311"/>
                  <a:pt x="2827050" y="192558"/>
                  <a:pt x="2833598" y="195050"/>
                </a:cubicBezTo>
                <a:cubicBezTo>
                  <a:pt x="2840147" y="197543"/>
                  <a:pt x="2845430" y="200687"/>
                  <a:pt x="2849449" y="204482"/>
                </a:cubicBezTo>
                <a:cubicBezTo>
                  <a:pt x="2851904" y="206789"/>
                  <a:pt x="2853765" y="207943"/>
                  <a:pt x="2855030" y="207943"/>
                </a:cubicBezTo>
                <a:cubicBezTo>
                  <a:pt x="2855848" y="207943"/>
                  <a:pt x="2856648" y="207589"/>
                  <a:pt x="2857429" y="206882"/>
                </a:cubicBezTo>
                <a:cubicBezTo>
                  <a:pt x="2858211" y="206175"/>
                  <a:pt x="2858602" y="205413"/>
                  <a:pt x="2858602" y="204594"/>
                </a:cubicBezTo>
                <a:cubicBezTo>
                  <a:pt x="2858602" y="202883"/>
                  <a:pt x="2857206" y="200762"/>
                  <a:pt x="2854416" y="198232"/>
                </a:cubicBezTo>
                <a:cubicBezTo>
                  <a:pt x="2851625" y="195702"/>
                  <a:pt x="2848295" y="193469"/>
                  <a:pt x="2844426" y="191534"/>
                </a:cubicBezTo>
                <a:cubicBezTo>
                  <a:pt x="2834156" y="186549"/>
                  <a:pt x="2822883" y="184056"/>
                  <a:pt x="2810604" y="184056"/>
                </a:cubicBezTo>
                <a:close/>
                <a:moveTo>
                  <a:pt x="2657088" y="188632"/>
                </a:moveTo>
                <a:lnTo>
                  <a:pt x="2656977" y="194102"/>
                </a:lnTo>
                <a:lnTo>
                  <a:pt x="2657758" y="249801"/>
                </a:lnTo>
                <a:lnTo>
                  <a:pt x="2657088" y="340995"/>
                </a:lnTo>
                <a:lnTo>
                  <a:pt x="2725400" y="340995"/>
                </a:lnTo>
                <a:lnTo>
                  <a:pt x="2724731" y="257614"/>
                </a:lnTo>
                <a:lnTo>
                  <a:pt x="2725400" y="196446"/>
                </a:lnTo>
                <a:lnTo>
                  <a:pt x="2725400" y="188632"/>
                </a:lnTo>
                <a:lnTo>
                  <a:pt x="2657088" y="188632"/>
                </a:lnTo>
                <a:close/>
                <a:moveTo>
                  <a:pt x="2515062" y="186511"/>
                </a:moveTo>
                <a:cubicBezTo>
                  <a:pt x="2513646" y="186511"/>
                  <a:pt x="2512490" y="186956"/>
                  <a:pt x="2511596" y="187846"/>
                </a:cubicBezTo>
                <a:cubicBezTo>
                  <a:pt x="2510701" y="188735"/>
                  <a:pt x="2509053" y="191070"/>
                  <a:pt x="2506652" y="194852"/>
                </a:cubicBezTo>
                <a:lnTo>
                  <a:pt x="2471181" y="246771"/>
                </a:lnTo>
                <a:lnTo>
                  <a:pt x="2427766" y="188632"/>
                </a:lnTo>
                <a:lnTo>
                  <a:pt x="2346856" y="188632"/>
                </a:lnTo>
                <a:cubicBezTo>
                  <a:pt x="2361218" y="205599"/>
                  <a:pt x="2373068" y="220072"/>
                  <a:pt x="2382406" y="232052"/>
                </a:cubicBezTo>
                <a:cubicBezTo>
                  <a:pt x="2391745" y="244032"/>
                  <a:pt x="2407725" y="265240"/>
                  <a:pt x="2430347" y="295675"/>
                </a:cubicBezTo>
                <a:lnTo>
                  <a:pt x="2433472" y="299917"/>
                </a:lnTo>
                <a:lnTo>
                  <a:pt x="2408044" y="334535"/>
                </a:lnTo>
                <a:cubicBezTo>
                  <a:pt x="2405889" y="337067"/>
                  <a:pt x="2404804" y="338890"/>
                  <a:pt x="2404787" y="340003"/>
                </a:cubicBezTo>
                <a:cubicBezTo>
                  <a:pt x="2404787" y="342078"/>
                  <a:pt x="2405978" y="343116"/>
                  <a:pt x="2408359" y="343116"/>
                </a:cubicBezTo>
                <a:cubicBezTo>
                  <a:pt x="2409848" y="343116"/>
                  <a:pt x="2411020" y="342707"/>
                  <a:pt x="2411875" y="341888"/>
                </a:cubicBezTo>
                <a:cubicBezTo>
                  <a:pt x="2412731" y="341069"/>
                  <a:pt x="2414759" y="338428"/>
                  <a:pt x="2417959" y="333963"/>
                </a:cubicBezTo>
                <a:lnTo>
                  <a:pt x="2421642" y="328940"/>
                </a:lnTo>
                <a:lnTo>
                  <a:pt x="2512390" y="201357"/>
                </a:lnTo>
                <a:lnTo>
                  <a:pt x="2515962" y="196557"/>
                </a:lnTo>
                <a:cubicBezTo>
                  <a:pt x="2516855" y="195441"/>
                  <a:pt x="2517599" y="194399"/>
                  <a:pt x="2518194" y="193432"/>
                </a:cubicBezTo>
                <a:cubicBezTo>
                  <a:pt x="2519087" y="192093"/>
                  <a:pt x="2519534" y="190939"/>
                  <a:pt x="2519534" y="189972"/>
                </a:cubicBezTo>
                <a:cubicBezTo>
                  <a:pt x="2519534" y="189004"/>
                  <a:pt x="2519105" y="188186"/>
                  <a:pt x="2518248" y="187516"/>
                </a:cubicBezTo>
                <a:cubicBezTo>
                  <a:pt x="2517392" y="186846"/>
                  <a:pt x="2516329" y="186511"/>
                  <a:pt x="2515062" y="186511"/>
                </a:cubicBezTo>
                <a:close/>
                <a:moveTo>
                  <a:pt x="2229021" y="188632"/>
                </a:moveTo>
                <a:lnTo>
                  <a:pt x="2228910" y="198232"/>
                </a:lnTo>
                <a:lnTo>
                  <a:pt x="2229356" y="243103"/>
                </a:lnTo>
                <a:lnTo>
                  <a:pt x="2229133" y="272571"/>
                </a:lnTo>
                <a:lnTo>
                  <a:pt x="2228910" y="298579"/>
                </a:lnTo>
                <a:lnTo>
                  <a:pt x="2228575" y="340995"/>
                </a:lnTo>
                <a:lnTo>
                  <a:pt x="2359179" y="340995"/>
                </a:lnTo>
                <a:cubicBezTo>
                  <a:pt x="2362078" y="340919"/>
                  <a:pt x="2363789" y="340844"/>
                  <a:pt x="2364310" y="340768"/>
                </a:cubicBezTo>
                <a:cubicBezTo>
                  <a:pt x="2366689" y="340542"/>
                  <a:pt x="2367878" y="339259"/>
                  <a:pt x="2367878" y="336919"/>
                </a:cubicBezTo>
                <a:cubicBezTo>
                  <a:pt x="2367878" y="334279"/>
                  <a:pt x="2365686" y="332958"/>
                  <a:pt x="2361303" y="332958"/>
                </a:cubicBezTo>
                <a:lnTo>
                  <a:pt x="2352610" y="333070"/>
                </a:lnTo>
                <a:lnTo>
                  <a:pt x="2304911" y="333851"/>
                </a:lnTo>
                <a:lnTo>
                  <a:pt x="2296887" y="333740"/>
                </a:lnTo>
                <a:lnTo>
                  <a:pt x="2296440" y="276255"/>
                </a:lnTo>
                <a:lnTo>
                  <a:pt x="2296329" y="249131"/>
                </a:lnTo>
                <a:lnTo>
                  <a:pt x="2296775" y="211961"/>
                </a:lnTo>
                <a:lnTo>
                  <a:pt x="2297222" y="188632"/>
                </a:lnTo>
                <a:lnTo>
                  <a:pt x="2229021" y="188632"/>
                </a:lnTo>
                <a:close/>
                <a:moveTo>
                  <a:pt x="1873806" y="182381"/>
                </a:moveTo>
                <a:lnTo>
                  <a:pt x="1874699" y="259512"/>
                </a:lnTo>
                <a:lnTo>
                  <a:pt x="1874252" y="316773"/>
                </a:lnTo>
                <a:lnTo>
                  <a:pt x="1874141" y="329386"/>
                </a:lnTo>
                <a:lnTo>
                  <a:pt x="1874029" y="337200"/>
                </a:lnTo>
                <a:cubicBezTo>
                  <a:pt x="1874029" y="341144"/>
                  <a:pt x="1875555" y="343116"/>
                  <a:pt x="1878606" y="343116"/>
                </a:cubicBezTo>
                <a:cubicBezTo>
                  <a:pt x="1881582" y="343116"/>
                  <a:pt x="1883070" y="341515"/>
                  <a:pt x="1883070" y="338314"/>
                </a:cubicBezTo>
                <a:lnTo>
                  <a:pt x="1882959" y="330609"/>
                </a:lnTo>
                <a:lnTo>
                  <a:pt x="1881843" y="272985"/>
                </a:lnTo>
                <a:lnTo>
                  <a:pt x="1881731" y="267512"/>
                </a:lnTo>
                <a:cubicBezTo>
                  <a:pt x="1900037" y="277190"/>
                  <a:pt x="1923961" y="290498"/>
                  <a:pt x="1953503" y="307435"/>
                </a:cubicBezTo>
                <a:cubicBezTo>
                  <a:pt x="1983046" y="324371"/>
                  <a:pt x="2005482" y="337642"/>
                  <a:pt x="2020811" y="347246"/>
                </a:cubicBezTo>
                <a:lnTo>
                  <a:pt x="2020429" y="310857"/>
                </a:lnTo>
                <a:lnTo>
                  <a:pt x="2020141" y="274581"/>
                </a:lnTo>
                <a:lnTo>
                  <a:pt x="2020476" y="240090"/>
                </a:lnTo>
                <a:lnTo>
                  <a:pt x="2020922" y="202473"/>
                </a:lnTo>
                <a:cubicBezTo>
                  <a:pt x="2020922" y="198901"/>
                  <a:pt x="2020960" y="196334"/>
                  <a:pt x="2021034" y="194771"/>
                </a:cubicBezTo>
                <a:lnTo>
                  <a:pt x="2021034" y="193209"/>
                </a:lnTo>
                <a:cubicBezTo>
                  <a:pt x="2021034" y="190604"/>
                  <a:pt x="2020718" y="188837"/>
                  <a:pt x="2020085" y="187907"/>
                </a:cubicBezTo>
                <a:cubicBezTo>
                  <a:pt x="2019453" y="186977"/>
                  <a:pt x="2018318" y="186511"/>
                  <a:pt x="2016681" y="186511"/>
                </a:cubicBezTo>
                <a:cubicBezTo>
                  <a:pt x="2013928" y="186511"/>
                  <a:pt x="2012551" y="188522"/>
                  <a:pt x="2012551" y="192544"/>
                </a:cubicBezTo>
                <a:lnTo>
                  <a:pt x="2012663" y="201036"/>
                </a:lnTo>
                <a:lnTo>
                  <a:pt x="2012774" y="214556"/>
                </a:lnTo>
                <a:lnTo>
                  <a:pt x="2012997" y="244166"/>
                </a:lnTo>
                <a:lnTo>
                  <a:pt x="2012997" y="262825"/>
                </a:lnTo>
                <a:cubicBezTo>
                  <a:pt x="1950365" y="227892"/>
                  <a:pt x="1903968" y="201077"/>
                  <a:pt x="1873806" y="182381"/>
                </a:cubicBezTo>
                <a:close/>
                <a:moveTo>
                  <a:pt x="178505" y="184056"/>
                </a:moveTo>
                <a:cubicBezTo>
                  <a:pt x="166301" y="184130"/>
                  <a:pt x="154878" y="186660"/>
                  <a:pt x="144237" y="191646"/>
                </a:cubicBezTo>
                <a:cubicBezTo>
                  <a:pt x="128238" y="199162"/>
                  <a:pt x="116071" y="210510"/>
                  <a:pt x="107737" y="225690"/>
                </a:cubicBezTo>
                <a:cubicBezTo>
                  <a:pt x="100965" y="238043"/>
                  <a:pt x="97579" y="251028"/>
                  <a:pt x="97579" y="264646"/>
                </a:cubicBezTo>
                <a:cubicBezTo>
                  <a:pt x="97579" y="275511"/>
                  <a:pt x="99737" y="286040"/>
                  <a:pt x="104053" y="296235"/>
                </a:cubicBezTo>
                <a:cubicBezTo>
                  <a:pt x="111048" y="312904"/>
                  <a:pt x="122769" y="325852"/>
                  <a:pt x="139214" y="335079"/>
                </a:cubicBezTo>
                <a:cubicBezTo>
                  <a:pt x="151567" y="342074"/>
                  <a:pt x="164664" y="345572"/>
                  <a:pt x="178505" y="345572"/>
                </a:cubicBezTo>
                <a:cubicBezTo>
                  <a:pt x="191601" y="345572"/>
                  <a:pt x="204103" y="342483"/>
                  <a:pt x="216009" y="336307"/>
                </a:cubicBezTo>
                <a:cubicBezTo>
                  <a:pt x="232232" y="327898"/>
                  <a:pt x="244175" y="315583"/>
                  <a:pt x="251840" y="299360"/>
                </a:cubicBezTo>
                <a:cubicBezTo>
                  <a:pt x="256974" y="288496"/>
                  <a:pt x="259542" y="277259"/>
                  <a:pt x="259542" y="265651"/>
                </a:cubicBezTo>
                <a:cubicBezTo>
                  <a:pt x="259542" y="251214"/>
                  <a:pt x="256156" y="237857"/>
                  <a:pt x="249384" y="225579"/>
                </a:cubicBezTo>
                <a:cubicBezTo>
                  <a:pt x="240901" y="210250"/>
                  <a:pt x="228622" y="198901"/>
                  <a:pt x="212549" y="191534"/>
                </a:cubicBezTo>
                <a:cubicBezTo>
                  <a:pt x="201610" y="186549"/>
                  <a:pt x="190262" y="184056"/>
                  <a:pt x="178505" y="184056"/>
                </a:cubicBezTo>
                <a:close/>
                <a:moveTo>
                  <a:pt x="581754" y="184056"/>
                </a:moveTo>
                <a:cubicBezTo>
                  <a:pt x="564193" y="184056"/>
                  <a:pt x="549421" y="188335"/>
                  <a:pt x="537441" y="196892"/>
                </a:cubicBezTo>
                <a:cubicBezTo>
                  <a:pt x="525237" y="205599"/>
                  <a:pt x="519135" y="216798"/>
                  <a:pt x="519135" y="230490"/>
                </a:cubicBezTo>
                <a:cubicBezTo>
                  <a:pt x="519135" y="239569"/>
                  <a:pt x="522335" y="249131"/>
                  <a:pt x="528734" y="259177"/>
                </a:cubicBezTo>
                <a:cubicBezTo>
                  <a:pt x="533572" y="266766"/>
                  <a:pt x="543248" y="278410"/>
                  <a:pt x="557761" y="294109"/>
                </a:cubicBezTo>
                <a:cubicBezTo>
                  <a:pt x="569296" y="306535"/>
                  <a:pt x="576589" y="314851"/>
                  <a:pt x="579637" y="319056"/>
                </a:cubicBezTo>
                <a:cubicBezTo>
                  <a:pt x="582686" y="323262"/>
                  <a:pt x="584210" y="327040"/>
                  <a:pt x="584210" y="330389"/>
                </a:cubicBezTo>
                <a:cubicBezTo>
                  <a:pt x="584210" y="335674"/>
                  <a:pt x="579857" y="338316"/>
                  <a:pt x="571150" y="338316"/>
                </a:cubicBezTo>
                <a:cubicBezTo>
                  <a:pt x="563262" y="338316"/>
                  <a:pt x="555282" y="336474"/>
                  <a:pt x="547208" y="332791"/>
                </a:cubicBezTo>
                <a:cubicBezTo>
                  <a:pt x="539134" y="329107"/>
                  <a:pt x="532306" y="324215"/>
                  <a:pt x="526725" y="318113"/>
                </a:cubicBezTo>
                <a:cubicBezTo>
                  <a:pt x="524939" y="316104"/>
                  <a:pt x="523377" y="315099"/>
                  <a:pt x="522037" y="315099"/>
                </a:cubicBezTo>
                <a:cubicBezTo>
                  <a:pt x="520995" y="315099"/>
                  <a:pt x="520084" y="315490"/>
                  <a:pt x="519302" y="316271"/>
                </a:cubicBezTo>
                <a:cubicBezTo>
                  <a:pt x="518521" y="317052"/>
                  <a:pt x="518130" y="317927"/>
                  <a:pt x="518130" y="318894"/>
                </a:cubicBezTo>
                <a:cubicBezTo>
                  <a:pt x="518130" y="322243"/>
                  <a:pt x="522484" y="326894"/>
                  <a:pt x="531190" y="332847"/>
                </a:cubicBezTo>
                <a:cubicBezTo>
                  <a:pt x="543617" y="341330"/>
                  <a:pt x="558016" y="345572"/>
                  <a:pt x="574387" y="345572"/>
                </a:cubicBezTo>
                <a:cubicBezTo>
                  <a:pt x="592172" y="345572"/>
                  <a:pt x="607241" y="341888"/>
                  <a:pt x="619594" y="334521"/>
                </a:cubicBezTo>
                <a:cubicBezTo>
                  <a:pt x="626068" y="330652"/>
                  <a:pt x="631128" y="325703"/>
                  <a:pt x="634774" y="319675"/>
                </a:cubicBezTo>
                <a:cubicBezTo>
                  <a:pt x="638421" y="313648"/>
                  <a:pt x="640244" y="307248"/>
                  <a:pt x="640244" y="300477"/>
                </a:cubicBezTo>
                <a:cubicBezTo>
                  <a:pt x="640244" y="292514"/>
                  <a:pt x="637677" y="284254"/>
                  <a:pt x="632542" y="275697"/>
                </a:cubicBezTo>
                <a:cubicBezTo>
                  <a:pt x="627631" y="267586"/>
                  <a:pt x="614233" y="251887"/>
                  <a:pt x="592348" y="228601"/>
                </a:cubicBezTo>
                <a:cubicBezTo>
                  <a:pt x="585425" y="221311"/>
                  <a:pt x="580515" y="215470"/>
                  <a:pt x="577617" y="211077"/>
                </a:cubicBezTo>
                <a:cubicBezTo>
                  <a:pt x="574720" y="206684"/>
                  <a:pt x="573271" y="202962"/>
                  <a:pt x="573271" y="199909"/>
                </a:cubicBezTo>
                <a:cubicBezTo>
                  <a:pt x="573271" y="197378"/>
                  <a:pt x="574443" y="195312"/>
                  <a:pt x="576787" y="193712"/>
                </a:cubicBezTo>
                <a:cubicBezTo>
                  <a:pt x="579131" y="192111"/>
                  <a:pt x="582164" y="191311"/>
                  <a:pt x="585884" y="191311"/>
                </a:cubicBezTo>
                <a:cubicBezTo>
                  <a:pt x="591912" y="191311"/>
                  <a:pt x="598200" y="192558"/>
                  <a:pt x="604748" y="195050"/>
                </a:cubicBezTo>
                <a:cubicBezTo>
                  <a:pt x="611297" y="197543"/>
                  <a:pt x="616580" y="200687"/>
                  <a:pt x="620599" y="204482"/>
                </a:cubicBezTo>
                <a:cubicBezTo>
                  <a:pt x="623054" y="206789"/>
                  <a:pt x="624915" y="207943"/>
                  <a:pt x="626180" y="207943"/>
                </a:cubicBezTo>
                <a:cubicBezTo>
                  <a:pt x="626998" y="207943"/>
                  <a:pt x="627798" y="207589"/>
                  <a:pt x="628580" y="206882"/>
                </a:cubicBezTo>
                <a:cubicBezTo>
                  <a:pt x="629361" y="206175"/>
                  <a:pt x="629752" y="205413"/>
                  <a:pt x="629752" y="204594"/>
                </a:cubicBezTo>
                <a:cubicBezTo>
                  <a:pt x="629752" y="202883"/>
                  <a:pt x="628356" y="200762"/>
                  <a:pt x="625566" y="198232"/>
                </a:cubicBezTo>
                <a:cubicBezTo>
                  <a:pt x="622775" y="195702"/>
                  <a:pt x="619445" y="193469"/>
                  <a:pt x="615576" y="191534"/>
                </a:cubicBezTo>
                <a:cubicBezTo>
                  <a:pt x="605307" y="186549"/>
                  <a:pt x="594033" y="184056"/>
                  <a:pt x="581754" y="184056"/>
                </a:cubicBezTo>
                <a:close/>
                <a:moveTo>
                  <a:pt x="924654" y="184056"/>
                </a:moveTo>
                <a:cubicBezTo>
                  <a:pt x="907093" y="184056"/>
                  <a:pt x="892322" y="188335"/>
                  <a:pt x="880341" y="196892"/>
                </a:cubicBezTo>
                <a:cubicBezTo>
                  <a:pt x="868137" y="205599"/>
                  <a:pt x="862035" y="216798"/>
                  <a:pt x="862035" y="230490"/>
                </a:cubicBezTo>
                <a:cubicBezTo>
                  <a:pt x="862035" y="239569"/>
                  <a:pt x="865235" y="249131"/>
                  <a:pt x="871634" y="259177"/>
                </a:cubicBezTo>
                <a:cubicBezTo>
                  <a:pt x="876473" y="266766"/>
                  <a:pt x="886148" y="278410"/>
                  <a:pt x="900661" y="294109"/>
                </a:cubicBezTo>
                <a:cubicBezTo>
                  <a:pt x="912196" y="306535"/>
                  <a:pt x="919488" y="314851"/>
                  <a:pt x="922537" y="319056"/>
                </a:cubicBezTo>
                <a:cubicBezTo>
                  <a:pt x="925586" y="323262"/>
                  <a:pt x="927110" y="327040"/>
                  <a:pt x="927110" y="330389"/>
                </a:cubicBezTo>
                <a:cubicBezTo>
                  <a:pt x="927110" y="335674"/>
                  <a:pt x="922757" y="338316"/>
                  <a:pt x="914050" y="338316"/>
                </a:cubicBezTo>
                <a:cubicBezTo>
                  <a:pt x="906163" y="338316"/>
                  <a:pt x="898182" y="336474"/>
                  <a:pt x="890108" y="332791"/>
                </a:cubicBezTo>
                <a:cubicBezTo>
                  <a:pt x="882034" y="329107"/>
                  <a:pt x="875206" y="324215"/>
                  <a:pt x="869625" y="318113"/>
                </a:cubicBezTo>
                <a:cubicBezTo>
                  <a:pt x="867839" y="316104"/>
                  <a:pt x="866277" y="315099"/>
                  <a:pt x="864937" y="315099"/>
                </a:cubicBezTo>
                <a:cubicBezTo>
                  <a:pt x="863895" y="315099"/>
                  <a:pt x="862984" y="315490"/>
                  <a:pt x="862202" y="316271"/>
                </a:cubicBezTo>
                <a:cubicBezTo>
                  <a:pt x="861421" y="317052"/>
                  <a:pt x="861030" y="317927"/>
                  <a:pt x="861030" y="318894"/>
                </a:cubicBezTo>
                <a:cubicBezTo>
                  <a:pt x="861030" y="322243"/>
                  <a:pt x="865384" y="326894"/>
                  <a:pt x="874090" y="332847"/>
                </a:cubicBezTo>
                <a:cubicBezTo>
                  <a:pt x="886517" y="341330"/>
                  <a:pt x="900916" y="345572"/>
                  <a:pt x="917287" y="345572"/>
                </a:cubicBezTo>
                <a:cubicBezTo>
                  <a:pt x="935072" y="345572"/>
                  <a:pt x="950141" y="341888"/>
                  <a:pt x="962494" y="334521"/>
                </a:cubicBezTo>
                <a:cubicBezTo>
                  <a:pt x="968968" y="330652"/>
                  <a:pt x="974028" y="325703"/>
                  <a:pt x="977674" y="319675"/>
                </a:cubicBezTo>
                <a:cubicBezTo>
                  <a:pt x="981321" y="313648"/>
                  <a:pt x="983144" y="307248"/>
                  <a:pt x="983144" y="300477"/>
                </a:cubicBezTo>
                <a:cubicBezTo>
                  <a:pt x="983144" y="292514"/>
                  <a:pt x="980577" y="284254"/>
                  <a:pt x="975442" y="275697"/>
                </a:cubicBezTo>
                <a:cubicBezTo>
                  <a:pt x="970531" y="267586"/>
                  <a:pt x="957133" y="251887"/>
                  <a:pt x="935248" y="228601"/>
                </a:cubicBezTo>
                <a:cubicBezTo>
                  <a:pt x="928325" y="221311"/>
                  <a:pt x="923415" y="215470"/>
                  <a:pt x="920517" y="211077"/>
                </a:cubicBezTo>
                <a:cubicBezTo>
                  <a:pt x="917620" y="206684"/>
                  <a:pt x="916171" y="202962"/>
                  <a:pt x="916171" y="199909"/>
                </a:cubicBezTo>
                <a:cubicBezTo>
                  <a:pt x="916171" y="197378"/>
                  <a:pt x="917343" y="195312"/>
                  <a:pt x="919687" y="193712"/>
                </a:cubicBezTo>
                <a:cubicBezTo>
                  <a:pt x="922031" y="192111"/>
                  <a:pt x="925064" y="191311"/>
                  <a:pt x="928784" y="191311"/>
                </a:cubicBezTo>
                <a:cubicBezTo>
                  <a:pt x="934812" y="191311"/>
                  <a:pt x="941100" y="192558"/>
                  <a:pt x="947648" y="195050"/>
                </a:cubicBezTo>
                <a:cubicBezTo>
                  <a:pt x="954197" y="197543"/>
                  <a:pt x="959480" y="200687"/>
                  <a:pt x="963499" y="204482"/>
                </a:cubicBezTo>
                <a:cubicBezTo>
                  <a:pt x="965954" y="206789"/>
                  <a:pt x="967815" y="207943"/>
                  <a:pt x="969080" y="207943"/>
                </a:cubicBezTo>
                <a:cubicBezTo>
                  <a:pt x="969898" y="207943"/>
                  <a:pt x="970698" y="207589"/>
                  <a:pt x="971480" y="206882"/>
                </a:cubicBezTo>
                <a:cubicBezTo>
                  <a:pt x="972261" y="206175"/>
                  <a:pt x="972652" y="205413"/>
                  <a:pt x="972652" y="204594"/>
                </a:cubicBezTo>
                <a:cubicBezTo>
                  <a:pt x="972652" y="202883"/>
                  <a:pt x="971256" y="200762"/>
                  <a:pt x="968466" y="198232"/>
                </a:cubicBezTo>
                <a:cubicBezTo>
                  <a:pt x="965675" y="195702"/>
                  <a:pt x="962345" y="193469"/>
                  <a:pt x="958476" y="191534"/>
                </a:cubicBezTo>
                <a:cubicBezTo>
                  <a:pt x="948206" y="186549"/>
                  <a:pt x="936933" y="184056"/>
                  <a:pt x="924654" y="184056"/>
                </a:cubicBezTo>
                <a:close/>
                <a:moveTo>
                  <a:pt x="1207205" y="184056"/>
                </a:moveTo>
                <a:cubicBezTo>
                  <a:pt x="1195001" y="184130"/>
                  <a:pt x="1183578" y="186660"/>
                  <a:pt x="1172937" y="191646"/>
                </a:cubicBezTo>
                <a:cubicBezTo>
                  <a:pt x="1156938" y="199162"/>
                  <a:pt x="1144771" y="210510"/>
                  <a:pt x="1136437" y="225690"/>
                </a:cubicBezTo>
                <a:cubicBezTo>
                  <a:pt x="1129665" y="238043"/>
                  <a:pt x="1126279" y="251028"/>
                  <a:pt x="1126279" y="264646"/>
                </a:cubicBezTo>
                <a:cubicBezTo>
                  <a:pt x="1126279" y="275511"/>
                  <a:pt x="1128437" y="286040"/>
                  <a:pt x="1132753" y="296235"/>
                </a:cubicBezTo>
                <a:cubicBezTo>
                  <a:pt x="1139748" y="312904"/>
                  <a:pt x="1151468" y="325852"/>
                  <a:pt x="1167914" y="335079"/>
                </a:cubicBezTo>
                <a:cubicBezTo>
                  <a:pt x="1180267" y="342074"/>
                  <a:pt x="1193364" y="345572"/>
                  <a:pt x="1207205" y="345572"/>
                </a:cubicBezTo>
                <a:cubicBezTo>
                  <a:pt x="1220302" y="345572"/>
                  <a:pt x="1232803" y="342483"/>
                  <a:pt x="1244709" y="336307"/>
                </a:cubicBezTo>
                <a:cubicBezTo>
                  <a:pt x="1260932" y="327898"/>
                  <a:pt x="1272875" y="315583"/>
                  <a:pt x="1280540" y="299360"/>
                </a:cubicBezTo>
                <a:cubicBezTo>
                  <a:pt x="1285674" y="288496"/>
                  <a:pt x="1288242" y="277259"/>
                  <a:pt x="1288242" y="265651"/>
                </a:cubicBezTo>
                <a:cubicBezTo>
                  <a:pt x="1288242" y="251214"/>
                  <a:pt x="1284856" y="237857"/>
                  <a:pt x="1278084" y="225579"/>
                </a:cubicBezTo>
                <a:cubicBezTo>
                  <a:pt x="1269601" y="210250"/>
                  <a:pt x="1257323" y="198901"/>
                  <a:pt x="1241249" y="191534"/>
                </a:cubicBezTo>
                <a:cubicBezTo>
                  <a:pt x="1230310" y="186549"/>
                  <a:pt x="1218962" y="184056"/>
                  <a:pt x="1207205" y="184056"/>
                </a:cubicBezTo>
                <a:close/>
                <a:moveTo>
                  <a:pt x="1304985" y="188632"/>
                </a:moveTo>
                <a:lnTo>
                  <a:pt x="1305208" y="256051"/>
                </a:lnTo>
                <a:lnTo>
                  <a:pt x="1304873" y="299584"/>
                </a:lnTo>
                <a:lnTo>
                  <a:pt x="1304650" y="335972"/>
                </a:lnTo>
                <a:lnTo>
                  <a:pt x="1304650" y="340995"/>
                </a:lnTo>
                <a:lnTo>
                  <a:pt x="1372627" y="340995"/>
                </a:lnTo>
                <a:lnTo>
                  <a:pt x="1372627" y="330168"/>
                </a:lnTo>
                <a:lnTo>
                  <a:pt x="1372516" y="311192"/>
                </a:lnTo>
                <a:lnTo>
                  <a:pt x="1372516" y="306616"/>
                </a:lnTo>
                <a:cubicBezTo>
                  <a:pt x="1387674" y="318596"/>
                  <a:pt x="1401124" y="327452"/>
                  <a:pt x="1412865" y="333182"/>
                </a:cubicBezTo>
                <a:cubicBezTo>
                  <a:pt x="1426984" y="340028"/>
                  <a:pt x="1437944" y="343451"/>
                  <a:pt x="1445746" y="343451"/>
                </a:cubicBezTo>
                <a:cubicBezTo>
                  <a:pt x="1449164" y="343451"/>
                  <a:pt x="1450874" y="342223"/>
                  <a:pt x="1450874" y="339767"/>
                </a:cubicBezTo>
                <a:cubicBezTo>
                  <a:pt x="1450874" y="337981"/>
                  <a:pt x="1449722" y="336865"/>
                  <a:pt x="1447420" y="336419"/>
                </a:cubicBezTo>
                <a:cubicBezTo>
                  <a:pt x="1437913" y="334479"/>
                  <a:pt x="1429018" y="331776"/>
                  <a:pt x="1420737" y="328308"/>
                </a:cubicBezTo>
                <a:cubicBezTo>
                  <a:pt x="1412455" y="324840"/>
                  <a:pt x="1404741" y="320660"/>
                  <a:pt x="1397595" y="315769"/>
                </a:cubicBezTo>
                <a:cubicBezTo>
                  <a:pt x="1420041" y="314653"/>
                  <a:pt x="1436949" y="305425"/>
                  <a:pt x="1448320" y="288087"/>
                </a:cubicBezTo>
                <a:cubicBezTo>
                  <a:pt x="1455380" y="277297"/>
                  <a:pt x="1458910" y="265800"/>
                  <a:pt x="1458910" y="253596"/>
                </a:cubicBezTo>
                <a:cubicBezTo>
                  <a:pt x="1458910" y="242136"/>
                  <a:pt x="1455750" y="231197"/>
                  <a:pt x="1449429" y="220779"/>
                </a:cubicBezTo>
                <a:cubicBezTo>
                  <a:pt x="1442588" y="209543"/>
                  <a:pt x="1433293" y="201469"/>
                  <a:pt x="1421545" y="196557"/>
                </a:cubicBezTo>
                <a:cubicBezTo>
                  <a:pt x="1414332" y="193506"/>
                  <a:pt x="1405594" y="191423"/>
                  <a:pt x="1395332" y="190307"/>
                </a:cubicBezTo>
                <a:cubicBezTo>
                  <a:pt x="1385071" y="189190"/>
                  <a:pt x="1369901" y="188632"/>
                  <a:pt x="1349823" y="188632"/>
                </a:cubicBezTo>
                <a:lnTo>
                  <a:pt x="1304985" y="188632"/>
                </a:lnTo>
                <a:close/>
                <a:moveTo>
                  <a:pt x="1475988" y="188632"/>
                </a:moveTo>
                <a:lnTo>
                  <a:pt x="1476881" y="257949"/>
                </a:lnTo>
                <a:lnTo>
                  <a:pt x="1476435" y="297909"/>
                </a:lnTo>
                <a:lnTo>
                  <a:pt x="1476323" y="335191"/>
                </a:lnTo>
                <a:lnTo>
                  <a:pt x="1476212" y="340995"/>
                </a:lnTo>
                <a:lnTo>
                  <a:pt x="1603013" y="340995"/>
                </a:lnTo>
                <a:cubicBezTo>
                  <a:pt x="1608669" y="340922"/>
                  <a:pt x="1611757" y="340849"/>
                  <a:pt x="1612278" y="340775"/>
                </a:cubicBezTo>
                <a:cubicBezTo>
                  <a:pt x="1614510" y="340481"/>
                  <a:pt x="1615626" y="339234"/>
                  <a:pt x="1615626" y="337033"/>
                </a:cubicBezTo>
                <a:cubicBezTo>
                  <a:pt x="1615626" y="334391"/>
                  <a:pt x="1613431" y="333070"/>
                  <a:pt x="1609041" y="333070"/>
                </a:cubicBezTo>
                <a:lnTo>
                  <a:pt x="1582252" y="333358"/>
                </a:lnTo>
                <a:lnTo>
                  <a:pt x="1544412" y="333740"/>
                </a:lnTo>
                <a:lnTo>
                  <a:pt x="1543631" y="256721"/>
                </a:lnTo>
                <a:lnTo>
                  <a:pt x="1543631" y="250024"/>
                </a:lnTo>
                <a:cubicBezTo>
                  <a:pt x="1543631" y="245113"/>
                  <a:pt x="1543705" y="240945"/>
                  <a:pt x="1543854" y="237522"/>
                </a:cubicBezTo>
                <a:lnTo>
                  <a:pt x="1595200" y="237923"/>
                </a:lnTo>
                <a:lnTo>
                  <a:pt x="1604018" y="238192"/>
                </a:lnTo>
                <a:cubicBezTo>
                  <a:pt x="1608929" y="238192"/>
                  <a:pt x="1611385" y="236721"/>
                  <a:pt x="1611385" y="233780"/>
                </a:cubicBezTo>
                <a:cubicBezTo>
                  <a:pt x="1611385" y="232196"/>
                  <a:pt x="1610882" y="231140"/>
                  <a:pt x="1609878" y="230612"/>
                </a:cubicBezTo>
                <a:cubicBezTo>
                  <a:pt x="1608873" y="230084"/>
                  <a:pt x="1606808" y="229820"/>
                  <a:pt x="1603683" y="229820"/>
                </a:cubicBezTo>
                <a:lnTo>
                  <a:pt x="1595088" y="229932"/>
                </a:lnTo>
                <a:lnTo>
                  <a:pt x="1556021" y="230602"/>
                </a:lnTo>
                <a:lnTo>
                  <a:pt x="1543854" y="230490"/>
                </a:lnTo>
                <a:lnTo>
                  <a:pt x="1544300" y="195888"/>
                </a:lnTo>
                <a:lnTo>
                  <a:pt x="1600223" y="196557"/>
                </a:lnTo>
                <a:lnTo>
                  <a:pt x="1601004" y="196557"/>
                </a:lnTo>
                <a:cubicBezTo>
                  <a:pt x="1604278" y="196557"/>
                  <a:pt x="1605915" y="195273"/>
                  <a:pt x="1605915" y="192705"/>
                </a:cubicBezTo>
                <a:cubicBezTo>
                  <a:pt x="1605915" y="190650"/>
                  <a:pt x="1605059" y="189403"/>
                  <a:pt x="1603348" y="188962"/>
                </a:cubicBezTo>
                <a:cubicBezTo>
                  <a:pt x="1602604" y="188742"/>
                  <a:pt x="1599590" y="188632"/>
                  <a:pt x="1594307" y="188632"/>
                </a:cubicBezTo>
                <a:lnTo>
                  <a:pt x="1475988" y="188632"/>
                </a:lnTo>
                <a:close/>
                <a:moveTo>
                  <a:pt x="986641" y="188632"/>
                </a:moveTo>
                <a:cubicBezTo>
                  <a:pt x="983590" y="188707"/>
                  <a:pt x="981767" y="188818"/>
                  <a:pt x="981172" y="188967"/>
                </a:cubicBezTo>
                <a:cubicBezTo>
                  <a:pt x="979088" y="189265"/>
                  <a:pt x="978047" y="190604"/>
                  <a:pt x="978047" y="192985"/>
                </a:cubicBezTo>
                <a:cubicBezTo>
                  <a:pt x="978047" y="195664"/>
                  <a:pt x="979832" y="197004"/>
                  <a:pt x="983404" y="197004"/>
                </a:cubicBezTo>
                <a:lnTo>
                  <a:pt x="986530" y="196892"/>
                </a:lnTo>
                <a:lnTo>
                  <a:pt x="1007626" y="196446"/>
                </a:lnTo>
                <a:lnTo>
                  <a:pt x="1022360" y="196111"/>
                </a:lnTo>
                <a:lnTo>
                  <a:pt x="1022695" y="221784"/>
                </a:lnTo>
                <a:lnTo>
                  <a:pt x="1023030" y="252033"/>
                </a:lnTo>
                <a:lnTo>
                  <a:pt x="1022360" y="340995"/>
                </a:lnTo>
                <a:lnTo>
                  <a:pt x="1090449" y="340995"/>
                </a:lnTo>
                <a:lnTo>
                  <a:pt x="1090114" y="264200"/>
                </a:lnTo>
                <a:lnTo>
                  <a:pt x="1090449" y="231048"/>
                </a:lnTo>
                <a:lnTo>
                  <a:pt x="1091007" y="196111"/>
                </a:lnTo>
                <a:lnTo>
                  <a:pt x="1093240" y="196111"/>
                </a:lnTo>
                <a:lnTo>
                  <a:pt x="1118912" y="196557"/>
                </a:lnTo>
                <a:lnTo>
                  <a:pt x="1128623" y="196892"/>
                </a:lnTo>
                <a:cubicBezTo>
                  <a:pt x="1132419" y="196892"/>
                  <a:pt x="1134316" y="195627"/>
                  <a:pt x="1134316" y="193097"/>
                </a:cubicBezTo>
                <a:cubicBezTo>
                  <a:pt x="1134316" y="191162"/>
                  <a:pt x="1133572" y="189897"/>
                  <a:pt x="1132084" y="189302"/>
                </a:cubicBezTo>
                <a:cubicBezTo>
                  <a:pt x="1131191" y="188930"/>
                  <a:pt x="1128363" y="188707"/>
                  <a:pt x="1123600" y="188632"/>
                </a:cubicBezTo>
                <a:lnTo>
                  <a:pt x="986641" y="188632"/>
                </a:lnTo>
                <a:close/>
                <a:moveTo>
                  <a:pt x="643741" y="188632"/>
                </a:moveTo>
                <a:cubicBezTo>
                  <a:pt x="640690" y="188707"/>
                  <a:pt x="638867" y="188818"/>
                  <a:pt x="638272" y="188967"/>
                </a:cubicBezTo>
                <a:cubicBezTo>
                  <a:pt x="636188" y="189265"/>
                  <a:pt x="635147" y="190604"/>
                  <a:pt x="635147" y="192985"/>
                </a:cubicBezTo>
                <a:cubicBezTo>
                  <a:pt x="635147" y="195664"/>
                  <a:pt x="636932" y="197004"/>
                  <a:pt x="640504" y="197004"/>
                </a:cubicBezTo>
                <a:lnTo>
                  <a:pt x="643630" y="196892"/>
                </a:lnTo>
                <a:lnTo>
                  <a:pt x="664726" y="196446"/>
                </a:lnTo>
                <a:lnTo>
                  <a:pt x="679460" y="196111"/>
                </a:lnTo>
                <a:lnTo>
                  <a:pt x="679795" y="221784"/>
                </a:lnTo>
                <a:lnTo>
                  <a:pt x="680130" y="252033"/>
                </a:lnTo>
                <a:lnTo>
                  <a:pt x="679460" y="340995"/>
                </a:lnTo>
                <a:lnTo>
                  <a:pt x="747549" y="340995"/>
                </a:lnTo>
                <a:lnTo>
                  <a:pt x="747214" y="264200"/>
                </a:lnTo>
                <a:lnTo>
                  <a:pt x="747549" y="231048"/>
                </a:lnTo>
                <a:lnTo>
                  <a:pt x="748107" y="196111"/>
                </a:lnTo>
                <a:lnTo>
                  <a:pt x="750340" y="196111"/>
                </a:lnTo>
                <a:lnTo>
                  <a:pt x="776012" y="196557"/>
                </a:lnTo>
                <a:lnTo>
                  <a:pt x="785723" y="196892"/>
                </a:lnTo>
                <a:cubicBezTo>
                  <a:pt x="789519" y="196892"/>
                  <a:pt x="791416" y="195627"/>
                  <a:pt x="791416" y="193097"/>
                </a:cubicBezTo>
                <a:cubicBezTo>
                  <a:pt x="791416" y="191162"/>
                  <a:pt x="790672" y="189897"/>
                  <a:pt x="789184" y="189302"/>
                </a:cubicBezTo>
                <a:cubicBezTo>
                  <a:pt x="788291" y="188930"/>
                  <a:pt x="785463" y="188707"/>
                  <a:pt x="780700" y="188632"/>
                </a:cubicBezTo>
                <a:lnTo>
                  <a:pt x="643741" y="188632"/>
                </a:lnTo>
                <a:close/>
                <a:moveTo>
                  <a:pt x="276396" y="188632"/>
                </a:moveTo>
                <a:lnTo>
                  <a:pt x="276285" y="198232"/>
                </a:lnTo>
                <a:lnTo>
                  <a:pt x="276731" y="243103"/>
                </a:lnTo>
                <a:lnTo>
                  <a:pt x="276508" y="272571"/>
                </a:lnTo>
                <a:lnTo>
                  <a:pt x="276285" y="298579"/>
                </a:lnTo>
                <a:lnTo>
                  <a:pt x="275950" y="340995"/>
                </a:lnTo>
                <a:lnTo>
                  <a:pt x="406554" y="340995"/>
                </a:lnTo>
                <a:cubicBezTo>
                  <a:pt x="409453" y="340919"/>
                  <a:pt x="411164" y="340844"/>
                  <a:pt x="411685" y="340768"/>
                </a:cubicBezTo>
                <a:cubicBezTo>
                  <a:pt x="414064" y="340542"/>
                  <a:pt x="415253" y="339259"/>
                  <a:pt x="415253" y="336919"/>
                </a:cubicBezTo>
                <a:cubicBezTo>
                  <a:pt x="415253" y="334279"/>
                  <a:pt x="413061" y="332958"/>
                  <a:pt x="408678" y="332958"/>
                </a:cubicBezTo>
                <a:lnTo>
                  <a:pt x="399985" y="333070"/>
                </a:lnTo>
                <a:lnTo>
                  <a:pt x="352287" y="333851"/>
                </a:lnTo>
                <a:lnTo>
                  <a:pt x="344262" y="333740"/>
                </a:lnTo>
                <a:lnTo>
                  <a:pt x="343816" y="276255"/>
                </a:lnTo>
                <a:lnTo>
                  <a:pt x="343704" y="249131"/>
                </a:lnTo>
                <a:lnTo>
                  <a:pt x="344150" y="211961"/>
                </a:lnTo>
                <a:lnTo>
                  <a:pt x="344597" y="188632"/>
                </a:lnTo>
                <a:lnTo>
                  <a:pt x="276396" y="188632"/>
                </a:lnTo>
                <a:close/>
                <a:moveTo>
                  <a:pt x="428238" y="188632"/>
                </a:moveTo>
                <a:lnTo>
                  <a:pt x="428127" y="194102"/>
                </a:lnTo>
                <a:lnTo>
                  <a:pt x="428908" y="249801"/>
                </a:lnTo>
                <a:lnTo>
                  <a:pt x="428238" y="340995"/>
                </a:lnTo>
                <a:lnTo>
                  <a:pt x="496550" y="340995"/>
                </a:lnTo>
                <a:lnTo>
                  <a:pt x="495881" y="257614"/>
                </a:lnTo>
                <a:lnTo>
                  <a:pt x="496550" y="196446"/>
                </a:lnTo>
                <a:lnTo>
                  <a:pt x="496550" y="188632"/>
                </a:lnTo>
                <a:lnTo>
                  <a:pt x="428238" y="188632"/>
                </a:lnTo>
                <a:close/>
                <a:moveTo>
                  <a:pt x="183583" y="455704"/>
                </a:moveTo>
                <a:lnTo>
                  <a:pt x="174872" y="470773"/>
                </a:lnTo>
                <a:lnTo>
                  <a:pt x="107301" y="584515"/>
                </a:lnTo>
                <a:cubicBezTo>
                  <a:pt x="98589" y="599249"/>
                  <a:pt x="93507" y="607937"/>
                  <a:pt x="92055" y="610579"/>
                </a:cubicBezTo>
                <a:cubicBezTo>
                  <a:pt x="90603" y="613220"/>
                  <a:pt x="89877" y="615025"/>
                  <a:pt x="89877" y="615992"/>
                </a:cubicBezTo>
                <a:cubicBezTo>
                  <a:pt x="89877" y="618225"/>
                  <a:pt x="91151" y="619341"/>
                  <a:pt x="93699" y="619341"/>
                </a:cubicBezTo>
                <a:cubicBezTo>
                  <a:pt x="94973" y="619341"/>
                  <a:pt x="96041" y="618844"/>
                  <a:pt x="96903" y="617851"/>
                </a:cubicBezTo>
                <a:cubicBezTo>
                  <a:pt x="97764" y="616857"/>
                  <a:pt x="99271" y="614310"/>
                  <a:pt x="101423" y="610211"/>
                </a:cubicBezTo>
                <a:lnTo>
                  <a:pt x="108771" y="596570"/>
                </a:lnTo>
                <a:lnTo>
                  <a:pt x="114333" y="596682"/>
                </a:lnTo>
                <a:lnTo>
                  <a:pt x="147260" y="596793"/>
                </a:lnTo>
                <a:lnTo>
                  <a:pt x="184635" y="596793"/>
                </a:lnTo>
                <a:lnTo>
                  <a:pt x="195419" y="617220"/>
                </a:lnTo>
                <a:lnTo>
                  <a:pt x="272824" y="617220"/>
                </a:lnTo>
                <a:lnTo>
                  <a:pt x="183583" y="455704"/>
                </a:lnTo>
                <a:close/>
                <a:moveTo>
                  <a:pt x="2358576" y="456039"/>
                </a:moveTo>
                <a:cubicBezTo>
                  <a:pt x="2341312" y="456039"/>
                  <a:pt x="2328029" y="460653"/>
                  <a:pt x="2318727" y="469880"/>
                </a:cubicBezTo>
                <a:cubicBezTo>
                  <a:pt x="2315379" y="473154"/>
                  <a:pt x="2312905" y="476559"/>
                  <a:pt x="2311305" y="480094"/>
                </a:cubicBezTo>
                <a:cubicBezTo>
                  <a:pt x="2309705" y="483628"/>
                  <a:pt x="2308384" y="488521"/>
                  <a:pt x="2307342" y="494772"/>
                </a:cubicBezTo>
                <a:lnTo>
                  <a:pt x="2300868" y="494772"/>
                </a:lnTo>
                <a:lnTo>
                  <a:pt x="2295510" y="494437"/>
                </a:lnTo>
                <a:cubicBezTo>
                  <a:pt x="2292459" y="494437"/>
                  <a:pt x="2290934" y="495739"/>
                  <a:pt x="2290934" y="498344"/>
                </a:cubicBezTo>
                <a:cubicBezTo>
                  <a:pt x="2290934" y="500948"/>
                  <a:pt x="2292608" y="502250"/>
                  <a:pt x="2295957" y="502250"/>
                </a:cubicBezTo>
                <a:lnTo>
                  <a:pt x="2304552" y="501915"/>
                </a:lnTo>
                <a:lnTo>
                  <a:pt x="2306561" y="501915"/>
                </a:lnTo>
                <a:lnTo>
                  <a:pt x="2306561" y="505152"/>
                </a:lnTo>
                <a:lnTo>
                  <a:pt x="2307007" y="556163"/>
                </a:lnTo>
                <a:lnTo>
                  <a:pt x="2306784" y="595342"/>
                </a:lnTo>
                <a:lnTo>
                  <a:pt x="2306561" y="613425"/>
                </a:lnTo>
                <a:lnTo>
                  <a:pt x="2306561" y="617220"/>
                </a:lnTo>
                <a:lnTo>
                  <a:pt x="2363599" y="617220"/>
                </a:lnTo>
                <a:lnTo>
                  <a:pt x="2363599" y="612755"/>
                </a:lnTo>
                <a:lnTo>
                  <a:pt x="2363153" y="576925"/>
                </a:lnTo>
                <a:lnTo>
                  <a:pt x="2363376" y="535402"/>
                </a:lnTo>
                <a:lnTo>
                  <a:pt x="2363599" y="501915"/>
                </a:lnTo>
                <a:lnTo>
                  <a:pt x="2371078" y="502027"/>
                </a:lnTo>
                <a:lnTo>
                  <a:pt x="2379226" y="502250"/>
                </a:lnTo>
                <a:cubicBezTo>
                  <a:pt x="2382872" y="502250"/>
                  <a:pt x="2384696" y="500985"/>
                  <a:pt x="2384696" y="498455"/>
                </a:cubicBezTo>
                <a:cubicBezTo>
                  <a:pt x="2384696" y="495776"/>
                  <a:pt x="2383170" y="494437"/>
                  <a:pt x="2380119" y="494437"/>
                </a:cubicBezTo>
                <a:cubicBezTo>
                  <a:pt x="2379003" y="494437"/>
                  <a:pt x="2377812" y="494474"/>
                  <a:pt x="2376547" y="494548"/>
                </a:cubicBezTo>
                <a:cubicBezTo>
                  <a:pt x="2375059" y="494697"/>
                  <a:pt x="2374092" y="494772"/>
                  <a:pt x="2373645" y="494772"/>
                </a:cubicBezTo>
                <a:lnTo>
                  <a:pt x="2363264" y="494772"/>
                </a:lnTo>
                <a:cubicBezTo>
                  <a:pt x="2363339" y="483949"/>
                  <a:pt x="2364157" y="476369"/>
                  <a:pt x="2365720" y="472032"/>
                </a:cubicBezTo>
                <a:cubicBezTo>
                  <a:pt x="2367283" y="467695"/>
                  <a:pt x="2369962" y="465527"/>
                  <a:pt x="2373757" y="465527"/>
                </a:cubicBezTo>
                <a:cubicBezTo>
                  <a:pt x="2375096" y="465527"/>
                  <a:pt x="2376250" y="465862"/>
                  <a:pt x="2377217" y="466532"/>
                </a:cubicBezTo>
                <a:cubicBezTo>
                  <a:pt x="2378184" y="467201"/>
                  <a:pt x="2379561" y="468652"/>
                  <a:pt x="2381347" y="470885"/>
                </a:cubicBezTo>
                <a:cubicBezTo>
                  <a:pt x="2382761" y="472522"/>
                  <a:pt x="2384212" y="473340"/>
                  <a:pt x="2385700" y="473340"/>
                </a:cubicBezTo>
                <a:cubicBezTo>
                  <a:pt x="2387040" y="473340"/>
                  <a:pt x="2388212" y="472872"/>
                  <a:pt x="2389216" y="471936"/>
                </a:cubicBezTo>
                <a:cubicBezTo>
                  <a:pt x="2390221" y="471001"/>
                  <a:pt x="2390723" y="469896"/>
                  <a:pt x="2390723" y="468623"/>
                </a:cubicBezTo>
                <a:cubicBezTo>
                  <a:pt x="2390723" y="465326"/>
                  <a:pt x="2387486" y="462405"/>
                  <a:pt x="2381012" y="459859"/>
                </a:cubicBezTo>
                <a:cubicBezTo>
                  <a:pt x="2374538" y="457312"/>
                  <a:pt x="2367059" y="456039"/>
                  <a:pt x="2358576" y="456039"/>
                </a:cubicBezTo>
                <a:close/>
                <a:moveTo>
                  <a:pt x="4442617" y="456039"/>
                </a:moveTo>
                <a:cubicBezTo>
                  <a:pt x="4426245" y="465564"/>
                  <a:pt x="4407047" y="474308"/>
                  <a:pt x="4385020" y="482270"/>
                </a:cubicBezTo>
                <a:lnTo>
                  <a:pt x="4385020" y="494883"/>
                </a:lnTo>
                <a:lnTo>
                  <a:pt x="4376872" y="494325"/>
                </a:lnTo>
                <a:cubicBezTo>
                  <a:pt x="4376202" y="494251"/>
                  <a:pt x="4375049" y="494214"/>
                  <a:pt x="4373411" y="494214"/>
                </a:cubicBezTo>
                <a:cubicBezTo>
                  <a:pt x="4369914" y="494214"/>
                  <a:pt x="4368165" y="495571"/>
                  <a:pt x="4368165" y="498284"/>
                </a:cubicBezTo>
                <a:cubicBezTo>
                  <a:pt x="4368165" y="501077"/>
                  <a:pt x="4369988" y="502474"/>
                  <a:pt x="4373635" y="502474"/>
                </a:cubicBezTo>
                <a:cubicBezTo>
                  <a:pt x="4374900" y="502474"/>
                  <a:pt x="4376462" y="502399"/>
                  <a:pt x="4378323" y="502250"/>
                </a:cubicBezTo>
                <a:cubicBezTo>
                  <a:pt x="4380555" y="502102"/>
                  <a:pt x="4382044" y="502027"/>
                  <a:pt x="4382788" y="502027"/>
                </a:cubicBezTo>
                <a:cubicBezTo>
                  <a:pt x="4383234" y="502027"/>
                  <a:pt x="4383978" y="502064"/>
                  <a:pt x="4385020" y="502139"/>
                </a:cubicBezTo>
                <a:lnTo>
                  <a:pt x="4385020" y="542061"/>
                </a:lnTo>
                <a:lnTo>
                  <a:pt x="4384908" y="565592"/>
                </a:lnTo>
                <a:lnTo>
                  <a:pt x="4384908" y="573955"/>
                </a:lnTo>
                <a:cubicBezTo>
                  <a:pt x="4384908" y="582727"/>
                  <a:pt x="4385615" y="589586"/>
                  <a:pt x="4387029" y="594530"/>
                </a:cubicBezTo>
                <a:cubicBezTo>
                  <a:pt x="4388443" y="599473"/>
                  <a:pt x="4391010" y="603952"/>
                  <a:pt x="4394731" y="607966"/>
                </a:cubicBezTo>
                <a:cubicBezTo>
                  <a:pt x="4401949" y="615921"/>
                  <a:pt x="4412144" y="619899"/>
                  <a:pt x="4425315" y="619899"/>
                </a:cubicBezTo>
                <a:cubicBezTo>
                  <a:pt x="4439305" y="619899"/>
                  <a:pt x="4450691" y="616067"/>
                  <a:pt x="4459471" y="608402"/>
                </a:cubicBezTo>
                <a:cubicBezTo>
                  <a:pt x="4463043" y="605277"/>
                  <a:pt x="4466094" y="601612"/>
                  <a:pt x="4468624" y="597407"/>
                </a:cubicBezTo>
                <a:cubicBezTo>
                  <a:pt x="4471154" y="593203"/>
                  <a:pt x="4472419" y="589687"/>
                  <a:pt x="4472419" y="586859"/>
                </a:cubicBezTo>
                <a:cubicBezTo>
                  <a:pt x="4472419" y="584031"/>
                  <a:pt x="4471154" y="582618"/>
                  <a:pt x="4468624" y="582618"/>
                </a:cubicBezTo>
                <a:cubicBezTo>
                  <a:pt x="4466466" y="582618"/>
                  <a:pt x="4464606" y="584776"/>
                  <a:pt x="4463043" y="589092"/>
                </a:cubicBezTo>
                <a:cubicBezTo>
                  <a:pt x="4461322" y="593631"/>
                  <a:pt x="4458966" y="597463"/>
                  <a:pt x="4455974" y="600589"/>
                </a:cubicBezTo>
                <a:cubicBezTo>
                  <a:pt x="4452907" y="603714"/>
                  <a:pt x="4450027" y="605277"/>
                  <a:pt x="4447334" y="605277"/>
                </a:cubicBezTo>
                <a:cubicBezTo>
                  <a:pt x="4445314" y="605277"/>
                  <a:pt x="4443892" y="604198"/>
                  <a:pt x="4443070" y="602040"/>
                </a:cubicBezTo>
                <a:cubicBezTo>
                  <a:pt x="4442247" y="599882"/>
                  <a:pt x="4441835" y="596086"/>
                  <a:pt x="4441835" y="590654"/>
                </a:cubicBezTo>
                <a:lnTo>
                  <a:pt x="4441547" y="567458"/>
                </a:lnTo>
                <a:lnTo>
                  <a:pt x="4441166" y="524098"/>
                </a:lnTo>
                <a:lnTo>
                  <a:pt x="4441277" y="502474"/>
                </a:lnTo>
                <a:lnTo>
                  <a:pt x="4444514" y="502474"/>
                </a:lnTo>
                <a:cubicBezTo>
                  <a:pt x="4447044" y="502474"/>
                  <a:pt x="4451249" y="502697"/>
                  <a:pt x="4457127" y="503143"/>
                </a:cubicBezTo>
                <a:cubicBezTo>
                  <a:pt x="4458690" y="503292"/>
                  <a:pt x="4459992" y="503367"/>
                  <a:pt x="4461034" y="503367"/>
                </a:cubicBezTo>
                <a:cubicBezTo>
                  <a:pt x="4464457" y="503367"/>
                  <a:pt x="4466169" y="501972"/>
                  <a:pt x="4466169" y="499184"/>
                </a:cubicBezTo>
                <a:cubicBezTo>
                  <a:pt x="4466169" y="496168"/>
                  <a:pt x="4464532" y="494660"/>
                  <a:pt x="4461257" y="494660"/>
                </a:cubicBezTo>
                <a:cubicBezTo>
                  <a:pt x="4460588" y="494660"/>
                  <a:pt x="4459806" y="494697"/>
                  <a:pt x="4458913" y="494772"/>
                </a:cubicBezTo>
                <a:cubicBezTo>
                  <a:pt x="4453630" y="495293"/>
                  <a:pt x="4447751" y="495553"/>
                  <a:pt x="4441277" y="495553"/>
                </a:cubicBezTo>
                <a:lnTo>
                  <a:pt x="4441389" y="492093"/>
                </a:lnTo>
                <a:lnTo>
                  <a:pt x="4442617" y="456039"/>
                </a:lnTo>
                <a:close/>
                <a:moveTo>
                  <a:pt x="4532174" y="492316"/>
                </a:moveTo>
                <a:cubicBezTo>
                  <a:pt x="4515877" y="492539"/>
                  <a:pt x="4501441" y="498306"/>
                  <a:pt x="4488865" y="509617"/>
                </a:cubicBezTo>
                <a:cubicBezTo>
                  <a:pt x="4475470" y="521821"/>
                  <a:pt x="4468773" y="537151"/>
                  <a:pt x="4468773" y="555605"/>
                </a:cubicBezTo>
                <a:cubicBezTo>
                  <a:pt x="4468773" y="565056"/>
                  <a:pt x="4470671" y="574023"/>
                  <a:pt x="4474466" y="582506"/>
                </a:cubicBezTo>
                <a:cubicBezTo>
                  <a:pt x="4479005" y="592552"/>
                  <a:pt x="4485665" y="600775"/>
                  <a:pt x="4494446" y="607174"/>
                </a:cubicBezTo>
                <a:cubicBezTo>
                  <a:pt x="4505682" y="615509"/>
                  <a:pt x="4518333" y="619676"/>
                  <a:pt x="4532397" y="619676"/>
                </a:cubicBezTo>
                <a:cubicBezTo>
                  <a:pt x="4540806" y="619676"/>
                  <a:pt x="4548880" y="618076"/>
                  <a:pt x="4556619" y="614876"/>
                </a:cubicBezTo>
                <a:cubicBezTo>
                  <a:pt x="4566070" y="611007"/>
                  <a:pt x="4574069" y="605239"/>
                  <a:pt x="4580617" y="597575"/>
                </a:cubicBezTo>
                <a:cubicBezTo>
                  <a:pt x="4585306" y="591994"/>
                  <a:pt x="4589008" y="585594"/>
                  <a:pt x="4591724" y="578376"/>
                </a:cubicBezTo>
                <a:cubicBezTo>
                  <a:pt x="4594440" y="571158"/>
                  <a:pt x="4595798" y="563977"/>
                  <a:pt x="4595798" y="556833"/>
                </a:cubicBezTo>
                <a:cubicBezTo>
                  <a:pt x="4595798" y="546415"/>
                  <a:pt x="4593491" y="536555"/>
                  <a:pt x="4588877" y="527253"/>
                </a:cubicBezTo>
                <a:cubicBezTo>
                  <a:pt x="4583668" y="516687"/>
                  <a:pt x="4576115" y="508352"/>
                  <a:pt x="4566218" y="502250"/>
                </a:cubicBezTo>
                <a:cubicBezTo>
                  <a:pt x="4555503" y="495627"/>
                  <a:pt x="4544155" y="492316"/>
                  <a:pt x="4532174" y="492316"/>
                </a:cubicBezTo>
                <a:close/>
                <a:moveTo>
                  <a:pt x="4778298" y="492316"/>
                </a:moveTo>
                <a:cubicBezTo>
                  <a:pt x="4765871" y="492316"/>
                  <a:pt x="4754858" y="495293"/>
                  <a:pt x="4745259" y="501246"/>
                </a:cubicBezTo>
                <a:cubicBezTo>
                  <a:pt x="4739454" y="504816"/>
                  <a:pt x="4734934" y="509151"/>
                  <a:pt x="4731697" y="514248"/>
                </a:cubicBezTo>
                <a:cubicBezTo>
                  <a:pt x="4728460" y="519345"/>
                  <a:pt x="4726841" y="524684"/>
                  <a:pt x="4726841" y="530264"/>
                </a:cubicBezTo>
                <a:cubicBezTo>
                  <a:pt x="4726841" y="536663"/>
                  <a:pt x="4729205" y="543342"/>
                  <a:pt x="4733932" y="550299"/>
                </a:cubicBezTo>
                <a:cubicBezTo>
                  <a:pt x="4738658" y="557256"/>
                  <a:pt x="4749021" y="569293"/>
                  <a:pt x="4765017" y="586411"/>
                </a:cubicBezTo>
                <a:cubicBezTo>
                  <a:pt x="4771565" y="593481"/>
                  <a:pt x="4775787" y="598272"/>
                  <a:pt x="4777684" y="600783"/>
                </a:cubicBezTo>
                <a:cubicBezTo>
                  <a:pt x="4779582" y="603294"/>
                  <a:pt x="4780531" y="605449"/>
                  <a:pt x="4780531" y="607247"/>
                </a:cubicBezTo>
                <a:cubicBezTo>
                  <a:pt x="4780531" y="609046"/>
                  <a:pt x="4779843" y="610414"/>
                  <a:pt x="4778466" y="611350"/>
                </a:cubicBezTo>
                <a:cubicBezTo>
                  <a:pt x="4777089" y="612287"/>
                  <a:pt x="4775024" y="612755"/>
                  <a:pt x="4772271" y="612755"/>
                </a:cubicBezTo>
                <a:cubicBezTo>
                  <a:pt x="4766318" y="612755"/>
                  <a:pt x="4759918" y="611500"/>
                  <a:pt x="4753072" y="608990"/>
                </a:cubicBezTo>
                <a:cubicBezTo>
                  <a:pt x="4746226" y="606479"/>
                  <a:pt x="4740943" y="603463"/>
                  <a:pt x="4737222" y="599941"/>
                </a:cubicBezTo>
                <a:cubicBezTo>
                  <a:pt x="4734915" y="597694"/>
                  <a:pt x="4733017" y="596570"/>
                  <a:pt x="4731529" y="596570"/>
                </a:cubicBezTo>
                <a:cubicBezTo>
                  <a:pt x="4728627" y="596645"/>
                  <a:pt x="4727176" y="598058"/>
                  <a:pt x="4727176" y="600812"/>
                </a:cubicBezTo>
                <a:cubicBezTo>
                  <a:pt x="4727176" y="602300"/>
                  <a:pt x="4727790" y="603677"/>
                  <a:pt x="4729018" y="604942"/>
                </a:cubicBezTo>
                <a:cubicBezTo>
                  <a:pt x="4730246" y="606207"/>
                  <a:pt x="4732534" y="607844"/>
                  <a:pt x="4735882" y="609853"/>
                </a:cubicBezTo>
                <a:cubicBezTo>
                  <a:pt x="4747268" y="616402"/>
                  <a:pt x="4760327" y="619676"/>
                  <a:pt x="4775061" y="619676"/>
                </a:cubicBezTo>
                <a:cubicBezTo>
                  <a:pt x="4788307" y="619676"/>
                  <a:pt x="4799469" y="616736"/>
                  <a:pt x="4808548" y="610858"/>
                </a:cubicBezTo>
                <a:cubicBezTo>
                  <a:pt x="4819635" y="603788"/>
                  <a:pt x="4825179" y="594524"/>
                  <a:pt x="4825179" y="583064"/>
                </a:cubicBezTo>
                <a:cubicBezTo>
                  <a:pt x="4825179" y="575771"/>
                  <a:pt x="4823207" y="569000"/>
                  <a:pt x="4819263" y="562749"/>
                </a:cubicBezTo>
                <a:cubicBezTo>
                  <a:pt x="4816957" y="559103"/>
                  <a:pt x="4814557" y="555884"/>
                  <a:pt x="4812064" y="553094"/>
                </a:cubicBezTo>
                <a:cubicBezTo>
                  <a:pt x="4809571" y="550303"/>
                  <a:pt x="4803711" y="544406"/>
                  <a:pt x="4794483" y="535402"/>
                </a:cubicBezTo>
                <a:cubicBezTo>
                  <a:pt x="4785033" y="526174"/>
                  <a:pt x="4778764" y="519626"/>
                  <a:pt x="4775675" y="515756"/>
                </a:cubicBezTo>
                <a:cubicBezTo>
                  <a:pt x="4772587" y="511887"/>
                  <a:pt x="4771043" y="508687"/>
                  <a:pt x="4771043" y="506157"/>
                </a:cubicBezTo>
                <a:cubicBezTo>
                  <a:pt x="4771043" y="503999"/>
                  <a:pt x="4771880" y="502399"/>
                  <a:pt x="4773555" y="501357"/>
                </a:cubicBezTo>
                <a:cubicBezTo>
                  <a:pt x="4775229" y="500316"/>
                  <a:pt x="4777703" y="499795"/>
                  <a:pt x="4780977" y="499795"/>
                </a:cubicBezTo>
                <a:cubicBezTo>
                  <a:pt x="4790279" y="499795"/>
                  <a:pt x="4798874" y="502622"/>
                  <a:pt x="4806762" y="508278"/>
                </a:cubicBezTo>
                <a:cubicBezTo>
                  <a:pt x="4810631" y="511031"/>
                  <a:pt x="4813273" y="512408"/>
                  <a:pt x="4814687" y="512408"/>
                </a:cubicBezTo>
                <a:cubicBezTo>
                  <a:pt x="4815878" y="512408"/>
                  <a:pt x="4816938" y="511961"/>
                  <a:pt x="4817868" y="511068"/>
                </a:cubicBezTo>
                <a:cubicBezTo>
                  <a:pt x="4818798" y="510175"/>
                  <a:pt x="4819263" y="509171"/>
                  <a:pt x="4819263" y="508055"/>
                </a:cubicBezTo>
                <a:cubicBezTo>
                  <a:pt x="4819263" y="504483"/>
                  <a:pt x="4815282" y="501171"/>
                  <a:pt x="4807320" y="498120"/>
                </a:cubicBezTo>
                <a:cubicBezTo>
                  <a:pt x="4797125" y="494251"/>
                  <a:pt x="4787451" y="492316"/>
                  <a:pt x="4778298" y="492316"/>
                </a:cubicBezTo>
                <a:close/>
                <a:moveTo>
                  <a:pt x="4706630" y="492986"/>
                </a:moveTo>
                <a:cubicBezTo>
                  <a:pt x="4699798" y="492986"/>
                  <a:pt x="4692521" y="495702"/>
                  <a:pt x="4684798" y="501134"/>
                </a:cubicBezTo>
                <a:cubicBezTo>
                  <a:pt x="4681456" y="503515"/>
                  <a:pt x="4675515" y="509245"/>
                  <a:pt x="4666975" y="518324"/>
                </a:cubicBezTo>
                <a:lnTo>
                  <a:pt x="4666975" y="495330"/>
                </a:lnTo>
                <a:lnTo>
                  <a:pt x="4609713" y="495330"/>
                </a:lnTo>
                <a:lnTo>
                  <a:pt x="4609848" y="501804"/>
                </a:lnTo>
                <a:lnTo>
                  <a:pt x="4610383" y="547345"/>
                </a:lnTo>
                <a:lnTo>
                  <a:pt x="4609982" y="588310"/>
                </a:lnTo>
                <a:lnTo>
                  <a:pt x="4609848" y="611081"/>
                </a:lnTo>
                <a:lnTo>
                  <a:pt x="4609713" y="617220"/>
                </a:lnTo>
                <a:lnTo>
                  <a:pt x="4667087" y="617220"/>
                </a:lnTo>
                <a:lnTo>
                  <a:pt x="4666640" y="572795"/>
                </a:lnTo>
                <a:lnTo>
                  <a:pt x="4666863" y="529932"/>
                </a:lnTo>
                <a:cubicBezTo>
                  <a:pt x="4673027" y="521449"/>
                  <a:pt x="4678596" y="515384"/>
                  <a:pt x="4683572" y="511738"/>
                </a:cubicBezTo>
                <a:cubicBezTo>
                  <a:pt x="4688547" y="508092"/>
                  <a:pt x="4693708" y="506269"/>
                  <a:pt x="4699056" y="506269"/>
                </a:cubicBezTo>
                <a:cubicBezTo>
                  <a:pt x="4701209" y="506269"/>
                  <a:pt x="4703919" y="507050"/>
                  <a:pt x="4707186" y="508613"/>
                </a:cubicBezTo>
                <a:cubicBezTo>
                  <a:pt x="4709118" y="509506"/>
                  <a:pt x="4710863" y="509952"/>
                  <a:pt x="4712422" y="509952"/>
                </a:cubicBezTo>
                <a:cubicBezTo>
                  <a:pt x="4714873" y="509952"/>
                  <a:pt x="4716916" y="509245"/>
                  <a:pt x="4718549" y="507831"/>
                </a:cubicBezTo>
                <a:cubicBezTo>
                  <a:pt x="4720183" y="506418"/>
                  <a:pt x="4721000" y="504632"/>
                  <a:pt x="4721000" y="502474"/>
                </a:cubicBezTo>
                <a:cubicBezTo>
                  <a:pt x="4721000" y="499720"/>
                  <a:pt x="4719644" y="497451"/>
                  <a:pt x="4716934" y="495665"/>
                </a:cubicBezTo>
                <a:cubicBezTo>
                  <a:pt x="4714224" y="493879"/>
                  <a:pt x="4710789" y="492986"/>
                  <a:pt x="4706630" y="492986"/>
                </a:cubicBezTo>
                <a:close/>
                <a:moveTo>
                  <a:pt x="4028688" y="456262"/>
                </a:moveTo>
                <a:cubicBezTo>
                  <a:pt x="4009936" y="456411"/>
                  <a:pt x="4000560" y="461546"/>
                  <a:pt x="4000560" y="471666"/>
                </a:cubicBezTo>
                <a:cubicBezTo>
                  <a:pt x="4000560" y="482233"/>
                  <a:pt x="4009899" y="487516"/>
                  <a:pt x="4028577" y="487516"/>
                </a:cubicBezTo>
                <a:cubicBezTo>
                  <a:pt x="4037953" y="487516"/>
                  <a:pt x="4045227" y="486121"/>
                  <a:pt x="4050399" y="483331"/>
                </a:cubicBezTo>
                <a:cubicBezTo>
                  <a:pt x="4055570" y="480540"/>
                  <a:pt x="4058156" y="476652"/>
                  <a:pt x="4058156" y="471666"/>
                </a:cubicBezTo>
                <a:cubicBezTo>
                  <a:pt x="4058156" y="461397"/>
                  <a:pt x="4048334" y="456262"/>
                  <a:pt x="4028688" y="456262"/>
                </a:cubicBezTo>
                <a:close/>
                <a:moveTo>
                  <a:pt x="3561963" y="464857"/>
                </a:moveTo>
                <a:lnTo>
                  <a:pt x="3561852" y="470327"/>
                </a:lnTo>
                <a:lnTo>
                  <a:pt x="3562633" y="526026"/>
                </a:lnTo>
                <a:lnTo>
                  <a:pt x="3561963" y="617220"/>
                </a:lnTo>
                <a:lnTo>
                  <a:pt x="3630275" y="617220"/>
                </a:lnTo>
                <a:lnTo>
                  <a:pt x="3629606" y="533839"/>
                </a:lnTo>
                <a:lnTo>
                  <a:pt x="3630275" y="472671"/>
                </a:lnTo>
                <a:lnTo>
                  <a:pt x="3630275" y="464857"/>
                </a:lnTo>
                <a:lnTo>
                  <a:pt x="3561963" y="464857"/>
                </a:lnTo>
                <a:close/>
                <a:moveTo>
                  <a:pt x="3916174" y="464857"/>
                </a:moveTo>
                <a:lnTo>
                  <a:pt x="3916621" y="507050"/>
                </a:lnTo>
                <a:cubicBezTo>
                  <a:pt x="3910965" y="502139"/>
                  <a:pt x="3905105" y="498455"/>
                  <a:pt x="3899040" y="496000"/>
                </a:cubicBezTo>
                <a:cubicBezTo>
                  <a:pt x="3892976" y="493544"/>
                  <a:pt x="3886706" y="492316"/>
                  <a:pt x="3880232" y="492316"/>
                </a:cubicBezTo>
                <a:cubicBezTo>
                  <a:pt x="3865647" y="492316"/>
                  <a:pt x="3852513" y="497637"/>
                  <a:pt x="3840830" y="508278"/>
                </a:cubicBezTo>
                <a:cubicBezTo>
                  <a:pt x="3827659" y="520259"/>
                  <a:pt x="3821073" y="535848"/>
                  <a:pt x="3821073" y="555047"/>
                </a:cubicBezTo>
                <a:cubicBezTo>
                  <a:pt x="3821073" y="574841"/>
                  <a:pt x="3827882" y="591175"/>
                  <a:pt x="3841500" y="604049"/>
                </a:cubicBezTo>
                <a:cubicBezTo>
                  <a:pt x="3852513" y="614467"/>
                  <a:pt x="3865089" y="619676"/>
                  <a:pt x="3879228" y="619676"/>
                </a:cubicBezTo>
                <a:cubicBezTo>
                  <a:pt x="3886446" y="619676"/>
                  <a:pt x="3892901" y="618374"/>
                  <a:pt x="3898594" y="615769"/>
                </a:cubicBezTo>
                <a:cubicBezTo>
                  <a:pt x="3904287" y="613165"/>
                  <a:pt x="3910184" y="608811"/>
                  <a:pt x="3916286" y="602709"/>
                </a:cubicBezTo>
                <a:lnTo>
                  <a:pt x="3916286" y="617220"/>
                </a:lnTo>
                <a:lnTo>
                  <a:pt x="3973324" y="617220"/>
                </a:lnTo>
                <a:lnTo>
                  <a:pt x="3973324" y="612197"/>
                </a:lnTo>
                <a:lnTo>
                  <a:pt x="3972989" y="558061"/>
                </a:lnTo>
                <a:lnTo>
                  <a:pt x="3973101" y="519440"/>
                </a:lnTo>
                <a:lnTo>
                  <a:pt x="3973324" y="464857"/>
                </a:lnTo>
                <a:lnTo>
                  <a:pt x="3916174" y="464857"/>
                </a:lnTo>
                <a:close/>
                <a:moveTo>
                  <a:pt x="4143993" y="492316"/>
                </a:moveTo>
                <a:cubicBezTo>
                  <a:pt x="4126431" y="492316"/>
                  <a:pt x="4111660" y="497674"/>
                  <a:pt x="4099679" y="508390"/>
                </a:cubicBezTo>
                <a:cubicBezTo>
                  <a:pt x="4085392" y="521040"/>
                  <a:pt x="4078248" y="536890"/>
                  <a:pt x="4078248" y="555940"/>
                </a:cubicBezTo>
                <a:cubicBezTo>
                  <a:pt x="4078248" y="574395"/>
                  <a:pt x="4085020" y="589985"/>
                  <a:pt x="4098563" y="602709"/>
                </a:cubicBezTo>
                <a:cubicBezTo>
                  <a:pt x="4110469" y="614020"/>
                  <a:pt x="4125538" y="619676"/>
                  <a:pt x="4143770" y="619676"/>
                </a:cubicBezTo>
                <a:cubicBezTo>
                  <a:pt x="4157090" y="619676"/>
                  <a:pt x="4169591" y="615769"/>
                  <a:pt x="4181274" y="607956"/>
                </a:cubicBezTo>
                <a:cubicBezTo>
                  <a:pt x="4187004" y="604086"/>
                  <a:pt x="4192027" y="599714"/>
                  <a:pt x="4196343" y="594840"/>
                </a:cubicBezTo>
                <a:cubicBezTo>
                  <a:pt x="4200659" y="589966"/>
                  <a:pt x="4202817" y="586189"/>
                  <a:pt x="4202817" y="583511"/>
                </a:cubicBezTo>
                <a:cubicBezTo>
                  <a:pt x="4202817" y="582394"/>
                  <a:pt x="4202352" y="581334"/>
                  <a:pt x="4201422" y="580329"/>
                </a:cubicBezTo>
                <a:cubicBezTo>
                  <a:pt x="4200492" y="579325"/>
                  <a:pt x="4199469" y="578822"/>
                  <a:pt x="4198352" y="578822"/>
                </a:cubicBezTo>
                <a:cubicBezTo>
                  <a:pt x="4196790" y="578822"/>
                  <a:pt x="4195190" y="580199"/>
                  <a:pt x="4193553" y="582952"/>
                </a:cubicBezTo>
                <a:cubicBezTo>
                  <a:pt x="4188195" y="592031"/>
                  <a:pt x="4181274" y="599268"/>
                  <a:pt x="4172791" y="604663"/>
                </a:cubicBezTo>
                <a:cubicBezTo>
                  <a:pt x="4164308" y="610058"/>
                  <a:pt x="4155676" y="612755"/>
                  <a:pt x="4146895" y="612755"/>
                </a:cubicBezTo>
                <a:cubicBezTo>
                  <a:pt x="4143398" y="612755"/>
                  <a:pt x="4141072" y="611992"/>
                  <a:pt x="4139919" y="610467"/>
                </a:cubicBezTo>
                <a:cubicBezTo>
                  <a:pt x="4138765" y="608942"/>
                  <a:pt x="4138189" y="605872"/>
                  <a:pt x="4138189" y="601258"/>
                </a:cubicBezTo>
                <a:lnTo>
                  <a:pt x="4138300" y="594115"/>
                </a:lnTo>
                <a:lnTo>
                  <a:pt x="4138300" y="519552"/>
                </a:lnTo>
                <a:cubicBezTo>
                  <a:pt x="4138300" y="511217"/>
                  <a:pt x="4138933" y="505822"/>
                  <a:pt x="4140198" y="503367"/>
                </a:cubicBezTo>
                <a:cubicBezTo>
                  <a:pt x="4141463" y="500911"/>
                  <a:pt x="4144290" y="499683"/>
                  <a:pt x="4148681" y="499683"/>
                </a:cubicBezTo>
                <a:cubicBezTo>
                  <a:pt x="4155229" y="499683"/>
                  <a:pt x="4162187" y="501525"/>
                  <a:pt x="4169554" y="505208"/>
                </a:cubicBezTo>
                <a:cubicBezTo>
                  <a:pt x="4176921" y="508892"/>
                  <a:pt x="4182316" y="513226"/>
                  <a:pt x="4185739" y="518212"/>
                </a:cubicBezTo>
                <a:cubicBezTo>
                  <a:pt x="4188120" y="521784"/>
                  <a:pt x="4190092" y="523570"/>
                  <a:pt x="4191655" y="523570"/>
                </a:cubicBezTo>
                <a:cubicBezTo>
                  <a:pt x="4192846" y="523570"/>
                  <a:pt x="4193850" y="523179"/>
                  <a:pt x="4194669" y="522398"/>
                </a:cubicBezTo>
                <a:cubicBezTo>
                  <a:pt x="4195487" y="521617"/>
                  <a:pt x="4195897" y="520668"/>
                  <a:pt x="4195897" y="519552"/>
                </a:cubicBezTo>
                <a:cubicBezTo>
                  <a:pt x="4195897" y="517319"/>
                  <a:pt x="4194483" y="514584"/>
                  <a:pt x="4191655" y="511347"/>
                </a:cubicBezTo>
                <a:cubicBezTo>
                  <a:pt x="4188827" y="508110"/>
                  <a:pt x="4185181" y="505078"/>
                  <a:pt x="4180716" y="502250"/>
                </a:cubicBezTo>
                <a:cubicBezTo>
                  <a:pt x="4170224" y="495627"/>
                  <a:pt x="4157983" y="492316"/>
                  <a:pt x="4143993" y="492316"/>
                </a:cubicBezTo>
                <a:close/>
                <a:moveTo>
                  <a:pt x="4284710" y="492316"/>
                </a:moveTo>
                <a:cubicBezTo>
                  <a:pt x="4267967" y="492316"/>
                  <a:pt x="4254312" y="494697"/>
                  <a:pt x="4243745" y="499460"/>
                </a:cubicBezTo>
                <a:cubicBezTo>
                  <a:pt x="4232657" y="504446"/>
                  <a:pt x="4227113" y="509282"/>
                  <a:pt x="4227113" y="513971"/>
                </a:cubicBezTo>
                <a:cubicBezTo>
                  <a:pt x="4227113" y="515533"/>
                  <a:pt x="4227747" y="516910"/>
                  <a:pt x="4229014" y="518101"/>
                </a:cubicBezTo>
                <a:cubicBezTo>
                  <a:pt x="4230280" y="519291"/>
                  <a:pt x="4231771" y="519886"/>
                  <a:pt x="4233486" y="519886"/>
                </a:cubicBezTo>
                <a:cubicBezTo>
                  <a:pt x="4235797" y="519886"/>
                  <a:pt x="4238628" y="517952"/>
                  <a:pt x="4241982" y="514082"/>
                </a:cubicBezTo>
                <a:cubicBezTo>
                  <a:pt x="4250254" y="504557"/>
                  <a:pt x="4261993" y="499795"/>
                  <a:pt x="4277198" y="499795"/>
                </a:cubicBezTo>
                <a:cubicBezTo>
                  <a:pt x="4287036" y="499795"/>
                  <a:pt x="4293297" y="501878"/>
                  <a:pt x="4295980" y="506045"/>
                </a:cubicBezTo>
                <a:cubicBezTo>
                  <a:pt x="4297098" y="507757"/>
                  <a:pt x="4297768" y="509692"/>
                  <a:pt x="4297992" y="511850"/>
                </a:cubicBezTo>
                <a:cubicBezTo>
                  <a:pt x="4298216" y="514008"/>
                  <a:pt x="4298365" y="519812"/>
                  <a:pt x="4298439" y="529263"/>
                </a:cubicBezTo>
                <a:lnTo>
                  <a:pt x="4298439" y="542880"/>
                </a:lnTo>
                <a:cubicBezTo>
                  <a:pt x="4292106" y="539829"/>
                  <a:pt x="4286481" y="537727"/>
                  <a:pt x="4281563" y="536574"/>
                </a:cubicBezTo>
                <a:cubicBezTo>
                  <a:pt x="4276645" y="535420"/>
                  <a:pt x="4270982" y="534844"/>
                  <a:pt x="4264575" y="534844"/>
                </a:cubicBezTo>
                <a:cubicBezTo>
                  <a:pt x="4248928" y="534844"/>
                  <a:pt x="4235814" y="539197"/>
                  <a:pt x="4225233" y="547903"/>
                </a:cubicBezTo>
                <a:cubicBezTo>
                  <a:pt x="4216143" y="555270"/>
                  <a:pt x="4211598" y="564944"/>
                  <a:pt x="4211598" y="576925"/>
                </a:cubicBezTo>
                <a:cubicBezTo>
                  <a:pt x="4211598" y="590468"/>
                  <a:pt x="4217216" y="601482"/>
                  <a:pt x="4228453" y="609965"/>
                </a:cubicBezTo>
                <a:cubicBezTo>
                  <a:pt x="4237085" y="616439"/>
                  <a:pt x="4246945" y="619676"/>
                  <a:pt x="4258032" y="619676"/>
                </a:cubicBezTo>
                <a:cubicBezTo>
                  <a:pt x="4264581" y="619676"/>
                  <a:pt x="4271222" y="618485"/>
                  <a:pt x="4277957" y="616104"/>
                </a:cubicBezTo>
                <a:cubicBezTo>
                  <a:pt x="4284691" y="613723"/>
                  <a:pt x="4291482" y="610188"/>
                  <a:pt x="4298328" y="605500"/>
                </a:cubicBezTo>
                <a:lnTo>
                  <a:pt x="4298328" y="617220"/>
                </a:lnTo>
                <a:lnTo>
                  <a:pt x="4360836" y="617220"/>
                </a:lnTo>
                <a:cubicBezTo>
                  <a:pt x="4358082" y="612458"/>
                  <a:pt x="4356315" y="608011"/>
                  <a:pt x="4355534" y="603881"/>
                </a:cubicBezTo>
                <a:cubicBezTo>
                  <a:pt x="4354752" y="599751"/>
                  <a:pt x="4354510" y="593594"/>
                  <a:pt x="4354808" y="585408"/>
                </a:cubicBezTo>
                <a:lnTo>
                  <a:pt x="4354808" y="541094"/>
                </a:lnTo>
                <a:cubicBezTo>
                  <a:pt x="4354808" y="529635"/>
                  <a:pt x="4354064" y="521635"/>
                  <a:pt x="4352576" y="517096"/>
                </a:cubicBezTo>
                <a:cubicBezTo>
                  <a:pt x="4351087" y="512557"/>
                  <a:pt x="4347887" y="508464"/>
                  <a:pt x="4342976" y="504818"/>
                </a:cubicBezTo>
                <a:cubicBezTo>
                  <a:pt x="4331665" y="496483"/>
                  <a:pt x="4312243" y="492316"/>
                  <a:pt x="4284710" y="492316"/>
                </a:cubicBezTo>
                <a:close/>
                <a:moveTo>
                  <a:pt x="4000560" y="495330"/>
                </a:moveTo>
                <a:lnTo>
                  <a:pt x="4000448" y="499571"/>
                </a:lnTo>
                <a:lnTo>
                  <a:pt x="4000783" y="520779"/>
                </a:lnTo>
                <a:lnTo>
                  <a:pt x="4001006" y="539867"/>
                </a:lnTo>
                <a:lnTo>
                  <a:pt x="4000671" y="576144"/>
                </a:lnTo>
                <a:lnTo>
                  <a:pt x="4000113" y="617220"/>
                </a:lnTo>
                <a:lnTo>
                  <a:pt x="4057486" y="617220"/>
                </a:lnTo>
                <a:lnTo>
                  <a:pt x="4057263" y="607174"/>
                </a:lnTo>
                <a:lnTo>
                  <a:pt x="4056817" y="584069"/>
                </a:lnTo>
                <a:lnTo>
                  <a:pt x="4057152" y="542992"/>
                </a:lnTo>
                <a:lnTo>
                  <a:pt x="4057375" y="515980"/>
                </a:lnTo>
                <a:lnTo>
                  <a:pt x="4057598" y="498567"/>
                </a:lnTo>
                <a:lnTo>
                  <a:pt x="4057598" y="495330"/>
                </a:lnTo>
                <a:lnTo>
                  <a:pt x="4000560" y="495330"/>
                </a:lnTo>
                <a:close/>
                <a:moveTo>
                  <a:pt x="3764258" y="492316"/>
                </a:moveTo>
                <a:cubicBezTo>
                  <a:pt x="3756370" y="492316"/>
                  <a:pt x="3748259" y="493860"/>
                  <a:pt x="3739924" y="496948"/>
                </a:cubicBezTo>
                <a:cubicBezTo>
                  <a:pt x="3731590" y="500037"/>
                  <a:pt x="3723070" y="504669"/>
                  <a:pt x="3714363" y="510845"/>
                </a:cubicBezTo>
                <a:lnTo>
                  <a:pt x="3714363" y="495330"/>
                </a:lnTo>
                <a:lnTo>
                  <a:pt x="3657213" y="495330"/>
                </a:lnTo>
                <a:lnTo>
                  <a:pt x="3657548" y="519552"/>
                </a:lnTo>
                <a:lnTo>
                  <a:pt x="3657883" y="544555"/>
                </a:lnTo>
                <a:lnTo>
                  <a:pt x="3657548" y="573465"/>
                </a:lnTo>
                <a:lnTo>
                  <a:pt x="3657213" y="617220"/>
                </a:lnTo>
                <a:lnTo>
                  <a:pt x="3714252" y="617220"/>
                </a:lnTo>
                <a:lnTo>
                  <a:pt x="3714140" y="612420"/>
                </a:lnTo>
                <a:lnTo>
                  <a:pt x="3713805" y="579604"/>
                </a:lnTo>
                <a:lnTo>
                  <a:pt x="3714028" y="555605"/>
                </a:lnTo>
                <a:lnTo>
                  <a:pt x="3714252" y="524240"/>
                </a:lnTo>
                <a:lnTo>
                  <a:pt x="3714363" y="519663"/>
                </a:lnTo>
                <a:cubicBezTo>
                  <a:pt x="3719275" y="515496"/>
                  <a:pt x="3723851" y="512371"/>
                  <a:pt x="3728093" y="510287"/>
                </a:cubicBezTo>
                <a:cubicBezTo>
                  <a:pt x="3732334" y="508203"/>
                  <a:pt x="3736278" y="507162"/>
                  <a:pt x="3739924" y="507162"/>
                </a:cubicBezTo>
                <a:cubicBezTo>
                  <a:pt x="3743868" y="507162"/>
                  <a:pt x="3746436" y="508352"/>
                  <a:pt x="3747626" y="510734"/>
                </a:cubicBezTo>
                <a:cubicBezTo>
                  <a:pt x="3748222" y="511924"/>
                  <a:pt x="3748575" y="513282"/>
                  <a:pt x="3748687" y="514808"/>
                </a:cubicBezTo>
                <a:cubicBezTo>
                  <a:pt x="3748798" y="516333"/>
                  <a:pt x="3748891" y="521077"/>
                  <a:pt x="3748966" y="529039"/>
                </a:cubicBezTo>
                <a:lnTo>
                  <a:pt x="3749077" y="563419"/>
                </a:lnTo>
                <a:lnTo>
                  <a:pt x="3748790" y="586189"/>
                </a:lnTo>
                <a:lnTo>
                  <a:pt x="3748408" y="617220"/>
                </a:lnTo>
                <a:lnTo>
                  <a:pt x="3805111" y="617220"/>
                </a:lnTo>
                <a:lnTo>
                  <a:pt x="3804776" y="591212"/>
                </a:lnTo>
                <a:lnTo>
                  <a:pt x="3805000" y="539532"/>
                </a:lnTo>
                <a:cubicBezTo>
                  <a:pt x="3805000" y="527328"/>
                  <a:pt x="3804051" y="518528"/>
                  <a:pt x="3802153" y="513133"/>
                </a:cubicBezTo>
                <a:cubicBezTo>
                  <a:pt x="3800256" y="507738"/>
                  <a:pt x="3796554" y="503218"/>
                  <a:pt x="3791047" y="499571"/>
                </a:cubicBezTo>
                <a:cubicBezTo>
                  <a:pt x="3783754" y="494735"/>
                  <a:pt x="3774825" y="492316"/>
                  <a:pt x="3764258" y="492316"/>
                </a:cubicBezTo>
                <a:close/>
                <a:moveTo>
                  <a:pt x="2446199" y="492316"/>
                </a:moveTo>
                <a:cubicBezTo>
                  <a:pt x="2429902" y="492539"/>
                  <a:pt x="2415466" y="498306"/>
                  <a:pt x="2402890" y="509617"/>
                </a:cubicBezTo>
                <a:cubicBezTo>
                  <a:pt x="2389495" y="521821"/>
                  <a:pt x="2382798" y="537151"/>
                  <a:pt x="2382798" y="555605"/>
                </a:cubicBezTo>
                <a:cubicBezTo>
                  <a:pt x="2382798" y="565056"/>
                  <a:pt x="2384696" y="574023"/>
                  <a:pt x="2388491" y="582506"/>
                </a:cubicBezTo>
                <a:cubicBezTo>
                  <a:pt x="2393030" y="592552"/>
                  <a:pt x="2399690" y="600775"/>
                  <a:pt x="2408471" y="607174"/>
                </a:cubicBezTo>
                <a:cubicBezTo>
                  <a:pt x="2419708" y="615509"/>
                  <a:pt x="2432358" y="619676"/>
                  <a:pt x="2446422" y="619676"/>
                </a:cubicBezTo>
                <a:cubicBezTo>
                  <a:pt x="2454831" y="619676"/>
                  <a:pt x="2462905" y="618076"/>
                  <a:pt x="2470644" y="614876"/>
                </a:cubicBezTo>
                <a:cubicBezTo>
                  <a:pt x="2480094" y="611007"/>
                  <a:pt x="2488094" y="605239"/>
                  <a:pt x="2494642" y="597575"/>
                </a:cubicBezTo>
                <a:cubicBezTo>
                  <a:pt x="2499330" y="591994"/>
                  <a:pt x="2503033" y="585594"/>
                  <a:pt x="2505749" y="578376"/>
                </a:cubicBezTo>
                <a:cubicBezTo>
                  <a:pt x="2508465" y="571158"/>
                  <a:pt x="2509823" y="563977"/>
                  <a:pt x="2509823" y="556833"/>
                </a:cubicBezTo>
                <a:cubicBezTo>
                  <a:pt x="2509823" y="546415"/>
                  <a:pt x="2507516" y="536555"/>
                  <a:pt x="2502902" y="527253"/>
                </a:cubicBezTo>
                <a:cubicBezTo>
                  <a:pt x="2497693" y="516687"/>
                  <a:pt x="2490140" y="508352"/>
                  <a:pt x="2480243" y="502250"/>
                </a:cubicBezTo>
                <a:cubicBezTo>
                  <a:pt x="2469528" y="495627"/>
                  <a:pt x="2458179" y="492316"/>
                  <a:pt x="2446199" y="492316"/>
                </a:cubicBezTo>
                <a:close/>
                <a:moveTo>
                  <a:pt x="2754496" y="492316"/>
                </a:moveTo>
                <a:cubicBezTo>
                  <a:pt x="2746236" y="492316"/>
                  <a:pt x="2737958" y="493860"/>
                  <a:pt x="2729661" y="496948"/>
                </a:cubicBezTo>
                <a:cubicBezTo>
                  <a:pt x="2721363" y="500037"/>
                  <a:pt x="2713048" y="504706"/>
                  <a:pt x="2704713" y="510957"/>
                </a:cubicBezTo>
                <a:lnTo>
                  <a:pt x="2704713" y="495330"/>
                </a:lnTo>
                <a:lnTo>
                  <a:pt x="2647563" y="495330"/>
                </a:lnTo>
                <a:lnTo>
                  <a:pt x="2648010" y="537969"/>
                </a:lnTo>
                <a:lnTo>
                  <a:pt x="2647898" y="564758"/>
                </a:lnTo>
                <a:lnTo>
                  <a:pt x="2647786" y="592440"/>
                </a:lnTo>
                <a:lnTo>
                  <a:pt x="2647563" y="612755"/>
                </a:lnTo>
                <a:lnTo>
                  <a:pt x="2647563" y="617220"/>
                </a:lnTo>
                <a:lnTo>
                  <a:pt x="2704825" y="617220"/>
                </a:lnTo>
                <a:lnTo>
                  <a:pt x="2704267" y="567102"/>
                </a:lnTo>
                <a:lnTo>
                  <a:pt x="2704713" y="519886"/>
                </a:lnTo>
                <a:cubicBezTo>
                  <a:pt x="2709922" y="515570"/>
                  <a:pt x="2714666" y="512352"/>
                  <a:pt x="2718945" y="510231"/>
                </a:cubicBezTo>
                <a:cubicBezTo>
                  <a:pt x="2723224" y="508110"/>
                  <a:pt x="2727075" y="507050"/>
                  <a:pt x="2730498" y="507050"/>
                </a:cubicBezTo>
                <a:cubicBezTo>
                  <a:pt x="2735037" y="507050"/>
                  <a:pt x="2737716" y="508650"/>
                  <a:pt x="2738534" y="511850"/>
                </a:cubicBezTo>
                <a:cubicBezTo>
                  <a:pt x="2738981" y="513636"/>
                  <a:pt x="2739204" y="523161"/>
                  <a:pt x="2739204" y="540425"/>
                </a:cubicBezTo>
                <a:lnTo>
                  <a:pt x="2738803" y="592887"/>
                </a:lnTo>
                <a:lnTo>
                  <a:pt x="2738534" y="617220"/>
                </a:lnTo>
                <a:lnTo>
                  <a:pt x="2795796" y="617220"/>
                </a:lnTo>
                <a:cubicBezTo>
                  <a:pt x="2795424" y="609704"/>
                  <a:pt x="2795238" y="601333"/>
                  <a:pt x="2795238" y="592105"/>
                </a:cubicBezTo>
                <a:lnTo>
                  <a:pt x="2795461" y="560740"/>
                </a:lnTo>
                <a:lnTo>
                  <a:pt x="2795684" y="532835"/>
                </a:lnTo>
                <a:cubicBezTo>
                  <a:pt x="2795684" y="527402"/>
                  <a:pt x="2795498" y="523235"/>
                  <a:pt x="2795126" y="520333"/>
                </a:cubicBezTo>
                <a:cubicBezTo>
                  <a:pt x="2800261" y="515943"/>
                  <a:pt x="2805042" y="512668"/>
                  <a:pt x="2809470" y="510510"/>
                </a:cubicBezTo>
                <a:cubicBezTo>
                  <a:pt x="2813897" y="508352"/>
                  <a:pt x="2817971" y="507273"/>
                  <a:pt x="2821692" y="507273"/>
                </a:cubicBezTo>
                <a:cubicBezTo>
                  <a:pt x="2825190" y="507273"/>
                  <a:pt x="2827608" y="508390"/>
                  <a:pt x="2828948" y="510622"/>
                </a:cubicBezTo>
                <a:cubicBezTo>
                  <a:pt x="2830287" y="512854"/>
                  <a:pt x="2830919" y="516910"/>
                  <a:pt x="2830845" y="522789"/>
                </a:cubicBezTo>
                <a:cubicBezTo>
                  <a:pt x="2830771" y="523682"/>
                  <a:pt x="2830771" y="526770"/>
                  <a:pt x="2830845" y="532053"/>
                </a:cubicBezTo>
                <a:lnTo>
                  <a:pt x="2830957" y="546452"/>
                </a:lnTo>
                <a:lnTo>
                  <a:pt x="2830399" y="581948"/>
                </a:lnTo>
                <a:lnTo>
                  <a:pt x="2829952" y="617220"/>
                </a:lnTo>
                <a:lnTo>
                  <a:pt x="2887325" y="617220"/>
                </a:lnTo>
                <a:lnTo>
                  <a:pt x="2887214" y="612644"/>
                </a:lnTo>
                <a:lnTo>
                  <a:pt x="2886544" y="575474"/>
                </a:lnTo>
                <a:lnTo>
                  <a:pt x="2886544" y="568553"/>
                </a:lnTo>
                <a:lnTo>
                  <a:pt x="2886990" y="539085"/>
                </a:lnTo>
                <a:cubicBezTo>
                  <a:pt x="2886990" y="530677"/>
                  <a:pt x="2886618" y="524333"/>
                  <a:pt x="2885874" y="520054"/>
                </a:cubicBezTo>
                <a:cubicBezTo>
                  <a:pt x="2885130" y="515775"/>
                  <a:pt x="2883791" y="511999"/>
                  <a:pt x="2881856" y="508724"/>
                </a:cubicBezTo>
                <a:cubicBezTo>
                  <a:pt x="2875159" y="497786"/>
                  <a:pt x="2863290" y="492316"/>
                  <a:pt x="2846249" y="492316"/>
                </a:cubicBezTo>
                <a:cubicBezTo>
                  <a:pt x="2836947" y="492316"/>
                  <a:pt x="2828110" y="493972"/>
                  <a:pt x="2819739" y="497283"/>
                </a:cubicBezTo>
                <a:cubicBezTo>
                  <a:pt x="2811367" y="500595"/>
                  <a:pt x="2802344" y="505971"/>
                  <a:pt x="2792671" y="513412"/>
                </a:cubicBezTo>
                <a:cubicBezTo>
                  <a:pt x="2790289" y="508055"/>
                  <a:pt x="2787573" y="504148"/>
                  <a:pt x="2784522" y="501692"/>
                </a:cubicBezTo>
                <a:cubicBezTo>
                  <a:pt x="2776932" y="495441"/>
                  <a:pt x="2766923" y="492316"/>
                  <a:pt x="2754496" y="492316"/>
                </a:cubicBezTo>
                <a:close/>
                <a:moveTo>
                  <a:pt x="2979785" y="492316"/>
                </a:moveTo>
                <a:cubicBezTo>
                  <a:pt x="2963042" y="492316"/>
                  <a:pt x="2949387" y="494697"/>
                  <a:pt x="2938820" y="499460"/>
                </a:cubicBezTo>
                <a:cubicBezTo>
                  <a:pt x="2927732" y="504446"/>
                  <a:pt x="2922188" y="509282"/>
                  <a:pt x="2922188" y="513971"/>
                </a:cubicBezTo>
                <a:cubicBezTo>
                  <a:pt x="2922188" y="515533"/>
                  <a:pt x="2922822" y="516910"/>
                  <a:pt x="2924089" y="518101"/>
                </a:cubicBezTo>
                <a:cubicBezTo>
                  <a:pt x="2925355" y="519291"/>
                  <a:pt x="2926846" y="519886"/>
                  <a:pt x="2928561" y="519886"/>
                </a:cubicBezTo>
                <a:cubicBezTo>
                  <a:pt x="2930872" y="519886"/>
                  <a:pt x="2933703" y="517952"/>
                  <a:pt x="2937057" y="514082"/>
                </a:cubicBezTo>
                <a:cubicBezTo>
                  <a:pt x="2945329" y="504557"/>
                  <a:pt x="2957068" y="499795"/>
                  <a:pt x="2972273" y="499795"/>
                </a:cubicBezTo>
                <a:cubicBezTo>
                  <a:pt x="2982111" y="499795"/>
                  <a:pt x="2988371" y="501878"/>
                  <a:pt x="2991055" y="506045"/>
                </a:cubicBezTo>
                <a:cubicBezTo>
                  <a:pt x="2992172" y="507757"/>
                  <a:pt x="2992843" y="509692"/>
                  <a:pt x="2993067" y="511850"/>
                </a:cubicBezTo>
                <a:cubicBezTo>
                  <a:pt x="2993291" y="514008"/>
                  <a:pt x="2993440" y="519812"/>
                  <a:pt x="2993514" y="529263"/>
                </a:cubicBezTo>
                <a:lnTo>
                  <a:pt x="2993514" y="542880"/>
                </a:lnTo>
                <a:cubicBezTo>
                  <a:pt x="2987181" y="539829"/>
                  <a:pt x="2981555" y="537727"/>
                  <a:pt x="2976638" y="536574"/>
                </a:cubicBezTo>
                <a:cubicBezTo>
                  <a:pt x="2971720" y="535420"/>
                  <a:pt x="2966057" y="534844"/>
                  <a:pt x="2959649" y="534844"/>
                </a:cubicBezTo>
                <a:cubicBezTo>
                  <a:pt x="2944003" y="534844"/>
                  <a:pt x="2930889" y="539197"/>
                  <a:pt x="2920308" y="547903"/>
                </a:cubicBezTo>
                <a:cubicBezTo>
                  <a:pt x="2911218" y="555270"/>
                  <a:pt x="2906673" y="564944"/>
                  <a:pt x="2906673" y="576925"/>
                </a:cubicBezTo>
                <a:cubicBezTo>
                  <a:pt x="2906673" y="590468"/>
                  <a:pt x="2912291" y="601482"/>
                  <a:pt x="2923528" y="609965"/>
                </a:cubicBezTo>
                <a:cubicBezTo>
                  <a:pt x="2932160" y="616439"/>
                  <a:pt x="2942020" y="619676"/>
                  <a:pt x="2953107" y="619676"/>
                </a:cubicBezTo>
                <a:cubicBezTo>
                  <a:pt x="2959656" y="619676"/>
                  <a:pt x="2966297" y="618485"/>
                  <a:pt x="2973032" y="616104"/>
                </a:cubicBezTo>
                <a:cubicBezTo>
                  <a:pt x="2979766" y="613723"/>
                  <a:pt x="2986556" y="610188"/>
                  <a:pt x="2993403" y="605500"/>
                </a:cubicBezTo>
                <a:lnTo>
                  <a:pt x="2993403" y="617220"/>
                </a:lnTo>
                <a:lnTo>
                  <a:pt x="3055910" y="617220"/>
                </a:lnTo>
                <a:cubicBezTo>
                  <a:pt x="3053157" y="612458"/>
                  <a:pt x="3051390" y="608011"/>
                  <a:pt x="3050608" y="603881"/>
                </a:cubicBezTo>
                <a:cubicBezTo>
                  <a:pt x="3049827" y="599751"/>
                  <a:pt x="3049585" y="593594"/>
                  <a:pt x="3049883" y="585408"/>
                </a:cubicBezTo>
                <a:lnTo>
                  <a:pt x="3049883" y="541094"/>
                </a:lnTo>
                <a:cubicBezTo>
                  <a:pt x="3049883" y="529635"/>
                  <a:pt x="3049139" y="521635"/>
                  <a:pt x="3047650" y="517096"/>
                </a:cubicBezTo>
                <a:cubicBezTo>
                  <a:pt x="3046162" y="512557"/>
                  <a:pt x="3042962" y="508464"/>
                  <a:pt x="3038051" y="504818"/>
                </a:cubicBezTo>
                <a:cubicBezTo>
                  <a:pt x="3026740" y="496483"/>
                  <a:pt x="3007318" y="492316"/>
                  <a:pt x="2979785" y="492316"/>
                </a:cubicBezTo>
                <a:close/>
                <a:moveTo>
                  <a:pt x="3183233" y="492316"/>
                </a:moveTo>
                <a:cubicBezTo>
                  <a:pt x="3175345" y="492316"/>
                  <a:pt x="3167234" y="493860"/>
                  <a:pt x="3158899" y="496948"/>
                </a:cubicBezTo>
                <a:cubicBezTo>
                  <a:pt x="3150565" y="500037"/>
                  <a:pt x="3142045" y="504669"/>
                  <a:pt x="3133338" y="510845"/>
                </a:cubicBezTo>
                <a:lnTo>
                  <a:pt x="3133338" y="495330"/>
                </a:lnTo>
                <a:lnTo>
                  <a:pt x="3076188" y="495330"/>
                </a:lnTo>
                <a:lnTo>
                  <a:pt x="3076523" y="519552"/>
                </a:lnTo>
                <a:lnTo>
                  <a:pt x="3076858" y="544555"/>
                </a:lnTo>
                <a:lnTo>
                  <a:pt x="3076523" y="573465"/>
                </a:lnTo>
                <a:lnTo>
                  <a:pt x="3076188" y="617220"/>
                </a:lnTo>
                <a:lnTo>
                  <a:pt x="3133227" y="617220"/>
                </a:lnTo>
                <a:lnTo>
                  <a:pt x="3133115" y="612420"/>
                </a:lnTo>
                <a:lnTo>
                  <a:pt x="3132780" y="579604"/>
                </a:lnTo>
                <a:lnTo>
                  <a:pt x="3133003" y="555605"/>
                </a:lnTo>
                <a:lnTo>
                  <a:pt x="3133227" y="524240"/>
                </a:lnTo>
                <a:lnTo>
                  <a:pt x="3133338" y="519663"/>
                </a:lnTo>
                <a:cubicBezTo>
                  <a:pt x="3138250" y="515496"/>
                  <a:pt x="3142826" y="512371"/>
                  <a:pt x="3147068" y="510287"/>
                </a:cubicBezTo>
                <a:cubicBezTo>
                  <a:pt x="3151309" y="508203"/>
                  <a:pt x="3155253" y="507162"/>
                  <a:pt x="3158899" y="507162"/>
                </a:cubicBezTo>
                <a:cubicBezTo>
                  <a:pt x="3162843" y="507162"/>
                  <a:pt x="3165411" y="508352"/>
                  <a:pt x="3166601" y="510734"/>
                </a:cubicBezTo>
                <a:cubicBezTo>
                  <a:pt x="3167197" y="511924"/>
                  <a:pt x="3167550" y="513282"/>
                  <a:pt x="3167662" y="514808"/>
                </a:cubicBezTo>
                <a:cubicBezTo>
                  <a:pt x="3167773" y="516333"/>
                  <a:pt x="3167866" y="521077"/>
                  <a:pt x="3167941" y="529039"/>
                </a:cubicBezTo>
                <a:lnTo>
                  <a:pt x="3168052" y="563419"/>
                </a:lnTo>
                <a:lnTo>
                  <a:pt x="3167765" y="586189"/>
                </a:lnTo>
                <a:lnTo>
                  <a:pt x="3167383" y="617220"/>
                </a:lnTo>
                <a:lnTo>
                  <a:pt x="3224086" y="617220"/>
                </a:lnTo>
                <a:lnTo>
                  <a:pt x="3223751" y="591212"/>
                </a:lnTo>
                <a:lnTo>
                  <a:pt x="3223975" y="539532"/>
                </a:lnTo>
                <a:cubicBezTo>
                  <a:pt x="3223975" y="527328"/>
                  <a:pt x="3223026" y="518528"/>
                  <a:pt x="3221128" y="513133"/>
                </a:cubicBezTo>
                <a:cubicBezTo>
                  <a:pt x="3219231" y="507738"/>
                  <a:pt x="3215529" y="503218"/>
                  <a:pt x="3210022" y="499571"/>
                </a:cubicBezTo>
                <a:cubicBezTo>
                  <a:pt x="3202729" y="494735"/>
                  <a:pt x="3193800" y="492316"/>
                  <a:pt x="3183233" y="492316"/>
                </a:cubicBezTo>
                <a:close/>
                <a:moveTo>
                  <a:pt x="3305793" y="492316"/>
                </a:moveTo>
                <a:cubicBezTo>
                  <a:pt x="3288231" y="492316"/>
                  <a:pt x="3273460" y="497674"/>
                  <a:pt x="3261479" y="508390"/>
                </a:cubicBezTo>
                <a:cubicBezTo>
                  <a:pt x="3247192" y="521040"/>
                  <a:pt x="3240048" y="536890"/>
                  <a:pt x="3240048" y="555940"/>
                </a:cubicBezTo>
                <a:cubicBezTo>
                  <a:pt x="3240048" y="574395"/>
                  <a:pt x="3246820" y="589985"/>
                  <a:pt x="3260363" y="602709"/>
                </a:cubicBezTo>
                <a:cubicBezTo>
                  <a:pt x="3272269" y="614020"/>
                  <a:pt x="3287338" y="619676"/>
                  <a:pt x="3305570" y="619676"/>
                </a:cubicBezTo>
                <a:cubicBezTo>
                  <a:pt x="3318890" y="619676"/>
                  <a:pt x="3331391" y="615769"/>
                  <a:pt x="3343074" y="607956"/>
                </a:cubicBezTo>
                <a:cubicBezTo>
                  <a:pt x="3348804" y="604086"/>
                  <a:pt x="3353827" y="599714"/>
                  <a:pt x="3358143" y="594840"/>
                </a:cubicBezTo>
                <a:cubicBezTo>
                  <a:pt x="3362459" y="589966"/>
                  <a:pt x="3364617" y="586189"/>
                  <a:pt x="3364617" y="583511"/>
                </a:cubicBezTo>
                <a:cubicBezTo>
                  <a:pt x="3364617" y="582394"/>
                  <a:pt x="3364152" y="581334"/>
                  <a:pt x="3363222" y="580329"/>
                </a:cubicBezTo>
                <a:cubicBezTo>
                  <a:pt x="3362292" y="579325"/>
                  <a:pt x="3361269" y="578822"/>
                  <a:pt x="3360152" y="578822"/>
                </a:cubicBezTo>
                <a:cubicBezTo>
                  <a:pt x="3358590" y="578822"/>
                  <a:pt x="3356990" y="580199"/>
                  <a:pt x="3355353" y="582952"/>
                </a:cubicBezTo>
                <a:cubicBezTo>
                  <a:pt x="3349995" y="592031"/>
                  <a:pt x="3343074" y="599268"/>
                  <a:pt x="3334591" y="604663"/>
                </a:cubicBezTo>
                <a:cubicBezTo>
                  <a:pt x="3326108" y="610058"/>
                  <a:pt x="3317476" y="612755"/>
                  <a:pt x="3308695" y="612755"/>
                </a:cubicBezTo>
                <a:cubicBezTo>
                  <a:pt x="3305198" y="612755"/>
                  <a:pt x="3302872" y="611992"/>
                  <a:pt x="3301719" y="610467"/>
                </a:cubicBezTo>
                <a:cubicBezTo>
                  <a:pt x="3300565" y="608942"/>
                  <a:pt x="3299989" y="605872"/>
                  <a:pt x="3299989" y="601258"/>
                </a:cubicBezTo>
                <a:lnTo>
                  <a:pt x="3300100" y="594115"/>
                </a:lnTo>
                <a:lnTo>
                  <a:pt x="3300100" y="519552"/>
                </a:lnTo>
                <a:cubicBezTo>
                  <a:pt x="3300100" y="511217"/>
                  <a:pt x="3300733" y="505822"/>
                  <a:pt x="3301998" y="503367"/>
                </a:cubicBezTo>
                <a:cubicBezTo>
                  <a:pt x="3303263" y="500911"/>
                  <a:pt x="3306090" y="499683"/>
                  <a:pt x="3310481" y="499683"/>
                </a:cubicBezTo>
                <a:cubicBezTo>
                  <a:pt x="3317029" y="499683"/>
                  <a:pt x="3323987" y="501525"/>
                  <a:pt x="3331354" y="505208"/>
                </a:cubicBezTo>
                <a:cubicBezTo>
                  <a:pt x="3338721" y="508892"/>
                  <a:pt x="3344116" y="513226"/>
                  <a:pt x="3347539" y="518212"/>
                </a:cubicBezTo>
                <a:cubicBezTo>
                  <a:pt x="3349920" y="521784"/>
                  <a:pt x="3351892" y="523570"/>
                  <a:pt x="3353455" y="523570"/>
                </a:cubicBezTo>
                <a:cubicBezTo>
                  <a:pt x="3354646" y="523570"/>
                  <a:pt x="3355650" y="523179"/>
                  <a:pt x="3356469" y="522398"/>
                </a:cubicBezTo>
                <a:cubicBezTo>
                  <a:pt x="3357287" y="521617"/>
                  <a:pt x="3357697" y="520668"/>
                  <a:pt x="3357697" y="519552"/>
                </a:cubicBezTo>
                <a:cubicBezTo>
                  <a:pt x="3357697" y="517319"/>
                  <a:pt x="3356283" y="514584"/>
                  <a:pt x="3353455" y="511347"/>
                </a:cubicBezTo>
                <a:cubicBezTo>
                  <a:pt x="3350627" y="508110"/>
                  <a:pt x="3346981" y="505078"/>
                  <a:pt x="3342516" y="502250"/>
                </a:cubicBezTo>
                <a:cubicBezTo>
                  <a:pt x="3332024" y="495627"/>
                  <a:pt x="3319783" y="492316"/>
                  <a:pt x="3305793" y="492316"/>
                </a:cubicBezTo>
                <a:close/>
                <a:moveTo>
                  <a:pt x="3437022" y="492316"/>
                </a:moveTo>
                <a:cubicBezTo>
                  <a:pt x="3428167" y="492316"/>
                  <a:pt x="3419684" y="494102"/>
                  <a:pt x="3411572" y="497674"/>
                </a:cubicBezTo>
                <a:cubicBezTo>
                  <a:pt x="3403312" y="501320"/>
                  <a:pt x="3396169" y="506455"/>
                  <a:pt x="3390141" y="513078"/>
                </a:cubicBezTo>
                <a:cubicBezTo>
                  <a:pt x="3384932" y="518733"/>
                  <a:pt x="3380839" y="525449"/>
                  <a:pt x="3377863" y="533225"/>
                </a:cubicBezTo>
                <a:cubicBezTo>
                  <a:pt x="3374886" y="541001"/>
                  <a:pt x="3373398" y="548759"/>
                  <a:pt x="3373398" y="556498"/>
                </a:cubicBezTo>
                <a:cubicBezTo>
                  <a:pt x="3373398" y="564535"/>
                  <a:pt x="3375072" y="572572"/>
                  <a:pt x="3378421" y="580608"/>
                </a:cubicBezTo>
                <a:cubicBezTo>
                  <a:pt x="3382216" y="589761"/>
                  <a:pt x="3387648" y="597463"/>
                  <a:pt x="3394718" y="603714"/>
                </a:cubicBezTo>
                <a:cubicBezTo>
                  <a:pt x="3406847" y="614355"/>
                  <a:pt x="3420837" y="619676"/>
                  <a:pt x="3436687" y="619676"/>
                </a:cubicBezTo>
                <a:cubicBezTo>
                  <a:pt x="3445914" y="619676"/>
                  <a:pt x="3455384" y="617555"/>
                  <a:pt x="3465095" y="613313"/>
                </a:cubicBezTo>
                <a:cubicBezTo>
                  <a:pt x="3474806" y="609072"/>
                  <a:pt x="3482935" y="603565"/>
                  <a:pt x="3489484" y="596793"/>
                </a:cubicBezTo>
                <a:cubicBezTo>
                  <a:pt x="3494470" y="591510"/>
                  <a:pt x="3496963" y="587306"/>
                  <a:pt x="3496963" y="584180"/>
                </a:cubicBezTo>
                <a:cubicBezTo>
                  <a:pt x="3496963" y="582766"/>
                  <a:pt x="3496553" y="581594"/>
                  <a:pt x="3495735" y="580664"/>
                </a:cubicBezTo>
                <a:cubicBezTo>
                  <a:pt x="3494916" y="579734"/>
                  <a:pt x="3493874" y="579269"/>
                  <a:pt x="3492609" y="579269"/>
                </a:cubicBezTo>
                <a:cubicBezTo>
                  <a:pt x="3491568" y="579269"/>
                  <a:pt x="3490600" y="579641"/>
                  <a:pt x="3489707" y="580385"/>
                </a:cubicBezTo>
                <a:cubicBezTo>
                  <a:pt x="3488814" y="581129"/>
                  <a:pt x="3487363" y="582878"/>
                  <a:pt x="3485354" y="585631"/>
                </a:cubicBezTo>
                <a:cubicBezTo>
                  <a:pt x="3479178" y="593966"/>
                  <a:pt x="3471866" y="600496"/>
                  <a:pt x="3463420" y="605221"/>
                </a:cubicBezTo>
                <a:cubicBezTo>
                  <a:pt x="3454974" y="609946"/>
                  <a:pt x="3446435" y="612309"/>
                  <a:pt x="3437803" y="612309"/>
                </a:cubicBezTo>
                <a:cubicBezTo>
                  <a:pt x="3431999" y="612309"/>
                  <a:pt x="3428316" y="610597"/>
                  <a:pt x="3426753" y="607174"/>
                </a:cubicBezTo>
                <a:cubicBezTo>
                  <a:pt x="3425934" y="605388"/>
                  <a:pt x="3425525" y="601147"/>
                  <a:pt x="3425525" y="594449"/>
                </a:cubicBezTo>
                <a:lnTo>
                  <a:pt x="3425525" y="559847"/>
                </a:lnTo>
                <a:lnTo>
                  <a:pt x="3440817" y="559624"/>
                </a:lnTo>
                <a:lnTo>
                  <a:pt x="3474303" y="559512"/>
                </a:lnTo>
                <a:lnTo>
                  <a:pt x="3500311" y="559512"/>
                </a:lnTo>
                <a:cubicBezTo>
                  <a:pt x="3500460" y="535476"/>
                  <a:pt x="3491828" y="517133"/>
                  <a:pt x="3474415" y="504483"/>
                </a:cubicBezTo>
                <a:cubicBezTo>
                  <a:pt x="3463253" y="496372"/>
                  <a:pt x="3450789" y="492316"/>
                  <a:pt x="3437022" y="492316"/>
                </a:cubicBezTo>
                <a:close/>
                <a:moveTo>
                  <a:pt x="2620655" y="492986"/>
                </a:moveTo>
                <a:cubicBezTo>
                  <a:pt x="2613823" y="492986"/>
                  <a:pt x="2606545" y="495702"/>
                  <a:pt x="2598823" y="501134"/>
                </a:cubicBezTo>
                <a:cubicBezTo>
                  <a:pt x="2595481" y="503515"/>
                  <a:pt x="2589540" y="509245"/>
                  <a:pt x="2581000" y="518324"/>
                </a:cubicBezTo>
                <a:lnTo>
                  <a:pt x="2581000" y="495330"/>
                </a:lnTo>
                <a:lnTo>
                  <a:pt x="2523738" y="495330"/>
                </a:lnTo>
                <a:lnTo>
                  <a:pt x="2523873" y="501804"/>
                </a:lnTo>
                <a:lnTo>
                  <a:pt x="2524408" y="547345"/>
                </a:lnTo>
                <a:lnTo>
                  <a:pt x="2524007" y="588310"/>
                </a:lnTo>
                <a:lnTo>
                  <a:pt x="2523873" y="611081"/>
                </a:lnTo>
                <a:lnTo>
                  <a:pt x="2523738" y="617220"/>
                </a:lnTo>
                <a:lnTo>
                  <a:pt x="2581111" y="617220"/>
                </a:lnTo>
                <a:lnTo>
                  <a:pt x="2580665" y="572795"/>
                </a:lnTo>
                <a:lnTo>
                  <a:pt x="2580888" y="529932"/>
                </a:lnTo>
                <a:cubicBezTo>
                  <a:pt x="2587052" y="521449"/>
                  <a:pt x="2592621" y="515384"/>
                  <a:pt x="2597597" y="511738"/>
                </a:cubicBezTo>
                <a:cubicBezTo>
                  <a:pt x="2602572" y="508092"/>
                  <a:pt x="2607733" y="506269"/>
                  <a:pt x="2613080" y="506269"/>
                </a:cubicBezTo>
                <a:cubicBezTo>
                  <a:pt x="2615234" y="506269"/>
                  <a:pt x="2617944" y="507050"/>
                  <a:pt x="2621211" y="508613"/>
                </a:cubicBezTo>
                <a:cubicBezTo>
                  <a:pt x="2623143" y="509506"/>
                  <a:pt x="2624888" y="509952"/>
                  <a:pt x="2626447" y="509952"/>
                </a:cubicBezTo>
                <a:cubicBezTo>
                  <a:pt x="2628898" y="509952"/>
                  <a:pt x="2630940" y="509245"/>
                  <a:pt x="2632574" y="507831"/>
                </a:cubicBezTo>
                <a:cubicBezTo>
                  <a:pt x="2634208" y="506418"/>
                  <a:pt x="2635024" y="504632"/>
                  <a:pt x="2635024" y="502474"/>
                </a:cubicBezTo>
                <a:cubicBezTo>
                  <a:pt x="2635024" y="499720"/>
                  <a:pt x="2633669" y="497451"/>
                  <a:pt x="2630959" y="495665"/>
                </a:cubicBezTo>
                <a:cubicBezTo>
                  <a:pt x="2628249" y="493879"/>
                  <a:pt x="2624814" y="492986"/>
                  <a:pt x="2620655" y="492986"/>
                </a:cubicBezTo>
                <a:close/>
                <a:moveTo>
                  <a:pt x="980688" y="456262"/>
                </a:moveTo>
                <a:cubicBezTo>
                  <a:pt x="961936" y="456411"/>
                  <a:pt x="952560" y="461546"/>
                  <a:pt x="952560" y="471666"/>
                </a:cubicBezTo>
                <a:cubicBezTo>
                  <a:pt x="952560" y="482233"/>
                  <a:pt x="961899" y="487516"/>
                  <a:pt x="980577" y="487516"/>
                </a:cubicBezTo>
                <a:cubicBezTo>
                  <a:pt x="989953" y="487516"/>
                  <a:pt x="997227" y="486121"/>
                  <a:pt x="1002399" y="483331"/>
                </a:cubicBezTo>
                <a:cubicBezTo>
                  <a:pt x="1007570" y="480540"/>
                  <a:pt x="1010156" y="476652"/>
                  <a:pt x="1010156" y="471666"/>
                </a:cubicBezTo>
                <a:cubicBezTo>
                  <a:pt x="1010156" y="461397"/>
                  <a:pt x="1000334" y="456262"/>
                  <a:pt x="980688" y="456262"/>
                </a:cubicBezTo>
                <a:close/>
                <a:moveTo>
                  <a:pt x="1528897" y="462736"/>
                </a:moveTo>
                <a:cubicBezTo>
                  <a:pt x="1526813" y="462736"/>
                  <a:pt x="1524581" y="463369"/>
                  <a:pt x="1522199" y="464633"/>
                </a:cubicBezTo>
                <a:cubicBezTo>
                  <a:pt x="1519818" y="465898"/>
                  <a:pt x="1514380" y="469311"/>
                  <a:pt x="1505884" y="474874"/>
                </a:cubicBezTo>
                <a:cubicBezTo>
                  <a:pt x="1497488" y="480549"/>
                  <a:pt x="1487890" y="486579"/>
                  <a:pt x="1477091" y="492963"/>
                </a:cubicBezTo>
                <a:lnTo>
                  <a:pt x="1458017" y="504331"/>
                </a:lnTo>
                <a:lnTo>
                  <a:pt x="1458152" y="482699"/>
                </a:lnTo>
                <a:lnTo>
                  <a:pt x="1458687" y="464857"/>
                </a:lnTo>
                <a:lnTo>
                  <a:pt x="1390263" y="464857"/>
                </a:lnTo>
                <a:lnTo>
                  <a:pt x="1390263" y="470996"/>
                </a:lnTo>
                <a:lnTo>
                  <a:pt x="1390710" y="494772"/>
                </a:lnTo>
                <a:lnTo>
                  <a:pt x="1390933" y="521896"/>
                </a:lnTo>
                <a:lnTo>
                  <a:pt x="1390263" y="617220"/>
                </a:lnTo>
                <a:lnTo>
                  <a:pt x="1458687" y="617220"/>
                </a:lnTo>
                <a:lnTo>
                  <a:pt x="1458553" y="611639"/>
                </a:lnTo>
                <a:lnTo>
                  <a:pt x="1457906" y="539978"/>
                </a:lnTo>
                <a:lnTo>
                  <a:pt x="1457906" y="528928"/>
                </a:lnTo>
                <a:lnTo>
                  <a:pt x="1458017" y="512408"/>
                </a:lnTo>
                <a:lnTo>
                  <a:pt x="1478437" y="500114"/>
                </a:lnTo>
                <a:lnTo>
                  <a:pt x="1494624" y="533047"/>
                </a:lnTo>
                <a:lnTo>
                  <a:pt x="1502104" y="548341"/>
                </a:lnTo>
                <a:lnTo>
                  <a:pt x="1512262" y="569328"/>
                </a:lnTo>
                <a:lnTo>
                  <a:pt x="1523202" y="591990"/>
                </a:lnTo>
                <a:lnTo>
                  <a:pt x="1530125" y="606391"/>
                </a:lnTo>
                <a:cubicBezTo>
                  <a:pt x="1533250" y="612866"/>
                  <a:pt x="1535203" y="616643"/>
                  <a:pt x="1535985" y="617722"/>
                </a:cubicBezTo>
                <a:cubicBezTo>
                  <a:pt x="1536766" y="618801"/>
                  <a:pt x="1538012" y="619341"/>
                  <a:pt x="1539724" y="619341"/>
                </a:cubicBezTo>
                <a:cubicBezTo>
                  <a:pt x="1543593" y="619341"/>
                  <a:pt x="1545528" y="617936"/>
                  <a:pt x="1545528" y="615127"/>
                </a:cubicBezTo>
                <a:cubicBezTo>
                  <a:pt x="1545473" y="614019"/>
                  <a:pt x="1544365" y="611754"/>
                  <a:pt x="1542206" y="608332"/>
                </a:cubicBezTo>
                <a:cubicBezTo>
                  <a:pt x="1538707" y="602976"/>
                  <a:pt x="1533385" y="593527"/>
                  <a:pt x="1526239" y="579987"/>
                </a:cubicBezTo>
                <a:cubicBezTo>
                  <a:pt x="1519093" y="566446"/>
                  <a:pt x="1510718" y="550004"/>
                  <a:pt x="1501115" y="530661"/>
                </a:cubicBezTo>
                <a:lnTo>
                  <a:pt x="1484477" y="496959"/>
                </a:lnTo>
                <a:lnTo>
                  <a:pt x="1494549" y="491144"/>
                </a:lnTo>
                <a:cubicBezTo>
                  <a:pt x="1510606" y="481740"/>
                  <a:pt x="1520981" y="475927"/>
                  <a:pt x="1525675" y="473705"/>
                </a:cubicBezTo>
                <a:cubicBezTo>
                  <a:pt x="1529609" y="471825"/>
                  <a:pt x="1532115" y="470457"/>
                  <a:pt x="1533194" y="469601"/>
                </a:cubicBezTo>
                <a:cubicBezTo>
                  <a:pt x="1534273" y="468745"/>
                  <a:pt x="1534813" y="467685"/>
                  <a:pt x="1534813" y="466420"/>
                </a:cubicBezTo>
                <a:cubicBezTo>
                  <a:pt x="1534813" y="463964"/>
                  <a:pt x="1532841" y="462736"/>
                  <a:pt x="1528897" y="462736"/>
                </a:cubicBezTo>
                <a:close/>
                <a:moveTo>
                  <a:pt x="1866513" y="464857"/>
                </a:moveTo>
                <a:lnTo>
                  <a:pt x="1866625" y="469322"/>
                </a:lnTo>
                <a:lnTo>
                  <a:pt x="1866737" y="494660"/>
                </a:lnTo>
                <a:lnTo>
                  <a:pt x="1867183" y="531942"/>
                </a:lnTo>
                <a:lnTo>
                  <a:pt x="1866625" y="610411"/>
                </a:lnTo>
                <a:lnTo>
                  <a:pt x="1866513" y="617220"/>
                </a:lnTo>
                <a:lnTo>
                  <a:pt x="1934602" y="617220"/>
                </a:lnTo>
                <a:lnTo>
                  <a:pt x="1934602" y="614430"/>
                </a:lnTo>
                <a:lnTo>
                  <a:pt x="1934491" y="592998"/>
                </a:lnTo>
                <a:lnTo>
                  <a:pt x="1934491" y="589873"/>
                </a:lnTo>
                <a:cubicBezTo>
                  <a:pt x="1943643" y="591138"/>
                  <a:pt x="1950676" y="591770"/>
                  <a:pt x="1955587" y="591770"/>
                </a:cubicBezTo>
                <a:cubicBezTo>
                  <a:pt x="1968833" y="591770"/>
                  <a:pt x="1980497" y="588850"/>
                  <a:pt x="1990580" y="583008"/>
                </a:cubicBezTo>
                <a:cubicBezTo>
                  <a:pt x="2000663" y="577167"/>
                  <a:pt x="2008458" y="568814"/>
                  <a:pt x="2013965" y="557949"/>
                </a:cubicBezTo>
                <a:cubicBezTo>
                  <a:pt x="2018578" y="548871"/>
                  <a:pt x="2020885" y="539346"/>
                  <a:pt x="2020885" y="529374"/>
                </a:cubicBezTo>
                <a:cubicBezTo>
                  <a:pt x="2020885" y="520147"/>
                  <a:pt x="2018839" y="511329"/>
                  <a:pt x="2014746" y="502920"/>
                </a:cubicBezTo>
                <a:cubicBezTo>
                  <a:pt x="2009388" y="491907"/>
                  <a:pt x="2001798" y="483312"/>
                  <a:pt x="1991975" y="477136"/>
                </a:cubicBezTo>
                <a:cubicBezTo>
                  <a:pt x="1984683" y="472522"/>
                  <a:pt x="1975660" y="469322"/>
                  <a:pt x="1964907" y="467536"/>
                </a:cubicBezTo>
                <a:cubicBezTo>
                  <a:pt x="1954154" y="465750"/>
                  <a:pt x="1938360" y="464857"/>
                  <a:pt x="1917524" y="464857"/>
                </a:cubicBezTo>
                <a:lnTo>
                  <a:pt x="1866513" y="464857"/>
                </a:lnTo>
                <a:close/>
                <a:moveTo>
                  <a:pt x="2093997" y="492316"/>
                </a:moveTo>
                <a:cubicBezTo>
                  <a:pt x="2085142" y="492316"/>
                  <a:pt x="2076659" y="494102"/>
                  <a:pt x="2068547" y="497674"/>
                </a:cubicBezTo>
                <a:cubicBezTo>
                  <a:pt x="2060288" y="501320"/>
                  <a:pt x="2053144" y="506455"/>
                  <a:pt x="2047116" y="513078"/>
                </a:cubicBezTo>
                <a:cubicBezTo>
                  <a:pt x="2041907" y="518733"/>
                  <a:pt x="2037815" y="525449"/>
                  <a:pt x="2034838" y="533225"/>
                </a:cubicBezTo>
                <a:cubicBezTo>
                  <a:pt x="2031861" y="541001"/>
                  <a:pt x="2030373" y="548759"/>
                  <a:pt x="2030373" y="556498"/>
                </a:cubicBezTo>
                <a:cubicBezTo>
                  <a:pt x="2030373" y="564535"/>
                  <a:pt x="2032047" y="572572"/>
                  <a:pt x="2035396" y="580608"/>
                </a:cubicBezTo>
                <a:cubicBezTo>
                  <a:pt x="2039191" y="589761"/>
                  <a:pt x="2044623" y="597463"/>
                  <a:pt x="2051693" y="603714"/>
                </a:cubicBezTo>
                <a:cubicBezTo>
                  <a:pt x="2063822" y="614355"/>
                  <a:pt x="2077812" y="619676"/>
                  <a:pt x="2093662" y="619676"/>
                </a:cubicBezTo>
                <a:cubicBezTo>
                  <a:pt x="2102889" y="619676"/>
                  <a:pt x="2112359" y="617555"/>
                  <a:pt x="2122070" y="613313"/>
                </a:cubicBezTo>
                <a:cubicBezTo>
                  <a:pt x="2131781" y="609072"/>
                  <a:pt x="2139910" y="603565"/>
                  <a:pt x="2146459" y="596793"/>
                </a:cubicBezTo>
                <a:cubicBezTo>
                  <a:pt x="2151445" y="591510"/>
                  <a:pt x="2153938" y="587306"/>
                  <a:pt x="2153938" y="584180"/>
                </a:cubicBezTo>
                <a:cubicBezTo>
                  <a:pt x="2153938" y="582766"/>
                  <a:pt x="2153528" y="581594"/>
                  <a:pt x="2152710" y="580664"/>
                </a:cubicBezTo>
                <a:cubicBezTo>
                  <a:pt x="2151891" y="579734"/>
                  <a:pt x="2150849" y="579269"/>
                  <a:pt x="2149584" y="579269"/>
                </a:cubicBezTo>
                <a:cubicBezTo>
                  <a:pt x="2148543" y="579269"/>
                  <a:pt x="2147575" y="579641"/>
                  <a:pt x="2146682" y="580385"/>
                </a:cubicBezTo>
                <a:cubicBezTo>
                  <a:pt x="2145789" y="581129"/>
                  <a:pt x="2144338" y="582878"/>
                  <a:pt x="2142329" y="585631"/>
                </a:cubicBezTo>
                <a:cubicBezTo>
                  <a:pt x="2136153" y="593966"/>
                  <a:pt x="2128842" y="600496"/>
                  <a:pt x="2120396" y="605221"/>
                </a:cubicBezTo>
                <a:cubicBezTo>
                  <a:pt x="2111950" y="609946"/>
                  <a:pt x="2103411" y="612309"/>
                  <a:pt x="2094778" y="612309"/>
                </a:cubicBezTo>
                <a:cubicBezTo>
                  <a:pt x="2088974" y="612309"/>
                  <a:pt x="2085291" y="610597"/>
                  <a:pt x="2083728" y="607174"/>
                </a:cubicBezTo>
                <a:cubicBezTo>
                  <a:pt x="2082910" y="605388"/>
                  <a:pt x="2082500" y="601147"/>
                  <a:pt x="2082500" y="594449"/>
                </a:cubicBezTo>
                <a:lnTo>
                  <a:pt x="2082500" y="559847"/>
                </a:lnTo>
                <a:lnTo>
                  <a:pt x="2097792" y="559624"/>
                </a:lnTo>
                <a:lnTo>
                  <a:pt x="2131279" y="559512"/>
                </a:lnTo>
                <a:lnTo>
                  <a:pt x="2157286" y="559512"/>
                </a:lnTo>
                <a:cubicBezTo>
                  <a:pt x="2157435" y="535476"/>
                  <a:pt x="2148803" y="517133"/>
                  <a:pt x="2131390" y="504483"/>
                </a:cubicBezTo>
                <a:cubicBezTo>
                  <a:pt x="2120228" y="496372"/>
                  <a:pt x="2107764" y="492316"/>
                  <a:pt x="2093997" y="492316"/>
                </a:cubicBezTo>
                <a:close/>
                <a:moveTo>
                  <a:pt x="2268230" y="492986"/>
                </a:moveTo>
                <a:cubicBezTo>
                  <a:pt x="2261398" y="492986"/>
                  <a:pt x="2254121" y="495702"/>
                  <a:pt x="2246398" y="501134"/>
                </a:cubicBezTo>
                <a:cubicBezTo>
                  <a:pt x="2243056" y="503515"/>
                  <a:pt x="2237115" y="509245"/>
                  <a:pt x="2228575" y="518324"/>
                </a:cubicBezTo>
                <a:lnTo>
                  <a:pt x="2228575" y="495330"/>
                </a:lnTo>
                <a:lnTo>
                  <a:pt x="2171313" y="495330"/>
                </a:lnTo>
                <a:lnTo>
                  <a:pt x="2171448" y="501804"/>
                </a:lnTo>
                <a:lnTo>
                  <a:pt x="2171983" y="547345"/>
                </a:lnTo>
                <a:lnTo>
                  <a:pt x="2171582" y="588310"/>
                </a:lnTo>
                <a:lnTo>
                  <a:pt x="2171448" y="611081"/>
                </a:lnTo>
                <a:lnTo>
                  <a:pt x="2171313" y="617220"/>
                </a:lnTo>
                <a:lnTo>
                  <a:pt x="2228687" y="617220"/>
                </a:lnTo>
                <a:lnTo>
                  <a:pt x="2228240" y="572795"/>
                </a:lnTo>
                <a:lnTo>
                  <a:pt x="2228463" y="529932"/>
                </a:lnTo>
                <a:cubicBezTo>
                  <a:pt x="2234627" y="521449"/>
                  <a:pt x="2240196" y="515384"/>
                  <a:pt x="2245172" y="511738"/>
                </a:cubicBezTo>
                <a:cubicBezTo>
                  <a:pt x="2250147" y="508092"/>
                  <a:pt x="2255308" y="506269"/>
                  <a:pt x="2260655" y="506269"/>
                </a:cubicBezTo>
                <a:cubicBezTo>
                  <a:pt x="2262809" y="506269"/>
                  <a:pt x="2265519" y="507050"/>
                  <a:pt x="2268786" y="508613"/>
                </a:cubicBezTo>
                <a:cubicBezTo>
                  <a:pt x="2270718" y="509506"/>
                  <a:pt x="2272463" y="509952"/>
                  <a:pt x="2274022" y="509952"/>
                </a:cubicBezTo>
                <a:cubicBezTo>
                  <a:pt x="2276473" y="509952"/>
                  <a:pt x="2278515" y="509245"/>
                  <a:pt x="2280149" y="507831"/>
                </a:cubicBezTo>
                <a:cubicBezTo>
                  <a:pt x="2281783" y="506418"/>
                  <a:pt x="2282599" y="504632"/>
                  <a:pt x="2282599" y="502474"/>
                </a:cubicBezTo>
                <a:cubicBezTo>
                  <a:pt x="2282599" y="499720"/>
                  <a:pt x="2281244" y="497451"/>
                  <a:pt x="2278534" y="495665"/>
                </a:cubicBezTo>
                <a:cubicBezTo>
                  <a:pt x="2275824" y="493879"/>
                  <a:pt x="2272389" y="492986"/>
                  <a:pt x="2268230" y="492986"/>
                </a:cubicBezTo>
                <a:close/>
                <a:moveTo>
                  <a:pt x="1608222" y="492316"/>
                </a:moveTo>
                <a:cubicBezTo>
                  <a:pt x="1599367" y="492316"/>
                  <a:pt x="1590884" y="494102"/>
                  <a:pt x="1582772" y="497674"/>
                </a:cubicBezTo>
                <a:cubicBezTo>
                  <a:pt x="1574513" y="501320"/>
                  <a:pt x="1567369" y="506455"/>
                  <a:pt x="1561341" y="513078"/>
                </a:cubicBezTo>
                <a:cubicBezTo>
                  <a:pt x="1556132" y="518733"/>
                  <a:pt x="1552039" y="525449"/>
                  <a:pt x="1549063" y="533225"/>
                </a:cubicBezTo>
                <a:cubicBezTo>
                  <a:pt x="1546086" y="541001"/>
                  <a:pt x="1544598" y="548759"/>
                  <a:pt x="1544598" y="556498"/>
                </a:cubicBezTo>
                <a:cubicBezTo>
                  <a:pt x="1544598" y="564535"/>
                  <a:pt x="1546273" y="572572"/>
                  <a:pt x="1549621" y="580608"/>
                </a:cubicBezTo>
                <a:cubicBezTo>
                  <a:pt x="1553416" y="589761"/>
                  <a:pt x="1558848" y="597463"/>
                  <a:pt x="1565918" y="603714"/>
                </a:cubicBezTo>
                <a:cubicBezTo>
                  <a:pt x="1578047" y="614355"/>
                  <a:pt x="1592037" y="619676"/>
                  <a:pt x="1607887" y="619676"/>
                </a:cubicBezTo>
                <a:cubicBezTo>
                  <a:pt x="1617115" y="619676"/>
                  <a:pt x="1626584" y="617555"/>
                  <a:pt x="1636295" y="613313"/>
                </a:cubicBezTo>
                <a:cubicBezTo>
                  <a:pt x="1646006" y="609072"/>
                  <a:pt x="1654136" y="603565"/>
                  <a:pt x="1660684" y="596793"/>
                </a:cubicBezTo>
                <a:cubicBezTo>
                  <a:pt x="1665670" y="591510"/>
                  <a:pt x="1668163" y="587306"/>
                  <a:pt x="1668163" y="584180"/>
                </a:cubicBezTo>
                <a:cubicBezTo>
                  <a:pt x="1668163" y="582766"/>
                  <a:pt x="1667753" y="581594"/>
                  <a:pt x="1666935" y="580664"/>
                </a:cubicBezTo>
                <a:cubicBezTo>
                  <a:pt x="1666116" y="579734"/>
                  <a:pt x="1665075" y="579269"/>
                  <a:pt x="1663810" y="579269"/>
                </a:cubicBezTo>
                <a:cubicBezTo>
                  <a:pt x="1662768" y="579269"/>
                  <a:pt x="1661800" y="579641"/>
                  <a:pt x="1660907" y="580385"/>
                </a:cubicBezTo>
                <a:cubicBezTo>
                  <a:pt x="1660014" y="581129"/>
                  <a:pt x="1658563" y="582878"/>
                  <a:pt x="1656554" y="585631"/>
                </a:cubicBezTo>
                <a:cubicBezTo>
                  <a:pt x="1650378" y="593966"/>
                  <a:pt x="1643066" y="600496"/>
                  <a:pt x="1634620" y="605221"/>
                </a:cubicBezTo>
                <a:cubicBezTo>
                  <a:pt x="1626174" y="609946"/>
                  <a:pt x="1617635" y="612309"/>
                  <a:pt x="1609004" y="612309"/>
                </a:cubicBezTo>
                <a:cubicBezTo>
                  <a:pt x="1603199" y="612309"/>
                  <a:pt x="1599516" y="610597"/>
                  <a:pt x="1597953" y="607174"/>
                </a:cubicBezTo>
                <a:cubicBezTo>
                  <a:pt x="1597134" y="605388"/>
                  <a:pt x="1596725" y="601147"/>
                  <a:pt x="1596725" y="594449"/>
                </a:cubicBezTo>
                <a:lnTo>
                  <a:pt x="1596725" y="559847"/>
                </a:lnTo>
                <a:lnTo>
                  <a:pt x="1612017" y="559624"/>
                </a:lnTo>
                <a:lnTo>
                  <a:pt x="1645504" y="559512"/>
                </a:lnTo>
                <a:lnTo>
                  <a:pt x="1671511" y="559512"/>
                </a:lnTo>
                <a:cubicBezTo>
                  <a:pt x="1671660" y="535476"/>
                  <a:pt x="1663028" y="517133"/>
                  <a:pt x="1645615" y="504483"/>
                </a:cubicBezTo>
                <a:cubicBezTo>
                  <a:pt x="1634453" y="496372"/>
                  <a:pt x="1621989" y="492316"/>
                  <a:pt x="1608222" y="492316"/>
                </a:cubicBezTo>
                <a:close/>
                <a:moveTo>
                  <a:pt x="1799815" y="492316"/>
                </a:moveTo>
                <a:cubicBezTo>
                  <a:pt x="1798701" y="492316"/>
                  <a:pt x="1797847" y="492652"/>
                  <a:pt x="1797254" y="493323"/>
                </a:cubicBezTo>
                <a:cubicBezTo>
                  <a:pt x="1796660" y="493995"/>
                  <a:pt x="1795176" y="496308"/>
                  <a:pt x="1792800" y="500262"/>
                </a:cubicBezTo>
                <a:cubicBezTo>
                  <a:pt x="1786140" y="511821"/>
                  <a:pt x="1775506" y="528716"/>
                  <a:pt x="1760898" y="550949"/>
                </a:cubicBezTo>
                <a:cubicBezTo>
                  <a:pt x="1754945" y="543130"/>
                  <a:pt x="1749066" y="534345"/>
                  <a:pt x="1743261" y="524591"/>
                </a:cubicBezTo>
                <a:cubicBezTo>
                  <a:pt x="1737456" y="514838"/>
                  <a:pt x="1732321" y="505084"/>
                  <a:pt x="1727856" y="495330"/>
                </a:cubicBezTo>
                <a:lnTo>
                  <a:pt x="1656926" y="495330"/>
                </a:lnTo>
                <a:cubicBezTo>
                  <a:pt x="1666451" y="508055"/>
                  <a:pt x="1685389" y="536444"/>
                  <a:pt x="1713741" y="580497"/>
                </a:cubicBezTo>
                <a:lnTo>
                  <a:pt x="1726913" y="601147"/>
                </a:lnTo>
                <a:cubicBezTo>
                  <a:pt x="1723341" y="605835"/>
                  <a:pt x="1720048" y="609202"/>
                  <a:pt x="1717034" y="611248"/>
                </a:cubicBezTo>
                <a:cubicBezTo>
                  <a:pt x="1714020" y="613295"/>
                  <a:pt x="1710839" y="614318"/>
                  <a:pt x="1707490" y="614318"/>
                </a:cubicBezTo>
                <a:cubicBezTo>
                  <a:pt x="1705779" y="614318"/>
                  <a:pt x="1703733" y="613760"/>
                  <a:pt x="1701351" y="612644"/>
                </a:cubicBezTo>
                <a:cubicBezTo>
                  <a:pt x="1697705" y="610932"/>
                  <a:pt x="1695249" y="610076"/>
                  <a:pt x="1693984" y="610076"/>
                </a:cubicBezTo>
                <a:cubicBezTo>
                  <a:pt x="1692273" y="610076"/>
                  <a:pt x="1690822" y="610634"/>
                  <a:pt x="1689631" y="611751"/>
                </a:cubicBezTo>
                <a:cubicBezTo>
                  <a:pt x="1688441" y="612867"/>
                  <a:pt x="1687845" y="614206"/>
                  <a:pt x="1687845" y="615769"/>
                </a:cubicBezTo>
                <a:cubicBezTo>
                  <a:pt x="1687845" y="618225"/>
                  <a:pt x="1689167" y="620252"/>
                  <a:pt x="1691811" y="621852"/>
                </a:cubicBezTo>
                <a:cubicBezTo>
                  <a:pt x="1694455" y="623452"/>
                  <a:pt x="1697825" y="624252"/>
                  <a:pt x="1701922" y="624252"/>
                </a:cubicBezTo>
                <a:cubicBezTo>
                  <a:pt x="1706094" y="624252"/>
                  <a:pt x="1710433" y="623249"/>
                  <a:pt x="1714939" y="621243"/>
                </a:cubicBezTo>
                <a:cubicBezTo>
                  <a:pt x="1719445" y="619237"/>
                  <a:pt x="1723337" y="616636"/>
                  <a:pt x="1726614" y="613442"/>
                </a:cubicBezTo>
                <a:cubicBezTo>
                  <a:pt x="1731008" y="608910"/>
                  <a:pt x="1736589" y="601508"/>
                  <a:pt x="1743357" y="591237"/>
                </a:cubicBezTo>
                <a:lnTo>
                  <a:pt x="1762991" y="561202"/>
                </a:lnTo>
                <a:cubicBezTo>
                  <a:pt x="1779427" y="536193"/>
                  <a:pt x="1793000" y="516394"/>
                  <a:pt x="1803710" y="501804"/>
                </a:cubicBezTo>
                <a:cubicBezTo>
                  <a:pt x="1804974" y="500241"/>
                  <a:pt x="1805605" y="498902"/>
                  <a:pt x="1805605" y="497786"/>
                </a:cubicBezTo>
                <a:cubicBezTo>
                  <a:pt x="1805605" y="496372"/>
                  <a:pt x="1805012" y="495107"/>
                  <a:pt x="1803824" y="493990"/>
                </a:cubicBezTo>
                <a:cubicBezTo>
                  <a:pt x="1802636" y="492874"/>
                  <a:pt x="1801300" y="492316"/>
                  <a:pt x="1799815" y="492316"/>
                </a:cubicBezTo>
                <a:close/>
                <a:moveTo>
                  <a:pt x="1307515" y="481042"/>
                </a:moveTo>
                <a:cubicBezTo>
                  <a:pt x="1305729" y="481042"/>
                  <a:pt x="1304055" y="482605"/>
                  <a:pt x="1302492" y="485730"/>
                </a:cubicBezTo>
                <a:cubicBezTo>
                  <a:pt x="1299813" y="490939"/>
                  <a:pt x="1295534" y="493544"/>
                  <a:pt x="1289655" y="493544"/>
                </a:cubicBezTo>
                <a:cubicBezTo>
                  <a:pt x="1287274" y="493544"/>
                  <a:pt x="1283442" y="493321"/>
                  <a:pt x="1278159" y="492874"/>
                </a:cubicBezTo>
                <a:cubicBezTo>
                  <a:pt x="1274289" y="492502"/>
                  <a:pt x="1270568" y="492316"/>
                  <a:pt x="1266996" y="492316"/>
                </a:cubicBezTo>
                <a:cubicBezTo>
                  <a:pt x="1250849" y="492316"/>
                  <a:pt x="1237119" y="495665"/>
                  <a:pt x="1225808" y="502362"/>
                </a:cubicBezTo>
                <a:cubicBezTo>
                  <a:pt x="1210702" y="511292"/>
                  <a:pt x="1203149" y="523272"/>
                  <a:pt x="1203149" y="538304"/>
                </a:cubicBezTo>
                <a:cubicBezTo>
                  <a:pt x="1203149" y="544629"/>
                  <a:pt x="1204600" y="550489"/>
                  <a:pt x="1207502" y="555884"/>
                </a:cubicBezTo>
                <a:cubicBezTo>
                  <a:pt x="1210405" y="561279"/>
                  <a:pt x="1214497" y="565651"/>
                  <a:pt x="1219781" y="569000"/>
                </a:cubicBezTo>
                <a:cubicBezTo>
                  <a:pt x="1214125" y="573241"/>
                  <a:pt x="1210088" y="577278"/>
                  <a:pt x="1207670" y="581111"/>
                </a:cubicBezTo>
                <a:cubicBezTo>
                  <a:pt x="1205251" y="584943"/>
                  <a:pt x="1204042" y="589166"/>
                  <a:pt x="1204042" y="593780"/>
                </a:cubicBezTo>
                <a:cubicBezTo>
                  <a:pt x="1204042" y="597872"/>
                  <a:pt x="1205047" y="601668"/>
                  <a:pt x="1207056" y="605165"/>
                </a:cubicBezTo>
                <a:cubicBezTo>
                  <a:pt x="1209065" y="608662"/>
                  <a:pt x="1211818" y="611416"/>
                  <a:pt x="1215316" y="613425"/>
                </a:cubicBezTo>
                <a:cubicBezTo>
                  <a:pt x="1221343" y="616922"/>
                  <a:pt x="1228450" y="618671"/>
                  <a:pt x="1236635" y="618671"/>
                </a:cubicBezTo>
                <a:cubicBezTo>
                  <a:pt x="1241844" y="618671"/>
                  <a:pt x="1248430" y="618113"/>
                  <a:pt x="1256392" y="616997"/>
                </a:cubicBezTo>
                <a:cubicBezTo>
                  <a:pt x="1267778" y="615434"/>
                  <a:pt x="1275256" y="614653"/>
                  <a:pt x="1278828" y="614653"/>
                </a:cubicBezTo>
                <a:cubicBezTo>
                  <a:pt x="1282995" y="614653"/>
                  <a:pt x="1285079" y="615806"/>
                  <a:pt x="1285079" y="618113"/>
                </a:cubicBezTo>
                <a:cubicBezTo>
                  <a:pt x="1285079" y="619155"/>
                  <a:pt x="1284484" y="620606"/>
                  <a:pt x="1283293" y="622466"/>
                </a:cubicBezTo>
                <a:cubicBezTo>
                  <a:pt x="1285451" y="622615"/>
                  <a:pt x="1287237" y="622690"/>
                  <a:pt x="1288651" y="622690"/>
                </a:cubicBezTo>
                <a:cubicBezTo>
                  <a:pt x="1296241" y="622690"/>
                  <a:pt x="1302269" y="620048"/>
                  <a:pt x="1306734" y="614764"/>
                </a:cubicBezTo>
                <a:cubicBezTo>
                  <a:pt x="1309412" y="611565"/>
                  <a:pt x="1310752" y="607993"/>
                  <a:pt x="1310752" y="604049"/>
                </a:cubicBezTo>
                <a:cubicBezTo>
                  <a:pt x="1310752" y="599361"/>
                  <a:pt x="1308854" y="595268"/>
                  <a:pt x="1305059" y="591770"/>
                </a:cubicBezTo>
                <a:cubicBezTo>
                  <a:pt x="1300148" y="587380"/>
                  <a:pt x="1292111" y="585520"/>
                  <a:pt x="1280949" y="586189"/>
                </a:cubicBezTo>
                <a:lnTo>
                  <a:pt x="1279275" y="586301"/>
                </a:lnTo>
                <a:lnTo>
                  <a:pt x="1245900" y="586301"/>
                </a:lnTo>
                <a:lnTo>
                  <a:pt x="1245230" y="586413"/>
                </a:lnTo>
                <a:cubicBezTo>
                  <a:pt x="1242030" y="586859"/>
                  <a:pt x="1236152" y="586524"/>
                  <a:pt x="1227594" y="585408"/>
                </a:cubicBezTo>
                <a:cubicBezTo>
                  <a:pt x="1223650" y="584887"/>
                  <a:pt x="1221678" y="583176"/>
                  <a:pt x="1221678" y="580273"/>
                </a:cubicBezTo>
                <a:cubicBezTo>
                  <a:pt x="1221678" y="577818"/>
                  <a:pt x="1223427" y="575399"/>
                  <a:pt x="1226924" y="573018"/>
                </a:cubicBezTo>
                <a:cubicBezTo>
                  <a:pt x="1231836" y="575548"/>
                  <a:pt x="1237268" y="577446"/>
                  <a:pt x="1243221" y="578711"/>
                </a:cubicBezTo>
                <a:cubicBezTo>
                  <a:pt x="1249174" y="579976"/>
                  <a:pt x="1255685" y="580608"/>
                  <a:pt x="1262755" y="580608"/>
                </a:cubicBezTo>
                <a:cubicBezTo>
                  <a:pt x="1278084" y="580608"/>
                  <a:pt x="1291181" y="576925"/>
                  <a:pt x="1302045" y="569558"/>
                </a:cubicBezTo>
                <a:cubicBezTo>
                  <a:pt x="1307924" y="565614"/>
                  <a:pt x="1312501" y="560740"/>
                  <a:pt x="1315775" y="554936"/>
                </a:cubicBezTo>
                <a:cubicBezTo>
                  <a:pt x="1319049" y="549131"/>
                  <a:pt x="1320686" y="542992"/>
                  <a:pt x="1320686" y="536518"/>
                </a:cubicBezTo>
                <a:cubicBezTo>
                  <a:pt x="1320686" y="527440"/>
                  <a:pt x="1317821" y="519440"/>
                  <a:pt x="1312091" y="512519"/>
                </a:cubicBezTo>
                <a:cubicBezTo>
                  <a:pt x="1307775" y="507385"/>
                  <a:pt x="1302417" y="503255"/>
                  <a:pt x="1296018" y="500130"/>
                </a:cubicBezTo>
                <a:cubicBezTo>
                  <a:pt x="1301227" y="498418"/>
                  <a:pt x="1305320" y="496279"/>
                  <a:pt x="1308296" y="493711"/>
                </a:cubicBezTo>
                <a:cubicBezTo>
                  <a:pt x="1311273" y="491144"/>
                  <a:pt x="1312761" y="488521"/>
                  <a:pt x="1312761" y="485842"/>
                </a:cubicBezTo>
                <a:cubicBezTo>
                  <a:pt x="1312761" y="484503"/>
                  <a:pt x="1312240" y="483368"/>
                  <a:pt x="1311198" y="482438"/>
                </a:cubicBezTo>
                <a:cubicBezTo>
                  <a:pt x="1310157" y="481507"/>
                  <a:pt x="1308929" y="481042"/>
                  <a:pt x="1307515" y="481042"/>
                </a:cubicBezTo>
                <a:close/>
                <a:moveTo>
                  <a:pt x="619073" y="464857"/>
                </a:moveTo>
                <a:lnTo>
                  <a:pt x="618962" y="472448"/>
                </a:lnTo>
                <a:lnTo>
                  <a:pt x="619296" y="497339"/>
                </a:lnTo>
                <a:lnTo>
                  <a:pt x="619408" y="519998"/>
                </a:lnTo>
                <a:lnTo>
                  <a:pt x="619139" y="562079"/>
                </a:lnTo>
                <a:lnTo>
                  <a:pt x="619007" y="594226"/>
                </a:lnTo>
                <a:lnTo>
                  <a:pt x="618738" y="611974"/>
                </a:lnTo>
                <a:lnTo>
                  <a:pt x="618738" y="617220"/>
                </a:lnTo>
                <a:lnTo>
                  <a:pt x="675777" y="617220"/>
                </a:lnTo>
                <a:lnTo>
                  <a:pt x="675777" y="612867"/>
                </a:lnTo>
                <a:lnTo>
                  <a:pt x="675330" y="557726"/>
                </a:lnTo>
                <a:lnTo>
                  <a:pt x="675553" y="526807"/>
                </a:lnTo>
                <a:lnTo>
                  <a:pt x="675665" y="509841"/>
                </a:lnTo>
                <a:lnTo>
                  <a:pt x="675888" y="470550"/>
                </a:lnTo>
                <a:lnTo>
                  <a:pt x="675777" y="464857"/>
                </a:lnTo>
                <a:lnTo>
                  <a:pt x="619073" y="464857"/>
                </a:lnTo>
                <a:close/>
                <a:moveTo>
                  <a:pt x="828265" y="492316"/>
                </a:moveTo>
                <a:cubicBezTo>
                  <a:pt x="827151" y="492316"/>
                  <a:pt x="826297" y="492652"/>
                  <a:pt x="825704" y="493323"/>
                </a:cubicBezTo>
                <a:cubicBezTo>
                  <a:pt x="825110" y="493995"/>
                  <a:pt x="823626" y="496308"/>
                  <a:pt x="821250" y="500262"/>
                </a:cubicBezTo>
                <a:cubicBezTo>
                  <a:pt x="814590" y="511821"/>
                  <a:pt x="803956" y="528716"/>
                  <a:pt x="789348" y="550949"/>
                </a:cubicBezTo>
                <a:cubicBezTo>
                  <a:pt x="783394" y="543130"/>
                  <a:pt x="777515" y="534345"/>
                  <a:pt x="771711" y="524591"/>
                </a:cubicBezTo>
                <a:cubicBezTo>
                  <a:pt x="765906" y="514838"/>
                  <a:pt x="760771" y="505084"/>
                  <a:pt x="756306" y="495330"/>
                </a:cubicBezTo>
                <a:lnTo>
                  <a:pt x="685376" y="495330"/>
                </a:lnTo>
                <a:cubicBezTo>
                  <a:pt x="694901" y="508055"/>
                  <a:pt x="713839" y="536444"/>
                  <a:pt x="742191" y="580497"/>
                </a:cubicBezTo>
                <a:lnTo>
                  <a:pt x="755362" y="601147"/>
                </a:lnTo>
                <a:cubicBezTo>
                  <a:pt x="751791" y="605835"/>
                  <a:pt x="748498" y="609202"/>
                  <a:pt x="745484" y="611248"/>
                </a:cubicBezTo>
                <a:cubicBezTo>
                  <a:pt x="742470" y="613295"/>
                  <a:pt x="739289" y="614318"/>
                  <a:pt x="735940" y="614318"/>
                </a:cubicBezTo>
                <a:cubicBezTo>
                  <a:pt x="734229" y="614318"/>
                  <a:pt x="732182" y="613760"/>
                  <a:pt x="729801" y="612644"/>
                </a:cubicBezTo>
                <a:cubicBezTo>
                  <a:pt x="726155" y="610932"/>
                  <a:pt x="723699" y="610076"/>
                  <a:pt x="722434" y="610076"/>
                </a:cubicBezTo>
                <a:cubicBezTo>
                  <a:pt x="720723" y="610076"/>
                  <a:pt x="719272" y="610634"/>
                  <a:pt x="718081" y="611751"/>
                </a:cubicBezTo>
                <a:cubicBezTo>
                  <a:pt x="716890" y="612867"/>
                  <a:pt x="716295" y="614206"/>
                  <a:pt x="716295" y="615769"/>
                </a:cubicBezTo>
                <a:cubicBezTo>
                  <a:pt x="716295" y="618225"/>
                  <a:pt x="717617" y="620252"/>
                  <a:pt x="720261" y="621852"/>
                </a:cubicBezTo>
                <a:cubicBezTo>
                  <a:pt x="722905" y="623452"/>
                  <a:pt x="726275" y="624252"/>
                  <a:pt x="730372" y="624252"/>
                </a:cubicBezTo>
                <a:cubicBezTo>
                  <a:pt x="734543" y="624252"/>
                  <a:pt x="738882" y="623249"/>
                  <a:pt x="743389" y="621243"/>
                </a:cubicBezTo>
                <a:cubicBezTo>
                  <a:pt x="747895" y="619237"/>
                  <a:pt x="751787" y="616636"/>
                  <a:pt x="755064" y="613442"/>
                </a:cubicBezTo>
                <a:cubicBezTo>
                  <a:pt x="759458" y="608910"/>
                  <a:pt x="765039" y="601508"/>
                  <a:pt x="771807" y="591237"/>
                </a:cubicBezTo>
                <a:lnTo>
                  <a:pt x="791441" y="561202"/>
                </a:lnTo>
                <a:cubicBezTo>
                  <a:pt x="807877" y="536193"/>
                  <a:pt x="821450" y="516394"/>
                  <a:pt x="832160" y="501804"/>
                </a:cubicBezTo>
                <a:cubicBezTo>
                  <a:pt x="833423" y="500241"/>
                  <a:pt x="834055" y="498902"/>
                  <a:pt x="834055" y="497786"/>
                </a:cubicBezTo>
                <a:cubicBezTo>
                  <a:pt x="834055" y="496372"/>
                  <a:pt x="833461" y="495107"/>
                  <a:pt x="832274" y="493990"/>
                </a:cubicBezTo>
                <a:cubicBezTo>
                  <a:pt x="831086" y="492874"/>
                  <a:pt x="829750" y="492316"/>
                  <a:pt x="828265" y="492316"/>
                </a:cubicBezTo>
                <a:close/>
                <a:moveTo>
                  <a:pt x="882573" y="492316"/>
                </a:moveTo>
                <a:cubicBezTo>
                  <a:pt x="870146" y="492316"/>
                  <a:pt x="859133" y="495293"/>
                  <a:pt x="849533" y="501246"/>
                </a:cubicBezTo>
                <a:cubicBezTo>
                  <a:pt x="843729" y="504816"/>
                  <a:pt x="839209" y="509151"/>
                  <a:pt x="835972" y="514248"/>
                </a:cubicBezTo>
                <a:cubicBezTo>
                  <a:pt x="832735" y="519345"/>
                  <a:pt x="831116" y="524684"/>
                  <a:pt x="831116" y="530264"/>
                </a:cubicBezTo>
                <a:cubicBezTo>
                  <a:pt x="831116" y="536663"/>
                  <a:pt x="833480" y="543342"/>
                  <a:pt x="838207" y="550299"/>
                </a:cubicBezTo>
                <a:cubicBezTo>
                  <a:pt x="842934" y="557256"/>
                  <a:pt x="853295" y="569293"/>
                  <a:pt x="869292" y="586411"/>
                </a:cubicBezTo>
                <a:cubicBezTo>
                  <a:pt x="875839" y="593481"/>
                  <a:pt x="880062" y="598272"/>
                  <a:pt x="881959" y="600783"/>
                </a:cubicBezTo>
                <a:cubicBezTo>
                  <a:pt x="883857" y="603294"/>
                  <a:pt x="884806" y="605449"/>
                  <a:pt x="884806" y="607247"/>
                </a:cubicBezTo>
                <a:cubicBezTo>
                  <a:pt x="884806" y="609046"/>
                  <a:pt x="884117" y="610414"/>
                  <a:pt x="882741" y="611350"/>
                </a:cubicBezTo>
                <a:cubicBezTo>
                  <a:pt x="881364" y="612287"/>
                  <a:pt x="879299" y="612755"/>
                  <a:pt x="876546" y="612755"/>
                </a:cubicBezTo>
                <a:cubicBezTo>
                  <a:pt x="870593" y="612755"/>
                  <a:pt x="864193" y="611500"/>
                  <a:pt x="857347" y="608990"/>
                </a:cubicBezTo>
                <a:cubicBezTo>
                  <a:pt x="850501" y="606479"/>
                  <a:pt x="845217" y="603463"/>
                  <a:pt x="841497" y="599941"/>
                </a:cubicBezTo>
                <a:cubicBezTo>
                  <a:pt x="839190" y="597694"/>
                  <a:pt x="837292" y="596570"/>
                  <a:pt x="835804" y="596570"/>
                </a:cubicBezTo>
                <a:cubicBezTo>
                  <a:pt x="832902" y="596645"/>
                  <a:pt x="831451" y="598058"/>
                  <a:pt x="831451" y="600812"/>
                </a:cubicBezTo>
                <a:cubicBezTo>
                  <a:pt x="831451" y="602300"/>
                  <a:pt x="832065" y="603677"/>
                  <a:pt x="833293" y="604942"/>
                </a:cubicBezTo>
                <a:cubicBezTo>
                  <a:pt x="834520" y="606207"/>
                  <a:pt x="836809" y="607844"/>
                  <a:pt x="840157" y="609853"/>
                </a:cubicBezTo>
                <a:cubicBezTo>
                  <a:pt x="851543" y="616402"/>
                  <a:pt x="864602" y="619676"/>
                  <a:pt x="879336" y="619676"/>
                </a:cubicBezTo>
                <a:cubicBezTo>
                  <a:pt x="892582" y="619676"/>
                  <a:pt x="903744" y="616736"/>
                  <a:pt x="912823" y="610858"/>
                </a:cubicBezTo>
                <a:cubicBezTo>
                  <a:pt x="923910" y="603788"/>
                  <a:pt x="929454" y="594524"/>
                  <a:pt x="929454" y="583064"/>
                </a:cubicBezTo>
                <a:cubicBezTo>
                  <a:pt x="929454" y="575771"/>
                  <a:pt x="927482" y="569000"/>
                  <a:pt x="923538" y="562749"/>
                </a:cubicBezTo>
                <a:cubicBezTo>
                  <a:pt x="921231" y="559103"/>
                  <a:pt x="918832" y="555884"/>
                  <a:pt x="916339" y="553094"/>
                </a:cubicBezTo>
                <a:cubicBezTo>
                  <a:pt x="913846" y="550303"/>
                  <a:pt x="907986" y="544406"/>
                  <a:pt x="898758" y="535402"/>
                </a:cubicBezTo>
                <a:cubicBezTo>
                  <a:pt x="889308" y="526174"/>
                  <a:pt x="883038" y="519626"/>
                  <a:pt x="879950" y="515756"/>
                </a:cubicBezTo>
                <a:cubicBezTo>
                  <a:pt x="876862" y="511887"/>
                  <a:pt x="875318" y="508687"/>
                  <a:pt x="875318" y="506157"/>
                </a:cubicBezTo>
                <a:cubicBezTo>
                  <a:pt x="875318" y="503999"/>
                  <a:pt x="876155" y="502399"/>
                  <a:pt x="877829" y="501357"/>
                </a:cubicBezTo>
                <a:cubicBezTo>
                  <a:pt x="879504" y="500316"/>
                  <a:pt x="881978" y="499795"/>
                  <a:pt x="885252" y="499795"/>
                </a:cubicBezTo>
                <a:cubicBezTo>
                  <a:pt x="894554" y="499795"/>
                  <a:pt x="903149" y="502622"/>
                  <a:pt x="911037" y="508278"/>
                </a:cubicBezTo>
                <a:cubicBezTo>
                  <a:pt x="914906" y="511031"/>
                  <a:pt x="917548" y="512408"/>
                  <a:pt x="918962" y="512408"/>
                </a:cubicBezTo>
                <a:cubicBezTo>
                  <a:pt x="920152" y="512408"/>
                  <a:pt x="921213" y="511961"/>
                  <a:pt x="922143" y="511068"/>
                </a:cubicBezTo>
                <a:cubicBezTo>
                  <a:pt x="923073" y="510175"/>
                  <a:pt x="923538" y="509171"/>
                  <a:pt x="923538" y="508055"/>
                </a:cubicBezTo>
                <a:cubicBezTo>
                  <a:pt x="923538" y="504483"/>
                  <a:pt x="919557" y="501171"/>
                  <a:pt x="911595" y="498120"/>
                </a:cubicBezTo>
                <a:cubicBezTo>
                  <a:pt x="901400" y="494251"/>
                  <a:pt x="891726" y="492316"/>
                  <a:pt x="882573" y="492316"/>
                </a:cubicBezTo>
                <a:close/>
                <a:moveTo>
                  <a:pt x="1144883" y="492316"/>
                </a:moveTo>
                <a:cubicBezTo>
                  <a:pt x="1136995" y="492316"/>
                  <a:pt x="1128884" y="493860"/>
                  <a:pt x="1120550" y="496948"/>
                </a:cubicBezTo>
                <a:cubicBezTo>
                  <a:pt x="1112215" y="500037"/>
                  <a:pt x="1103695" y="504669"/>
                  <a:pt x="1094988" y="510845"/>
                </a:cubicBezTo>
                <a:lnTo>
                  <a:pt x="1094988" y="495330"/>
                </a:lnTo>
                <a:lnTo>
                  <a:pt x="1037838" y="495330"/>
                </a:lnTo>
                <a:lnTo>
                  <a:pt x="1038173" y="519552"/>
                </a:lnTo>
                <a:lnTo>
                  <a:pt x="1038508" y="544555"/>
                </a:lnTo>
                <a:lnTo>
                  <a:pt x="1038173" y="573465"/>
                </a:lnTo>
                <a:lnTo>
                  <a:pt x="1037838" y="617220"/>
                </a:lnTo>
                <a:lnTo>
                  <a:pt x="1094877" y="617220"/>
                </a:lnTo>
                <a:lnTo>
                  <a:pt x="1094765" y="612420"/>
                </a:lnTo>
                <a:lnTo>
                  <a:pt x="1094430" y="579604"/>
                </a:lnTo>
                <a:lnTo>
                  <a:pt x="1094653" y="555605"/>
                </a:lnTo>
                <a:lnTo>
                  <a:pt x="1094877" y="524240"/>
                </a:lnTo>
                <a:lnTo>
                  <a:pt x="1094988" y="519663"/>
                </a:lnTo>
                <a:cubicBezTo>
                  <a:pt x="1099900" y="515496"/>
                  <a:pt x="1104476" y="512371"/>
                  <a:pt x="1108718" y="510287"/>
                </a:cubicBezTo>
                <a:cubicBezTo>
                  <a:pt x="1112959" y="508203"/>
                  <a:pt x="1116903" y="507162"/>
                  <a:pt x="1120550" y="507162"/>
                </a:cubicBezTo>
                <a:cubicBezTo>
                  <a:pt x="1124493" y="507162"/>
                  <a:pt x="1127061" y="508352"/>
                  <a:pt x="1128251" y="510734"/>
                </a:cubicBezTo>
                <a:cubicBezTo>
                  <a:pt x="1128847" y="511924"/>
                  <a:pt x="1129200" y="513282"/>
                  <a:pt x="1129312" y="514808"/>
                </a:cubicBezTo>
                <a:cubicBezTo>
                  <a:pt x="1129423" y="516333"/>
                  <a:pt x="1129516" y="521077"/>
                  <a:pt x="1129591" y="529039"/>
                </a:cubicBezTo>
                <a:lnTo>
                  <a:pt x="1129702" y="563419"/>
                </a:lnTo>
                <a:lnTo>
                  <a:pt x="1129415" y="586189"/>
                </a:lnTo>
                <a:lnTo>
                  <a:pt x="1129033" y="617220"/>
                </a:lnTo>
                <a:lnTo>
                  <a:pt x="1185736" y="617220"/>
                </a:lnTo>
                <a:lnTo>
                  <a:pt x="1185401" y="591212"/>
                </a:lnTo>
                <a:lnTo>
                  <a:pt x="1185625" y="539532"/>
                </a:lnTo>
                <a:cubicBezTo>
                  <a:pt x="1185625" y="527328"/>
                  <a:pt x="1184676" y="518528"/>
                  <a:pt x="1182778" y="513133"/>
                </a:cubicBezTo>
                <a:cubicBezTo>
                  <a:pt x="1180881" y="507738"/>
                  <a:pt x="1177179" y="503218"/>
                  <a:pt x="1171672" y="499571"/>
                </a:cubicBezTo>
                <a:cubicBezTo>
                  <a:pt x="1164379" y="494735"/>
                  <a:pt x="1155450" y="492316"/>
                  <a:pt x="1144883" y="492316"/>
                </a:cubicBezTo>
                <a:close/>
                <a:moveTo>
                  <a:pt x="952560" y="495330"/>
                </a:moveTo>
                <a:lnTo>
                  <a:pt x="952448" y="499571"/>
                </a:lnTo>
                <a:lnTo>
                  <a:pt x="952783" y="520779"/>
                </a:lnTo>
                <a:lnTo>
                  <a:pt x="953006" y="539867"/>
                </a:lnTo>
                <a:lnTo>
                  <a:pt x="952671" y="576144"/>
                </a:lnTo>
                <a:lnTo>
                  <a:pt x="952113" y="617220"/>
                </a:lnTo>
                <a:lnTo>
                  <a:pt x="1009487" y="617220"/>
                </a:lnTo>
                <a:lnTo>
                  <a:pt x="1009263" y="607174"/>
                </a:lnTo>
                <a:lnTo>
                  <a:pt x="1008817" y="584069"/>
                </a:lnTo>
                <a:lnTo>
                  <a:pt x="1009152" y="542992"/>
                </a:lnTo>
                <a:lnTo>
                  <a:pt x="1009375" y="515980"/>
                </a:lnTo>
                <a:lnTo>
                  <a:pt x="1009598" y="498567"/>
                </a:lnTo>
                <a:lnTo>
                  <a:pt x="1009598" y="495330"/>
                </a:lnTo>
                <a:lnTo>
                  <a:pt x="952560" y="495330"/>
                </a:lnTo>
                <a:close/>
                <a:moveTo>
                  <a:pt x="392408" y="492316"/>
                </a:moveTo>
                <a:cubicBezTo>
                  <a:pt x="384520" y="492316"/>
                  <a:pt x="376409" y="493860"/>
                  <a:pt x="368075" y="496948"/>
                </a:cubicBezTo>
                <a:cubicBezTo>
                  <a:pt x="359740" y="500037"/>
                  <a:pt x="351220" y="504669"/>
                  <a:pt x="342513" y="510845"/>
                </a:cubicBezTo>
                <a:lnTo>
                  <a:pt x="342513" y="495330"/>
                </a:lnTo>
                <a:lnTo>
                  <a:pt x="285363" y="495330"/>
                </a:lnTo>
                <a:lnTo>
                  <a:pt x="285698" y="519552"/>
                </a:lnTo>
                <a:lnTo>
                  <a:pt x="286033" y="544555"/>
                </a:lnTo>
                <a:lnTo>
                  <a:pt x="285698" y="573465"/>
                </a:lnTo>
                <a:lnTo>
                  <a:pt x="285363" y="617220"/>
                </a:lnTo>
                <a:lnTo>
                  <a:pt x="342402" y="617220"/>
                </a:lnTo>
                <a:lnTo>
                  <a:pt x="342290" y="612420"/>
                </a:lnTo>
                <a:lnTo>
                  <a:pt x="341955" y="579604"/>
                </a:lnTo>
                <a:lnTo>
                  <a:pt x="342178" y="555605"/>
                </a:lnTo>
                <a:lnTo>
                  <a:pt x="342402" y="524240"/>
                </a:lnTo>
                <a:lnTo>
                  <a:pt x="342513" y="519663"/>
                </a:lnTo>
                <a:cubicBezTo>
                  <a:pt x="347425" y="515496"/>
                  <a:pt x="352001" y="512371"/>
                  <a:pt x="356243" y="510287"/>
                </a:cubicBezTo>
                <a:cubicBezTo>
                  <a:pt x="360484" y="508203"/>
                  <a:pt x="364428" y="507162"/>
                  <a:pt x="368075" y="507162"/>
                </a:cubicBezTo>
                <a:cubicBezTo>
                  <a:pt x="372018" y="507162"/>
                  <a:pt x="374586" y="508352"/>
                  <a:pt x="375776" y="510734"/>
                </a:cubicBezTo>
                <a:cubicBezTo>
                  <a:pt x="376372" y="511924"/>
                  <a:pt x="376725" y="513282"/>
                  <a:pt x="376837" y="514808"/>
                </a:cubicBezTo>
                <a:cubicBezTo>
                  <a:pt x="376948" y="516333"/>
                  <a:pt x="377041" y="521077"/>
                  <a:pt x="377116" y="529039"/>
                </a:cubicBezTo>
                <a:lnTo>
                  <a:pt x="377227" y="563419"/>
                </a:lnTo>
                <a:lnTo>
                  <a:pt x="376940" y="586189"/>
                </a:lnTo>
                <a:lnTo>
                  <a:pt x="376558" y="617220"/>
                </a:lnTo>
                <a:lnTo>
                  <a:pt x="433261" y="617220"/>
                </a:lnTo>
                <a:lnTo>
                  <a:pt x="432926" y="591212"/>
                </a:lnTo>
                <a:lnTo>
                  <a:pt x="433149" y="539532"/>
                </a:lnTo>
                <a:cubicBezTo>
                  <a:pt x="433149" y="527328"/>
                  <a:pt x="432201" y="518528"/>
                  <a:pt x="430303" y="513133"/>
                </a:cubicBezTo>
                <a:cubicBezTo>
                  <a:pt x="428406" y="507738"/>
                  <a:pt x="424703" y="503218"/>
                  <a:pt x="419197" y="499571"/>
                </a:cubicBezTo>
                <a:cubicBezTo>
                  <a:pt x="411904" y="494735"/>
                  <a:pt x="402975" y="492316"/>
                  <a:pt x="392408" y="492316"/>
                </a:cubicBezTo>
                <a:close/>
                <a:moveTo>
                  <a:pt x="522335" y="492316"/>
                </a:moveTo>
                <a:cubicBezTo>
                  <a:pt x="505592" y="492316"/>
                  <a:pt x="491937" y="494697"/>
                  <a:pt x="481370" y="499460"/>
                </a:cubicBezTo>
                <a:cubicBezTo>
                  <a:pt x="470282" y="504446"/>
                  <a:pt x="464738" y="509282"/>
                  <a:pt x="464738" y="513971"/>
                </a:cubicBezTo>
                <a:cubicBezTo>
                  <a:pt x="464738" y="515533"/>
                  <a:pt x="465372" y="516910"/>
                  <a:pt x="466639" y="518101"/>
                </a:cubicBezTo>
                <a:cubicBezTo>
                  <a:pt x="467905" y="519291"/>
                  <a:pt x="469396" y="519886"/>
                  <a:pt x="471111" y="519886"/>
                </a:cubicBezTo>
                <a:cubicBezTo>
                  <a:pt x="473422" y="519886"/>
                  <a:pt x="476253" y="517952"/>
                  <a:pt x="479607" y="514082"/>
                </a:cubicBezTo>
                <a:cubicBezTo>
                  <a:pt x="487879" y="504557"/>
                  <a:pt x="499618" y="499795"/>
                  <a:pt x="514823" y="499795"/>
                </a:cubicBezTo>
                <a:cubicBezTo>
                  <a:pt x="524661" y="499795"/>
                  <a:pt x="530922" y="501878"/>
                  <a:pt x="533605" y="506045"/>
                </a:cubicBezTo>
                <a:cubicBezTo>
                  <a:pt x="534722" y="507757"/>
                  <a:pt x="535393" y="509692"/>
                  <a:pt x="535617" y="511850"/>
                </a:cubicBezTo>
                <a:cubicBezTo>
                  <a:pt x="535841" y="514008"/>
                  <a:pt x="535990" y="519812"/>
                  <a:pt x="536064" y="529263"/>
                </a:cubicBezTo>
                <a:lnTo>
                  <a:pt x="536064" y="542880"/>
                </a:lnTo>
                <a:cubicBezTo>
                  <a:pt x="529731" y="539829"/>
                  <a:pt x="524105" y="537727"/>
                  <a:pt x="519188" y="536574"/>
                </a:cubicBezTo>
                <a:cubicBezTo>
                  <a:pt x="514270" y="535420"/>
                  <a:pt x="508607" y="534844"/>
                  <a:pt x="502199" y="534844"/>
                </a:cubicBezTo>
                <a:cubicBezTo>
                  <a:pt x="486553" y="534844"/>
                  <a:pt x="473439" y="539197"/>
                  <a:pt x="462858" y="547903"/>
                </a:cubicBezTo>
                <a:cubicBezTo>
                  <a:pt x="453768" y="555270"/>
                  <a:pt x="449223" y="564944"/>
                  <a:pt x="449223" y="576925"/>
                </a:cubicBezTo>
                <a:cubicBezTo>
                  <a:pt x="449223" y="590468"/>
                  <a:pt x="454841" y="601482"/>
                  <a:pt x="466078" y="609965"/>
                </a:cubicBezTo>
                <a:cubicBezTo>
                  <a:pt x="474710" y="616439"/>
                  <a:pt x="484570" y="619676"/>
                  <a:pt x="495657" y="619676"/>
                </a:cubicBezTo>
                <a:cubicBezTo>
                  <a:pt x="502206" y="619676"/>
                  <a:pt x="508847" y="618485"/>
                  <a:pt x="515582" y="616104"/>
                </a:cubicBezTo>
                <a:cubicBezTo>
                  <a:pt x="522316" y="613723"/>
                  <a:pt x="529106" y="610188"/>
                  <a:pt x="535953" y="605500"/>
                </a:cubicBezTo>
                <a:lnTo>
                  <a:pt x="535953" y="617220"/>
                </a:lnTo>
                <a:lnTo>
                  <a:pt x="598460" y="617220"/>
                </a:lnTo>
                <a:cubicBezTo>
                  <a:pt x="595707" y="612458"/>
                  <a:pt x="593940" y="608011"/>
                  <a:pt x="593158" y="603881"/>
                </a:cubicBezTo>
                <a:cubicBezTo>
                  <a:pt x="592377" y="599751"/>
                  <a:pt x="592135" y="593594"/>
                  <a:pt x="592433" y="585408"/>
                </a:cubicBezTo>
                <a:lnTo>
                  <a:pt x="592433" y="541094"/>
                </a:lnTo>
                <a:cubicBezTo>
                  <a:pt x="592433" y="529635"/>
                  <a:pt x="591689" y="521635"/>
                  <a:pt x="590200" y="517096"/>
                </a:cubicBezTo>
                <a:cubicBezTo>
                  <a:pt x="588712" y="512557"/>
                  <a:pt x="585512" y="508464"/>
                  <a:pt x="580601" y="504818"/>
                </a:cubicBezTo>
                <a:cubicBezTo>
                  <a:pt x="569290" y="496483"/>
                  <a:pt x="549868" y="492316"/>
                  <a:pt x="522335" y="492316"/>
                </a:cubicBezTo>
                <a:close/>
              </a:path>
            </a:pathLst>
          </a:custGeom>
          <a:blipFill>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dirty="0">
              <a:latin typeface="Broadway" panose="04040905080B02020502" pitchFamily="82" charset="0"/>
            </a:endParaRPr>
          </a:p>
        </p:txBody>
      </p:sp>
      <p:sp>
        <p:nvSpPr>
          <p:cNvPr id="2" name="Rectangle 1">
            <a:extLst>
              <a:ext uri="{FF2B5EF4-FFF2-40B4-BE49-F238E27FC236}">
                <a16:creationId xmlns:a16="http://schemas.microsoft.com/office/drawing/2014/main" id="{6C862934-BA69-4F03-965C-300FAE5E078D}"/>
              </a:ext>
            </a:extLst>
          </p:cNvPr>
          <p:cNvSpPr/>
          <p:nvPr/>
        </p:nvSpPr>
        <p:spPr>
          <a:xfrm>
            <a:off x="-3714757" y="400884"/>
            <a:ext cx="3810000" cy="523220"/>
          </a:xfrm>
          <a:prstGeom prst="rect">
            <a:avLst/>
          </a:prstGeom>
        </p:spPr>
        <p:txBody>
          <a:bodyPr wrap="square">
            <a:spAutoFit/>
          </a:bodyPr>
          <a:lstStyle/>
          <a:p>
            <a:r>
              <a:rPr lang="en-IN" sz="2800" dirty="0">
                <a:solidFill>
                  <a:srgbClr val="FF0000"/>
                </a:solidFill>
                <a:latin typeface="Algerian" panose="04020705040A02060702" pitchFamily="82" charset="0"/>
              </a:rPr>
              <a:t>TEAM MEAMBERS </a:t>
            </a:r>
          </a:p>
        </p:txBody>
      </p:sp>
      <p:sp>
        <p:nvSpPr>
          <p:cNvPr id="3" name="Rectangle 2">
            <a:extLst>
              <a:ext uri="{FF2B5EF4-FFF2-40B4-BE49-F238E27FC236}">
                <a16:creationId xmlns:a16="http://schemas.microsoft.com/office/drawing/2014/main" id="{96C088FB-A59B-40C4-9B92-69745C78C527}"/>
              </a:ext>
            </a:extLst>
          </p:cNvPr>
          <p:cNvSpPr/>
          <p:nvPr/>
        </p:nvSpPr>
        <p:spPr>
          <a:xfrm>
            <a:off x="-4235465" y="1721502"/>
            <a:ext cx="6096000" cy="2062103"/>
          </a:xfrm>
          <a:prstGeom prst="rect">
            <a:avLst/>
          </a:prstGeom>
        </p:spPr>
        <p:txBody>
          <a:bodyPr>
            <a:spAutoFit/>
          </a:bodyPr>
          <a:lstStyle/>
          <a:p>
            <a:pPr>
              <a:buFont typeface="Wingdings" panose="05000000000000000000" pitchFamily="2" charset="2"/>
              <a:buChar char="q"/>
            </a:pPr>
            <a:r>
              <a:rPr lang="en-IN" sz="3200" dirty="0">
                <a:solidFill>
                  <a:srgbClr val="FF0000"/>
                </a:solidFill>
                <a:latin typeface="Arial Rounded MT Bold" panose="020F0704030504030204" pitchFamily="34" charset="0"/>
              </a:rPr>
              <a:t> SAURABH </a:t>
            </a:r>
          </a:p>
          <a:p>
            <a:pPr>
              <a:buFont typeface="Wingdings" panose="05000000000000000000" pitchFamily="2" charset="2"/>
              <a:buChar char="q"/>
            </a:pPr>
            <a:r>
              <a:rPr lang="en-IN" sz="3200" dirty="0">
                <a:solidFill>
                  <a:srgbClr val="FF0000"/>
                </a:solidFill>
                <a:latin typeface="Arial Rounded MT Bold" panose="020F0704030504030204" pitchFamily="34" charset="0"/>
              </a:rPr>
              <a:t> DIVESH</a:t>
            </a:r>
          </a:p>
          <a:p>
            <a:pPr>
              <a:buFont typeface="Wingdings" panose="05000000000000000000" pitchFamily="2" charset="2"/>
              <a:buChar char="q"/>
            </a:pPr>
            <a:r>
              <a:rPr lang="en-IN" sz="3200" dirty="0">
                <a:solidFill>
                  <a:srgbClr val="FF0000"/>
                </a:solidFill>
                <a:latin typeface="Arial Rounded MT Bold" panose="020F0704030504030204" pitchFamily="34" charset="0"/>
              </a:rPr>
              <a:t> SHAMAL </a:t>
            </a:r>
          </a:p>
          <a:p>
            <a:pPr>
              <a:buFont typeface="Wingdings" panose="05000000000000000000" pitchFamily="2" charset="2"/>
              <a:buChar char="q"/>
            </a:pPr>
            <a:r>
              <a:rPr lang="en-IN" sz="3200" dirty="0">
                <a:solidFill>
                  <a:srgbClr val="FF0000"/>
                </a:solidFill>
                <a:latin typeface="Arial Rounded MT Bold" panose="020F0704030504030204" pitchFamily="34" charset="0"/>
              </a:rPr>
              <a:t> TANMAYA Teja</a:t>
            </a:r>
          </a:p>
        </p:txBody>
      </p:sp>
      <p:sp>
        <p:nvSpPr>
          <p:cNvPr id="4" name="Rectangle 3">
            <a:extLst>
              <a:ext uri="{FF2B5EF4-FFF2-40B4-BE49-F238E27FC236}">
                <a16:creationId xmlns:a16="http://schemas.microsoft.com/office/drawing/2014/main" id="{F0BD0334-7FCD-44CB-8C32-61FA9D3CAB73}"/>
              </a:ext>
            </a:extLst>
          </p:cNvPr>
          <p:cNvSpPr/>
          <p:nvPr/>
        </p:nvSpPr>
        <p:spPr>
          <a:xfrm>
            <a:off x="428606" y="669546"/>
            <a:ext cx="4905394" cy="523220"/>
          </a:xfrm>
          <a:prstGeom prst="rect">
            <a:avLst/>
          </a:prstGeom>
        </p:spPr>
        <p:txBody>
          <a:bodyPr wrap="square">
            <a:spAutoFit/>
          </a:bodyPr>
          <a:lstStyle/>
          <a:p>
            <a:r>
              <a:rPr lang="en-US" sz="2800" dirty="0">
                <a:solidFill>
                  <a:srgbClr val="FF0000"/>
                </a:solidFill>
                <a:latin typeface="Algerian" panose="04020705040A02060702" pitchFamily="82" charset="0"/>
              </a:rPr>
              <a:t>Overview of the project</a:t>
            </a:r>
            <a:r>
              <a:rPr lang="en-IN" sz="2800" dirty="0">
                <a:solidFill>
                  <a:srgbClr val="FF0000"/>
                </a:solidFill>
                <a:latin typeface="Algerian" panose="04020705040A02060702" pitchFamily="82" charset="0"/>
              </a:rPr>
              <a:t> </a:t>
            </a:r>
          </a:p>
        </p:txBody>
      </p:sp>
      <p:sp>
        <p:nvSpPr>
          <p:cNvPr id="5" name="Rectangle 4">
            <a:extLst>
              <a:ext uri="{FF2B5EF4-FFF2-40B4-BE49-F238E27FC236}">
                <a16:creationId xmlns:a16="http://schemas.microsoft.com/office/drawing/2014/main" id="{9FE581B9-1024-4A65-A6DA-E6D0CCCE0133}"/>
              </a:ext>
            </a:extLst>
          </p:cNvPr>
          <p:cNvSpPr/>
          <p:nvPr/>
        </p:nvSpPr>
        <p:spPr>
          <a:xfrm>
            <a:off x="95244" y="1721502"/>
            <a:ext cx="6394456" cy="3785652"/>
          </a:xfrm>
          <a:prstGeom prst="rect">
            <a:avLst/>
          </a:prstGeom>
        </p:spPr>
        <p:txBody>
          <a:bodyPr wrap="square">
            <a:spAutoFit/>
          </a:bodyPr>
          <a:lstStyle/>
          <a:p>
            <a:pPr marL="342900" indent="-342900">
              <a:buFont typeface="Wingdings" panose="05000000000000000000" pitchFamily="2" charset="2"/>
              <a:buChar char="q"/>
            </a:pPr>
            <a:endParaRPr lang="en-US" sz="2000" dirty="0">
              <a:solidFill>
                <a:srgbClr val="FF0000"/>
              </a:solidFill>
              <a:latin typeface="Arial Rounded MT Bold" panose="020F0704030504030204" pitchFamily="34" charset="0"/>
            </a:endParaRPr>
          </a:p>
          <a:p>
            <a:pPr marL="342900" indent="-342900">
              <a:buFont typeface="Wingdings" panose="05000000000000000000" pitchFamily="2" charset="2"/>
              <a:buChar char="q"/>
            </a:pPr>
            <a:r>
              <a:rPr lang="en-US" sz="2000" dirty="0">
                <a:solidFill>
                  <a:srgbClr val="00B0F0"/>
                </a:solidFill>
                <a:latin typeface="Arial Rounded MT Bold" panose="020F0704030504030204" pitchFamily="34" charset="0"/>
              </a:rPr>
              <a:t> Data sources</a:t>
            </a:r>
            <a:br>
              <a:rPr lang="en-US" sz="2000" dirty="0">
                <a:solidFill>
                  <a:srgbClr val="00B0F0"/>
                </a:solidFill>
                <a:latin typeface="Arial Rounded MT Bold" panose="020F0704030504030204" pitchFamily="34" charset="0"/>
              </a:rPr>
            </a:br>
            <a:r>
              <a:rPr lang="en-US" sz="2000" dirty="0">
                <a:solidFill>
                  <a:srgbClr val="00B0F0"/>
                </a:solidFill>
                <a:latin typeface="Arial Rounded MT Bold" panose="020F0704030504030204" pitchFamily="34" charset="0"/>
              </a:rPr>
              <a:t> </a:t>
            </a:r>
          </a:p>
          <a:p>
            <a:pPr marL="342900" indent="-342900">
              <a:buFont typeface="Wingdings" panose="05000000000000000000" pitchFamily="2" charset="2"/>
              <a:buChar char="q"/>
            </a:pPr>
            <a:r>
              <a:rPr lang="en-US" sz="2000" dirty="0">
                <a:solidFill>
                  <a:srgbClr val="00B0F0"/>
                </a:solidFill>
                <a:latin typeface="Arial Rounded MT Bold" panose="020F0704030504030204" pitchFamily="34" charset="0"/>
              </a:rPr>
              <a:t>Key Performance Indicators (KPIs)</a:t>
            </a:r>
            <a:br>
              <a:rPr lang="en-US" sz="2000" dirty="0">
                <a:solidFill>
                  <a:srgbClr val="00B0F0"/>
                </a:solidFill>
                <a:latin typeface="Arial Rounded MT Bold" panose="020F0704030504030204" pitchFamily="34" charset="0"/>
              </a:rPr>
            </a:br>
            <a:r>
              <a:rPr lang="en-US" sz="2000" dirty="0">
                <a:solidFill>
                  <a:srgbClr val="00B0F0"/>
                </a:solidFill>
                <a:latin typeface="Arial Rounded MT Bold" panose="020F0704030504030204" pitchFamily="34" charset="0"/>
              </a:rPr>
              <a:t> </a:t>
            </a:r>
          </a:p>
          <a:p>
            <a:pPr marL="342900" indent="-342900">
              <a:buFont typeface="Wingdings" panose="05000000000000000000" pitchFamily="2" charset="2"/>
              <a:buChar char="q"/>
            </a:pPr>
            <a:r>
              <a:rPr lang="en-US" sz="2000" dirty="0">
                <a:solidFill>
                  <a:srgbClr val="00B0F0"/>
                </a:solidFill>
                <a:latin typeface="Arial Rounded MT Bold" panose="020F0704030504030204" pitchFamily="34" charset="0"/>
              </a:rPr>
              <a:t>Tools used (Excel, MySQL, Tableau, </a:t>
            </a:r>
            <a:r>
              <a:rPr lang="en-US" sz="2000" dirty="0" err="1">
                <a:solidFill>
                  <a:srgbClr val="00B0F0"/>
                </a:solidFill>
                <a:latin typeface="Arial Rounded MT Bold" panose="020F0704030504030204" pitchFamily="34" charset="0"/>
              </a:rPr>
              <a:t>PowerBI</a:t>
            </a:r>
            <a:r>
              <a:rPr lang="en-US" sz="2000" dirty="0">
                <a:solidFill>
                  <a:srgbClr val="00B0F0"/>
                </a:solidFill>
                <a:latin typeface="Arial Rounded MT Bold" panose="020F0704030504030204" pitchFamily="34" charset="0"/>
              </a:rPr>
              <a:t>)</a:t>
            </a:r>
            <a:br>
              <a:rPr lang="en-US" sz="2000" dirty="0">
                <a:solidFill>
                  <a:srgbClr val="00B0F0"/>
                </a:solidFill>
                <a:latin typeface="Arial Rounded MT Bold" panose="020F0704030504030204" pitchFamily="34" charset="0"/>
              </a:rPr>
            </a:br>
            <a:endParaRPr lang="en-US" sz="2000" dirty="0">
              <a:solidFill>
                <a:srgbClr val="00B0F0"/>
              </a:solidFill>
              <a:latin typeface="Arial Rounded MT Bold" panose="020F0704030504030204" pitchFamily="34" charset="0"/>
            </a:endParaRPr>
          </a:p>
          <a:p>
            <a:pPr marL="342900" indent="-342900">
              <a:buFont typeface="Wingdings" panose="05000000000000000000" pitchFamily="2" charset="2"/>
              <a:buChar char="q"/>
            </a:pPr>
            <a:r>
              <a:rPr lang="en-US" sz="2000" dirty="0">
                <a:solidFill>
                  <a:srgbClr val="00B0F0"/>
                </a:solidFill>
                <a:latin typeface="Arial Rounded MT Bold" panose="020F0704030504030204" pitchFamily="34" charset="0"/>
              </a:rPr>
              <a:t>Analysis Steps</a:t>
            </a:r>
            <a:br>
              <a:rPr lang="en-US" sz="2000" dirty="0">
                <a:solidFill>
                  <a:srgbClr val="00B0F0"/>
                </a:solidFill>
                <a:latin typeface="Arial Rounded MT Bold" panose="020F0704030504030204" pitchFamily="34" charset="0"/>
              </a:rPr>
            </a:br>
            <a:endParaRPr lang="en-US" sz="2000" dirty="0">
              <a:solidFill>
                <a:srgbClr val="00B0F0"/>
              </a:solidFill>
              <a:latin typeface="Arial Rounded MT Bold" panose="020F0704030504030204" pitchFamily="34" charset="0"/>
            </a:endParaRPr>
          </a:p>
          <a:p>
            <a:pPr marL="342900" indent="-342900">
              <a:buFont typeface="Wingdings" panose="05000000000000000000" pitchFamily="2" charset="2"/>
              <a:buChar char="q"/>
            </a:pPr>
            <a:r>
              <a:rPr lang="en-US" sz="2000" dirty="0">
                <a:solidFill>
                  <a:srgbClr val="00B0F0"/>
                </a:solidFill>
                <a:latin typeface="Arial Rounded MT Bold" panose="020F0704030504030204" pitchFamily="34" charset="0"/>
              </a:rPr>
              <a:t>Dashboards</a:t>
            </a:r>
            <a:br>
              <a:rPr lang="en-US" sz="2000" dirty="0">
                <a:solidFill>
                  <a:srgbClr val="00B0F0"/>
                </a:solidFill>
                <a:latin typeface="Arial Rounded MT Bold" panose="020F0704030504030204" pitchFamily="34" charset="0"/>
              </a:rPr>
            </a:br>
            <a:r>
              <a:rPr lang="en-US" sz="2000" dirty="0">
                <a:solidFill>
                  <a:srgbClr val="00B0F0"/>
                </a:solidFill>
                <a:latin typeface="Arial Rounded MT Bold" panose="020F0704030504030204" pitchFamily="34" charset="0"/>
              </a:rPr>
              <a:t> </a:t>
            </a:r>
          </a:p>
          <a:p>
            <a:pPr marL="342900" indent="-342900">
              <a:buFont typeface="Wingdings" panose="05000000000000000000" pitchFamily="2" charset="2"/>
              <a:buChar char="q"/>
            </a:pPr>
            <a:r>
              <a:rPr lang="en-US" sz="2000" dirty="0">
                <a:solidFill>
                  <a:srgbClr val="00B0F0"/>
                </a:solidFill>
                <a:latin typeface="Arial Rounded MT Bold" panose="020F0704030504030204" pitchFamily="34" charset="0"/>
              </a:rPr>
              <a:t>Conclusion</a:t>
            </a:r>
            <a:endParaRPr lang="en-IN" sz="2000" dirty="0">
              <a:solidFill>
                <a:srgbClr val="00B0F0"/>
              </a:solidFill>
              <a:latin typeface="Arial Rounded MT Bold" panose="020F0704030504030204" pitchFamily="34" charset="0"/>
            </a:endParaRPr>
          </a:p>
        </p:txBody>
      </p:sp>
    </p:spTree>
    <p:extLst>
      <p:ext uri="{BB962C8B-B14F-4D97-AF65-F5344CB8AC3E}">
        <p14:creationId xmlns:p14="http://schemas.microsoft.com/office/powerpoint/2010/main" val="2026218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2000"/>
                                        <p:tgtEl>
                                          <p:spTgt spid="81"/>
                                        </p:tgtEl>
                                      </p:cBhvr>
                                    </p:animEffect>
                                    <p:anim calcmode="lin" valueType="num">
                                      <p:cBhvr>
                                        <p:cTn id="8" dur="2000" fill="hold"/>
                                        <p:tgtEl>
                                          <p:spTgt spid="81"/>
                                        </p:tgtEl>
                                        <p:attrNameLst>
                                          <p:attrName>ppt_w</p:attrName>
                                        </p:attrNameLst>
                                      </p:cBhvr>
                                      <p:tavLst>
                                        <p:tav tm="0" fmla="#ppt_w*sin(2.5*pi*$)">
                                          <p:val>
                                            <p:fltVal val="0"/>
                                          </p:val>
                                        </p:tav>
                                        <p:tav tm="100000">
                                          <p:val>
                                            <p:fltVal val="1"/>
                                          </p:val>
                                        </p:tav>
                                      </p:tavLst>
                                    </p:anim>
                                    <p:anim calcmode="lin" valueType="num">
                                      <p:cBhvr>
                                        <p:cTn id="9" dur="2000" fill="hold"/>
                                        <p:tgtEl>
                                          <p:spTgt spid="81"/>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2000"/>
                                        <p:tgtEl>
                                          <p:spTgt spid="82"/>
                                        </p:tgtEl>
                                      </p:cBhvr>
                                    </p:animEffect>
                                    <p:anim calcmode="lin" valueType="num">
                                      <p:cBhvr>
                                        <p:cTn id="13" dur="2000" fill="hold"/>
                                        <p:tgtEl>
                                          <p:spTgt spid="82"/>
                                        </p:tgtEl>
                                        <p:attrNameLst>
                                          <p:attrName>ppt_w</p:attrName>
                                        </p:attrNameLst>
                                      </p:cBhvr>
                                      <p:tavLst>
                                        <p:tav tm="0" fmla="#ppt_w*sin(2.5*pi*$)">
                                          <p:val>
                                            <p:fltVal val="0"/>
                                          </p:val>
                                        </p:tav>
                                        <p:tav tm="100000">
                                          <p:val>
                                            <p:fltVal val="1"/>
                                          </p:val>
                                        </p:tav>
                                      </p:tavLst>
                                    </p:anim>
                                    <p:anim calcmode="lin" valueType="num">
                                      <p:cBhvr>
                                        <p:cTn id="14" dur="2000" fill="hold"/>
                                        <p:tgtEl>
                                          <p:spTgt spid="8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E270ED5C-BD4A-4401-9FE3-C524F50CC85A}"/>
              </a:ext>
            </a:extLst>
          </p:cNvPr>
          <p:cNvPicPr>
            <a:picLocks noChangeAspect="1"/>
          </p:cNvPicPr>
          <p:nvPr/>
        </p:nvPicPr>
        <p:blipFill rotWithShape="1">
          <a:blip r:embed="rId2">
            <a:extLst>
              <a:ext uri="{28A0092B-C50C-407E-A947-70E740481C1C}">
                <a14:useLocalDpi xmlns:a14="http://schemas.microsoft.com/office/drawing/2010/main" val="0"/>
              </a:ext>
            </a:extLst>
          </a:blip>
          <a:srcRect l="29688"/>
          <a:stretch/>
        </p:blipFill>
        <p:spPr>
          <a:xfrm>
            <a:off x="7748338" y="0"/>
            <a:ext cx="4606234" cy="6858000"/>
          </a:xfrm>
          <a:prstGeom prst="rect">
            <a:avLst/>
          </a:prstGeom>
        </p:spPr>
      </p:pic>
      <p:sp>
        <p:nvSpPr>
          <p:cNvPr id="81" name="Lightning Bolt 80">
            <a:extLst>
              <a:ext uri="{FF2B5EF4-FFF2-40B4-BE49-F238E27FC236}">
                <a16:creationId xmlns:a16="http://schemas.microsoft.com/office/drawing/2014/main" id="{43CFC17E-7273-437F-B025-27489FE05DDC}"/>
              </a:ext>
            </a:extLst>
          </p:cNvPr>
          <p:cNvSpPr/>
          <p:nvPr/>
        </p:nvSpPr>
        <p:spPr>
          <a:xfrm rot="4076078">
            <a:off x="-765612" y="694243"/>
            <a:ext cx="1926212" cy="635300"/>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Lightning Bolt 81">
            <a:extLst>
              <a:ext uri="{FF2B5EF4-FFF2-40B4-BE49-F238E27FC236}">
                <a16:creationId xmlns:a16="http://schemas.microsoft.com/office/drawing/2014/main" id="{6E56CBDC-8D22-4FCF-8E1C-066AE0F99D51}"/>
              </a:ext>
            </a:extLst>
          </p:cNvPr>
          <p:cNvSpPr/>
          <p:nvPr/>
        </p:nvSpPr>
        <p:spPr>
          <a:xfrm rot="21442706">
            <a:off x="-5572285" y="-27899"/>
            <a:ext cx="4404622" cy="78854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6C862934-BA69-4F03-965C-300FAE5E078D}"/>
              </a:ext>
            </a:extLst>
          </p:cNvPr>
          <p:cNvSpPr/>
          <p:nvPr/>
        </p:nvSpPr>
        <p:spPr>
          <a:xfrm>
            <a:off x="-3714757" y="400884"/>
            <a:ext cx="3810000" cy="523220"/>
          </a:xfrm>
          <a:prstGeom prst="rect">
            <a:avLst/>
          </a:prstGeom>
        </p:spPr>
        <p:txBody>
          <a:bodyPr wrap="square">
            <a:spAutoFit/>
          </a:bodyPr>
          <a:lstStyle/>
          <a:p>
            <a:r>
              <a:rPr lang="en-IN" sz="2800" dirty="0">
                <a:solidFill>
                  <a:srgbClr val="FF0000"/>
                </a:solidFill>
                <a:latin typeface="Algerian" panose="04020705040A02060702" pitchFamily="82" charset="0"/>
              </a:rPr>
              <a:t>TEAM MEAMBERS </a:t>
            </a:r>
          </a:p>
        </p:txBody>
      </p:sp>
      <p:sp>
        <p:nvSpPr>
          <p:cNvPr id="3" name="Rectangle 2">
            <a:extLst>
              <a:ext uri="{FF2B5EF4-FFF2-40B4-BE49-F238E27FC236}">
                <a16:creationId xmlns:a16="http://schemas.microsoft.com/office/drawing/2014/main" id="{96C088FB-A59B-40C4-9B92-69745C78C527}"/>
              </a:ext>
            </a:extLst>
          </p:cNvPr>
          <p:cNvSpPr/>
          <p:nvPr/>
        </p:nvSpPr>
        <p:spPr>
          <a:xfrm>
            <a:off x="-4235465" y="1721502"/>
            <a:ext cx="6096000" cy="2062103"/>
          </a:xfrm>
          <a:prstGeom prst="rect">
            <a:avLst/>
          </a:prstGeom>
        </p:spPr>
        <p:txBody>
          <a:bodyPr>
            <a:spAutoFit/>
          </a:bodyPr>
          <a:lstStyle/>
          <a:p>
            <a:pPr>
              <a:buFont typeface="Wingdings" panose="05000000000000000000" pitchFamily="2" charset="2"/>
              <a:buChar char="q"/>
            </a:pPr>
            <a:r>
              <a:rPr lang="en-IN" sz="3200" dirty="0">
                <a:solidFill>
                  <a:srgbClr val="FF0000"/>
                </a:solidFill>
                <a:latin typeface="Arial Rounded MT Bold" panose="020F0704030504030204" pitchFamily="34" charset="0"/>
              </a:rPr>
              <a:t> SAURABH </a:t>
            </a:r>
          </a:p>
          <a:p>
            <a:pPr>
              <a:buFont typeface="Wingdings" panose="05000000000000000000" pitchFamily="2" charset="2"/>
              <a:buChar char="q"/>
            </a:pPr>
            <a:r>
              <a:rPr lang="en-IN" sz="3200" dirty="0">
                <a:solidFill>
                  <a:srgbClr val="FF0000"/>
                </a:solidFill>
                <a:latin typeface="Arial Rounded MT Bold" panose="020F0704030504030204" pitchFamily="34" charset="0"/>
              </a:rPr>
              <a:t> DIVESH</a:t>
            </a:r>
          </a:p>
          <a:p>
            <a:pPr>
              <a:buFont typeface="Wingdings" panose="05000000000000000000" pitchFamily="2" charset="2"/>
              <a:buChar char="q"/>
            </a:pPr>
            <a:r>
              <a:rPr lang="en-IN" sz="3200" dirty="0">
                <a:solidFill>
                  <a:srgbClr val="FF0000"/>
                </a:solidFill>
                <a:latin typeface="Arial Rounded MT Bold" panose="020F0704030504030204" pitchFamily="34" charset="0"/>
              </a:rPr>
              <a:t> SHAMAL </a:t>
            </a:r>
          </a:p>
          <a:p>
            <a:pPr>
              <a:buFont typeface="Wingdings" panose="05000000000000000000" pitchFamily="2" charset="2"/>
              <a:buChar char="q"/>
            </a:pPr>
            <a:r>
              <a:rPr lang="en-IN" sz="3200" dirty="0">
                <a:solidFill>
                  <a:srgbClr val="FF0000"/>
                </a:solidFill>
                <a:latin typeface="Arial Rounded MT Bold" panose="020F0704030504030204" pitchFamily="34" charset="0"/>
              </a:rPr>
              <a:t> TANMAYA Teja</a:t>
            </a:r>
          </a:p>
        </p:txBody>
      </p:sp>
      <p:sp>
        <p:nvSpPr>
          <p:cNvPr id="4" name="Rectangle 3">
            <a:extLst>
              <a:ext uri="{FF2B5EF4-FFF2-40B4-BE49-F238E27FC236}">
                <a16:creationId xmlns:a16="http://schemas.microsoft.com/office/drawing/2014/main" id="{F0BD0334-7FCD-44CB-8C32-61FA9D3CAB73}"/>
              </a:ext>
            </a:extLst>
          </p:cNvPr>
          <p:cNvSpPr/>
          <p:nvPr/>
        </p:nvSpPr>
        <p:spPr>
          <a:xfrm>
            <a:off x="95243" y="-721477"/>
            <a:ext cx="4905394" cy="523220"/>
          </a:xfrm>
          <a:prstGeom prst="rect">
            <a:avLst/>
          </a:prstGeom>
        </p:spPr>
        <p:txBody>
          <a:bodyPr wrap="square">
            <a:spAutoFit/>
          </a:bodyPr>
          <a:lstStyle/>
          <a:p>
            <a:r>
              <a:rPr lang="en-US" sz="2800" dirty="0">
                <a:solidFill>
                  <a:srgbClr val="222222"/>
                </a:solidFill>
                <a:latin typeface="Algerian" panose="04020705040A02060702" pitchFamily="82" charset="0"/>
              </a:rPr>
              <a:t>Overview of the project</a:t>
            </a:r>
            <a:r>
              <a:rPr lang="en-IN" sz="2800" dirty="0">
                <a:latin typeface="Algerian" panose="04020705040A02060702" pitchFamily="82" charset="0"/>
              </a:rPr>
              <a:t> </a:t>
            </a:r>
          </a:p>
        </p:txBody>
      </p:sp>
      <p:sp>
        <p:nvSpPr>
          <p:cNvPr id="5" name="Rectangle 4">
            <a:extLst>
              <a:ext uri="{FF2B5EF4-FFF2-40B4-BE49-F238E27FC236}">
                <a16:creationId xmlns:a16="http://schemas.microsoft.com/office/drawing/2014/main" id="{9FE581B9-1024-4A65-A6DA-E6D0CCCE0133}"/>
              </a:ext>
            </a:extLst>
          </p:cNvPr>
          <p:cNvSpPr/>
          <p:nvPr/>
        </p:nvSpPr>
        <p:spPr>
          <a:xfrm>
            <a:off x="0" y="6927165"/>
            <a:ext cx="6394456" cy="3785652"/>
          </a:xfrm>
          <a:prstGeom prst="rect">
            <a:avLst/>
          </a:prstGeom>
        </p:spPr>
        <p:txBody>
          <a:bodyPr wrap="square">
            <a:spAutoFit/>
          </a:bodyPr>
          <a:lstStyle/>
          <a:p>
            <a:pPr marL="342900" indent="-342900">
              <a:buFont typeface="Wingdings" panose="05000000000000000000" pitchFamily="2" charset="2"/>
              <a:buChar char="q"/>
            </a:pPr>
            <a:endParaRPr lang="en-US" sz="2000" dirty="0">
              <a:solidFill>
                <a:srgbClr val="FF0000"/>
              </a:solidFill>
              <a:latin typeface="Arial Rounded MT Bold" panose="020F0704030504030204" pitchFamily="34" charset="0"/>
            </a:endParaRP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 Data sources</a:t>
            </a:r>
            <a:br>
              <a:rPr lang="en-US" sz="2000" dirty="0">
                <a:solidFill>
                  <a:srgbClr val="FF0000"/>
                </a:solidFill>
                <a:latin typeface="Arial Rounded MT Bold" panose="020F0704030504030204" pitchFamily="34" charset="0"/>
              </a:rPr>
            </a:br>
            <a:r>
              <a:rPr lang="en-US" sz="2000" dirty="0">
                <a:solidFill>
                  <a:srgbClr val="FF0000"/>
                </a:solidFill>
                <a:latin typeface="Arial Rounded MT Bold" panose="020F0704030504030204" pitchFamily="34" charset="0"/>
              </a:rPr>
              <a:t> </a:t>
            </a: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Key Performance Indicators (KPIs)</a:t>
            </a:r>
            <a:br>
              <a:rPr lang="en-US" sz="2000" dirty="0">
                <a:solidFill>
                  <a:srgbClr val="FF0000"/>
                </a:solidFill>
                <a:latin typeface="Arial Rounded MT Bold" panose="020F0704030504030204" pitchFamily="34" charset="0"/>
              </a:rPr>
            </a:br>
            <a:r>
              <a:rPr lang="en-US" sz="2000" dirty="0">
                <a:solidFill>
                  <a:srgbClr val="FF0000"/>
                </a:solidFill>
                <a:latin typeface="Arial Rounded MT Bold" panose="020F0704030504030204" pitchFamily="34" charset="0"/>
              </a:rPr>
              <a:t> </a:t>
            </a: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Tools used (Excel, MySQL, Tableau, </a:t>
            </a:r>
            <a:r>
              <a:rPr lang="en-US" sz="2000" dirty="0" err="1">
                <a:solidFill>
                  <a:srgbClr val="FF0000"/>
                </a:solidFill>
                <a:latin typeface="Arial Rounded MT Bold" panose="020F0704030504030204" pitchFamily="34" charset="0"/>
              </a:rPr>
              <a:t>PowerBI</a:t>
            </a:r>
            <a:r>
              <a:rPr lang="en-US" sz="2000" dirty="0">
                <a:solidFill>
                  <a:srgbClr val="FF0000"/>
                </a:solidFill>
                <a:latin typeface="Arial Rounded MT Bold" panose="020F0704030504030204" pitchFamily="34" charset="0"/>
              </a:rPr>
              <a:t>)</a:t>
            </a:r>
            <a:br>
              <a:rPr lang="en-US" sz="2000" dirty="0">
                <a:solidFill>
                  <a:srgbClr val="FF0000"/>
                </a:solidFill>
                <a:latin typeface="Arial Rounded MT Bold" panose="020F0704030504030204" pitchFamily="34" charset="0"/>
              </a:rPr>
            </a:br>
            <a:endParaRPr lang="en-US" sz="2000" dirty="0">
              <a:solidFill>
                <a:srgbClr val="FF0000"/>
              </a:solidFill>
              <a:latin typeface="Arial Rounded MT Bold" panose="020F0704030504030204" pitchFamily="34" charset="0"/>
            </a:endParaRP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Analysis Steps</a:t>
            </a:r>
            <a:br>
              <a:rPr lang="en-US" sz="2000" dirty="0">
                <a:solidFill>
                  <a:srgbClr val="FF0000"/>
                </a:solidFill>
                <a:latin typeface="Arial Rounded MT Bold" panose="020F0704030504030204" pitchFamily="34" charset="0"/>
              </a:rPr>
            </a:br>
            <a:endParaRPr lang="en-US" sz="2000" dirty="0">
              <a:solidFill>
                <a:srgbClr val="FF0000"/>
              </a:solidFill>
              <a:latin typeface="Arial Rounded MT Bold" panose="020F0704030504030204" pitchFamily="34" charset="0"/>
            </a:endParaRP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Dashboards</a:t>
            </a:r>
            <a:br>
              <a:rPr lang="en-US" sz="2000" dirty="0">
                <a:solidFill>
                  <a:srgbClr val="FF0000"/>
                </a:solidFill>
                <a:latin typeface="Arial Rounded MT Bold" panose="020F0704030504030204" pitchFamily="34" charset="0"/>
              </a:rPr>
            </a:br>
            <a:r>
              <a:rPr lang="en-US" sz="2000" dirty="0">
                <a:solidFill>
                  <a:srgbClr val="FF0000"/>
                </a:solidFill>
                <a:latin typeface="Arial Rounded MT Bold" panose="020F0704030504030204" pitchFamily="34" charset="0"/>
              </a:rPr>
              <a:t> </a:t>
            </a: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Conclusion</a:t>
            </a:r>
            <a:endParaRPr lang="en-IN" sz="2000" dirty="0">
              <a:solidFill>
                <a:srgbClr val="FF0000"/>
              </a:solidFill>
              <a:latin typeface="Arial Rounded MT Bold" panose="020F0704030504030204" pitchFamily="34" charset="0"/>
            </a:endParaRPr>
          </a:p>
        </p:txBody>
      </p:sp>
      <p:sp>
        <p:nvSpPr>
          <p:cNvPr id="6" name="Rectangle 5">
            <a:extLst>
              <a:ext uri="{FF2B5EF4-FFF2-40B4-BE49-F238E27FC236}">
                <a16:creationId xmlns:a16="http://schemas.microsoft.com/office/drawing/2014/main" id="{3EA718A9-B162-4415-8755-29E92C772B73}"/>
              </a:ext>
            </a:extLst>
          </p:cNvPr>
          <p:cNvSpPr/>
          <p:nvPr/>
        </p:nvSpPr>
        <p:spPr>
          <a:xfrm>
            <a:off x="1899127" y="854625"/>
            <a:ext cx="3348695" cy="523220"/>
          </a:xfrm>
          <a:prstGeom prst="rect">
            <a:avLst/>
          </a:prstGeom>
        </p:spPr>
        <p:txBody>
          <a:bodyPr wrap="square">
            <a:spAutoFit/>
          </a:bodyPr>
          <a:lstStyle/>
          <a:p>
            <a:r>
              <a:rPr lang="en-IN" sz="2800" dirty="0">
                <a:solidFill>
                  <a:srgbClr val="FF0000"/>
                </a:solidFill>
                <a:latin typeface="Algerian" panose="04020705040A02060702" pitchFamily="82" charset="0"/>
              </a:rPr>
              <a:t>SUMMARY</a:t>
            </a:r>
            <a:r>
              <a:rPr lang="en-IN" dirty="0"/>
              <a:t> </a:t>
            </a:r>
          </a:p>
        </p:txBody>
      </p:sp>
      <p:sp>
        <p:nvSpPr>
          <p:cNvPr id="7" name="Rectangle 6">
            <a:extLst>
              <a:ext uri="{FF2B5EF4-FFF2-40B4-BE49-F238E27FC236}">
                <a16:creationId xmlns:a16="http://schemas.microsoft.com/office/drawing/2014/main" id="{61E4E53E-2CC9-4E73-B19E-C628D3207B2D}"/>
              </a:ext>
            </a:extLst>
          </p:cNvPr>
          <p:cNvSpPr/>
          <p:nvPr/>
        </p:nvSpPr>
        <p:spPr>
          <a:xfrm>
            <a:off x="0" y="2215859"/>
            <a:ext cx="7716254" cy="3539430"/>
          </a:xfrm>
          <a:prstGeom prst="rect">
            <a:avLst/>
          </a:prstGeom>
        </p:spPr>
        <p:txBody>
          <a:bodyPr wrap="square">
            <a:spAutoFit/>
          </a:bodyPr>
          <a:lstStyle/>
          <a:p>
            <a:pPr marL="457200" indent="-457200">
              <a:buFont typeface="Wingdings" panose="05000000000000000000" pitchFamily="2" charset="2"/>
              <a:buChar char="q"/>
            </a:pPr>
            <a:r>
              <a:rPr lang="en-US" sz="2800" dirty="0" err="1">
                <a:solidFill>
                  <a:srgbClr val="00B0F0"/>
                </a:solidFill>
                <a:latin typeface="Arial Rounded MT Bold" panose="020F0704030504030204" pitchFamily="34" charset="0"/>
              </a:rPr>
              <a:t>Olist</a:t>
            </a:r>
            <a:r>
              <a:rPr lang="en-US" sz="2800" dirty="0">
                <a:solidFill>
                  <a:srgbClr val="00B0F0"/>
                </a:solidFill>
                <a:latin typeface="Arial Rounded MT Bold" panose="020F0704030504030204" pitchFamily="34" charset="0"/>
              </a:rPr>
              <a:t> is an intermediary a Brazilian e-commerce platform that streamlines the e-commerce process for sellers and provides a convenient marketplace for buyers. It offers services ranging from product listing to order fulfillment and leverages data to enhance the overall selling experience on its platform.</a:t>
            </a:r>
            <a:endParaRPr lang="en-IN" sz="2800" dirty="0">
              <a:solidFill>
                <a:srgbClr val="00B0F0"/>
              </a:solidFill>
              <a:latin typeface="Arial Rounded MT Bold" panose="020F0704030504030204" pitchFamily="34" charset="0"/>
            </a:endParaRPr>
          </a:p>
        </p:txBody>
      </p:sp>
      <p:pic>
        <p:nvPicPr>
          <p:cNvPr id="9" name="Picture 8">
            <a:extLst>
              <a:ext uri="{FF2B5EF4-FFF2-40B4-BE49-F238E27FC236}">
                <a16:creationId xmlns:a16="http://schemas.microsoft.com/office/drawing/2014/main" id="{25DE53B5-409E-46C8-8642-C438FCA0A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2652" y="0"/>
            <a:ext cx="395573" cy="6858000"/>
          </a:xfrm>
          <a:prstGeom prst="rect">
            <a:avLst/>
          </a:prstGeom>
        </p:spPr>
      </p:pic>
    </p:spTree>
    <p:extLst>
      <p:ext uri="{BB962C8B-B14F-4D97-AF65-F5344CB8AC3E}">
        <p14:creationId xmlns:p14="http://schemas.microsoft.com/office/powerpoint/2010/main" val="22178851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decel="50000" fill="hold">
                                          <p:stCondLst>
                                            <p:cond delay="0"/>
                                          </p:stCondLst>
                                        </p:cTn>
                                        <p:tgtEl>
                                          <p:spTgt spid="8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1"/>
                                        </p:tgtEl>
                                        <p:attrNameLst>
                                          <p:attrName>ppt_w</p:attrName>
                                        </p:attrNameLst>
                                      </p:cBhvr>
                                      <p:tavLst>
                                        <p:tav tm="0">
                                          <p:val>
                                            <p:strVal val="#ppt_w*.05"/>
                                          </p:val>
                                        </p:tav>
                                        <p:tav tm="100000">
                                          <p:val>
                                            <p:strVal val="#ppt_w"/>
                                          </p:val>
                                        </p:tav>
                                      </p:tavLst>
                                    </p:anim>
                                    <p:anim calcmode="lin" valueType="num">
                                      <p:cBhvr>
                                        <p:cTn id="10" dur="1000" fill="hold"/>
                                        <p:tgtEl>
                                          <p:spTgt spid="8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1"/>
                                        </p:tgtEl>
                                      </p:cBhvr>
                                    </p:animEffect>
                                  </p:childTnLst>
                                </p:cTn>
                              </p:par>
                              <p:par>
                                <p:cTn id="15" presetID="45"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2000"/>
                                        <p:tgtEl>
                                          <p:spTgt spid="82"/>
                                        </p:tgtEl>
                                      </p:cBhvr>
                                    </p:animEffect>
                                    <p:anim calcmode="lin" valueType="num">
                                      <p:cBhvr>
                                        <p:cTn id="18" dur="2000" fill="hold"/>
                                        <p:tgtEl>
                                          <p:spTgt spid="82"/>
                                        </p:tgtEl>
                                        <p:attrNameLst>
                                          <p:attrName>ppt_w</p:attrName>
                                        </p:attrNameLst>
                                      </p:cBhvr>
                                      <p:tavLst>
                                        <p:tav tm="0" fmla="#ppt_w*sin(2.5*pi*$)">
                                          <p:val>
                                            <p:fltVal val="0"/>
                                          </p:val>
                                        </p:tav>
                                        <p:tav tm="100000">
                                          <p:val>
                                            <p:fltVal val="1"/>
                                          </p:val>
                                        </p:tav>
                                      </p:tavLst>
                                    </p:anim>
                                    <p:anim calcmode="lin" valueType="num">
                                      <p:cBhvr>
                                        <p:cTn id="19" dur="2000" fill="hold"/>
                                        <p:tgtEl>
                                          <p:spTgt spid="8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E270ED5C-BD4A-4401-9FE3-C524F50CC85A}"/>
              </a:ext>
            </a:extLst>
          </p:cNvPr>
          <p:cNvPicPr>
            <a:picLocks noChangeAspect="1"/>
          </p:cNvPicPr>
          <p:nvPr/>
        </p:nvPicPr>
        <p:blipFill rotWithShape="1">
          <a:blip r:embed="rId2">
            <a:extLst>
              <a:ext uri="{28A0092B-C50C-407E-A947-70E740481C1C}">
                <a14:useLocalDpi xmlns:a14="http://schemas.microsoft.com/office/drawing/2010/main" val="0"/>
              </a:ext>
            </a:extLst>
          </a:blip>
          <a:srcRect l="29688"/>
          <a:stretch/>
        </p:blipFill>
        <p:spPr>
          <a:xfrm>
            <a:off x="7748338" y="0"/>
            <a:ext cx="4606234" cy="6858000"/>
          </a:xfrm>
          <a:prstGeom prst="rect">
            <a:avLst/>
          </a:prstGeom>
        </p:spPr>
      </p:pic>
      <p:sp>
        <p:nvSpPr>
          <p:cNvPr id="81" name="Lightning Bolt 80">
            <a:extLst>
              <a:ext uri="{FF2B5EF4-FFF2-40B4-BE49-F238E27FC236}">
                <a16:creationId xmlns:a16="http://schemas.microsoft.com/office/drawing/2014/main" id="{43CFC17E-7273-437F-B025-27489FE05DDC}"/>
              </a:ext>
            </a:extLst>
          </p:cNvPr>
          <p:cNvSpPr/>
          <p:nvPr/>
        </p:nvSpPr>
        <p:spPr>
          <a:xfrm>
            <a:off x="-3407398" y="7536106"/>
            <a:ext cx="7258050" cy="635300"/>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6C862934-BA69-4F03-965C-300FAE5E078D}"/>
              </a:ext>
            </a:extLst>
          </p:cNvPr>
          <p:cNvSpPr/>
          <p:nvPr/>
        </p:nvSpPr>
        <p:spPr>
          <a:xfrm>
            <a:off x="-3714757" y="400884"/>
            <a:ext cx="3810000" cy="523220"/>
          </a:xfrm>
          <a:prstGeom prst="rect">
            <a:avLst/>
          </a:prstGeom>
        </p:spPr>
        <p:txBody>
          <a:bodyPr wrap="square">
            <a:spAutoFit/>
          </a:bodyPr>
          <a:lstStyle/>
          <a:p>
            <a:r>
              <a:rPr lang="en-IN" sz="2800" dirty="0">
                <a:solidFill>
                  <a:srgbClr val="FF0000"/>
                </a:solidFill>
                <a:latin typeface="Algerian" panose="04020705040A02060702" pitchFamily="82" charset="0"/>
              </a:rPr>
              <a:t>TEAM MEAMBERS </a:t>
            </a:r>
          </a:p>
        </p:txBody>
      </p:sp>
      <p:sp>
        <p:nvSpPr>
          <p:cNvPr id="3" name="Rectangle 2">
            <a:extLst>
              <a:ext uri="{FF2B5EF4-FFF2-40B4-BE49-F238E27FC236}">
                <a16:creationId xmlns:a16="http://schemas.microsoft.com/office/drawing/2014/main" id="{96C088FB-A59B-40C4-9B92-69745C78C527}"/>
              </a:ext>
            </a:extLst>
          </p:cNvPr>
          <p:cNvSpPr/>
          <p:nvPr/>
        </p:nvSpPr>
        <p:spPr>
          <a:xfrm>
            <a:off x="-4235465" y="1721502"/>
            <a:ext cx="6096000" cy="2062103"/>
          </a:xfrm>
          <a:prstGeom prst="rect">
            <a:avLst/>
          </a:prstGeom>
        </p:spPr>
        <p:txBody>
          <a:bodyPr>
            <a:spAutoFit/>
          </a:bodyPr>
          <a:lstStyle/>
          <a:p>
            <a:pPr>
              <a:buFont typeface="Wingdings" panose="05000000000000000000" pitchFamily="2" charset="2"/>
              <a:buChar char="q"/>
            </a:pPr>
            <a:r>
              <a:rPr lang="en-IN" sz="3200" dirty="0">
                <a:solidFill>
                  <a:srgbClr val="FF0000"/>
                </a:solidFill>
                <a:latin typeface="Arial Rounded MT Bold" panose="020F0704030504030204" pitchFamily="34" charset="0"/>
              </a:rPr>
              <a:t> SAURABH </a:t>
            </a:r>
          </a:p>
          <a:p>
            <a:pPr>
              <a:buFont typeface="Wingdings" panose="05000000000000000000" pitchFamily="2" charset="2"/>
              <a:buChar char="q"/>
            </a:pPr>
            <a:r>
              <a:rPr lang="en-IN" sz="3200" dirty="0">
                <a:solidFill>
                  <a:srgbClr val="FF0000"/>
                </a:solidFill>
                <a:latin typeface="Arial Rounded MT Bold" panose="020F0704030504030204" pitchFamily="34" charset="0"/>
              </a:rPr>
              <a:t> DIVESH</a:t>
            </a:r>
          </a:p>
          <a:p>
            <a:pPr>
              <a:buFont typeface="Wingdings" panose="05000000000000000000" pitchFamily="2" charset="2"/>
              <a:buChar char="q"/>
            </a:pPr>
            <a:r>
              <a:rPr lang="en-IN" sz="3200" dirty="0">
                <a:solidFill>
                  <a:srgbClr val="FF0000"/>
                </a:solidFill>
                <a:latin typeface="Arial Rounded MT Bold" panose="020F0704030504030204" pitchFamily="34" charset="0"/>
              </a:rPr>
              <a:t> SHAMAL </a:t>
            </a:r>
          </a:p>
          <a:p>
            <a:pPr>
              <a:buFont typeface="Wingdings" panose="05000000000000000000" pitchFamily="2" charset="2"/>
              <a:buChar char="q"/>
            </a:pPr>
            <a:r>
              <a:rPr lang="en-IN" sz="3200" dirty="0">
                <a:solidFill>
                  <a:srgbClr val="FF0000"/>
                </a:solidFill>
                <a:latin typeface="Arial Rounded MT Bold" panose="020F0704030504030204" pitchFamily="34" charset="0"/>
              </a:rPr>
              <a:t> TANMAYA Teja</a:t>
            </a:r>
          </a:p>
        </p:txBody>
      </p:sp>
      <p:sp>
        <p:nvSpPr>
          <p:cNvPr id="4" name="Rectangle 3">
            <a:extLst>
              <a:ext uri="{FF2B5EF4-FFF2-40B4-BE49-F238E27FC236}">
                <a16:creationId xmlns:a16="http://schemas.microsoft.com/office/drawing/2014/main" id="{F0BD0334-7FCD-44CB-8C32-61FA9D3CAB73}"/>
              </a:ext>
            </a:extLst>
          </p:cNvPr>
          <p:cNvSpPr/>
          <p:nvPr/>
        </p:nvSpPr>
        <p:spPr>
          <a:xfrm>
            <a:off x="95243" y="-721477"/>
            <a:ext cx="4905394" cy="523220"/>
          </a:xfrm>
          <a:prstGeom prst="rect">
            <a:avLst/>
          </a:prstGeom>
        </p:spPr>
        <p:txBody>
          <a:bodyPr wrap="square">
            <a:spAutoFit/>
          </a:bodyPr>
          <a:lstStyle/>
          <a:p>
            <a:r>
              <a:rPr lang="en-US" sz="2800" dirty="0">
                <a:solidFill>
                  <a:srgbClr val="222222"/>
                </a:solidFill>
                <a:latin typeface="Algerian" panose="04020705040A02060702" pitchFamily="82" charset="0"/>
              </a:rPr>
              <a:t>Overview of the project</a:t>
            </a:r>
            <a:r>
              <a:rPr lang="en-IN" sz="2800" dirty="0">
                <a:latin typeface="Algerian" panose="04020705040A02060702" pitchFamily="82" charset="0"/>
              </a:rPr>
              <a:t> </a:t>
            </a:r>
          </a:p>
        </p:txBody>
      </p:sp>
      <p:sp>
        <p:nvSpPr>
          <p:cNvPr id="5" name="Rectangle 4">
            <a:extLst>
              <a:ext uri="{FF2B5EF4-FFF2-40B4-BE49-F238E27FC236}">
                <a16:creationId xmlns:a16="http://schemas.microsoft.com/office/drawing/2014/main" id="{9FE581B9-1024-4A65-A6DA-E6D0CCCE0133}"/>
              </a:ext>
            </a:extLst>
          </p:cNvPr>
          <p:cNvSpPr/>
          <p:nvPr/>
        </p:nvSpPr>
        <p:spPr>
          <a:xfrm>
            <a:off x="0" y="6927165"/>
            <a:ext cx="6394456" cy="3785652"/>
          </a:xfrm>
          <a:prstGeom prst="rect">
            <a:avLst/>
          </a:prstGeom>
        </p:spPr>
        <p:txBody>
          <a:bodyPr wrap="square">
            <a:spAutoFit/>
          </a:bodyPr>
          <a:lstStyle/>
          <a:p>
            <a:pPr marL="342900" indent="-342900">
              <a:buFont typeface="Wingdings" panose="05000000000000000000" pitchFamily="2" charset="2"/>
              <a:buChar char="q"/>
            </a:pPr>
            <a:endParaRPr lang="en-US" sz="2000" dirty="0">
              <a:solidFill>
                <a:srgbClr val="FF0000"/>
              </a:solidFill>
              <a:latin typeface="Arial Rounded MT Bold" panose="020F0704030504030204" pitchFamily="34" charset="0"/>
            </a:endParaRP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 Data sources</a:t>
            </a:r>
            <a:br>
              <a:rPr lang="en-US" sz="2000" dirty="0">
                <a:solidFill>
                  <a:srgbClr val="FF0000"/>
                </a:solidFill>
                <a:latin typeface="Arial Rounded MT Bold" panose="020F0704030504030204" pitchFamily="34" charset="0"/>
              </a:rPr>
            </a:br>
            <a:r>
              <a:rPr lang="en-US" sz="2000" dirty="0">
                <a:solidFill>
                  <a:srgbClr val="FF0000"/>
                </a:solidFill>
                <a:latin typeface="Arial Rounded MT Bold" panose="020F0704030504030204" pitchFamily="34" charset="0"/>
              </a:rPr>
              <a:t> </a:t>
            </a: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Key Performance Indicators (KPIs)</a:t>
            </a:r>
            <a:br>
              <a:rPr lang="en-US" sz="2000" dirty="0">
                <a:solidFill>
                  <a:srgbClr val="FF0000"/>
                </a:solidFill>
                <a:latin typeface="Arial Rounded MT Bold" panose="020F0704030504030204" pitchFamily="34" charset="0"/>
              </a:rPr>
            </a:br>
            <a:r>
              <a:rPr lang="en-US" sz="2000" dirty="0">
                <a:solidFill>
                  <a:srgbClr val="FF0000"/>
                </a:solidFill>
                <a:latin typeface="Arial Rounded MT Bold" panose="020F0704030504030204" pitchFamily="34" charset="0"/>
              </a:rPr>
              <a:t> </a:t>
            </a: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Tools used (Excel, MySQL, Tableau, </a:t>
            </a:r>
            <a:r>
              <a:rPr lang="en-US" sz="2000" dirty="0" err="1">
                <a:solidFill>
                  <a:srgbClr val="FF0000"/>
                </a:solidFill>
                <a:latin typeface="Arial Rounded MT Bold" panose="020F0704030504030204" pitchFamily="34" charset="0"/>
              </a:rPr>
              <a:t>PowerBI</a:t>
            </a:r>
            <a:r>
              <a:rPr lang="en-US" sz="2000" dirty="0">
                <a:solidFill>
                  <a:srgbClr val="FF0000"/>
                </a:solidFill>
                <a:latin typeface="Arial Rounded MT Bold" panose="020F0704030504030204" pitchFamily="34" charset="0"/>
              </a:rPr>
              <a:t>)</a:t>
            </a:r>
            <a:br>
              <a:rPr lang="en-US" sz="2000" dirty="0">
                <a:solidFill>
                  <a:srgbClr val="FF0000"/>
                </a:solidFill>
                <a:latin typeface="Arial Rounded MT Bold" panose="020F0704030504030204" pitchFamily="34" charset="0"/>
              </a:rPr>
            </a:br>
            <a:endParaRPr lang="en-US" sz="2000" dirty="0">
              <a:solidFill>
                <a:srgbClr val="FF0000"/>
              </a:solidFill>
              <a:latin typeface="Arial Rounded MT Bold" panose="020F0704030504030204" pitchFamily="34" charset="0"/>
            </a:endParaRP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Analysis Steps</a:t>
            </a:r>
            <a:br>
              <a:rPr lang="en-US" sz="2000" dirty="0">
                <a:solidFill>
                  <a:srgbClr val="FF0000"/>
                </a:solidFill>
                <a:latin typeface="Arial Rounded MT Bold" panose="020F0704030504030204" pitchFamily="34" charset="0"/>
              </a:rPr>
            </a:br>
            <a:endParaRPr lang="en-US" sz="2000" dirty="0">
              <a:solidFill>
                <a:srgbClr val="FF0000"/>
              </a:solidFill>
              <a:latin typeface="Arial Rounded MT Bold" panose="020F0704030504030204" pitchFamily="34" charset="0"/>
            </a:endParaRP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Dashboards</a:t>
            </a:r>
            <a:br>
              <a:rPr lang="en-US" sz="2000" dirty="0">
                <a:solidFill>
                  <a:srgbClr val="FF0000"/>
                </a:solidFill>
                <a:latin typeface="Arial Rounded MT Bold" panose="020F0704030504030204" pitchFamily="34" charset="0"/>
              </a:rPr>
            </a:br>
            <a:r>
              <a:rPr lang="en-US" sz="2000" dirty="0">
                <a:solidFill>
                  <a:srgbClr val="FF0000"/>
                </a:solidFill>
                <a:latin typeface="Arial Rounded MT Bold" panose="020F0704030504030204" pitchFamily="34" charset="0"/>
              </a:rPr>
              <a:t> </a:t>
            </a: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Conclusion</a:t>
            </a:r>
            <a:endParaRPr lang="en-IN" sz="2000" dirty="0">
              <a:solidFill>
                <a:srgbClr val="FF0000"/>
              </a:solidFill>
              <a:latin typeface="Arial Rounded MT Bold" panose="020F0704030504030204" pitchFamily="34" charset="0"/>
            </a:endParaRPr>
          </a:p>
        </p:txBody>
      </p:sp>
      <p:sp>
        <p:nvSpPr>
          <p:cNvPr id="6" name="Rectangle 5">
            <a:extLst>
              <a:ext uri="{FF2B5EF4-FFF2-40B4-BE49-F238E27FC236}">
                <a16:creationId xmlns:a16="http://schemas.microsoft.com/office/drawing/2014/main" id="{3EA718A9-B162-4415-8755-29E92C772B73}"/>
              </a:ext>
            </a:extLst>
          </p:cNvPr>
          <p:cNvSpPr/>
          <p:nvPr/>
        </p:nvSpPr>
        <p:spPr>
          <a:xfrm>
            <a:off x="-4084578" y="1074925"/>
            <a:ext cx="3348695" cy="523220"/>
          </a:xfrm>
          <a:prstGeom prst="rect">
            <a:avLst/>
          </a:prstGeom>
        </p:spPr>
        <p:txBody>
          <a:bodyPr wrap="square">
            <a:spAutoFit/>
          </a:bodyPr>
          <a:lstStyle/>
          <a:p>
            <a:r>
              <a:rPr lang="en-IN" sz="2800" dirty="0">
                <a:solidFill>
                  <a:srgbClr val="FF0000"/>
                </a:solidFill>
                <a:latin typeface="Algerian" panose="04020705040A02060702" pitchFamily="82" charset="0"/>
              </a:rPr>
              <a:t>SUMMARY</a:t>
            </a:r>
            <a:r>
              <a:rPr lang="en-IN" dirty="0"/>
              <a:t> </a:t>
            </a:r>
          </a:p>
        </p:txBody>
      </p:sp>
      <p:sp>
        <p:nvSpPr>
          <p:cNvPr id="7" name="Rectangle 6">
            <a:extLst>
              <a:ext uri="{FF2B5EF4-FFF2-40B4-BE49-F238E27FC236}">
                <a16:creationId xmlns:a16="http://schemas.microsoft.com/office/drawing/2014/main" id="{61E4E53E-2CC9-4E73-B19E-C628D3207B2D}"/>
              </a:ext>
            </a:extLst>
          </p:cNvPr>
          <p:cNvSpPr/>
          <p:nvPr/>
        </p:nvSpPr>
        <p:spPr>
          <a:xfrm>
            <a:off x="-7978854" y="4421138"/>
            <a:ext cx="7539792" cy="3539430"/>
          </a:xfrm>
          <a:prstGeom prst="rect">
            <a:avLst/>
          </a:prstGeom>
        </p:spPr>
        <p:txBody>
          <a:bodyPr wrap="square">
            <a:spAutoFit/>
          </a:bodyPr>
          <a:lstStyle/>
          <a:p>
            <a:pPr marL="457200" indent="-457200">
              <a:buFont typeface="Wingdings" panose="05000000000000000000" pitchFamily="2" charset="2"/>
              <a:buChar char="q"/>
            </a:pPr>
            <a:r>
              <a:rPr lang="en-US" sz="2800" dirty="0" err="1">
                <a:solidFill>
                  <a:srgbClr val="FF0000"/>
                </a:solidFill>
                <a:latin typeface="Arial Rounded MT Bold" panose="020F0704030504030204" pitchFamily="34" charset="0"/>
              </a:rPr>
              <a:t>Olist</a:t>
            </a:r>
            <a:r>
              <a:rPr lang="en-US" sz="2800" dirty="0">
                <a:solidFill>
                  <a:srgbClr val="FF0000"/>
                </a:solidFill>
                <a:latin typeface="Arial Rounded MT Bold" panose="020F0704030504030204" pitchFamily="34" charset="0"/>
              </a:rPr>
              <a:t> is an intermediary a Brazilian e-commerce platform that streamlines the e-commerce process for sellers and provides a convenient marketplace for buyers. It offers services ranging from product listing to order fulfillment and leverages data to enhance the overall selling experience on its platform.</a:t>
            </a:r>
            <a:endParaRPr lang="en-IN" sz="2800" dirty="0">
              <a:solidFill>
                <a:srgbClr val="FF0000"/>
              </a:solidFill>
              <a:latin typeface="Arial Rounded MT Bold" panose="020F0704030504030204" pitchFamily="34" charset="0"/>
            </a:endParaRPr>
          </a:p>
        </p:txBody>
      </p:sp>
      <p:pic>
        <p:nvPicPr>
          <p:cNvPr id="9" name="Picture 8">
            <a:extLst>
              <a:ext uri="{FF2B5EF4-FFF2-40B4-BE49-F238E27FC236}">
                <a16:creationId xmlns:a16="http://schemas.microsoft.com/office/drawing/2014/main" id="{25DE53B5-409E-46C8-8642-C438FCA0A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990" y="0"/>
            <a:ext cx="5143236" cy="6858000"/>
          </a:xfrm>
          <a:prstGeom prst="rect">
            <a:avLst/>
          </a:prstGeom>
        </p:spPr>
      </p:pic>
      <p:sp>
        <p:nvSpPr>
          <p:cNvPr id="8" name="Rectangle 7">
            <a:extLst>
              <a:ext uri="{FF2B5EF4-FFF2-40B4-BE49-F238E27FC236}">
                <a16:creationId xmlns:a16="http://schemas.microsoft.com/office/drawing/2014/main" id="{A5578204-8833-4691-A778-43719C91DB89}"/>
              </a:ext>
            </a:extLst>
          </p:cNvPr>
          <p:cNvSpPr/>
          <p:nvPr/>
        </p:nvSpPr>
        <p:spPr>
          <a:xfrm>
            <a:off x="2037050" y="890259"/>
            <a:ext cx="3478837" cy="523220"/>
          </a:xfrm>
          <a:prstGeom prst="rect">
            <a:avLst/>
          </a:prstGeom>
        </p:spPr>
        <p:txBody>
          <a:bodyPr wrap="none">
            <a:spAutoFit/>
          </a:bodyPr>
          <a:lstStyle/>
          <a:p>
            <a:r>
              <a:rPr lang="en-IN" sz="2800" dirty="0">
                <a:solidFill>
                  <a:srgbClr val="FF0000"/>
                </a:solidFill>
                <a:latin typeface="Algerian" panose="04020705040A02060702" pitchFamily="82" charset="0"/>
              </a:rPr>
              <a:t>DATA SET DETAILS </a:t>
            </a:r>
          </a:p>
        </p:txBody>
      </p:sp>
      <p:sp>
        <p:nvSpPr>
          <p:cNvPr id="10" name="Rectangle 9">
            <a:extLst>
              <a:ext uri="{FF2B5EF4-FFF2-40B4-BE49-F238E27FC236}">
                <a16:creationId xmlns:a16="http://schemas.microsoft.com/office/drawing/2014/main" id="{C3F7DC17-6D20-4803-B0AB-73C694D497DB}"/>
              </a:ext>
            </a:extLst>
          </p:cNvPr>
          <p:cNvSpPr/>
          <p:nvPr/>
        </p:nvSpPr>
        <p:spPr>
          <a:xfrm>
            <a:off x="882316" y="1834288"/>
            <a:ext cx="6352674" cy="4401205"/>
          </a:xfrm>
          <a:prstGeom prst="rect">
            <a:avLst/>
          </a:prstGeom>
        </p:spPr>
        <p:txBody>
          <a:bodyPr wrap="square">
            <a:spAutoFit/>
          </a:bodyPr>
          <a:lstStyle/>
          <a:p>
            <a:r>
              <a:rPr lang="en-IN" sz="2000" dirty="0">
                <a:solidFill>
                  <a:srgbClr val="00B0F0"/>
                </a:solidFill>
                <a:latin typeface="Arial Rounded MT Bold" panose="020F0704030504030204" pitchFamily="34" charset="0"/>
              </a:rPr>
              <a:t>DATA SET CONTAINS INFORMATION ABOUT OLIST STORE .</a:t>
            </a:r>
          </a:p>
          <a:p>
            <a:endParaRPr lang="en-IN" sz="2000" dirty="0">
              <a:solidFill>
                <a:srgbClr val="00B0F0"/>
              </a:solidFill>
              <a:latin typeface="Arial Rounded MT Bold" panose="020F0704030504030204" pitchFamily="34" charset="0"/>
            </a:endParaRPr>
          </a:p>
          <a:p>
            <a:r>
              <a:rPr lang="en-IN" sz="2000" dirty="0">
                <a:solidFill>
                  <a:srgbClr val="00B0F0"/>
                </a:solidFill>
                <a:latin typeface="Arial Rounded MT Bold" panose="020F0704030504030204" pitchFamily="34" charset="0"/>
              </a:rPr>
              <a:t>DATA SET HAS TOTAL 9 SHEETS AS FOLLOWS  </a:t>
            </a:r>
          </a:p>
          <a:p>
            <a:r>
              <a:rPr lang="en-IN" sz="2000" dirty="0">
                <a:solidFill>
                  <a:srgbClr val="00B0F0"/>
                </a:solidFill>
                <a:latin typeface="Arial Rounded MT Bold" panose="020F0704030504030204" pitchFamily="34" charset="0"/>
              </a:rPr>
              <a:t>  </a:t>
            </a:r>
          </a:p>
          <a:p>
            <a:pPr>
              <a:buFont typeface="Wingdings" panose="05000000000000000000" pitchFamily="2" charset="2"/>
              <a:buChar char="q"/>
            </a:pPr>
            <a:r>
              <a:rPr lang="en-IN" sz="2000" dirty="0">
                <a:solidFill>
                  <a:srgbClr val="00B0F0"/>
                </a:solidFill>
                <a:latin typeface="Arial Rounded MT Bold" panose="020F0704030504030204" pitchFamily="34" charset="0"/>
              </a:rPr>
              <a:t> </a:t>
            </a: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order_ items_ dataset</a:t>
            </a:r>
          </a:p>
          <a:p>
            <a:pPr>
              <a:buFont typeface="Wingdings" panose="05000000000000000000" pitchFamily="2" charset="2"/>
              <a:buChar char="q"/>
            </a:pPr>
            <a:r>
              <a:rPr lang="en-IN" sz="2000" dirty="0">
                <a:solidFill>
                  <a:srgbClr val="00B0F0"/>
                </a:solidFill>
                <a:latin typeface="Arial Rounded MT Bold" panose="020F0704030504030204" pitchFamily="34" charset="0"/>
              </a:rPr>
              <a:t> </a:t>
            </a: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order_ payments _ dataset</a:t>
            </a:r>
          </a:p>
          <a:p>
            <a:pPr>
              <a:buFont typeface="Wingdings" panose="05000000000000000000" pitchFamily="2" charset="2"/>
              <a:buChar char="q"/>
            </a:pP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order_ reviews_ dataset</a:t>
            </a:r>
          </a:p>
          <a:p>
            <a:pPr>
              <a:buFont typeface="Wingdings" panose="05000000000000000000" pitchFamily="2" charset="2"/>
              <a:buChar char="q"/>
            </a:pP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orders_ dataset</a:t>
            </a:r>
          </a:p>
          <a:p>
            <a:pPr>
              <a:buFont typeface="Wingdings" panose="05000000000000000000" pitchFamily="2" charset="2"/>
              <a:buChar char="q"/>
            </a:pP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products_ dataset</a:t>
            </a:r>
          </a:p>
          <a:p>
            <a:pPr>
              <a:buFont typeface="Wingdings" panose="05000000000000000000" pitchFamily="2" charset="2"/>
              <a:buChar char="q"/>
            </a:pP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sellers_ dataset</a:t>
            </a:r>
          </a:p>
          <a:p>
            <a:pPr>
              <a:buFont typeface="Wingdings" panose="05000000000000000000" pitchFamily="2" charset="2"/>
              <a:buChar char="q"/>
            </a:pPr>
            <a:r>
              <a:rPr lang="en-IN" sz="2000" dirty="0">
                <a:solidFill>
                  <a:srgbClr val="00B0F0"/>
                </a:solidFill>
                <a:latin typeface="Arial Rounded MT Bold" panose="020F0704030504030204" pitchFamily="34" charset="0"/>
              </a:rPr>
              <a:t>product_ category_ name_ translation</a:t>
            </a:r>
          </a:p>
          <a:p>
            <a:pPr>
              <a:buFont typeface="Wingdings" panose="05000000000000000000" pitchFamily="2" charset="2"/>
              <a:buChar char="q"/>
            </a:pP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customers_ dataset</a:t>
            </a:r>
          </a:p>
          <a:p>
            <a:pPr>
              <a:buFont typeface="Wingdings" panose="05000000000000000000" pitchFamily="2" charset="2"/>
              <a:buChar char="q"/>
            </a:pP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geolocation_ dataset</a:t>
            </a:r>
          </a:p>
        </p:txBody>
      </p:sp>
      <p:sp>
        <p:nvSpPr>
          <p:cNvPr id="82" name="Lightning Bolt 81">
            <a:extLst>
              <a:ext uri="{FF2B5EF4-FFF2-40B4-BE49-F238E27FC236}">
                <a16:creationId xmlns:a16="http://schemas.microsoft.com/office/drawing/2014/main" id="{6E56CBDC-8D22-4FCF-8E1C-066AE0F99D51}"/>
              </a:ext>
            </a:extLst>
          </p:cNvPr>
          <p:cNvSpPr/>
          <p:nvPr/>
        </p:nvSpPr>
        <p:spPr>
          <a:xfrm rot="21442706">
            <a:off x="5787076" y="7013116"/>
            <a:ext cx="11660150" cy="78854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05061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2000"/>
                                        <p:tgtEl>
                                          <p:spTgt spid="81"/>
                                        </p:tgtEl>
                                      </p:cBhvr>
                                    </p:animEffect>
                                    <p:anim calcmode="lin" valueType="num">
                                      <p:cBhvr>
                                        <p:cTn id="8" dur="2000" fill="hold"/>
                                        <p:tgtEl>
                                          <p:spTgt spid="81"/>
                                        </p:tgtEl>
                                        <p:attrNameLst>
                                          <p:attrName>ppt_w</p:attrName>
                                        </p:attrNameLst>
                                      </p:cBhvr>
                                      <p:tavLst>
                                        <p:tav tm="0" fmla="#ppt_w*sin(2.5*pi*$)">
                                          <p:val>
                                            <p:fltVal val="0"/>
                                          </p:val>
                                        </p:tav>
                                        <p:tav tm="100000">
                                          <p:val>
                                            <p:fltVal val="1"/>
                                          </p:val>
                                        </p:tav>
                                      </p:tavLst>
                                    </p:anim>
                                    <p:anim calcmode="lin" valueType="num">
                                      <p:cBhvr>
                                        <p:cTn id="9" dur="2000" fill="hold"/>
                                        <p:tgtEl>
                                          <p:spTgt spid="81"/>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2000"/>
                                        <p:tgtEl>
                                          <p:spTgt spid="82"/>
                                        </p:tgtEl>
                                      </p:cBhvr>
                                    </p:animEffect>
                                    <p:anim calcmode="lin" valueType="num">
                                      <p:cBhvr>
                                        <p:cTn id="13" dur="2000" fill="hold"/>
                                        <p:tgtEl>
                                          <p:spTgt spid="82"/>
                                        </p:tgtEl>
                                        <p:attrNameLst>
                                          <p:attrName>ppt_w</p:attrName>
                                        </p:attrNameLst>
                                      </p:cBhvr>
                                      <p:tavLst>
                                        <p:tav tm="0" fmla="#ppt_w*sin(2.5*pi*$)">
                                          <p:val>
                                            <p:fltVal val="0"/>
                                          </p:val>
                                        </p:tav>
                                        <p:tav tm="100000">
                                          <p:val>
                                            <p:fltVal val="1"/>
                                          </p:val>
                                        </p:tav>
                                      </p:tavLst>
                                    </p:anim>
                                    <p:anim calcmode="lin" valueType="num">
                                      <p:cBhvr>
                                        <p:cTn id="14" dur="2000" fill="hold"/>
                                        <p:tgtEl>
                                          <p:spTgt spid="8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E270ED5C-BD4A-4401-9FE3-C524F50CC85A}"/>
              </a:ext>
            </a:extLst>
          </p:cNvPr>
          <p:cNvPicPr>
            <a:picLocks noChangeAspect="1"/>
          </p:cNvPicPr>
          <p:nvPr/>
        </p:nvPicPr>
        <p:blipFill rotWithShape="1">
          <a:blip r:embed="rId2">
            <a:extLst>
              <a:ext uri="{28A0092B-C50C-407E-A947-70E740481C1C}">
                <a14:useLocalDpi xmlns:a14="http://schemas.microsoft.com/office/drawing/2010/main" val="0"/>
              </a:ext>
            </a:extLst>
          </a:blip>
          <a:srcRect l="29688"/>
          <a:stretch/>
        </p:blipFill>
        <p:spPr>
          <a:xfrm>
            <a:off x="7748338" y="0"/>
            <a:ext cx="4606234" cy="6858000"/>
          </a:xfrm>
          <a:prstGeom prst="rect">
            <a:avLst/>
          </a:prstGeom>
        </p:spPr>
      </p:pic>
      <p:sp>
        <p:nvSpPr>
          <p:cNvPr id="2" name="Rectangle 1">
            <a:extLst>
              <a:ext uri="{FF2B5EF4-FFF2-40B4-BE49-F238E27FC236}">
                <a16:creationId xmlns:a16="http://schemas.microsoft.com/office/drawing/2014/main" id="{6C862934-BA69-4F03-965C-300FAE5E078D}"/>
              </a:ext>
            </a:extLst>
          </p:cNvPr>
          <p:cNvSpPr/>
          <p:nvPr/>
        </p:nvSpPr>
        <p:spPr>
          <a:xfrm>
            <a:off x="-3714757" y="400884"/>
            <a:ext cx="3810000" cy="523220"/>
          </a:xfrm>
          <a:prstGeom prst="rect">
            <a:avLst/>
          </a:prstGeom>
        </p:spPr>
        <p:txBody>
          <a:bodyPr wrap="square">
            <a:spAutoFit/>
          </a:bodyPr>
          <a:lstStyle/>
          <a:p>
            <a:r>
              <a:rPr lang="en-IN" sz="2800" dirty="0">
                <a:solidFill>
                  <a:srgbClr val="FF0000"/>
                </a:solidFill>
                <a:latin typeface="Algerian" panose="04020705040A02060702" pitchFamily="82" charset="0"/>
              </a:rPr>
              <a:t>TEAM MEAMBERS </a:t>
            </a:r>
          </a:p>
        </p:txBody>
      </p:sp>
      <p:sp>
        <p:nvSpPr>
          <p:cNvPr id="3" name="Rectangle 2">
            <a:extLst>
              <a:ext uri="{FF2B5EF4-FFF2-40B4-BE49-F238E27FC236}">
                <a16:creationId xmlns:a16="http://schemas.microsoft.com/office/drawing/2014/main" id="{96C088FB-A59B-40C4-9B92-69745C78C527}"/>
              </a:ext>
            </a:extLst>
          </p:cNvPr>
          <p:cNvSpPr/>
          <p:nvPr/>
        </p:nvSpPr>
        <p:spPr>
          <a:xfrm>
            <a:off x="-4235465" y="1721502"/>
            <a:ext cx="6096000" cy="2062103"/>
          </a:xfrm>
          <a:prstGeom prst="rect">
            <a:avLst/>
          </a:prstGeom>
        </p:spPr>
        <p:txBody>
          <a:bodyPr>
            <a:spAutoFit/>
          </a:bodyPr>
          <a:lstStyle/>
          <a:p>
            <a:pPr>
              <a:buFont typeface="Wingdings" panose="05000000000000000000" pitchFamily="2" charset="2"/>
              <a:buChar char="q"/>
            </a:pPr>
            <a:r>
              <a:rPr lang="en-IN" sz="3200" dirty="0">
                <a:solidFill>
                  <a:srgbClr val="FF0000"/>
                </a:solidFill>
                <a:latin typeface="Arial Rounded MT Bold" panose="020F0704030504030204" pitchFamily="34" charset="0"/>
              </a:rPr>
              <a:t> SAURABH </a:t>
            </a:r>
          </a:p>
          <a:p>
            <a:pPr>
              <a:buFont typeface="Wingdings" panose="05000000000000000000" pitchFamily="2" charset="2"/>
              <a:buChar char="q"/>
            </a:pPr>
            <a:r>
              <a:rPr lang="en-IN" sz="3200" dirty="0">
                <a:solidFill>
                  <a:srgbClr val="FF0000"/>
                </a:solidFill>
                <a:latin typeface="Arial Rounded MT Bold" panose="020F0704030504030204" pitchFamily="34" charset="0"/>
              </a:rPr>
              <a:t> DIVESH</a:t>
            </a:r>
          </a:p>
          <a:p>
            <a:pPr>
              <a:buFont typeface="Wingdings" panose="05000000000000000000" pitchFamily="2" charset="2"/>
              <a:buChar char="q"/>
            </a:pPr>
            <a:r>
              <a:rPr lang="en-IN" sz="3200" dirty="0">
                <a:solidFill>
                  <a:srgbClr val="FF0000"/>
                </a:solidFill>
                <a:latin typeface="Arial Rounded MT Bold" panose="020F0704030504030204" pitchFamily="34" charset="0"/>
              </a:rPr>
              <a:t> SHAMAL </a:t>
            </a:r>
          </a:p>
          <a:p>
            <a:pPr>
              <a:buFont typeface="Wingdings" panose="05000000000000000000" pitchFamily="2" charset="2"/>
              <a:buChar char="q"/>
            </a:pPr>
            <a:r>
              <a:rPr lang="en-IN" sz="3200" dirty="0">
                <a:solidFill>
                  <a:srgbClr val="FF0000"/>
                </a:solidFill>
                <a:latin typeface="Arial Rounded MT Bold" panose="020F0704030504030204" pitchFamily="34" charset="0"/>
              </a:rPr>
              <a:t> TANMAYA Teja</a:t>
            </a:r>
          </a:p>
        </p:txBody>
      </p:sp>
      <p:sp>
        <p:nvSpPr>
          <p:cNvPr id="4" name="Rectangle 3">
            <a:extLst>
              <a:ext uri="{FF2B5EF4-FFF2-40B4-BE49-F238E27FC236}">
                <a16:creationId xmlns:a16="http://schemas.microsoft.com/office/drawing/2014/main" id="{F0BD0334-7FCD-44CB-8C32-61FA9D3CAB73}"/>
              </a:ext>
            </a:extLst>
          </p:cNvPr>
          <p:cNvSpPr/>
          <p:nvPr/>
        </p:nvSpPr>
        <p:spPr>
          <a:xfrm>
            <a:off x="-7251021" y="-114785"/>
            <a:ext cx="4905394" cy="523220"/>
          </a:xfrm>
          <a:prstGeom prst="rect">
            <a:avLst/>
          </a:prstGeom>
        </p:spPr>
        <p:txBody>
          <a:bodyPr wrap="square">
            <a:spAutoFit/>
          </a:bodyPr>
          <a:lstStyle/>
          <a:p>
            <a:r>
              <a:rPr lang="en-US" sz="2800" dirty="0">
                <a:solidFill>
                  <a:srgbClr val="222222"/>
                </a:solidFill>
                <a:latin typeface="Algerian" panose="04020705040A02060702" pitchFamily="82" charset="0"/>
              </a:rPr>
              <a:t>Overview of the project</a:t>
            </a:r>
            <a:r>
              <a:rPr lang="en-IN" sz="2800" dirty="0">
                <a:latin typeface="Algerian" panose="04020705040A02060702" pitchFamily="82" charset="0"/>
              </a:rPr>
              <a:t> </a:t>
            </a:r>
          </a:p>
        </p:txBody>
      </p:sp>
      <p:sp>
        <p:nvSpPr>
          <p:cNvPr id="5" name="Rectangle 4">
            <a:extLst>
              <a:ext uri="{FF2B5EF4-FFF2-40B4-BE49-F238E27FC236}">
                <a16:creationId xmlns:a16="http://schemas.microsoft.com/office/drawing/2014/main" id="{9FE581B9-1024-4A65-A6DA-E6D0CCCE0133}"/>
              </a:ext>
            </a:extLst>
          </p:cNvPr>
          <p:cNvSpPr/>
          <p:nvPr/>
        </p:nvSpPr>
        <p:spPr>
          <a:xfrm>
            <a:off x="0" y="6927165"/>
            <a:ext cx="6394456" cy="3785652"/>
          </a:xfrm>
          <a:prstGeom prst="rect">
            <a:avLst/>
          </a:prstGeom>
        </p:spPr>
        <p:txBody>
          <a:bodyPr wrap="square">
            <a:spAutoFit/>
          </a:bodyPr>
          <a:lstStyle/>
          <a:p>
            <a:pPr marL="342900" indent="-342900">
              <a:buFont typeface="Wingdings" panose="05000000000000000000" pitchFamily="2" charset="2"/>
              <a:buChar char="q"/>
            </a:pPr>
            <a:endParaRPr lang="en-US" sz="2000" dirty="0">
              <a:solidFill>
                <a:srgbClr val="FF0000"/>
              </a:solidFill>
              <a:latin typeface="Arial Rounded MT Bold" panose="020F0704030504030204" pitchFamily="34" charset="0"/>
            </a:endParaRP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 Data sources</a:t>
            </a:r>
            <a:br>
              <a:rPr lang="en-US" sz="2000" dirty="0">
                <a:solidFill>
                  <a:srgbClr val="FF0000"/>
                </a:solidFill>
                <a:latin typeface="Arial Rounded MT Bold" panose="020F0704030504030204" pitchFamily="34" charset="0"/>
              </a:rPr>
            </a:br>
            <a:r>
              <a:rPr lang="en-US" sz="2000" dirty="0">
                <a:solidFill>
                  <a:srgbClr val="FF0000"/>
                </a:solidFill>
                <a:latin typeface="Arial Rounded MT Bold" panose="020F0704030504030204" pitchFamily="34" charset="0"/>
              </a:rPr>
              <a:t> </a:t>
            </a: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Key Performance Indicators (KPIs)</a:t>
            </a:r>
            <a:br>
              <a:rPr lang="en-US" sz="2000" dirty="0">
                <a:solidFill>
                  <a:srgbClr val="FF0000"/>
                </a:solidFill>
                <a:latin typeface="Arial Rounded MT Bold" panose="020F0704030504030204" pitchFamily="34" charset="0"/>
              </a:rPr>
            </a:br>
            <a:r>
              <a:rPr lang="en-US" sz="2000" dirty="0">
                <a:solidFill>
                  <a:srgbClr val="FF0000"/>
                </a:solidFill>
                <a:latin typeface="Arial Rounded MT Bold" panose="020F0704030504030204" pitchFamily="34" charset="0"/>
              </a:rPr>
              <a:t> </a:t>
            </a: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Tools used (Excel, MySQL, Tableau, </a:t>
            </a:r>
            <a:r>
              <a:rPr lang="en-US" sz="2000" dirty="0" err="1">
                <a:solidFill>
                  <a:srgbClr val="FF0000"/>
                </a:solidFill>
                <a:latin typeface="Arial Rounded MT Bold" panose="020F0704030504030204" pitchFamily="34" charset="0"/>
              </a:rPr>
              <a:t>PowerBI</a:t>
            </a:r>
            <a:r>
              <a:rPr lang="en-US" sz="2000" dirty="0">
                <a:solidFill>
                  <a:srgbClr val="FF0000"/>
                </a:solidFill>
                <a:latin typeface="Arial Rounded MT Bold" panose="020F0704030504030204" pitchFamily="34" charset="0"/>
              </a:rPr>
              <a:t>)</a:t>
            </a:r>
            <a:br>
              <a:rPr lang="en-US" sz="2000" dirty="0">
                <a:solidFill>
                  <a:srgbClr val="FF0000"/>
                </a:solidFill>
                <a:latin typeface="Arial Rounded MT Bold" panose="020F0704030504030204" pitchFamily="34" charset="0"/>
              </a:rPr>
            </a:br>
            <a:endParaRPr lang="en-US" sz="2000" dirty="0">
              <a:solidFill>
                <a:srgbClr val="FF0000"/>
              </a:solidFill>
              <a:latin typeface="Arial Rounded MT Bold" panose="020F0704030504030204" pitchFamily="34" charset="0"/>
            </a:endParaRP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Analysis Steps</a:t>
            </a:r>
            <a:br>
              <a:rPr lang="en-US" sz="2000" dirty="0">
                <a:solidFill>
                  <a:srgbClr val="FF0000"/>
                </a:solidFill>
                <a:latin typeface="Arial Rounded MT Bold" panose="020F0704030504030204" pitchFamily="34" charset="0"/>
              </a:rPr>
            </a:br>
            <a:endParaRPr lang="en-US" sz="2000" dirty="0">
              <a:solidFill>
                <a:srgbClr val="FF0000"/>
              </a:solidFill>
              <a:latin typeface="Arial Rounded MT Bold" panose="020F0704030504030204" pitchFamily="34" charset="0"/>
            </a:endParaRP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Dashboards</a:t>
            </a:r>
            <a:br>
              <a:rPr lang="en-US" sz="2000" dirty="0">
                <a:solidFill>
                  <a:srgbClr val="FF0000"/>
                </a:solidFill>
                <a:latin typeface="Arial Rounded MT Bold" panose="020F0704030504030204" pitchFamily="34" charset="0"/>
              </a:rPr>
            </a:br>
            <a:r>
              <a:rPr lang="en-US" sz="2000" dirty="0">
                <a:solidFill>
                  <a:srgbClr val="FF0000"/>
                </a:solidFill>
                <a:latin typeface="Arial Rounded MT Bold" panose="020F0704030504030204" pitchFamily="34" charset="0"/>
              </a:rPr>
              <a:t> </a:t>
            </a: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Conclusion</a:t>
            </a:r>
            <a:endParaRPr lang="en-IN" sz="2000" dirty="0">
              <a:solidFill>
                <a:srgbClr val="FF0000"/>
              </a:solidFill>
              <a:latin typeface="Arial Rounded MT Bold" panose="020F0704030504030204" pitchFamily="34" charset="0"/>
            </a:endParaRPr>
          </a:p>
        </p:txBody>
      </p:sp>
      <p:sp>
        <p:nvSpPr>
          <p:cNvPr id="6" name="Rectangle 5">
            <a:extLst>
              <a:ext uri="{FF2B5EF4-FFF2-40B4-BE49-F238E27FC236}">
                <a16:creationId xmlns:a16="http://schemas.microsoft.com/office/drawing/2014/main" id="{3EA718A9-B162-4415-8755-29E92C772B73}"/>
              </a:ext>
            </a:extLst>
          </p:cNvPr>
          <p:cNvSpPr/>
          <p:nvPr/>
        </p:nvSpPr>
        <p:spPr>
          <a:xfrm>
            <a:off x="-4084578" y="1074925"/>
            <a:ext cx="3348695" cy="523220"/>
          </a:xfrm>
          <a:prstGeom prst="rect">
            <a:avLst/>
          </a:prstGeom>
        </p:spPr>
        <p:txBody>
          <a:bodyPr wrap="square">
            <a:spAutoFit/>
          </a:bodyPr>
          <a:lstStyle/>
          <a:p>
            <a:r>
              <a:rPr lang="en-IN" sz="2800" dirty="0">
                <a:solidFill>
                  <a:srgbClr val="FF0000"/>
                </a:solidFill>
                <a:latin typeface="Algerian" panose="04020705040A02060702" pitchFamily="82" charset="0"/>
              </a:rPr>
              <a:t>SUMMARY</a:t>
            </a:r>
            <a:r>
              <a:rPr lang="en-IN" dirty="0"/>
              <a:t> </a:t>
            </a:r>
          </a:p>
        </p:txBody>
      </p:sp>
      <p:sp>
        <p:nvSpPr>
          <p:cNvPr id="7" name="Rectangle 6">
            <a:extLst>
              <a:ext uri="{FF2B5EF4-FFF2-40B4-BE49-F238E27FC236}">
                <a16:creationId xmlns:a16="http://schemas.microsoft.com/office/drawing/2014/main" id="{61E4E53E-2CC9-4E73-B19E-C628D3207B2D}"/>
              </a:ext>
            </a:extLst>
          </p:cNvPr>
          <p:cNvSpPr/>
          <p:nvPr/>
        </p:nvSpPr>
        <p:spPr>
          <a:xfrm>
            <a:off x="-7978854" y="4421138"/>
            <a:ext cx="7539792" cy="3539430"/>
          </a:xfrm>
          <a:prstGeom prst="rect">
            <a:avLst/>
          </a:prstGeom>
        </p:spPr>
        <p:txBody>
          <a:bodyPr wrap="square">
            <a:spAutoFit/>
          </a:bodyPr>
          <a:lstStyle/>
          <a:p>
            <a:pPr marL="457200" indent="-457200">
              <a:buFont typeface="Wingdings" panose="05000000000000000000" pitchFamily="2" charset="2"/>
              <a:buChar char="q"/>
            </a:pPr>
            <a:r>
              <a:rPr lang="en-US" sz="2800" dirty="0" err="1">
                <a:solidFill>
                  <a:srgbClr val="FF0000"/>
                </a:solidFill>
                <a:latin typeface="Arial Rounded MT Bold" panose="020F0704030504030204" pitchFamily="34" charset="0"/>
              </a:rPr>
              <a:t>Olist</a:t>
            </a:r>
            <a:r>
              <a:rPr lang="en-US" sz="2800" dirty="0">
                <a:solidFill>
                  <a:srgbClr val="FF0000"/>
                </a:solidFill>
                <a:latin typeface="Arial Rounded MT Bold" panose="020F0704030504030204" pitchFamily="34" charset="0"/>
              </a:rPr>
              <a:t> is an intermediary a Brazilian e-commerce platform that streamlines the e-commerce process for sellers and provides a convenient marketplace for buyers. It offers services ranging from product listing to order fulfillment and leverages data to enhance the overall selling experience on its platform.</a:t>
            </a:r>
            <a:endParaRPr lang="en-IN" sz="2800" dirty="0">
              <a:solidFill>
                <a:srgbClr val="FF0000"/>
              </a:solidFill>
              <a:latin typeface="Arial Rounded MT Bold" panose="020F0704030504030204" pitchFamily="34" charset="0"/>
            </a:endParaRPr>
          </a:p>
        </p:txBody>
      </p:sp>
      <p:pic>
        <p:nvPicPr>
          <p:cNvPr id="9" name="Picture 8">
            <a:extLst>
              <a:ext uri="{FF2B5EF4-FFF2-40B4-BE49-F238E27FC236}">
                <a16:creationId xmlns:a16="http://schemas.microsoft.com/office/drawing/2014/main" id="{25DE53B5-409E-46C8-8642-C438FCA0A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2506" y="0"/>
            <a:ext cx="45719" cy="6858000"/>
          </a:xfrm>
          <a:prstGeom prst="rect">
            <a:avLst/>
          </a:prstGeom>
        </p:spPr>
      </p:pic>
      <p:sp>
        <p:nvSpPr>
          <p:cNvPr id="8" name="Rectangle 7">
            <a:extLst>
              <a:ext uri="{FF2B5EF4-FFF2-40B4-BE49-F238E27FC236}">
                <a16:creationId xmlns:a16="http://schemas.microsoft.com/office/drawing/2014/main" id="{A5578204-8833-4691-A778-43719C91DB89}"/>
              </a:ext>
            </a:extLst>
          </p:cNvPr>
          <p:cNvSpPr/>
          <p:nvPr/>
        </p:nvSpPr>
        <p:spPr>
          <a:xfrm>
            <a:off x="1860535" y="-858236"/>
            <a:ext cx="3478837" cy="523220"/>
          </a:xfrm>
          <a:prstGeom prst="rect">
            <a:avLst/>
          </a:prstGeom>
        </p:spPr>
        <p:txBody>
          <a:bodyPr wrap="none">
            <a:spAutoFit/>
          </a:bodyPr>
          <a:lstStyle/>
          <a:p>
            <a:r>
              <a:rPr lang="en-IN" sz="2800" dirty="0">
                <a:solidFill>
                  <a:srgbClr val="FF0000"/>
                </a:solidFill>
                <a:latin typeface="Algerian" panose="04020705040A02060702" pitchFamily="82" charset="0"/>
              </a:rPr>
              <a:t>DATA SET DETAILS </a:t>
            </a:r>
          </a:p>
        </p:txBody>
      </p:sp>
      <p:sp>
        <p:nvSpPr>
          <p:cNvPr id="10" name="Rectangle 9">
            <a:extLst>
              <a:ext uri="{FF2B5EF4-FFF2-40B4-BE49-F238E27FC236}">
                <a16:creationId xmlns:a16="http://schemas.microsoft.com/office/drawing/2014/main" id="{C3F7DC17-6D20-4803-B0AB-73C694D497DB}"/>
              </a:ext>
            </a:extLst>
          </p:cNvPr>
          <p:cNvSpPr/>
          <p:nvPr/>
        </p:nvSpPr>
        <p:spPr>
          <a:xfrm>
            <a:off x="997439" y="7361104"/>
            <a:ext cx="6352674" cy="4401205"/>
          </a:xfrm>
          <a:prstGeom prst="rect">
            <a:avLst/>
          </a:prstGeom>
        </p:spPr>
        <p:txBody>
          <a:bodyPr wrap="square">
            <a:spAutoFit/>
          </a:bodyPr>
          <a:lstStyle/>
          <a:p>
            <a:r>
              <a:rPr lang="en-IN" sz="2000" dirty="0">
                <a:solidFill>
                  <a:srgbClr val="00B0F0"/>
                </a:solidFill>
                <a:latin typeface="Arial Rounded MT Bold" panose="020F0704030504030204" pitchFamily="34" charset="0"/>
              </a:rPr>
              <a:t>DATA SET CONTAINS INFORMATION ABOUT OLIST STORE .</a:t>
            </a:r>
          </a:p>
          <a:p>
            <a:endParaRPr lang="en-IN" sz="2000" dirty="0">
              <a:solidFill>
                <a:srgbClr val="00B0F0"/>
              </a:solidFill>
              <a:latin typeface="Arial Rounded MT Bold" panose="020F0704030504030204" pitchFamily="34" charset="0"/>
            </a:endParaRPr>
          </a:p>
          <a:p>
            <a:r>
              <a:rPr lang="en-IN" sz="2000" dirty="0">
                <a:solidFill>
                  <a:srgbClr val="00B0F0"/>
                </a:solidFill>
                <a:latin typeface="Arial Rounded MT Bold" panose="020F0704030504030204" pitchFamily="34" charset="0"/>
              </a:rPr>
              <a:t>DATA SET HAS TOTAL 9 SHEETS AS FOLLOWS  </a:t>
            </a:r>
          </a:p>
          <a:p>
            <a:r>
              <a:rPr lang="en-IN" sz="2000" dirty="0">
                <a:solidFill>
                  <a:srgbClr val="00B0F0"/>
                </a:solidFill>
                <a:latin typeface="Arial Rounded MT Bold" panose="020F0704030504030204" pitchFamily="34" charset="0"/>
              </a:rPr>
              <a:t>  </a:t>
            </a:r>
          </a:p>
          <a:p>
            <a:pPr>
              <a:buFont typeface="Wingdings" panose="05000000000000000000" pitchFamily="2" charset="2"/>
              <a:buChar char="q"/>
            </a:pPr>
            <a:r>
              <a:rPr lang="en-IN" sz="2000" dirty="0">
                <a:solidFill>
                  <a:srgbClr val="00B0F0"/>
                </a:solidFill>
                <a:latin typeface="Arial Rounded MT Bold" panose="020F0704030504030204" pitchFamily="34" charset="0"/>
              </a:rPr>
              <a:t> </a:t>
            </a: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order_ items_ dataset</a:t>
            </a:r>
          </a:p>
          <a:p>
            <a:pPr>
              <a:buFont typeface="Wingdings" panose="05000000000000000000" pitchFamily="2" charset="2"/>
              <a:buChar char="q"/>
            </a:pPr>
            <a:r>
              <a:rPr lang="en-IN" sz="2000" dirty="0">
                <a:solidFill>
                  <a:srgbClr val="00B0F0"/>
                </a:solidFill>
                <a:latin typeface="Arial Rounded MT Bold" panose="020F0704030504030204" pitchFamily="34" charset="0"/>
              </a:rPr>
              <a:t> </a:t>
            </a: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order_ payments _ dataset</a:t>
            </a:r>
          </a:p>
          <a:p>
            <a:pPr>
              <a:buFont typeface="Wingdings" panose="05000000000000000000" pitchFamily="2" charset="2"/>
              <a:buChar char="q"/>
            </a:pP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order_ reviews_ dataset</a:t>
            </a:r>
          </a:p>
          <a:p>
            <a:pPr>
              <a:buFont typeface="Wingdings" panose="05000000000000000000" pitchFamily="2" charset="2"/>
              <a:buChar char="q"/>
            </a:pP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orders_ dataset</a:t>
            </a:r>
          </a:p>
          <a:p>
            <a:pPr>
              <a:buFont typeface="Wingdings" panose="05000000000000000000" pitchFamily="2" charset="2"/>
              <a:buChar char="q"/>
            </a:pP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products_ dataset</a:t>
            </a:r>
          </a:p>
          <a:p>
            <a:pPr>
              <a:buFont typeface="Wingdings" panose="05000000000000000000" pitchFamily="2" charset="2"/>
              <a:buChar char="q"/>
            </a:pP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sellers_ dataset</a:t>
            </a:r>
          </a:p>
          <a:p>
            <a:pPr>
              <a:buFont typeface="Wingdings" panose="05000000000000000000" pitchFamily="2" charset="2"/>
              <a:buChar char="q"/>
            </a:pPr>
            <a:r>
              <a:rPr lang="en-IN" sz="2000" dirty="0">
                <a:solidFill>
                  <a:srgbClr val="00B0F0"/>
                </a:solidFill>
                <a:latin typeface="Arial Rounded MT Bold" panose="020F0704030504030204" pitchFamily="34" charset="0"/>
              </a:rPr>
              <a:t>product_ category_ name_ translation</a:t>
            </a:r>
          </a:p>
          <a:p>
            <a:pPr>
              <a:buFont typeface="Wingdings" panose="05000000000000000000" pitchFamily="2" charset="2"/>
              <a:buChar char="q"/>
            </a:pP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customers_ dataset</a:t>
            </a:r>
          </a:p>
          <a:p>
            <a:pPr>
              <a:buFont typeface="Wingdings" panose="05000000000000000000" pitchFamily="2" charset="2"/>
              <a:buChar char="q"/>
            </a:pP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geolocation_ dataset</a:t>
            </a:r>
          </a:p>
        </p:txBody>
      </p:sp>
      <p:sp>
        <p:nvSpPr>
          <p:cNvPr id="82" name="Lightning Bolt 81">
            <a:extLst>
              <a:ext uri="{FF2B5EF4-FFF2-40B4-BE49-F238E27FC236}">
                <a16:creationId xmlns:a16="http://schemas.microsoft.com/office/drawing/2014/main" id="{6E56CBDC-8D22-4FCF-8E1C-066AE0F99D51}"/>
              </a:ext>
            </a:extLst>
          </p:cNvPr>
          <p:cNvSpPr/>
          <p:nvPr/>
        </p:nvSpPr>
        <p:spPr>
          <a:xfrm rot="21442706">
            <a:off x="10875440" y="-1055096"/>
            <a:ext cx="6098975" cy="78854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Lightning Bolt 80">
            <a:extLst>
              <a:ext uri="{FF2B5EF4-FFF2-40B4-BE49-F238E27FC236}">
                <a16:creationId xmlns:a16="http://schemas.microsoft.com/office/drawing/2014/main" id="{43CFC17E-7273-437F-B025-27489FE05DDC}"/>
              </a:ext>
            </a:extLst>
          </p:cNvPr>
          <p:cNvSpPr/>
          <p:nvPr/>
        </p:nvSpPr>
        <p:spPr>
          <a:xfrm rot="19829560">
            <a:off x="87416" y="-988636"/>
            <a:ext cx="1581144" cy="826738"/>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5E2BADE-8438-4131-9B36-3BC5103F96F8}"/>
              </a:ext>
            </a:extLst>
          </p:cNvPr>
          <p:cNvSpPr/>
          <p:nvPr/>
        </p:nvSpPr>
        <p:spPr>
          <a:xfrm>
            <a:off x="276736" y="400884"/>
            <a:ext cx="7290110" cy="369332"/>
          </a:xfrm>
          <a:prstGeom prst="rect">
            <a:avLst/>
          </a:prstGeom>
        </p:spPr>
        <p:txBody>
          <a:bodyPr wrap="square">
            <a:spAutoFit/>
          </a:bodyPr>
          <a:lstStyle/>
          <a:p>
            <a:r>
              <a:rPr lang="en-US" dirty="0">
                <a:solidFill>
                  <a:srgbClr val="FF0000"/>
                </a:solidFill>
                <a:latin typeface="Algerian" panose="04020705040A02060702" pitchFamily="82" charset="0"/>
              </a:rPr>
              <a:t>KPI 1 : Weekday Vs Weekend (</a:t>
            </a:r>
            <a:r>
              <a:rPr lang="en-US" dirty="0" err="1">
                <a:solidFill>
                  <a:srgbClr val="FF0000"/>
                </a:solidFill>
                <a:latin typeface="Algerian" panose="04020705040A02060702" pitchFamily="82" charset="0"/>
              </a:rPr>
              <a:t>order_purchase_timestamp</a:t>
            </a:r>
            <a:r>
              <a:rPr lang="en-US" dirty="0">
                <a:solidFill>
                  <a:srgbClr val="FF0000"/>
                </a:solidFill>
                <a:latin typeface="Algerian" panose="04020705040A02060702" pitchFamily="82" charset="0"/>
              </a:rPr>
              <a:t>)</a:t>
            </a:r>
            <a:endParaRPr lang="en-IN" dirty="0">
              <a:solidFill>
                <a:srgbClr val="FF0000"/>
              </a:solidFill>
              <a:latin typeface="Algerian" panose="04020705040A02060702" pitchFamily="82" charset="0"/>
            </a:endParaRPr>
          </a:p>
        </p:txBody>
      </p:sp>
      <p:pic>
        <p:nvPicPr>
          <p:cNvPr id="15" name="Picture 14">
            <a:extLst>
              <a:ext uri="{FF2B5EF4-FFF2-40B4-BE49-F238E27FC236}">
                <a16:creationId xmlns:a16="http://schemas.microsoft.com/office/drawing/2014/main" id="{F810C781-4E1E-4A38-A4D4-A0E3FD7FBE11}"/>
              </a:ext>
            </a:extLst>
          </p:cNvPr>
          <p:cNvPicPr>
            <a:picLocks noChangeAspect="1"/>
          </p:cNvPicPr>
          <p:nvPr/>
        </p:nvPicPr>
        <p:blipFill>
          <a:blip r:embed="rId4"/>
          <a:stretch>
            <a:fillRect/>
          </a:stretch>
        </p:blipFill>
        <p:spPr>
          <a:xfrm>
            <a:off x="205206" y="912802"/>
            <a:ext cx="7361291" cy="2870803"/>
          </a:xfrm>
          <a:prstGeom prst="rect">
            <a:avLst/>
          </a:prstGeom>
          <a:ln w="9525">
            <a:solidFill>
              <a:schemeClr val="tx1"/>
            </a:solidFill>
          </a:ln>
        </p:spPr>
      </p:pic>
      <p:sp>
        <p:nvSpPr>
          <p:cNvPr id="12" name="Rectangle 11">
            <a:extLst>
              <a:ext uri="{FF2B5EF4-FFF2-40B4-BE49-F238E27FC236}">
                <a16:creationId xmlns:a16="http://schemas.microsoft.com/office/drawing/2014/main" id="{89A0F1AD-48C3-4465-AD3E-3A42A9154EA2}"/>
              </a:ext>
            </a:extLst>
          </p:cNvPr>
          <p:cNvSpPr/>
          <p:nvPr/>
        </p:nvSpPr>
        <p:spPr>
          <a:xfrm>
            <a:off x="205206" y="4286709"/>
            <a:ext cx="7384945" cy="2277547"/>
          </a:xfrm>
          <a:prstGeom prst="rect">
            <a:avLst/>
          </a:prstGeom>
        </p:spPr>
        <p:txBody>
          <a:bodyPr wrap="square">
            <a:spAutoFit/>
          </a:bodyPr>
          <a:lstStyle/>
          <a:p>
            <a:r>
              <a:rPr lang="en-US" sz="2000" b="1" dirty="0">
                <a:solidFill>
                  <a:srgbClr val="00B0F0"/>
                </a:solidFill>
                <a:latin typeface="Arial Rounded MT Bold" panose="020F0704030504030204" pitchFamily="34" charset="0"/>
              </a:rPr>
              <a:t>Question: </a:t>
            </a:r>
            <a:r>
              <a:rPr lang="en-US" sz="2000" dirty="0">
                <a:solidFill>
                  <a:srgbClr val="00B0F0"/>
                </a:solidFill>
                <a:latin typeface="Arial Rounded MT Bold" panose="020F0704030504030204" pitchFamily="34" charset="0"/>
              </a:rPr>
              <a:t>What are the differences in order volume between weekdays and weekends, and which promotions have proven to be most effective in balancing staff workload and maximizing sales on weekdays?</a:t>
            </a:r>
          </a:p>
          <a:p>
            <a:r>
              <a:rPr lang="en-US" sz="2000" b="1" dirty="0">
                <a:solidFill>
                  <a:srgbClr val="00B0F0"/>
                </a:solidFill>
                <a:latin typeface="Arial Rounded MT Bold" panose="020F0704030504030204" pitchFamily="34" charset="0"/>
              </a:rPr>
              <a:t>Insight</a:t>
            </a:r>
            <a:r>
              <a:rPr lang="en-US" sz="2000" dirty="0">
                <a:solidFill>
                  <a:srgbClr val="00B0F0"/>
                </a:solidFill>
                <a:latin typeface="Arial Rounded MT Bold" panose="020F0704030504030204" pitchFamily="34" charset="0"/>
              </a:rPr>
              <a:t>: Weekdays have more orders than weekends, so businesses should staff up and offer special promotions during the week</a:t>
            </a:r>
          </a:p>
        </p:txBody>
      </p:sp>
    </p:spTree>
    <p:extLst>
      <p:ext uri="{BB962C8B-B14F-4D97-AF65-F5344CB8AC3E}">
        <p14:creationId xmlns:p14="http://schemas.microsoft.com/office/powerpoint/2010/main" val="5837567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82"/>
                                        </p:tgtEl>
                                        <p:attrNameLst>
                                          <p:attrName>style.color</p:attrName>
                                        </p:attrNameLst>
                                      </p:cBhvr>
                                      <p:to>
                                        <a:schemeClr val="bg1"/>
                                      </p:to>
                                    </p:animClr>
                                    <p:animClr clrSpc="rgb" dir="cw">
                                      <p:cBhvr>
                                        <p:cTn id="14" dur="250" autoRev="1" fill="remove"/>
                                        <p:tgtEl>
                                          <p:spTgt spid="82"/>
                                        </p:tgtEl>
                                        <p:attrNameLst>
                                          <p:attrName>fillcolor</p:attrName>
                                        </p:attrNameLst>
                                      </p:cBhvr>
                                      <p:to>
                                        <a:schemeClr val="bg1"/>
                                      </p:to>
                                    </p:animClr>
                                    <p:set>
                                      <p:cBhvr>
                                        <p:cTn id="15" dur="250" autoRev="1" fill="remove"/>
                                        <p:tgtEl>
                                          <p:spTgt spid="82"/>
                                        </p:tgtEl>
                                        <p:attrNameLst>
                                          <p:attrName>fill.type</p:attrName>
                                        </p:attrNameLst>
                                      </p:cBhvr>
                                      <p:to>
                                        <p:strVal val="solid"/>
                                      </p:to>
                                    </p:set>
                                    <p:set>
                                      <p:cBhvr>
                                        <p:cTn id="16" dur="250" autoRev="1" fill="remove"/>
                                        <p:tgtEl>
                                          <p:spTgt spid="8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E270ED5C-BD4A-4401-9FE3-C524F50CC85A}"/>
              </a:ext>
            </a:extLst>
          </p:cNvPr>
          <p:cNvPicPr>
            <a:picLocks noChangeAspect="1"/>
          </p:cNvPicPr>
          <p:nvPr/>
        </p:nvPicPr>
        <p:blipFill rotWithShape="1">
          <a:blip r:embed="rId2">
            <a:extLst>
              <a:ext uri="{28A0092B-C50C-407E-A947-70E740481C1C}">
                <a14:useLocalDpi xmlns:a14="http://schemas.microsoft.com/office/drawing/2010/main" val="0"/>
              </a:ext>
            </a:extLst>
          </a:blip>
          <a:srcRect l="29688"/>
          <a:stretch/>
        </p:blipFill>
        <p:spPr>
          <a:xfrm>
            <a:off x="9465290" y="69165"/>
            <a:ext cx="2596418" cy="6858000"/>
          </a:xfrm>
          <a:prstGeom prst="rect">
            <a:avLst/>
          </a:prstGeom>
        </p:spPr>
      </p:pic>
      <p:sp>
        <p:nvSpPr>
          <p:cNvPr id="2" name="Rectangle 1">
            <a:extLst>
              <a:ext uri="{FF2B5EF4-FFF2-40B4-BE49-F238E27FC236}">
                <a16:creationId xmlns:a16="http://schemas.microsoft.com/office/drawing/2014/main" id="{6C862934-BA69-4F03-965C-300FAE5E078D}"/>
              </a:ext>
            </a:extLst>
          </p:cNvPr>
          <p:cNvSpPr/>
          <p:nvPr/>
        </p:nvSpPr>
        <p:spPr>
          <a:xfrm>
            <a:off x="-3714757" y="400884"/>
            <a:ext cx="3810000" cy="523220"/>
          </a:xfrm>
          <a:prstGeom prst="rect">
            <a:avLst/>
          </a:prstGeom>
        </p:spPr>
        <p:txBody>
          <a:bodyPr wrap="square">
            <a:spAutoFit/>
          </a:bodyPr>
          <a:lstStyle/>
          <a:p>
            <a:r>
              <a:rPr lang="en-IN" sz="2800" dirty="0">
                <a:solidFill>
                  <a:srgbClr val="FF0000"/>
                </a:solidFill>
                <a:latin typeface="Algerian" panose="04020705040A02060702" pitchFamily="82" charset="0"/>
              </a:rPr>
              <a:t>TEAM MEAMBERS </a:t>
            </a:r>
          </a:p>
        </p:txBody>
      </p:sp>
      <p:sp>
        <p:nvSpPr>
          <p:cNvPr id="3" name="Rectangle 2">
            <a:extLst>
              <a:ext uri="{FF2B5EF4-FFF2-40B4-BE49-F238E27FC236}">
                <a16:creationId xmlns:a16="http://schemas.microsoft.com/office/drawing/2014/main" id="{96C088FB-A59B-40C4-9B92-69745C78C527}"/>
              </a:ext>
            </a:extLst>
          </p:cNvPr>
          <p:cNvSpPr/>
          <p:nvPr/>
        </p:nvSpPr>
        <p:spPr>
          <a:xfrm>
            <a:off x="-4235465" y="1721502"/>
            <a:ext cx="6096000" cy="2062103"/>
          </a:xfrm>
          <a:prstGeom prst="rect">
            <a:avLst/>
          </a:prstGeom>
        </p:spPr>
        <p:txBody>
          <a:bodyPr>
            <a:spAutoFit/>
          </a:bodyPr>
          <a:lstStyle/>
          <a:p>
            <a:pPr>
              <a:buFont typeface="Wingdings" panose="05000000000000000000" pitchFamily="2" charset="2"/>
              <a:buChar char="q"/>
            </a:pPr>
            <a:r>
              <a:rPr lang="en-IN" sz="3200" dirty="0">
                <a:solidFill>
                  <a:srgbClr val="FF0000"/>
                </a:solidFill>
                <a:latin typeface="Arial Rounded MT Bold" panose="020F0704030504030204" pitchFamily="34" charset="0"/>
              </a:rPr>
              <a:t> SAURABH </a:t>
            </a:r>
          </a:p>
          <a:p>
            <a:pPr>
              <a:buFont typeface="Wingdings" panose="05000000000000000000" pitchFamily="2" charset="2"/>
              <a:buChar char="q"/>
            </a:pPr>
            <a:r>
              <a:rPr lang="en-IN" sz="3200" dirty="0">
                <a:solidFill>
                  <a:srgbClr val="FF0000"/>
                </a:solidFill>
                <a:latin typeface="Arial Rounded MT Bold" panose="020F0704030504030204" pitchFamily="34" charset="0"/>
              </a:rPr>
              <a:t> DIVESH</a:t>
            </a:r>
          </a:p>
          <a:p>
            <a:pPr>
              <a:buFont typeface="Wingdings" panose="05000000000000000000" pitchFamily="2" charset="2"/>
              <a:buChar char="q"/>
            </a:pPr>
            <a:r>
              <a:rPr lang="en-IN" sz="3200" dirty="0">
                <a:solidFill>
                  <a:srgbClr val="FF0000"/>
                </a:solidFill>
                <a:latin typeface="Arial Rounded MT Bold" panose="020F0704030504030204" pitchFamily="34" charset="0"/>
              </a:rPr>
              <a:t> SHAMAL </a:t>
            </a:r>
          </a:p>
          <a:p>
            <a:pPr>
              <a:buFont typeface="Wingdings" panose="05000000000000000000" pitchFamily="2" charset="2"/>
              <a:buChar char="q"/>
            </a:pPr>
            <a:r>
              <a:rPr lang="en-IN" sz="3200" dirty="0">
                <a:solidFill>
                  <a:srgbClr val="FF0000"/>
                </a:solidFill>
                <a:latin typeface="Arial Rounded MT Bold" panose="020F0704030504030204" pitchFamily="34" charset="0"/>
              </a:rPr>
              <a:t> TANMAYA Teja</a:t>
            </a:r>
          </a:p>
        </p:txBody>
      </p:sp>
      <p:sp>
        <p:nvSpPr>
          <p:cNvPr id="4" name="Rectangle 3">
            <a:extLst>
              <a:ext uri="{FF2B5EF4-FFF2-40B4-BE49-F238E27FC236}">
                <a16:creationId xmlns:a16="http://schemas.microsoft.com/office/drawing/2014/main" id="{F0BD0334-7FCD-44CB-8C32-61FA9D3CAB73}"/>
              </a:ext>
            </a:extLst>
          </p:cNvPr>
          <p:cNvSpPr/>
          <p:nvPr/>
        </p:nvSpPr>
        <p:spPr>
          <a:xfrm>
            <a:off x="-7251021" y="-114785"/>
            <a:ext cx="4905394" cy="523220"/>
          </a:xfrm>
          <a:prstGeom prst="rect">
            <a:avLst/>
          </a:prstGeom>
        </p:spPr>
        <p:txBody>
          <a:bodyPr wrap="square">
            <a:spAutoFit/>
          </a:bodyPr>
          <a:lstStyle/>
          <a:p>
            <a:r>
              <a:rPr lang="en-US" sz="2800" dirty="0">
                <a:solidFill>
                  <a:srgbClr val="222222"/>
                </a:solidFill>
                <a:latin typeface="Algerian" panose="04020705040A02060702" pitchFamily="82" charset="0"/>
              </a:rPr>
              <a:t>Overview of the project</a:t>
            </a:r>
            <a:r>
              <a:rPr lang="en-IN" sz="2800" dirty="0">
                <a:latin typeface="Algerian" panose="04020705040A02060702" pitchFamily="82" charset="0"/>
              </a:rPr>
              <a:t> </a:t>
            </a:r>
          </a:p>
        </p:txBody>
      </p:sp>
      <p:sp>
        <p:nvSpPr>
          <p:cNvPr id="5" name="Rectangle 4">
            <a:extLst>
              <a:ext uri="{FF2B5EF4-FFF2-40B4-BE49-F238E27FC236}">
                <a16:creationId xmlns:a16="http://schemas.microsoft.com/office/drawing/2014/main" id="{9FE581B9-1024-4A65-A6DA-E6D0CCCE0133}"/>
              </a:ext>
            </a:extLst>
          </p:cNvPr>
          <p:cNvSpPr/>
          <p:nvPr/>
        </p:nvSpPr>
        <p:spPr>
          <a:xfrm>
            <a:off x="0" y="6927165"/>
            <a:ext cx="6394456" cy="3785652"/>
          </a:xfrm>
          <a:prstGeom prst="rect">
            <a:avLst/>
          </a:prstGeom>
        </p:spPr>
        <p:txBody>
          <a:bodyPr wrap="square">
            <a:spAutoFit/>
          </a:bodyPr>
          <a:lstStyle/>
          <a:p>
            <a:pPr marL="342900" indent="-342900">
              <a:buFont typeface="Wingdings" panose="05000000000000000000" pitchFamily="2" charset="2"/>
              <a:buChar char="q"/>
            </a:pPr>
            <a:endParaRPr lang="en-US" sz="2000" dirty="0">
              <a:solidFill>
                <a:srgbClr val="FF0000"/>
              </a:solidFill>
              <a:latin typeface="Arial Rounded MT Bold" panose="020F0704030504030204" pitchFamily="34" charset="0"/>
            </a:endParaRP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 Data sources</a:t>
            </a:r>
            <a:br>
              <a:rPr lang="en-US" sz="2000" dirty="0">
                <a:solidFill>
                  <a:srgbClr val="FF0000"/>
                </a:solidFill>
                <a:latin typeface="Arial Rounded MT Bold" panose="020F0704030504030204" pitchFamily="34" charset="0"/>
              </a:rPr>
            </a:br>
            <a:r>
              <a:rPr lang="en-US" sz="2000" dirty="0">
                <a:solidFill>
                  <a:srgbClr val="FF0000"/>
                </a:solidFill>
                <a:latin typeface="Arial Rounded MT Bold" panose="020F0704030504030204" pitchFamily="34" charset="0"/>
              </a:rPr>
              <a:t> </a:t>
            </a: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Key Performance Indicators (KPIs)</a:t>
            </a:r>
            <a:br>
              <a:rPr lang="en-US" sz="2000" dirty="0">
                <a:solidFill>
                  <a:srgbClr val="FF0000"/>
                </a:solidFill>
                <a:latin typeface="Arial Rounded MT Bold" panose="020F0704030504030204" pitchFamily="34" charset="0"/>
              </a:rPr>
            </a:br>
            <a:r>
              <a:rPr lang="en-US" sz="2000" dirty="0">
                <a:solidFill>
                  <a:srgbClr val="FF0000"/>
                </a:solidFill>
                <a:latin typeface="Arial Rounded MT Bold" panose="020F0704030504030204" pitchFamily="34" charset="0"/>
              </a:rPr>
              <a:t> </a:t>
            </a: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Tools used (Excel, MySQL, Tableau, </a:t>
            </a:r>
            <a:r>
              <a:rPr lang="en-US" sz="2000" dirty="0" err="1">
                <a:solidFill>
                  <a:srgbClr val="FF0000"/>
                </a:solidFill>
                <a:latin typeface="Arial Rounded MT Bold" panose="020F0704030504030204" pitchFamily="34" charset="0"/>
              </a:rPr>
              <a:t>PowerBI</a:t>
            </a:r>
            <a:r>
              <a:rPr lang="en-US" sz="2000" dirty="0">
                <a:solidFill>
                  <a:srgbClr val="FF0000"/>
                </a:solidFill>
                <a:latin typeface="Arial Rounded MT Bold" panose="020F0704030504030204" pitchFamily="34" charset="0"/>
              </a:rPr>
              <a:t>)</a:t>
            </a:r>
            <a:br>
              <a:rPr lang="en-US" sz="2000" dirty="0">
                <a:solidFill>
                  <a:srgbClr val="FF0000"/>
                </a:solidFill>
                <a:latin typeface="Arial Rounded MT Bold" panose="020F0704030504030204" pitchFamily="34" charset="0"/>
              </a:rPr>
            </a:br>
            <a:endParaRPr lang="en-US" sz="2000" dirty="0">
              <a:solidFill>
                <a:srgbClr val="FF0000"/>
              </a:solidFill>
              <a:latin typeface="Arial Rounded MT Bold" panose="020F0704030504030204" pitchFamily="34" charset="0"/>
            </a:endParaRP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Analysis Steps</a:t>
            </a:r>
            <a:br>
              <a:rPr lang="en-US" sz="2000" dirty="0">
                <a:solidFill>
                  <a:srgbClr val="FF0000"/>
                </a:solidFill>
                <a:latin typeface="Arial Rounded MT Bold" panose="020F0704030504030204" pitchFamily="34" charset="0"/>
              </a:rPr>
            </a:br>
            <a:endParaRPr lang="en-US" sz="2000" dirty="0">
              <a:solidFill>
                <a:srgbClr val="FF0000"/>
              </a:solidFill>
              <a:latin typeface="Arial Rounded MT Bold" panose="020F0704030504030204" pitchFamily="34" charset="0"/>
            </a:endParaRP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Dashboards</a:t>
            </a:r>
            <a:br>
              <a:rPr lang="en-US" sz="2000" dirty="0">
                <a:solidFill>
                  <a:srgbClr val="FF0000"/>
                </a:solidFill>
                <a:latin typeface="Arial Rounded MT Bold" panose="020F0704030504030204" pitchFamily="34" charset="0"/>
              </a:rPr>
            </a:br>
            <a:r>
              <a:rPr lang="en-US" sz="2000" dirty="0">
                <a:solidFill>
                  <a:srgbClr val="FF0000"/>
                </a:solidFill>
                <a:latin typeface="Arial Rounded MT Bold" panose="020F0704030504030204" pitchFamily="34" charset="0"/>
              </a:rPr>
              <a:t> </a:t>
            </a:r>
          </a:p>
          <a:p>
            <a:pPr marL="342900" indent="-342900">
              <a:buFont typeface="Wingdings" panose="05000000000000000000" pitchFamily="2" charset="2"/>
              <a:buChar char="q"/>
            </a:pPr>
            <a:r>
              <a:rPr lang="en-US" sz="2000" dirty="0">
                <a:solidFill>
                  <a:srgbClr val="FF0000"/>
                </a:solidFill>
                <a:latin typeface="Arial Rounded MT Bold" panose="020F0704030504030204" pitchFamily="34" charset="0"/>
              </a:rPr>
              <a:t>Conclusion</a:t>
            </a:r>
            <a:endParaRPr lang="en-IN" sz="2000" dirty="0">
              <a:solidFill>
                <a:srgbClr val="FF0000"/>
              </a:solidFill>
              <a:latin typeface="Arial Rounded MT Bold" panose="020F0704030504030204" pitchFamily="34" charset="0"/>
            </a:endParaRPr>
          </a:p>
        </p:txBody>
      </p:sp>
      <p:sp>
        <p:nvSpPr>
          <p:cNvPr id="6" name="Rectangle 5">
            <a:extLst>
              <a:ext uri="{FF2B5EF4-FFF2-40B4-BE49-F238E27FC236}">
                <a16:creationId xmlns:a16="http://schemas.microsoft.com/office/drawing/2014/main" id="{3EA718A9-B162-4415-8755-29E92C772B73}"/>
              </a:ext>
            </a:extLst>
          </p:cNvPr>
          <p:cNvSpPr/>
          <p:nvPr/>
        </p:nvSpPr>
        <p:spPr>
          <a:xfrm>
            <a:off x="-4084578" y="1074925"/>
            <a:ext cx="3348695" cy="523220"/>
          </a:xfrm>
          <a:prstGeom prst="rect">
            <a:avLst/>
          </a:prstGeom>
        </p:spPr>
        <p:txBody>
          <a:bodyPr wrap="square">
            <a:spAutoFit/>
          </a:bodyPr>
          <a:lstStyle/>
          <a:p>
            <a:r>
              <a:rPr lang="en-IN" sz="2800" dirty="0">
                <a:solidFill>
                  <a:srgbClr val="FF0000"/>
                </a:solidFill>
                <a:latin typeface="Algerian" panose="04020705040A02060702" pitchFamily="82" charset="0"/>
              </a:rPr>
              <a:t>SUMMARY</a:t>
            </a:r>
            <a:r>
              <a:rPr lang="en-IN" dirty="0"/>
              <a:t> </a:t>
            </a:r>
          </a:p>
        </p:txBody>
      </p:sp>
      <p:sp>
        <p:nvSpPr>
          <p:cNvPr id="7" name="Rectangle 6">
            <a:extLst>
              <a:ext uri="{FF2B5EF4-FFF2-40B4-BE49-F238E27FC236}">
                <a16:creationId xmlns:a16="http://schemas.microsoft.com/office/drawing/2014/main" id="{61E4E53E-2CC9-4E73-B19E-C628D3207B2D}"/>
              </a:ext>
            </a:extLst>
          </p:cNvPr>
          <p:cNvSpPr/>
          <p:nvPr/>
        </p:nvSpPr>
        <p:spPr>
          <a:xfrm>
            <a:off x="-7978854" y="4421138"/>
            <a:ext cx="7539792" cy="3539430"/>
          </a:xfrm>
          <a:prstGeom prst="rect">
            <a:avLst/>
          </a:prstGeom>
        </p:spPr>
        <p:txBody>
          <a:bodyPr wrap="square">
            <a:spAutoFit/>
          </a:bodyPr>
          <a:lstStyle/>
          <a:p>
            <a:pPr marL="457200" indent="-457200">
              <a:buFont typeface="Wingdings" panose="05000000000000000000" pitchFamily="2" charset="2"/>
              <a:buChar char="q"/>
            </a:pPr>
            <a:r>
              <a:rPr lang="en-US" sz="2800" dirty="0" err="1">
                <a:solidFill>
                  <a:srgbClr val="FF0000"/>
                </a:solidFill>
                <a:latin typeface="Arial Rounded MT Bold" panose="020F0704030504030204" pitchFamily="34" charset="0"/>
              </a:rPr>
              <a:t>Olist</a:t>
            </a:r>
            <a:r>
              <a:rPr lang="en-US" sz="2800" dirty="0">
                <a:solidFill>
                  <a:srgbClr val="FF0000"/>
                </a:solidFill>
                <a:latin typeface="Arial Rounded MT Bold" panose="020F0704030504030204" pitchFamily="34" charset="0"/>
              </a:rPr>
              <a:t> is an intermediary a Brazilian e-commerce platform that streamlines the e-commerce process for sellers and provides a convenient marketplace for buyers. It offers services ranging from product listing to order fulfillment and leverages data to enhance the overall selling experience on its platform.</a:t>
            </a:r>
            <a:endParaRPr lang="en-IN" sz="2800" dirty="0">
              <a:solidFill>
                <a:srgbClr val="FF0000"/>
              </a:solidFill>
              <a:latin typeface="Arial Rounded MT Bold" panose="020F0704030504030204" pitchFamily="34" charset="0"/>
            </a:endParaRPr>
          </a:p>
        </p:txBody>
      </p:sp>
      <p:pic>
        <p:nvPicPr>
          <p:cNvPr id="9" name="Picture 8">
            <a:extLst>
              <a:ext uri="{FF2B5EF4-FFF2-40B4-BE49-F238E27FC236}">
                <a16:creationId xmlns:a16="http://schemas.microsoft.com/office/drawing/2014/main" id="{25DE53B5-409E-46C8-8642-C438FCA0A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5290" y="0"/>
            <a:ext cx="2912935" cy="6858000"/>
          </a:xfrm>
          <a:prstGeom prst="rect">
            <a:avLst/>
          </a:prstGeom>
        </p:spPr>
      </p:pic>
      <p:sp>
        <p:nvSpPr>
          <p:cNvPr id="8" name="Rectangle 7">
            <a:extLst>
              <a:ext uri="{FF2B5EF4-FFF2-40B4-BE49-F238E27FC236}">
                <a16:creationId xmlns:a16="http://schemas.microsoft.com/office/drawing/2014/main" id="{A5578204-8833-4691-A778-43719C91DB89}"/>
              </a:ext>
            </a:extLst>
          </p:cNvPr>
          <p:cNvSpPr/>
          <p:nvPr/>
        </p:nvSpPr>
        <p:spPr>
          <a:xfrm>
            <a:off x="1860535" y="-858236"/>
            <a:ext cx="3478837" cy="523220"/>
          </a:xfrm>
          <a:prstGeom prst="rect">
            <a:avLst/>
          </a:prstGeom>
        </p:spPr>
        <p:txBody>
          <a:bodyPr wrap="none">
            <a:spAutoFit/>
          </a:bodyPr>
          <a:lstStyle/>
          <a:p>
            <a:r>
              <a:rPr lang="en-IN" sz="2800" dirty="0">
                <a:solidFill>
                  <a:srgbClr val="FF0000"/>
                </a:solidFill>
                <a:latin typeface="Algerian" panose="04020705040A02060702" pitchFamily="82" charset="0"/>
              </a:rPr>
              <a:t>DATA SET DETAILS </a:t>
            </a:r>
          </a:p>
        </p:txBody>
      </p:sp>
      <p:sp>
        <p:nvSpPr>
          <p:cNvPr id="10" name="Rectangle 9">
            <a:extLst>
              <a:ext uri="{FF2B5EF4-FFF2-40B4-BE49-F238E27FC236}">
                <a16:creationId xmlns:a16="http://schemas.microsoft.com/office/drawing/2014/main" id="{C3F7DC17-6D20-4803-B0AB-73C694D497DB}"/>
              </a:ext>
            </a:extLst>
          </p:cNvPr>
          <p:cNvSpPr/>
          <p:nvPr/>
        </p:nvSpPr>
        <p:spPr>
          <a:xfrm>
            <a:off x="997439" y="7361104"/>
            <a:ext cx="6352674" cy="4401205"/>
          </a:xfrm>
          <a:prstGeom prst="rect">
            <a:avLst/>
          </a:prstGeom>
        </p:spPr>
        <p:txBody>
          <a:bodyPr wrap="square">
            <a:spAutoFit/>
          </a:bodyPr>
          <a:lstStyle/>
          <a:p>
            <a:r>
              <a:rPr lang="en-IN" sz="2000" dirty="0">
                <a:solidFill>
                  <a:srgbClr val="00B0F0"/>
                </a:solidFill>
                <a:latin typeface="Arial Rounded MT Bold" panose="020F0704030504030204" pitchFamily="34" charset="0"/>
              </a:rPr>
              <a:t>DATA SET CONTAINS INFORMATION ABOUT OLIST STORE .</a:t>
            </a:r>
          </a:p>
          <a:p>
            <a:endParaRPr lang="en-IN" sz="2000" dirty="0">
              <a:solidFill>
                <a:srgbClr val="00B0F0"/>
              </a:solidFill>
              <a:latin typeface="Arial Rounded MT Bold" panose="020F0704030504030204" pitchFamily="34" charset="0"/>
            </a:endParaRPr>
          </a:p>
          <a:p>
            <a:r>
              <a:rPr lang="en-IN" sz="2000" dirty="0">
                <a:solidFill>
                  <a:srgbClr val="00B0F0"/>
                </a:solidFill>
                <a:latin typeface="Arial Rounded MT Bold" panose="020F0704030504030204" pitchFamily="34" charset="0"/>
              </a:rPr>
              <a:t>DATA SET HAS TOTAL 9 SHEETS AS FOLLOWS  </a:t>
            </a:r>
          </a:p>
          <a:p>
            <a:r>
              <a:rPr lang="en-IN" sz="2000" dirty="0">
                <a:solidFill>
                  <a:srgbClr val="00B0F0"/>
                </a:solidFill>
                <a:latin typeface="Arial Rounded MT Bold" panose="020F0704030504030204" pitchFamily="34" charset="0"/>
              </a:rPr>
              <a:t>  </a:t>
            </a:r>
          </a:p>
          <a:p>
            <a:pPr>
              <a:buFont typeface="Wingdings" panose="05000000000000000000" pitchFamily="2" charset="2"/>
              <a:buChar char="q"/>
            </a:pPr>
            <a:r>
              <a:rPr lang="en-IN" sz="2000" dirty="0">
                <a:solidFill>
                  <a:srgbClr val="00B0F0"/>
                </a:solidFill>
                <a:latin typeface="Arial Rounded MT Bold" panose="020F0704030504030204" pitchFamily="34" charset="0"/>
              </a:rPr>
              <a:t> </a:t>
            </a: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order_ items_ dataset</a:t>
            </a:r>
          </a:p>
          <a:p>
            <a:pPr>
              <a:buFont typeface="Wingdings" panose="05000000000000000000" pitchFamily="2" charset="2"/>
              <a:buChar char="q"/>
            </a:pPr>
            <a:r>
              <a:rPr lang="en-IN" sz="2000" dirty="0">
                <a:solidFill>
                  <a:srgbClr val="00B0F0"/>
                </a:solidFill>
                <a:latin typeface="Arial Rounded MT Bold" panose="020F0704030504030204" pitchFamily="34" charset="0"/>
              </a:rPr>
              <a:t> </a:t>
            </a: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order_ payments _ dataset</a:t>
            </a:r>
          </a:p>
          <a:p>
            <a:pPr>
              <a:buFont typeface="Wingdings" panose="05000000000000000000" pitchFamily="2" charset="2"/>
              <a:buChar char="q"/>
            </a:pP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order_ reviews_ dataset</a:t>
            </a:r>
          </a:p>
          <a:p>
            <a:pPr>
              <a:buFont typeface="Wingdings" panose="05000000000000000000" pitchFamily="2" charset="2"/>
              <a:buChar char="q"/>
            </a:pP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orders_ dataset</a:t>
            </a:r>
          </a:p>
          <a:p>
            <a:pPr>
              <a:buFont typeface="Wingdings" panose="05000000000000000000" pitchFamily="2" charset="2"/>
              <a:buChar char="q"/>
            </a:pP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products_ dataset</a:t>
            </a:r>
          </a:p>
          <a:p>
            <a:pPr>
              <a:buFont typeface="Wingdings" panose="05000000000000000000" pitchFamily="2" charset="2"/>
              <a:buChar char="q"/>
            </a:pP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sellers_ dataset</a:t>
            </a:r>
          </a:p>
          <a:p>
            <a:pPr>
              <a:buFont typeface="Wingdings" panose="05000000000000000000" pitchFamily="2" charset="2"/>
              <a:buChar char="q"/>
            </a:pPr>
            <a:r>
              <a:rPr lang="en-IN" sz="2000" dirty="0">
                <a:solidFill>
                  <a:srgbClr val="00B0F0"/>
                </a:solidFill>
                <a:latin typeface="Arial Rounded MT Bold" panose="020F0704030504030204" pitchFamily="34" charset="0"/>
              </a:rPr>
              <a:t>product_ category_ name_ translation</a:t>
            </a:r>
          </a:p>
          <a:p>
            <a:pPr>
              <a:buFont typeface="Wingdings" panose="05000000000000000000" pitchFamily="2" charset="2"/>
              <a:buChar char="q"/>
            </a:pP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customers_ dataset</a:t>
            </a:r>
          </a:p>
          <a:p>
            <a:pPr>
              <a:buFont typeface="Wingdings" panose="05000000000000000000" pitchFamily="2" charset="2"/>
              <a:buChar char="q"/>
            </a:pPr>
            <a:r>
              <a:rPr lang="en-IN" sz="2000" dirty="0" err="1">
                <a:solidFill>
                  <a:srgbClr val="00B0F0"/>
                </a:solidFill>
                <a:latin typeface="Arial Rounded MT Bold" panose="020F0704030504030204" pitchFamily="34" charset="0"/>
              </a:rPr>
              <a:t>olist</a:t>
            </a:r>
            <a:r>
              <a:rPr lang="en-IN" sz="2000" dirty="0">
                <a:solidFill>
                  <a:srgbClr val="00B0F0"/>
                </a:solidFill>
                <a:latin typeface="Arial Rounded MT Bold" panose="020F0704030504030204" pitchFamily="34" charset="0"/>
              </a:rPr>
              <a:t>_ geolocation_ dataset</a:t>
            </a:r>
          </a:p>
        </p:txBody>
      </p:sp>
      <p:sp>
        <p:nvSpPr>
          <p:cNvPr id="82" name="Lightning Bolt 81">
            <a:extLst>
              <a:ext uri="{FF2B5EF4-FFF2-40B4-BE49-F238E27FC236}">
                <a16:creationId xmlns:a16="http://schemas.microsoft.com/office/drawing/2014/main" id="{6E56CBDC-8D22-4FCF-8E1C-066AE0F99D51}"/>
              </a:ext>
            </a:extLst>
          </p:cNvPr>
          <p:cNvSpPr/>
          <p:nvPr/>
        </p:nvSpPr>
        <p:spPr>
          <a:xfrm rot="21442706">
            <a:off x="-1182568" y="-895138"/>
            <a:ext cx="11660150" cy="78854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Lightning Bolt 80">
            <a:extLst>
              <a:ext uri="{FF2B5EF4-FFF2-40B4-BE49-F238E27FC236}">
                <a16:creationId xmlns:a16="http://schemas.microsoft.com/office/drawing/2014/main" id="{43CFC17E-7273-437F-B025-27489FE05DDC}"/>
              </a:ext>
            </a:extLst>
          </p:cNvPr>
          <p:cNvSpPr/>
          <p:nvPr/>
        </p:nvSpPr>
        <p:spPr>
          <a:xfrm rot="21433514">
            <a:off x="-720775" y="7638972"/>
            <a:ext cx="8364085" cy="826738"/>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5E2BADE-8438-4131-9B36-3BC5103F96F8}"/>
              </a:ext>
            </a:extLst>
          </p:cNvPr>
          <p:cNvSpPr/>
          <p:nvPr/>
        </p:nvSpPr>
        <p:spPr>
          <a:xfrm>
            <a:off x="12332506" y="-866896"/>
            <a:ext cx="7290110" cy="369332"/>
          </a:xfrm>
          <a:prstGeom prst="rect">
            <a:avLst/>
          </a:prstGeom>
        </p:spPr>
        <p:txBody>
          <a:bodyPr wrap="square">
            <a:spAutoFit/>
          </a:bodyPr>
          <a:lstStyle/>
          <a:p>
            <a:r>
              <a:rPr lang="en-US" dirty="0">
                <a:solidFill>
                  <a:srgbClr val="FF0000"/>
                </a:solidFill>
                <a:latin typeface="Algerian" panose="04020705040A02060702" pitchFamily="82" charset="0"/>
              </a:rPr>
              <a:t>KPI 1 : Weekday Vs Weekend (</a:t>
            </a:r>
            <a:r>
              <a:rPr lang="en-US" dirty="0" err="1">
                <a:solidFill>
                  <a:srgbClr val="FF0000"/>
                </a:solidFill>
                <a:latin typeface="Algerian" panose="04020705040A02060702" pitchFamily="82" charset="0"/>
              </a:rPr>
              <a:t>order_purchase_timestamp</a:t>
            </a:r>
            <a:r>
              <a:rPr lang="en-US" dirty="0">
                <a:solidFill>
                  <a:srgbClr val="FF0000"/>
                </a:solidFill>
                <a:latin typeface="Algerian" panose="04020705040A02060702" pitchFamily="82" charset="0"/>
              </a:rPr>
              <a:t>)</a:t>
            </a:r>
            <a:endParaRPr lang="en-IN" dirty="0">
              <a:solidFill>
                <a:srgbClr val="FF0000"/>
              </a:solidFill>
              <a:latin typeface="Algerian" panose="04020705040A02060702" pitchFamily="82" charset="0"/>
            </a:endParaRPr>
          </a:p>
        </p:txBody>
      </p:sp>
      <p:pic>
        <p:nvPicPr>
          <p:cNvPr id="15" name="Picture 14">
            <a:extLst>
              <a:ext uri="{FF2B5EF4-FFF2-40B4-BE49-F238E27FC236}">
                <a16:creationId xmlns:a16="http://schemas.microsoft.com/office/drawing/2014/main" id="{F810C781-4E1E-4A38-A4D4-A0E3FD7FBE11}"/>
              </a:ext>
            </a:extLst>
          </p:cNvPr>
          <p:cNvPicPr>
            <a:picLocks noChangeAspect="1"/>
          </p:cNvPicPr>
          <p:nvPr/>
        </p:nvPicPr>
        <p:blipFill>
          <a:blip r:embed="rId4"/>
          <a:stretch>
            <a:fillRect/>
          </a:stretch>
        </p:blipFill>
        <p:spPr>
          <a:xfrm>
            <a:off x="12990763" y="1074925"/>
            <a:ext cx="7361291" cy="2870803"/>
          </a:xfrm>
          <a:prstGeom prst="rect">
            <a:avLst/>
          </a:prstGeom>
          <a:ln w="9525">
            <a:solidFill>
              <a:schemeClr val="tx1"/>
            </a:solidFill>
          </a:ln>
        </p:spPr>
      </p:pic>
      <p:sp>
        <p:nvSpPr>
          <p:cNvPr id="12" name="Rectangle 11">
            <a:extLst>
              <a:ext uri="{FF2B5EF4-FFF2-40B4-BE49-F238E27FC236}">
                <a16:creationId xmlns:a16="http://schemas.microsoft.com/office/drawing/2014/main" id="{89A0F1AD-48C3-4465-AD3E-3A42A9154EA2}"/>
              </a:ext>
            </a:extLst>
          </p:cNvPr>
          <p:cNvSpPr/>
          <p:nvPr/>
        </p:nvSpPr>
        <p:spPr>
          <a:xfrm>
            <a:off x="13069883" y="4389384"/>
            <a:ext cx="7384945" cy="2277547"/>
          </a:xfrm>
          <a:prstGeom prst="rect">
            <a:avLst/>
          </a:prstGeom>
        </p:spPr>
        <p:txBody>
          <a:bodyPr wrap="square">
            <a:spAutoFit/>
          </a:bodyPr>
          <a:lstStyle/>
          <a:p>
            <a:r>
              <a:rPr lang="en-US" sz="2000" b="1" dirty="0">
                <a:solidFill>
                  <a:srgbClr val="00B0F0"/>
                </a:solidFill>
                <a:latin typeface="Arial Rounded MT Bold" panose="020F0704030504030204" pitchFamily="34" charset="0"/>
              </a:rPr>
              <a:t>Question: </a:t>
            </a:r>
            <a:r>
              <a:rPr lang="en-US" sz="2000" dirty="0">
                <a:solidFill>
                  <a:srgbClr val="00B0F0"/>
                </a:solidFill>
                <a:latin typeface="Arial Rounded MT Bold" panose="020F0704030504030204" pitchFamily="34" charset="0"/>
              </a:rPr>
              <a:t>What are the differences in order volume between weekdays and weekends, and which promotions have proven to be most effective in balancing staff workload and maximizing sales on weekdays?</a:t>
            </a:r>
          </a:p>
          <a:p>
            <a:r>
              <a:rPr lang="en-US" sz="2000" b="1" dirty="0">
                <a:solidFill>
                  <a:srgbClr val="00B0F0"/>
                </a:solidFill>
                <a:latin typeface="Arial Rounded MT Bold" panose="020F0704030504030204" pitchFamily="34" charset="0"/>
              </a:rPr>
              <a:t>Insight</a:t>
            </a:r>
            <a:r>
              <a:rPr lang="en-US" sz="2000" dirty="0">
                <a:solidFill>
                  <a:srgbClr val="00B0F0"/>
                </a:solidFill>
                <a:latin typeface="Arial Rounded MT Bold" panose="020F0704030504030204" pitchFamily="34" charset="0"/>
              </a:rPr>
              <a:t>: Weekdays have more orders than weekends, so businesses should staff up and offer special promotions during the week</a:t>
            </a:r>
          </a:p>
        </p:txBody>
      </p:sp>
      <p:sp>
        <p:nvSpPr>
          <p:cNvPr id="13" name="Rectangle 12">
            <a:extLst>
              <a:ext uri="{FF2B5EF4-FFF2-40B4-BE49-F238E27FC236}">
                <a16:creationId xmlns:a16="http://schemas.microsoft.com/office/drawing/2014/main" id="{7ECE5CAD-BE42-4668-9E66-A2652589A73C}"/>
              </a:ext>
            </a:extLst>
          </p:cNvPr>
          <p:cNvSpPr/>
          <p:nvPr/>
        </p:nvSpPr>
        <p:spPr>
          <a:xfrm>
            <a:off x="997438" y="408435"/>
            <a:ext cx="8319441" cy="707886"/>
          </a:xfrm>
          <a:prstGeom prst="rect">
            <a:avLst/>
          </a:prstGeom>
        </p:spPr>
        <p:txBody>
          <a:bodyPr wrap="square">
            <a:spAutoFit/>
          </a:bodyPr>
          <a:lstStyle/>
          <a:p>
            <a:r>
              <a:rPr lang="en-US" sz="2000" dirty="0">
                <a:solidFill>
                  <a:srgbClr val="FF0000"/>
                </a:solidFill>
                <a:latin typeface="Algerian" panose="04020705040A02060702" pitchFamily="82" charset="0"/>
              </a:rPr>
              <a:t>KPI 2 : Number of Orders with review score 5 and payment type as credit card</a:t>
            </a:r>
            <a:endParaRPr lang="en-IN" sz="2000" dirty="0">
              <a:solidFill>
                <a:srgbClr val="FF0000"/>
              </a:solidFill>
              <a:latin typeface="Algerian" panose="04020705040A02060702" pitchFamily="82" charset="0"/>
            </a:endParaRPr>
          </a:p>
        </p:txBody>
      </p:sp>
      <p:pic>
        <p:nvPicPr>
          <p:cNvPr id="18" name="Picture 17">
            <a:extLst>
              <a:ext uri="{FF2B5EF4-FFF2-40B4-BE49-F238E27FC236}">
                <a16:creationId xmlns:a16="http://schemas.microsoft.com/office/drawing/2014/main" id="{1C213693-07AC-4C1E-A127-752403898503}"/>
              </a:ext>
            </a:extLst>
          </p:cNvPr>
          <p:cNvPicPr>
            <a:picLocks noChangeAspect="1"/>
          </p:cNvPicPr>
          <p:nvPr/>
        </p:nvPicPr>
        <p:blipFill>
          <a:blip r:embed="rId5"/>
          <a:stretch>
            <a:fillRect/>
          </a:stretch>
        </p:blipFill>
        <p:spPr>
          <a:xfrm>
            <a:off x="609756" y="1244591"/>
            <a:ext cx="8558713" cy="2846146"/>
          </a:xfrm>
          <a:prstGeom prst="rect">
            <a:avLst/>
          </a:prstGeom>
          <a:ln w="19050">
            <a:solidFill>
              <a:schemeClr val="tx1"/>
            </a:solidFill>
          </a:ln>
        </p:spPr>
      </p:pic>
      <p:sp>
        <p:nvSpPr>
          <p:cNvPr id="14" name="Rectangle 13">
            <a:extLst>
              <a:ext uri="{FF2B5EF4-FFF2-40B4-BE49-F238E27FC236}">
                <a16:creationId xmlns:a16="http://schemas.microsoft.com/office/drawing/2014/main" id="{D680C1DC-B3F8-43AD-B145-62CF4BED41FE}"/>
              </a:ext>
            </a:extLst>
          </p:cNvPr>
          <p:cNvSpPr/>
          <p:nvPr/>
        </p:nvSpPr>
        <p:spPr>
          <a:xfrm>
            <a:off x="285202" y="4281064"/>
            <a:ext cx="9031678" cy="1938992"/>
          </a:xfrm>
          <a:prstGeom prst="rect">
            <a:avLst/>
          </a:prstGeom>
        </p:spPr>
        <p:txBody>
          <a:bodyPr wrap="square">
            <a:spAutoFit/>
          </a:bodyPr>
          <a:lstStyle/>
          <a:p>
            <a:r>
              <a:rPr lang="en-US" sz="2000" b="1" dirty="0">
                <a:solidFill>
                  <a:srgbClr val="00B0F0"/>
                </a:solidFill>
                <a:latin typeface="Arial Rounded MT Bold" panose="020F0704030504030204" pitchFamily="34" charset="0"/>
              </a:rPr>
              <a:t>Question</a:t>
            </a:r>
            <a:r>
              <a:rPr lang="en-US" sz="2000" dirty="0">
                <a:solidFill>
                  <a:srgbClr val="00B0F0"/>
                </a:solidFill>
                <a:latin typeface="Arial Rounded MT Bold" panose="020F0704030504030204" pitchFamily="34" charset="0"/>
              </a:rPr>
              <a:t>: How do the number of 5-star reviews compare when payment is made with a credit card versus other payment methods, and which credit card promotions have the strongest positive impact on customer satisfaction?	</a:t>
            </a:r>
          </a:p>
          <a:p>
            <a:r>
              <a:rPr lang="en-US" sz="2000" b="1" dirty="0">
                <a:solidFill>
                  <a:srgbClr val="00B0F0"/>
                </a:solidFill>
                <a:latin typeface="Arial Rounded MT Bold" panose="020F0704030504030204" pitchFamily="34" charset="0"/>
              </a:rPr>
              <a:t>Insight:</a:t>
            </a:r>
            <a:r>
              <a:rPr lang="en-US" sz="2000" dirty="0">
                <a:solidFill>
                  <a:srgbClr val="00B0F0"/>
                </a:solidFill>
                <a:latin typeface="Arial Rounded MT Bold" panose="020F0704030504030204" pitchFamily="34" charset="0"/>
              </a:rPr>
              <a:t> Most orders with 5-star reviews were paid for with credit card, so businesses should offer special promotions for credit card payments</a:t>
            </a:r>
            <a:endParaRPr lang="en-IN" sz="2000" dirty="0">
              <a:solidFill>
                <a:srgbClr val="00B0F0"/>
              </a:solidFill>
              <a:latin typeface="Arial Rounded MT Bold" panose="020F0704030504030204" pitchFamily="34" charset="0"/>
            </a:endParaRPr>
          </a:p>
        </p:txBody>
      </p:sp>
    </p:spTree>
    <p:extLst>
      <p:ext uri="{BB962C8B-B14F-4D97-AF65-F5344CB8AC3E}">
        <p14:creationId xmlns:p14="http://schemas.microsoft.com/office/powerpoint/2010/main" val="834705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 calcmode="lin" valueType="num">
                                      <p:cBhvr>
                                        <p:cTn id="12" dur="500" fill="hold"/>
                                        <p:tgtEl>
                                          <p:spTgt spid="82"/>
                                        </p:tgtEl>
                                        <p:attrNameLst>
                                          <p:attrName>ppt_w</p:attrName>
                                        </p:attrNameLst>
                                      </p:cBhvr>
                                      <p:tavLst>
                                        <p:tav tm="0">
                                          <p:val>
                                            <p:fltVal val="0"/>
                                          </p:val>
                                        </p:tav>
                                        <p:tav tm="100000">
                                          <p:val>
                                            <p:strVal val="#ppt_w"/>
                                          </p:val>
                                        </p:tav>
                                      </p:tavLst>
                                    </p:anim>
                                    <p:anim calcmode="lin" valueType="num">
                                      <p:cBhvr>
                                        <p:cTn id="13" dur="500" fill="hold"/>
                                        <p:tgtEl>
                                          <p:spTgt spid="82"/>
                                        </p:tgtEl>
                                        <p:attrNameLst>
                                          <p:attrName>ppt_h</p:attrName>
                                        </p:attrNameLst>
                                      </p:cBhvr>
                                      <p:tavLst>
                                        <p:tav tm="0">
                                          <p:val>
                                            <p:fltVal val="0"/>
                                          </p:val>
                                        </p:tav>
                                        <p:tav tm="100000">
                                          <p:val>
                                            <p:strVal val="#ppt_h"/>
                                          </p:val>
                                        </p:tav>
                                      </p:tavLst>
                                    </p:anim>
                                    <p:animEffect transition="in" filter="fade">
                                      <p:cBhvr>
                                        <p:cTn id="1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E270ED5C-BD4A-4401-9FE3-C524F50CC85A}"/>
              </a:ext>
            </a:extLst>
          </p:cNvPr>
          <p:cNvPicPr>
            <a:picLocks noChangeAspect="1"/>
          </p:cNvPicPr>
          <p:nvPr/>
        </p:nvPicPr>
        <p:blipFill rotWithShape="1">
          <a:blip r:embed="rId2">
            <a:extLst>
              <a:ext uri="{28A0092B-C50C-407E-A947-70E740481C1C}">
                <a14:useLocalDpi xmlns:a14="http://schemas.microsoft.com/office/drawing/2010/main" val="0"/>
              </a:ext>
            </a:extLst>
          </a:blip>
          <a:srcRect l="29688"/>
          <a:stretch/>
        </p:blipFill>
        <p:spPr>
          <a:xfrm>
            <a:off x="9465290" y="0"/>
            <a:ext cx="2596418" cy="6858000"/>
          </a:xfrm>
          <a:prstGeom prst="rect">
            <a:avLst/>
          </a:prstGeom>
        </p:spPr>
      </p:pic>
      <p:pic>
        <p:nvPicPr>
          <p:cNvPr id="9" name="Picture 8">
            <a:extLst>
              <a:ext uri="{FF2B5EF4-FFF2-40B4-BE49-F238E27FC236}">
                <a16:creationId xmlns:a16="http://schemas.microsoft.com/office/drawing/2014/main" id="{25DE53B5-409E-46C8-8642-C438FCA0A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1708" y="0"/>
            <a:ext cx="316517" cy="6858000"/>
          </a:xfrm>
          <a:prstGeom prst="rect">
            <a:avLst/>
          </a:prstGeom>
        </p:spPr>
      </p:pic>
      <p:sp>
        <p:nvSpPr>
          <p:cNvPr id="82" name="Lightning Bolt 81">
            <a:extLst>
              <a:ext uri="{FF2B5EF4-FFF2-40B4-BE49-F238E27FC236}">
                <a16:creationId xmlns:a16="http://schemas.microsoft.com/office/drawing/2014/main" id="{6E56CBDC-8D22-4FCF-8E1C-066AE0F99D51}"/>
              </a:ext>
            </a:extLst>
          </p:cNvPr>
          <p:cNvSpPr/>
          <p:nvPr/>
        </p:nvSpPr>
        <p:spPr>
          <a:xfrm rot="21442706">
            <a:off x="-1450580" y="-774627"/>
            <a:ext cx="11660150" cy="78854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Lightning Bolt 80">
            <a:extLst>
              <a:ext uri="{FF2B5EF4-FFF2-40B4-BE49-F238E27FC236}">
                <a16:creationId xmlns:a16="http://schemas.microsoft.com/office/drawing/2014/main" id="{43CFC17E-7273-437F-B025-27489FE05DDC}"/>
              </a:ext>
            </a:extLst>
          </p:cNvPr>
          <p:cNvSpPr/>
          <p:nvPr/>
        </p:nvSpPr>
        <p:spPr>
          <a:xfrm rot="21433514">
            <a:off x="15107" y="7678266"/>
            <a:ext cx="8364085" cy="826738"/>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7ECE5CAD-BE42-4668-9E66-A2652589A73C}"/>
              </a:ext>
            </a:extLst>
          </p:cNvPr>
          <p:cNvSpPr/>
          <p:nvPr/>
        </p:nvSpPr>
        <p:spPr>
          <a:xfrm>
            <a:off x="641319" y="-1394820"/>
            <a:ext cx="8319441" cy="707886"/>
          </a:xfrm>
          <a:prstGeom prst="rect">
            <a:avLst/>
          </a:prstGeom>
        </p:spPr>
        <p:txBody>
          <a:bodyPr wrap="square">
            <a:spAutoFit/>
          </a:bodyPr>
          <a:lstStyle/>
          <a:p>
            <a:r>
              <a:rPr lang="en-US" sz="2000" dirty="0">
                <a:solidFill>
                  <a:srgbClr val="FF0000"/>
                </a:solidFill>
                <a:latin typeface="Algerian" panose="04020705040A02060702" pitchFamily="82" charset="0"/>
              </a:rPr>
              <a:t>KPI 2 : Number of Orders with review score 5 and payment type as credit card</a:t>
            </a:r>
            <a:endParaRPr lang="en-IN" sz="2000" dirty="0">
              <a:solidFill>
                <a:srgbClr val="FF0000"/>
              </a:solidFill>
              <a:latin typeface="Algerian" panose="04020705040A02060702" pitchFamily="82" charset="0"/>
            </a:endParaRPr>
          </a:p>
        </p:txBody>
      </p:sp>
      <p:pic>
        <p:nvPicPr>
          <p:cNvPr id="18" name="Picture 17">
            <a:extLst>
              <a:ext uri="{FF2B5EF4-FFF2-40B4-BE49-F238E27FC236}">
                <a16:creationId xmlns:a16="http://schemas.microsoft.com/office/drawing/2014/main" id="{1C213693-07AC-4C1E-A127-752403898503}"/>
              </a:ext>
            </a:extLst>
          </p:cNvPr>
          <p:cNvPicPr>
            <a:picLocks noChangeAspect="1"/>
          </p:cNvPicPr>
          <p:nvPr/>
        </p:nvPicPr>
        <p:blipFill>
          <a:blip r:embed="rId4"/>
          <a:stretch>
            <a:fillRect/>
          </a:stretch>
        </p:blipFill>
        <p:spPr>
          <a:xfrm>
            <a:off x="-9208012" y="1469000"/>
            <a:ext cx="8558713" cy="2846146"/>
          </a:xfrm>
          <a:prstGeom prst="rect">
            <a:avLst/>
          </a:prstGeom>
          <a:ln w="19050">
            <a:solidFill>
              <a:schemeClr val="tx1"/>
            </a:solidFill>
          </a:ln>
        </p:spPr>
      </p:pic>
      <p:sp>
        <p:nvSpPr>
          <p:cNvPr id="14" name="Rectangle 13">
            <a:extLst>
              <a:ext uri="{FF2B5EF4-FFF2-40B4-BE49-F238E27FC236}">
                <a16:creationId xmlns:a16="http://schemas.microsoft.com/office/drawing/2014/main" id="{D680C1DC-B3F8-43AD-B145-62CF4BED41FE}"/>
              </a:ext>
            </a:extLst>
          </p:cNvPr>
          <p:cNvSpPr/>
          <p:nvPr/>
        </p:nvSpPr>
        <p:spPr>
          <a:xfrm>
            <a:off x="285201" y="7737476"/>
            <a:ext cx="9031678" cy="1938992"/>
          </a:xfrm>
          <a:prstGeom prst="rect">
            <a:avLst/>
          </a:prstGeom>
        </p:spPr>
        <p:txBody>
          <a:bodyPr wrap="square">
            <a:spAutoFit/>
          </a:bodyPr>
          <a:lstStyle/>
          <a:p>
            <a:r>
              <a:rPr lang="en-US" sz="2000" b="1" dirty="0">
                <a:solidFill>
                  <a:srgbClr val="00B0F0"/>
                </a:solidFill>
                <a:latin typeface="Arial Rounded MT Bold" panose="020F0704030504030204" pitchFamily="34" charset="0"/>
              </a:rPr>
              <a:t>Question</a:t>
            </a:r>
            <a:r>
              <a:rPr lang="en-US" sz="2000" dirty="0">
                <a:solidFill>
                  <a:srgbClr val="00B0F0"/>
                </a:solidFill>
                <a:latin typeface="Arial Rounded MT Bold" panose="020F0704030504030204" pitchFamily="34" charset="0"/>
              </a:rPr>
              <a:t>: How do the number of 5-star reviews compare when payment is made with a credit card versus other payment methods, and which credit card promotions have the strongest positive impact on customer satisfaction?	</a:t>
            </a:r>
          </a:p>
          <a:p>
            <a:r>
              <a:rPr lang="en-US" sz="2000" b="1" dirty="0">
                <a:solidFill>
                  <a:srgbClr val="00B0F0"/>
                </a:solidFill>
                <a:latin typeface="Arial Rounded MT Bold" panose="020F0704030504030204" pitchFamily="34" charset="0"/>
              </a:rPr>
              <a:t>Insight:</a:t>
            </a:r>
            <a:r>
              <a:rPr lang="en-US" sz="2000" dirty="0">
                <a:solidFill>
                  <a:srgbClr val="00B0F0"/>
                </a:solidFill>
                <a:latin typeface="Arial Rounded MT Bold" panose="020F0704030504030204" pitchFamily="34" charset="0"/>
              </a:rPr>
              <a:t> Most orders with 5-star reviews were paid for with credit card, so businesses should offer special promotions for credit card payments</a:t>
            </a:r>
            <a:endParaRPr lang="en-IN" sz="2000" dirty="0">
              <a:solidFill>
                <a:srgbClr val="00B0F0"/>
              </a:solidFill>
              <a:latin typeface="Arial Rounded MT Bold" panose="020F0704030504030204" pitchFamily="34" charset="0"/>
            </a:endParaRPr>
          </a:p>
        </p:txBody>
      </p:sp>
      <p:sp>
        <p:nvSpPr>
          <p:cNvPr id="16" name="Rectangle 15">
            <a:extLst>
              <a:ext uri="{FF2B5EF4-FFF2-40B4-BE49-F238E27FC236}">
                <a16:creationId xmlns:a16="http://schemas.microsoft.com/office/drawing/2014/main" id="{A8218CA3-2865-43B1-9CE4-55EC9C0F3C33}"/>
              </a:ext>
            </a:extLst>
          </p:cNvPr>
          <p:cNvSpPr/>
          <p:nvPr/>
        </p:nvSpPr>
        <p:spPr>
          <a:xfrm>
            <a:off x="504209" y="280165"/>
            <a:ext cx="8812669" cy="830997"/>
          </a:xfrm>
          <a:prstGeom prst="rect">
            <a:avLst/>
          </a:prstGeom>
        </p:spPr>
        <p:txBody>
          <a:bodyPr wrap="square">
            <a:spAutoFit/>
          </a:bodyPr>
          <a:lstStyle/>
          <a:p>
            <a:r>
              <a:rPr lang="en-US" sz="2400" dirty="0">
                <a:solidFill>
                  <a:srgbClr val="FF0000"/>
                </a:solidFill>
                <a:latin typeface="Algerian" panose="04020705040A02060702" pitchFamily="82" charset="0"/>
              </a:rPr>
              <a:t>KPI 3 : Average number of days taken for </a:t>
            </a:r>
            <a:r>
              <a:rPr lang="en-US" sz="2400" dirty="0" err="1">
                <a:solidFill>
                  <a:srgbClr val="FF0000"/>
                </a:solidFill>
                <a:latin typeface="Algerian" panose="04020705040A02060702" pitchFamily="82" charset="0"/>
              </a:rPr>
              <a:t>order_delivered_customer_date</a:t>
            </a:r>
            <a:r>
              <a:rPr lang="en-US" sz="2400" dirty="0">
                <a:solidFill>
                  <a:srgbClr val="FF0000"/>
                </a:solidFill>
                <a:latin typeface="Algerian" panose="04020705040A02060702" pitchFamily="82" charset="0"/>
              </a:rPr>
              <a:t> for </a:t>
            </a:r>
            <a:r>
              <a:rPr lang="en-US" sz="2400" dirty="0" err="1">
                <a:solidFill>
                  <a:srgbClr val="FF0000"/>
                </a:solidFill>
                <a:latin typeface="Algerian" panose="04020705040A02060702" pitchFamily="82" charset="0"/>
              </a:rPr>
              <a:t>pet_shop</a:t>
            </a:r>
            <a:r>
              <a:rPr lang="en-US" sz="2400" dirty="0">
                <a:solidFill>
                  <a:srgbClr val="FF0000"/>
                </a:solidFill>
                <a:latin typeface="Algerian" panose="04020705040A02060702" pitchFamily="82" charset="0"/>
              </a:rPr>
              <a:t>.</a:t>
            </a:r>
            <a:endParaRPr lang="en-IN" sz="2400" dirty="0">
              <a:solidFill>
                <a:srgbClr val="FF0000"/>
              </a:solidFill>
              <a:latin typeface="Algerian" panose="04020705040A02060702" pitchFamily="82" charset="0"/>
            </a:endParaRPr>
          </a:p>
        </p:txBody>
      </p:sp>
      <p:pic>
        <p:nvPicPr>
          <p:cNvPr id="21" name="Picture 20">
            <a:extLst>
              <a:ext uri="{FF2B5EF4-FFF2-40B4-BE49-F238E27FC236}">
                <a16:creationId xmlns:a16="http://schemas.microsoft.com/office/drawing/2014/main" id="{DF6B509C-4052-4498-BA9B-5958221A59DF}"/>
              </a:ext>
            </a:extLst>
          </p:cNvPr>
          <p:cNvPicPr>
            <a:picLocks noChangeAspect="1"/>
          </p:cNvPicPr>
          <p:nvPr/>
        </p:nvPicPr>
        <p:blipFill>
          <a:blip r:embed="rId5"/>
          <a:stretch>
            <a:fillRect/>
          </a:stretch>
        </p:blipFill>
        <p:spPr>
          <a:xfrm>
            <a:off x="1190907" y="1343906"/>
            <a:ext cx="5807593" cy="2664914"/>
          </a:xfrm>
          <a:prstGeom prst="rect">
            <a:avLst/>
          </a:prstGeom>
        </p:spPr>
      </p:pic>
      <p:sp>
        <p:nvSpPr>
          <p:cNvPr id="17" name="Rectangle 16">
            <a:extLst>
              <a:ext uri="{FF2B5EF4-FFF2-40B4-BE49-F238E27FC236}">
                <a16:creationId xmlns:a16="http://schemas.microsoft.com/office/drawing/2014/main" id="{AD797EEE-BF9E-4BFE-B7B1-D32C88DD976C}"/>
              </a:ext>
            </a:extLst>
          </p:cNvPr>
          <p:cNvSpPr/>
          <p:nvPr/>
        </p:nvSpPr>
        <p:spPr>
          <a:xfrm>
            <a:off x="240866" y="4175266"/>
            <a:ext cx="9356104" cy="2677656"/>
          </a:xfrm>
          <a:prstGeom prst="rect">
            <a:avLst/>
          </a:prstGeom>
        </p:spPr>
        <p:txBody>
          <a:bodyPr wrap="square">
            <a:spAutoFit/>
          </a:bodyPr>
          <a:lstStyle/>
          <a:p>
            <a:r>
              <a:rPr lang="en-US" sz="2400" b="1" dirty="0">
                <a:solidFill>
                  <a:srgbClr val="00B0F0"/>
                </a:solidFill>
                <a:latin typeface="Arial Rounded MT Bold" panose="020F0704030504030204" pitchFamily="34" charset="0"/>
              </a:rPr>
              <a:t>Question: </a:t>
            </a:r>
            <a:r>
              <a:rPr lang="en-US" sz="2400" dirty="0">
                <a:solidFill>
                  <a:srgbClr val="00B0F0"/>
                </a:solidFill>
                <a:latin typeface="Arial Rounded MT Bold" panose="020F0704030504030204" pitchFamily="34" charset="0"/>
              </a:rPr>
              <a:t>What is the current average delivery time for pet shop orders, and how does this compare to the delivery time improvements seen when partnering with faster shipping carriers?</a:t>
            </a:r>
          </a:p>
          <a:p>
            <a:r>
              <a:rPr lang="en-US" sz="2400" b="1" dirty="0">
                <a:solidFill>
                  <a:srgbClr val="00B0F0"/>
                </a:solidFill>
                <a:latin typeface="Arial Rounded MT Bold" panose="020F0704030504030204" pitchFamily="34" charset="0"/>
              </a:rPr>
              <a:t>Insight: </a:t>
            </a:r>
            <a:r>
              <a:rPr lang="en-US" sz="2400" dirty="0">
                <a:solidFill>
                  <a:srgbClr val="00B0F0"/>
                </a:solidFill>
                <a:latin typeface="Arial Rounded MT Bold" panose="020F0704030504030204" pitchFamily="34" charset="0"/>
              </a:rPr>
              <a:t>Pet shop orders take longer days to deliver, so businesses should set realistic delivery expectations and partner with faster shipping carriers</a:t>
            </a:r>
            <a:endParaRPr lang="en-IN" sz="2400" dirty="0">
              <a:solidFill>
                <a:srgbClr val="00B0F0"/>
              </a:solidFill>
              <a:latin typeface="Arial Rounded MT Bold" panose="020F0704030504030204" pitchFamily="34" charset="0"/>
            </a:endParaRPr>
          </a:p>
        </p:txBody>
      </p:sp>
    </p:spTree>
    <p:extLst>
      <p:ext uri="{BB962C8B-B14F-4D97-AF65-F5344CB8AC3E}">
        <p14:creationId xmlns:p14="http://schemas.microsoft.com/office/powerpoint/2010/main" val="21073298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 calcmode="lin" valueType="num">
                                      <p:cBhvr>
                                        <p:cTn id="12" dur="500" fill="hold"/>
                                        <p:tgtEl>
                                          <p:spTgt spid="82"/>
                                        </p:tgtEl>
                                        <p:attrNameLst>
                                          <p:attrName>ppt_w</p:attrName>
                                        </p:attrNameLst>
                                      </p:cBhvr>
                                      <p:tavLst>
                                        <p:tav tm="0">
                                          <p:val>
                                            <p:fltVal val="0"/>
                                          </p:val>
                                        </p:tav>
                                        <p:tav tm="100000">
                                          <p:val>
                                            <p:strVal val="#ppt_w"/>
                                          </p:val>
                                        </p:tav>
                                      </p:tavLst>
                                    </p:anim>
                                    <p:anim calcmode="lin" valueType="num">
                                      <p:cBhvr>
                                        <p:cTn id="13" dur="500" fill="hold"/>
                                        <p:tgtEl>
                                          <p:spTgt spid="82"/>
                                        </p:tgtEl>
                                        <p:attrNameLst>
                                          <p:attrName>ppt_h</p:attrName>
                                        </p:attrNameLst>
                                      </p:cBhvr>
                                      <p:tavLst>
                                        <p:tav tm="0">
                                          <p:val>
                                            <p:fltVal val="0"/>
                                          </p:val>
                                        </p:tav>
                                        <p:tav tm="100000">
                                          <p:val>
                                            <p:strVal val="#ppt_h"/>
                                          </p:val>
                                        </p:tav>
                                      </p:tavLst>
                                    </p:anim>
                                    <p:animEffect transition="in" filter="fade">
                                      <p:cBhvr>
                                        <p:cTn id="1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E270ED5C-BD4A-4401-9FE3-C524F50CC85A}"/>
              </a:ext>
            </a:extLst>
          </p:cNvPr>
          <p:cNvPicPr>
            <a:picLocks noChangeAspect="1"/>
          </p:cNvPicPr>
          <p:nvPr/>
        </p:nvPicPr>
        <p:blipFill rotWithShape="1">
          <a:blip r:embed="rId2">
            <a:extLst>
              <a:ext uri="{28A0092B-C50C-407E-A947-70E740481C1C}">
                <a14:useLocalDpi xmlns:a14="http://schemas.microsoft.com/office/drawing/2010/main" val="0"/>
              </a:ext>
            </a:extLst>
          </a:blip>
          <a:srcRect l="29688"/>
          <a:stretch/>
        </p:blipFill>
        <p:spPr>
          <a:xfrm flipH="1">
            <a:off x="0" y="0"/>
            <a:ext cx="3384885" cy="6858000"/>
          </a:xfrm>
          <a:prstGeom prst="rect">
            <a:avLst/>
          </a:prstGeom>
        </p:spPr>
      </p:pic>
      <p:pic>
        <p:nvPicPr>
          <p:cNvPr id="9" name="Picture 8">
            <a:extLst>
              <a:ext uri="{FF2B5EF4-FFF2-40B4-BE49-F238E27FC236}">
                <a16:creationId xmlns:a16="http://schemas.microsoft.com/office/drawing/2014/main" id="{25DE53B5-409E-46C8-8642-C438FCA0A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316517" cy="6858000"/>
          </a:xfrm>
          <a:prstGeom prst="rect">
            <a:avLst/>
          </a:prstGeom>
        </p:spPr>
      </p:pic>
      <p:sp>
        <p:nvSpPr>
          <p:cNvPr id="82" name="Lightning Bolt 81">
            <a:extLst>
              <a:ext uri="{FF2B5EF4-FFF2-40B4-BE49-F238E27FC236}">
                <a16:creationId xmlns:a16="http://schemas.microsoft.com/office/drawing/2014/main" id="{6E56CBDC-8D22-4FCF-8E1C-066AE0F99D51}"/>
              </a:ext>
            </a:extLst>
          </p:cNvPr>
          <p:cNvSpPr/>
          <p:nvPr/>
        </p:nvSpPr>
        <p:spPr>
          <a:xfrm rot="21442706">
            <a:off x="-1450580" y="-774627"/>
            <a:ext cx="11660150" cy="78854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Lightning Bolt 80">
            <a:extLst>
              <a:ext uri="{FF2B5EF4-FFF2-40B4-BE49-F238E27FC236}">
                <a16:creationId xmlns:a16="http://schemas.microsoft.com/office/drawing/2014/main" id="{43CFC17E-7273-437F-B025-27489FE05DDC}"/>
              </a:ext>
            </a:extLst>
          </p:cNvPr>
          <p:cNvSpPr/>
          <p:nvPr/>
        </p:nvSpPr>
        <p:spPr>
          <a:xfrm rot="21433514">
            <a:off x="15107" y="7678266"/>
            <a:ext cx="8364085" cy="826738"/>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7ECE5CAD-BE42-4668-9E66-A2652589A73C}"/>
              </a:ext>
            </a:extLst>
          </p:cNvPr>
          <p:cNvSpPr/>
          <p:nvPr/>
        </p:nvSpPr>
        <p:spPr>
          <a:xfrm>
            <a:off x="641319" y="-1394820"/>
            <a:ext cx="8319441" cy="707886"/>
          </a:xfrm>
          <a:prstGeom prst="rect">
            <a:avLst/>
          </a:prstGeom>
        </p:spPr>
        <p:txBody>
          <a:bodyPr wrap="square">
            <a:spAutoFit/>
          </a:bodyPr>
          <a:lstStyle/>
          <a:p>
            <a:r>
              <a:rPr lang="en-US" sz="2000" dirty="0">
                <a:solidFill>
                  <a:srgbClr val="FF0000"/>
                </a:solidFill>
                <a:latin typeface="Algerian" panose="04020705040A02060702" pitchFamily="82" charset="0"/>
              </a:rPr>
              <a:t>KPI 2 : Number of Orders with review score 5 and payment type as credit card</a:t>
            </a:r>
            <a:endParaRPr lang="en-IN" sz="2000" dirty="0">
              <a:solidFill>
                <a:srgbClr val="FF0000"/>
              </a:solidFill>
              <a:latin typeface="Algerian" panose="04020705040A02060702" pitchFamily="82" charset="0"/>
            </a:endParaRPr>
          </a:p>
        </p:txBody>
      </p:sp>
      <p:pic>
        <p:nvPicPr>
          <p:cNvPr id="18" name="Picture 17">
            <a:extLst>
              <a:ext uri="{FF2B5EF4-FFF2-40B4-BE49-F238E27FC236}">
                <a16:creationId xmlns:a16="http://schemas.microsoft.com/office/drawing/2014/main" id="{1C213693-07AC-4C1E-A127-752403898503}"/>
              </a:ext>
            </a:extLst>
          </p:cNvPr>
          <p:cNvPicPr>
            <a:picLocks noChangeAspect="1"/>
          </p:cNvPicPr>
          <p:nvPr/>
        </p:nvPicPr>
        <p:blipFill>
          <a:blip r:embed="rId4"/>
          <a:stretch>
            <a:fillRect/>
          </a:stretch>
        </p:blipFill>
        <p:spPr>
          <a:xfrm>
            <a:off x="-9208012" y="1469000"/>
            <a:ext cx="8558713" cy="2846146"/>
          </a:xfrm>
          <a:prstGeom prst="rect">
            <a:avLst/>
          </a:prstGeom>
          <a:ln w="19050">
            <a:solidFill>
              <a:schemeClr val="tx1"/>
            </a:solidFill>
          </a:ln>
        </p:spPr>
      </p:pic>
      <p:sp>
        <p:nvSpPr>
          <p:cNvPr id="14" name="Rectangle 13">
            <a:extLst>
              <a:ext uri="{FF2B5EF4-FFF2-40B4-BE49-F238E27FC236}">
                <a16:creationId xmlns:a16="http://schemas.microsoft.com/office/drawing/2014/main" id="{D680C1DC-B3F8-43AD-B145-62CF4BED41FE}"/>
              </a:ext>
            </a:extLst>
          </p:cNvPr>
          <p:cNvSpPr/>
          <p:nvPr/>
        </p:nvSpPr>
        <p:spPr>
          <a:xfrm>
            <a:off x="285201" y="7737476"/>
            <a:ext cx="9031678" cy="1938992"/>
          </a:xfrm>
          <a:prstGeom prst="rect">
            <a:avLst/>
          </a:prstGeom>
        </p:spPr>
        <p:txBody>
          <a:bodyPr wrap="square">
            <a:spAutoFit/>
          </a:bodyPr>
          <a:lstStyle/>
          <a:p>
            <a:r>
              <a:rPr lang="en-US" sz="2000" b="1" dirty="0">
                <a:solidFill>
                  <a:srgbClr val="00B0F0"/>
                </a:solidFill>
                <a:latin typeface="Arial Rounded MT Bold" panose="020F0704030504030204" pitchFamily="34" charset="0"/>
              </a:rPr>
              <a:t>Question</a:t>
            </a:r>
            <a:r>
              <a:rPr lang="en-US" sz="2000" dirty="0">
                <a:solidFill>
                  <a:srgbClr val="00B0F0"/>
                </a:solidFill>
                <a:latin typeface="Arial Rounded MT Bold" panose="020F0704030504030204" pitchFamily="34" charset="0"/>
              </a:rPr>
              <a:t>: How do the number of 5-star reviews compare when payment is made with a credit card versus other payment methods, and which credit card promotions have the strongest positive impact on customer satisfaction?	</a:t>
            </a:r>
          </a:p>
          <a:p>
            <a:r>
              <a:rPr lang="en-US" sz="2000" b="1" dirty="0">
                <a:solidFill>
                  <a:srgbClr val="00B0F0"/>
                </a:solidFill>
                <a:latin typeface="Arial Rounded MT Bold" panose="020F0704030504030204" pitchFamily="34" charset="0"/>
              </a:rPr>
              <a:t>Insight:</a:t>
            </a:r>
            <a:r>
              <a:rPr lang="en-US" sz="2000" dirty="0">
                <a:solidFill>
                  <a:srgbClr val="00B0F0"/>
                </a:solidFill>
                <a:latin typeface="Arial Rounded MT Bold" panose="020F0704030504030204" pitchFamily="34" charset="0"/>
              </a:rPr>
              <a:t> Most orders with 5-star reviews were paid for with credit card, so businesses should offer special promotions for credit card payments</a:t>
            </a:r>
            <a:endParaRPr lang="en-IN" sz="2000" dirty="0">
              <a:solidFill>
                <a:srgbClr val="00B0F0"/>
              </a:solidFill>
              <a:latin typeface="Arial Rounded MT Bold" panose="020F0704030504030204" pitchFamily="34" charset="0"/>
            </a:endParaRPr>
          </a:p>
        </p:txBody>
      </p:sp>
      <p:sp>
        <p:nvSpPr>
          <p:cNvPr id="16" name="Rectangle 15">
            <a:extLst>
              <a:ext uri="{FF2B5EF4-FFF2-40B4-BE49-F238E27FC236}">
                <a16:creationId xmlns:a16="http://schemas.microsoft.com/office/drawing/2014/main" id="{A8218CA3-2865-43B1-9CE4-55EC9C0F3C33}"/>
              </a:ext>
            </a:extLst>
          </p:cNvPr>
          <p:cNvSpPr/>
          <p:nvPr/>
        </p:nvSpPr>
        <p:spPr>
          <a:xfrm>
            <a:off x="-8527468" y="-527341"/>
            <a:ext cx="8812669" cy="830997"/>
          </a:xfrm>
          <a:prstGeom prst="rect">
            <a:avLst/>
          </a:prstGeom>
        </p:spPr>
        <p:txBody>
          <a:bodyPr wrap="square">
            <a:spAutoFit/>
          </a:bodyPr>
          <a:lstStyle/>
          <a:p>
            <a:r>
              <a:rPr lang="en-US" sz="2400" dirty="0">
                <a:solidFill>
                  <a:srgbClr val="FF0000"/>
                </a:solidFill>
                <a:latin typeface="Algerian" panose="04020705040A02060702" pitchFamily="82" charset="0"/>
              </a:rPr>
              <a:t>KPI 3 : Average number of days taken for </a:t>
            </a:r>
            <a:r>
              <a:rPr lang="en-US" sz="2400" dirty="0" err="1">
                <a:solidFill>
                  <a:srgbClr val="FF0000"/>
                </a:solidFill>
                <a:latin typeface="Algerian" panose="04020705040A02060702" pitchFamily="82" charset="0"/>
              </a:rPr>
              <a:t>order_delivered_customer_date</a:t>
            </a:r>
            <a:r>
              <a:rPr lang="en-US" sz="2400" dirty="0">
                <a:solidFill>
                  <a:srgbClr val="FF0000"/>
                </a:solidFill>
                <a:latin typeface="Algerian" panose="04020705040A02060702" pitchFamily="82" charset="0"/>
              </a:rPr>
              <a:t> for </a:t>
            </a:r>
            <a:r>
              <a:rPr lang="en-US" sz="2400" dirty="0" err="1">
                <a:solidFill>
                  <a:srgbClr val="FF0000"/>
                </a:solidFill>
                <a:latin typeface="Algerian" panose="04020705040A02060702" pitchFamily="82" charset="0"/>
              </a:rPr>
              <a:t>pet_shop</a:t>
            </a:r>
            <a:r>
              <a:rPr lang="en-US" sz="2400" dirty="0">
                <a:solidFill>
                  <a:srgbClr val="FF0000"/>
                </a:solidFill>
                <a:latin typeface="Algerian" panose="04020705040A02060702" pitchFamily="82" charset="0"/>
              </a:rPr>
              <a:t>.</a:t>
            </a:r>
            <a:endParaRPr lang="en-IN" sz="2400" dirty="0">
              <a:solidFill>
                <a:srgbClr val="FF0000"/>
              </a:solidFill>
              <a:latin typeface="Algerian" panose="04020705040A02060702" pitchFamily="82" charset="0"/>
            </a:endParaRPr>
          </a:p>
        </p:txBody>
      </p:sp>
      <p:pic>
        <p:nvPicPr>
          <p:cNvPr id="21" name="Picture 20">
            <a:extLst>
              <a:ext uri="{FF2B5EF4-FFF2-40B4-BE49-F238E27FC236}">
                <a16:creationId xmlns:a16="http://schemas.microsoft.com/office/drawing/2014/main" id="{DF6B509C-4052-4498-BA9B-5958221A59DF}"/>
              </a:ext>
            </a:extLst>
          </p:cNvPr>
          <p:cNvPicPr>
            <a:picLocks noChangeAspect="1"/>
          </p:cNvPicPr>
          <p:nvPr/>
        </p:nvPicPr>
        <p:blipFill>
          <a:blip r:embed="rId5"/>
          <a:stretch>
            <a:fillRect/>
          </a:stretch>
        </p:blipFill>
        <p:spPr>
          <a:xfrm>
            <a:off x="-7961092" y="6759178"/>
            <a:ext cx="5807593" cy="2664914"/>
          </a:xfrm>
          <a:prstGeom prst="rect">
            <a:avLst/>
          </a:prstGeom>
        </p:spPr>
      </p:pic>
      <p:sp>
        <p:nvSpPr>
          <p:cNvPr id="17" name="Rectangle 16">
            <a:extLst>
              <a:ext uri="{FF2B5EF4-FFF2-40B4-BE49-F238E27FC236}">
                <a16:creationId xmlns:a16="http://schemas.microsoft.com/office/drawing/2014/main" id="{AD797EEE-BF9E-4BFE-B7B1-D32C88DD976C}"/>
              </a:ext>
            </a:extLst>
          </p:cNvPr>
          <p:cNvSpPr/>
          <p:nvPr/>
        </p:nvSpPr>
        <p:spPr>
          <a:xfrm>
            <a:off x="1476896" y="7598977"/>
            <a:ext cx="9356104" cy="1938992"/>
          </a:xfrm>
          <a:prstGeom prst="rect">
            <a:avLst/>
          </a:prstGeom>
        </p:spPr>
        <p:txBody>
          <a:bodyPr wrap="square">
            <a:spAutoFit/>
          </a:bodyPr>
          <a:lstStyle/>
          <a:p>
            <a:r>
              <a:rPr lang="en-US" sz="2000" b="1" dirty="0">
                <a:solidFill>
                  <a:srgbClr val="FF0000"/>
                </a:solidFill>
                <a:latin typeface="Arial Rounded MT Bold" panose="020F0704030504030204" pitchFamily="34" charset="0"/>
              </a:rPr>
              <a:t>Question: </a:t>
            </a:r>
            <a:r>
              <a:rPr lang="en-US" sz="2000" dirty="0">
                <a:solidFill>
                  <a:srgbClr val="FF0000"/>
                </a:solidFill>
                <a:latin typeface="Arial Rounded MT Bold" panose="020F0704030504030204" pitchFamily="34" charset="0"/>
              </a:rPr>
              <a:t>What is the current average delivery time for pet shop orders, and how does this compare to the delivery time improvements seen when partnering with faster shipping carriers?</a:t>
            </a:r>
          </a:p>
          <a:p>
            <a:r>
              <a:rPr lang="en-US" sz="2000" b="1" dirty="0">
                <a:solidFill>
                  <a:srgbClr val="FF0000"/>
                </a:solidFill>
                <a:latin typeface="Arial Rounded MT Bold" panose="020F0704030504030204" pitchFamily="34" charset="0"/>
              </a:rPr>
              <a:t>Insight: </a:t>
            </a:r>
            <a:r>
              <a:rPr lang="en-US" sz="2000" dirty="0">
                <a:solidFill>
                  <a:srgbClr val="FF0000"/>
                </a:solidFill>
                <a:latin typeface="Arial Rounded MT Bold" panose="020F0704030504030204" pitchFamily="34" charset="0"/>
              </a:rPr>
              <a:t>Pet shop orders take longer days to deliver, so businesses should set realistic delivery expectations and partner with faster shipping carriers</a:t>
            </a:r>
            <a:endParaRPr lang="en-IN" sz="2000" dirty="0">
              <a:solidFill>
                <a:srgbClr val="FF0000"/>
              </a:solidFill>
              <a:latin typeface="Arial Rounded MT Bold" panose="020F0704030504030204" pitchFamily="34" charset="0"/>
            </a:endParaRPr>
          </a:p>
        </p:txBody>
      </p:sp>
      <p:sp>
        <p:nvSpPr>
          <p:cNvPr id="2" name="Rectangle 1">
            <a:extLst>
              <a:ext uri="{FF2B5EF4-FFF2-40B4-BE49-F238E27FC236}">
                <a16:creationId xmlns:a16="http://schemas.microsoft.com/office/drawing/2014/main" id="{449205EE-C063-4493-A9AE-AC8A09DEFB7C}"/>
              </a:ext>
            </a:extLst>
          </p:cNvPr>
          <p:cNvSpPr/>
          <p:nvPr/>
        </p:nvSpPr>
        <p:spPr>
          <a:xfrm>
            <a:off x="3384885" y="86709"/>
            <a:ext cx="8630652" cy="830997"/>
          </a:xfrm>
          <a:prstGeom prst="rect">
            <a:avLst/>
          </a:prstGeom>
        </p:spPr>
        <p:txBody>
          <a:bodyPr wrap="square">
            <a:spAutoFit/>
          </a:bodyPr>
          <a:lstStyle/>
          <a:p>
            <a:r>
              <a:rPr lang="en-US" sz="2400" dirty="0">
                <a:solidFill>
                  <a:srgbClr val="FF0000"/>
                </a:solidFill>
                <a:latin typeface="Algerian" panose="04020705040A02060702" pitchFamily="82" charset="0"/>
              </a:rPr>
              <a:t>KPI 4 : Average price and payment values from customers of Sao Paulo city</a:t>
            </a:r>
            <a:endParaRPr lang="en-IN" sz="2400" dirty="0">
              <a:solidFill>
                <a:srgbClr val="FF0000"/>
              </a:solidFill>
              <a:latin typeface="Algerian" panose="04020705040A02060702" pitchFamily="82" charset="0"/>
            </a:endParaRPr>
          </a:p>
        </p:txBody>
      </p:sp>
      <p:pic>
        <p:nvPicPr>
          <p:cNvPr id="15" name="Picture 14">
            <a:extLst>
              <a:ext uri="{FF2B5EF4-FFF2-40B4-BE49-F238E27FC236}">
                <a16:creationId xmlns:a16="http://schemas.microsoft.com/office/drawing/2014/main" id="{FD2541FD-E47F-46C5-956B-C94130F87AB5}"/>
              </a:ext>
            </a:extLst>
          </p:cNvPr>
          <p:cNvPicPr>
            <a:picLocks noChangeAspect="1"/>
          </p:cNvPicPr>
          <p:nvPr/>
        </p:nvPicPr>
        <p:blipFill>
          <a:blip r:embed="rId6"/>
          <a:stretch>
            <a:fillRect/>
          </a:stretch>
        </p:blipFill>
        <p:spPr>
          <a:xfrm>
            <a:off x="3994484" y="1022293"/>
            <a:ext cx="4966276" cy="2834886"/>
          </a:xfrm>
          <a:prstGeom prst="rect">
            <a:avLst/>
          </a:prstGeom>
        </p:spPr>
      </p:pic>
      <p:sp>
        <p:nvSpPr>
          <p:cNvPr id="3" name="Rectangle 2">
            <a:extLst>
              <a:ext uri="{FF2B5EF4-FFF2-40B4-BE49-F238E27FC236}">
                <a16:creationId xmlns:a16="http://schemas.microsoft.com/office/drawing/2014/main" id="{95BDF02C-5849-439F-A3ED-BA31AACB2721}"/>
              </a:ext>
            </a:extLst>
          </p:cNvPr>
          <p:cNvSpPr/>
          <p:nvPr/>
        </p:nvSpPr>
        <p:spPr>
          <a:xfrm>
            <a:off x="3384885" y="4136124"/>
            <a:ext cx="8630651" cy="2677656"/>
          </a:xfrm>
          <a:prstGeom prst="rect">
            <a:avLst/>
          </a:prstGeom>
        </p:spPr>
        <p:txBody>
          <a:bodyPr wrap="square">
            <a:spAutoFit/>
          </a:bodyPr>
          <a:lstStyle/>
          <a:p>
            <a:r>
              <a:rPr lang="en-US" sz="2400" b="1" dirty="0">
                <a:solidFill>
                  <a:srgbClr val="00B0F0"/>
                </a:solidFill>
                <a:latin typeface="Arial Rounded MT Bold" panose="020F0704030504030204" pitchFamily="34" charset="0"/>
              </a:rPr>
              <a:t>Question:</a:t>
            </a:r>
            <a:r>
              <a:rPr lang="en-US" sz="2400" dirty="0">
                <a:solidFill>
                  <a:srgbClr val="00B0F0"/>
                </a:solidFill>
                <a:latin typeface="Arial Rounded MT Bold" panose="020F0704030504030204" pitchFamily="34" charset="0"/>
              </a:rPr>
              <a:t> What are the spending patterns of customers from São Paulo in terms of average order value, and which product categories and discount strategies have led to increased sales in this region?	</a:t>
            </a:r>
          </a:p>
          <a:p>
            <a:r>
              <a:rPr lang="en-US" sz="2400" b="1" dirty="0">
                <a:solidFill>
                  <a:srgbClr val="00B0F0"/>
                </a:solidFill>
                <a:latin typeface="Arial Rounded MT Bold" panose="020F0704030504030204" pitchFamily="34" charset="0"/>
              </a:rPr>
              <a:t>Insight:</a:t>
            </a:r>
            <a:r>
              <a:rPr lang="en-US" sz="2400" dirty="0">
                <a:solidFill>
                  <a:srgbClr val="00B0F0"/>
                </a:solidFill>
                <a:latin typeface="Arial Rounded MT Bold" panose="020F0704030504030204" pitchFamily="34" charset="0"/>
              </a:rPr>
              <a:t> São Paulo customers spend money on online orders, so businesses should offer a wider selection of products and services with attractive discounts</a:t>
            </a:r>
            <a:endParaRPr lang="en-IN" sz="2400" dirty="0">
              <a:solidFill>
                <a:srgbClr val="00B0F0"/>
              </a:solidFill>
              <a:latin typeface="Arial Rounded MT Bold" panose="020F0704030504030204" pitchFamily="34" charset="0"/>
            </a:endParaRPr>
          </a:p>
        </p:txBody>
      </p:sp>
    </p:spTree>
    <p:extLst>
      <p:ext uri="{BB962C8B-B14F-4D97-AF65-F5344CB8AC3E}">
        <p14:creationId xmlns:p14="http://schemas.microsoft.com/office/powerpoint/2010/main" val="5103083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 calcmode="lin" valueType="num">
                                      <p:cBhvr>
                                        <p:cTn id="12" dur="500" fill="hold"/>
                                        <p:tgtEl>
                                          <p:spTgt spid="82"/>
                                        </p:tgtEl>
                                        <p:attrNameLst>
                                          <p:attrName>ppt_w</p:attrName>
                                        </p:attrNameLst>
                                      </p:cBhvr>
                                      <p:tavLst>
                                        <p:tav tm="0">
                                          <p:val>
                                            <p:fltVal val="0"/>
                                          </p:val>
                                        </p:tav>
                                        <p:tav tm="100000">
                                          <p:val>
                                            <p:strVal val="#ppt_w"/>
                                          </p:val>
                                        </p:tav>
                                      </p:tavLst>
                                    </p:anim>
                                    <p:anim calcmode="lin" valueType="num">
                                      <p:cBhvr>
                                        <p:cTn id="13" dur="500" fill="hold"/>
                                        <p:tgtEl>
                                          <p:spTgt spid="82"/>
                                        </p:tgtEl>
                                        <p:attrNameLst>
                                          <p:attrName>ppt_h</p:attrName>
                                        </p:attrNameLst>
                                      </p:cBhvr>
                                      <p:tavLst>
                                        <p:tav tm="0">
                                          <p:val>
                                            <p:fltVal val="0"/>
                                          </p:val>
                                        </p:tav>
                                        <p:tav tm="100000">
                                          <p:val>
                                            <p:strVal val="#ppt_h"/>
                                          </p:val>
                                        </p:tav>
                                      </p:tavLst>
                                    </p:anim>
                                    <p:animEffect transition="in" filter="fade">
                                      <p:cBhvr>
                                        <p:cTn id="1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2731</Words>
  <Application>Microsoft Office PowerPoint</Application>
  <PresentationFormat>Widescreen</PresentationFormat>
  <Paragraphs>229</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Algerian</vt:lpstr>
      <vt:lpstr>Arial</vt:lpstr>
      <vt:lpstr>Arial Rounded MT Bold</vt:lpstr>
      <vt:lpstr>Broadway</vt:lpstr>
      <vt:lpstr>Calibri</vt:lpstr>
      <vt:lpstr>Calibri Light</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ANALYSIS</dc:title>
  <dc:creator>shamal chavan</dc:creator>
  <cp:lastModifiedBy>TEJA</cp:lastModifiedBy>
  <cp:revision>15</cp:revision>
  <dcterms:created xsi:type="dcterms:W3CDTF">2023-11-24T14:33:58Z</dcterms:created>
  <dcterms:modified xsi:type="dcterms:W3CDTF">2023-11-28T07:41:37Z</dcterms:modified>
</cp:coreProperties>
</file>