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Ex1.xml" ContentType="application/vnd.ms-office.chartex+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256" r:id="rId5"/>
    <p:sldId id="286" r:id="rId6"/>
    <p:sldId id="257" r:id="rId7"/>
    <p:sldId id="260" r:id="rId8"/>
    <p:sldId id="258" r:id="rId9"/>
    <p:sldId id="288" r:id="rId10"/>
    <p:sldId id="293" r:id="rId11"/>
    <p:sldId id="294" r:id="rId12"/>
    <p:sldId id="295" r:id="rId13"/>
    <p:sldId id="305" r:id="rId14"/>
    <p:sldId id="296" r:id="rId15"/>
    <p:sldId id="297" r:id="rId16"/>
    <p:sldId id="298" r:id="rId17"/>
    <p:sldId id="306" r:id="rId18"/>
    <p:sldId id="307" r:id="rId19"/>
    <p:sldId id="299" r:id="rId20"/>
    <p:sldId id="300" r:id="rId21"/>
    <p:sldId id="308" r:id="rId22"/>
    <p:sldId id="302" r:id="rId23"/>
    <p:sldId id="303" r:id="rId24"/>
    <p:sldId id="304" r:id="rId25"/>
    <p:sldId id="285"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2C62"/>
    <a:srgbClr val="0A425E"/>
    <a:srgbClr val="004A7F"/>
    <a:srgbClr val="5503CD"/>
    <a:srgbClr val="47C3D3"/>
    <a:srgbClr val="0F773E"/>
    <a:srgbClr val="F1CA3C"/>
    <a:srgbClr val="F2CC41"/>
    <a:srgbClr val="F7DC65"/>
    <a:srgbClr val="D6940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6CD175-421C-4949-8247-92ABE23DB066}" v="514" dt="2023-12-07T14:50:58.2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53" autoAdjust="0"/>
  </p:normalViewPr>
  <p:slideViewPr>
    <p:cSldViewPr snapToGrid="0">
      <p:cViewPr varScale="1">
        <p:scale>
          <a:sx n="69" d="100"/>
          <a:sy n="69" d="100"/>
        </p:scale>
        <p:origin x="780"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urabh Kalmundkar" userId="eb5108c6-1287-4086-8eeb-4b081083bb91" providerId="ADAL" clId="{006CD175-421C-4949-8247-92ABE23DB066}"/>
    <pc:docChg chg="undo custSel addSld delSld modSld sldOrd addSection delSection">
      <pc:chgData name="Saurabh Kalmundkar" userId="eb5108c6-1287-4086-8eeb-4b081083bb91" providerId="ADAL" clId="{006CD175-421C-4949-8247-92ABE23DB066}" dt="2023-12-27T16:25:52.676" v="2853" actId="20577"/>
      <pc:docMkLst>
        <pc:docMk/>
      </pc:docMkLst>
      <pc:sldChg chg="modSp mod modTransition">
        <pc:chgData name="Saurabh Kalmundkar" userId="eb5108c6-1287-4086-8eeb-4b081083bb91" providerId="ADAL" clId="{006CD175-421C-4949-8247-92ABE23DB066}" dt="2023-12-27T16:25:52.676" v="2853" actId="20577"/>
        <pc:sldMkLst>
          <pc:docMk/>
          <pc:sldMk cId="3946934594" sldId="256"/>
        </pc:sldMkLst>
        <pc:spChg chg="mod">
          <ac:chgData name="Saurabh Kalmundkar" userId="eb5108c6-1287-4086-8eeb-4b081083bb91" providerId="ADAL" clId="{006CD175-421C-4949-8247-92ABE23DB066}" dt="2023-12-27T16:25:52.676" v="2853" actId="20577"/>
          <ac:spMkLst>
            <pc:docMk/>
            <pc:sldMk cId="3946934594" sldId="256"/>
            <ac:spMk id="2" creationId="{632BE5BF-9922-45FB-8F3F-4446D40A051B}"/>
          </ac:spMkLst>
        </pc:spChg>
        <pc:spChg chg="mod">
          <ac:chgData name="Saurabh Kalmundkar" userId="eb5108c6-1287-4086-8eeb-4b081083bb91" providerId="ADAL" clId="{006CD175-421C-4949-8247-92ABE23DB066}" dt="2023-12-07T15:34:04.760" v="2661" actId="2711"/>
          <ac:spMkLst>
            <pc:docMk/>
            <pc:sldMk cId="3946934594" sldId="256"/>
            <ac:spMk id="3" creationId="{0D537F64-4C96-4AA8-BB21-E8053A3186DD}"/>
          </ac:spMkLst>
        </pc:spChg>
      </pc:sldChg>
      <pc:sldChg chg="modSp mod modTransition">
        <pc:chgData name="Saurabh Kalmundkar" userId="eb5108c6-1287-4086-8eeb-4b081083bb91" providerId="ADAL" clId="{006CD175-421C-4949-8247-92ABE23DB066}" dt="2023-12-07T15:37:10.962" v="2678" actId="27636"/>
        <pc:sldMkLst>
          <pc:docMk/>
          <pc:sldMk cId="2902794312" sldId="257"/>
        </pc:sldMkLst>
        <pc:spChg chg="mod">
          <ac:chgData name="Saurabh Kalmundkar" userId="eb5108c6-1287-4086-8eeb-4b081083bb91" providerId="ADAL" clId="{006CD175-421C-4949-8247-92ABE23DB066}" dt="2023-12-07T15:37:10.962" v="2678" actId="27636"/>
          <ac:spMkLst>
            <pc:docMk/>
            <pc:sldMk cId="2902794312" sldId="257"/>
            <ac:spMk id="5" creationId="{0A95F4DE-39B7-4CE2-BC1E-8B8AE662A895}"/>
          </ac:spMkLst>
        </pc:spChg>
      </pc:sldChg>
      <pc:sldChg chg="modSp mod modTransition">
        <pc:chgData name="Saurabh Kalmundkar" userId="eb5108c6-1287-4086-8eeb-4b081083bb91" providerId="ADAL" clId="{006CD175-421C-4949-8247-92ABE23DB066}" dt="2023-12-07T15:39:02.946" v="2696" actId="15"/>
        <pc:sldMkLst>
          <pc:docMk/>
          <pc:sldMk cId="3733486012" sldId="258"/>
        </pc:sldMkLst>
        <pc:spChg chg="mod">
          <ac:chgData name="Saurabh Kalmundkar" userId="eb5108c6-1287-4086-8eeb-4b081083bb91" providerId="ADAL" clId="{006CD175-421C-4949-8247-92ABE23DB066}" dt="2023-12-07T15:33:43.398" v="2660" actId="403"/>
          <ac:spMkLst>
            <pc:docMk/>
            <pc:sldMk cId="3733486012" sldId="258"/>
            <ac:spMk id="7" creationId="{7875C19A-1AAE-476A-A316-A2CF92D763D3}"/>
          </ac:spMkLst>
        </pc:spChg>
        <pc:spChg chg="mod">
          <ac:chgData name="Saurabh Kalmundkar" userId="eb5108c6-1287-4086-8eeb-4b081083bb91" providerId="ADAL" clId="{006CD175-421C-4949-8247-92ABE23DB066}" dt="2023-12-07T15:39:02.946" v="2696" actId="15"/>
          <ac:spMkLst>
            <pc:docMk/>
            <pc:sldMk cId="3733486012" sldId="258"/>
            <ac:spMk id="10" creationId="{EF2BC084-E6DB-4DE7-B309-042A85EBA700}"/>
          </ac:spMkLst>
        </pc:spChg>
      </pc:sldChg>
      <pc:sldChg chg="modSp mod modTransition">
        <pc:chgData name="Saurabh Kalmundkar" userId="eb5108c6-1287-4086-8eeb-4b081083bb91" providerId="ADAL" clId="{006CD175-421C-4949-8247-92ABE23DB066}" dt="2023-12-07T15:33:36.262" v="2658" actId="403"/>
        <pc:sldMkLst>
          <pc:docMk/>
          <pc:sldMk cId="709828751" sldId="260"/>
        </pc:sldMkLst>
        <pc:spChg chg="mod">
          <ac:chgData name="Saurabh Kalmundkar" userId="eb5108c6-1287-4086-8eeb-4b081083bb91" providerId="ADAL" clId="{006CD175-421C-4949-8247-92ABE23DB066}" dt="2023-12-07T15:33:36.262" v="2658" actId="403"/>
          <ac:spMkLst>
            <pc:docMk/>
            <pc:sldMk cId="709828751" sldId="260"/>
            <ac:spMk id="3" creationId="{3E60D6A0-DE93-96C9-CED4-B4FB4D4A647D}"/>
          </ac:spMkLst>
        </pc:spChg>
      </pc:sldChg>
      <pc:sldChg chg="del">
        <pc:chgData name="Saurabh Kalmundkar" userId="eb5108c6-1287-4086-8eeb-4b081083bb91" providerId="ADAL" clId="{006CD175-421C-4949-8247-92ABE23DB066}" dt="2023-12-06T14:17:08.531" v="476" actId="2696"/>
        <pc:sldMkLst>
          <pc:docMk/>
          <pc:sldMk cId="3607270498" sldId="261"/>
        </pc:sldMkLst>
      </pc:sldChg>
      <pc:sldChg chg="del">
        <pc:chgData name="Saurabh Kalmundkar" userId="eb5108c6-1287-4086-8eeb-4b081083bb91" providerId="ADAL" clId="{006CD175-421C-4949-8247-92ABE23DB066}" dt="2023-12-06T14:17:24.568" v="477" actId="2696"/>
        <pc:sldMkLst>
          <pc:docMk/>
          <pc:sldMk cId="3892131414" sldId="262"/>
        </pc:sldMkLst>
      </pc:sldChg>
      <pc:sldChg chg="del">
        <pc:chgData name="Saurabh Kalmundkar" userId="eb5108c6-1287-4086-8eeb-4b081083bb91" providerId="ADAL" clId="{006CD175-421C-4949-8247-92ABE23DB066}" dt="2023-12-06T14:17:24.568" v="477" actId="2696"/>
        <pc:sldMkLst>
          <pc:docMk/>
          <pc:sldMk cId="663103393" sldId="264"/>
        </pc:sldMkLst>
      </pc:sldChg>
      <pc:sldChg chg="del">
        <pc:chgData name="Saurabh Kalmundkar" userId="eb5108c6-1287-4086-8eeb-4b081083bb91" providerId="ADAL" clId="{006CD175-421C-4949-8247-92ABE23DB066}" dt="2023-12-06T14:17:24.568" v="477" actId="2696"/>
        <pc:sldMkLst>
          <pc:docMk/>
          <pc:sldMk cId="1065425595" sldId="266"/>
        </pc:sldMkLst>
      </pc:sldChg>
      <pc:sldChg chg="del">
        <pc:chgData name="Saurabh Kalmundkar" userId="eb5108c6-1287-4086-8eeb-4b081083bb91" providerId="ADAL" clId="{006CD175-421C-4949-8247-92ABE23DB066}" dt="2023-12-07T14:39:56.252" v="2540" actId="2696"/>
        <pc:sldMkLst>
          <pc:docMk/>
          <pc:sldMk cId="914134537" sldId="267"/>
        </pc:sldMkLst>
      </pc:sldChg>
      <pc:sldChg chg="del">
        <pc:chgData name="Saurabh Kalmundkar" userId="eb5108c6-1287-4086-8eeb-4b081083bb91" providerId="ADAL" clId="{006CD175-421C-4949-8247-92ABE23DB066}" dt="2023-12-07T14:40:08.957" v="2541" actId="2696"/>
        <pc:sldMkLst>
          <pc:docMk/>
          <pc:sldMk cId="44069682" sldId="268"/>
        </pc:sldMkLst>
      </pc:sldChg>
      <pc:sldChg chg="ord modTransition">
        <pc:chgData name="Saurabh Kalmundkar" userId="eb5108c6-1287-4086-8eeb-4b081083bb91" providerId="ADAL" clId="{006CD175-421C-4949-8247-92ABE23DB066}" dt="2023-12-07T14:50:08.734" v="2642"/>
        <pc:sldMkLst>
          <pc:docMk/>
          <pc:sldMk cId="429771863" sldId="269"/>
        </pc:sldMkLst>
      </pc:sldChg>
      <pc:sldChg chg="del">
        <pc:chgData name="Saurabh Kalmundkar" userId="eb5108c6-1287-4086-8eeb-4b081083bb91" providerId="ADAL" clId="{006CD175-421C-4949-8247-92ABE23DB066}" dt="2023-12-06T14:17:24.568" v="477" actId="2696"/>
        <pc:sldMkLst>
          <pc:docMk/>
          <pc:sldMk cId="451187730" sldId="283"/>
        </pc:sldMkLst>
      </pc:sldChg>
      <pc:sldChg chg="del">
        <pc:chgData name="Saurabh Kalmundkar" userId="eb5108c6-1287-4086-8eeb-4b081083bb91" providerId="ADAL" clId="{006CD175-421C-4949-8247-92ABE23DB066}" dt="2023-12-07T14:44:33.252" v="2619" actId="2696"/>
        <pc:sldMkLst>
          <pc:docMk/>
          <pc:sldMk cId="3322300142" sldId="284"/>
        </pc:sldMkLst>
      </pc:sldChg>
      <pc:sldChg chg="modSp mod ord modTransition">
        <pc:chgData name="Saurabh Kalmundkar" userId="eb5108c6-1287-4086-8eeb-4b081083bb91" providerId="ADAL" clId="{006CD175-421C-4949-8247-92ABE23DB066}" dt="2023-12-07T14:50:08.734" v="2642"/>
        <pc:sldMkLst>
          <pc:docMk/>
          <pc:sldMk cId="59582380" sldId="285"/>
        </pc:sldMkLst>
        <pc:spChg chg="mod">
          <ac:chgData name="Saurabh Kalmundkar" userId="eb5108c6-1287-4086-8eeb-4b081083bb91" providerId="ADAL" clId="{006CD175-421C-4949-8247-92ABE23DB066}" dt="2023-12-07T14:44:17.607" v="2618" actId="12"/>
          <ac:spMkLst>
            <pc:docMk/>
            <pc:sldMk cId="59582380" sldId="285"/>
            <ac:spMk id="3" creationId="{06554A61-D199-469B-AB0C-B68F82B5059F}"/>
          </ac:spMkLst>
        </pc:spChg>
        <pc:spChg chg="mod">
          <ac:chgData name="Saurabh Kalmundkar" userId="eb5108c6-1287-4086-8eeb-4b081083bb91" providerId="ADAL" clId="{006CD175-421C-4949-8247-92ABE23DB066}" dt="2023-12-07T14:40:44.985" v="2574" actId="20577"/>
          <ac:spMkLst>
            <pc:docMk/>
            <pc:sldMk cId="59582380" sldId="285"/>
            <ac:spMk id="4" creationId="{E98DCA46-603B-4178-8707-30E192CE6B8D}"/>
          </ac:spMkLst>
        </pc:spChg>
      </pc:sldChg>
      <pc:sldChg chg="modSp mod modTransition">
        <pc:chgData name="Saurabh Kalmundkar" userId="eb5108c6-1287-4086-8eeb-4b081083bb91" providerId="ADAL" clId="{006CD175-421C-4949-8247-92ABE23DB066}" dt="2023-12-07T15:37:46.006" v="2680" actId="2711"/>
        <pc:sldMkLst>
          <pc:docMk/>
          <pc:sldMk cId="3796101737" sldId="286"/>
        </pc:sldMkLst>
        <pc:spChg chg="mod">
          <ac:chgData name="Saurabh Kalmundkar" userId="eb5108c6-1287-4086-8eeb-4b081083bb91" providerId="ADAL" clId="{006CD175-421C-4949-8247-92ABE23DB066}" dt="2023-12-07T15:37:46.006" v="2680" actId="2711"/>
          <ac:spMkLst>
            <pc:docMk/>
            <pc:sldMk cId="3796101737" sldId="286"/>
            <ac:spMk id="2" creationId="{B0E5DE7C-E89B-9AF9-C93A-16F32888E930}"/>
          </ac:spMkLst>
        </pc:spChg>
      </pc:sldChg>
      <pc:sldChg chg="modSp mod modTransition">
        <pc:chgData name="Saurabh Kalmundkar" userId="eb5108c6-1287-4086-8eeb-4b081083bb91" providerId="ADAL" clId="{006CD175-421C-4949-8247-92ABE23DB066}" dt="2023-12-07T15:45:48.310" v="2733" actId="1582"/>
        <pc:sldMkLst>
          <pc:docMk/>
          <pc:sldMk cId="1688911179" sldId="288"/>
        </pc:sldMkLst>
        <pc:spChg chg="mod">
          <ac:chgData name="Saurabh Kalmundkar" userId="eb5108c6-1287-4086-8eeb-4b081083bb91" providerId="ADAL" clId="{006CD175-421C-4949-8247-92ABE23DB066}" dt="2023-12-07T15:45:15.395" v="2726" actId="1582"/>
          <ac:spMkLst>
            <pc:docMk/>
            <pc:sldMk cId="1688911179" sldId="288"/>
            <ac:spMk id="7" creationId="{C2E54B6F-2F32-B9B2-CE05-81B9D8982987}"/>
          </ac:spMkLst>
        </pc:spChg>
        <pc:spChg chg="mod">
          <ac:chgData name="Saurabh Kalmundkar" userId="eb5108c6-1287-4086-8eeb-4b081083bb91" providerId="ADAL" clId="{006CD175-421C-4949-8247-92ABE23DB066}" dt="2023-12-07T15:45:33.787" v="2729" actId="1582"/>
          <ac:spMkLst>
            <pc:docMk/>
            <pc:sldMk cId="1688911179" sldId="288"/>
            <ac:spMk id="8" creationId="{08614E1A-83EF-2D4A-3438-F47CE39B4168}"/>
          </ac:spMkLst>
        </pc:spChg>
        <pc:spChg chg="mod">
          <ac:chgData name="Saurabh Kalmundkar" userId="eb5108c6-1287-4086-8eeb-4b081083bb91" providerId="ADAL" clId="{006CD175-421C-4949-8247-92ABE23DB066}" dt="2023-12-07T15:45:41.973" v="2731" actId="1582"/>
          <ac:spMkLst>
            <pc:docMk/>
            <pc:sldMk cId="1688911179" sldId="288"/>
            <ac:spMk id="9" creationId="{16581509-07CE-5BEA-FC17-FEF66256737C}"/>
          </ac:spMkLst>
        </pc:spChg>
        <pc:spChg chg="mod">
          <ac:chgData name="Saurabh Kalmundkar" userId="eb5108c6-1287-4086-8eeb-4b081083bb91" providerId="ADAL" clId="{006CD175-421C-4949-8247-92ABE23DB066}" dt="2023-12-07T15:45:48.310" v="2733" actId="1582"/>
          <ac:spMkLst>
            <pc:docMk/>
            <pc:sldMk cId="1688911179" sldId="288"/>
            <ac:spMk id="10" creationId="{FF20BA1F-ACF4-BB3A-33C5-D0612903593C}"/>
          </ac:spMkLst>
        </pc:spChg>
      </pc:sldChg>
      <pc:sldChg chg="addSp modSp del mod">
        <pc:chgData name="Saurabh Kalmundkar" userId="eb5108c6-1287-4086-8eeb-4b081083bb91" providerId="ADAL" clId="{006CD175-421C-4949-8247-92ABE23DB066}" dt="2023-12-06T14:11:14.980" v="475" actId="2696"/>
        <pc:sldMkLst>
          <pc:docMk/>
          <pc:sldMk cId="2090313286" sldId="289"/>
        </pc:sldMkLst>
        <pc:spChg chg="mod">
          <ac:chgData name="Saurabh Kalmundkar" userId="eb5108c6-1287-4086-8eeb-4b081083bb91" providerId="ADAL" clId="{006CD175-421C-4949-8247-92ABE23DB066}" dt="2023-12-05T16:56:55.387" v="136" actId="20577"/>
          <ac:spMkLst>
            <pc:docMk/>
            <pc:sldMk cId="2090313286" sldId="289"/>
            <ac:spMk id="2" creationId="{03665EEA-F04E-3F00-E552-3C348D8E8014}"/>
          </ac:spMkLst>
        </pc:spChg>
        <pc:spChg chg="mod">
          <ac:chgData name="Saurabh Kalmundkar" userId="eb5108c6-1287-4086-8eeb-4b081083bb91" providerId="ADAL" clId="{006CD175-421C-4949-8247-92ABE23DB066}" dt="2023-12-05T16:59:00.204" v="141" actId="122"/>
          <ac:spMkLst>
            <pc:docMk/>
            <pc:sldMk cId="2090313286" sldId="289"/>
            <ac:spMk id="5" creationId="{E28742AF-30FE-74B3-7507-27D86ACB0783}"/>
          </ac:spMkLst>
        </pc:spChg>
        <pc:spChg chg="mod">
          <ac:chgData name="Saurabh Kalmundkar" userId="eb5108c6-1287-4086-8eeb-4b081083bb91" providerId="ADAL" clId="{006CD175-421C-4949-8247-92ABE23DB066}" dt="2023-12-05T17:18:47.730" v="280" actId="20577"/>
          <ac:spMkLst>
            <pc:docMk/>
            <pc:sldMk cId="2090313286" sldId="289"/>
            <ac:spMk id="6" creationId="{D74B00D2-FD92-8E53-6CAB-3DDEAD0B6C1D}"/>
          </ac:spMkLst>
        </pc:spChg>
        <pc:spChg chg="mod">
          <ac:chgData name="Saurabh Kalmundkar" userId="eb5108c6-1287-4086-8eeb-4b081083bb91" providerId="ADAL" clId="{006CD175-421C-4949-8247-92ABE23DB066}" dt="2023-12-05T16:59:52.795" v="150" actId="1076"/>
          <ac:spMkLst>
            <pc:docMk/>
            <pc:sldMk cId="2090313286" sldId="289"/>
            <ac:spMk id="7" creationId="{59B161A6-B632-7318-11B0-B1C89CFC792F}"/>
          </ac:spMkLst>
        </pc:spChg>
        <pc:spChg chg="mod">
          <ac:chgData name="Saurabh Kalmundkar" userId="eb5108c6-1287-4086-8eeb-4b081083bb91" providerId="ADAL" clId="{006CD175-421C-4949-8247-92ABE23DB066}" dt="2023-12-05T16:59:08.516" v="144" actId="122"/>
          <ac:spMkLst>
            <pc:docMk/>
            <pc:sldMk cId="2090313286" sldId="289"/>
            <ac:spMk id="8" creationId="{07683FB0-C028-34E6-A4BA-8B4479D64C65}"/>
          </ac:spMkLst>
        </pc:spChg>
        <pc:spChg chg="add mod">
          <ac:chgData name="Saurabh Kalmundkar" userId="eb5108c6-1287-4086-8eeb-4b081083bb91" providerId="ADAL" clId="{006CD175-421C-4949-8247-92ABE23DB066}" dt="2023-12-05T16:59:36.468" v="148" actId="1076"/>
          <ac:spMkLst>
            <pc:docMk/>
            <pc:sldMk cId="2090313286" sldId="289"/>
            <ac:spMk id="9" creationId="{FAD00170-1E9D-C5AA-3F6C-857A548508DA}"/>
          </ac:spMkLst>
        </pc:spChg>
      </pc:sldChg>
      <pc:sldChg chg="addSp delSp modSp new del mod">
        <pc:chgData name="Saurabh Kalmundkar" userId="eb5108c6-1287-4086-8eeb-4b081083bb91" providerId="ADAL" clId="{006CD175-421C-4949-8247-92ABE23DB066}" dt="2023-12-06T14:11:11.355" v="474" actId="2696"/>
        <pc:sldMkLst>
          <pc:docMk/>
          <pc:sldMk cId="3165578801" sldId="290"/>
        </pc:sldMkLst>
        <pc:spChg chg="mod">
          <ac:chgData name="Saurabh Kalmundkar" userId="eb5108c6-1287-4086-8eeb-4b081083bb91" providerId="ADAL" clId="{006CD175-421C-4949-8247-92ABE23DB066}" dt="2023-12-05T17:09:34.732" v="191" actId="20577"/>
          <ac:spMkLst>
            <pc:docMk/>
            <pc:sldMk cId="3165578801" sldId="290"/>
            <ac:spMk id="2" creationId="{87EECB24-2690-8B6C-6751-0C5084F8D40F}"/>
          </ac:spMkLst>
        </pc:spChg>
        <pc:spChg chg="add del">
          <ac:chgData name="Saurabh Kalmundkar" userId="eb5108c6-1287-4086-8eeb-4b081083bb91" providerId="ADAL" clId="{006CD175-421C-4949-8247-92ABE23DB066}" dt="2023-12-05T17:11:51.407" v="203" actId="11529"/>
          <ac:spMkLst>
            <pc:docMk/>
            <pc:sldMk cId="3165578801" sldId="290"/>
            <ac:spMk id="10" creationId="{421056C6-E4C8-C014-BC9F-E5C531936E88}"/>
          </ac:spMkLst>
        </pc:spChg>
        <pc:spChg chg="add mod ord">
          <ac:chgData name="Saurabh Kalmundkar" userId="eb5108c6-1287-4086-8eeb-4b081083bb91" providerId="ADAL" clId="{006CD175-421C-4949-8247-92ABE23DB066}" dt="2023-12-05T17:14:41.013" v="208" actId="207"/>
          <ac:spMkLst>
            <pc:docMk/>
            <pc:sldMk cId="3165578801" sldId="290"/>
            <ac:spMk id="11" creationId="{0CA787DD-B2F4-00C6-3732-602A95A3F62F}"/>
          </ac:spMkLst>
        </pc:spChg>
        <pc:spChg chg="add mod ord">
          <ac:chgData name="Saurabh Kalmundkar" userId="eb5108c6-1287-4086-8eeb-4b081083bb91" providerId="ADAL" clId="{006CD175-421C-4949-8247-92ABE23DB066}" dt="2023-12-05T17:16:36.252" v="222" actId="171"/>
          <ac:spMkLst>
            <pc:docMk/>
            <pc:sldMk cId="3165578801" sldId="290"/>
            <ac:spMk id="12" creationId="{6200C3E9-9622-D0DD-88E9-37EA52F9ECC1}"/>
          </ac:spMkLst>
        </pc:spChg>
        <pc:spChg chg="add del mod">
          <ac:chgData name="Saurabh Kalmundkar" userId="eb5108c6-1287-4086-8eeb-4b081083bb91" providerId="ADAL" clId="{006CD175-421C-4949-8247-92ABE23DB066}" dt="2023-12-05T17:17:35.952" v="230" actId="478"/>
          <ac:spMkLst>
            <pc:docMk/>
            <pc:sldMk cId="3165578801" sldId="290"/>
            <ac:spMk id="13" creationId="{DAD8AF89-0795-2CFC-220A-8072E3A69626}"/>
          </ac:spMkLst>
        </pc:spChg>
        <pc:spChg chg="add mod">
          <ac:chgData name="Saurabh Kalmundkar" userId="eb5108c6-1287-4086-8eeb-4b081083bb91" providerId="ADAL" clId="{006CD175-421C-4949-8247-92ABE23DB066}" dt="2023-12-05T17:17:57.702" v="234" actId="207"/>
          <ac:spMkLst>
            <pc:docMk/>
            <pc:sldMk cId="3165578801" sldId="290"/>
            <ac:spMk id="14" creationId="{7E02613F-D63E-AD76-A907-A78CA8C207B4}"/>
          </ac:spMkLst>
        </pc:spChg>
        <pc:picChg chg="add mod ord">
          <ac:chgData name="Saurabh Kalmundkar" userId="eb5108c6-1287-4086-8eeb-4b081083bb91" providerId="ADAL" clId="{006CD175-421C-4949-8247-92ABE23DB066}" dt="2023-12-05T17:16:19.409" v="218" actId="171"/>
          <ac:picMkLst>
            <pc:docMk/>
            <pc:sldMk cId="3165578801" sldId="290"/>
            <ac:picMk id="5" creationId="{4B6CC651-1DC6-2329-F5B9-819F8B21282E}"/>
          </ac:picMkLst>
        </pc:picChg>
        <pc:picChg chg="add mod">
          <ac:chgData name="Saurabh Kalmundkar" userId="eb5108c6-1287-4086-8eeb-4b081083bb91" providerId="ADAL" clId="{006CD175-421C-4949-8247-92ABE23DB066}" dt="2023-12-05T17:15:49.347" v="216" actId="1076"/>
          <ac:picMkLst>
            <pc:docMk/>
            <pc:sldMk cId="3165578801" sldId="290"/>
            <ac:picMk id="7" creationId="{BB60057F-4CEF-9565-D045-EEFA6B08E5BD}"/>
          </ac:picMkLst>
        </pc:picChg>
        <pc:cxnChg chg="add del">
          <ac:chgData name="Saurabh Kalmundkar" userId="eb5108c6-1287-4086-8eeb-4b081083bb91" providerId="ADAL" clId="{006CD175-421C-4949-8247-92ABE23DB066}" dt="2023-12-05T17:11:35.252" v="201" actId="11529"/>
          <ac:cxnSpMkLst>
            <pc:docMk/>
            <pc:sldMk cId="3165578801" sldId="290"/>
            <ac:cxnSpMk id="9" creationId="{419AB7BF-8E95-4A8D-8969-43714D2565F9}"/>
          </ac:cxnSpMkLst>
        </pc:cxnChg>
      </pc:sldChg>
      <pc:sldChg chg="addSp delSp modSp new del mod">
        <pc:chgData name="Saurabh Kalmundkar" userId="eb5108c6-1287-4086-8eeb-4b081083bb91" providerId="ADAL" clId="{006CD175-421C-4949-8247-92ABE23DB066}" dt="2023-12-05T17:09:08.312" v="175" actId="2696"/>
        <pc:sldMkLst>
          <pc:docMk/>
          <pc:sldMk cId="4069001166" sldId="290"/>
        </pc:sldMkLst>
        <pc:spChg chg="mod">
          <ac:chgData name="Saurabh Kalmundkar" userId="eb5108c6-1287-4086-8eeb-4b081083bb91" providerId="ADAL" clId="{006CD175-421C-4949-8247-92ABE23DB066}" dt="2023-12-05T17:03:27.795" v="152" actId="14100"/>
          <ac:spMkLst>
            <pc:docMk/>
            <pc:sldMk cId="4069001166" sldId="290"/>
            <ac:spMk id="4" creationId="{DDDF4667-841E-47E9-3E9C-63D8A29AB700}"/>
          </ac:spMkLst>
        </pc:spChg>
        <pc:spChg chg="add">
          <ac:chgData name="Saurabh Kalmundkar" userId="eb5108c6-1287-4086-8eeb-4b081083bb91" providerId="ADAL" clId="{006CD175-421C-4949-8247-92ABE23DB066}" dt="2023-12-05T17:06:42.100" v="160" actId="11529"/>
          <ac:spMkLst>
            <pc:docMk/>
            <pc:sldMk cId="4069001166" sldId="290"/>
            <ac:spMk id="7" creationId="{A16F1D37-2A47-EC3A-5464-118BF68A293C}"/>
          </ac:spMkLst>
        </pc:spChg>
        <pc:picChg chg="add del mod ord">
          <ac:chgData name="Saurabh Kalmundkar" userId="eb5108c6-1287-4086-8eeb-4b081083bb91" providerId="ADAL" clId="{006CD175-421C-4949-8247-92ABE23DB066}" dt="2023-12-05T17:08:58.218" v="172" actId="478"/>
          <ac:picMkLst>
            <pc:docMk/>
            <pc:sldMk cId="4069001166" sldId="290"/>
            <ac:picMk id="6" creationId="{F9D815DE-6D8C-188D-A50B-CBC1C94F3BF2}"/>
          </ac:picMkLst>
        </pc:picChg>
      </pc:sldChg>
      <pc:sldChg chg="modSp new del mod">
        <pc:chgData name="Saurabh Kalmundkar" userId="eb5108c6-1287-4086-8eeb-4b081083bb91" providerId="ADAL" clId="{006CD175-421C-4949-8247-92ABE23DB066}" dt="2023-12-06T14:11:07.011" v="473" actId="2696"/>
        <pc:sldMkLst>
          <pc:docMk/>
          <pc:sldMk cId="538483204" sldId="291"/>
        </pc:sldMkLst>
        <pc:spChg chg="mod">
          <ac:chgData name="Saurabh Kalmundkar" userId="eb5108c6-1287-4086-8eeb-4b081083bb91" providerId="ADAL" clId="{006CD175-421C-4949-8247-92ABE23DB066}" dt="2023-12-05T17:18:22.188" v="249" actId="20577"/>
          <ac:spMkLst>
            <pc:docMk/>
            <pc:sldMk cId="538483204" sldId="291"/>
            <ac:spMk id="2" creationId="{0C42CB4C-4D23-EB35-426C-F4B8F1161711}"/>
          </ac:spMkLst>
        </pc:spChg>
      </pc:sldChg>
      <pc:sldChg chg="add del">
        <pc:chgData name="Saurabh Kalmundkar" userId="eb5108c6-1287-4086-8eeb-4b081083bb91" providerId="ADAL" clId="{006CD175-421C-4949-8247-92ABE23DB066}" dt="2023-12-06T14:01:32.950" v="283" actId="2696"/>
        <pc:sldMkLst>
          <pc:docMk/>
          <pc:sldMk cId="4087326380" sldId="292"/>
        </pc:sldMkLst>
      </pc:sldChg>
      <pc:sldChg chg="addSp modSp new mod modTransition">
        <pc:chgData name="Saurabh Kalmundkar" userId="eb5108c6-1287-4086-8eeb-4b081083bb91" providerId="ADAL" clId="{006CD175-421C-4949-8247-92ABE23DB066}" dt="2023-12-07T15:34:40.346" v="2666" actId="2711"/>
        <pc:sldMkLst>
          <pc:docMk/>
          <pc:sldMk cId="760662429" sldId="293"/>
        </pc:sldMkLst>
        <pc:spChg chg="mod">
          <ac:chgData name="Saurabh Kalmundkar" userId="eb5108c6-1287-4086-8eeb-4b081083bb91" providerId="ADAL" clId="{006CD175-421C-4949-8247-92ABE23DB066}" dt="2023-12-06T14:01:59.325" v="297" actId="20577"/>
          <ac:spMkLst>
            <pc:docMk/>
            <pc:sldMk cId="760662429" sldId="293"/>
            <ac:spMk id="2" creationId="{D2374727-DF3A-70C7-C8ED-42753C46DA8B}"/>
          </ac:spMkLst>
        </pc:spChg>
        <pc:spChg chg="mod">
          <ac:chgData name="Saurabh Kalmundkar" userId="eb5108c6-1287-4086-8eeb-4b081083bb91" providerId="ADAL" clId="{006CD175-421C-4949-8247-92ABE23DB066}" dt="2023-12-07T15:34:40.346" v="2666" actId="2711"/>
          <ac:spMkLst>
            <pc:docMk/>
            <pc:sldMk cId="760662429" sldId="293"/>
            <ac:spMk id="4" creationId="{5A865D0F-7E1B-5853-C627-480A62D8C5BB}"/>
          </ac:spMkLst>
        </pc:spChg>
        <pc:spChg chg="add mod">
          <ac:chgData name="Saurabh Kalmundkar" userId="eb5108c6-1287-4086-8eeb-4b081083bb91" providerId="ADAL" clId="{006CD175-421C-4949-8247-92ABE23DB066}" dt="2023-12-06T14:04:56.664" v="444" actId="1076"/>
          <ac:spMkLst>
            <pc:docMk/>
            <pc:sldMk cId="760662429" sldId="293"/>
            <ac:spMk id="5" creationId="{47896F67-AC74-E073-D5E1-961A8D976A73}"/>
          </ac:spMkLst>
        </pc:spChg>
        <pc:spChg chg="add mod">
          <ac:chgData name="Saurabh Kalmundkar" userId="eb5108c6-1287-4086-8eeb-4b081083bb91" providerId="ADAL" clId="{006CD175-421C-4949-8247-92ABE23DB066}" dt="2023-12-06T14:05:55.881" v="453" actId="14100"/>
          <ac:spMkLst>
            <pc:docMk/>
            <pc:sldMk cId="760662429" sldId="293"/>
            <ac:spMk id="7" creationId="{0058FD1A-336D-F84D-FB13-EADB598030F2}"/>
          </ac:spMkLst>
        </pc:spChg>
        <pc:spChg chg="add mod">
          <ac:chgData name="Saurabh Kalmundkar" userId="eb5108c6-1287-4086-8eeb-4b081083bb91" providerId="ADAL" clId="{006CD175-421C-4949-8247-92ABE23DB066}" dt="2023-12-06T14:06:23.645" v="456" actId="207"/>
          <ac:spMkLst>
            <pc:docMk/>
            <pc:sldMk cId="760662429" sldId="293"/>
            <ac:spMk id="9" creationId="{06EC033C-9CD0-5668-AB0A-4C26468571FF}"/>
          </ac:spMkLst>
        </pc:spChg>
        <pc:spChg chg="add mod ord">
          <ac:chgData name="Saurabh Kalmundkar" userId="eb5108c6-1287-4086-8eeb-4b081083bb91" providerId="ADAL" clId="{006CD175-421C-4949-8247-92ABE23DB066}" dt="2023-12-06T14:10:34.434" v="470" actId="207"/>
          <ac:spMkLst>
            <pc:docMk/>
            <pc:sldMk cId="760662429" sldId="293"/>
            <ac:spMk id="14" creationId="{7670ABEB-F2EB-BEB2-6FC4-AF92CFA65B9A}"/>
          </ac:spMkLst>
        </pc:spChg>
        <pc:picChg chg="add mod">
          <ac:chgData name="Saurabh Kalmundkar" userId="eb5108c6-1287-4086-8eeb-4b081083bb91" providerId="ADAL" clId="{006CD175-421C-4949-8247-92ABE23DB066}" dt="2023-12-06T14:05:04.851" v="445" actId="1076"/>
          <ac:picMkLst>
            <pc:docMk/>
            <pc:sldMk cId="760662429" sldId="293"/>
            <ac:picMk id="6" creationId="{F87F305A-2C2D-ED40-8BAF-E0BBA306CD46}"/>
          </ac:picMkLst>
        </pc:picChg>
        <pc:picChg chg="add mod">
          <ac:chgData name="Saurabh Kalmundkar" userId="eb5108c6-1287-4086-8eeb-4b081083bb91" providerId="ADAL" clId="{006CD175-421C-4949-8247-92ABE23DB066}" dt="2023-12-06T14:05:55.881" v="453" actId="14100"/>
          <ac:picMkLst>
            <pc:docMk/>
            <pc:sldMk cId="760662429" sldId="293"/>
            <ac:picMk id="8" creationId="{50023C50-3484-46DE-AA48-B49B5438E0D8}"/>
          </ac:picMkLst>
        </pc:picChg>
        <pc:picChg chg="add mod">
          <ac:chgData name="Saurabh Kalmundkar" userId="eb5108c6-1287-4086-8eeb-4b081083bb91" providerId="ADAL" clId="{006CD175-421C-4949-8247-92ABE23DB066}" dt="2023-12-06T14:10:01.575" v="465" actId="1076"/>
          <ac:picMkLst>
            <pc:docMk/>
            <pc:sldMk cId="760662429" sldId="293"/>
            <ac:picMk id="13" creationId="{6ECC02A5-A2FA-0CF1-6E3A-48CB545DF345}"/>
          </ac:picMkLst>
        </pc:picChg>
        <pc:cxnChg chg="add mod">
          <ac:chgData name="Saurabh Kalmundkar" userId="eb5108c6-1287-4086-8eeb-4b081083bb91" providerId="ADAL" clId="{006CD175-421C-4949-8247-92ABE23DB066}" dt="2023-12-06T14:08:00.672" v="460" actId="13822"/>
          <ac:cxnSpMkLst>
            <pc:docMk/>
            <pc:sldMk cId="760662429" sldId="293"/>
            <ac:cxnSpMk id="11" creationId="{12E4E99A-89A0-8B5E-D782-A48320C4EDC9}"/>
          </ac:cxnSpMkLst>
        </pc:cxnChg>
        <pc:cxnChg chg="add mod">
          <ac:chgData name="Saurabh Kalmundkar" userId="eb5108c6-1287-4086-8eeb-4b081083bb91" providerId="ADAL" clId="{006CD175-421C-4949-8247-92ABE23DB066}" dt="2023-12-06T14:10:50.480" v="472" actId="13822"/>
          <ac:cxnSpMkLst>
            <pc:docMk/>
            <pc:sldMk cId="760662429" sldId="293"/>
            <ac:cxnSpMk id="16" creationId="{6D09CA64-D0ED-0F92-774E-A79C71CD36B2}"/>
          </ac:cxnSpMkLst>
        </pc:cxnChg>
      </pc:sldChg>
      <pc:sldChg chg="new del">
        <pc:chgData name="Saurabh Kalmundkar" userId="eb5108c6-1287-4086-8eeb-4b081083bb91" providerId="ADAL" clId="{006CD175-421C-4949-8247-92ABE23DB066}" dt="2023-12-06T14:18:30.342" v="479" actId="2696"/>
        <pc:sldMkLst>
          <pc:docMk/>
          <pc:sldMk cId="2291749087" sldId="294"/>
        </pc:sldMkLst>
      </pc:sldChg>
      <pc:sldChg chg="addSp delSp modSp new mod modTransition">
        <pc:chgData name="Saurabh Kalmundkar" userId="eb5108c6-1287-4086-8eeb-4b081083bb91" providerId="ADAL" clId="{006CD175-421C-4949-8247-92ABE23DB066}" dt="2023-12-07T15:35:10.550" v="2668" actId="2711"/>
        <pc:sldMkLst>
          <pc:docMk/>
          <pc:sldMk cId="3200288545" sldId="294"/>
        </pc:sldMkLst>
        <pc:spChg chg="mod">
          <ac:chgData name="Saurabh Kalmundkar" userId="eb5108c6-1287-4086-8eeb-4b081083bb91" providerId="ADAL" clId="{006CD175-421C-4949-8247-92ABE23DB066}" dt="2023-12-07T13:51:50.865" v="1800" actId="404"/>
          <ac:spMkLst>
            <pc:docMk/>
            <pc:sldMk cId="3200288545" sldId="294"/>
            <ac:spMk id="2" creationId="{45CEB483-59FB-6221-1101-5A573E13ED0A}"/>
          </ac:spMkLst>
        </pc:spChg>
        <pc:spChg chg="add del mod">
          <ac:chgData name="Saurabh Kalmundkar" userId="eb5108c6-1287-4086-8eeb-4b081083bb91" providerId="ADAL" clId="{006CD175-421C-4949-8247-92ABE23DB066}" dt="2023-12-06T14:21:30.130" v="534" actId="478"/>
          <ac:spMkLst>
            <pc:docMk/>
            <pc:sldMk cId="3200288545" sldId="294"/>
            <ac:spMk id="3" creationId="{A77F31B1-4519-FE6A-640B-A0B5950821D6}"/>
          </ac:spMkLst>
        </pc:spChg>
        <pc:spChg chg="add mod">
          <ac:chgData name="Saurabh Kalmundkar" userId="eb5108c6-1287-4086-8eeb-4b081083bb91" providerId="ADAL" clId="{006CD175-421C-4949-8247-92ABE23DB066}" dt="2023-12-07T15:35:10.550" v="2668" actId="2711"/>
          <ac:spMkLst>
            <pc:docMk/>
            <pc:sldMk cId="3200288545" sldId="294"/>
            <ac:spMk id="4" creationId="{C7569215-0E31-5582-14F0-AFAF227A72A3}"/>
          </ac:spMkLst>
        </pc:spChg>
        <pc:graphicFrameChg chg="add del">
          <ac:chgData name="Saurabh Kalmundkar" userId="eb5108c6-1287-4086-8eeb-4b081083bb91" providerId="ADAL" clId="{006CD175-421C-4949-8247-92ABE23DB066}" dt="2023-12-06T14:24:39.568" v="600" actId="478"/>
          <ac:graphicFrameMkLst>
            <pc:docMk/>
            <pc:sldMk cId="3200288545" sldId="294"/>
            <ac:graphicFrameMk id="5" creationId="{D818AA91-B544-C5C8-483D-DC61D19D7DD0}"/>
          </ac:graphicFrameMkLst>
        </pc:graphicFrameChg>
        <pc:graphicFrameChg chg="add del mod">
          <ac:chgData name="Saurabh Kalmundkar" userId="eb5108c6-1287-4086-8eeb-4b081083bb91" providerId="ADAL" clId="{006CD175-421C-4949-8247-92ABE23DB066}" dt="2023-12-06T15:40:17.887" v="1164" actId="478"/>
          <ac:graphicFrameMkLst>
            <pc:docMk/>
            <pc:sldMk cId="3200288545" sldId="294"/>
            <ac:graphicFrameMk id="6" creationId="{9C396547-2760-B4C7-64AE-173F2E15A958}"/>
          </ac:graphicFrameMkLst>
        </pc:graphicFrameChg>
        <pc:graphicFrameChg chg="add mod">
          <ac:chgData name="Saurabh Kalmundkar" userId="eb5108c6-1287-4086-8eeb-4b081083bb91" providerId="ADAL" clId="{006CD175-421C-4949-8247-92ABE23DB066}" dt="2023-12-06T15:41:05.225" v="1170"/>
          <ac:graphicFrameMkLst>
            <pc:docMk/>
            <pc:sldMk cId="3200288545" sldId="294"/>
            <ac:graphicFrameMk id="9" creationId="{9C396547-2760-B4C7-64AE-173F2E15A958}"/>
          </ac:graphicFrameMkLst>
        </pc:graphicFrameChg>
        <pc:graphicFrameChg chg="del mod">
          <ac:chgData name="Saurabh Kalmundkar" userId="eb5108c6-1287-4086-8eeb-4b081083bb91" providerId="ADAL" clId="{006CD175-421C-4949-8247-92ABE23DB066}" dt="2023-12-06T15:41:37.407" v="1172" actId="478"/>
          <ac:graphicFrameMkLst>
            <pc:docMk/>
            <pc:sldMk cId="3200288545" sldId="294"/>
            <ac:graphicFrameMk id="10" creationId="{CC2B479C-C7CC-170C-F653-44297A4E2013}"/>
          </ac:graphicFrameMkLst>
        </pc:graphicFrameChg>
        <pc:graphicFrameChg chg="add mod">
          <ac:chgData name="Saurabh Kalmundkar" userId="eb5108c6-1287-4086-8eeb-4b081083bb91" providerId="ADAL" clId="{006CD175-421C-4949-8247-92ABE23DB066}" dt="2023-12-06T16:36:40.135" v="1338" actId="2085"/>
          <ac:graphicFrameMkLst>
            <pc:docMk/>
            <pc:sldMk cId="3200288545" sldId="294"/>
            <ac:graphicFrameMk id="11" creationId="{9C396547-2760-B4C7-64AE-173F2E15A958}"/>
          </ac:graphicFrameMkLst>
        </pc:graphicFrameChg>
        <pc:picChg chg="add del mod">
          <ac:chgData name="Saurabh Kalmundkar" userId="eb5108c6-1287-4086-8eeb-4b081083bb91" providerId="ADAL" clId="{006CD175-421C-4949-8247-92ABE23DB066}" dt="2023-12-06T14:50:47.696" v="675" actId="478"/>
          <ac:picMkLst>
            <pc:docMk/>
            <pc:sldMk cId="3200288545" sldId="294"/>
            <ac:picMk id="7" creationId="{7A9C3A2F-512A-4B26-949C-2961C3A7D8A3}"/>
          </ac:picMkLst>
        </pc:picChg>
        <pc:picChg chg="del mod">
          <ac:chgData name="Saurabh Kalmundkar" userId="eb5108c6-1287-4086-8eeb-4b081083bb91" providerId="ADAL" clId="{006CD175-421C-4949-8247-92ABE23DB066}" dt="2023-12-06T15:41:00.988" v="1167"/>
          <ac:picMkLst>
            <pc:docMk/>
            <pc:sldMk cId="3200288545" sldId="294"/>
            <ac:picMk id="8" creationId="{DBB94627-70C1-F59E-B972-02148DF7CC95}"/>
          </ac:picMkLst>
        </pc:picChg>
      </pc:sldChg>
      <pc:sldChg chg="addSp delSp modSp add mod modTransition">
        <pc:chgData name="Saurabh Kalmundkar" userId="eb5108c6-1287-4086-8eeb-4b081083bb91" providerId="ADAL" clId="{006CD175-421C-4949-8247-92ABE23DB066}" dt="2023-12-07T15:35:16.783" v="2669" actId="2711"/>
        <pc:sldMkLst>
          <pc:docMk/>
          <pc:sldMk cId="1462163155" sldId="295"/>
        </pc:sldMkLst>
        <pc:spChg chg="mod">
          <ac:chgData name="Saurabh Kalmundkar" userId="eb5108c6-1287-4086-8eeb-4b081083bb91" providerId="ADAL" clId="{006CD175-421C-4949-8247-92ABE23DB066}" dt="2023-12-07T13:52:03.215" v="1802" actId="404"/>
          <ac:spMkLst>
            <pc:docMk/>
            <pc:sldMk cId="1462163155" sldId="295"/>
            <ac:spMk id="2" creationId="{45CEB483-59FB-6221-1101-5A573E13ED0A}"/>
          </ac:spMkLst>
        </pc:spChg>
        <pc:spChg chg="mod">
          <ac:chgData name="Saurabh Kalmundkar" userId="eb5108c6-1287-4086-8eeb-4b081083bb91" providerId="ADAL" clId="{006CD175-421C-4949-8247-92ABE23DB066}" dt="2023-12-07T15:35:16.783" v="2669" actId="2711"/>
          <ac:spMkLst>
            <pc:docMk/>
            <pc:sldMk cId="1462163155" sldId="295"/>
            <ac:spMk id="4" creationId="{C7569215-0E31-5582-14F0-AFAF227A72A3}"/>
          </ac:spMkLst>
        </pc:spChg>
        <pc:graphicFrameChg chg="add mod">
          <ac:chgData name="Saurabh Kalmundkar" userId="eb5108c6-1287-4086-8eeb-4b081083bb91" providerId="ADAL" clId="{006CD175-421C-4949-8247-92ABE23DB066}" dt="2023-12-06T15:04:48.065" v="868"/>
          <ac:graphicFrameMkLst>
            <pc:docMk/>
            <pc:sldMk cId="1462163155" sldId="295"/>
            <ac:graphicFrameMk id="3" creationId="{0D700D47-56D2-32E9-A29F-CEFE400A8C14}"/>
          </ac:graphicFrameMkLst>
        </pc:graphicFrameChg>
        <pc:graphicFrameChg chg="del">
          <ac:chgData name="Saurabh Kalmundkar" userId="eb5108c6-1287-4086-8eeb-4b081083bb91" providerId="ADAL" clId="{006CD175-421C-4949-8247-92ABE23DB066}" dt="2023-12-06T14:51:37.032" v="682" actId="478"/>
          <ac:graphicFrameMkLst>
            <pc:docMk/>
            <pc:sldMk cId="1462163155" sldId="295"/>
            <ac:graphicFrameMk id="6" creationId="{9C396547-2760-B4C7-64AE-173F2E15A958}"/>
          </ac:graphicFrameMkLst>
        </pc:graphicFrameChg>
      </pc:sldChg>
      <pc:sldChg chg="addSp delSp modSp add mod modTransition">
        <pc:chgData name="Saurabh Kalmundkar" userId="eb5108c6-1287-4086-8eeb-4b081083bb91" providerId="ADAL" clId="{006CD175-421C-4949-8247-92ABE23DB066}" dt="2023-12-07T15:35:24.666" v="2670" actId="2711"/>
        <pc:sldMkLst>
          <pc:docMk/>
          <pc:sldMk cId="3110184146" sldId="296"/>
        </pc:sldMkLst>
        <pc:spChg chg="mod">
          <ac:chgData name="Saurabh Kalmundkar" userId="eb5108c6-1287-4086-8eeb-4b081083bb91" providerId="ADAL" clId="{006CD175-421C-4949-8247-92ABE23DB066}" dt="2023-12-07T13:52:14.214" v="1804" actId="404"/>
          <ac:spMkLst>
            <pc:docMk/>
            <pc:sldMk cId="3110184146" sldId="296"/>
            <ac:spMk id="2" creationId="{45CEB483-59FB-6221-1101-5A573E13ED0A}"/>
          </ac:spMkLst>
        </pc:spChg>
        <pc:spChg chg="mod">
          <ac:chgData name="Saurabh Kalmundkar" userId="eb5108c6-1287-4086-8eeb-4b081083bb91" providerId="ADAL" clId="{006CD175-421C-4949-8247-92ABE23DB066}" dt="2023-12-07T15:35:24.666" v="2670" actId="2711"/>
          <ac:spMkLst>
            <pc:docMk/>
            <pc:sldMk cId="3110184146" sldId="296"/>
            <ac:spMk id="4" creationId="{C7569215-0E31-5582-14F0-AFAF227A72A3}"/>
          </ac:spMkLst>
        </pc:spChg>
        <pc:graphicFrameChg chg="del">
          <ac:chgData name="Saurabh Kalmundkar" userId="eb5108c6-1287-4086-8eeb-4b081083bb91" providerId="ADAL" clId="{006CD175-421C-4949-8247-92ABE23DB066}" dt="2023-12-06T15:21:05.638" v="1081" actId="478"/>
          <ac:graphicFrameMkLst>
            <pc:docMk/>
            <pc:sldMk cId="3110184146" sldId="296"/>
            <ac:graphicFrameMk id="3" creationId="{0D700D47-56D2-32E9-A29F-CEFE400A8C14}"/>
          </ac:graphicFrameMkLst>
        </pc:graphicFrameChg>
        <pc:graphicFrameChg chg="add mod">
          <ac:chgData name="Saurabh Kalmundkar" userId="eb5108c6-1287-4086-8eeb-4b081083bb91" providerId="ADAL" clId="{006CD175-421C-4949-8247-92ABE23DB066}" dt="2023-12-06T16:34:40.178" v="1287"/>
          <ac:graphicFrameMkLst>
            <pc:docMk/>
            <pc:sldMk cId="3110184146" sldId="296"/>
            <ac:graphicFrameMk id="5" creationId="{8B4A3461-F2DE-1C55-D64F-9671933C82E7}"/>
          </ac:graphicFrameMkLst>
        </pc:graphicFrameChg>
      </pc:sldChg>
      <pc:sldChg chg="addSp delSp modSp add mod ord modTransition">
        <pc:chgData name="Saurabh Kalmundkar" userId="eb5108c6-1287-4086-8eeb-4b081083bb91" providerId="ADAL" clId="{006CD175-421C-4949-8247-92ABE23DB066}" dt="2023-12-07T15:35:31.592" v="2671" actId="2711"/>
        <pc:sldMkLst>
          <pc:docMk/>
          <pc:sldMk cId="1958003337" sldId="297"/>
        </pc:sldMkLst>
        <pc:spChg chg="mod">
          <ac:chgData name="Saurabh Kalmundkar" userId="eb5108c6-1287-4086-8eeb-4b081083bb91" providerId="ADAL" clId="{006CD175-421C-4949-8247-92ABE23DB066}" dt="2023-12-07T13:52:23.255" v="1806" actId="2711"/>
          <ac:spMkLst>
            <pc:docMk/>
            <pc:sldMk cId="1958003337" sldId="297"/>
            <ac:spMk id="2" creationId="{45CEB483-59FB-6221-1101-5A573E13ED0A}"/>
          </ac:spMkLst>
        </pc:spChg>
        <pc:spChg chg="mod">
          <ac:chgData name="Saurabh Kalmundkar" userId="eb5108c6-1287-4086-8eeb-4b081083bb91" providerId="ADAL" clId="{006CD175-421C-4949-8247-92ABE23DB066}" dt="2023-12-07T15:35:31.592" v="2671" actId="2711"/>
          <ac:spMkLst>
            <pc:docMk/>
            <pc:sldMk cId="1958003337" sldId="297"/>
            <ac:spMk id="4" creationId="{C7569215-0E31-5582-14F0-AFAF227A72A3}"/>
          </ac:spMkLst>
        </pc:spChg>
        <pc:graphicFrameChg chg="del">
          <ac:chgData name="Saurabh Kalmundkar" userId="eb5108c6-1287-4086-8eeb-4b081083bb91" providerId="ADAL" clId="{006CD175-421C-4949-8247-92ABE23DB066}" dt="2023-12-06T16:41:15.749" v="1401" actId="478"/>
          <ac:graphicFrameMkLst>
            <pc:docMk/>
            <pc:sldMk cId="1958003337" sldId="297"/>
            <ac:graphicFrameMk id="3" creationId="{0D700D47-56D2-32E9-A29F-CEFE400A8C14}"/>
          </ac:graphicFrameMkLst>
        </pc:graphicFrameChg>
        <pc:graphicFrameChg chg="add mod">
          <ac:chgData name="Saurabh Kalmundkar" userId="eb5108c6-1287-4086-8eeb-4b081083bb91" providerId="ADAL" clId="{006CD175-421C-4949-8247-92ABE23DB066}" dt="2023-12-06T17:01:11.258" v="1487"/>
          <ac:graphicFrameMkLst>
            <pc:docMk/>
            <pc:sldMk cId="1958003337" sldId="297"/>
            <ac:graphicFrameMk id="5" creationId="{8CD5F6E3-E5DA-E291-1BB7-2AAE01AA8A19}"/>
          </ac:graphicFrameMkLst>
        </pc:graphicFrameChg>
      </pc:sldChg>
      <pc:sldChg chg="addSp delSp modSp add mod modTransition">
        <pc:chgData name="Saurabh Kalmundkar" userId="eb5108c6-1287-4086-8eeb-4b081083bb91" providerId="ADAL" clId="{006CD175-421C-4949-8247-92ABE23DB066}" dt="2023-12-07T15:35:38.712" v="2672" actId="2711"/>
        <pc:sldMkLst>
          <pc:docMk/>
          <pc:sldMk cId="1710958309" sldId="298"/>
        </pc:sldMkLst>
        <pc:spChg chg="mod">
          <ac:chgData name="Saurabh Kalmundkar" userId="eb5108c6-1287-4086-8eeb-4b081083bb91" providerId="ADAL" clId="{006CD175-421C-4949-8247-92ABE23DB066}" dt="2023-12-07T13:52:33.297" v="1808" actId="2711"/>
          <ac:spMkLst>
            <pc:docMk/>
            <pc:sldMk cId="1710958309" sldId="298"/>
            <ac:spMk id="2" creationId="{45CEB483-59FB-6221-1101-5A573E13ED0A}"/>
          </ac:spMkLst>
        </pc:spChg>
        <pc:spChg chg="mod">
          <ac:chgData name="Saurabh Kalmundkar" userId="eb5108c6-1287-4086-8eeb-4b081083bb91" providerId="ADAL" clId="{006CD175-421C-4949-8247-92ABE23DB066}" dt="2023-12-07T15:35:38.712" v="2672" actId="2711"/>
          <ac:spMkLst>
            <pc:docMk/>
            <pc:sldMk cId="1710958309" sldId="298"/>
            <ac:spMk id="4" creationId="{C7569215-0E31-5582-14F0-AFAF227A72A3}"/>
          </ac:spMkLst>
        </pc:spChg>
        <pc:graphicFrameChg chg="add mod">
          <ac:chgData name="Saurabh Kalmundkar" userId="eb5108c6-1287-4086-8eeb-4b081083bb91" providerId="ADAL" clId="{006CD175-421C-4949-8247-92ABE23DB066}" dt="2023-12-06T17:07:09.813" v="1647" actId="208"/>
          <ac:graphicFrameMkLst>
            <pc:docMk/>
            <pc:sldMk cId="1710958309" sldId="298"/>
            <ac:graphicFrameMk id="3" creationId="{03A70365-B5C7-3D06-740B-B3F7D01B9767}"/>
          </ac:graphicFrameMkLst>
        </pc:graphicFrameChg>
        <pc:graphicFrameChg chg="del">
          <ac:chgData name="Saurabh Kalmundkar" userId="eb5108c6-1287-4086-8eeb-4b081083bb91" providerId="ADAL" clId="{006CD175-421C-4949-8247-92ABE23DB066}" dt="2023-12-06T17:02:09.673" v="1539" actId="478"/>
          <ac:graphicFrameMkLst>
            <pc:docMk/>
            <pc:sldMk cId="1710958309" sldId="298"/>
            <ac:graphicFrameMk id="5" creationId="{8CD5F6E3-E5DA-E291-1BB7-2AAE01AA8A19}"/>
          </ac:graphicFrameMkLst>
        </pc:graphicFrameChg>
      </pc:sldChg>
      <pc:sldChg chg="addSp modSp new mod modTransition">
        <pc:chgData name="Saurabh Kalmundkar" userId="eb5108c6-1287-4086-8eeb-4b081083bb91" providerId="ADAL" clId="{006CD175-421C-4949-8247-92ABE23DB066}" dt="2023-12-07T14:50:08.734" v="2642"/>
        <pc:sldMkLst>
          <pc:docMk/>
          <pc:sldMk cId="745534201" sldId="299"/>
        </pc:sldMkLst>
        <pc:spChg chg="mod">
          <ac:chgData name="Saurabh Kalmundkar" userId="eb5108c6-1287-4086-8eeb-4b081083bb91" providerId="ADAL" clId="{006CD175-421C-4949-8247-92ABE23DB066}" dt="2023-12-07T14:05:27.508" v="2031" actId="207"/>
          <ac:spMkLst>
            <pc:docMk/>
            <pc:sldMk cId="745534201" sldId="299"/>
            <ac:spMk id="2" creationId="{DEB053FE-9689-5FBD-0700-3594557190D5}"/>
          </ac:spMkLst>
        </pc:spChg>
        <pc:spChg chg="add mod ord">
          <ac:chgData name="Saurabh Kalmundkar" userId="eb5108c6-1287-4086-8eeb-4b081083bb91" providerId="ADAL" clId="{006CD175-421C-4949-8247-92ABE23DB066}" dt="2023-12-07T14:05:55.203" v="2035" actId="2085"/>
          <ac:spMkLst>
            <pc:docMk/>
            <pc:sldMk cId="745534201" sldId="299"/>
            <ac:spMk id="5" creationId="{4E7C03DC-E6E6-3644-0F9A-F6FDF17787B1}"/>
          </ac:spMkLst>
        </pc:spChg>
        <pc:spChg chg="add mod">
          <ac:chgData name="Saurabh Kalmundkar" userId="eb5108c6-1287-4086-8eeb-4b081083bb91" providerId="ADAL" clId="{006CD175-421C-4949-8247-92ABE23DB066}" dt="2023-12-07T14:12:08.333" v="2154" actId="1076"/>
          <ac:spMkLst>
            <pc:docMk/>
            <pc:sldMk cId="745534201" sldId="299"/>
            <ac:spMk id="8" creationId="{C4180620-FDE3-DD4C-D6C2-9484DA04FF88}"/>
          </ac:spMkLst>
        </pc:spChg>
        <pc:spChg chg="add mod">
          <ac:chgData name="Saurabh Kalmundkar" userId="eb5108c6-1287-4086-8eeb-4b081083bb91" providerId="ADAL" clId="{006CD175-421C-4949-8247-92ABE23DB066}" dt="2023-12-07T14:12:28.402" v="2160" actId="20577"/>
          <ac:spMkLst>
            <pc:docMk/>
            <pc:sldMk cId="745534201" sldId="299"/>
            <ac:spMk id="9" creationId="{DE582A67-00DE-7B6C-7F71-C3E4C333366C}"/>
          </ac:spMkLst>
        </pc:spChg>
        <pc:picChg chg="add mod">
          <ac:chgData name="Saurabh Kalmundkar" userId="eb5108c6-1287-4086-8eeb-4b081083bb91" providerId="ADAL" clId="{006CD175-421C-4949-8247-92ABE23DB066}" dt="2023-12-07T14:02:37.260" v="1966" actId="14861"/>
          <ac:picMkLst>
            <pc:docMk/>
            <pc:sldMk cId="745534201" sldId="299"/>
            <ac:picMk id="4" creationId="{41BE48C8-4B93-DC4D-3CF9-EF5378C92F96}"/>
          </ac:picMkLst>
        </pc:picChg>
        <pc:picChg chg="add mod">
          <ac:chgData name="Saurabh Kalmundkar" userId="eb5108c6-1287-4086-8eeb-4b081083bb91" providerId="ADAL" clId="{006CD175-421C-4949-8247-92ABE23DB066}" dt="2023-12-07T14:12:15.917" v="2157" actId="1076"/>
          <ac:picMkLst>
            <pc:docMk/>
            <pc:sldMk cId="745534201" sldId="299"/>
            <ac:picMk id="6" creationId="{7A9C3A2F-512A-4B26-949C-2961C3A7D8A3}"/>
          </ac:picMkLst>
        </pc:picChg>
        <pc:picChg chg="add mod">
          <ac:chgData name="Saurabh Kalmundkar" userId="eb5108c6-1287-4086-8eeb-4b081083bb91" providerId="ADAL" clId="{006CD175-421C-4949-8247-92ABE23DB066}" dt="2023-12-07T14:14:42.290" v="2176" actId="14100"/>
          <ac:picMkLst>
            <pc:docMk/>
            <pc:sldMk cId="745534201" sldId="299"/>
            <ac:picMk id="7" creationId="{72B0031A-6347-46A9-85B4-F6899715104F}"/>
          </ac:picMkLst>
        </pc:picChg>
      </pc:sldChg>
      <pc:sldChg chg="addSp delSp modSp add mod modTransition">
        <pc:chgData name="Saurabh Kalmundkar" userId="eb5108c6-1287-4086-8eeb-4b081083bb91" providerId="ADAL" clId="{006CD175-421C-4949-8247-92ABE23DB066}" dt="2023-12-07T14:50:08.734" v="2642"/>
        <pc:sldMkLst>
          <pc:docMk/>
          <pc:sldMk cId="2249295787" sldId="300"/>
        </pc:sldMkLst>
        <pc:spChg chg="mod">
          <ac:chgData name="Saurabh Kalmundkar" userId="eb5108c6-1287-4086-8eeb-4b081083bb91" providerId="ADAL" clId="{006CD175-421C-4949-8247-92ABE23DB066}" dt="2023-12-07T14:16:37.395" v="2196" actId="20577"/>
          <ac:spMkLst>
            <pc:docMk/>
            <pc:sldMk cId="2249295787" sldId="300"/>
            <ac:spMk id="8" creationId="{C4180620-FDE3-DD4C-D6C2-9484DA04FF88}"/>
          </ac:spMkLst>
        </pc:spChg>
        <pc:spChg chg="mod">
          <ac:chgData name="Saurabh Kalmundkar" userId="eb5108c6-1287-4086-8eeb-4b081083bb91" providerId="ADAL" clId="{006CD175-421C-4949-8247-92ABE23DB066}" dt="2023-12-07T14:16:42.810" v="2200" actId="20577"/>
          <ac:spMkLst>
            <pc:docMk/>
            <pc:sldMk cId="2249295787" sldId="300"/>
            <ac:spMk id="9" creationId="{DE582A67-00DE-7B6C-7F71-C3E4C333366C}"/>
          </ac:spMkLst>
        </pc:spChg>
        <pc:picChg chg="del">
          <ac:chgData name="Saurabh Kalmundkar" userId="eb5108c6-1287-4086-8eeb-4b081083bb91" providerId="ADAL" clId="{006CD175-421C-4949-8247-92ABE23DB066}" dt="2023-12-07T14:13:21.726" v="2166" actId="478"/>
          <ac:picMkLst>
            <pc:docMk/>
            <pc:sldMk cId="2249295787" sldId="300"/>
            <ac:picMk id="6" creationId="{7A9C3A2F-512A-4B26-949C-2961C3A7D8A3}"/>
          </ac:picMkLst>
        </pc:picChg>
        <pc:picChg chg="del">
          <ac:chgData name="Saurabh Kalmundkar" userId="eb5108c6-1287-4086-8eeb-4b081083bb91" providerId="ADAL" clId="{006CD175-421C-4949-8247-92ABE23DB066}" dt="2023-12-07T14:13:59.937" v="2173" actId="478"/>
          <ac:picMkLst>
            <pc:docMk/>
            <pc:sldMk cId="2249295787" sldId="300"/>
            <ac:picMk id="7" creationId="{72B0031A-6347-46A9-85B4-F6899715104F}"/>
          </ac:picMkLst>
        </pc:picChg>
        <pc:picChg chg="add mod">
          <ac:chgData name="Saurabh Kalmundkar" userId="eb5108c6-1287-4086-8eeb-4b081083bb91" providerId="ADAL" clId="{006CD175-421C-4949-8247-92ABE23DB066}" dt="2023-12-07T14:15:46.967" v="2191" actId="14100"/>
          <ac:picMkLst>
            <pc:docMk/>
            <pc:sldMk cId="2249295787" sldId="300"/>
            <ac:picMk id="10" creationId="{60DBFA64-3910-411B-83A8-45E49695E2A9}"/>
          </ac:picMkLst>
        </pc:picChg>
        <pc:picChg chg="add mod">
          <ac:chgData name="Saurabh Kalmundkar" userId="eb5108c6-1287-4086-8eeb-4b081083bb91" providerId="ADAL" clId="{006CD175-421C-4949-8247-92ABE23DB066}" dt="2023-12-07T14:16:20.226" v="2194" actId="14100"/>
          <ac:picMkLst>
            <pc:docMk/>
            <pc:sldMk cId="2249295787" sldId="300"/>
            <ac:picMk id="11" creationId="{2E8B8881-F40F-46FC-A5F2-C7CC5BF03E3E}"/>
          </ac:picMkLst>
        </pc:picChg>
      </pc:sldChg>
      <pc:sldChg chg="addSp delSp modSp add mod modTransition">
        <pc:chgData name="Saurabh Kalmundkar" userId="eb5108c6-1287-4086-8eeb-4b081083bb91" providerId="ADAL" clId="{006CD175-421C-4949-8247-92ABE23DB066}" dt="2023-12-07T14:50:08.734" v="2642"/>
        <pc:sldMkLst>
          <pc:docMk/>
          <pc:sldMk cId="1986856996" sldId="301"/>
        </pc:sldMkLst>
        <pc:spChg chg="mod">
          <ac:chgData name="Saurabh Kalmundkar" userId="eb5108c6-1287-4086-8eeb-4b081083bb91" providerId="ADAL" clId="{006CD175-421C-4949-8247-92ABE23DB066}" dt="2023-12-07T14:17:54.972" v="2218" actId="20577"/>
          <ac:spMkLst>
            <pc:docMk/>
            <pc:sldMk cId="1986856996" sldId="301"/>
            <ac:spMk id="8" creationId="{C4180620-FDE3-DD4C-D6C2-9484DA04FF88}"/>
          </ac:spMkLst>
        </pc:spChg>
        <pc:spChg chg="del mod">
          <ac:chgData name="Saurabh Kalmundkar" userId="eb5108c6-1287-4086-8eeb-4b081083bb91" providerId="ADAL" clId="{006CD175-421C-4949-8247-92ABE23DB066}" dt="2023-12-07T14:17:09.142" v="2204" actId="478"/>
          <ac:spMkLst>
            <pc:docMk/>
            <pc:sldMk cId="1986856996" sldId="301"/>
            <ac:spMk id="9" creationId="{DE582A67-00DE-7B6C-7F71-C3E4C333366C}"/>
          </ac:spMkLst>
        </pc:spChg>
        <pc:picChg chg="add mod">
          <ac:chgData name="Saurabh Kalmundkar" userId="eb5108c6-1287-4086-8eeb-4b081083bb91" providerId="ADAL" clId="{006CD175-421C-4949-8247-92ABE23DB066}" dt="2023-12-07T14:17:46.295" v="2216" actId="14861"/>
          <ac:picMkLst>
            <pc:docMk/>
            <pc:sldMk cId="1986856996" sldId="301"/>
            <ac:picMk id="6" creationId="{D25F9763-4052-4736-B85A-EDD4CE2934B8}"/>
          </ac:picMkLst>
        </pc:picChg>
        <pc:picChg chg="del">
          <ac:chgData name="Saurabh Kalmundkar" userId="eb5108c6-1287-4086-8eeb-4b081083bb91" providerId="ADAL" clId="{006CD175-421C-4949-8247-92ABE23DB066}" dt="2023-12-07T14:17:27.525" v="2207" actId="478"/>
          <ac:picMkLst>
            <pc:docMk/>
            <pc:sldMk cId="1986856996" sldId="301"/>
            <ac:picMk id="10" creationId="{60DBFA64-3910-411B-83A8-45E49695E2A9}"/>
          </ac:picMkLst>
        </pc:picChg>
        <pc:picChg chg="del">
          <ac:chgData name="Saurabh Kalmundkar" userId="eb5108c6-1287-4086-8eeb-4b081083bb91" providerId="ADAL" clId="{006CD175-421C-4949-8247-92ABE23DB066}" dt="2023-12-07T14:17:06.682" v="2202" actId="478"/>
          <ac:picMkLst>
            <pc:docMk/>
            <pc:sldMk cId="1986856996" sldId="301"/>
            <ac:picMk id="11" creationId="{2E8B8881-F40F-46FC-A5F2-C7CC5BF03E3E}"/>
          </ac:picMkLst>
        </pc:picChg>
      </pc:sldChg>
      <pc:sldChg chg="addSp modSp new mod modTransition modAnim">
        <pc:chgData name="Saurabh Kalmundkar" userId="eb5108c6-1287-4086-8eeb-4b081083bb91" providerId="ADAL" clId="{006CD175-421C-4949-8247-92ABE23DB066}" dt="2023-12-10T15:43:39.610" v="2786" actId="14100"/>
        <pc:sldMkLst>
          <pc:docMk/>
          <pc:sldMk cId="966374651" sldId="302"/>
        </pc:sldMkLst>
        <pc:spChg chg="mod">
          <ac:chgData name="Saurabh Kalmundkar" userId="eb5108c6-1287-4086-8eeb-4b081083bb91" providerId="ADAL" clId="{006CD175-421C-4949-8247-92ABE23DB066}" dt="2023-12-10T15:43:39.610" v="2786" actId="14100"/>
          <ac:spMkLst>
            <pc:docMk/>
            <pc:sldMk cId="966374651" sldId="302"/>
            <ac:spMk id="2" creationId="{36AB20EF-57C0-2AA1-C2EA-809BFD573052}"/>
          </ac:spMkLst>
        </pc:spChg>
        <pc:spChg chg="add mod ord">
          <ac:chgData name="Saurabh Kalmundkar" userId="eb5108c6-1287-4086-8eeb-4b081083bb91" providerId="ADAL" clId="{006CD175-421C-4949-8247-92ABE23DB066}" dt="2023-12-07T14:28:08.993" v="2354" actId="1038"/>
          <ac:spMkLst>
            <pc:docMk/>
            <pc:sldMk cId="966374651" sldId="302"/>
            <ac:spMk id="7" creationId="{A8A7E34F-5B7F-20AB-C40C-A6B9C3D12900}"/>
          </ac:spMkLst>
        </pc:spChg>
        <pc:picChg chg="add mod">
          <ac:chgData name="Saurabh Kalmundkar" userId="eb5108c6-1287-4086-8eeb-4b081083bb91" providerId="ADAL" clId="{006CD175-421C-4949-8247-92ABE23DB066}" dt="2023-12-07T14:21:06.038" v="2236" actId="1076"/>
          <ac:picMkLst>
            <pc:docMk/>
            <pc:sldMk cId="966374651" sldId="302"/>
            <ac:picMk id="4" creationId="{91987BEF-147F-A11B-3CB4-82772E021048}"/>
          </ac:picMkLst>
        </pc:picChg>
        <pc:picChg chg="add mod">
          <ac:chgData name="Saurabh Kalmundkar" userId="eb5108c6-1287-4086-8eeb-4b081083bb91" providerId="ADAL" clId="{006CD175-421C-4949-8247-92ABE23DB066}" dt="2023-12-07T14:28:23.559" v="2375" actId="1036"/>
          <ac:picMkLst>
            <pc:docMk/>
            <pc:sldMk cId="966374651" sldId="302"/>
            <ac:picMk id="6" creationId="{FA0BEE4F-2C1F-86B0-C59A-D8BBAA3FD80C}"/>
          </ac:picMkLst>
        </pc:picChg>
      </pc:sldChg>
      <pc:sldChg chg="addSp delSp modSp add mod ord modTransition modAnim">
        <pc:chgData name="Saurabh Kalmundkar" userId="eb5108c6-1287-4086-8eeb-4b081083bb91" providerId="ADAL" clId="{006CD175-421C-4949-8247-92ABE23DB066}" dt="2023-12-10T15:43:59.641" v="2788" actId="14100"/>
        <pc:sldMkLst>
          <pc:docMk/>
          <pc:sldMk cId="2725401387" sldId="303"/>
        </pc:sldMkLst>
        <pc:spChg chg="mod">
          <ac:chgData name="Saurabh Kalmundkar" userId="eb5108c6-1287-4086-8eeb-4b081083bb91" providerId="ADAL" clId="{006CD175-421C-4949-8247-92ABE23DB066}" dt="2023-12-10T15:43:59.641" v="2788" actId="14100"/>
          <ac:spMkLst>
            <pc:docMk/>
            <pc:sldMk cId="2725401387" sldId="303"/>
            <ac:spMk id="2" creationId="{36AB20EF-57C0-2AA1-C2EA-809BFD573052}"/>
          </ac:spMkLst>
        </pc:spChg>
        <pc:spChg chg="mod">
          <ac:chgData name="Saurabh Kalmundkar" userId="eb5108c6-1287-4086-8eeb-4b081083bb91" providerId="ADAL" clId="{006CD175-421C-4949-8247-92ABE23DB066}" dt="2023-12-07T14:28:45.391" v="2389" actId="1038"/>
          <ac:spMkLst>
            <pc:docMk/>
            <pc:sldMk cId="2725401387" sldId="303"/>
            <ac:spMk id="7" creationId="{A8A7E34F-5B7F-20AB-C40C-A6B9C3D12900}"/>
          </ac:spMkLst>
        </pc:spChg>
        <pc:spChg chg="add del">
          <ac:chgData name="Saurabh Kalmundkar" userId="eb5108c6-1287-4086-8eeb-4b081083bb91" providerId="ADAL" clId="{006CD175-421C-4949-8247-92ABE23DB066}" dt="2023-12-07T14:37:24.355" v="2523" actId="478"/>
          <ac:spMkLst>
            <pc:docMk/>
            <pc:sldMk cId="2725401387" sldId="303"/>
            <ac:spMk id="10" creationId="{D9E756DF-0605-6F3A-B5FC-C0ACC19D3CA9}"/>
          </ac:spMkLst>
        </pc:spChg>
        <pc:spChg chg="add del mod">
          <ac:chgData name="Saurabh Kalmundkar" userId="eb5108c6-1287-4086-8eeb-4b081083bb91" providerId="ADAL" clId="{006CD175-421C-4949-8247-92ABE23DB066}" dt="2023-12-07T14:39:19.646" v="2534" actId="478"/>
          <ac:spMkLst>
            <pc:docMk/>
            <pc:sldMk cId="2725401387" sldId="303"/>
            <ac:spMk id="11" creationId="{F7E53D8D-E185-CD1E-238A-6533412B4D97}"/>
          </ac:spMkLst>
        </pc:spChg>
        <pc:picChg chg="del">
          <ac:chgData name="Saurabh Kalmundkar" userId="eb5108c6-1287-4086-8eeb-4b081083bb91" providerId="ADAL" clId="{006CD175-421C-4949-8247-92ABE23DB066}" dt="2023-12-07T14:25:50.745" v="2289" actId="478"/>
          <ac:picMkLst>
            <pc:docMk/>
            <pc:sldMk cId="2725401387" sldId="303"/>
            <ac:picMk id="4" creationId="{91987BEF-147F-A11B-3CB4-82772E021048}"/>
          </ac:picMkLst>
        </pc:picChg>
        <pc:picChg chg="add mod">
          <ac:chgData name="Saurabh Kalmundkar" userId="eb5108c6-1287-4086-8eeb-4b081083bb91" providerId="ADAL" clId="{006CD175-421C-4949-8247-92ABE23DB066}" dt="2023-12-07T14:36:26.446" v="2521" actId="14100"/>
          <ac:picMkLst>
            <pc:docMk/>
            <pc:sldMk cId="2725401387" sldId="303"/>
            <ac:picMk id="5" creationId="{FAEB7FD7-DEC3-9112-882E-4772C9BDFB47}"/>
          </ac:picMkLst>
        </pc:picChg>
        <pc:picChg chg="del mod">
          <ac:chgData name="Saurabh Kalmundkar" userId="eb5108c6-1287-4086-8eeb-4b081083bb91" providerId="ADAL" clId="{006CD175-421C-4949-8247-92ABE23DB066}" dt="2023-12-07T14:28:55.552" v="2401" actId="478"/>
          <ac:picMkLst>
            <pc:docMk/>
            <pc:sldMk cId="2725401387" sldId="303"/>
            <ac:picMk id="6" creationId="{FA0BEE4F-2C1F-86B0-C59A-D8BBAA3FD80C}"/>
          </ac:picMkLst>
        </pc:picChg>
        <pc:picChg chg="add del mod">
          <ac:chgData name="Saurabh Kalmundkar" userId="eb5108c6-1287-4086-8eeb-4b081083bb91" providerId="ADAL" clId="{006CD175-421C-4949-8247-92ABE23DB066}" dt="2023-12-07T14:39:37.800" v="2535" actId="478"/>
          <ac:picMkLst>
            <pc:docMk/>
            <pc:sldMk cId="2725401387" sldId="303"/>
            <ac:picMk id="9" creationId="{3008FA3C-4431-E9F4-20F5-7E4BCB03595E}"/>
          </ac:picMkLst>
        </pc:picChg>
      </pc:sldChg>
      <pc:sldChg chg="addSp delSp modSp add mod modTransition modAnim">
        <pc:chgData name="Saurabh Kalmundkar" userId="eb5108c6-1287-4086-8eeb-4b081083bb91" providerId="ADAL" clId="{006CD175-421C-4949-8247-92ABE23DB066}" dt="2023-12-10T15:44:26.030" v="2804" actId="1076"/>
        <pc:sldMkLst>
          <pc:docMk/>
          <pc:sldMk cId="384983363" sldId="304"/>
        </pc:sldMkLst>
        <pc:spChg chg="mod">
          <ac:chgData name="Saurabh Kalmundkar" userId="eb5108c6-1287-4086-8eeb-4b081083bb91" providerId="ADAL" clId="{006CD175-421C-4949-8247-92ABE23DB066}" dt="2023-12-10T15:44:26.030" v="2804" actId="1076"/>
          <ac:spMkLst>
            <pc:docMk/>
            <pc:sldMk cId="384983363" sldId="304"/>
            <ac:spMk id="2" creationId="{36AB20EF-57C0-2AA1-C2EA-809BFD573052}"/>
          </ac:spMkLst>
        </pc:spChg>
        <pc:spChg chg="add mod ord">
          <ac:chgData name="Saurabh Kalmundkar" userId="eb5108c6-1287-4086-8eeb-4b081083bb91" providerId="ADAL" clId="{006CD175-421C-4949-8247-92ABE23DB066}" dt="2023-12-07T14:31:22.668" v="2427" actId="167"/>
          <ac:spMkLst>
            <pc:docMk/>
            <pc:sldMk cId="384983363" sldId="304"/>
            <ac:spMk id="10" creationId="{DE009E2B-1E38-41FB-A98F-4FDDE01C7E53}"/>
          </ac:spMkLst>
        </pc:spChg>
        <pc:picChg chg="del">
          <ac:chgData name="Saurabh Kalmundkar" userId="eb5108c6-1287-4086-8eeb-4b081083bb91" providerId="ADAL" clId="{006CD175-421C-4949-8247-92ABE23DB066}" dt="2023-12-07T14:29:23.299" v="2403" actId="478"/>
          <ac:picMkLst>
            <pc:docMk/>
            <pc:sldMk cId="384983363" sldId="304"/>
            <ac:picMk id="4" creationId="{91987BEF-147F-A11B-3CB4-82772E021048}"/>
          </ac:picMkLst>
        </pc:picChg>
        <pc:picChg chg="add del mod">
          <ac:chgData name="Saurabh Kalmundkar" userId="eb5108c6-1287-4086-8eeb-4b081083bb91" providerId="ADAL" clId="{006CD175-421C-4949-8247-92ABE23DB066}" dt="2023-12-07T14:30:10.530" v="2412" actId="478"/>
          <ac:picMkLst>
            <pc:docMk/>
            <pc:sldMk cId="384983363" sldId="304"/>
            <ac:picMk id="5" creationId="{5F263435-2FFD-7CD0-8DCF-A351EB038891}"/>
          </ac:picMkLst>
        </pc:picChg>
        <pc:picChg chg="del">
          <ac:chgData name="Saurabh Kalmundkar" userId="eb5108c6-1287-4086-8eeb-4b081083bb91" providerId="ADAL" clId="{006CD175-421C-4949-8247-92ABE23DB066}" dt="2023-12-07T14:33:50.174" v="2483" actId="478"/>
          <ac:picMkLst>
            <pc:docMk/>
            <pc:sldMk cId="384983363" sldId="304"/>
            <ac:picMk id="6" creationId="{FA0BEE4F-2C1F-86B0-C59A-D8BBAA3FD80C}"/>
          </ac:picMkLst>
        </pc:picChg>
        <pc:picChg chg="add mod">
          <ac:chgData name="Saurabh Kalmundkar" userId="eb5108c6-1287-4086-8eeb-4b081083bb91" providerId="ADAL" clId="{006CD175-421C-4949-8247-92ABE23DB066}" dt="2023-12-07T14:31:18.578" v="2426" actId="1076"/>
          <ac:picMkLst>
            <pc:docMk/>
            <pc:sldMk cId="384983363" sldId="304"/>
            <ac:picMk id="9" creationId="{658E9605-9E3E-EECC-EBEA-53D51C9466E2}"/>
          </ac:picMkLst>
        </pc:picChg>
        <pc:picChg chg="add mod">
          <ac:chgData name="Saurabh Kalmundkar" userId="eb5108c6-1287-4086-8eeb-4b081083bb91" providerId="ADAL" clId="{006CD175-421C-4949-8247-92ABE23DB066}" dt="2023-12-07T14:34:35.172" v="2506" actId="14100"/>
          <ac:picMkLst>
            <pc:docMk/>
            <pc:sldMk cId="384983363" sldId="304"/>
            <ac:picMk id="12" creationId="{8B96BFE5-1B31-3E7F-DBDA-D5A0F09EA06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5.xml"/><Relationship Id="rId1" Type="http://schemas.microsoft.com/office/2011/relationships/chartStyle" Target="style5.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[Merged_data.xlsx]Sales growth!PivotTable5</c:name>
    <c:fmtId val="12"/>
  </c:pivotSource>
  <c:chart>
    <c:autoTitleDeleted val="1"/>
    <c:pivotFmts>
      <c:pivotFmt>
        <c:idx val="0"/>
        <c:spPr>
          <a:solidFill>
            <a:schemeClr val="accent1">
              <a:alpha val="35000"/>
            </a:schemeClr>
          </a:solidFill>
          <a:ln w="9525">
            <a:solidFill>
              <a:schemeClr val="accent1"/>
            </a:solidFill>
          </a:ln>
          <a:effectLst/>
          <a:sp3d contourW="9525">
            <a:contourClr>
              <a:schemeClr val="accent1"/>
            </a:contourClr>
          </a:sp3d>
        </c:spPr>
        <c:marker>
          <c:symbol val="circle"/>
          <c:size val="6"/>
          <c:spPr>
            <a:solidFill>
              <a:schemeClr val="accent1">
                <a:alpha val="70000"/>
              </a:schemeClr>
            </a:solidFill>
            <a:ln>
              <a:solidFill>
                <a:schemeClr val="accent1">
                  <a:lumMod val="75000"/>
                </a:schemeClr>
              </a:solidFill>
            </a:ln>
            <a:effectLst/>
          </c:spPr>
        </c:marker>
        <c:dLbl>
          <c:idx val="0"/>
          <c:spPr>
            <a:noFill/>
            <a:ln>
              <a:noFill/>
            </a:ln>
            <a:effectLst/>
          </c:spPr>
          <c:txPr>
            <a:bodyPr rot="0" spcFirstLastPara="1" vertOverflow="ellipsis" horzOverflow="clip" vert="horz" wrap="square" lIns="38100" tIns="19050" rIns="38100" bIns="19050" anchor="t" anchorCtr="0">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35000"/>
            </a:schemeClr>
          </a:solidFill>
          <a:ln w="9525">
            <a:solidFill>
              <a:schemeClr val="accent1"/>
            </a:solidFill>
          </a:ln>
          <a:effectLst/>
          <a:sp3d contourW="9525">
            <a:contourClr>
              <a:schemeClr val="accent1"/>
            </a:contourClr>
          </a:sp3d>
        </c:spPr>
        <c:dLbl>
          <c:idx val="0"/>
          <c:layout>
            <c:manualLayout>
              <c:x val="-2.5462668816039986E-17"/>
              <c:y val="-0.34259259259259262"/>
            </c:manualLayout>
          </c:layout>
          <c:spPr>
            <a:noFill/>
            <a:ln>
              <a:noFill/>
            </a:ln>
            <a:effectLst/>
          </c:spPr>
          <c:txPr>
            <a:bodyPr rot="0" spcFirstLastPara="1" vertOverflow="ellipsis" horzOverflow="clip" vert="horz" wrap="square" lIns="38100" tIns="19050" rIns="38100" bIns="19050" anchor="t" anchorCtr="0">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3"/>
        <c:spPr>
          <a:solidFill>
            <a:schemeClr val="accent1">
              <a:alpha val="35000"/>
            </a:schemeClr>
          </a:solidFill>
          <a:ln w="9525">
            <a:solidFill>
              <a:schemeClr val="accent1"/>
            </a:solidFill>
          </a:ln>
          <a:effectLst/>
          <a:sp3d contourW="9525">
            <a:contourClr>
              <a:schemeClr val="accent1"/>
            </a:contourClr>
          </a:sp3d>
        </c:spPr>
        <c:dLbl>
          <c:idx val="0"/>
          <c:layout>
            <c:manualLayout>
              <c:x val="8.3333333333332829E-3"/>
              <c:y val="-0.37500000000000006"/>
            </c:manualLayout>
          </c:layout>
          <c:spPr>
            <a:noFill/>
            <a:ln>
              <a:noFill/>
            </a:ln>
            <a:effectLst/>
          </c:spPr>
          <c:txPr>
            <a:bodyPr rot="0" spcFirstLastPara="1" vertOverflow="ellipsis" horzOverflow="clip" vert="horz" wrap="square" lIns="38100" tIns="19050" rIns="38100" bIns="19050" anchor="t" anchorCtr="0">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4"/>
        <c:spPr>
          <a:solidFill>
            <a:schemeClr val="accent1">
              <a:alpha val="35000"/>
            </a:schemeClr>
          </a:solidFill>
          <a:ln w="9525">
            <a:solidFill>
              <a:schemeClr val="accent1"/>
            </a:solidFill>
          </a:ln>
          <a:effectLst/>
          <a:sp3d contourW="9525">
            <a:contourClr>
              <a:schemeClr val="accent1"/>
            </a:contourClr>
          </a:sp3d>
        </c:spPr>
        <c:dLbl>
          <c:idx val="0"/>
          <c:layout>
            <c:manualLayout>
              <c:x val="4.1666666666666664E-2"/>
              <c:y val="-0.38888888888888895"/>
            </c:manualLayout>
          </c:layout>
          <c:spPr>
            <a:noFill/>
            <a:ln>
              <a:noFill/>
            </a:ln>
            <a:effectLst/>
          </c:spPr>
          <c:txPr>
            <a:bodyPr rot="0" spcFirstLastPara="1" vertOverflow="ellipsis" horzOverflow="clip" vert="horz" wrap="square" lIns="38100" tIns="19050" rIns="38100" bIns="19050" anchor="t" anchorCtr="0">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5"/>
        <c:spPr>
          <a:solidFill>
            <a:schemeClr val="accent1">
              <a:alpha val="35000"/>
            </a:schemeClr>
          </a:solidFill>
          <a:ln w="9525">
            <a:solidFill>
              <a:schemeClr val="accent1"/>
            </a:solidFill>
          </a:ln>
          <a:effectLst/>
          <a:sp3d contourW="9525">
            <a:contourClr>
              <a:schemeClr val="accent1"/>
            </a:contourClr>
          </a:sp3d>
        </c:spPr>
        <c:dLbl>
          <c:idx val="0"/>
          <c:layout>
            <c:manualLayout>
              <c:x val="2.7777777777777776E-2"/>
              <c:y val="-0.20370370370370378"/>
            </c:manualLayout>
          </c:layout>
          <c:spPr>
            <a:noFill/>
            <a:ln>
              <a:noFill/>
            </a:ln>
            <a:effectLst/>
          </c:spPr>
          <c:txPr>
            <a:bodyPr rot="0" spcFirstLastPara="1" vertOverflow="ellipsis" horzOverflow="clip" vert="horz" wrap="square" lIns="38100" tIns="19050" rIns="38100" bIns="19050" anchor="t" anchorCtr="0">
              <a:spAutoFit/>
            </a:bodyPr>
            <a:lstStyle/>
            <a:p>
              <a:pPr>
                <a:defRPr sz="900" b="0" i="0" u="none" strike="noStrike" kern="1200" baseline="0">
                  <a:ln>
                    <a:noFill/>
                  </a:ln>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6"/>
        <c:spPr>
          <a:solidFill>
            <a:schemeClr val="accent1">
              <a:alpha val="35000"/>
            </a:schemeClr>
          </a:solidFill>
          <a:ln w="9525">
            <a:solidFill>
              <a:schemeClr val="accent1"/>
            </a:solidFill>
          </a:ln>
          <a:effectLst/>
          <a:sp3d contourW="9525">
            <a:contourClr>
              <a:schemeClr val="accent1"/>
            </a:contourClr>
          </a:sp3d>
        </c:spPr>
        <c:dLbl>
          <c:idx val="0"/>
          <c:layout>
            <c:manualLayout>
              <c:x val="-2.222222222222223E-2"/>
              <c:y val="-0.31018518518518517"/>
            </c:manualLayout>
          </c:layout>
          <c:spPr>
            <a:noFill/>
            <a:ln>
              <a:noFill/>
            </a:ln>
            <a:effectLst/>
          </c:spPr>
          <c:txPr>
            <a:bodyPr rot="0" spcFirstLastPara="1" vertOverflow="ellipsis" horzOverflow="clip" vert="horz" wrap="square" lIns="38100" tIns="19050" rIns="38100" bIns="19050" anchor="t" anchorCtr="0">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7"/>
        <c:spPr>
          <a:solidFill>
            <a:schemeClr val="accent1">
              <a:alpha val="35000"/>
            </a:schemeClr>
          </a:solidFill>
          <a:ln w="9525">
            <a:solidFill>
              <a:schemeClr val="accent1"/>
            </a:solidFill>
          </a:ln>
          <a:effectLst/>
          <a:sp3d contourW="9525">
            <a:contourClr>
              <a:schemeClr val="accent1"/>
            </a:contourClr>
          </a:sp3d>
        </c:spPr>
        <c:marker>
          <c:symbol val="none"/>
        </c:marker>
        <c:dLbl>
          <c:idx val="0"/>
          <c:spPr>
            <a:noFill/>
            <a:ln>
              <a:noFill/>
            </a:ln>
            <a:effectLst/>
          </c:spPr>
          <c:txPr>
            <a:bodyPr rot="0" spcFirstLastPara="1" vertOverflow="ellipsis" horzOverflow="clip" vert="horz" wrap="square" lIns="38100" tIns="19050" rIns="38100" bIns="19050" anchor="t" anchorCtr="0">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8"/>
        <c:spPr>
          <a:solidFill>
            <a:schemeClr val="accent1">
              <a:alpha val="35000"/>
            </a:schemeClr>
          </a:solidFill>
          <a:ln w="9525">
            <a:solidFill>
              <a:schemeClr val="accent1"/>
            </a:solidFill>
          </a:ln>
          <a:effectLst/>
          <a:sp3d contourW="9525">
            <a:contourClr>
              <a:schemeClr val="accent1"/>
            </a:contourClr>
          </a:sp3d>
        </c:spPr>
        <c:dLbl>
          <c:idx val="0"/>
          <c:layout>
            <c:manualLayout>
              <c:x val="-2.222222222222223E-2"/>
              <c:y val="-0.31018518518518517"/>
            </c:manualLayout>
          </c:layout>
          <c:spPr>
            <a:noFill/>
            <a:ln>
              <a:noFill/>
            </a:ln>
            <a:effectLst/>
          </c:spPr>
          <c:txPr>
            <a:bodyPr rot="0" spcFirstLastPara="1" vertOverflow="ellipsis" horzOverflow="clip" vert="horz" wrap="square" lIns="38100" tIns="19050" rIns="38100" bIns="19050" anchor="t" anchorCtr="0">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9"/>
        <c:spPr>
          <a:solidFill>
            <a:schemeClr val="accent1">
              <a:alpha val="35000"/>
            </a:schemeClr>
          </a:solidFill>
          <a:ln w="9525">
            <a:solidFill>
              <a:schemeClr val="accent1"/>
            </a:solidFill>
          </a:ln>
          <a:effectLst/>
          <a:sp3d contourW="9525">
            <a:contourClr>
              <a:schemeClr val="accent1"/>
            </a:contourClr>
          </a:sp3d>
        </c:spPr>
        <c:dLbl>
          <c:idx val="0"/>
          <c:layout>
            <c:manualLayout>
              <c:x val="-2.5462668816039986E-17"/>
              <c:y val="-0.34259259259259262"/>
            </c:manualLayout>
          </c:layout>
          <c:spPr>
            <a:noFill/>
            <a:ln>
              <a:noFill/>
            </a:ln>
            <a:effectLst/>
          </c:spPr>
          <c:txPr>
            <a:bodyPr rot="0" spcFirstLastPara="1" vertOverflow="ellipsis" horzOverflow="clip" vert="horz" wrap="square" lIns="38100" tIns="19050" rIns="38100" bIns="19050" anchor="t" anchorCtr="0">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10"/>
        <c:spPr>
          <a:solidFill>
            <a:schemeClr val="accent1">
              <a:alpha val="35000"/>
            </a:schemeClr>
          </a:solidFill>
          <a:ln w="9525">
            <a:solidFill>
              <a:schemeClr val="accent1"/>
            </a:solidFill>
          </a:ln>
          <a:effectLst/>
          <a:sp3d contourW="9525">
            <a:contourClr>
              <a:schemeClr val="accent1"/>
            </a:contourClr>
          </a:sp3d>
        </c:spPr>
        <c:dLbl>
          <c:idx val="0"/>
          <c:layout>
            <c:manualLayout>
              <c:x val="8.3333333333332829E-3"/>
              <c:y val="-0.37500000000000006"/>
            </c:manualLayout>
          </c:layout>
          <c:spPr>
            <a:noFill/>
            <a:ln>
              <a:noFill/>
            </a:ln>
            <a:effectLst/>
          </c:spPr>
          <c:txPr>
            <a:bodyPr rot="0" spcFirstLastPara="1" vertOverflow="ellipsis" horzOverflow="clip" vert="horz" wrap="square" lIns="38100" tIns="19050" rIns="38100" bIns="19050" anchor="t" anchorCtr="0">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11"/>
        <c:spPr>
          <a:solidFill>
            <a:schemeClr val="accent1">
              <a:alpha val="35000"/>
            </a:schemeClr>
          </a:solidFill>
          <a:ln w="9525">
            <a:solidFill>
              <a:schemeClr val="accent1"/>
            </a:solidFill>
          </a:ln>
          <a:effectLst/>
          <a:sp3d contourW="9525">
            <a:contourClr>
              <a:schemeClr val="accent1"/>
            </a:contourClr>
          </a:sp3d>
        </c:spPr>
        <c:dLbl>
          <c:idx val="0"/>
          <c:layout>
            <c:manualLayout>
              <c:x val="4.1666666666666664E-2"/>
              <c:y val="-0.38888888888888895"/>
            </c:manualLayout>
          </c:layout>
          <c:spPr>
            <a:noFill/>
            <a:ln>
              <a:noFill/>
            </a:ln>
            <a:effectLst/>
          </c:spPr>
          <c:txPr>
            <a:bodyPr rot="0" spcFirstLastPara="1" vertOverflow="ellipsis" horzOverflow="clip" vert="horz" wrap="square" lIns="38100" tIns="19050" rIns="38100" bIns="19050" anchor="t" anchorCtr="0">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12"/>
        <c:spPr>
          <a:solidFill>
            <a:schemeClr val="accent1">
              <a:alpha val="35000"/>
            </a:schemeClr>
          </a:solidFill>
          <a:ln w="9525">
            <a:solidFill>
              <a:schemeClr val="accent1"/>
            </a:solidFill>
          </a:ln>
          <a:effectLst/>
          <a:sp3d contourW="9525">
            <a:contourClr>
              <a:schemeClr val="accent1"/>
            </a:contourClr>
          </a:sp3d>
        </c:spPr>
        <c:dLbl>
          <c:idx val="0"/>
          <c:layout>
            <c:manualLayout>
              <c:x val="2.7777777777777776E-2"/>
              <c:y val="-0.20370370370370378"/>
            </c:manualLayout>
          </c:layout>
          <c:spPr>
            <a:noFill/>
            <a:ln>
              <a:noFill/>
            </a:ln>
            <a:effectLst/>
          </c:spPr>
          <c:txPr>
            <a:bodyPr rot="0" spcFirstLastPara="1" vertOverflow="ellipsis" horzOverflow="clip" vert="horz" wrap="square" lIns="38100" tIns="19050" rIns="38100" bIns="19050" anchor="t" anchorCtr="0">
              <a:spAutoFit/>
            </a:bodyPr>
            <a:lstStyle/>
            <a:p>
              <a:pPr>
                <a:defRPr sz="900" b="0" i="0" u="none" strike="noStrike" kern="1200" baseline="0">
                  <a:ln>
                    <a:noFill/>
                  </a:ln>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13"/>
        <c:spPr>
          <a:solidFill>
            <a:schemeClr val="accent1">
              <a:alpha val="35000"/>
            </a:schemeClr>
          </a:solidFill>
          <a:ln w="9525">
            <a:solidFill>
              <a:schemeClr val="accent1"/>
            </a:solidFill>
          </a:ln>
          <a:effectLst/>
          <a:sp3d contourW="9525">
            <a:contourClr>
              <a:schemeClr val="accent1"/>
            </a:contourClr>
          </a:sp3d>
        </c:spPr>
        <c:marker>
          <c:symbol val="none"/>
        </c:marker>
        <c:dLbl>
          <c:idx val="0"/>
          <c:spPr>
            <a:noFill/>
            <a:ln>
              <a:noFill/>
            </a:ln>
            <a:effectLst/>
          </c:spPr>
          <c:txPr>
            <a:bodyPr rot="0" spcFirstLastPara="1" vertOverflow="ellipsis" horzOverflow="clip" vert="horz" wrap="square" lIns="38100" tIns="19050" rIns="38100" bIns="19050" anchor="t" anchorCtr="0">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14"/>
        <c:spPr>
          <a:solidFill>
            <a:schemeClr val="accent1">
              <a:alpha val="35000"/>
            </a:schemeClr>
          </a:solidFill>
          <a:ln w="9525">
            <a:solidFill>
              <a:schemeClr val="accent1"/>
            </a:solidFill>
          </a:ln>
          <a:effectLst/>
          <a:sp3d contourW="9525">
            <a:contourClr>
              <a:schemeClr val="accent1"/>
            </a:contourClr>
          </a:sp3d>
        </c:spPr>
        <c:dLbl>
          <c:idx val="0"/>
          <c:layout>
            <c:manualLayout>
              <c:x val="-2.222222222222223E-2"/>
              <c:y val="-0.31018518518518517"/>
            </c:manualLayout>
          </c:layout>
          <c:spPr>
            <a:noFill/>
            <a:ln>
              <a:noFill/>
            </a:ln>
            <a:effectLst/>
          </c:spPr>
          <c:txPr>
            <a:bodyPr rot="0" spcFirstLastPara="1" vertOverflow="ellipsis" horzOverflow="clip" vert="horz" wrap="square" lIns="38100" tIns="19050" rIns="38100" bIns="19050" anchor="t" anchorCtr="0">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15"/>
        <c:spPr>
          <a:solidFill>
            <a:schemeClr val="accent1">
              <a:alpha val="35000"/>
            </a:schemeClr>
          </a:solidFill>
          <a:ln w="9525">
            <a:solidFill>
              <a:schemeClr val="accent1"/>
            </a:solidFill>
          </a:ln>
          <a:effectLst/>
          <a:sp3d contourW="9525">
            <a:contourClr>
              <a:schemeClr val="accent1"/>
            </a:contourClr>
          </a:sp3d>
        </c:spPr>
        <c:dLbl>
          <c:idx val="0"/>
          <c:layout>
            <c:manualLayout>
              <c:x val="-2.5462668816039986E-17"/>
              <c:y val="-0.34259259259259262"/>
            </c:manualLayout>
          </c:layout>
          <c:spPr>
            <a:noFill/>
            <a:ln>
              <a:noFill/>
            </a:ln>
            <a:effectLst/>
          </c:spPr>
          <c:txPr>
            <a:bodyPr rot="0" spcFirstLastPara="1" vertOverflow="ellipsis" horzOverflow="clip" vert="horz" wrap="square" lIns="38100" tIns="19050" rIns="38100" bIns="19050" anchor="t" anchorCtr="0">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16"/>
        <c:spPr>
          <a:solidFill>
            <a:schemeClr val="accent1">
              <a:alpha val="35000"/>
            </a:schemeClr>
          </a:solidFill>
          <a:ln w="9525">
            <a:solidFill>
              <a:schemeClr val="accent1"/>
            </a:solidFill>
          </a:ln>
          <a:effectLst/>
          <a:sp3d contourW="9525">
            <a:contourClr>
              <a:schemeClr val="accent1"/>
            </a:contourClr>
          </a:sp3d>
        </c:spPr>
        <c:dLbl>
          <c:idx val="0"/>
          <c:layout>
            <c:manualLayout>
              <c:x val="8.3333333333332829E-3"/>
              <c:y val="-0.37500000000000006"/>
            </c:manualLayout>
          </c:layout>
          <c:spPr>
            <a:noFill/>
            <a:ln>
              <a:noFill/>
            </a:ln>
            <a:effectLst/>
          </c:spPr>
          <c:txPr>
            <a:bodyPr rot="0" spcFirstLastPara="1" vertOverflow="ellipsis" horzOverflow="clip" vert="horz" wrap="square" lIns="38100" tIns="19050" rIns="38100" bIns="19050" anchor="t" anchorCtr="0">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17"/>
        <c:spPr>
          <a:solidFill>
            <a:schemeClr val="accent1">
              <a:alpha val="35000"/>
            </a:schemeClr>
          </a:solidFill>
          <a:ln w="9525">
            <a:solidFill>
              <a:schemeClr val="accent1"/>
            </a:solidFill>
          </a:ln>
          <a:effectLst/>
          <a:sp3d contourW="9525">
            <a:contourClr>
              <a:schemeClr val="accent1"/>
            </a:contourClr>
          </a:sp3d>
        </c:spPr>
        <c:dLbl>
          <c:idx val="0"/>
          <c:layout>
            <c:manualLayout>
              <c:x val="4.1666666666666664E-2"/>
              <c:y val="-0.38888888888888895"/>
            </c:manualLayout>
          </c:layout>
          <c:spPr>
            <a:noFill/>
            <a:ln>
              <a:noFill/>
            </a:ln>
            <a:effectLst/>
          </c:spPr>
          <c:txPr>
            <a:bodyPr rot="0" spcFirstLastPara="1" vertOverflow="ellipsis" horzOverflow="clip" vert="horz" wrap="square" lIns="38100" tIns="19050" rIns="38100" bIns="19050" anchor="t" anchorCtr="0">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18"/>
        <c:spPr>
          <a:solidFill>
            <a:schemeClr val="accent1">
              <a:alpha val="35000"/>
            </a:schemeClr>
          </a:solidFill>
          <a:ln w="9525">
            <a:solidFill>
              <a:schemeClr val="accent1"/>
            </a:solidFill>
          </a:ln>
          <a:effectLst/>
          <a:sp3d contourW="9525">
            <a:contourClr>
              <a:schemeClr val="accent1"/>
            </a:contourClr>
          </a:sp3d>
        </c:spPr>
        <c:dLbl>
          <c:idx val="0"/>
          <c:layout>
            <c:manualLayout>
              <c:x val="2.7777777777777776E-2"/>
              <c:y val="-0.20370370370370378"/>
            </c:manualLayout>
          </c:layout>
          <c:spPr>
            <a:noFill/>
            <a:ln>
              <a:noFill/>
            </a:ln>
            <a:effectLst/>
          </c:spPr>
          <c:txPr>
            <a:bodyPr rot="0" spcFirstLastPara="1" vertOverflow="ellipsis" horzOverflow="clip" vert="horz" wrap="square" lIns="38100" tIns="19050" rIns="38100" bIns="19050" anchor="t" anchorCtr="0">
              <a:spAutoFit/>
            </a:bodyPr>
            <a:lstStyle/>
            <a:p>
              <a:pPr>
                <a:defRPr sz="900" b="0" i="0" u="none" strike="noStrike" kern="1200" baseline="0">
                  <a:ln>
                    <a:noFill/>
                  </a:ln>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s>
    <c:view3D>
      <c:rotX val="15"/>
      <c:rotY val="2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1"/>
        <c:ser>
          <c:idx val="0"/>
          <c:order val="0"/>
          <c:tx>
            <c:strRef>
              <c:f>'Sales growth'!$B$1</c:f>
              <c:strCache>
                <c:ptCount val="1"/>
                <c:pt idx="0">
                  <c:v>Total</c:v>
                </c:pt>
              </c:strCache>
            </c:strRef>
          </c:tx>
          <c:invertIfNegative val="0"/>
          <c:dPt>
            <c:idx val="0"/>
            <c:invertIfNegative val="0"/>
            <c:bubble3D val="0"/>
            <c:spPr>
              <a:solidFill>
                <a:schemeClr val="accent1">
                  <a:alpha val="35000"/>
                </a:schemeClr>
              </a:solidFill>
              <a:ln w="9525">
                <a:solidFill>
                  <a:schemeClr val="accent4">
                    <a:lumMod val="60000"/>
                    <a:lumOff val="40000"/>
                  </a:schemeClr>
                </a:solidFill>
              </a:ln>
              <a:effectLst/>
              <a:sp3d contourW="9525">
                <a:contourClr>
                  <a:schemeClr val="accent4">
                    <a:lumMod val="60000"/>
                    <a:lumOff val="40000"/>
                  </a:schemeClr>
                </a:contourClr>
              </a:sp3d>
            </c:spPr>
            <c:extLst>
              <c:ext xmlns:c16="http://schemas.microsoft.com/office/drawing/2014/chart" uri="{C3380CC4-5D6E-409C-BE32-E72D297353CC}">
                <c16:uniqueId val="{00000000-2449-4C79-8D73-4F929DC0A70A}"/>
              </c:ext>
            </c:extLst>
          </c:dPt>
          <c:dPt>
            <c:idx val="1"/>
            <c:invertIfNegative val="0"/>
            <c:bubble3D val="0"/>
            <c:spPr>
              <a:solidFill>
                <a:schemeClr val="accent2">
                  <a:alpha val="35000"/>
                </a:schemeClr>
              </a:solidFill>
              <a:ln w="9525">
                <a:solidFill>
                  <a:schemeClr val="accent2"/>
                </a:solidFill>
              </a:ln>
              <a:effectLst/>
              <a:sp3d contourW="9525">
                <a:contourClr>
                  <a:schemeClr val="accent2"/>
                </a:contourClr>
              </a:sp3d>
            </c:spPr>
            <c:extLst>
              <c:ext xmlns:c16="http://schemas.microsoft.com/office/drawing/2014/chart" uri="{C3380CC4-5D6E-409C-BE32-E72D297353CC}">
                <c16:uniqueId val="{00000001-2449-4C79-8D73-4F929DC0A70A}"/>
              </c:ext>
            </c:extLst>
          </c:dPt>
          <c:dPt>
            <c:idx val="2"/>
            <c:invertIfNegative val="0"/>
            <c:bubble3D val="0"/>
            <c:spPr>
              <a:solidFill>
                <a:schemeClr val="accent3">
                  <a:alpha val="35000"/>
                </a:schemeClr>
              </a:solidFill>
              <a:ln w="9525">
                <a:solidFill>
                  <a:schemeClr val="accent3">
                    <a:lumMod val="40000"/>
                    <a:lumOff val="60000"/>
                  </a:schemeClr>
                </a:solidFill>
              </a:ln>
              <a:effectLst/>
              <a:sp3d contourW="9525">
                <a:contourClr>
                  <a:schemeClr val="accent3">
                    <a:lumMod val="40000"/>
                    <a:lumOff val="60000"/>
                  </a:schemeClr>
                </a:contourClr>
              </a:sp3d>
            </c:spPr>
            <c:extLst>
              <c:ext xmlns:c16="http://schemas.microsoft.com/office/drawing/2014/chart" uri="{C3380CC4-5D6E-409C-BE32-E72D297353CC}">
                <c16:uniqueId val="{00000002-2449-4C79-8D73-4F929DC0A70A}"/>
              </c:ext>
            </c:extLst>
          </c:dPt>
          <c:dPt>
            <c:idx val="3"/>
            <c:invertIfNegative val="0"/>
            <c:bubble3D val="0"/>
            <c:spPr>
              <a:solidFill>
                <a:schemeClr val="accent4">
                  <a:alpha val="35000"/>
                </a:schemeClr>
              </a:solidFill>
              <a:ln w="9525">
                <a:solidFill>
                  <a:srgbClr val="92D050"/>
                </a:solidFill>
              </a:ln>
              <a:effectLst/>
              <a:sp3d contourW="9525">
                <a:contourClr>
                  <a:srgbClr val="92D050"/>
                </a:contourClr>
              </a:sp3d>
            </c:spPr>
            <c:extLst>
              <c:ext xmlns:c16="http://schemas.microsoft.com/office/drawing/2014/chart" uri="{C3380CC4-5D6E-409C-BE32-E72D297353CC}">
                <c16:uniqueId val="{00000003-2449-4C79-8D73-4F929DC0A70A}"/>
              </c:ext>
            </c:extLst>
          </c:dPt>
          <c:dPt>
            <c:idx val="4"/>
            <c:invertIfNegative val="0"/>
            <c:bubble3D val="0"/>
            <c:spPr>
              <a:solidFill>
                <a:schemeClr val="accent5">
                  <a:alpha val="35000"/>
                </a:schemeClr>
              </a:solidFill>
              <a:ln w="9525">
                <a:solidFill>
                  <a:srgbClr val="FFC000"/>
                </a:solidFill>
              </a:ln>
              <a:effectLst/>
              <a:sp3d contourW="9525">
                <a:contourClr>
                  <a:srgbClr val="FFC000"/>
                </a:contourClr>
              </a:sp3d>
            </c:spPr>
            <c:extLst>
              <c:ext xmlns:c16="http://schemas.microsoft.com/office/drawing/2014/chart" uri="{C3380CC4-5D6E-409C-BE32-E72D297353CC}">
                <c16:uniqueId val="{00000004-2449-4C79-8D73-4F929DC0A70A}"/>
              </c:ext>
            </c:extLst>
          </c:dPt>
          <c:dLbls>
            <c:dLbl>
              <c:idx val="0"/>
              <c:layout>
                <c:manualLayout>
                  <c:x val="-6.2304851375395128E-3"/>
                  <c:y val="-0.357193771111545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49-4C79-8D73-4F929DC0A70A}"/>
                </c:ext>
              </c:extLst>
            </c:dLbl>
            <c:dLbl>
              <c:idx val="1"/>
              <c:layout>
                <c:manualLayout>
                  <c:x val="7.9958732060177659E-3"/>
                  <c:y val="-0.4052706331753808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449-4C79-8D73-4F929DC0A70A}"/>
                </c:ext>
              </c:extLst>
            </c:dLbl>
            <c:dLbl>
              <c:idx val="2"/>
              <c:layout>
                <c:manualLayout>
                  <c:x val="1.0998627899763181E-2"/>
                  <c:y val="-0.4175316333875979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449-4C79-8D73-4F929DC0A70A}"/>
                </c:ext>
              </c:extLst>
            </c:dLbl>
            <c:dLbl>
              <c:idx val="3"/>
              <c:layout>
                <c:manualLayout>
                  <c:x val="1.7679064537399911E-2"/>
                  <c:y val="-0.431420394977576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449-4C79-8D73-4F929DC0A70A}"/>
                </c:ext>
              </c:extLst>
            </c:dLbl>
            <c:dLbl>
              <c:idx val="4"/>
              <c:layout>
                <c:manualLayout>
                  <c:x val="1.7116625162278354E-2"/>
                  <c:y val="-0.15445666435648511"/>
                </c:manualLayout>
              </c:layout>
              <c:numFmt formatCode="\$\ #,##0,,&quot;M&quot;" sourceLinked="0"/>
              <c:spPr>
                <a:noFill/>
                <a:ln>
                  <a:noFill/>
                </a:ln>
                <a:effectLst/>
              </c:spPr>
              <c:txPr>
                <a:bodyPr rot="0" spcFirstLastPara="1" vertOverflow="ellipsis" horzOverflow="clip" vert="horz" wrap="square" lIns="38100" tIns="19050" rIns="38100" bIns="19050" anchor="t" anchorCtr="0">
                  <a:spAutoFit/>
                </a:bodyPr>
                <a:lstStyle/>
                <a:p>
                  <a:pPr>
                    <a:defRPr sz="1600" b="0" i="0" u="none" strike="noStrike" kern="1200" baseline="0">
                      <a:ln>
                        <a:noFill/>
                      </a:ln>
                      <a:solidFill>
                        <a:schemeClr val="bg1"/>
                      </a:solidFill>
                      <a:latin typeface="Segoe UI Light" panose="020B0502040204020203" pitchFamily="34" charset="0"/>
                      <a:ea typeface="+mn-ea"/>
                      <a:cs typeface="Segoe UI Light" panose="020B0502040204020203"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 xmlns:c16="http://schemas.microsoft.com/office/drawing/2014/chart" uri="{C3380CC4-5D6E-409C-BE32-E72D297353CC}">
                  <c16:uniqueId val="{00000004-2449-4C79-8D73-4F929DC0A70A}"/>
                </c:ext>
              </c:extLst>
            </c:dLbl>
            <c:numFmt formatCode="\$\ #,##0,,&quot;M&quot;" sourceLinked="0"/>
            <c:spPr>
              <a:noFill/>
              <a:ln>
                <a:noFill/>
              </a:ln>
              <a:effectLst/>
            </c:spPr>
            <c:txPr>
              <a:bodyPr rot="0" spcFirstLastPara="1" vertOverflow="ellipsis" horzOverflow="clip" vert="horz" wrap="square" lIns="38100" tIns="19050" rIns="38100" bIns="19050" anchor="t" anchorCtr="0">
                <a:spAutoFit/>
              </a:bodyPr>
              <a:lstStyle/>
              <a:p>
                <a:pPr>
                  <a:defRPr sz="1600"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0"/>
              </c:ext>
            </c:extLst>
          </c:dLbls>
          <c:cat>
            <c:strRef>
              <c:f>'Sales growth'!$A$2:$A$7</c:f>
              <c:strCache>
                <c:ptCount val="5"/>
                <c:pt idx="0">
                  <c:v>2019</c:v>
                </c:pt>
                <c:pt idx="1">
                  <c:v>2020</c:v>
                </c:pt>
                <c:pt idx="2">
                  <c:v>2021</c:v>
                </c:pt>
                <c:pt idx="3">
                  <c:v>2022</c:v>
                </c:pt>
                <c:pt idx="4">
                  <c:v>2023</c:v>
                </c:pt>
              </c:strCache>
            </c:strRef>
          </c:cat>
          <c:val>
            <c:numRef>
              <c:f>'Sales growth'!$B$2:$B$7</c:f>
              <c:numCache>
                <c:formatCode>General</c:formatCode>
                <c:ptCount val="5"/>
                <c:pt idx="0">
                  <c:v>78581347</c:v>
                </c:pt>
                <c:pt idx="1">
                  <c:v>91516451.5</c:v>
                </c:pt>
                <c:pt idx="2">
                  <c:v>95175131.5</c:v>
                </c:pt>
                <c:pt idx="3">
                  <c:v>96719919.25</c:v>
                </c:pt>
                <c:pt idx="4">
                  <c:v>26140354.5</c:v>
                </c:pt>
              </c:numCache>
            </c:numRef>
          </c:val>
          <c:extLst>
            <c:ext xmlns:c16="http://schemas.microsoft.com/office/drawing/2014/chart" uri="{C3380CC4-5D6E-409C-BE32-E72D297353CC}">
              <c16:uniqueId val="{00000005-2449-4C79-8D73-4F929DC0A70A}"/>
            </c:ext>
          </c:extLst>
        </c:ser>
        <c:dLbls>
          <c:showLegendKey val="0"/>
          <c:showVal val="1"/>
          <c:showCatName val="0"/>
          <c:showSerName val="0"/>
          <c:showPercent val="0"/>
          <c:showBubbleSize val="0"/>
        </c:dLbls>
        <c:gapWidth val="150"/>
        <c:shape val="box"/>
        <c:axId val="973079855"/>
        <c:axId val="526446240"/>
        <c:axId val="0"/>
      </c:bar3DChart>
      <c:catAx>
        <c:axId val="973079855"/>
        <c:scaling>
          <c:orientation val="minMax"/>
        </c:scaling>
        <c:delete val="0"/>
        <c:axPos val="b"/>
        <c:numFmt formatCode="General" sourceLinked="1"/>
        <c:majorTickMark val="out"/>
        <c:minorTickMark val="none"/>
        <c:tickLblPos val="nextTo"/>
        <c:spPr>
          <a:noFill/>
          <a:ln w="9525">
            <a:solidFill>
              <a:schemeClr val="tx1">
                <a:lumMod val="5000"/>
                <a:lumOff val="95000"/>
              </a:schemeClr>
            </a:solidFill>
          </a:ln>
          <a:effectLst/>
        </c:spPr>
        <c:txPr>
          <a:bodyPr rot="-60000000" spcFirstLastPara="1" vertOverflow="ellipsis" vert="horz" wrap="square" anchor="ctr" anchorCtr="1"/>
          <a:lstStyle/>
          <a:p>
            <a:pPr>
              <a:defRPr sz="1600"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crossAx val="526446240"/>
        <c:crosses val="autoZero"/>
        <c:auto val="1"/>
        <c:lblAlgn val="ctr"/>
        <c:lblOffset val="100"/>
        <c:noMultiLvlLbl val="0"/>
      </c:catAx>
      <c:valAx>
        <c:axId val="526446240"/>
        <c:scaling>
          <c:orientation val="minMax"/>
        </c:scaling>
        <c:delete val="1"/>
        <c:axPos val="l"/>
        <c:majorGridlines>
          <c:spPr>
            <a:ln w="9525" cap="flat" cmpd="sng" algn="ctr">
              <a:solidFill>
                <a:schemeClr val="tx1">
                  <a:lumMod val="5000"/>
                  <a:lumOff val="95000"/>
                </a:schemeClr>
              </a:solidFill>
              <a:round/>
            </a:ln>
            <a:effectLst/>
          </c:spPr>
        </c:majorGridlines>
        <c:numFmt formatCode="General" sourceLinked="1"/>
        <c:majorTickMark val="out"/>
        <c:minorTickMark val="none"/>
        <c:tickLblPos val="nextTo"/>
        <c:crossAx val="973079855"/>
        <c:crosses val="autoZero"/>
        <c:crossBetween val="between"/>
      </c:valAx>
      <c:spPr>
        <a:noFill/>
        <a:ln cap="rnd">
          <a:noFill/>
          <a:round/>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[Merged_data.xlsx]daily sales trend!PivotTable2</c:name>
    <c:fmtId val="7"/>
  </c:pivotSource>
  <c:chart>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pivotFmt>
      <c:pivotFmt>
        <c:idx val="1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pivotFmt>
      <c:pivotFmt>
        <c:idx val="1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pivotFmt>
      <c:pivotFmt>
        <c:idx val="12"/>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pivotFmt>
      <c:pivotFmt>
        <c:idx val="13"/>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5">
                <a:lumMod val="60000"/>
                <a:lumOff val="40000"/>
              </a:schemeClr>
            </a:solidFill>
            <a:ln>
              <a:noFill/>
            </a:ln>
            <a:effectLst>
              <a:glow rad="63500">
                <a:schemeClr val="accent5">
                  <a:satMod val="175000"/>
                  <a:alpha val="25000"/>
                </a:schemeClr>
              </a:glow>
            </a:effectLst>
          </c:spPr>
        </c:marker>
      </c:pivotFmt>
      <c:pivotFmt>
        <c:idx val="14"/>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5">
                <a:lumMod val="60000"/>
                <a:lumOff val="40000"/>
              </a:schemeClr>
            </a:solidFill>
            <a:ln>
              <a:noFill/>
            </a:ln>
            <a:effectLst>
              <a:glow rad="63500">
                <a:schemeClr val="accent5">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2"/>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3"/>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5">
                <a:lumMod val="60000"/>
                <a:lumOff val="40000"/>
              </a:schemeClr>
            </a:solidFill>
            <a:ln>
              <a:noFill/>
            </a:ln>
            <a:effectLst>
              <a:glow rad="63500">
                <a:schemeClr val="accent5">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9656853015159385E-2"/>
          <c:y val="2.4623530541902746E-2"/>
          <c:w val="0.94068629396968118"/>
          <c:h val="0.78601552674878628"/>
        </c:manualLayout>
      </c:layout>
      <c:lineChart>
        <c:grouping val="standard"/>
        <c:varyColors val="0"/>
        <c:ser>
          <c:idx val="0"/>
          <c:order val="0"/>
          <c:tx>
            <c:strRef>
              <c:f>'daily sales trend'!$B$1:$B$2</c:f>
              <c:strCache>
                <c:ptCount val="1"/>
                <c:pt idx="0">
                  <c:v>2019</c:v>
                </c:pt>
              </c:strCache>
            </c:strRef>
          </c:tx>
          <c:spPr>
            <a:ln w="22225" cap="rnd">
              <a:solidFill>
                <a:srgbClr val="FFFF00"/>
              </a:solidFill>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s>
            <c:delete val="1"/>
          </c:dLbls>
          <c:cat>
            <c:strRef>
              <c:f>'daily sales trend'!$A$3:$A$15</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'daily sales trend'!$B$3:$B$15</c:f>
              <c:numCache>
                <c:formatCode>General</c:formatCode>
                <c:ptCount val="12"/>
                <c:pt idx="1">
                  <c:v>5748619</c:v>
                </c:pt>
                <c:pt idx="2">
                  <c:v>7349819.75</c:v>
                </c:pt>
                <c:pt idx="3">
                  <c:v>7226870.75</c:v>
                </c:pt>
                <c:pt idx="4">
                  <c:v>7319147</c:v>
                </c:pt>
                <c:pt idx="5">
                  <c:v>6788488.25</c:v>
                </c:pt>
                <c:pt idx="6">
                  <c:v>7705212.5</c:v>
                </c:pt>
                <c:pt idx="7">
                  <c:v>7684515.25</c:v>
                </c:pt>
                <c:pt idx="8">
                  <c:v>7214067.5</c:v>
                </c:pt>
                <c:pt idx="9">
                  <c:v>7091719.25</c:v>
                </c:pt>
                <c:pt idx="10">
                  <c:v>7007099.75</c:v>
                </c:pt>
                <c:pt idx="11">
                  <c:v>7445788</c:v>
                </c:pt>
              </c:numCache>
            </c:numRef>
          </c:val>
          <c:smooth val="0"/>
          <c:extLst>
            <c:ext xmlns:c16="http://schemas.microsoft.com/office/drawing/2014/chart" uri="{C3380CC4-5D6E-409C-BE32-E72D297353CC}">
              <c16:uniqueId val="{00000000-2F18-4EBA-AC33-4669D3113601}"/>
            </c:ext>
          </c:extLst>
        </c:ser>
        <c:ser>
          <c:idx val="1"/>
          <c:order val="1"/>
          <c:tx>
            <c:strRef>
              <c:f>'daily sales trend'!$C$1:$C$2</c:f>
              <c:strCache>
                <c:ptCount val="1"/>
                <c:pt idx="0">
                  <c:v>2020</c:v>
                </c:pt>
              </c:strCache>
            </c:strRef>
          </c:tx>
          <c:spPr>
            <a:ln w="22225" cap="rnd">
              <a:solidFill>
                <a:srgbClr val="92D050"/>
              </a:solidFill>
            </a:ln>
            <a:effectLst>
              <a:glow rad="139700">
                <a:schemeClr val="accent2">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s>
            <c:delete val="1"/>
          </c:dLbls>
          <c:cat>
            <c:strRef>
              <c:f>'daily sales trend'!$A$3:$A$15</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'daily sales trend'!$C$3:$C$15</c:f>
              <c:numCache>
                <c:formatCode>General</c:formatCode>
                <c:ptCount val="12"/>
                <c:pt idx="0">
                  <c:v>7357437.75</c:v>
                </c:pt>
                <c:pt idx="1">
                  <c:v>7271528.25</c:v>
                </c:pt>
                <c:pt idx="2">
                  <c:v>7816981</c:v>
                </c:pt>
                <c:pt idx="3">
                  <c:v>7483474.5</c:v>
                </c:pt>
                <c:pt idx="4">
                  <c:v>7648928.5</c:v>
                </c:pt>
                <c:pt idx="5">
                  <c:v>7426834.75</c:v>
                </c:pt>
                <c:pt idx="6">
                  <c:v>8005341.5</c:v>
                </c:pt>
                <c:pt idx="7">
                  <c:v>8161251</c:v>
                </c:pt>
                <c:pt idx="8">
                  <c:v>7802028.25</c:v>
                </c:pt>
                <c:pt idx="9">
                  <c:v>7489221.75</c:v>
                </c:pt>
                <c:pt idx="10">
                  <c:v>7150839.25</c:v>
                </c:pt>
                <c:pt idx="11">
                  <c:v>7902585</c:v>
                </c:pt>
              </c:numCache>
            </c:numRef>
          </c:val>
          <c:smooth val="0"/>
          <c:extLst>
            <c:ext xmlns:c16="http://schemas.microsoft.com/office/drawing/2014/chart" uri="{C3380CC4-5D6E-409C-BE32-E72D297353CC}">
              <c16:uniqueId val="{00000001-2F18-4EBA-AC33-4669D3113601}"/>
            </c:ext>
          </c:extLst>
        </c:ser>
        <c:ser>
          <c:idx val="2"/>
          <c:order val="2"/>
          <c:tx>
            <c:strRef>
              <c:f>'daily sales trend'!$D$1:$D$2</c:f>
              <c:strCache>
                <c:ptCount val="1"/>
                <c:pt idx="0">
                  <c:v>2021</c:v>
                </c:pt>
              </c:strCache>
            </c:strRef>
          </c:tx>
          <c:spPr>
            <a:ln w="22225" cap="rnd">
              <a:solidFill>
                <a:schemeClr val="accent6">
                  <a:lumMod val="60000"/>
                  <a:lumOff val="40000"/>
                </a:schemeClr>
              </a:solidFill>
            </a:ln>
            <a:effectLst>
              <a:glow rad="139700">
                <a:schemeClr val="accent3">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s>
            <c:delete val="1"/>
          </c:dLbls>
          <c:cat>
            <c:strRef>
              <c:f>'daily sales trend'!$A$3:$A$15</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'daily sales trend'!$D$3:$D$15</c:f>
              <c:numCache>
                <c:formatCode>General</c:formatCode>
                <c:ptCount val="12"/>
                <c:pt idx="0">
                  <c:v>7809838.75</c:v>
                </c:pt>
                <c:pt idx="1">
                  <c:v>7348417.75</c:v>
                </c:pt>
                <c:pt idx="2">
                  <c:v>8262212.25</c:v>
                </c:pt>
                <c:pt idx="3">
                  <c:v>7965079</c:v>
                </c:pt>
                <c:pt idx="4">
                  <c:v>7587518</c:v>
                </c:pt>
                <c:pt idx="5">
                  <c:v>7754253.75</c:v>
                </c:pt>
                <c:pt idx="6">
                  <c:v>8342877.25</c:v>
                </c:pt>
                <c:pt idx="7">
                  <c:v>8357870.25</c:v>
                </c:pt>
                <c:pt idx="8">
                  <c:v>8040304.25</c:v>
                </c:pt>
                <c:pt idx="9">
                  <c:v>7913610.75</c:v>
                </c:pt>
                <c:pt idx="10">
                  <c:v>7660192.75</c:v>
                </c:pt>
                <c:pt idx="11">
                  <c:v>8132956.75</c:v>
                </c:pt>
              </c:numCache>
            </c:numRef>
          </c:val>
          <c:smooth val="0"/>
          <c:extLst>
            <c:ext xmlns:c16="http://schemas.microsoft.com/office/drawing/2014/chart" uri="{C3380CC4-5D6E-409C-BE32-E72D297353CC}">
              <c16:uniqueId val="{00000002-2F18-4EBA-AC33-4669D3113601}"/>
            </c:ext>
          </c:extLst>
        </c:ser>
        <c:ser>
          <c:idx val="3"/>
          <c:order val="3"/>
          <c:tx>
            <c:strRef>
              <c:f>'daily sales trend'!$E$1:$E$2</c:f>
              <c:strCache>
                <c:ptCount val="1"/>
                <c:pt idx="0">
                  <c:v>2022</c:v>
                </c:pt>
              </c:strCache>
            </c:strRef>
          </c:tx>
          <c:spPr>
            <a:ln w="22225" cap="rnd">
              <a:solidFill>
                <a:srgbClr val="00B0F0"/>
              </a:solidFill>
            </a:ln>
            <a:effectLst>
              <a:glow rad="139700">
                <a:schemeClr val="accent4">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dLbls>
            <c:delete val="1"/>
          </c:dLbls>
          <c:cat>
            <c:strRef>
              <c:f>'daily sales trend'!$A$3:$A$15</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'daily sales trend'!$E$3:$E$15</c:f>
              <c:numCache>
                <c:formatCode>General</c:formatCode>
                <c:ptCount val="12"/>
                <c:pt idx="0">
                  <c:v>8075100.75</c:v>
                </c:pt>
                <c:pt idx="1">
                  <c:v>7534184</c:v>
                </c:pt>
                <c:pt idx="2">
                  <c:v>8469449.25</c:v>
                </c:pt>
                <c:pt idx="3">
                  <c:v>8215871.5</c:v>
                </c:pt>
                <c:pt idx="4">
                  <c:v>8034537</c:v>
                </c:pt>
                <c:pt idx="5">
                  <c:v>7704076.25</c:v>
                </c:pt>
                <c:pt idx="6">
                  <c:v>8369456</c:v>
                </c:pt>
                <c:pt idx="7">
                  <c:v>8551085</c:v>
                </c:pt>
                <c:pt idx="8">
                  <c:v>8105360.25</c:v>
                </c:pt>
                <c:pt idx="9">
                  <c:v>7764472.25</c:v>
                </c:pt>
                <c:pt idx="10">
                  <c:v>7677071.75</c:v>
                </c:pt>
                <c:pt idx="11">
                  <c:v>8219255.25</c:v>
                </c:pt>
              </c:numCache>
            </c:numRef>
          </c:val>
          <c:smooth val="0"/>
          <c:extLst>
            <c:ext xmlns:c16="http://schemas.microsoft.com/office/drawing/2014/chart" uri="{C3380CC4-5D6E-409C-BE32-E72D297353CC}">
              <c16:uniqueId val="{00000003-2F18-4EBA-AC33-4669D3113601}"/>
            </c:ext>
          </c:extLst>
        </c:ser>
        <c:ser>
          <c:idx val="4"/>
          <c:order val="4"/>
          <c:tx>
            <c:strRef>
              <c:f>'daily sales trend'!$F$1:$F$2</c:f>
              <c:strCache>
                <c:ptCount val="1"/>
                <c:pt idx="0">
                  <c:v>2023</c:v>
                </c:pt>
              </c:strCache>
            </c:strRef>
          </c:tx>
          <c:spPr>
            <a:ln w="22225" cap="rnd">
              <a:solidFill>
                <a:srgbClr val="FF0000"/>
              </a:solidFill>
            </a:ln>
            <a:effectLst>
              <a:glow rad="139700">
                <a:schemeClr val="accent5">
                  <a:satMod val="175000"/>
                  <a:alpha val="14000"/>
                </a:schemeClr>
              </a:glow>
            </a:effectLst>
          </c:spPr>
          <c:marker>
            <c:symbol val="circle"/>
            <c:size val="4"/>
            <c:spPr>
              <a:solidFill>
                <a:schemeClr val="accent5">
                  <a:lumMod val="60000"/>
                  <a:lumOff val="40000"/>
                </a:schemeClr>
              </a:solidFill>
              <a:ln>
                <a:noFill/>
              </a:ln>
              <a:effectLst>
                <a:glow rad="63500">
                  <a:schemeClr val="accent5">
                    <a:satMod val="175000"/>
                    <a:alpha val="25000"/>
                  </a:schemeClr>
                </a:glow>
              </a:effectLst>
            </c:spPr>
          </c:marker>
          <c:dLbls>
            <c:delete val="1"/>
          </c:dLbls>
          <c:cat>
            <c:strRef>
              <c:f>'daily sales trend'!$A$3:$A$15</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'daily sales trend'!$F$3:$F$15</c:f>
              <c:numCache>
                <c:formatCode>General</c:formatCode>
                <c:ptCount val="12"/>
                <c:pt idx="0">
                  <c:v>8041906</c:v>
                </c:pt>
                <c:pt idx="1">
                  <c:v>7539633.25</c:v>
                </c:pt>
                <c:pt idx="2">
                  <c:v>8864322.25</c:v>
                </c:pt>
                <c:pt idx="3">
                  <c:v>1694493</c:v>
                </c:pt>
              </c:numCache>
            </c:numRef>
          </c:val>
          <c:smooth val="0"/>
          <c:extLst>
            <c:ext xmlns:c16="http://schemas.microsoft.com/office/drawing/2014/chart" uri="{C3380CC4-5D6E-409C-BE32-E72D297353CC}">
              <c16:uniqueId val="{00000004-2F18-4EBA-AC33-4669D3113601}"/>
            </c:ext>
          </c:extLst>
        </c:ser>
        <c:dLbls>
          <c:showLegendKey val="0"/>
          <c:showVal val="1"/>
          <c:showCatName val="0"/>
          <c:showSerName val="0"/>
          <c:showPercent val="0"/>
          <c:showBubbleSize val="0"/>
        </c:dLbls>
        <c:marker val="1"/>
        <c:smooth val="0"/>
        <c:axId val="800454607"/>
        <c:axId val="933213823"/>
      </c:lineChart>
      <c:catAx>
        <c:axId val="800454607"/>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crossAx val="933213823"/>
        <c:crosses val="autoZero"/>
        <c:auto val="1"/>
        <c:lblAlgn val="ctr"/>
        <c:lblOffset val="100"/>
        <c:noMultiLvlLbl val="0"/>
      </c:catAx>
      <c:valAx>
        <c:axId val="933213823"/>
        <c:scaling>
          <c:orientation val="minMax"/>
        </c:scaling>
        <c:delete val="1"/>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crossAx val="800454607"/>
        <c:crosses val="autoZero"/>
        <c:crossBetween val="between"/>
      </c:valAx>
      <c:spPr>
        <a:noFill/>
        <a:ln>
          <a:noFill/>
        </a:ln>
        <a:effectLst/>
      </c:spPr>
    </c:plotArea>
    <c:legend>
      <c:legendPos val="b"/>
      <c:layout>
        <c:manualLayout>
          <c:xMode val="edge"/>
          <c:yMode val="edge"/>
          <c:x val="3.7911096009809284E-2"/>
          <c:y val="0.90517790368621476"/>
          <c:w val="0.93668542839274549"/>
          <c:h val="6.7044215717638425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[Merged_data.xlsx]Store wise sales!PivotTable7</c:name>
    <c:fmtId val="23"/>
  </c:pivotSource>
  <c:chart>
    <c:autoTitleDeleted val="1"/>
    <c:pivotFmts>
      <c:pivotFmt>
        <c:idx val="0"/>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pivotFmt>
      <c:pivotFmt>
        <c:idx val="2"/>
        <c:spPr>
          <a:solidFill>
            <a:schemeClr val="accent1">
              <a:alpha val="85000"/>
            </a:schemeClr>
          </a:solidFill>
          <a:ln w="9525" cap="flat" cmpd="sng" algn="ctr">
            <a:solidFill>
              <a:schemeClr val="lt1">
                <a:alpha val="50000"/>
              </a:schemeClr>
            </a:solidFill>
            <a:round/>
          </a:ln>
          <a:effectLst/>
        </c:spPr>
      </c:pivotFmt>
      <c:pivotFmt>
        <c:idx val="3"/>
        <c:spPr>
          <a:solidFill>
            <a:schemeClr val="accent1">
              <a:alpha val="85000"/>
            </a:schemeClr>
          </a:solidFill>
          <a:ln w="9525" cap="flat" cmpd="sng" algn="ctr">
            <a:solidFill>
              <a:schemeClr val="lt1">
                <a:alpha val="50000"/>
              </a:schemeClr>
            </a:solidFill>
            <a:round/>
          </a:ln>
          <a:effectLst/>
        </c:spPr>
      </c:pivotFmt>
      <c:pivotFmt>
        <c:idx val="4"/>
        <c:spPr>
          <a:solidFill>
            <a:schemeClr val="accent1">
              <a:alpha val="85000"/>
            </a:schemeClr>
          </a:solidFill>
          <a:ln w="9525" cap="flat" cmpd="sng" algn="ctr">
            <a:solidFill>
              <a:schemeClr val="lt1">
                <a:alpha val="50000"/>
              </a:schemeClr>
            </a:solidFill>
            <a:round/>
          </a:ln>
          <a:effectLst/>
        </c:spPr>
      </c:pivotFmt>
      <c:pivotFmt>
        <c:idx val="5"/>
        <c:spPr>
          <a:solidFill>
            <a:schemeClr val="accent1">
              <a:alpha val="85000"/>
            </a:schemeClr>
          </a:solidFill>
          <a:ln w="9525" cap="flat" cmpd="sng" algn="ctr">
            <a:solidFill>
              <a:schemeClr val="lt1">
                <a:alpha val="50000"/>
              </a:schemeClr>
            </a:solidFill>
            <a:round/>
          </a:ln>
          <a:effectLst/>
        </c:spPr>
      </c:pivotFmt>
      <c:pivotFmt>
        <c:idx val="6"/>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576922123593735"/>
          <c:y val="2.5196703831053307E-2"/>
          <c:w val="0.50928970633871729"/>
          <c:h val="0.94960659233789335"/>
        </c:manualLayout>
      </c:layout>
      <c:barChart>
        <c:barDir val="bar"/>
        <c:grouping val="clustered"/>
        <c:varyColors val="0"/>
        <c:ser>
          <c:idx val="0"/>
          <c:order val="0"/>
          <c:tx>
            <c:strRef>
              <c:f>'Store wise sales'!$B$1</c:f>
              <c:strCache>
                <c:ptCount val="1"/>
                <c:pt idx="0">
                  <c:v>Total</c:v>
                </c:pt>
              </c:strCache>
            </c:strRef>
          </c:tx>
          <c:spPr>
            <a:solidFill>
              <a:schemeClr val="accent5">
                <a:lumMod val="60000"/>
                <a:lumOff val="40000"/>
              </a:schemeClr>
            </a:solidFill>
            <a:ln w="9525" cap="flat" cmpd="sng" algn="ctr">
              <a:solidFill>
                <a:schemeClr val="lt1">
                  <a:alpha val="50000"/>
                </a:schemeClr>
              </a:solidFill>
              <a:round/>
            </a:ln>
            <a:effectLst>
              <a:outerShdw blurRad="50800" dist="38100" dir="5400000" algn="t" rotWithShape="0">
                <a:prstClr val="black">
                  <a:alpha val="40000"/>
                </a:prstClr>
              </a:outerShdw>
            </a:effectLst>
          </c:spPr>
          <c:invertIfNegative val="0"/>
          <c:dPt>
            <c:idx val="0"/>
            <c:invertIfNegative val="0"/>
            <c:bubble3D val="0"/>
            <c:explosion val="14"/>
            <c:extLst>
              <c:ext xmlns:c16="http://schemas.microsoft.com/office/drawing/2014/chart" uri="{C3380CC4-5D6E-409C-BE32-E72D297353CC}">
                <c16:uniqueId val="{00000000-A788-4AC4-8E66-A04CA0E03AD5}"/>
              </c:ext>
            </c:extLst>
          </c:dPt>
          <c:dPt>
            <c:idx val="1"/>
            <c:invertIfNegative val="0"/>
            <c:bubble3D val="0"/>
            <c:extLst>
              <c:ext xmlns:c16="http://schemas.microsoft.com/office/drawing/2014/chart" uri="{C3380CC4-5D6E-409C-BE32-E72D297353CC}">
                <c16:uniqueId val="{00000001-A788-4AC4-8E66-A04CA0E03AD5}"/>
              </c:ext>
            </c:extLst>
          </c:dPt>
          <c:dPt>
            <c:idx val="2"/>
            <c:invertIfNegative val="0"/>
            <c:bubble3D val="0"/>
            <c:extLst>
              <c:ext xmlns:c16="http://schemas.microsoft.com/office/drawing/2014/chart" uri="{C3380CC4-5D6E-409C-BE32-E72D297353CC}">
                <c16:uniqueId val="{00000002-A788-4AC4-8E66-A04CA0E03AD5}"/>
              </c:ext>
            </c:extLst>
          </c:dPt>
          <c:dPt>
            <c:idx val="3"/>
            <c:invertIfNegative val="0"/>
            <c:bubble3D val="0"/>
            <c:extLst>
              <c:ext xmlns:c16="http://schemas.microsoft.com/office/drawing/2014/chart" uri="{C3380CC4-5D6E-409C-BE32-E72D297353CC}">
                <c16:uniqueId val="{00000003-A788-4AC4-8E66-A04CA0E03AD5}"/>
              </c:ext>
            </c:extLst>
          </c:dPt>
          <c:dPt>
            <c:idx val="4"/>
            <c:invertIfNegative val="0"/>
            <c:bubble3D val="0"/>
            <c:extLst>
              <c:ext xmlns:c16="http://schemas.microsoft.com/office/drawing/2014/chart" uri="{C3380CC4-5D6E-409C-BE32-E72D297353CC}">
                <c16:uniqueId val="{00000004-A788-4AC4-8E66-A04CA0E03AD5}"/>
              </c:ext>
            </c:extLst>
          </c:dPt>
          <c:dLbls>
            <c:delete val="1"/>
          </c:dLbls>
          <c:cat>
            <c:strRef>
              <c:f>'Store wise sales'!$A$2:$A$7</c:f>
              <c:strCache>
                <c:ptCount val="5"/>
                <c:pt idx="0">
                  <c:v>Tilloch Store #799</c:v>
                </c:pt>
                <c:pt idx="1">
                  <c:v>Hammersmith Store #557</c:v>
                </c:pt>
                <c:pt idx="2">
                  <c:v>Elizabeth Store #713</c:v>
                </c:pt>
                <c:pt idx="3">
                  <c:v>Calvin Store #247</c:v>
                </c:pt>
                <c:pt idx="4">
                  <c:v>Arthur Store #818</c:v>
                </c:pt>
              </c:strCache>
            </c:strRef>
          </c:cat>
          <c:val>
            <c:numRef>
              <c:f>'Store wise sales'!$B$2:$B$7</c:f>
              <c:numCache>
                <c:formatCode>General</c:formatCode>
                <c:ptCount val="5"/>
                <c:pt idx="0">
                  <c:v>6236215.5</c:v>
                </c:pt>
                <c:pt idx="1">
                  <c:v>6147717</c:v>
                </c:pt>
                <c:pt idx="2">
                  <c:v>5340934.5</c:v>
                </c:pt>
                <c:pt idx="3">
                  <c:v>5125189.5</c:v>
                </c:pt>
                <c:pt idx="4">
                  <c:v>4870311</c:v>
                </c:pt>
              </c:numCache>
            </c:numRef>
          </c:val>
          <c:extLst>
            <c:ext xmlns:c16="http://schemas.microsoft.com/office/drawing/2014/chart" uri="{C3380CC4-5D6E-409C-BE32-E72D297353CC}">
              <c16:uniqueId val="{00000005-A788-4AC4-8E66-A04CA0E03AD5}"/>
            </c:ext>
          </c:extLst>
        </c:ser>
        <c:dLbls>
          <c:dLblPos val="inEnd"/>
          <c:showLegendKey val="0"/>
          <c:showVal val="1"/>
          <c:showCatName val="0"/>
          <c:showSerName val="0"/>
          <c:showPercent val="0"/>
          <c:showBubbleSize val="0"/>
        </c:dLbls>
        <c:gapWidth val="500"/>
        <c:overlap val="66"/>
        <c:axId val="2144552496"/>
        <c:axId val="2082183696"/>
      </c:barChart>
      <c:valAx>
        <c:axId val="2082183696"/>
        <c:scaling>
          <c:orientation val="maxMin"/>
        </c:scaling>
        <c:delete val="1"/>
        <c:axPos val="t"/>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 #,##0.00,,&quot;M&quot;" sourceLinked="0"/>
        <c:majorTickMark val="none"/>
        <c:minorTickMark val="none"/>
        <c:tickLblPos val="nextTo"/>
        <c:crossAx val="2144552496"/>
        <c:crosses val="autoZero"/>
        <c:crossBetween val="between"/>
      </c:valAx>
      <c:catAx>
        <c:axId val="2144552496"/>
        <c:scaling>
          <c:orientation val="maxMin"/>
        </c:scaling>
        <c:delete val="0"/>
        <c:axPos val="r"/>
        <c:numFmt formatCode="General" sourceLinked="1"/>
        <c:majorTickMark val="none"/>
        <c:minorTickMark val="none"/>
        <c:tickLblPos val="nextTo"/>
        <c:spPr>
          <a:noFill/>
          <a:ln w="19050" cap="flat" cmpd="sng" algn="ctr">
            <a:noFill/>
            <a:round/>
          </a:ln>
          <a:effectLst/>
        </c:spPr>
        <c:txPr>
          <a:bodyPr rot="-60000000" spcFirstLastPara="1" vertOverflow="ellipsis" vert="horz" wrap="square" anchor="ctr" anchorCtr="1"/>
          <a:lstStyle/>
          <a:p>
            <a:pPr>
              <a:defRPr sz="1000" b="0" i="0" u="none" strike="noStrike" kern="1200" cap="all" baseline="0">
                <a:solidFill>
                  <a:schemeClr val="bg1"/>
                </a:solidFill>
                <a:latin typeface="Segoe UI Light" panose="020B0502040204020203" pitchFamily="34" charset="0"/>
                <a:ea typeface="+mn-ea"/>
                <a:cs typeface="Segoe UI Light" panose="020B0502040204020203" pitchFamily="34" charset="0"/>
              </a:defRPr>
            </a:pPr>
            <a:endParaRPr lang="en-US"/>
          </a:p>
        </c:txPr>
        <c:crossAx val="2082183696"/>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sz="1100">
          <a:solidFill>
            <a:schemeClr val="bg1"/>
          </a:solidFill>
          <a:latin typeface="Segoe UI Light" panose="020B0502040204020203" pitchFamily="34" charset="0"/>
          <a:cs typeface="Segoe UI Light" panose="020B0502040204020203" pitchFamily="34"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[Merged_data.xlsx]region wise sales!PivotTable8</c:name>
    <c:fmtId val="7"/>
  </c:pivotSource>
  <c:chart>
    <c:autoTitleDeleted val="1"/>
    <c:pivotFmts>
      <c:pivotFmt>
        <c:idx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circle"/>
          <c:size val="6"/>
        </c:marker>
        <c:dLbl>
          <c:idx val="0"/>
          <c:numFmt formatCode="\$#,##0.00,,&quot;M&quot;"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numFmt formatCode="\$#,##0.00,,&quot;M&quot;"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2"/>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numFmt formatCode="\$#,##0.00,,&quot;M&quot;"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3"/>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numFmt formatCode="\$#,##0.00,,&quot;M&quot;"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4"/>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numFmt formatCode="\$#,##0.00,,&quot;M&quot;"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5"/>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numFmt formatCode="\$#,##0.00,,&quot;M&quot;"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numFmt formatCode="\$#,##0.00,,&quot;M&quot;"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numFmt formatCode="\$#,##0.00,,&quot;M&quot;"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numFmt formatCode="\$#,##0.00,,&quot;M&quot;"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numFmt formatCode="\$#,##0.00,,&quot;M&quot;"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numFmt formatCode="\$#,##0.00,,&quot;M&quot;"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numFmt formatCode="\$#,##0.00,,&quot;M&quot;"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numFmt formatCode="\$#,##0.00,,&quot;M&quot;"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numFmt formatCode="\$#,##0.00,,&quot;M&quot;"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numFmt formatCode="\$#,##0.00,,&quot;M&quot;"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numFmt formatCode="\$#,##0.00,,&quot;M&quot;"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numFmt formatCode="\$#,##0.00,,&quot;M&quot;"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numFmt formatCode="\$#,##0.00,,&quot;M&quot;"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6672031870429396"/>
          <c:y val="0.16557733458192589"/>
          <c:w val="0.66182206795966225"/>
          <c:h val="0.66426411195777491"/>
        </c:manualLayout>
      </c:layout>
      <c:pie3DChart>
        <c:varyColors val="1"/>
        <c:ser>
          <c:idx val="0"/>
          <c:order val="0"/>
          <c:tx>
            <c:strRef>
              <c:f>'region wise sales'!$B$1</c:f>
              <c:strCache>
                <c:ptCount val="1"/>
                <c:pt idx="0">
                  <c:v>Total</c:v>
                </c:pt>
              </c:strCache>
            </c:strRef>
          </c:tx>
          <c:dPt>
            <c:idx val="0"/>
            <c:bubble3D val="0"/>
            <c:explosion val="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7D4E-4585-B74C-6AFE59F69666}"/>
              </c:ext>
            </c:extLst>
          </c:dPt>
          <c:dPt>
            <c:idx val="1"/>
            <c:bubble3D val="0"/>
            <c:explosion val="1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7D4E-4585-B74C-6AFE59F69666}"/>
              </c:ext>
            </c:extLst>
          </c:dPt>
          <c:dPt>
            <c:idx val="2"/>
            <c:bubble3D val="0"/>
            <c:explosion val="12"/>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7D4E-4585-B74C-6AFE59F69666}"/>
              </c:ext>
            </c:extLst>
          </c:dPt>
          <c:dPt>
            <c:idx val="3"/>
            <c:bubble3D val="0"/>
            <c:explosion val="1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7D4E-4585-B74C-6AFE59F69666}"/>
              </c:ext>
            </c:extLst>
          </c:dPt>
          <c:dPt>
            <c:idx val="4"/>
            <c:bubble3D val="0"/>
            <c:explosion val="9"/>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9-7D4E-4585-B74C-6AFE59F69666}"/>
              </c:ext>
            </c:extLst>
          </c:dPt>
          <c:dLbls>
            <c:dLbl>
              <c:idx val="0"/>
              <c:layout>
                <c:manualLayout>
                  <c:x val="4.7372946317499456E-2"/>
                  <c:y val="-0.12140230027689322"/>
                </c:manualLayout>
              </c:layout>
              <c:numFmt formatCode="\$#,##0.00,,&quot;M&quot;" sourceLinked="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bg1"/>
                      </a:solidFill>
                      <a:latin typeface="Segoe UI Light" panose="020B0502040204020203" pitchFamily="34" charset="0"/>
                      <a:ea typeface="+mn-ea"/>
                      <a:cs typeface="Segoe UI Light" panose="020B0502040204020203" pitchFamily="34" charset="0"/>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D4E-4585-B74C-6AFE59F69666}"/>
                </c:ext>
              </c:extLst>
            </c:dLbl>
            <c:dLbl>
              <c:idx val="1"/>
              <c:layout>
                <c:manualLayout>
                  <c:x val="2.3686473158749728E-2"/>
                  <c:y val="-8.0171330371533331E-2"/>
                </c:manualLayout>
              </c:layout>
              <c:numFmt formatCode="\$#,##0.00,,&quot;M&quot;" sourceLinked="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bg1"/>
                      </a:solidFill>
                      <a:latin typeface="Segoe UI Light" panose="020B0502040204020203" pitchFamily="34" charset="0"/>
                      <a:ea typeface="+mn-ea"/>
                      <a:cs typeface="Segoe UI Light" panose="020B0502040204020203" pitchFamily="34" charset="0"/>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D4E-4585-B74C-6AFE59F69666}"/>
                </c:ext>
              </c:extLst>
            </c:dLbl>
            <c:dLbl>
              <c:idx val="2"/>
              <c:layout>
                <c:manualLayout>
                  <c:x val="0.10422048189849879"/>
                  <c:y val="9.1624377567466567E-2"/>
                </c:manualLayout>
              </c:layout>
              <c:numFmt formatCode="\$#,##0.00,,&quot;M&quot;" sourceLinked="0"/>
              <c:spPr>
                <a:solidFill>
                  <a:srgbClr val="8D2C62"/>
                </a:solidFill>
                <a:ln>
                  <a:solidFill>
                    <a:schemeClr val="bg1"/>
                  </a:solid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bg1"/>
                      </a:solidFill>
                      <a:latin typeface="Segoe UI Light" panose="020B0502040204020203" pitchFamily="34" charset="0"/>
                      <a:ea typeface="+mn-ea"/>
                      <a:cs typeface="Segoe UI Light" panose="020B0502040204020203" pitchFamily="34" charset="0"/>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D4E-4585-B74C-6AFE59F69666}"/>
                </c:ext>
              </c:extLst>
            </c:dLbl>
            <c:dLbl>
              <c:idx val="3"/>
              <c:layout>
                <c:manualLayout>
                  <c:x val="9.0008598003248966E-2"/>
                  <c:y val="0.20386424008761311"/>
                </c:manualLayout>
              </c:layout>
              <c:numFmt formatCode="\$#,##0.00,,&quot;M&quot;" sourceLinked="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bg1"/>
                      </a:solidFill>
                      <a:latin typeface="Segoe UI Light" panose="020B0502040204020203" pitchFamily="34" charset="0"/>
                      <a:ea typeface="+mn-ea"/>
                      <a:cs typeface="Segoe UI Light" panose="020B0502040204020203" pitchFamily="34" charset="0"/>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7D4E-4585-B74C-6AFE59F69666}"/>
                </c:ext>
              </c:extLst>
            </c:dLbl>
            <c:dLbl>
              <c:idx val="4"/>
              <c:layout>
                <c:manualLayout>
                  <c:x val="-5.2110240949249396E-2"/>
                  <c:y val="-0.10994925308095992"/>
                </c:manualLayout>
              </c:layout>
              <c:numFmt formatCode="\$#,##0.00,,&quot;M&quot;" sourceLinked="0"/>
              <c:spPr>
                <a:solidFill>
                  <a:srgbClr val="0A425E"/>
                </a:solidFill>
                <a:ln>
                  <a:solidFill>
                    <a:schemeClr val="bg1"/>
                  </a:solid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bg1"/>
                      </a:solidFill>
                      <a:latin typeface="Segoe UI Light" panose="020B0502040204020203" pitchFamily="34" charset="0"/>
                      <a:ea typeface="+mn-ea"/>
                      <a:cs typeface="Segoe UI Light" panose="020B0502040204020203" pitchFamily="34" charset="0"/>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9-7D4E-4585-B74C-6AFE59F69666}"/>
                </c:ext>
              </c:extLst>
            </c:dLbl>
            <c:numFmt formatCode="\$#,##0.00,,&quot;M&quot;" sourceLinked="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bg1"/>
                    </a:solidFill>
                    <a:latin typeface="Segoe UI Light" panose="020B0502040204020203" pitchFamily="34" charset="0"/>
                    <a:ea typeface="+mn-ea"/>
                    <a:cs typeface="Segoe UI Light" panose="020B0502040204020203" pitchFamily="34" charset="0"/>
                  </a:defRPr>
                </a:pPr>
                <a:endParaRPr lang="en-US"/>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'region wise sales'!$A$2:$A$7</c:f>
              <c:strCache>
                <c:ptCount val="5"/>
                <c:pt idx="0">
                  <c:v>East</c:v>
                </c:pt>
                <c:pt idx="1">
                  <c:v>Midwest</c:v>
                </c:pt>
                <c:pt idx="2">
                  <c:v>South</c:v>
                </c:pt>
                <c:pt idx="3">
                  <c:v>Southwest</c:v>
                </c:pt>
                <c:pt idx="4">
                  <c:v>West</c:v>
                </c:pt>
              </c:strCache>
            </c:strRef>
          </c:cat>
          <c:val>
            <c:numRef>
              <c:f>'region wise sales'!$B$2:$B$7</c:f>
              <c:numCache>
                <c:formatCode>General</c:formatCode>
                <c:ptCount val="5"/>
                <c:pt idx="0">
                  <c:v>72071720</c:v>
                </c:pt>
                <c:pt idx="1">
                  <c:v>62201108</c:v>
                </c:pt>
                <c:pt idx="2">
                  <c:v>99271637</c:v>
                </c:pt>
                <c:pt idx="3">
                  <c:v>43791477</c:v>
                </c:pt>
                <c:pt idx="4">
                  <c:v>110797261.75</c:v>
                </c:pt>
              </c:numCache>
            </c:numRef>
          </c:val>
          <c:extLst>
            <c:ext xmlns:c16="http://schemas.microsoft.com/office/drawing/2014/chart" uri="{C3380CC4-5D6E-409C-BE32-E72D297353CC}">
              <c16:uniqueId val="{0000000A-7D4E-4585-B74C-6AFE59F69666}"/>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Sheet3!$K$5:$K$40</cx:f>
        <cx:nf>Sheet3!$K$4</cx:nf>
        <cx:lvl ptCount="36" name="Row Labels">
          <cx:pt idx="0">California</cx:pt>
          <cx:pt idx="1">Florida</cx:pt>
          <cx:pt idx="2">Texas</cx:pt>
          <cx:pt idx="3">Massachusetts</cx:pt>
          <cx:pt idx="4">Alabama</cx:pt>
          <cx:pt idx="5">Michigan</cx:pt>
          <cx:pt idx="6">Virginia</cx:pt>
          <cx:pt idx="7">North Carolina</cx:pt>
          <cx:pt idx="8">Rhode Island</cx:pt>
          <cx:pt idx="9">Ohio</cx:pt>
          <cx:pt idx="10">Louisiana</cx:pt>
          <cx:pt idx="11">Illinois</cx:pt>
          <cx:pt idx="12">New York</cx:pt>
          <cx:pt idx="13">Pennsylvania</cx:pt>
          <cx:pt idx="14">Georgia</cx:pt>
          <cx:pt idx="15">Washington</cx:pt>
          <cx:pt idx="16">New Jersey</cx:pt>
          <cx:pt idx="17">Minnesota</cx:pt>
          <cx:pt idx="18">Arizona</cx:pt>
          <cx:pt idx="19">Kentucky</cx:pt>
          <cx:pt idx="20">Oklahoma</cx:pt>
          <cx:pt idx="21">Tennessee</cx:pt>
          <cx:pt idx="22">Wisconsin</cx:pt>
          <cx:pt idx="23">Mississippi</cx:pt>
          <cx:pt idx="24">Colorado</cx:pt>
          <cx:pt idx="25">Nevada</cx:pt>
          <cx:pt idx="26">Kansas</cx:pt>
          <cx:pt idx="27">Missouri</cx:pt>
          <cx:pt idx="28">Nebraska</cx:pt>
          <cx:pt idx="29">South Dakota</cx:pt>
          <cx:pt idx="30">New Hampshire</cx:pt>
          <cx:pt idx="31">Oregon</cx:pt>
          <cx:pt idx="32">Arkansas</cx:pt>
          <cx:pt idx="33">Maryland</cx:pt>
          <cx:pt idx="34">Indiana</cx:pt>
          <cx:pt idx="35">New Mexico</cx:pt>
        </cx:lvl>
      </cx:strDim>
      <cx:numDim type="colorVal">
        <cx:f>Sheet3!$L$5:$L$40</cx:f>
        <cx:nf>Sheet3!$L$4</cx:nf>
        <cx:lvl ptCount="36" formatCode="General" name="Sum of Sales Amount">
          <cx:pt idx="0">95238770</cx:pt>
          <cx:pt idx="1">33484972</cx:pt>
          <cx:pt idx="2">26005901</cx:pt>
          <cx:pt idx="3">15446862.25</cx:pt>
          <cx:pt idx="4">14775563</cx:pt>
          <cx:pt idx="5">14269594.25</cx:pt>
          <cx:pt idx="6">13278042.5</cx:pt>
          <cx:pt idx="7">13169444.75</cx:pt>
          <cx:pt idx="8">11020740.75</cx:pt>
          <cx:pt idx="9">10535188.25</cx:pt>
          <cx:pt idx="10">10286986.25</cx:pt>
          <cx:pt idx="11">10005141.5</cx:pt>
          <cx:pt idx="12">9896109.5</cx:pt>
          <cx:pt idx="13">9232502</cx:pt>
          <cx:pt idx="14">9109401.5</cx:pt>
          <cx:pt idx="15">9073114.75</cx:pt>
          <cx:pt idx="16">8843417.25</cx:pt>
          <cx:pt idx="17">8383122</cx:pt>
          <cx:pt idx="18">7034739.5</cx:pt>
          <cx:pt idx="19">6375548.5</cx:pt>
          <cx:pt idx="20">5820463.5</cx:pt>
          <cx:pt idx="21">5202094</cx:pt>
          <cx:pt idx="22">5071522</cx:pt>
          <cx:pt idx="23">4909287.25</cx:pt>
          <cx:pt idx="24">3960913.75</cx:pt>
          <cx:pt idx="25">3906856.25</cx:pt>
          <cx:pt idx="26">3459817</cx:pt>
          <cx:pt idx="27">3341302.75</cx:pt>
          <cx:pt idx="28">3120060.75</cx:pt>
          <cx:pt idx="29">2842490.75</cx:pt>
          <cx:pt idx="30">2732098</cx:pt>
          <cx:pt idx="31">2578520.75</cx:pt>
          <cx:pt idx="32">1958339.75</cx:pt>
          <cx:pt idx="33">1621947.75</cx:pt>
          <cx:pt idx="34">1172868.75</cx:pt>
          <cx:pt idx="35">969459.25</cx:pt>
        </cx:lvl>
      </cx:numDim>
    </cx:data>
  </cx:chartData>
  <cx:chart>
    <cx:plotArea>
      <cx:plotAreaRegion>
        <cx:plotSurface>
          <cx:spPr>
            <a:noFill/>
            <a:ln>
              <a:noFill/>
            </a:ln>
          </cx:spPr>
        </cx:plotSurface>
        <cx:series layoutId="regionMap" uniqueId="{71598AB6-98D6-43CB-8F8E-33B85DAC2E0C}">
          <cx:tx>
            <cx:txData>
              <cx:f>Sheet3!$L$4</cx:f>
              <cx:v>Sum of Sales Amount</cx:v>
            </cx:txData>
          </cx:tx>
          <cx:dataLabels>
            <cx:numFmt formatCode="$ #,##0.0,,&quot;M&quot;" sourceLinked="0"/>
            <cx:visibility seriesName="0" categoryName="0" value="1"/>
            <cx:separator>, </cx:separator>
          </cx:dataLabels>
          <cx:dataId val="0"/>
          <cx:layoutPr>
            <cx:regionLabelLayout val="showAll"/>
            <cx:geography cultureLanguage="en-US" cultureRegion="IN" attribution="Powered by Bing">
              <cx:geoCache provider="{E9337A44-BEBE-4D9F-B70C-5C5E7DAFC167}">
                <cx:binary>1H1Zb+M4s+hfafTzVUYUSVH8cOYAI29xvGTrdKfzIqSTjEht1L79+lOinTjR+Ezn4ga4SDBgs4pV
Mq1SsVZ5/uuh/c9D9HSff2njKCn+89D++VWUZfqfP/4oHsRTfF+cxPIhV4X6uzx5UPEf6u+/5cPT
H4/5fSMT/w/LROSPB3Gfl0/t1//+L7ia/6TW6uG+lCq5rJ7y7uqpqKKy+Je1o0tf7h9jmUxlUeby
oUR/fp3cR/JvlSfy/uuXp6SUZfetS5/+/PqG7uuXP8ZX+8cnf4lgc2X1CLyYnViU2DZH3NR/6OuX
SCX+ftlAiJ/YiFkMEcT13/Nnb+9j4H/fnvSO7h8f86eigK+l/33L++Y7wNJfX788qCoph7vnw438
8+tNIsunxy/X5X35VHz9Igs12RFM1PBFbq71N//j7f3/7/8aIeBejDCvRDS+cb9b+oeENvdFcf8g
quKpLGGPHyUkYp2ACDAjDB8VEkMntklNjB32/KE76bx7P8cFNGIfyWjzOWT074/RaxG9ofy/1SN+
AgKgzKT2WwXi/MREDibIpDv9GYlo9Fj/7/s5LqIR+5uv8Dl0Zh6pXD5+4JFmOSeUU4oszN+KwrFO
iMMwsZy9GuG32vKOnRwXwgvjSEPm6095in17au8/8PTC6ITY2CEOQkdPL9AQjLHFGbN2GuK8Fctv
t3NcKHu2kUi+3X5KkXyXuS8/2vCDinDT4WQnFVCG14afOSc2iMQhxNqt07dSec+OjgvmwDmSzffP
YVDe7BrcsvMwuhcq/sATDNMTCiaD2HR36030VjacgbEZDjHGdhoDB93OcOzM/nt2dFw2B8433xK+
5OpT6s1f0f2v+w8VjXXCbJtYtrn3l0dq49gnDgFPzDL3h9lINO/Y0HHJvDCOBPPX57QxG/kgpH+f
PD+4/++RDCEnDnjInDn7QAXMyOsDzaEn4D5z0Jj9Ojhqr5XmPTs6LpoD50g2m+WnVJqtykvxZXKf
q0gmH3ysYY4ZBTHoP3CFX0uI8RPkUIIYcnbnnvVWQu/f13E5jflH0tpOPqW0rgTEv1+WRXSfPD7f
rw/QJggpLcfi1NlbmJE2QchJkeOYNtmHNXAOvtam9+7quKTeco/kdPU5tWrxpMCH+0h1sk5s4liO
8+w3j9TJwSeEEMgamHt1GonoHRs6Lp0XxpFgFn99SgU6F1I9P7wfoDjmCUGUYsLZUb8aglBmckwd
a2+GRg7C73ZzXCQ7rpE8zk8/pTzWqpKFvP9Qy2OecAeiT4eO3DWOThyOHMty9iaJPD8JO0/6XXs5
LpJXrCO5rD+nniwjcAeULJ7v0IfoCrIIIpTu7/7IyDjgEBDHBmXZG5mRrrxnR8eFc+AcyWb5Od3p
7VPz5ewpL566j5UO5ianeJ+3AXfsjbtGTmzmUKh/7F2Eke68b0/H5fOadySh7dmnPNWGb/RT5eEH
ysc64ZhbZAg29d/obGMUXDgTEtKI7AQ0Cnjes6P/XTq77zKWzc9PKZuLpyQpuqi+/9AMGzHBtkBl
be99meMsDmMnDnYcSLIdTr/XLvR7d3VcRm+5R3K6+JwW6Dx/8tVHpgwwaJBjg4Wx90fY2xMOWeYJ
pZC3xuhZbfcJtt9u5LhQnr/ASBznV59SbX7cFwIq4OWHioSB+4ygkObsU5ujoGYnEoh7TKioDX8j
ybxvT8el85p3JKEfn1NhNjJJngpV3j8/vh/gs9knENsggp/PNRDAa6+AkxPEITeNrVH25l17OS6Y
V6wjuWy2n1Jz/splrz40wCEnFodb7jzb+rHaIMjnDLkam9rH1OYdGzoumhfGkWD+uvuUglmBAa4e
wg/0oqHBhloMW8QeBzf0xHLA9kOZZ2d8Ru7ze7ZyXCYHzpFQVp/TPRsc1c1TKx8+ME2DyQmxEIa2
pp0+mCPnGZn2CYIaGxRIRxbmfbs5LpnXvCPZbDefUmG+gesMTV1PTx9nYaD66RConpmQXtZ/o7gT
SmyYYOhaey7BjQzNu7Z0XD6vWEfi+fY5Dc0PWTyopJAf6TRD2I85ZAWgBLr7e+sAQNIGjjtowOHH
u2zetaXj4nnFOhLPj+Wn1J6NLIrhvzSVH6g/kGG2TAdSM3v58H8ICLwAyyTWPm8wygu8c1PHRfSG
eSSkzfWnFNJwaJ/exykEO/kHHnMEn9gOJGegFrA75kYWaKiwMWZDi86+02B0zL17W8cFNWIfiWr7
OUsHEwXNhPePH+knOCecO5Cgfm6DGoU70NZ5QglzsA3ie529ec9WjkvmwDkSyuT8k+pPff+R/Z0Y
+gWpTSAIPd4NjZB9YkMFbugBPRbrbJ9+t5/jcnnmG0ll+/1TSmV1nxQf2uXpQHMtgVI0hDTPd/1N
XsA5wQ50QkOT9M4sQYT6Wl9+v5/jUnnmG0ll9TltzWA+VZV/pDcA991m9CVfZo68aQ5N0YzB8fXc
6XHEG/jdjo5L5vBdRrLZfNZz7Fd+X4QfmUsDEw9v1mAw8zudGcuGn0DVemjv2EdCox7c7dPvd3Rc
NgfOkWy2s095ml2rClrWpvfhx+Y6IUmAoXwGftjLmfX6TAPzcmJhEyyRPUrevHc/x6Xzlnskoevp
p5TQX3n40RYHGj4HzcBob1FGCbbhZMMcenHg8NN/I+15z46Oy+fAOZLNX1efUjab+7z72PZBDG7z
kPako9iT2dD9BK8dYL6vSY+85vfs5LhMDpwjmWw+p74sk8cP7oHiJ0PnM4N4cv83SgvYkI8G/8zm
+3h0dKS9Y0PHJfPCOBLM8v9TSu1/f//z5UXZ6X15P9Nv2L56BfTfV/V3hzd/R6x7H3dXd3t4/Ubr
s/u7fPzzq0XgZr+8tztc4o1vPHrJb+c2v/A93Rfln18N2z6BlkMMAibcQg6D0655Glbg1dETwqEz
HtxAi1vcBp1MhhbvP79CjgFD9AreH4jeAo5isKPAAuoLGVZ4XBD4Jxxe/315s/lCRR0U4V9uxh7+
klTxhZJJWcA7xQi+TbqjG3YJpQ+4uslthC1mQ8XdgpM6fbi/guIxkKP/E6EgT1AT0qcMqw1NTHzT
ZpE1TUXPF6i2rZuGZNY07nO+0KumY6DdqpUneLcaReF+9RivvpQmPsaL+L30lZj6dZqt9OBEUZa6
B5i3XbZiwzDCBX6fPhMaxdpOyvbUJ32+PgxRyl+DksTGSoWnPOP4h59G8RraD/yJMYBZl5izphFs
YdkZ+WGx8jFMyubcb3sXCTFTLA/mYd90dzTNJkmJ+I/ab+eUB2XpuSbryTTyem/VdZm30jM75d4q
8Xw7dw9w6CF8VteBG3amPyPM69wyx4E/dZoerdoIsWwOnXdopWFhV+eG8sxfaSiD0y4gyTrohVpH
wyC8lk0iMyWT0YIG9WDLXK3DNDQKV0/TU+434VqvRW1rzHzRBjPf7+p5i3tnGxR5PfdTz9mKYda3
bevmnKppihaqwMV3bmbGRRmpcBEaQrltWqttPQyeEcLAss6ladK4Zdn4VeqS2I6naebzBS7LLfLL
fuunBrlG0Mw4s2rPn+dtTq+FnzYbPy1usjj2pqYwaX0VhkFx1ooJs2lxVZlReQXfoz5NpJQ7nF4Y
dMXlMvCXGrR7y7/6NyZ9oYjWpzhXatm0WGUulVW3apzw9aBxqcXaVwsaV5P0Zi9zB2+7oD4lqInO
cyzFtecZdFEQG01yYovrtuiQWzdFOw2splxkYYlXCFnVWcqa+tRBmdzSNrBnidOrK6t18IQaofgR
Rixxm5bXqzTJzKmy2mgSNEXwXc+il1nRGHKHO8wg/W+dBpGwZyjK5QSxhC648Cox0XCT1HThx9w/
rVFXTeteZK5RNOKatWFy2ud1duq3pnOVFnXu1kYcPIq2mZWZiO9Kr0NTQQy5oaXlrX0ckqlXdt5c
VYS6cer5yIWkEHXhoVfzNLLUVnRCbU2Wq203DBlrqNvyPJ3rhdzpBAK9gRVDlNR1svSBVe0m86I7
K4gbMUl5ZpwNYJLUtZgo1htnuFJ3oJ7whV7APCH5ZdEvEe7jVU9LnLkkJGgVJFHoT0uIS2a46fMd
crceFOiXncbilMVUzpQw7ElVG4GzoMaDUcbtJmQe3sYtnzgBi/rvddRErplJ30lcxy8jF9G0c30a
dhe8p+1uSMgUOORrjN86rsryfuERIG2jdtISq1tEzJeXylOWa3V5/CAb/7QNqvYHLfItS7JFOJwj
eoBTz1vR4RzRYKwPkwMMAjz3+kS6LEfBuqxRvBE5YVMwN/2t75lru7DsRyH7a9JT+SN2eDMzqRes
VZ/HGwkuyY60Tvp1QGL145UpPGJdoDtoZF3Ao7EIh5Tg0G0HhmawPq+sC0OxrIQtnKfQltFS8jCI
XIvL9MxIbXVWhhbAejqGx6Sv4H9Mx7xF14cTo2zJjODevKky/yqjXXseSxncqGbixUU88VTnzaJB
zHpAdk/gDIvDdRKVO3xsKYFdveoMHK2RezNNd2B74TjgqdX72NUcv/+MLMk3WdIk152Th25Rq+ZS
Wnm+9mwRTKldpvd+WJ/5Lfa/x9yQS+J48dzPnfS+XpXSD++LWBVz+LkT59SOwuK7YcTLOAjdpi+v
W79PLgy7pFexqDZ+x6rbjlJx2kM3ygyxsrpN6ix247wQ5zEt/NPcZ2iCchS7PO/EXe0V3SQ2zXZd
J053HYfZBRvwhdOKmRn33jKTNPnRV+ZE4ysesHlXBtbCi0Nxh8rzpmvZrdclxmld5WSm0X5NlmWQ
yhufO+WqJH049Rpf3mErmP7m6XMgR/PGt4GEJx76OzA0C9gIHsW3T18fYKewTVs+BijEoZyA6QrM
sL8jZm9Pms4CnyH18FXVO2DKVXdnRtyeGH5ZrPuiw1fCN350oLBz1Khg2kVeuM6xGa7jNN/PNM5w
4osw6f3TEV7TtpXdFq6mOywHdnaR4xzu+JHLaZxZBItUVJeMEjVrq6pZm2VM12HuBLNY9f5taQfn
bFBu6tGLzCbmD01qCbInrXvrFaliEXtUBr4I0hj9sL1OzVCKxDQXpU+EaxCjT5MLp2qWoJLzJiCB
7w4zMyKh7/qV2M/ero7pjFbO21ABx1s65RTozMorMnESbq6Nrn898BQtA2znyxH+QBt6qbnWoE3V
umxj71SGXVe5B5IDr8ZRlZxbTdSeala9qPFjtpibV0ZoNdNWhXOvj7pvYDyDCXJQfmt3pXRl6TS/
/LTc9KEvfDcIS1dKo5JuLFO3pDy/QjLOJwZNblDQBueWMK2bF6jnPr6RMrux6jg4RwM0rGnIAkt1
oHwXXz98wstVDp/nwydo6GXt8HnD2gF62RlNIrYMU1m5AZJi46Q+mbTUUtOYEX+jcXp2GEK94Edk
YqN2T3eMWLSeByXMl5DqiB0ZfqjltSJD7ASNjVDBsCi8u+1gNlLktOoUg6fXeTT8CFHDpSizZjqk
UGgRVZbxTQNheNrQ1PiWSltdy+6+jtnKKwJ/Y9s5+BMvYOqZ4E8Ejbdb5ZLll9zvpiacVLTPrDUm
kX9apKa1psMMDzg907jDqko9Y3Gg07NGNlco6eW6YRy8V2K18zLLi/Ow9/eDXlAVbyGceMZpkh6O
54leSGnUUjcf+CCLtr+MptaEPOy4++/3mEGRZ3yPMbzRw4esKmQjxve4FdKwRI6NRxmY12WfO5cO
C4JNEXr1RJ+a4HY9VAl2LsG9lJvsBe8AvnjB171sJiqzusFNe2iZ5K/oNR777CHy7mXOr3gZ9ZUL
Byhaey8nw2424My+yGaBtInLRWEC4XBw6GU9aI3WM00IHghxbUzgihq5u7iDvGSS9cKcGgoCjywK
UzepebLKhsAjVthcCBPLqQbNxIkuSxTsIDVQYM9PXdnGaiXpXV9GE8fr6CrKyuK8sZp0UsowfshA
RIFnt3cxhCKzA4VNHz16VtSOvWQYh26JbHjwDnCKf+Nx2f+UIoPgEN495QTeY4SY/q3J82ktDbMV
+JEmpT8ppETr6mWwCwl3UcNlScA7TP0ZLmVxdkBlCahXJGs86yUlW0OGZBsWkRtgUWxIV5GtNQwa
LwMSzXiHyGS0oFdbHkFka8lZWXGjXKpesmhrqjqYSiu+zVqJllTR4rxoq+IcD7MBr4jdne5ow4CE
56QKVzWprZveUvyCMbnKmxTf4LBzLoa1zHRerRUDREjzTamomynLyJZFkwYrPQuabj+LXmaH1cPM
b1iwCq0iX/y7hjn/OMWoBd3xkPMeenwsikenWGlLM+jCxIMm12SKELOVW/UZxCwmBC42cuKVBjPq
IZfmQT9VPXjJrl4eEQaOYGyyI9dE7XANTXkg15fUoL6kk9LzyMLxXAZlt5UEp5ZbelG1TVca0ze4
24YazdLAm/uN2boRqKDlHtYhj1W5jEXhokey2+6W91dBEFe7eR7TmfJnae5UJcSQVb5GgcriqZ7q
oTAibxX7Mw2YDcnXr4gPZN2wIuBXclZGNIM+LbicRu2mXiXhYGXYm3tFpDZFknTzFLwYl0E2YqNx
eqAQa7WunjoNW6dmly9tUYo97kAoeLm/gsbxlHJ43e3fzBjC/3gC4GfgHBt+PAbeaYV8IDHfaqdg
wouCzswfwzLpCzJjKZ/nojM2kZNdpEZbLzW0QzHk9W6eVN3Uxw6fRDt4oNbrQSi7s4blyy5xjA2O
Ba0XHVevLqMXNK20LTItVVO6XpoHk0D1xk9qJVcqzZHvQoasKxn86+OL1kqyu8ZL/UlUJua1Kfp2
lijD22SpGSwtmWRLxxZ4E4LXNENNkF/jOAkmXSH8u+GKImTmcEXi+eGVg0W+IEaK3bLJ4gf4taNF
1jbdraxjb9YbrDlDke1daIoot5ttFASBW+rzajifWlKZa6YPrSbrUpdiP5pXLysHQmVV0RT7dTJJ
Glxc8la5UdaKa5JxcW01lTWV3CnmGvdCUbZZOEWtd5UNCQTai2RueZ6cFgOocTJi8Tzj4PwznXLw
X+AEQvVLTahxBg+CaY+C4lIvHK4V68xFYhEXFUZ5RjIxy0on2VZ+CwmRYcasWG1TmtAVyvzZCK8p
9OLAqUkPTHTgzAfOl8tqCo3XZJZsd5fVqBH728sWXP3GaYP3TsYeBeUmdAMP8T88oNBi8vZp93kf
UJ6Wxq+wCGcl5C6wa+RONkWqaqfaRhxsiVPzduvcaYRMUiDVNqWLcTYN+35Pr3Gas5d9u60f4EEa
rjpYqd213l5/96EyYH8zOPLCNi4u42Go2ZUwSXax8/wG9w9C8APGd+LwIg3WpLImLZxCl2EZ0Wtu
1P60IIosfI/T66S3g5WdWZmrV1vU0uuBgXjwGGgUZFyBoendqCiShfZQDR5WU7AQ6lSDfpxVUytC
6tQckunCe17VmffDqs6861VzIB7xotBMblTcxMs+bf/2Oiu+EKZIdoPh1499GqKlRunFyonqZWDl
f8eoSC4i0+qnLbcwfJNYJdU8wP60HryaoC7CSWd19DzrzGrFCprOaOH5dwUzJrkn8G3fe1Pfz9TC
aysxhbNFXNcZFtcobGfcL41zjWplq8DJSsW0oQEccVVjzXhZJXNhyHpCkeLnGeHOORtmKfV9F7Ip
0fKw0IacbDKjn2iyA15fpCqT+tUC5Ap7F5sGOBvSI/2qzjPIboTgkwepujAN+6HsWHvb1SqZM0S7
hZ2m3a1XqXO7cpqrUIjf6AGDGs4bxxqyYvAmiUkoYlC2wUM/wuscWNV4Tm5mffurzSHTb7pJaySu
TVq6AT/tUtHYSyesJH/jWvBVH5j1NaRti9OQxc1Eg3qo02920mdXGrAkPDfQO+TNNShQQjd+QC81
VHlJfV1L7+8wyqqVVRvpFnKrZJfn6jpjpprGWOkc1i5XFTlczEUdhZMDHdZZLF55s4zTqRGdaScs
5hDvhGlkTrXfpd6CvOPxtGTpHMpedIMjda2T+3pIw/jCr/N0qyEPRDCLMLNnu2pAkNsHeoU6PKnB
QT0jQYunehbbrfMt6/J1M+RpNJ50ITnjped8K510jMeNCdYwkPmkQabv/caTQ3SoioHLCNU1XTVj
0MjI4JcToSLrEEwgv/lWpk5mFWVX2OpX0TXONPG8fFnG1TZou7Bz20S0G1/l7UbPVJgUSzsvthBr
FPRMEw9g3HhB53J8FZkR23Al49OUc3FWGk28YUFvz1gSt9fgR3E3lzK+Z3G7Cqu0APsaOS6rQ+uR
dV3gJibdWpAT3EASP4EMl9NBXQkMUtbDexyuHXXJRcJCl7N+UcWe5YraCuWTBT/qO006EU/6wdE6
DLaQxdoZhgOuTlLXRK3vQkcUmnGw7uWVqu1l4uWnsdXiHzgQatqlhC5pZOAfpe2sPYunV1XUNVdB
6a3gCAy/p+ycsT5cw1bCtZ7pwenzrnCDulypIkKnGpfzGipElm8udiEdFJ6+RWnhLQ5BoI4bD6AO
+nRM+EKrUZrCNtKZR+tyWaR+tzoMfZ12qziKT+O4tE4x9tPMPazuYCagYGV7/ZIGDTnv7WZaJXG2
wQOkUSVYnZVZthsNwRmzx9fKlPMuMJvJAadJoIZzh6quWDSQ481/BdhMZk3Z2kuc2BB+pZ3/M8YJ
nkDuslupLk5+oDzY4ZXnqWUngmAGmTnxE6sCclHQyn5O4sS+RKS8sQc8heB9HvLWWyQGS6CI1Im+
cb2sRd2qbhv7OsFK3pRqrhNPpEAa0PkjIhwxrGggGsj8+hWZL+dZwAU0q/2bb4xNKGmPVArORmbB
71ZYw0/1Du/kvT4mW9wkKU96/CsWoC/DTyet9WA4fTDPuqh0Dzgiyq52LUiE72iSKDLXoHn0hUvT
jkBNT80ucaMYvhLLymth9N1ZUHNIjA5DR80JdDe32wPKloXpdpmVnGaWIjsyge1wbpuFM9E43IRo
SjOezU3utJO0LeIlajP+LbMNc2bjFCq6A5j2JD8NS0eA1wlg0CVQD1Rp6Wqwcig6r02y0VAoevXN
pztGjYnt+tQLAnbhc/kQmHGyim1IOlek9VxdAusG/3OEMwdc+JbugDMoVK53tbYRX4WdbkUbK3R7
w/9ZhXH4vahrY4YsASal872N3Zv1NKKh+dPs/aWJKvvxLWnIwPqQgZRmdT2VbdssnFwwqLzUYusM
Q2ZCOtc0xUTISGxtmsWmq1c13DjtFnx9sjRyKzJdjeM1FdvcCMsJFl0ye8WXGRZbRA70AWRCROe4
L+96aLj5HtjgppEYEjcazNOGLFgokpkGCyuSM+w03mJHHHliYkV1vtKgb2S3jIrq3PZz9F2ExcTB
9KnyKigmUkyvO5rJTWqjW23FNApqcysIb+Q5U5yt/ZBckU5BnVP74yjuTTdFkBE8OOoHr1yvWhmk
BUfuuuGZatki6Zzx3oPTp6y64CyTZClaM3YDy4GSe1es8DD48LIMFAxh1qtQwWnHpweUnmkyTaFB
PZglK1aeh4oFVN2lG/iVs7A8hmdKSXlrK9W5su/6Tdj43nfenQtWy1vTo96q95JkokGLx2QK3bTx
UoOqTFZ1gryrIA9+eoV9H6KOTX3ba884/GTrTSmiVR7V3Z3GywFvEfMonkFO/UwauHd1ObS1eTjT
oK6J6mqoXjiUTQ+4qi9P095cGoWJN54p1ByMnwlFbwAPA38BPZPGLs2IXOhVH0LfbkedZ1aw6eXS
SzO8CXiQzfyWJDPcY2fTQhTm+k2T/YS4sZ9IYXurGvLLN2nlgbLL7CcJDbIIrKicF72Z/swsspFg
2a8dIviOvR/IRuxxZUw1HlwlMqMyWMvMMV61P2CVBm4QM3ym2x/AE0DnRY9ADtA00SWsnNAevESn
8sNzVt3I1mOOCzkoCA6g2DhtpZHP6gAKWBoHr0RBBYPd8Eq9IUvobdhA5OOK1OCXpLvqIbmnJogn
xjS0sJxTXIlrk2fesJgNvQ9ebUOr+b9ZCESH/Nhrp8uChBW0SNkm/AiFDb8jPsptsthIsjqp07vU
I/UkBv9rZdYyyV0sEYy7ue1RuqpZak4sYZMJ1Us7Ar20G3KaLoJGRi4UP7NFHSfRrpwAb5plCwee
zZkOuTxlpwtlFNFMB2R2rfarQR2rSw6qqvsXdD+DnlVFdZOzSi4P+EMrRPO8qOl1T8SBjJvNTdAX
V8pK3D4J5U0YtDNWx/2thSLQKRkbkOHIu1ve9K3LIce7DXmzIzN6Vm/i1rAm2uEB78KcexTJXX1M
4w6e0CjbfiAeuVMj8HBlsFNyl2E/XNRq63WJA+ect+VW1yVj2VwiI2x+kJxmMxJE5ZobIV8bfidm
hhHEtwXOt/Brc919pRPE8Gsm/pUHttRFaZmdEwq+b2OZZ2C1u1tc0Pi06HKo+gygJrOglWmdojpx
lddlkNZu44vDs+x38U2dtubZ7mHGdtqe4hhiXE2ih3J48IWtbqpGmWcH/IFWX3OnNAZVu+sFqpOT
ohf5BILU8Aoy0WjaFpTPUk6DKz1YsbzrY9KtNOQ1yLnwwlsNaB7BPGuJS15AswzwHLtOm4Tmb1ws
OnQNjhQI3v6F/9kBNBnBb+v8I2oJ27CIPaHSu1JY8RlkocUmItzftEUXT0IIPqa0oEkx1chjy3qh
TOnPoiDpSgeaJT+vbL++0kCY58XU8hyx0KDRVmhjeu3VLsgNQ/MpU8xf17lDTztE5cRrW9pMA175
U5ylatrknX2aBdUPCaHPTEkBDTx9z88paRCDbDn+4SQkONM4e0gXBJ0BdSIvW2io70g19NpBb1NT
p3ACKlUQN/E4uXREP9Obii3IPJihLWY6WvZUJS6hkD2xld9ca4qcRFCGSyK11GDGbOesGRI9GkQ4
Im4WymYRkT5Zp6SdluAtbe2067Z9VkJWHQmzmfmVUU6EUyX2VC8VhnnHU4ecdtzvJ77vi1PVJfXU
b1t0JVhRT3tI7lz5YVdP22EWDDjlOdbG0G47CxEHGymhlB6JCyosKJsMQzFUCTUegr4LDfXSnEEd
m68cO2QXvVH/1EdHofx+XqdGvEB546+qMrCXIvEuy6gtNrplrbSScCl47kEhDY50PRixdxmGrNho
6EChW94018s1NIX0287FoPHu4VzUh52FCrEpvccRWoOstsQGUlUaOByZ+nzUa171eDgs9Swjm7pw
cns7GKvUCcI1horrGcSN0AwT0GZjIgXNMk7UQr5PSLipNPheCVK7cZmp+ywuL3hEvL/t8leddDZ0
QaB0pqCD8LEo0V1i8+SnH9r+JIF891lqQUBtGZhtOitgm4CVbCNpoZYJCi+dMMH9VAw4vZA417YA
H7A2jSEAb/1gktSWvzik5tokmiteb+ApuHR8QR5eJpEf7DDB82RYKhE7N0QdrmwzcjaGKKrebXJI
LVbUyCEUASRH0ME5zUovnScNk5cyoPQsNVvpiqr8H8q+rMlRXOv2FykCMYpXPOA5M51j1QtRVd2F
AAkxiPHXfws5u12nTkefe18I9iAJ24CkvdfatsSqdb10Tawi3JrFAd4+zVM+PQjC4hogttP9/Rfg
29hivSdXt1df3141Z2QTUMAsh6wQL/D/oInbfe8yX0Y9Razfc8P2EFiVs6kbpBAC2UbGQ3U0W+um
Kc6y64KLn7jVqqgDe0+YwqTLQu9YYed6bJaDEe+HprbiwRF8f1d1fjHEzoQiPm+0absY6Z0Ngm/8
YiMb+Tgiy/rISO5jSzUHcR+4JIkUy/str31rZczu4piNPMfOI0Uis85jlokwcnonjHPRzAcqy/Ik
Ck23HW1w86CU76r1kuC9Drwf4+yVf1aFEwUhYHzRnE47Ujfj94IAS2F3bbKeEBSPWK+aZ0V4FNq2
/yRaVj+rvMs2VlcUW2N0Mh08JCTcGqNRpbQkkUZAcm9EYonh6KUeNvhDoSvEacSryB1xnuuqXFce
8LjburXkJpNI/nGBVKKF/5PCMm05NUpzKBbz7cyyPRVVJVKNdx8j4nXrx8wdyaFIuB1Eo9tkB57l
H6Maw4ekluFDv5zVdkZWVlFNG2MYCjXukiYlEXYvwapIMrxW2Dh92DYSJ2PwXvV2ckzHql2VCPHU
0s3nt7m0LNy4dn41h5S8dkmdPBIEna/aK8cjnZqvd7vTuGwzVKO9Njrbar8xNeZYKAQAmMViypAX
TKtv2pP+OvRtdcoGK7hQOg0r3Cnyxz94VKlFt0PlfjjYnl1TxD8dbDJejZR76S/SYsNKAynnxVNR
srlLi23y/eJPiSDuUaguf+yAmbs9b7VA0H9EJPS2XDfA47Ltj4kLwF5SycukKXnzWLtqmrl/SUjb
Xy1aojyqIm9u6Y2n2hE0GhavvBqCOK95tTFWkfN2zdsK6OIKQBDTta2EeKS6+2Vz0A+9ipsk/7yC
PHVkrNMij9qCOadxtq+dDGaBXyYTm95Hpo8OrL2aA9Jll7FS3kYn7YNnQBVNi3wwzzSC9wtW46YU
k6fi3kYmLUlzTGE+wd7MLsrHyulLQGHJ8JDzvdHc1XdXTj35aAxC0nFxtQISxn0FbsQuU5a9QYy8
jYAuFX+2AJdRlfwZSJYhQ6D1qydCQPZpN5/GitJjQKKxW2GRSNY3oInIDqE/969WGjSHPmW/6N3R
yc9qVt9lKp0rJp+VJZzwxURaFEtWYTZUVyPlSfBB+yS5xWVsBEFXfVergzH2qQ7XSDuL2IiZ4+s4
zwJ7bXrzp2Y6BDYJIo8l7banKkdIM0SqMGm8k+Uis9IE1I+GRPPvePaeelqkr66DCayypbO1MlWf
pyXDhd103DYk+yMQjozwCu6ekzklccenaQeETH8VM+si45IXiLYABfJVDAS/SM8BXrNl/z9i4O4/
LCYD/MvJ8gdamDAc+ttuzAGuM6VhJb5mWRH5fd09Uoe010LbxaFqizoCokZfja4KWoqXvuhiIxrD
7AS/txoJ3U0q1OTZ8/uonFdsDGURud39BKl1+eRYqb1BNAoZ4cDR7dEcEunVW+VZ32ZC2mOZBmMV
2YHdHkHi/XQxoltqtDOn98a/tDH9jFPz5X/sXk1uX/2SMrADzENg/wAHjbJi//V9tY3V8kE6wxe7
L+VWpjSPnGU9QZeDOau4wLSeWfraZEG+N7psWVQMtQcD8gBtHBAnj4yyKzJ2lvhrulPRB9gCqRSb
UZ8+/HbW28K+6ca/z/7//Qa72WovnWOTp/QACI64i8Ca2RYbMXXz4mgSk0Ys3DH/RTTWu/O9rVY9
i35zvotp22AgQZKVNdLgxJRSD2wqdnJJ7psD4vXOSoaOEyMAy5/FHJYPfuCsUDOk/t4UE4mAUdZP
4GnYu6rAJpIzt8C+wHGifOz9P4okavFr/+EXHYmkGPNDRfFK9qu2itgoyo90wiuf8JHGRizH4IWo
oHwqbSTjgBy74G815EcmVLvjpAPVwIj5PEf+kEznIe+nN6f8M5dz+TGIsjw6LlvubHQNpkG2Vsxq
D8Y6uWQV8rIBYNQasZ3AFZjOLJmlW3MFN9ENXxTr8f+WYVlf2967yJR7G8/Ls30HeOS6GQMPKY0q
eczyBSNb1Nl3PBxfMqacZ8fKnb2fUb5tvbz5yoLvRAf8+28Nk46+/4/7H3XA/vONgUItKKoHwjxq
IuOfDxiKu/5nhN+y6lIFGW+B2ETqrhulvZJDRg7W4KUfmQyBPUcimwUNYF8u1q1Gn+ZdsEVoh25J
VvKP0FIiAq7AvwA6Mr3KRqyMW6m88pjycLyJeBF06zYfrL3PsnylR10dZmv4rmSX/5TVJfTcJo1K
AF6CLmFfpGyrlY1k/NVNEKKTVl2ftOiDA23rIdaNOz+qmqZre6L2+9JPr5Ps5zx/9mMTrCj9iKRV
BY4T9zEvq7y/JM58ZmmhsGmj0NXM7QD3SLvzTF6boesuxsuojTh19bxze+ub0RuVMZrD1NcIJWrP
X91GMMp26bKlYx91ZZnGRvfLYCzQMWLF7fEXncTb56Steu0NdfB5UWYor+ys2BaNvF3oTWd8iNeo
de+Jfm2Uv111M/SIGAPwFJdtWu9Tq310xBiU29yl2WpgAtmnAuvOU17Z/bEuaFJFdUf6o5EVU+lK
pzTbMGfaCASKFdCaxbQaQpbtAl/L56DjwXl2kwff5ZAWVScAkWu15e2z0JPP1pi6R+LKn3ePwbN+
1mUebEBPwvS0tLR9Gew1mDKR6SNcOhKIGXV+552NhyvqYldjUYlFFIxGB57Tpi0Jf7yNJMNpK6dp
RoQVHmFW75N8BhS/ibO2GK9Ga7es3NCQBptbDyqpnxxgue6dBnTGk5+5VWx6decquWQiPTAPGZGV
DnS+Cqtk2iHRbhrpNHFPo5bvxt2oxhnfo2b9EvnFlSR4rx0IxaRnRHOoU5AchW+fTKuUpWTXVPhN
zFUZnWOXhzKw2MX4Z27WxAAfcqyi0eU0Jl+X9OKJgYDw0NRLEtBFPmM5OPOIyDR1wo32PV6CG4PV
eBbIJ+PSzoGDmWqJhNu22ti5q+Ow304e/ikHTCqxHWcXXBZiV29iTnYU7IRvbpO0a18r++gM/Xgl
ff+d1knxLS0HYNFAt7ywNCwe7GTG5m4xlP74s68D8pQlqgBhQ4u1GaD35BFooo9J9dMlEKTbB5g7
NmYQkbyoKnS+jHoUsaiGMG4BPvsACm4FVF6ytUWbbxEHc69EH4e8nutVN+ZYISsv31NA257JhK+s
GkrkccbMqsElQtCVpuWTsVI/69d+RtLYiJyE7qlV4uutqwb3cA0I2YWFnfVsW1O2TexZbYwIJpD1
kGfe7uarRy6ims4K8Ebnh+ktqAISh+7grTAJ02ebjO5VIoO4XNZNgyz/Sta8uF0qI7o8IDJvRc7i
4ogZr4kQ+1sHq7Exa/+65srt1nky89hcR6csF/j38vOaB5896E6Ut2tebgew9zywR5YuhVfPD3MQ
7IxkRjHX7drDcLuuf7tm02hsyX9dc1o0FrgVij/octwOpPDirgn3VQEw+YZ0lX8gBPCdyJxOAtSi
VadBWc4CbweQFiyMKIWbRtDVTSYayYvcYwDYzSmaL30Mli63ScbeC4dXn51ZZav5yZhvWmxfrQhZ
0KQkxRoxJHtyiue8rREaaOpx3Vi5eAYwUjzX8p3hfnoyDh3+MXhjMdVsjFhZhX1FY+NomkgxsfXA
h3JrdC0glYhfr8AImfaqF6vPZui35bpY+10t48zuxbOVevphon5895D11OFjdmpn+kLCK0QsDwGn
VV1VyNXigk3TJh2DCNjwdm905WgNp8nNv8z13O2ZU4s1tVgeu3r0DlZRynM6Nu0qHddJiXhEoZrX
2SplJHg1/cnnrSiD9uck5h+DJe03poZgnTdJeQEdjO2BbQ1iauv0aUz4tAS/5FcsjY/l0ghhkBhv
BPtb7jnAoupZXs3I46S8Q54DBQE6dlwxv4kLew6OOud/OoNdb7hHrF2Pyn1nLGXSrVuldEPKxFtP
RR2urISxV9JuatdtgWAf6DeWWhclK51Go/XI2YgvOR/rLc9s9Qfp0h+11fsf/mgVK3eYkuc2TQmi
zYX1wJz5c+y0tKvDb+NmXcqeEm8OVwHnw1uXIbBh0+S38YY6C3ik2mobThXd+ti4bRuNYHciEgEG
Ag3W3tTTb6SjUdLb7ZewLYMtb6ZxZxVKvYWuf6jl0msT0hUYwt3ZGXv6UGaFF91aLrg1Xk/PSUir
Q+AW/cY0kGUM7hf76tpcbKke2v0CQXuZQ//R2IFbLFcNrYcLR3jwEhAE+m4Nw/Rppm7wgsdO70eL
F9vabpKvSbO9NXRYv7G7GXtfq5ufB9583C5Ezl5EkLB4KKahP9tBTVdqufRsIAeVdeXbzPi0sxnC
ilJ33ReEjyLjQJyGgZdB5UJvra8hA+3MDNV6rY5arBoe03ToTn5vibUxEK/dhnhrvnfYl8asaqaY
FyN5Vy5++WXMqlb1euZMnNJ0zp980oPgvXzRWPIjUIRl39UnrDsmtHFuXTa5xAPX8i969tN4nKtm
5w9sepuVvTctC+l4WKlKCdADCR/KIrejGVPSqyfL13oayihjtdyptNA3NoOhNHhal1HCfbm70xxo
GjyTkdn7ZTZtSO5dq+XABNZ2tZMjtrRMrhlQDteK/eCgDt4m1Epmc4xUr7MyjYxXL/jzhOXk2Uj+
2IWHkS1BMaXsGMtceghEHwWi4q/CJeSpSKsjTfr0fQwUvpxC+lFmZ+l709Ax7iykW4zVl6lYE3fq
EbSBtR/cn6Ji1sVIS4/2wNLXcumxn1GSYXHyaow7y8ZDjgRIjmLjsp6dkIlip87rsTrt69HeDUH3
YC+GJmGkXv9iJmO1w0vfB341B66HFhLoMc/+63TiiN3qefwjpV8HN813SdfLladCpwD0gGtQclon
roHCBO03FbHdg5nfekpe58bigMZbD5/OJQG4Yuzk+ibbpTNGdl3rPdAa6Kwtn1Pfyp9EForr4Hnp
0ePhn50vYLM7Jje2bnGbmYGQDv/RVZoiHAiQT9ZlwCwqP38XKfE3koSIii1iPSQe7oKiOhlxdOxd
Bv7O1VXJAiFGwmEqi/eUIz7uVFa/LKSLd+YxFjdW8mnNxViAm5ZMe2PtreCbq3jzYJqSdDM71vjW
oGjGI4Ajr2YcWbr1wVyUXPoHleefL8pYZUNvF0VIMWKxUNTIVCxMq4WDZWJ9RiyHbIoS7GRu8T+j
Y3zhZTFD4zKeKUnArFic8G/fCxPr745uTqbPbHHypFzSFelmmsdVJ8P8OfXk/AoY2AbB7u5qJGtQ
WKJl3pORGHX2YHQXNwkwuZOTquHR2BIkIsWk2IORgBt8BlxU3aTEcd67MaAXYytT+Z1yL7sE8zy/
Wgnwxq1wUX9iGZ5ZjYjwbCQnY6UybaIynPTpNkinxiijgh2NtcQ8j8C32xxvVt9L8EyJ4AC8hfXq
I0MA/vRZ+02xBydMvcx+kKNuhkXXRkyFpc+sST4C4PxwF9dFlE6JdTVGS2Mo5bThoWyJehmLXm3L
fGwXdpl6GRJHnsBRBvPftNXroGDixbgie1FECFJj4b648m7oNw74nltjDVvELoGLFc3QXoTj8rUo
JF2DStxevFqhYkW3nOac9REAtMn2pqw5iF5R3dLHXILBbaflhHonSx9WnUYSIRAwLPdIusxxWSTl
Mw0HeakzfrEIJWrViBkbNpTb2xurl7X6mEyI4yayVs9GhwD2Vw/J2ZNRZeGQ7MxGCAledDDRdtfa
qsXbF72PtPK3CZ+7tRFNCxt1JYreuhoN5VjrTZ4AqXcZgE/F8Nj1083deAxjgNuu8oqdERnX/TlX
/XUOxq9l0uuTUWuEdCLcoP3BiGlbu4cEM0xkRHMYGvvF0UKczUjhLNodEoN6dfewvPU4yDVuFPE4
uKO1cayu3+BNU29LrYK1adgjtXAd/rx92hYZufUExNPW9AIiu42/h85jG6C3Z+PulXO5sq3Z/rx8
lrrYA3nv4BekyBTN/hYs8ZXJdZmsVwEsHAAY7HBXmbNiBGffRsULI91UQ0+isBrHmNfdZ06tLTIH
yKWpX40pEsTVGGyEm3Y3KNE9c5i07GplZfIJupAtiA7jWH76OWE3bLsg6DYhr7L1UKT0TD2hz17B
5boYBf+R7A1T6G633P5f7aY9pmaJzZ9QW9kDZFZnykVy250jA269i4aOfRcNwFUtztq34LwQsu9W
07btmFo3QNvs2ViFD61Df9bcmT58xvmWNI0fexWWYVi1nadGhFeNVajxSvLgdRooUGFyCLeAMqKN
TV/7LtNPqBJVPwlHvHFRTB9VnrJtUIEJ1mHq/OD4shA5jHhgKQDGkEmpl0yKII08cWxbiiJDGuju
ki0ZlGLk9Xrk/biZBgUcbBCWjwmx872HvN75pqtLNpz9UQOgETa821djY21sIGTi3rcYvrQcBJTZ
tWJW9mytk955NdYiQBmUitmRAPpvO6J6zKoig0oiaivrzItwQxs9PTrLYZLZ9AhE4ffJboqDkYye
dfZnU6MzB8snIxDjWYD0UtGDYgtO7gTIw4tXdO1Sc6bdDovoEhrs/TzNVsaq3BxZyMYF9Q1Go6oA
L0XFe/pkpKTifRROIOzmbfprb8j4ZWnjP5n0AynOnV0CorTkLAaUt9qHibZ+yVn4KSlX4DIjIPR3
HiMszrrpbKTK5eXe0J9GKzKiOdwbOqWHvDsaDctIWTJ/jmQa5LJMdgp/ISsuJdYJ5YAEFnHTYEdI
aaNq1OD/1xlW+KBWJG+zpRE9QiQNUQrXuvpgKQ91752M1I3EO3LqfDOSOQQunVa5VTqxIwd67XuW
XnvEU5fGppsk02R5urM1GD+zXC09au55JxBF+NXnW4+I8oQM8pttPlI+2f7a5T7bWMvXZw550xyF
45CzkcCKkKdxoG9GalDv6NQoNscCBJhTlnJ6OwCp/nnmZWEX66L+YjwErT/1RpyEWHlulZ/BetaR
qcE1A2QfhYIEl6EW4YO1GORSnEu5iRuh6mRw4WpA0nqkny3yPPw5V/auTzyx73Wmrw6d3Se3iJPZ
bq+y7PQ1wKsdvH+EUYyD0Q1jDYaZW302asEifwrCbRmcfW9c+YWdnTxduhdzGMIR5Og5T7c96jpi
Qw8DZwXqyEyLxe3pZnQQUjN+xkqG9qUvE/zaXjGey9BHWSGfHQcfpZBQQRMPszEYebGSJP3BvLR/
4hyUqzIc7Of7WUomvq4WHUlhdYvwV+vdb1TeCYm273yBrCI4O0YDfv5LSDP7Wlfhk9E3IMwjbNZW
O4BI6i8c2yQ5Vv5b32HBgzwdttyL/t68rPoU9OygeNQ28jYzuHnv2EgwLJFw1iw6c2Z0xmr8hr7h
v1tRqOizrWqSZhUO3I7J7KRnYDMBWuPNeJiAQTCqu96cKV+n5465bRx6xfziiuRMqnr8YzkpAJ82
J7z+1ASNw6IwT3vynOCX6PKOH0hDH0WCPURmfjlz2oZzDZDRNCBAgt/UXw7G4Mw2MEd/tWD4pBdf
ShDeUW6v2bEAmBxbjToeWE1f8FOSeBBpuTaiaD198hC2iYzYjgW2aVgppE1mdyuH2NthyPMnYwyJ
aqIaT96RaIe+mI6bvEZgdRG5j47DErH2BBHeF3sGPd4DXa/i9ngxLEdDfrQAAerdiIgKtbtc593K
8/nYFrIClle478QvEa0Fynank9p5b6r2y+Q54jFF/PPlHxoROlnrUtn+uezWBKDOAmslEAJ7nBB3
nZmTYV5jxvJ3+Kc/byuJXcaTTCTi48BUGNFpXeyslsnXiFqH9WqWvH6aJuEC6xaSlQF9WlankHr3
JCoaTP07pefSdacP48UrJM+aKhw/QjYhgr54OT0xXqbxP3k5pKbrkvoc0ZCif3dBrF56qHT3OawR
fxsWXq0Y1LYmA11Ptg0cx9+H3IkVYiqAiP2llhTzeATOG0AeXnUyBtAkykvbqe5kVT2KMEk8y5hn
XjMt/J2cam9buJb30QNKKdom+54HQFChBA075UFgP4y9G0So05d9X1omTV68ohrFZ0uK9LVpaRxA
Gf9sWdvSubVUlPHvtUBKVOldluT1twWm4iX8J6B8iL5Uvf/qtWG7Uf2QnZuaFMeGjPYWcGz1jEgL
cltBj0Ig2NuZVoWavnR8zt41gvHr0hv4hbtJdaAe4ndJAGRY3oJUkUpRf8/AlUPsPvtZJEAGkKr9
mLOwXuceKlCpLuj3rFFfsOiX63p0EYsCkXGV6ol9xYJzl01d9pN69FTkjf2llHRhkngZMC+JvWOs
8HfKoUgSZYgFevYwfnF9dQ5DzK2UJF86TAgdqhVfkpqqlz7IklU1FWJHQ6VeLKSqdpgt5lXl8upl
mAbrQQNsh0dWvRgPb2S7dJ7Eo1H5Tdiucsb43vjPKarq1ZKKtbEiiI9Sh2PwZIYyKsbHNcrmdU9G
0twJoyKz0oPpO8sasvVV7q2N6KcoxNmn1VfjOyrZXGTmWRED5QHYqky+IHR16UWpvjoZ4GYuSLyH
hrH6jc7ltm2p+jolqG2Guxg3RVVaH5X13bgTyrJ4ZFjYG5HRbaD08EU5Xb1DQUkAVJZOp16stZvL
97KR9l7ZvN6YTnviHRQeRtBQdbjJHXdfNaq4FsoNVplbYgER9H2xUn2CqbDGXI1o8rXSSjzwqd8g
Kj8UK/Bouh3rB4IE6SL/Pza+dbWM9o8d0LTXUa7VHgEPhET1sMrtPnzNadmeO1p5kdGXgASuq3Rw
bm5NOf7ippn41c3HYmmPUkTNecocrDciJBH/yAodRm1Au1OnZ/cdCHxEBtrszbJC/uD7NY/m5SWK
9UEfh3mJCgeL6NeeFxUIFJyMmDivferrNw5U22WUKYq+LZ31vhcFIH8XVd5Hvpy6H23brC27RHAC
y/9jjnqwX10nyJc6hda18gMU7Cw0OSYhWFYNYnJbJ6sIAJ20Af6syL96fXexTfu5YFE3ZM0fVQnw
3xjo4XV0mmxTJSHKD1RTtydZBhRR0uoHOZFuXRU8eUOC6E+Z9/xnau0828F11NR+ZYKNH8Hy7JFK
OY95XtPYcf3uoPnMz21fepsMxUxfrOVFgTTm+J347ZbUiIm5adjvCsdKdhMBL163trMU12W7qkYQ
woiTgzcgKkvkN5HYibOzw7a4iUOKp1SWRKwtlbuvwhqRLXfKEvMrRO3lI0Rf3ZwDpKt3tZ/XN6vf
pHqH4qT4ThdnrgKs8wTXN2vlI3uCYp3dra2TjHKXuABPmZ6lp4tdxyzgvJdrDsMq26WUTDerWDjQ
aU+tm3UWeRIjxQ4E2DJQEyARktWOc7OCH+7FqLLl3USeWU5sad+/iZjbaDx3Lbu1Lcdhjm0vCW9W
2tsjanfWbiSmdt+ySu8AwXqlekSN1rqX7dkc8PN+nuUOKsTN4+l3D+PGOYqbIZEnYiO2VWutSu6J
tRqT8EG6NgDFs16JvkoewLgAWIsjubmtUz7flMbPHFKVfw8yj+6NZFr4JEHoVw7bfGl/d80FYlFA
L2L7sgxzP2jberFLMRxMc6Nv54wcGUf5JPD4AXBaGiR5Ga7rJkFF1aVjKvHyAcBHXaSXtsf7YInS
2bEm6rHAhvyXYYYCkypQ+/nG+N4HC+xiDyhmdbrru5TIg5+QNzPyve+stNkKgTF66yN4TgJaIaZd
dLcDydzuxEOOKrsVqiT8pRaCezoysl1Z91MPqTSFiRcFNIhcW4CFnG6nxlVXgkRct+HN8i/daZGB
spcitbAMOS39+GmHXZGR3YmwVVqGqNmSM6zNihk8Ihru6xR3uRF9rwiwb+LqDAJJ+taA7Gj0FHVp
93VjYRk7TPMHbTWKbLWsO/Oqc18logFGX8hw3M8cfP1b56hdjRxJNkSIgWBBC4b9yRwqnYenZjkY
UWug9qwEZXuMbqhrJKmR4wfbHMVEEZn6C2tfiHbdhc58xCTsIja2GPwk6DcIfGFeMQB8g703Fgpq
u/G+Y/LvXYUJ/WxmGtzaNql3QGmPUWBt1MbTZJMTIA2CuRK1eXCY3Kw8D8vBnBldhoTROg0sFBn4
TwPHlPxLs5ygFoFVqcNvetOJaYo0ebJtsFy+jfhPg5m2tAmBE7WWyBxCvwIAs621kPdNXaR75aRb
OSXhs3Dvp9amMaWY7j6Dk1orKyRDbLdBHnkg4jwTu0n3QSVFPPBUvGVJ8eSAQvVjbpMct4X+1SPk
+n94JKTW62nWqPkZ2vIUdhrBK52WJ9sKUJQ1d/d3VSByHwjfv13uLRq76HYo0HxmSydGf3MOJitY
97K2Vl7X6cepwgwN8CVijYidhEj3NcFOoQxUVE+efrwpqxJsexsUTqNTi6FtQP7FHttam25uBhoA
lwru8uZeR2skk7USIulWd92tAJeRf6/S9Xtlr1/sxr9tUTH1t+5+78jI/17TyxT/MiW+8NRhYjdN
WFmPq36L0lAA8SDjMkYod4DCEBOVyOyo2jrWOYqVOxyisXRJa3frVDcgz+NX3hql3/gOwiKTk6+L
JosqZ2ivNXCpEcq5BXsWFgiXDE3xZLMPYzOaOkxylG4Iy9Vd53uZG2WlWMAzXnPlwApc1dW4mwMg
11i24w8Tb2MYncutfFUEvN3Zig07Ki1gYKQE6yEbxLlF7GPHu+m9ThQdcO8yHI3F+IBlrlct7Z01
XbyNIQAFZat6Z0JSWtgH5RV9+5LIXG682gJjgKXPqAI9fqGywDbNkxp56LrZjgL0wqlsp8NUF36M
hWP6iIKZDQqZufStwNY5GsDx+8PJUb4l9IY0EiifGoxOCMySS6NCZN0LSZDE651GXIbAEntLFPme
LOsuS9Vq44zT+FK1qAmT+QBhUlbsbz2hhiSCK4n+o+/w+AlZXpJZrpWjq6Pj2cjjBpOokB36SzZn
5oD/tFQ7t3Uubp2mZ//vA0Jr6RkcCnKSGbNji7VfjPGu/813Hmu+YNv+sY97U16w/qClvTF93/Xm
7K6bK5adMvZ819xd7zpzMcV8tgkDsW65WOMFyl8W134ZIPngtWfGQxWRIHW2I5PtBoXy1HqWT2Gg
vWeiNHupSvuxCqbiwUIi9aXt6BzNgRbHfpDhy5x07RpxlwDfAaxuO/hbB8t/UJEghtMU7sGXEyvT
U9439Bxy/s0YPbDIrgkeF6y5T03hVXs5paDbFOaYZBKsmqIHlsHI5lTiJjoA0aqP/0fZeS03rmxb
9osQAW9eAVpQIilbqnpBlNvwLuHz6+8AdG5rx4nuh35BMBMgRZFEmrXmGtOaZ++tjJwf3JQT3Hda
+qC9lJU63T5biUlgy53vny3bOZWyVp+2lpcTIbEL87kynG+qXst9OfXyth0oDwYhHxkqEgX6qtb8
zwmBohLksevue9UabL/Yzmgi8WPYg6evV2jzDOlZnBwrwI8PX/3D1Hj7ykB96U1ttUN/aO57mDj3
HtHN3awdHAlMRwdb3SAtWQ8GUZHHsiRRFbEbYVVK32DER0NIwO5ra7s2S03dF3aan+whG+/DsLMz
ZX5Q02XalUS2fmU79s72LzH0w07NS4CsSuNcl5G02naitRiZjE79Pk6WQQK5/+uV1LEtXV+HZTRi
5PCvh5mFBJe0bieDLNahjmt2s2eDEp1XZERPLcXdtkTzCgGpJmNWgfKpzOa1ZIFzFJ3d77azpTNb
j2Iq3wlGF30wUHvnDmkHKp/s7JQm0recCVpR7JXHeoS461dDpYYdEL/PQ15N/27+UqRdBpWmxBei
QvFlexTJOvlXczvxX33F+ozGrbLa356iyX7P2GKdBHmoOUnIeCwlrLhEFZcxTrMnzRKjn7Rd+6sb
7VdvVo3XfJhN+FJmdCiaMfoG9ZywQCN+tbIcEGst/RW+iPE4k+0MqG2rbnOaqN2RmtVlX6HyutvT
FJ21DtCz2enRXV8P7Jra62SYuzYj3L9HA8sivZuu28ntMqbov4Svs3B7je0ASRYReHwgTYUuLTHl
u5DtITaN5YfRNNN+IJF+np0hO6YjivBoxX9kRpZe6zaJA2BkNpEIml8nkrVZmj3SJ2NBevF/nqHA
F3lUEG46bQXIo+qcDyOOJnY9wrlQc9d8m4Zf9toN8dU+D2twkCxB66Ngjk+aWioPbj8pDw2InocO
5fV+iuGVbCe2vu2spbHNpcKOa5DDtoEHuUShNO7m9SjEXcdMf6lL8dy1LZhipF2nTgIYL9pK+YC8
GmwXQJvJd0Obmw/bM6MKqU48MEEoavVcair53U+tjddb1HXCNr9ltqXfiEhOh7hUyn/1bWdFlrTB
Gs44LN4y5vucndG4zC4/TJ67HSxR6Fevft0aRs0A4ZeI/s5z7fxxxDLke9bdxd7s3XL39ax2fX5s
NKPfLZFz3E5sbyVC++CTgU79DQcFRAW1Zpe8L02f38YG6CQJfQLOQi5Hp+2c/XaZG5EiwEuAeXc9
+//9LOC37dswdL5i6OMdJ5jxTjXCeAfBc/bIJD189Q9pRaJYSpftIJdtJ/JCBTdJaer2pK2f/3c5
Lf20hrgc4wY4gwj75NrfVEv9KIva/CfzjiDJnL9K3CVIQ9zm3ekUezd66OuMOOnPXeWOJ5RZxs1q
uv88m0/0A/XwP0Y8/OXl4kdIdtnku+tDpy2Tx8QSbpBGRY4tDH1fJ/pxvuFroa7UQMTAnfu4YX82
pg81LsdYpSpoa239a9d2lSeT6PiZ+NWrGsHfCuloFj16UspnRMLJy3agfEbZZcB5D1sTuSgRgahd
jm1GjSLV7A+d1i83S5bj60DWPXBRAp63kykWPQeZQNbZzqpOMV/KyliTFjxVlEPyvKDj2k5uXVRa
ILU1l9vWsiJiDFH3ELG9qTAcmspwow2MCEp3cPmJRayogi8qAbQ+PrKtPa/XdC319jIyK1913Pks
IF29uC7kSF3R3QNLXvmiqGC7XG9+W9bW1qXq+nvV1sXjdn3HT/YIpIdZZ73CRUb0NCYmAXxezKOY
Qug7lGJ6kMx6erVB5UzlzOjTFE+LarN6NNNH8lLqjjc0PUkLhw/gp4ybT7MYG8SVOkDFcgGXqIwf
yK0/YhDy9zy0GWyeHIhCxbKQbS1K52gSXT+4OEcdzLpAJNAoiPRtJUhIT55Ix54VR6RPXsTgjj3B
9MMl0G326gKiyTR2NVvZ6/ZIsZAbtY2uHXSbrzUDLhcIg/rhgrQ+8SdmaUKxRM6Ykic1qoOpi8yd
W+tEcfNVSX5y5qfFW1dEHhC4mL/vV0h1Q0MXMnjT0+jiZlkRcv9THSry3yug7LlRjfgMRvO7N8Y/
kyz2jlGqedD4FWJbbIeZJVN+RfLNSpfiaK+CB7ebz5lo+F89e+emV+Ttlr+UTXKnxMs7JMNdp7yY
Qm7tdTC0H7iNuL6KImxnDhHRToosBeYwgbog/MF7KBgn7h6iBFWyk32XYTMyqHfPUzFyIU/o6xKc
P+qafo/o2VHCBmzXjkwHFlAD87JaZJcZ2aKf1P3jQDgeT4P0T25VGoJBo9/HtdYeYJuW/mQiMIUZ
FehNitAp/a7Zg/zZt8MxstJzJ62b0Qj14sGh95mcxr2XisoHnvxPNPwUVZkG7H3/ZrPGZ9F9r7B/
ybzq21giJtGb4WBQdayjVvMn0dS+rnyLqzywqIz32WM/ijoxf1JKZjf5weCTqTxBXsbp/qosE3aW
+U41QBsiOWZ3IlLVNylHO6iKMgW6rAoEVtYPPdUlgm/WlF5agzEfl++wrfZNxQS7lGN3bpv8mtoo
q2VM3s7Ku4OYa0o5o/GnMlXV6xD903o5gUTRvSlER1knyGsDaySgcA2G3VwweUhnp2r6FT0m/4ls
sxMs3wWJ5PS3yGJx1RZj2o3F6zCO2pvhhCMKykCJkleNupBdDVoLRKm9RjzNcy2qqynnsIZo+izz
8jrBn95rlMjsZc6XQaJ3POKNIsI0Pnttv3f0xjxHtTCofJme4BEIFp99e0ztpPHHcbgj/diZYplQ
IZuhVruKr8JbRGk3vDiyJmG51HIH/EOESTadxYA2V8VqAFhxkCmDepomasxqs0L4iq4rqj2y/anz
FteUvWf94IblaA0M5/bVdWT77Jj7ZGjtYz9Qn1ylKiCZOUgq1z5JSR2DCZcFdkKlhWzL3WCiMBF9
MNRqKtbMtl9QcahhBhE/ZBWR6vt2aSG45/Ys4LTysKXurfD/dU7qKh1VbY9H1JrnuiHQhTqSS7dX
0bbTny8QVwKQve6Xs5yOFHtU4SRMgZsXlJMZZHWYeKl+sAb1pupNGyIkl9xhqStuBfvjXQfS7jjo
y18mMZsyGek9dRiMBQorA5/ZLw5t/ZArVRxEjbN3k8L981zNw/fMZQO3OG3qV/ovEIEvWFb5Ojm9
c2wATXCy8XfT8fUknrw3pp2GaoO0lAw8lJYA2ax3EwX+Lr17QP2avFapbPfFgBBZDH9LJyeEAUAD
ZljT7KWSurdRROdSumvO30+iJb1oxvBWWUAPs6b53lcFsIuo48srNTQP0fio2slICp9EtdbVL106
/oiF2R8KK7WPuU1CpZmGQzSKKuD95peynI9eygdSNqXn66U1PrY1H5ZWJK/lRF5fb9m6RMkxz8qD
JKB8spPuoSxrccBG7W2CXpVkURlKbL2DIvYaMpr5oa+jB9GIlwU7t72qjfcm0j5S3SFU04mLyn4j
GOQ47qlctEJFBz6RaLl5LhJ12om+/SfR6to3Qeep4h8dox4gD9kctF2x86L4qa8M7ZSVoYgHayda
v3a6F7VI3ltTTaGUzmx93fKaOjaebcYE0DpGmyq88kxJfLHL3fyjFx5AktxdAqd7aHDJcu3F9hOv
0n2nbNxDTbrnOiBZFHHXXytqmi+ybA7RzBqKuhvV9xQIWcT0MxCl1odRx1RkEXK6Jap3moqgJ0If
1sryF7NFHRO279ZUPueWMZ3hKiDCT0gXMznPwWIh56txEgkIQ+MBU/Hzd9aK9KJsL9nUMwa7s3mw
I1v3B2WedoAW3ouimdGugi5fXG+XNWPhTznFqcmUXbbDmFjZhezopSiFHSKBKpHxji9uToEFkSUo
nIo/9OKfzLDerWn5LfSeHFhqPiDGvjRUIQJrBS9pQ8A2IvGtAzUM4bV4ddPBusJBirBLKMSpibvy
Xi7o8CCKPCUUfptDWexLFnU7ncKsHcgobLu0CS1tiW+Z1pX7Vl8RNbWbn0Tpxg9ZQpatm4z0Ir3S
Okes1GB55FqYTQYVmmklL3WWT6dqzhZ8TWzjiMHh8jimZcxilrJW5DHtYZwmHUl1p+2bDIpQ2cfp
PsauaqCsx0xskqnLYD17DUviqjWqUwoVAvpC4QV9rpI3N5HEW0livdqGNwUTXnNvXXcaFTsNqipz
33qS9oFwrOFdZKniQ1VMvhnLaPkZivpvsmXnpLVj/aG05ES9vJ/PjWVaO0peO79nuPyYLSp9Uupa
Pigr7hEno31ApwpPc4BNzQQ2+D2lWh+zPQwwExL1o06tARYDAs7YKtE313L6IJ7Ohi1vxw/Ni2AD
oZL68KyO2KJ0xUdcM0TMUdF+UEI2+9poinusGGG6sELCptAjIOFEu62ZJVK/VgpVRHP6Ift8Bd1g
SRIvcX9ozZlJ1jTD1GZPHMXmeO37dLp2/K+X2RUHBGfslZmAdo1XUmpZONYja20iSt5dkUJ57XM+
sskMRpt32URZHgz5PPmNouVg4401Cjog0kwEst+44xcym1pgIxk/qKrSHXC1+umOBSnmDrBuqwJn
VuVyGLO4B0je2EFLiBSUj1HcWmty/CXJjX1OCNg3MBbQ69x7gpkzHWRzHfN2OQ1dFl0l/wu0nQc0
i29FGiV3AqkAuNhEsNxQ1JsWD4LbXt5tc2HCrgVwFBWo+Jisi+qInaw6ZkNAMUN/MFwriAe8BEzV
yG/2NNRnT2puqKXS2E2N/FEP9aEXtTy23cSKovHeEQfvBjFlFL5w/0cSxe/Sugn/io02xJ0oGkGt
DWU6ytPYjwoCrbhaLgz5FGNlGSVDSUTJCv6Nd7glV30duuOCwJVdDmKF/O6URlhM3AmFDwQEgmqI
rGDwSsdXy5pEJNNDj+/L89R4BNWt8tANRuNPNUGN2ovdXV7Htt+RWd53aWPvMHkbQ9iG9mOWgH9o
coluoSNcppkMqBVLaLCh2UNltIh0jYdF6a39aOFaQm1Hi8+QY/HObso4tydtya+J0kWXnlvVd+Lm
t+nIIbDIMp5G1XhI04wQ8uJoe9xJ62MdJ0VgZm+drbX3eJl1n4jaD0ZvMsxTsoTgK8dlxOimi5Ub
6IHhOtuz4lek6x/BVgBFxXVz8FQvTHvq+WrCPHkv7kS7ETcMCH9q4Zmnymqio6NpcBgAY/gN5e+q
ll8pbzzwk5ivfUe2MUeVGMaRWwVl6T4WKqvAWCn80VVh/nXR3rCXxdd6Jey9+i1JbOeh6pW/YuaL
mi3NeDSbttp3S/6nM9DvCFwXdvlwrweRPRTjNPtKtoAv8qZbz7zvUHoOLNEuw1I1o/2CD+MuGamU
HqIorKamhNql/DVnc7rA7TeOc5MG6TBbQZfwOxkaMHlgtygBNQiMLnN9dpdxokinbh8g0l1VwZbK
QCpigIjSlQyWH9WF+6S0L2L25hAPQuFrYuyOFNnu0xkGqNsm8lRaRYe0snntu/pJAZwZuANpR6fr
vmtJoQeG0EzusIKbz4M4PcxUyUHZdeP2aq8x0QFU0n5a9UuUzi/AZsag8dIkpEZJJXslf3SdgVaO
ZcGOmwJ7joVRWc5zsrMH73sRVabfOyOxjv4wzYW4zJ0N07WfrzMiw4oB9lC48bsDJnk/e3oTZAAx
5RzbbIZHPiDcOA829pL7xCne63Kedy0hs30hUJQXKWrCWomvstSbh2pO5b6LmKJKGyqWE3nFQclG
J+jLDDpelB6JwRVhLquzrer2hTU+5rRWfzJB2RmaphwbbiSqiO4FAo6pzJKnjv1sbJFoxnCCOZ+6
kr7t2LGqwCEdnZ1dY8TzsWxsbZchsPETN3Cs7IbRrcXypgMcikJyZzn5U+olF6xaxL73etBoZqke
MAG1TtJRPSp+WyxTsJz19TEvD6Cn9nKw60NK5tmPFT65aFH3neMKn3Ll4oAlBCNJlMT7Puu/aytf
sB266UUrCQvBF6WUUk981fOioDdsYk9RNu8KXbzwVbkr5u8n4c8CS4RmFy/GzinQyMQE5VDrO2I/
FSLbzTrmjwbosveU+Ax1roGCNhBRey+CkSXFobUgmraQIFCH1/1zW1DCZZAI9Mj5ixkFfTGbi6+y
kjYHrVjHn19gFqZLkhVPStTKYFS16DHpjO+2SR5ejk2YDXlyhhJv+qaCnKsmm9E4F4ddJqWnl9FQ
d5okHN62msq4F1E6F6FTyruwh2MKMazwke63fmRb6lGFWxeOrSU+D5ZEBWHW5biDIfAUebk8UKM5
BxjxlixkFXbqc5khBPDas5ZNQzhPyRhuj74OsW0OIY6XRGwG7szZIdyOvv24VIV75MttQqNQm9Am
3nXoJU60cy7DpGViyEo2bR51ScH2am5PMmAo5mNLgtF0vQvRC9cn1H9NNE+EeVu9C7ckgFKZkzjJ
FJcjJuofulssIbCRJZyModqPuNX4ta2VQIStyudDMM+jUoyEF47zIquQWaRiEzRHe2uo3+0UVUCP
9ySvT6ils+A3m3WgpDU2NIsbhduB5Svr0DS/WoTdD5GiilAOGOsUk3UUDIehgOoHa4Flqd+K+hWT
wt9dXw2fn9X2aPuYUmlprFQi6foEHpNjBOiOHS37jO2RuzZndhx83zvRVDNvmoM9R1Nox28UNTUM
dHttqA12F2RlPScDbRNXWtCpbX7ue0nCXe5wE3/SFC/bVzP/GMk3S2tWEgQr+K6LooBBan0DLUC5
7porDBdJxvl8iSBbqREo7qI9TV270mwj1wdrM/XUJSos1pDBzka4vQNgHuSFHflG2q4JmRhWqs76
EJR9w/Y3MvBuREQJKoTy79e68thaTSbxms7VQoQOephQYx40DnVs7S9XFr+Iu7h8stHML1e3XHbH
tCt99PHGS4Dm8F01+lyHYj1sze1gAvPgZ/7/Oh01ON1+XY35X3dYsFx2UUJrzRS0o/2dzckAoLHQ
7b2tmABGqvyEN6tHUocL4qYPJRRDHxdbX3gCfWbitEjuOIwo/g7LnySCFwXgUFP6Byy90nOhlKlv
34YGKv2Qjk9V1DzkjANhVRpFUDTlz6XEzkGBNeYDZlRCqd+60sNVRCru3skFRD87IZ0QZ/IZ/F/F
2C1LnFDjJ4esWFS+pM74JlTXOI5rmEC1rDKcY8+fhdAviyZ3lPB7k/MyCO5hb3TRS5b1q7eVQTqE
EGMKKcfprNR2zq0DPzVZUqA0jtKxaiLO6AFvaMcihNmtnrCSYVlFMdaFj+YMC0axfEnW2VdmRFqu
ofu5F5svs+VXTZOHXi3/8GU7wYJo9WxO0KpcPet3KSkyfeq965RI40hQuaFqLMjYQuws0dU3taSo
cWQbFSQFXO2hiOublZFxrmv8AofqSKG9hKGJCG2s08g35kQL1I7Uscw/UP2LS1RBko1ga+w6RbYP
OeAMQ4Pn1zDMHpxZuOeip3bDU9gpS0v2v+c8OTqyP46IZV4cJ6mP3ALVKSKO/l5X2MdXmfJzWKGZ
pquNKEaT4qqo7Hs6b9w3RZr8jPHSJZIU1M5sfh9hhdpR6vwtE+JpzAt6pdi3ImL5UsVZ6wt1ObVm
Z/8iMu8SC2CMctR+OBEseSY1SI3L0FJoRbRkV8ddftYVcppOacrTEHnyKEkd7FBpGjup9N2e5eOu
bqbsqLZrvAMAaFcRae2Twb4i9AeMmYzPuDo8GVmdfo/waaYSnGSC/pI3ar0WrwDENGz53E3q977T
Pqqpby/RSMEk2X7yMHVJyXPmwQGaql2cU/mbZHlJcWu+MEjt+6UsLm3ZQMlco3cLUt/JEO3JG4Xy
pi7ZPvEMQqpU7O2iodjDYY3fUAr+SnpXPpoC21BDxe5wGcH1ukOJstGq00MhZve7IH4tPBdtfRct
FwKfMVRkcEojGeSTsRChrthQdd5kBE7uaDd2AMZZNGl37Kg9e0nNnqp3MuF/hXoyLS/7IxZ+MIRY
jCevLhqIKaV58rD8eTJwOA96Jal+F81fsAIpOdK08aWwvRfUxvjwpQ4Fw62sWFDn8kaI4c+i92e5
JP3L1PXu0wDYIq3QMy8j00KRCoajLf9d8GbDLeedk0sr/K/25+ntyq1za2+H7fKvZ3/1/V9fYjtt
y2gb5yO9VM64UzhUf6TMKp8P60ljEb22t0fbfDOmKhdt7X89/Dr/dfnWtx3+q297na1v0fpqZ6jN
7LO3KwofSXDDpLo+VB2WMIRT/7fXGE0WBOv5QkGyu9fX81v786mfx2QhDahYyiHOkzbcDs06zU4m
tpL+1ja75X/bSuKxihzxVF/0+NnSVG4HtzQCRETx89bXlDaje2ZOx61vO6jUpqvpFD18dpV2fo8Z
xr6e1E+edzZ1ZD5fT6o6KcjvsOH/V1+mQNrVRvX81ceOE1st27jVZqHtU7eJj1YTw7RWWuuqNqZ6
jTAqZeqb+5/C1d5LhMgvuqrMoYyScm9Xif1UL5LtU7z4EMbr7ymKi2NmNPmJxAhVy1QnTqDmNN0b
d6MoiKVE1aNdj90D3Oejyxx7EfbMEknmxZnKsWPOlv9SCac7And5q0ThrN4e6l5h28WwEtuPUz9n
rPDVx3zuQ2Ao5cWbWHu2bG5OqKgkZD1QmYtSwo+r5c/EMeKAD9p7IaD/WPVC/Q5vrdolk13tValB
Yk0GtphDE9h1PmOF2lZHU9RkelSATJpOoRxL710+jupb60wIRvt8raYgklSUFnp4MzY+suaP0Q0d
O2UEjUNsvcvJbHYltXPPRQqkoJnrX8TysRBau0SsD1cPWv/W2g4UCseHjtLv3Xb91tcP+ptnjeJh
a41pLckwzY99v3jo1PpkV5f59FwlUUUZbDrtFZwlnre+tGaxizjqurW8oW0vaVv+BUPznwvkbDng
MEY0KOtrbIdS/yedrORpexmvkelZxcLW/7pgHJp1eS+K89bXct8+9Ep09fB9rRdcIqjevWuyxCob
ouLBceM1PMGwvfXBJ34qKzKoW5dVjxK2cP17G9e3rnSSS6A2mn7cmtnS1c9Qa//zClV+UHSESpvm
dRO5Ige9Z03mnLKO8RVky/+Kbj8v6TC9MbXo21f/f19HiB8PBdXQD9vrfV04aunLTDaOnQ3eahCc
6keQgebZmFd+TotP6Na3HcZarR/79RBnCkat+iIP/3Xi62Itlw7IVvX+1bU9wve9fvzqc7Pyr+oJ
Vj8i9XxXdCBodVLGyZz+59FXn630iAiEF25XKGSYPi+r4rY4KTpimF6PQOc3ZrTSW/q3mEDQPmLN
cNiaWgL8nD0JddeO1WEtGK0inzVWuF6cTkl5yhIwwltzSobmPKfoTEA1sfdK7DfDK9C3Ycf72TRJ
qp/0DuV+Pw3221yJ6YR9X7vbLoYfn5960Sy72KRWfuxtJ4wEixI7JzqnKloCJK2wX52xYgvmJe9b
yyq1/GXNE2yt1I3sV7zWoCT15dPWVQ8xq4mykQ9bE8WUGeSz9b2F87DTZzyUrBRTImVIlb3lee6r
xtLopFYs6rZmDeoF/hqLnO1ig+HiTgXDZTsZoeh4/abzsx6DaTG4r5rmrq4vmvcsd3vPqx62C1uA
rkG0DB43ll34W9/EzLNP4OkfPPb3XtqMFNEwxc3bxLbNTa7uRIQ71+1VP1IuEhi2Lk9O0R3wxynQ
fsbpsYIW8hpPT00jyoOntPmhmFbu5WS/ECSwSP5qw75GlfWm5CPRqUL9hpMLs/tSlW+WNi+s8xnl
PMcuWIsbzkWmlDs7a3NUcOIYvOgd7G7xhkQYv5LBPG6ttpnEq2OcGR3TvS3bo4MqCFCx7lG+lWun
uYqSt24mklW0pKQoo9FPGkjdICEnsEb5nGBE6bJPC3M4EMZaY2Muy3mYgYNRwV4t45On7+y1CtVW
R/G0HfTiZJjKzajEt0FXUsj87XLjTYPhqGfi1QV7F8WgLDIjeRzEdkOpoQ5DEGpW/bOvxnsUtepr
FkOaRHHjC9OLXkriWnnLWl1VWj6fRUNdtB62R8m6xrBr8zGu4uKzS5ujNFSM8Tnrit+N7RqnzjAo
Fbfgwy0scS9lW36w9u5+u2ZyHedS+yvgN+ReZ7FZunWL9FmQV+Sw+x65hIWrng59Kl7116Bb/djV
rDcz684pQt7fWgkYTrkXnmU963Z9EZpaHWqNOG2lZNUeAUtD0jv9xqIPExrAtEHSe4kfUdl1NwHI
Ewiw098i+anG0j56nbaq8ysXwjwxwgrHPQxrXYK2KspYfAuwf5yq12nI1urCIgm3Jh6Qj6RetAcq
7+17NCzkoYappVbDmO+pMNf6sqw7oArOTl0LI8RSqpMx5lWQFbY4EfQTe3MtK2dnbjyz9OfPS3KQ
JCh2iKD2mUKin6QWFuF6nxK8sX1Tf5qU/jmWjEAGQ+0hjvQaEm6F6guPhTfd6bsbvP8ni93a2yhd
7anv9MN2Driodxmw0/Vn+8/A4PxmJo73gquVb9u69TZaxvIiofpv52ZAcMSa1WBrqfAWn9uRyP36
PNw05XOlV/utBQe+ee68/JBEjYW7Xas8Ed8/bucGz1KfHJwMP1uN2T71kzybaq6CtdBPeVvIa7ke
enXCobPXCdfQaoZuPIyuYsMy0u3rrGsOe96l9InowAzYOrGcsa+ZxRyzLOWl1LGrUCeNs9HSy72Z
YoD62d5ObQcSmGZXj9et8flSZdsBce9qwqjllJymESw2g3GNz4AlEgqGIIdtzXr9AyQBbJ69yp7J
WiAnojn3OldLV5VnmOGvn83tjCaaMUyt/FoW44dZZ/W5JOJ1Hcf2PwcImM6+ye02+K8Tk+rNjzpv
5eva3nA0A6Ky1voIyEGLrK+S9gSDZj0DGIBx5M3I3fmQjBRTaoUa37iTKBKwR7k8pMirtr7tOndp
4tvWdFvzTsUdUYb1+V/9su3AFwlbgcsYC5ZykbZLliih4pRDlfUVAmNKLKeiIYm89qUmoycgoBg5
h92/llb11kRtct1anrdEq7SyYrPLyanPlKMy2Rkb6Wp4Ve1Kf7Qb5xuKkR7RC1dgHYHI08Q1hkYi
yDGVIpcPW1PrkXJQjFdghcPZZqmyczR5KIfXJhjP8ian9PMPb122tQSpKGKcdLjAKidCrBNMlK2Z
TrhB2eYaiN7+lm01IbUYNpY0XFzojnUXlOBure399bF+KuxS3Lf3Xq46r9nKFBxtuL5dhUWLjt3J
1mwSVfLTrFaDm/W92SUYpAwQ1NraXi2NxnvREOIlsUxqzdIqNVDaToQ2yQICyUvLWG2CwFZtMkOx
rRVvzswYncWx8xMB8UXwKKHC5I6Rk/yHuMX7QiT0ewPDOiApn7xUcN18LFVrf2S/ckXBUZya2o7C
3pAJ1nRKeiIPWZ1qIJ43vczeC/Bsf7DyxV8vmd8dt/lTlbXt12Y+h1qT2jc3Q31D7Cf9cyYR3xHB
Z2OgxW52LeYqQ4kTxxdSpMdslq+2rAwfHCfyjaawH3s51NIvW42fN3fqWJS37aBgQ3AjGmogqPrp
QHgMxpwKdHdqyafF7YjgCuk5NXQqjM2BKhavny+I5eVZdO2vpisUTI3L5dUaWn52812LhP5uy+R3
JV08EPPHcWmiQ2Inf9uhzG8pTgJ7rXCUA2X66ntjZRqL1v6gubr9lthHUmLFN0PK6WAoabZ3leIS
K95vlutqiH3HXzOtfw1zYpLeaZ2ThmKULJu7zxpAY7PICghMFD94iZH/mEgSYeXgIkVqSVY63Nh5
O3s7PSG91CIEeK7rIxH5jJQfnhd9lb0UPXRisgTat1bG3snyyHwifC/2bQIe03QQK01o4btujB6s
Hy5V39ep0p4NcOcUorfYNFUQ62siYha4SwIvM/FelbW5cIzbPP/QexZJT3Vvu6elHMAfzgiURUCc
UTlpCnk1apraA7XzOniQyAh/I/VQrwURsB18JXtX2ZVvQKs8Mz2C2LTj723pihepM2nTpd8cEveI
u52EiCkHxZyTh9nLfi+Vkj7OE+xcKZt/JGUwTa97P+Ih/h/G3mtJUiQL130izNDiNnRERmpR4gar
7qpCa83Tn48VPUPtPNPb9o0bLiAywXHcl/+i2Vq4KTyzeashN2+Fl8DKicpHpbsLctX4APn5FxbX
5W8TFUz2gn5FXYc9uBMSrC9KxCGGttuoiNThmxsML2qhRU8VKBXJSVJZuM5AnCc4trSQxC91kC6j
tziHDC/IqGjA/uIT2Ih9bA9MeDRTfZ3YWt17OnvdkrUQUnzIYu9ecj3owtfBgIw92v1VigzYB0cn
sqtd4ybaq9cbLShPAERLToow4UPwrU2Ti5ywfH3OBl9m5i7RqdD8Re2z7F4nH0irGZXPkisyLdin
rp8fJDuysmG/usVrjKaernWvkZKCEHD66VamT5527r3cBslLE0mYlBx4NbInOSFwlWmfVNihSSWz
alxWdHYflqspSzIOBP4USANnaUGoe7j4BSpQ6yVxgbogvprc/ma86Ypt5E2vU0y4Y7I0/bXxHbTl
6vCSZiFfuqKNf9utja40c6cXJ7Rf0uFn6c3GGzHN7WRY4wvfCeOtHMu/wwShCakjRKtuEaf0TiBG
zTdba8Fz9d6wl7a5oQeXCkfNrdQOKjs9ahNZR9984ntfAoapp+zihcwgoKJFL5IgjlLsq8Qv9sl/
y/QpyjZB5SHebevRyxSMoLx8D+1v85iGkfHqFp3xmswKgz6YlrNkY8XrztoMPESaaINtvPIBm5ws
urXPG7aRR1RaT/ZyehXUB+DuPoLocNsqpXNeJEnihtGuGcazE8TOS4s2+sMYK9DMMVYDBRnAjs5m
4jzLGUQEw2e05FjT+G2+BfXb7LlB4x5g8z/Xq7vfRab4e5j9AKP0SXmBS6cfFK3pblkpa816V2t8
zySnBk1xnCsAdres7nPWnB19gBuPUoQXFtt5Xaxu8bUPXqVsmv2LlvNiSK5ulf7UWnVBC35Ukt6e
HkvAIfe3IliQ54H5/8Zw8ujJcXnNW7Sz7Ek3N+ztslNsDMGLJJ4aHtXCmB8kN/rY50S1eyz0NEq2
c7NEgevK2UhtEfGVTy2d0FmTxIe1zPCSX56q8tHry+ZZi+CW/XK6gzU26osk9CMUPHp2q9cy3xze
axwjrij6qC994MfXWrO/rg0S1ikobzTNcS1zd4T9x9tFm35AsAIZoa012tMVI62nFuOVB76BGY7m
2aWHBHGRnI29FNZNS4WXhi9aa7bnP8rkNKsp/qpbP9hpZZUB8smdZ0ncmiihAyEAhjplpaoA0mUv
ph52CRzV1zr2y1c/KQmveXF0lLIsyolVxkDMw7wot1Pl48UcZf5ZGpuG+z0oUCk2TOA/pWq3+5Rh
Fue9qH6t5/KlJVB4j94rTlwJIrdmuBiJQAfF62G4czqz5wZQGQKf2rGRClJKs+tXdarjxyZ2z1Ip
RZjgaATvG++sTUP5MJnjnV2H2K7Mg/HemEN58ca6AxU0Bdl9HZT7vNwr6lDumsapdxrGKQCPcAAy
F6+XfjFuiXs/uWamurfs6ktj+AV8+P7ql/291QcotofsScFL+Mvv4oMVIniQWKx0CmYAXqlVpzHC
btnNQbDVZ7UPYE4oIZhutdd3LXOQbcPsI/e+N7GebWZQwlucXiGS+nzNZbcPfAzsehMMuqoMFxAT
71rtRMeADwIBbhVIOiDlvtfv1BmtOSyoDDYXYCe5yjEd9Q/WXQw2oBd2paE+ZF16nhRHuVZdCT22
H9xz1kOAM4z3uBliln8u62TQnlkfuq9zZmmXiR1t4h0twUSj2GT51MKZ2qij0aFJQ7QeOlGz88o+
2bQz30gWw/dq/6yFjfe0iPBNkBjsqTLhPQbG1WzwO1UG5IKL6ANN1zd2hHZRq5WHwm7duz7DBYxA
AIdrMg0owNtGdYdo2RcQFuPZV9v+UDqhvwGp4T/0+U8uE16QWzE26D4PWwdjpsNUKNo1Y66aWaP6
bKRceaiyGZs29RUbFn2fKfO+SHQ4efjUNNpQX+rOr/eq6Q67xsH8MnXreae2+pdgxD8AxFS3D3Ds
rdS5fLaAfzxXuvmuxFF1ylBrvCKTCK6Eb8o+bZz2WhYFURJ9gL81+9ugmvorQIJTVyPI2NbJNq/L
o5eN3jk3pgp/bgBRdm+GWOTCjaj77mRVCyIw6LS9OeBiDkD4L6SafjDKZSeTXfItd6vfAofrtqiz
EcGj39iNAlwvads7jRSdBOBaaEmwYu8MvvaGDdtG/atK9AlenVnfDQANzsoS8DCaZ5lRa8u0mikK
3ahjHwRvygotViQjoqFV3/XsR28rD2kKzxdxlG0aP4Ne/j27RnVh/03lS5jUaK6pl6motBcThodJ
t2e7166HBPyNU22NPIyuXV4Fl2BkhpFpvL9TWGyhd5bI7Q1L7y2xymPqgSaFE71P+APsjYQYql3V
9TG0p7/cxT5+dHEXJxTYhoRCb2CHBoJb3dvOOehDHCECyDQaupxaUS+Rki8QAfLtEEc/m6y8EEY2
T3zL+wTECvJW9YEb+rtOsYgZCcOz+4ApR1tZTwRG9E0Mumznx80rfmtwzNzG4CU2inNYMw7Gionn
X99sy46YQJ0/oWmqXvso0q7tkjjmZLFVD7Uj34R64O/NDqReqOmsUBSnY+y1mn2QJO4WUNYhKoKf
CjsPKDFEKAoRyvi7t4byo0XWnI/2qct9fE9cOE16wB6IOkJP9Zge3wcNQJ75mRVJu2XfsyrNh3pM
s41KDDKN1ZCfd6wFQr2bIBc/jh4B9lrvJnaFgxeEVfh8thUIJR+l6BJlqesI8hIrabBZBGMBjKtw
eMyW4PWcBgfbW9Rnq/5n4PoZAmUG8EZXTwExmDnAQ/8Yzg56+xDmN50Glan9NUAajID97hsPOF9t
O0SdnQ0+X+oWoelirxYdCOVOwYBFUxXkI9GLCQKfjYXSfZ2q6WUM7eZKqDHbzt2EKFrWPsJefiHS
3Gws9OTP3oSLX6T71nmxglX83rsoie9erAWng1vtj8b1rmXEMGs2CsNYWlWnGYWlVgu/DwBRj1XX
fcf7wIATbAd7pUym+wGvoqtD8LhYCMRBqr+mjnsH/mFilj363MHh+8iqnehGAHwpxjnO6DCrKiBR
ZHFFoKINTHbdSutUuVWxsRKs54CuF4DiPAvQDR+DA2Tmi5OzKaUXaG4hHftaWp1LlKfQdkkcH8up
NY99XXlfU+8NLlOntv7fs13v4LzzLfUWiIzyd2T029zKgos+BuNWr9Rmx0rdO/UAz44WOFBwJ2xJ
KT6Ltw7CvYMlYOer5o4Z4L2Hwe9TOqBR5JBDTCbZt2bwlmeKfbcm1VA4t6zNzP9s11DE6tl6sHzm
jt5ggWN0M4Celecd/MD3tqGH+prG0LdlybzR1YBX0TeNu7mO2TZl9vEzzfV9jpvuRZ2Rb0Io6hn7
0l/W4hAFVeeKBbp0RlZnfIiXZBHPMfMRO2Gzbp+Hvp0e2ngZucl5ZdA+1xFT3apOj2XgqOE2dXiM
YMLOSsv6o+tTZh5W9JGkOjqHZvFkGaN9GPOI9feS+O797HXw0Fot3jfdc+o0ySVkeXBJfSfaGQUE
ANjY0Z1lm896YMDe8EZ6FBbuA4gr4nvxflDq51n3Ca4Rg6H/I3CmZSfBgNnLjjRUYWCJprV4XYHA
/G+idOwXYV5+KjzsMowQSS2/BKkxZl5LmAW/BgfZ82UjQJmx2PYvSoXhFhyJbp94cKyDHjTWFAwT
K06fcwmNXBGUPtNRi7vGnJ7UcB6hdvj2bkSVZjstWWQKpm1v8rDM1AVo5oQpvJIO6clZA13kmcUd
iIzTMMFIAa700Jnds9Li/4TDc7LTuwoHQMHMhQuB3wJ/tneGKYdTMLsPY6ppTAW77NFja+4SN9XH
DNzoHa8N0IbFjxBz93c1xwvGa3+6hU/nliiBs4QK6llnpZPSoRzP1e4lmfiEAbDylJ0vrdEAD5hU
SqoA9vRBCkx1bl7kMsWsvUV1kJ+zuGTIHjtnV1sx8BC2FADBFfO2QDEtcgrciRV7ixmeeT9oUHpr
gAJKB7Aqafg9JEf8+5gA6ymZw48QKTjERw9T4Jc7x8FockHO7QBo7xKNp4v+b6qgvlX/Zl3T3rVD
dqzHms8kqMDESfyjircsYUeogvXZCb8VeWl8QUIeRc7xRU8C65QOystMEGCht6rHylyMB+Lvamec
Ym8M2a3fefHsYTZvPcRspW1THfnSVs0R/jNAjNt3rqlPVy2N30aVVWpYBcgohlCGF5OmykfXJmn4
PaBAHzcFiCCru4PNhjdYrtK+CUek0+9ucLRXYLsu0tjKxELAZJzWFlx9nvbNrkht7wkWgPOoTm8z
CL4nAzCCnQf43cbJl5KJAfKVEdDKks1Uyc6pnjHnKzMAmopyTDo3ZP5kpMBfrF0edMYWe/H+BDui
eOvMujmNsEW2ktXxtgZvXFubsFEazHUr/p+2s3d6GfycbGU6FnE63yH88dTPgL1NTLUfA6RcHoNG
q9kZRgrT6Z10b9V2dSyhgRsB7AwlQWIu489bmBrugFSwE7LJWAQbZx6zPavoR4M4B6P4LsseuxCw
GJ5Wb5iWtedswcyUC64uBGFxNp3HaMGN1sakngFGhAuSVJJJjz4UxfD38X+LpFyaZ8trV1/KgPvq
tdDpNlmRkgrQs9FBTmt1Fez8w6QaTAzDt7gBKeC/jk2QHgLovHZrwC0axleEylE3xPPupqshGCHB
DWUmCwY3dlDyXrQ3pKLzU0iS41+T2wQXcFnWvGeyyl8ih/JGWxVcspMcJjMRJFhY/HtDXYD2dVsd
BaFSOU4LpJC5LMChHrh10OD14G8SRVviCJQGYLH27Kp8c5R8l+Dx+jz9NPsBFPNy45rlinK04hNt
LVHnvUAVpXCcsyk7SUssNbkzyCLizS517XIROcLNfdrYTpbu5K9M0JpmAxbhs8XV7xg06lEURhxv
C8l9OIPh/Ltbnt9oRs4pR41a9oAlSeT+y2HMEpktLYzvJJtl1TEsFR3/meVvysF9BnhnnOQn5c/w
gscwqgbESfpq75XlTzkvHQM45stjvD1hKRS8FK73MatLSKNr2Vjq3RGpFTyZAH3csL/SG6DdskM9
Tum4V/X6h+CBJRmAUXc1/DriqUiOZNVgY0ZUOSljvNvsZdP7hvMK1eB7D3Nx7zUhT9RGQvTQJs2r
PHs7cR8H4j6HuTYY1i1cxM+E45adsuKSOiz/WpyFAU3+56GBHdaBUDfBTh6XPA05wp6TbV05lF5g
hbrPvnK38Yo+v+Dr6IE+k8MlgYhA31COlcYqCn3BZAaIAMw5ZUUz7/84lLMdHClAIrtGfrkdzmkP
GsqOTvJ7Y9MQo252cZt8mUf9Infudpeglm4KK512cq/lriRtwfq/1RBfWTAA8kzkDDmSslt3kLwk
RopjSNOFQDQRfRy6F3nwt64pt2btDVJTE/ncVGDYd3Ir5I/U+5r70waFviWCzizXqv5qF9sQ5C5v
99fMnX4GeGUcMmYD9LpXrcpbmLbhIZ8hOrf69KIvQ4d8trPYdo5zMIMExnVvo0LnRAm3QU/ISvLi
//fDf/wNcojtFWR3PdRvLW9PDzWZHKSJoe9kCJDve4fc+MkGkDW+pHB5bzf3Bqf44635A1Tx+Q4a
bOMVEazJucG+O9fmfeyG35UuU/frHWYQvOiOC6V7HVzU/inDxPIgf0vvV4+pPasHNBr7edtk4bUd
dAWYxzIOLa+1nClH/1rmdeWMcECY7KQn9HF6YArD0mXpCPqItJMJx3rtPksDu5ppYOrbAQm2k/Tg
sbOG05RbLEuqfe4MGB+5C7jyX3/XLtKzH4IV9nIDuMICSFn73hzfu/oCYDQKu17kbRjelmFZepJk
17KC6M8yIln67Ox9pxrArKRPTqAwRkp7Sda39Y8uejuU+rnyhpPXmFvpCbdTsBU4Kh9twwaBjIUs
2JsjCt3n9Q1f+7KUSTZYeqHa94cGkN4xdKKD1JnS2aXFev7nLih5eWpydDtH8rfDT/WS/VR267Zl
hdf7bejBVo4N/tQ8B3DlNinwmCIF5NbbIJyXD4fuQTQNdBaqk37Ah4J9euYF8sQHW8cY1HnM5/bZ
YW7A+vCqE7GY1WLTQp3IAaUMdXdnLVjVeSyf88HtDqY5M5VodHWnBgWxmx6BmQ0bvAdhFkz5Yhdp
zkO9C6Ly0cmqPx68/Kr0g9vrtOalcO0ma1+RJsWQtqce+0HpjJLUy3AtR3oCfcmM4TzJ3ZeLFOAZ
JzArdLveh1a/lbcEVjulcvhH6eAaX3MLESVZt0y4Bu8h1X2zhUsRcsO6WEnPxMGhhsQLvmFM9Peo
B+6OjMle7rEk8tjjZXqCUC5r5Cn9K5/0ixcb2UGdx7vELBEo87qTDDIao3YLZ7dEPXcXFsHtC2C0
PyHlZ2e5oDx5OWKkbxc2jB0NP+fBe8Jezr1hlv3EfvXxPDvk0iPWwUDVVOfMeevfp7ejtusniPfr
XSwzh5E0WT4zmZtZO9+CLiSkEngBX8ElG8zEPeRHpQl7a1BODHRRRs3a33TMZLIFXrc6Tq5zngDm
sJ97hB6JRnFkbzMcw26zq9sqKtKCgj03XbsNwnCpH2ojMQ5yffm7fDsaz63+OBt5e1BN41me6vpo
5Sjvur9jY4o2Y1Gg9A+F/J8F2jpwKPLtl/xtYsfytMSRhuUDGP+9ltk57Pw2H+4RZDdPQNOqi7B2
hqirLvSF32WYZbfnK09iHWPWB8MH+lcKPdOcvHpnQZBGFgPL71gteAlcRvAdCoH7klsmT0a6daAS
e7SAB/sFviH/HcylwTqir0/y1qGX8X69CWutHEmT//ulmKuNsJfu5X2SmYL8MZK9zcXXvBzdCucI
2w8mtAgzyERX6eyTiseiNJGfvU255BCHTV612yH72v/A6m8fSvk7/5hl3M4tc3cLLODKhiD2GHzo
Zf7K5giha3lN5gI5mG0wmd/RWiGeHPbJqWjCUN1L89uhv3xBI8AgeIff5nHSU2VGtyZr2TRnbDlo
KEVqwMSWSZj8O2tyQ0lK/o+57O2vL+cRJs79WKDr1nPcAE8/2OxSzVv0egs2of5y5Q8x64vu6upZ
brZM6uRovfdrGRtBaF4HEEDWxvLra3Y9V47Wx7hWrNf7dG6Uv3cIdTCGMWbKwImEG9giycubxx1P
WMYv9bc/fi61YhMpg/rHNFIe4a3nzT8CiPZn6a6RrjqAppdnEHYdkhvSU/73oZx9G6oA5TQnt0x3
n6kgAUyRdQn3iRMiBA+pXSvWNaBUSLK2k+zg/z1odX6+/fVLT76RPdZ35jafuXVmKfX0vGP/5L/v
nRzdWsnh57ycdLvqH60+/8DnsxSNjY3WftNmpGZlXFlnD3Lu/ypbm0jtbZ4th2siz2PNypGc969X
/WM5I62l4aef+l9ln6766ZeCZcDHaK7uQhh9yyuOhzN7FdV8W6vKCy8JoRTImdCIWLwvYbY1Wcvm
DE9Q6He0qVqDw1sjGW7l4mvTP2rk0DcDEEJswd96tLws6xv/6aVaX6D1RZOy9TQ541/LPp32vy5/
e13nfCH3FzFov3Hn4tDGtHaZC8uHa01uK9k1/0es4n81/1R2W08sl739glznU5vbLwyJd9WU4bfa
eeFWhgZZg8rR+o2WMWTNytE6IVsbfyr7lJV2fo9gQP+3ViOJkBQ2RD5eTvbemd5KF74dSqnkZ0LZ
LKuzKjvoXvG6Du+AqaCNr3llXmjkkpeRn7lQQETJyiz3FjryA6udtzI8EP1HkrVBGfgfutpt0LBV
YggyuhTlDAkT8bedPElJ1uFWstIVHFn0r23WbrCWfepC62XGoEkJWbgwvQZ1Nnedo6fzVta/CQAD
wkXJ+Ba0Q3S4vfFyU9bkNqyuebld/5qVivXVlWxAIOWf4Vvyn64gZXOWgJ3QEl6jdbC/Taxv9fJ8
1jMbvEpYvGVni8CIsURI/lg5rs3kXElkYrBm5ehTOxlE17I//nGp+XTK4FXKfjbuQQU+1VApcA2Q
FkTKDQ0kx/LhKnHEa19l6PKzJMtOcmfKpM+z06w6myZzrJM84fWJ3t79P4KZf0wV1qZyJA8/Knoi
erdGtyBX7iB6YsQRMik6WtnD7JVsx6Dmok0P8ore4pTSA8ZZj5uv8iL/E9Wq1WCPdTZbJw2bg3me
nRMkgmGJQ1qTpG7Yrdysed8KFPTPQmtTLrrDzmxhQMaAvEY+LF0Ljqbu3wln22IDIFLRrpG7Ks+l
zqAy6VXxVsbwTIRPri8PeG4R3Wlv8cxPt19u6h+P6LZ0vd11WbPI4e01j9icnD1z2stdlp9dE/kD
1qzc2E9lt1Wd1Hwmc64tpXr9l/Qw1Lc21nobbAyxigty/6Mr4vFoIAS412HMkoV6hgBpccZnklpL
Z+/McJDpWWo9D5inniR4N9XBa6RlR225hprU2X0Z1O1GWs1dNp6UuTR3ap8B0huGYtNEvOqSeJlr
bm0PgKcGpuiaJu5BjUIr3yMZhOEyK/s9UUlQw5NzbvSgeYSTxV4zorEQzzMH96JYvab++LYg2l8C
SCkv8G/qHapxI6ocZKUsQ/AoS9ieqEdUIGK7Sl9iz0FZ0OzupxgtBAfYwkFnb//oWf78lFbN3/Ad
T72plR9jbuKqlfrf85IpeY0P/MUPVJDiWfPWe7P1wyNaz86uH7DhoLWo4wzDJmjq+ks9g+llSV6+
62pqb1HUAV4VIdulFostgEkoec6tCv0mVUXKKGaTqSnBcWPEWD2MSw2hJMwEBhwFwkQ7NoVdPsxT
Uj3IkSRZUTjonuU5wsIE4a0iDnZlhfyQPw3fTDbPjq26SPllamVgR4ISx24JAG9cn5VbXMSoXqsQ
Pg0fI1EVBcNdmxVggrx2YD3cFO4FpAbbax7B9hbVr6mfoqdhSSC6RE++mnxHVlM5S1GZYdKN7iKq
XAXCZ4bFbo0TPDWoYT+p7IQ+pYqmbadxDFhBUBHbHtCq1OZe5liK4iG7mYahe9CSznucl6TOgO3Z
9C3Y1bRYK0I9S7da6eCKNrA7Y06YzY2jji6M/2tKovnhlgPNgfKvQ59bz68iy3tEZSbaVmG7QffU
2DuaZe6mqcnReANMXxiaebEdoM7AWrWdbutJu8EKHhkMHMBLLyyvFVS7a7Mka5b+eUwKYqgD0kY2
3LRSv+SzmRpbzTS0iyTFFPynsOgrZTt5sNy9MCXYjKjBW+8DGHXtsf+WDPlXg610cOHQ/Xm3TPjM
IBNBKxQVKjH9/Ivtzi9hnujfpiYBrYAgzlswZsCu0cF6nDX2kq0pse4qN+8veh+3pzSNiwcegQbl
v1VfmlGhc2Wpea8a/VuNatC9GyWPg101UF+V+iXu2ThyEHvcS1Yq2Ap9R34939fjpse4YzMtzWMt
xZQvBsu1nMcONkWOAu2WMWP3x8lW/t1JZ/NOLlU3pvbgeOEJchhOnRmyaAc+ONVu/QvaIPkdhnNy
u25tzO1j07X7XEXWZutjsdwH2StGhTNB+6JhrWybdxAtmhe45/0DoeOz5DDabV8wrYMMlY2INS0t
pMwxys8nJe6b6qLHhWsgQG1oP0QslkMFBt0V/bT+Wg+ElcsUtROpcFCyOCODmYBm41boptIeEdvU
tpKV25Ol6vKpcsCELffHHkeALtUy0YuP9vj79u+kSe4f7aKGc7bcPwSnQeRlk4c/PX1mHEyUU+RQ
kiqYYbiveeltY4uE5B+FUi01HeSO3fAIcAYEXoDONbH6H+iHMijp9de6DsJTbw8BGu9h9b0sD1If
D2F9SHVUm6pZcQhYKy5u4cQDz00QBdduSYYE3RPX8I9/VPR9ip3MR+Db8R4KQ3xXjhkehksiR1Jm
ssouIAWgqBZrUYPf4L80lFNurdezuxFzwP+XU1J3AF+hasfPl2m7ApHb5/GhVIkGbj/9ddJafmQq
Sr25pu3Co2Db0bRaGLAoUt5HS5IjMHEv2cn3USyM/AHyuhoTXF+qSxXl8s3aSI5w0Lvjw9exj8zJ
sUtUJSwrD0+MSVEuzocFFB9lKan9dKpk5YdbVEdPDkLgt1Pl1/44I9PNfVcC0PhcsfxVUxlDdnye
C/trij0pyKXZTe/aqUrv3DECcKKhvNll7DOq7FbskyLUXtUyHK6uXv+Vh5r6OtiF+qqH9UPHAPvA
3jRMF0QH+fr1BvpfTt3qdzbQkg8341Js5pT3KWoGH1GlfIGPHDxKpVkG934R209SB1J4n0Koe8mX
lmP9kQya+ab5UfGuJWdpwjcne1WbBvrlQ1in07UPtPR+XBLE/fRhYyY1h3YzbxizQeMtWWkD0ZSN
HN/9pSYD7qUusUuYS+lH5tXoaGtGu5Ws0TfDycA1dVeaFor4G9vq+hdMr5AuskZ9H0Go/Gh6bBFU
+HrHhV/5ARSs3NmZb55GLDOfSnt8A0LTfbPKH7PbuF8sxW0vWRkhnWTr3bdmBkihOlb+hIgOWrph
/ztw7PYbkC19N8e4iNuN/6YBPkPDth3Ae3IUh+1+xhoWvvB/iqBF/lP5qUy3HFCx2XwtB6/e49dW
ojDnFG+ZYtmXJu0mNLf74k2HMf2C9ftGKhVgbG8gML7A5FXvpcj2G/YX3KE8SnZETeKseVOylWwd
u+bTzC6d5OSK3aDeq2i96TCi74JpBpdQWKFxV6MVAy269lFhs/N7gu5xtwOLh6wn0rL7yh+ci9T0
re/tTW2w6He4ncw+Iw+CMdFHr1b9Fo5PdJGsE6k2MIWov5OsjRERPpC6f5XsrEw/XL75D5Kb+uyJ
8Tp/MmLwPf4YnMJoUJ7TrFXvIx8acehjVzXk1RNAnz2yE/1z6bXvSdyqd4AVhmddb3lVYlTlq8S9
SgMpRxfxUCp19iBFkpioHEU2BIa60zFcLXCPzezgWZrH0NGecvO5aYqD27kVhoX1Hhnz8s6enOIu
6iDLLWLB5Z2ikjRd5SIzq0672MNFS7ej5jHUHKzAJ+sNhbD0m2pV3h7dzPIkWTg6QOr14qM0RyQp
jR4swdJM6yd/g6YfqJp8xF1ZbQGKV+k3UNTZETq+c9DZ+/hmW8Zd7irWqxlmzn2ZWAAslmbtpP6a
QEue+bRp90zrNNyIOHKXZNZSf0sErwG/+5+ytYkcWUr7q+p17fi/ztdbADCdHT/W49w8jEoFXLpw
kb4D1WXyJfqVq/67OQ72R+OM6APlenHNQsNG2bhKQcQN85e+cp+l6Wik1zoyvK91k6s7t46t+7T0
MGCpa9RS0IV9h470t4L41T4uti6woata8lK5Y/yj0wCIWYbbPHpmF1wU20mOURqqr6iq1Bu5vDN/
VUuv+btj3wgYkRmjwzgZJ2K2Jaq7pfXs2WiO87o7CFtq+SbJ6gJlXDSqriVj6tUuw13v6/GlRpz8
n4pbG6ku11J4JICfkfHfqXOgxjupD8E9XuVqseNSaFfQCSvHPN+yUq17WjIeeLWjW8tA058tM7GO
qj3A3V4vYTnmnQ28/OKElrJPtULHlmpwThZ43zNeN81VM0znYCfZ9DTh47LrW7V5521Ugf64znfm
zs9o8yi/G+/NHRKmpGNhHZ5f7bYw/4aTiFikyThP7+OlzRIHkkow7+uqqh9iva1PplENl8htLdx9
/RJbgs5BHwuwKgMfzEy9RBbL7/1vcTC+J5Gp/FJAWt5+KMs1pOIK6+eUDj9CRXG+anaToXasza+h
jTY4U5TgEQq1e8wWUXFV8dO7Po2tI+GA9NGFCgTGubGInzGQ2f4cfmMA/g75UPmpB/ggg05ihs0k
PAlc81eGMrLe9W8B1hxN+9J3YJbRKW7evJY1YddX2iO4jQ54Dg5L8K6cHcE13z/puoEH1egskgZq
mt3NWpfdyZHj1GwBIoFw3yXIuuBf86I5g/eWp95XbYqVe7P3PO4B8r11mNYXyXYGynO5E3dnPe4R
ptKYl527Eqhb0bjeewAhfVMNoXrfV6X/HtXzN90K9AfJzQsC3NGtR2nqac5dpFn+k+TCPji2aZm+
mIXuv/sze4mF1byWhuO8+8fRz5xvMZ/KYzuq7dFph+B7oR/roba/lyCysMyp6tMQDMVXbO62vRW5
L6wjr5g8FA+1ryCeH0De6PpQ29zKloqoYMcZZ92FyTIeETuaeIkQXjMi45fYHVqIqYVO0L2vDRqj
NnaV3VmHAUvBh25J6BjTrsEbeSdZqWDDtnhoZty2sKy+A+zELwddBboBw9ENsbviwVgSGyneO1cx
7nOnml+IAnztymj6PkUL0KOFz4EOFJJ7qf41nofp+1hH1nZcyqOl/P9s7yK5tLb3XZ/rAE/bNoGL
4Nt/rr+W/9v1/8/28rt6NcDc9sy9mVvxdmDB/lwOU/2sO6Z+tJcy5DLqZ6nIWfzeyqQJQpHNc7mU
fTqXLydyVop3jHW+iZJYC9vSqxr1QM/I/ilTsY/2cvOwNpPKMfa8TV3DNwjKRyVrLQiTcL5GrR6C
vcO7vuvRsdllo1Y8SjKaPK+i/9A3WlPt9TBRr0EFEY9BSjIotKvXdkkkaxsKpPtbPqt2Pcs1tB7/
Uyvla1bOkDK07e7yCEDbWnS70ppPGfTm0X0suV0/euw/UCTzviXwmehUZX72fLik+ui8THbv/TAQ
oCNa6A2PlutiOJqgt1KkasTuK2xiiMfnplQOhu7NX1BkGI4dVxXB0w9oWWf5jTADztdXrXWPE7b3
4HcaG13LtTGveNS5a+/gRixcBwzjoDfteNHrEM3u/zrs3Mx1rLCAnMviSyok6dHq3ruArGCi987Z
TM0ScZ3Wf86cRHlGILrb6ScPG7FkntF0MdCOQYTcMTdMQeDFxGN9VKqsP7L4Qxbf+F2Z7XckRoYv
UYwTfNK1/WPU9NpJjdvs7I+p+RAGOp4YSjl/pGH6G9Bh9puTQ+zgL4ppoo6F9e8zfjJHY+yCh6po
mudiSQyV6WFYIJe4NDD0hYrUANmw2vJBS+HFI5ms7gev6B6kvTTD4GmPaeSEARriNMniyQ5kHi/Z
PnkOEOvY40uZPiE6hEGEhTGa0anjAR+0+sEKuuRYQa25TzJIFcZozlfHBVkMO96+c7IhOhdIGd95
ZmSdCXsUF2+ah0tWjeNZUaPyLjMKjH38Prr+f4ydx3Kt0LJlv4gIzMJ1ge2NpCOvDiFzhPeer68B
unV16sVrVIfAbcfG5MrMOWbS+CCeBtM6J+WE12tNkiTqEn8bt62MA4Ncby27GBG6Al0GANXfUp8o
N2lsdnc+tCe4wfQOcsehG6jq+/u5w+oHc+fxIdLBI3fC6buQpFRQyI8NNWg3HGXtabQsWN5wT5/x
numdKprGi48PFQjqPPWqKYwgYcGP49mE4MNP54+ksTY+fmQvVK8buDbRorWfo3t6Sb8jQ54/pET7
IPGLvFwPSJQHlrrNWh7O/iB2/fIOVox/B31gJRYPIwMqYwLSSYvJR0FfotqJd5teA4aA2XCCjTre
1ompLjT+GehafbH1qQOFzBXAyKjcZ40CSAZ433iNobUQlI/7XEjRgy/Z5tVUUNOuRvCh6JHc6f6w
79NhehEGYydFCR6sgitFmfICbIA8vkQ0AG6Ccuj366vUODnU2qAcc1MZPHKJxRFFUMxQdekM1m0M
OfzW+VklJoCI6y7r3D8rjWXLuvJ/bvndfcxWPiEf8Ps+67qqstChUcBzMxwDr3rZYuXYSt1Th4Hl
cfTlDHwFhySDt03eckDpsSxCtLM3U1vgc7ksqmJCtCT04rAu+mmtOKgTYweTB0RyhsmgYJmoeYjf
Uymm8jTaSYWDBXPr5HefdW5dh9M4ezcqLUpDTjfW/8frZoBRJQL1/+e918V/PtrER+BAJOT8s+73
Jevnj1E5H7P0pZnC8IF7ru8UsakfVB9tRZ9r97Jt+jttCCV3zvmbTbuIb42q2K9L64uEZt+3XWZf
dF3agy6ar3bXICls8/a5H83K0QYzeG8D6QFBkf0lFGWbW9wO4IC7gZKrETsA5e2y+Jtkxg10kPij
iuqYx07Tvix2926id+WFPPdJBuJ+QShQXXKlCrfgTGcnEXJ1+d2wbiXA+s9+AkueojVduXuiRQbn
5uUd1pesO/4u9sZoOuZQU7P874f8j7eWxgS9kOo/pfSoAsxcPuT3DdbFdJD3FL/io2cNknnuxgAD
IqxDcXyR+hAJiWreCkiOt6mx3H2Vgg4DEVo/61D6YqmUWnuTVMHFlDEuiWVQ/z+LyzqcuodLtEzW
dbRgKht80aiCLFt/N6z7reuqWs62YsAVYF1sDS3fRGBhvC6eSO9X9UeEcMEu5PpVCSbkb305PZkl
g/Z6avz7fM57j1ax/k7tYmiY5pjdWBpQlRiI22XS+2Ff0FULwTGiZx/bqoOe2jBBlrv4YMrRNU/l
apsx1r2VYe2SMSB7neq1RGK9yB75dqFLztt6TgwIKPosxBueoi9+kxqfpe4fZRKZASQcdE1JnRBK
PxZla4DvI8lAQaP7Hif77Od58ak18bskyFJzt6SBnq4hXe9xwxKgFnSQntmcDY9+PTQwzRlArFtH
MyxPYYYUcN2aY+F59vu5cdatcRpmeF7ClFu3Tq2RXmtJvCXLO1HxyG/Surpft8XCIucEaImYPLop
W1m6xjgJMR/oc3Szzq0TOQteZ1WuDr+r1jncUEMvxsfn51W/W2UzM3cxhShnXWc2IbhJq0F3ChzU
/d3v93PkIbs0ojCO/qyy7xzjSoUS6X5M7JISkU/xREmVk211yklGR4VmPVJ26QwqZt2wTkYLapAr
LfvUkjRV29/XKL70Wc4lZLv/vs0/u+hmjIZsffPfd+ux6XB7cyq9n/ddN/tpzEf8s+dsSJKLHZbw
NMNGCLa8vTTUSARRsP7zwnXDz0euXzDMZH9rC/H0s05bv8Hvh092winom518aMLW+19/0+/e/3lf
5SsL4Db8fIflKKxz/3zZ5cv9fKd1y8+HdmV2EwN2RSq+01tLPhXLbusOvqhJ86yz65Z1Mq2Hf50V
Vge6YfiwqQhdpG7YEm1gpzY2lyaJKrfGwCKIkJoFTf6uF80EQ4+exl4+GKE/70y7+0tb7uSlgBXl
6LNXE6wjhYEfhQ0fzB66Q5i2X3Xm21tippMFwjSq1MhTjGlB2dqfhoRFdtw5Us2NHNCsAIdv2eQY
G9ytrDp5Ypy5R4T3KJrednouO7ge00PtVzQXd49KMPJmyPwgYifXXm7OZoz+sqLriYTOJiW7VQj1
PSyGs0TVcyqwRJxAMJRLwa+QKDok6H336IgZptrJKZKUu7pNpFs5Zshb4md0W/knQSyCvdyyahh7
ZFJpcvlZp2Di4szFkB1+XxWQyfOyGuQSvqnS7boBDdp7O6O4qtoeKed831T3TSqG24FAqDVrWOg5
Q/JhpmUEeFnMFwkepRKTFRxysD2oOhOyQzs6I1JTYdNvqKfXXhlxAFsmU+rf1QM6/qw4mcGg0/XP
pCBb7KIxG7dqAWtsXZdDYNjNuKyRMP2/67qZQAKkqbqrcNErLN2/yZYJOAq7NKvb1gDXlLZwcUZi
mNt5mUSpVu6tyZycdZE7iHYbQ6NAMNT8rPpd3xjiOdJb7biusqRKhUs2ztiFNsVmXbdONNVXKRPB
bFx3+WcDxDxtan4+eF2tqwX13anID+sHr+v8cHAMu9W8dqqpWC9fct0YJXJ+0g0AhMsqnbT61TQl
bwjC+K4oNwWC4NtWUaI7aubfY1T5h0HRLoDI0/OIWdXtOrFmWP9grfTt77p06nNM3CDzJ7IUS0ga
fQ3P6+6Y6Il+S7Jf/3ltFxmbufBxPwrbxs1zi0Gbn+IxNOultftZxiGp2tZFKlz6fNkelrp6WoLn
uLFuZpvooJ8rakVVJ25tO5Fu9OgULAtaFP9nMur1a0fW8jiJdBkWovfB/Y/GjN/9xgTKUTpz613f
yJQLA++K6BbDu+5aFpP3c0bNZRTQa9w6UJGbm6LOgjtBkuxOjYv70g/G07rbOiEkUx1sgcr9urju
q0BZ9/SKzvH1Ves6FBUpkoTkwhhudG05sG/TXLNv4XLPR03r3gK/hhKyrFfNrMdJKnb82EL5v+4G
AfNA5T68rHsQ+d3KkaKdopnzr5iidi8FtnGLWNS8xUGs2iihhZfBOJu36walBe4plxRn1sV1A8AU
ca1SAkacNyTIsWFLKVnT3D7i/pv0+vl335DcKWZmjblL1SreWhMdE+Asw7sSNYSHPUuy0UzIaK7Z
Vv5WszXI4fBb7kA9R3eibdCGagn5g5F8qKWlmAotXibrhNhlxi0LN091Hok2ygA7PAmzEH8h9fmA
h/8ztyzC13vOW7z88Naw6b9brFV8zKGP6xx2zRn162O7qIS6pYVxnVsnw9oouUwY1NI4ua4EXdvt
bJWK9xgDfCmmh/Cn8Wrp85YJu+sXWZ1Js7SMYhfhw++EGBmpw7qcraqHXmTPYhEedYuSpl6+At5E
KI+MVX+kV4DdoEGSFIC7e1wnatWOMwZH9cLf+O+smtqfUaLCwGhysI/r5r6fUYiuszHYGZD/SUyZ
A3A+RTsoez9HzJqwIEngjMSWQQlxPYo/m4G9nJaszA72CXYHKMyQL4iNNGkSErvu79SJLx9aRFpU
uxH7L09X7gN8HY9F17+YHNZThB3YtlXEWzgJezMuXbUJb1PYJ+442Wb9vb9He51b/wFqWOFGBBwr
CZe0k9ypXp0EYt9i1HY0tKI8GAwSkiquHUnudoMwHlN+ta6PKPQRdcj8w5wCSk1MbgGknyXdi2tE
zIsoLV86rs3lz1rnMqANmwosCM/dXjk2kC2CyqDQpZWQ+JJ0PP9zYJAoc9wMuwGhaCquJGU++X4S
blWof4oslDaafi6Gejw2oTH8TDQRjUdfXY5cNr1lilodkfxWRzuvgI6vs7ll98pmnV2tV9e5dZKY
fkW3kw0NY+mdLxY7llKrEOgQdPyvJ1Zpm/khygABLBrR5Weuk/UH/y52mQZZRsE30180TPPSo7ge
jmLVnK6z7UzCK8/Myfv9Z9bz9HdxnbOVAXsrBLzcvAs4gUy0pe3vd6J3Itx1Qj8lS+/9eh6sk2hZ
HChxbOeoOa+rSl/H3CGwiEZWW4N+dTQwpJ7/ty+KP6nS1LiPajkasEU19jNrdupwSIB8IZLnmC58
iEpgY7BO1sU4gkKsRNJ3TUg5nDCGbJ25MXtcUaR4PJlW4WnYdLXFODlBhrVuiD+1J1sVoxhV9nfk
fr7sdHxQygWsSzyCb2yB4RxS+onS+UbNenSjySUrqtCBUUahdC7Ds0EvzCXwO5d6e+MMU3bNFB4R
uV3png1l9SRXrcsto6SETmaxrLoDuIFlaDvLd6jv1f084CBkWHjSms9t3eZbQRGGLvaux4ulCbZR
ixElTuBSn1EfoU3Q44HLTSO+EapiuJMySRtfarGF6dUt7H/wdPOjJtJDXpbk77AkihrxWg0VnoVT
ugW/FG10hH5F253DoJYdHo4ok8Oi8BoEGWF3BvxKP0lMSVeSKb0GMUkVtFQuULZoO1SLR3Sr0YVL
ioLitDuX6oC/sdV4JYiKxiLX2I/fjcmBsXobqxReP/f2OZiS2I0w2PLzWIZrikVppJCu7mXAtxr+
5xOmmVX/HfsosmU6qdxx1q2dD+tGKtt9q4YcBDh0kTA40iJEK94Mgr6Y4cm2ltQlRpDEY82XyaN7
ubcoCuwY0zjkyU6TJoTAEv3+3SDtiChml/rjG8FzuLEm9PulZCSwiWjTsWZiT4E2xwKPRvsmPzzI
7WmfWHcjCKQ9FU/5TDMt7hkWDgxyzh9dotJFM98FAIOtwJLx2uoEzClUT6H03fp4y9TjZTmD1Nho
L2k4/9XZ6OYND8qKQbZk+tdC7T6rDDqSyiXqKkOPWdM0UG8MTRxz5Fh4JETPRdLggGugE0PB7aWk
EzSBKHxO5NQ12gUpAmvZGdX22ed54UF5dfBlxh80o4Rj8VlGZUcwIebepStnguilX7pK2mZB499N
ENfnyvooU1z1Ajl4n3pp21oMBAel95YAsDe08ESv3Fa3wy8JDqtTjHgTK+P8YlckLEhAKtJfE4tE
uEZadNAUMnl2LN9BXLBcbUo9P+wfJsXaYoRL+0hIK5YkZKqtjJCk5DOplG47V2PnTWFabiXrKZTy
3NHjzN/UaU5+ps+3uiEV5znkDYeWzGCkKDfBGLegKadDJ78z8g9dezL7TVffNwlWrTV+XeTzN4Zd
viptD54FQJKlYXrc9k905GrAjuLQxcUzc4gGFXeGv+rYGKY67TRmTmyGe11IstOD7DJi8QRIrBI0
SYL5SomPKtnLY9xXLIihstLtFS3Q2TY9B3b/7gdVDdSp+Irnl1lNgK+l4SfNuZnXqI9YKD729EtS
dYGWOpxskKlLbaMdO8sj1zZOnUnKjCZgw1e/Sd+AMDFe40G/FiNF+9Q+C5XdMmW4aDLRP/f0eNPj
OtyWzdmfOwxk82mHPa+Bu2we7qcPnLPJVz8kefemdBjKy+10K2Ii/25ecL0FiUCs0Sn0Ce7QOZDJ
jp5hwIYB54RbFx1AsPi95yA5dYkpsKRJh3IkyAqFUrntjmMve6lJwh9LgZNWbutM9+/wNmw3lHZi
d6zMR2PMPC3vuBFIYGjT9AWP+9RTbAreTd1GTtNkz/SLInJsGUOPSYRfEt2bRo2R8OITS2f0uGmk
9AmY/x3oNMtpnnsDAl0VJejuh4MVqV+FlHxlkfrZVBpmgTVkfpkxFBnuXT5009bKKBZECr3sVkof
UTgFLwpZ0DED9jdMxb0cV9dqSVTl01KI/as1JtYLA184pFW26YUD967ejJKxyJ3Lmz6MnagwyJYs
jbpVMB4KhYdCRo+QAbwP1gt3TSNwY+VQZ9GNSSOGU6bFNUuK70wzD1VlvDcRA69R3IZWmnlCTvc0
qpAP8lv8WgYfXb01HFvczAJQ1V5FB/qm02KIPEOfeIaEG70qtZMj6fno+Zr0aUE2Cv2eRvRI2whM
pdTWNHbTWD9g80YZOhM7sgA7fSaTGeaP+ShvBa7eWys06B+mZyXSOc2k4sWWi/jYu0FoLQyxP70W
QhtPn6a5TT34M+DC589iNJ7VYrrrDVfNjGprBONlBs2ZGJDnGvwnFcO4FGCsraKBM1ioVNREc0h8
nzZtYzdEkmdFeN2/TlH5Zgfpg1F259Ggp1EensI23Tf04CQj50TcNluQbKBp+nMIOJCGNsBodap7
SckIXKo9reb6hCqvp/uqKQaSuBPMOPjQQAPwrgj0t6kd3/CmzhwzlR4bC5BNG6mvTZZ8DuD0tGp8
RV/2l7Zd+mK13dxHh05kDxMycjeViz9lB7w8gsPUJ3RUczzuBSZiu4IyAD1/GrmjZt5RgASm1hyC
rrvD0wgPQYv8+NCafxvRgKbgCYvHNlbvuQD5C0DZkcSA5aWcg21Kz2qb3yWgeRxlHvSNsO3daNiH
16wB0Adt6FCMegtvP6FZfqI9IsRHEzf2E6YYxRXdMC18Jth0lSuy9MnskBVu9U85a8+JPLx0fCmG
fs8RTRiQPtMnu5ZO3PnuaS4rna4zOfTBVcGZvtDVXRsP+7Hwt82+GfJtw2HhJsHIn9rh6FDbi4j/
B1DAZnmNyFLtW/zU5AZjsdE+JwWsz05LqKfk2yHi6h0s/2+aYqGc0J+Wj/Wz0bVn1W5vOyt18XO4
K9vgTc8YNyIhw7phSF9NNPXwSYvepTSDy4PA+nPm3KAiADY+J2yolYGIZtxYmkyDcbcTjDMONqPl
IrtiPVoTB0QyuSoul+7ZaEkqz6k1OnB4btJ4bJzKhAgoCxqOtCx4KIz0b9mOtZO16eBVdodjJKLD
OpQPvWz/MTWCyCmEnJ0H/UlriLLLzn/rWq67uVO3BjBvs+kvGtk7yCmJB+LOkFKqoZUPSpTeKZC7
zzAIaXQKSKFp5A7rXuMgmxxGLE9mbuhK5nWqaSP4tyynj4fMy+6bDEZUn0jyVtVgNjR19AcD+NaH
bc8Djkjyzv6Sx647K4DIGI3pe8tvHyQxgd20uzfRQhqfpIi+l+6tbuxt0IMUbSI8iu3E9lJSBDUF
jpTGeC+XJS4egrBKxG4VkBHoZDkjY53ss7m3DphMPpsR8B6e4F1ffiktsfE0cHkW8HXi6CykAoe5
AYZizOlSRX8Ubj8e6iS6mvDvmaPqHETFNyajoSOUjrKS9ug3FkYl+YcCuc6aa1QSCo5gfmThz5lf
uqA6GQSLQZtfe5uiIf4ioK4uCIieiLWfLIoWrh4sXhHq+DnpjAASqx+vls2jxpi8xOoWh0Ge5gYG
UnEDR7V6TtSKq2NwjXqWb/Q+GwnG08QRFjGYkdK3EUTfPfns9qQXCyFLH+G9jcOjXgwbRdVHAitM
MyITtoPR3UrDWB4iKbnVAgJyPGlzVc93GpmpqpoHAtqw3yHS1hoj80gIPRph8AHfCnZqQs9eqFRc
AZw00jdJv/eoSA6+oY04A7dUK69ZCcYMxL1wUrpt97Me1F4DEdMeYjee9Uvd2fSmdn916YjV8jnC
mDUnCQ3wkd67pNwgZbyNeyG2cl69Alk4dvkM8blYEM1vlcC4erQVxPpF+FgKk0iIHiiLJIFTyQFx
ZxGBmaQFPbd2NC3pWEOagxsbiHuMCVWI/h53ICD7YcKz3VC3QpseVNk4VzFXYMgRTgSmElQl/+qm
33tpC3E424SKsYuM8W0ej3TOPKZ0pDr4glSbTOE4YSV+RYlB28jMeN1Aq9ROSwpef5Yg8y29bS70
kBe1OUnK1sDwyLF16V4UYtsDuF1uUoUDBxUp1EQD9W6hy+H+kXBjk7QT6MDXPtQ+VEOatr7aA0tG
QgrRkOFpmoK3IyLUbc7+QkI7QGCCbWKIfoUYv41CGEmJ9q0Zbe4YI+l+HWoS901SiDp4QVW+iyxZ
hSpnegkup45kc5aYuvpOwuUvHsrlqU+oWqsU7iesihJV+QOwL/NolUFAqSmenBT68oJNRI7YU1UK
+1ayEzpcWmUc96bSW8QBcemCmmugp7QvsVKBo25PUsTZVtTCadLyMU5z5EjGETCmNxfEz0Nr4+pL
ksIx0nA34DgOtXO+GrSwl+JrUuzPMptjj0a2ktO0uzPz4dVshk9Iovt5mlxDVd6KMdKhJQ8gehFf
+GOtwycZcpc6iFyK+z4x77rGQpYRZ5fe6iigVDKFbPs11lsc7TPtwW//dEIG1Q1DFAcxHHdk0/fG
ML+kujgLxeDSDVr8nKhj1LJ5UzLq6It88MJIvsVw5FHtccW0u3wbhNOf0Nd7egHNOwoqGLjEPszm
+cWy/1iGRJOIurD4snZ02zYmwCbABF8XeLFaeBMUW2zOnb7uqDeEO6nML3n6CDbPptjp7zkn3boM
tc0YK4zEeoVd1SjfSKqhudaxCQB2kvSjdwFvcLuj5yQ3N0Mlv0hpSqmlU3f+CHNv9DHDS8GgVWbn
Bn37GVa03uvagfiiyVMCjMF0dKJKRl/DjZwciKR1qMMpLlWR7SpFb/Ax+CGktuT69Obmlaa4lhV/
TWb4ElKnnKYuc6UeNmBsq9PBnJ4LEaUbX92lgoJ0jg4VDWqwMfCBKUT3kuTBkqFm5O/H/Gu2Ubs8
EKiV1AqZVvzqpF2MiHQyksdx5Omt4+q9LQdCjt5oKRM2lIdDTKJt04ah/FX6eGQkYXltg3CrYSSy
tafxVCbqRyoh2A1jyO8Lb6hqP+lIeqQgXmwlelSciit+Y0smY0ObS2kYmms+bW0owNNEup1+rsrz
kwA6W4EssEKJkFLVihu0f6lPLiSKvgo/PcumBNQ8LnEW8nVKT1GzDwFsODQtmU5dqF+DBnYqfVQM
M8dxS3kzFWlvziP5E5tuHq38KgpQp/C6v+DNvBNRD9tKDa8zyGHIvkni4gYLhWC+qUMsXG9HnqZc
iggO83daYmj97r/xt7z6NhbLEfcoBaPzrDefbGU8TTUwEjhzeMlr9U1fi/ecPwskyl2U2OpOWiyX
w3I6p7oM9T3Ku20UMU6Tif3LcnjiGqUNhKb65XZobOpg2vE6quBdAPg2PGAr9JgoquThgLV7Qkjq
O0Pl0z30ZY/PlaU9k9t+MLOOaJPGVH2m4wzraqQTpzSxGaZyi/I1Al6uTZpsyfVWNe01r7KhvlUK
vVQZPRMkbP8UHDwnH7Q7KU1IGQrtpaduqQRD7+H+s/BU7OAc6uIhmI29khKgiwBTPu5ORACQ9hjD
Wirs1qrTaDSGJEzC6tYOg7vyLzden8rPgLJyDPu7VDBSM2r0NPGALYqQX8Iao4ZJLfCDGh4AkKZb
erhuY7M/U1ZA6CelV5EGrccg8Dws5NZJu1feg9x6N7vmqZE5MRP9Ce+Le9XIPRHgU4gFMBRwjGSn
Y1NztSDrokN832jyS9fqH5LZk1em063R8K6LZZIxMc9/c440FBP9oequSQUHnBsAbXALvFl59ZfB
qyUF5xlSIUjtc6IaM4m75rOsxm1lSk8plsSOGWqDOxQE3rJON4PP2UIU0+WFjVRcyI4u0mPhtx+5
QEIRdjNQStqf6u7eTMVJy4zGVaWOmCqn/V4GUD3GkuSJxZ+3s5UNUnCs6OPiM8zCPeCKYx2FWznR
v0KrJk9VUwXESRUrxWinTuU1MTAUrav0UPZYpnZyuaEr/D1RGtpFVRy69WgTJxSe45b+Nz8HHKxv
+AqnLrwxo5wm4eGcSwp8J0MJHUSP/qD98VskFL7/PefSg4qV0GgU4YOUvMFMzPVZdaVAphtrUK8T
7DFPa5VPs2sPqh3dFwOVdRSAX62/HOwwfZuU/jnJ0VXjtgD9quA3R8N1SoZLEdOe5wfvhBDvGKuG
jln0W72c3rpy0eXJPMilzKYjcC5gj6t02xGbL5nKcUcVL/S0idSsHKkYwKtkE8I3W8eRImnyc5Zi
p1TofzJrEFTQpdc5GM5yBULazi8qt3BhWru2KCw3G4Dc5e0mGqKXKK2F+13p5aeupR9+WdJrqRZ3
GbTG1sy4uRg1bkt6Cx7vNOfDxsc/ni4ntNpKeUJndK9KPc3pKH9RWeynASxhiDdoHMsk9bq852yk
53wWmidTU4XBFaAFyQdXdtt5jHFKjJLtHJgnFJTvhqje0nm+6eF8UVYzLlwhz0YCrU3qPDsv6MG0
gp1ax645dDQcS7hFxfMV8dIRau28q3Rto4M34Pmj4EeZupbK1dXPcr/H0wGKPm3go9UBWedHlZr9
ZzRJ3pjkUxyNiI6zOL9o6VMnEg8D1ds6bF/CnhL4cgrOExZTNJbI28DgREE/cZ1Tf0dG/MU32yuZ
2xsfUD6jBHRoaaVscCE6pSK7b0P1NRsNwUAvJKxFT2XZUJ5Ey4Mxj+7XVoFAJilD8rjcMxq7x1T7
pWzjT0a/D6hA2wPYfDyVZ99D9/Kil+e69F8JD+jHCAlRfBL1Z4lCTq1gttJNerKxMnVPlxFpvXjS
CBmqAH9I6VyYpXRlrPk8ZuR2587c4pede4VuDIzpR3ubzaBoZpEm+7y+5IVEgYA32FiJ9Mm415nQ
QojIt/bjLKGbzEBWYpIVjFZw7KOBQSPkBGr7klvGOrbFk76bmkw5SikVrAolApUIk4GaFcrIM5Td
NNnVAXlc5NQTHkyjomV/pKkBGm8mzW5d/FkHhj7mumxS3zORcADiL1WeVS1m42ZW4GWwuD+NL5aI
gHFjYGGY4+RW9nQoTCTpiJzeDPLIiqD/1NQ6ac/v2c4KgWonfDJ9QOwZ2jzNad3seiL0euAZ1tck
IKP2Hn/h965NF2UXT59ZGg5C6e2d6X+beHa6U6q800fGs6ah3S2WRYDPcfoqdQBVC43Q3hiUv35u
cdEQYWe+/6HFonNJEVke2ABha0Cc5ZzfZHBbsqpjNCwhWyidQpMePt/8DG31s29o3564Cfudf4DE
DCCdjFVrq892AvRb35aTdKmWj4uWCoxm0D41QL63rSf4eWAPc5wl5tztp/g8y8afrLwpY9E7cTrc
5wHV59SyDnUpSGmaN4mKmty0vupRB+IfVLeTnt7FS+nAljLShmN9EnIwuE2tcUXYuMCjKjvij5F7
VVCN1PBbj+B64LLWDnkvMNTRGb3ttSAUwCbo7JANiASKWcJETTQTQmNQb2K9vKnj/mXMFqPFMe53
vpZ9D9HcXFpIGwHpbVlnpKwFNg/YSaM+oGkbO5Rfosm82MG32mjUZGv80CwGnGVk5dwe4/tsePK1
CLqQxRgtDLTAQWLtjC0sh7EYXcuOGTub+uBQU93Fkaw8JzZ3a9ixjG5JsYwZ/lBKdBId2RejF1fG
2A+GnD03mZVupFpENFoELzBGkLBb6g41k+zS6MFtcGk6NLEdInNIkqpzl7TnplcRq6v8x+pSbZ0l
jCH1JNlhZMqr1JNGLWwrW8b7jJI/G0hV+j3FFRAqSNypuA/tyBhOwnfJylPLTQxDQdHUPygpQEBZ
A/nSFyVtVSSs9PIriSvYL/mwTyfyzEqq2wdVHNqs7ZwpoDDVzCSfTDN570jy8bQpJCen6aFJi/AQ
xP0SQKuvOhIXh2xlAO5krG/lLKOwouofxVJ68t8qMiyukkjEru25IWdJm2x9DJAGdgQjd77BWZkX
JDs7Gd1Jf+3R17n0qJQbO9ehpE+UPYzFsaaryPhFczdQL+OEgYyQ7OoQSgXhnTPWSXdX4ZnuNdgb
LUD+E3n5S6BXbtqRtxkhaigDaU1iqfIQ9xXED54IYSV8t+oi+dIO8jYjpnQmE+V0NONYLuQbuxTa
TshdtYUQeZir2HSMJN+EKoYtc8DDIQhEcxrItycWDe5xMj4ZOU2mcvtI1Yz/P59p/SEj60dNfEwL
0uqMW+HUxgbWK/0WFgMUiSqPzq1J/bSqSdqX2ighioUHmdrZZm41HsZD8wKiZ5PrS/xZII2b+4Oe
cCdNo+IpN2Ztb6oF3cyimI6iWWpCNe002G/Qw2cmNXFtip842o2NCDktpEEgwG5IBHKhMcwy9Kcs
rTPXVHLfBbmS08uJ6rWMXSzbcgBQyyV5k458RDJxCWtprbtCiMVPoTrrIn5uDY6tr7TGPo4SGpi4
7JH5PNUGv7jS+Uj0RGRiAoPbGiUZw+qfdVunsTjJzqA+x1NQ3MmkUDijcsfnX9mESQPuu6kZ7vHZ
SjltMRrpqToTZZnUejaGVRZuHPR7wcAde+EMi9VO5DuKxRqMmK3dX4oQ8xa0su+yIdo/mepv+nh6
1gZUl73ZPzY+Wk/agOpdjhENt+j2ZoxmdpK+BS5BpHWCj1IzOs+0umNADZXEoa0CRgkm0uZG+QW/
mUM0xbe93EmYT1soYHoL240cYUJV0k+rkqFTMRvpcNjMOZN1H9waFxKq//IippbbzZirB0AlxUxY
oXPOiVL5GgP9XVa/+3H+Aj2DuQWgcL26nRtDhozjk4f234Fv8WqhGls5RUFByRB6TYPIhLyHNPTX
gRqzgYtPHPabJpRe7VpYm06pMVyLkuJC5c/cpLOFO56gpkPZy5UVIh3GOYh7iVgZ1+4A+wgXJkbi
8dg+xJo//R++zmNJbiVL069SVuuBDbRom+5F6MiQqUluYJnMJLRwaODp54MnL5OXVV0bGFzAQyEc
7uf84sb2VXIbbH3MHEiOExTDRkELHhzyfaOk6qZyr2hcsDBUx6du0HZTrRIVHqrHpiMjYvfNUg/y
ejn0nsZCMZ1498EprJuvqU2KzPihd9HVZbfPJpinYtcNQI3YDrQDCejQU1iz7yp445cAPxKlwMwa
c6dVXytvVdF9NQJ8vVL/lLRgK832rXcJ6JcxIXjQlQ8NQQH83jx0f3Ob4Ifx2PlsD2PUG9YQdF6U
mb0WOuNhcLAuyOL4VjFL1POtkVtuKotFARRlpXXs+ZxZE78u83fV6F+bTmXFYvc7jblnO4tu90X6
CnYD90rUT8n3sjPWneqOTxRzV4Ux4Rcr3YZI4AI2XCVKvMtUDJ0r37iK2otvipp72xCrgC95MZYe
8ECS4JrwrHXY9P25dNcG6NmVO5i4bbQv41hceMLGrIKNhVlCn6uKHBxIuRnjmbDbsO/AtA2A/FS+
xZCs2CrE97rq+ctQEHoNCyvijMBJGhTtJbdh5irfibX335RgR/ZVRdrJPHc1abZpyL87zqzNYrI1
qmqAdR2/iqZO28Cb6ks0HyyibxlI2htZZacCKyMiD2Vi82nr2YLGH3YZ8EcwuTpzKcbqruKh4l91
46oUzMN+qT3EbRRzH6jPNfISK03XnWVg7Fzbtlbm5D0HUWjCciOmXdRZv658NjJZDw8iXlRDIfZi
qB86p5y2emxE665KzwOQMXLHZOeMKhVb/jwYG7ttgo7wQK6WTBxLOOZYWPrIVBAdXhtV3Z670r1L
c77QfEoXWalV58ZrSjy8Ny4PfbdEk6UhvYHq2KXyR4L8hBmbcHjtWw0VcYe0fNxqT4YNsrCsv5UC
JRcYXSyFsrVXOZeMjNiqnMx6yaJ17UMd7EixopkzG23073E1rny7a7AvvEmqdtgg/A1y0T97U3AK
bPYqbMs2iV6Gy15JiMdo/Y2G/wCLnOGdKRfxKMe9akZ1K9qEMIwdPKUj+U+T51KAgnSljD8G/INj
39DOkWV0qybPgo2S4owgNPeHY4HRzJqnoen8hYkM8tIZ1aVTj8zPxvRmDu6uMrDJjn84NjfolKXf
xQC3VnUa1n4KJkb5GBx6o3ysEsAUDTeXXj/A4zh4FQifwA/XflSh4tHqC8czv8+MExbiqJPUnm4s
fd056iCvU/Iv6y6w9x6QnxuIio/abDMelArZ9oIvwDHf6hSyJTyiguDrZvBdRG3iFL9k8tS6g0cR
WiA3djFeOoPsgWX6X8MrCBRmlaXfT+tWB7rfVaexTdItsIz92PkX7EKgvhCLSLQBqI7DmME4Pme5
9V5Nw8k02wurVGSLw0Pi04O7UwEQVG8Ss+Xunldn5FEudhyaLGfrjMiJsRNWs9cGfNCz4V4ZJ+3U
ggXSwQFvimiXVSxxG8941xOjXeR2/awUzUScK+FhwPemw8wUgJ4qNzw05NKIub3oZtMcNcxi49Ad
N0rTeKt6KpaeGXK3RLcpygzLgLm+qLbIKu3BTPIoT1Qdfn/5LbWxE/MHA8dp5T2w2pfETF6bKpy4
+/VtL/hdzAjzQvzWN/ZUfwsMgpBxPNPpYzJoBh5PeuEGSxOJMiIMZGwtvuau6jYAn5hhb+ImfuT3
v3Neq7LyVgHxAsK0BP1rT10oPdsqK3gf6uGu1p33Mm2e3bG+JwvhL/VYQSffwTjLQ1FK+GwHTG1G
75BHVXANtk0g2VgeuIs2mwRbfpWss+MbB4TSXjW/d5ciByc2Z7PyBno+O7V0he3OvhtsxB9uRmPc
OvyD8qDYZkzcvq18MdroB+JmOZFnMWwLFVgb9Pewes+d+hmfKaLReXER5kbzeXIyp6Ou7O0ys0P9
OH/VExds+rBu3QhInWqW+DLAOy1n+xllBGDna2+O/k5C012Hk3cagKStcg1pBKDXkVDB9HrhzWBN
2iKOwlNZKLhWGtnRhq2W5CLbNqOlroHNWawu+mWb21utHwLUxkqBBYu40xkYhTX+/ol5U7EpDWB0
4u4YQrz2RMMMvx3L+D0sxCw61eyNXOFz48pp2kRxWN6yCZs90Mb+SZtC70BkYznUeI+7VqStByd/
CMvqarQYQSBTzduIVn0G1tUlWg7f2zrZCVshQbp8GY0qxlVGckRT7xb4N6J/Q0nGaiCJMWDuBHJq
KxqlXPflpZlU7ZBn3abPlWAlEhZlZb0rco11KzHhKI/49YZ87YbTKcqYgPxQ5Gu1bG4CF+P2QMV2
AcSR5in12ksV6Mrdl3So1lVXswRogquisejv8+ItIKEnYswovUCJVsqov9iNuJhqs8u8dFw3Guvd
tEls4kEGZKEURRa/vzaB8Vqah8Bg1sQn0CEd9sMD41CYFjT3znvHI+WF4Jcp3CcyKNsBGzg4LQeD
TWkYsIwYAv0CYeUS9uol6lvQHtq+DNJsoxEesDP7OujeDOVhOVoKjBRHsK5lpT/XQ/QAwpLlKDpU
VtNB1Mjtcz4Z974R35nMKRvXabdJNW29UrvxeZJDFl22BQkyrCnXcUw0EsfOOKoWuhiMFTBKSm7A
YqcEF1NnRM3hckdFuB07beM0DasSgo0engWLUkmP5lC9+XH3ltTkKuJpoYm7VLQtfxoof37xRQ/t
t2iw3tuuQK9fXxlqWm4RvydfNiKsINi12+ErIVkS9mVeETxTLkYxPYSW8xQ7w07Vjb0IWaoqjX5E
fge6hwlGp+WBaNVuuzj+0ExlLdSSBwbSEJ1nbizBE1btX6sc2cDk1TRMfNiSPUHdW9shEpc2xfPk
e6tqnMxt2GiPHj6sQnhfw3ZGxEfhUekBUgC0wwUiG45Whu9poRPgztxHFRW31i8uCB51IK+6e9ER
i2kCyLCFY58gjmFo55d3GUSGhTeNx7z1VtFk4aJEFzImRwOdFNKs7sZyqzvDyl6qGq8yRXXQ2geQ
pnYPnkl42fCgFVjufd9oLNisFVMuGWg0EoDhmo8JBp3QTZAXs4zqJVfblQJKVeAaOkT6xdYcPEPR
DYyJubelv5sfeeQFnqc8sRZmmMNNh+rjC+tWGPXZqgZ3Sa6RbTemdQtFGNe0tet1Dqand0E+Ds1B
b8kGB6RTKuU7Sg5YPRJbXfQVCpLgUnWHn7YnX56mGvtSZ08Inrkx0kqea9O21dqnTCUEhirSzEjf
KhC7a89mUcJCsYetMqcB0ZOKkJ1Qg5HgAKtfv/4mXG3TVuaxdRz0UEqcIRPmbAQtnIKAZtuc+tJs
TloRtScCEBNpvV7ZAR/pF7VSDvusNsu72FSSO7bV87msKGr4j+gU8di0fbQg/TDQlpWl1tufzXRU
hm6NraG4yCrgAOQhLPPr5yBxH8TM4+6wtqa6vCMOI+6Ai92XKuIdssrA3vUsPHX30WHulWJguuHd
hqvPgQikw9LvdWUv+wG2Hm4HgX39PKo8wC3ZhRAqSVvzzmRdbdfNEoSdhYzLX3Vp5C41RH0usgfa
XSNol5iAtpX0F3Pofh7Y2926Zt7f/FFvsjZASqcnofVXf03YqFiYR/Kk+vmzOsVa7RyAMJKDyvq0
GLGeCq0re5FNqQv/GuPp+SB8gFNF2Tc3smh7RTJ7wE3raIjbB68K0oMuiCXmQd/y5GjcWzwQlin0
m2aZO8OpV5l85aVj5dXLALDeXhbj1Iu3EBvM1cfAgd8f8SokaDa/bJWiOpdoH13lS7le+UzWxTzJ
V+ojLBsn3w0ISNC9b0W2YzutLGUxgnl66j39MRMK70NVL4bQ6ns5jsaVhDIqcZQDWTmgPpF7/ka2
NrG1HMH0wqpJi1t5sFJRbZKKvxZSWWG4bO0CrYs+q5eyGURzccsLRrsKD2Zm8blPFk0hqCuSWp/j
JPU4sB/ItwQp9E3TGNGFEHu4KfohvZKCn5EDZXmLRJ2zKoKou0uQ1FzVqCrcj5Wwlz7smwfWXtUy
6O30qSH6xv/O6p/DCT07J7WcL/lg5YtUaYtvZlW+YyoLXbLKn90uzr4PZQ5tMDbe8gkge+oWP5qB
FUVGToUMR7Hs1JKJY1Kv/sCKZlEdiVYByc1QoTHtGPgB1sQsdzp6T8U2JBfyTiLiYDSTeEsr59YB
4f8a9fFXNw+rF5U9Aau32vuqk7tdJHE6bqIywBrF08QtZvLoaqYOU9BsuCzrgqSEUjkpLH46IW5l
gxZoDpOEX65lUTZUEcGhOEgVljsM9dGvDIa1DcRsJYvNPEDh6O66G1wU9X69Bl7PBfBp8mhWL4pw
OVWOulEMDRXiuY8c3yMnuB2E1X28VdmQ1367zWtyWrKLHH9QVHD+XUi+vxDg2WCk76YuwS6SFOgF
t6Bs1worxhK0DE/8zZR1owzxPSIG0bLSrOZblipn3Sr7gBzx7eT64Q+RWS8AvL3n3tZdLJAbaLO9
kxJV8cRByQvj4Oi9u2Hz2vH/z3Ty4kb3pfe7L1aBlEtorWEP8ANNyXSbO6X9dbD1YhkE/XTnaVGx
8ewMuZ2s7m5A97tbXJv9C7am9coQifoEojBGMCm8CjW5yyddPxtlhtCCYfekJsgFtkkoztw4JIqC
IjknbJ22BloLpyQx020rUElJcxJcWdKPp8Qymq2RgyrITZL/rallJ60d9S3KNsFJ83R7yx/FOSYJ
RICCCZd/2U0O6GRbQu3fGVYc3rIaYUmnOfb3IL1BV8J+a9iHL+omGO9k18iaFKIyf3UduvqPrgY0
5zsVj+9t11jMvm1yD3oqPuJ9tu19tE1RWyacIesIeG47UfbhuscudFVWKlk/v7/N9Bpn5dif1no0
9bfygL2sszSQk9jIojb30zqYuIFRWtuSqQ3j7phYNqo+wV6PxPBxXRgTVHZ1v7ohCf424eaHUBWR
frD+16b0kL2Bp8Ru0N0VuKiAsewhA8NLuDVQFV4B2hnWsq4vXP+W1T0YfRQ3yQnRT9Y5vbHqR+SZ
ZKkP/eyMRNlOluRA8NO8XYx7HnBmxpAHy7R8jJv5D33WgeesSOXa+r791Y/8x0pH2u4iq0rPzZF0
q3ZFhYX6kKbNStV70BUEUJqNEpv8dthBhmvYiPAxlSkhlqXXF4fHAkCAuZLYZLL8KNeiQoCPOO5H
T1lEOJ9Q03z4HEI2FFbQXGxS6mhOu8jA9PVF80d1JwP3uZLyJrgx/5fKwLLVnaIR4pcXyo7yIBvg
oZIOni+ephL4eOLZ+2DegIqwMs4d8Z9LkAlgLagGfiNqWJPksYqrXiJUYU3wcYqWhKPh5O+5Xni3
UQDxxhPE02V95nj3yH2o99683BUCWowStvTPi0NRogpljbhN+2Mu1rK+DdkR9W35TBbHQZxowF41
JnWZWVjOamGvHGqHu2khT5sR59J86JAyt5SDrKrihFZZ/jiVtZ/tnQdxLc2UH3/Uy+IfdZbuavtM
JOveJYaK79V4CPXx50FV69uo5bNOJnjxLHSsL1oM+UAtk/IbSbs3yyztF8XJnxpNa/ambZhbV4vD
tZcZqH6gAf9kFhrpMxgeue4ynwYaukxVGj3jeImpMRMmqAxlXRvjwUVlyx9jYwUqnPkvH86jENn7
WCLq2db6l8CqVRCkhcuOvVdu+uedrnXIiqqk7hdqbwQ7P8vZWjdQu1w9eyk97Sv+5ModgtnFIdeR
GYycCUDC0G5EVqbPnUoSbVRSbaNA4fpm+0sGyNbtc1cF5Y0mqnSjQhDbF22QPbnjuCcYmb9ovVHA
evL9QxZ28Z1vBj/ky026yy8ohuLiFFl39gOyDMN8wfw+QFCS04rBBuZ2YG6Rk3yNkSQ9yYORD+1J
mC3wWstF4kBhly4ASJ4MPTKHhewDl3M+BaYNB848/Cz+GkJ2z8ryOcvSYvc5dGoACzaVrlm3AmrA
MEx7dFu8syzlCQQ0p0P2XhbjChQL8NR979Znh4Rgs6+JgIAOU6NlIZTqeezIq8a5Kb46E3nraEjr
lyLNnoF59N+xaD61rEff686GkpUHONgX06JwoQksFDbyczjaC+C3ZAMIGTcwZ7p9Bk+8gac8i8sV
jkBhTtfKRYS19FYWPxuSVMnwQQZn2RHuvkRPSoeNuIEg9dG1Q+Ft6hKIbz/Y9T402htZkgfZxZr7
yaKY2UVmHxAva5zbaFCVfe7C68pgqbNL7xBR0CFfraK5WfapFF9dpikx0cqy6MNj9TtbeuXm4xJd
S5eVHliXj878TmcNZwmrspxbCEMM8us1Pq7v/azizuI1aiAFh6Fs+s2yAYd9FyRZfufPW45IrcDq
/Kpz67ZZJYTAgO4gCQdzRb9WqusehR5XR7gsz+yJrQcVWhV6Y/a1rB0kZWPw5A434lE2Wqjar8CB
lDu1BCfYdEa5zR3wrmljBI+RXzjrskMcQY8HeFTQOzHP6aC6DZn9MKWgbLwiUN435Nf897xjSWpU
jfWQMdYagGxyHCwjXJVxCoEIpMA90cz1wFhXwzKs+6nyCZw6OjtMSHbszRF1N8wmXshWxyDTOTaO
fyQ9j8BoFKXnsrarswNijRR6Fb0KJ7up8th6qozSgVMRIAcyZdFzqRBAmDs4f7+SXGpNUN0NX8GL
fFxpM2Mty7HWr+SWiLg7In3oUxhKCHhGt7HvoxulNQUpktTZ9qOtH2KeEcBhspaMdlwcmd+a7Zip
ztnk+1k7SWLcFin2d5GqOA/DLFmEHu9CCNPd1q0/jYts9mBonVE7kepMCVyiujVX5SD4T+V8+OjX
VGaBt4Xy8wrZ0owjDsm96WNBCLmdHPcaRGJ7ZxtteF/aaFZECL2tZVEe6GA6dnvHyn5mASE89NlB
1tFBMwkHEgHp977XmjjTdsHBztPq1Id9tk6ytHnSo/i7/Kk140dk9eFbzL1KMH3E6GK+xkWq6GDO
16QOMYUqNuunyZjTB73/buYf1+Reqi10N/t5jbDBpSRpfoBS5R20ZvQOpDzJb/U6CQkR58Em4dlQ
4YZNUy6b/jxlEWyslDbapIPIWkwKTHh8uOouaj49Ks/4qI8BIgwLS3U55nPF56FJIwyAQb0+TBBp
1+2A43odDcaxyPVkHVmx8gxJ/tJzF75ZUXc16954hreQkxav/6Wrn7UXuXQ1w+FaetHPrn+Mak4q
HuuFSAgjvuhVbjyqflU+BN1vhah70Tpb/2jRvN9a/rym9Mp+W1c+IJRJdDiL1+rAMxbGPwlR1VzL
00RDECCaD6UXozDpXlR0uw5VMu/X5GmOBq2Cp+rfa2UZZfjqZjIIWXujcpNbwQHKiLlNSRXfkJVX
bmQ9xHeCp7JSywYXXeS5N0k/L1/IXq2ttdZOdqhlrTyVB+Fa5MqcNl6UKGf87C9bRi341npVeBiZ
568Bf41dOhCY0zKRX/1cy6/yjFXoU0My9eazfvADbecaJO7lpX/vC9r0Z98G7d4FGgctssNucJIH
C6FP7qPMXDsiQ7ukaeF+y9PPPvVIuuPPPrLZVi3EWjqMZSJghsGDgvj7Ic8blfj0fKorIL7kmTzU
Ac8u4Enh4rOu091RnD7LiT0lmzhDx0xeDMURpaY/xiFcSZKmrm2mK5cc2W9jsHBylvk4qOBrSrha
yPV1XnRFyCC/BmqYX0U6OnDEfWPljXr2e8Ou6RDw+6wtDcNZkWk1VvJCeUBaOb/Wu2ruKSvqHnyY
zZJjC08jw2nmeSLdeMIMQSxkESpTsa0NlJZkUTehjCpwNY+yGNnRigek/lB6un5NMvNBVvcR2q2N
iYdcPObjc62R6mUL4exlq2KpF5w0p1uMss37Op8+hvZSsz30cVuip8RFZDzGNbpC7Efnt6WlqAkW
lmKce3yVnnUfZ5J/fbfm/G5ZhoUbMknD8+e7lUMmvNusRqBZwNLfSiX0jMfFpikCcNGzWPqHOvqs
p/5ZFHUIE80DQiNbZcM0pMzsspyq+ddUS/OdLI2ZODBVQvFJtbUXs9aFFhhFV7TdhlVNPHs91M4I
lCnMlj5CBeeCpRDWSb5F+qFCPkv2/rjQMUKw08KdfT2iq6XU0RW8WcDWor9N8L84IiB/aJXBfVZ1
Xn70BlhHnncVXfJYz9W5B8+mSkinN23iPg+NES8JxEdH2drYMZ4YY/IUaKCnGxOLnaFX3OcK0tgm
r+JhI6/S9Z5wZBvHZ09JvacpPsqXdJVOPaL0SgZwfik/jknkVrmylcUxGb9O+M6iYVWXD3Xgr+VL
eg25MW3C+brtUv3JhDWWRO6pSQ0yHqoKuRgjqxNO2c6pFxa5l1izfXCh5v04piZyQ7+aBwUMw+cl
0zSNTKJI7Fs8Wg0L1knY3Qdh291jtEToMAUc6gcUkbzBQKYfXz57aK3/2MdGepL9cT2pt0YH0VIW
q3nAOYs7jyWv6avMWqIp4m09w9o27Vhdhhy+PQsAoPaVwr9VRSSzNezgLbxtw654w8MpAycYzF4D
JmzbqXEh+vfxo2XXr56h5G+JrwN/scUXQ7fEukGZ8Eg00j6VkybwQPKcb7EiVrKrcMnz6b3q3k0p
3nCjGvEksar+biq9biFfz4akmHa2ePFLoIqKGFiMKYl1qCFVrovIdp8BDpxk1ybWv3auCgdRtzXe
FBEd+RkKvxdLh33UX58hYQ/18RmKjDWV/AwVrKHHKBevwHe7jS8Sc5OqybQDHJCtdIQ9HmWxq5J8
pYeq/mg29c/WyQuM34pqoosdSaNsA9uZPImhxE8qPukrdVSrM2D4fi+0pN4hm4yOqBKlKwfdvC/j
2D0DgTZ/uPWhTpXpvRFME4iQxxDKuXry/OpcE88sWgQXeiN/6TMRbtHLypC/S/vySGQOy6j57I9i
i8gzNsNms2QfQG8h+hF2BDbQfpPZ51Qz1v6gREfSRu4yJe66lvXC1cECQXTOj4ZVrIumxzIiaLnC
8CKMX7zB/Rig3xuOiauWNtvrOY56NE2woHNJxAEonqIaPxq7KtTWVdWhSDA3yC6y1ev04kACARX9
mAQVSmCbtAqsk0l882TPB1kM094+TJhLypKslz20jPwRSR8HZeo8hvo+X9sXeByFVrYJcb1ZSgF2
mK6PJUL/91EAYLLWwFlIIXRnqh9tz03uSaeHH/Vl6ixbTa+/obYB27x7Q22cZxjwl9ugNP1dgHTQ
1g3T/D7pSXI0itq9Gb26RAC6fVFRbVoh46idkU7FAa1No80glPqpUrXHoEp6JHUwyhpz79mK8VCJ
NSc5tqXo8QAxRlT7x+DKHgMydh7cQivvj4be2LfWfDB1cItWcTvGkT0rirUnIJgH+H9gLSszqfb6
xLLis39b19FGbdiyyTp5WReCwh+jNtvKomxQo+od2Xrr5rObA5LKqYvsAnnTvk2FX1/cTll+dkBZ
hqVZPH7/HKY2HLFtJkh98iLZ0LbRsErS0IdywUCyTmvyAbPrKNvLYlf49iaPStAQKt44XmA9u2zp
Dr0HCEAW63EM1yjVqDtZdJLisSHddYVM5d/DUN/UTWs9l2MAgc2704bYPJG6QII/UH8Aw1K3cVWy
pZF18hBFeX2EcwVtmb7qVBgbf6rKfdPlX8ECQz33fH2lqW5814+5dTX115bYAsQZ7Cr2yJhBeZ0b
i6pI7lQzUlcq2aG1rPto8MuvxqhrB1lCStG6evmr7C5rIktT9yxafx8nTgsVVESjrCun6yCSNvXX
AA7VxxhsLoBri+kr5Bd3WXlkpmNS/9o8AUXovd5/lnz/oyTnqgGVi8+27m+lX9fJSe5XT3kdOaf+
Xu/JVc8T4K+eH683t82CO//mOm8IQD8G/T7ox+QEszE5WYl/12Zjt0OOJTl91suzjzoxkDDrQTbQ
/bM6r5jpF7JcT933NACYjz/Dyc+s4iTP5KEWI5oqetpiIPZXg6+p0fBb2XSiXaEG2U3c40P5Mczn
CF2tjGstnrX75vHlQY7FoqBb/PMf//d//t/34b+C9+JapGNQ5P+ArXgt0NOq//uftvbPf5Qf1fu3
//6nA7rRsz3T1Q1VhURqaTbt31/uojygt/Z/crUJ/Xgove9qrFv2t8Ef4CvMW69uVYlGfbTAdT+O
ENA4l5s14mLecNHtBKY40Iuv/rxkDudldDYvqKGZPXiE/m4SudbO9a7jAQO8VnaRBzcT7jKvwPuK
hRL1HgsVTALSTRAn5rmaLOPjkE3a2WRqvSE3zHeNWpJ5BpVfbhUtaBef/WQDOTcMNIsIyeQyIihq
5TuRu/3JyrPhJM+MX2dzD5RTcpZx4E5DtiYnX9f2TdQWt2UElNY3x99KXq7urdAbN//5m7e8P795
xzRs23Q9y3Ad3XDdv3/zkTWC4wsi563CxvVk61lx7ls1PeNuMZ/D3q7Jb8w1Ym2NOJMB2xiQDpkP
P6vjykM2UNT+SSG5ucpM1ULwZqhvvcipkFCgbvBtCzip2oWw+v4ql231XaRVi/tM+CSA618isuFP
qv6UJk37aECaukvAcstat23ik+ZDMZTFVCOpMhgK4vnzNRbcg3WQ1hXk/dZ6AmuRLicnTw+yNS+S
38Yfyt/GVwx137cVREtfw/XU9xvEOuruRPT5P3/RnvEvX7StqdznjulqUL5M8+9fdOvmLgvWIH8n
ItKjF8P3J7/hIPP4Ui2kLCD2oZYnv+PP5r5AFrXO85uPfmHdwhRGR/QmNKfqSFgHPmzCDZfZY4tp
5lzZuTN+WJ76vjmfOvrPXqVlv3eCdZcISm+PZpWx7txmemmaxVgTD58wiNmomd7u28x0Hyxfu8r2
jF0OEXO9hMnp2+cKeeNl3bnTi18nDwMx5gfmgD8GTIEf3KmeAdBwOaTolk7WcO0cJzy2fXmSJUQC
x+vP+u6KzzMKfF2Z+4vOQPkRmIux8s3PLlzamPnHpbpiVquJ9cmuiEF5hEiHIGEfDXeqLx7GQdMw
eOuIJbnN/FkC5YvjrMfWUr+qqP/vAAvZH0V7jM45HNZ7w8UkKCqsDMNUrv53o86XVwZaCP/51tBt
9W/3hukYjm3zN7N1S1d10zX+mP7IKaOtRq74Cc/TbHoyNdfc1GEMLCRIV23X+gfFNvxD2InbEILM
VpZkfZO1DuqXc6ssx6SrgU2Xxq7vTRYTqJAtcnAwUFGAxxFxnuq90VnDnRB2eYU+s0T2ZryTVSR4
u02noD8ri7LB1L17u2r1o6xynL471nh7yZI8DL5WwrGP1Q35Xm8d636wYf3obAuCrFACSuO5cGfR
NJXIgsXs+TxAjVbcbHyMOrxYReywde2glW9NHE/AxDouuSD2iWWYsk+U28ioKbamWR2CFrEMKwuy
bTwnkYmX/zyAzARSm0IB+GyAuk0ac77Cma+QnfPSftUM32YNVRKU6oJWHNTZjqH5dVbJFlnGfch1
0U9wgHLgnCs7KoN6RlvtKq1hkjEPT/Ls8yDr0MqZ2AwfZXXhAyv/7NpgfHWAEA5JAOAGuhKu8oQi
6TeT0PxFltrmgluK+wi/JrtVnfCC2YCCMVY4HFRWVsCuWuVJG9toCx1lXfea3d0J1vB3E/jh25of
BN8f6x6bY+tehLh+QncRB1mXld62aLJx62OsfVB8pYXzMXYHL9XdcvFZlmeffdy5tywGiX0OvWSt
I1mMn7hCJCsE93wT+uXj5/NXnplhC0izwJPk4ykcePVv/ayCuDmEwWmLjI950XgWoq7T6GtjLsqD
2pC5yc3ytiBpcTNWVuQsmg6Piwrc/B/dYoGmmYrgTHenTr55SOoqvMgD2lHJ2R2vsjBBkfNXrhk+
Fa0+7fOpz8yFbHEiN1xpJJkxheZSj5vp4PLMgS0R3xHaIWMGZECWSqzajkESPcqSPGSpJzZQy8TM
rojv5MEsgfO1JfTvpAtPeTW+1X5nPCL05sqSfMrHyvRbKfyrVCO3/YjH9W9tnY9hJQuhbBWU9nQD
6UW9kWdNP0wfZ7IumXq0B/qU3XKbihvHcpEcLDRfXdtOC2fs4xxmW7LN0H2BPt/pe1eQQ0XDAUEx
tKC2Qhn9c9tnE24XXnAH/z5amXnYPOYWC0K/r+KvQxe9x64Sf7dyjdt5gHkFQQc11mhEmg/Kp5ME
GUibFKVQobivdlj/QIHK/ZJ7BbKUpZY9Fsz/Kx/Kzfo/T6jAhf4+obqGgWyOPk+qTKY0zxPub+vJ
xPbDvBe184j6srqQK8a+bEnzwl64kYvJQUHggjBTeiPXmbI1i+qfraqGkpVs/bxWtiLltIeuX97+
u+s/Lwj1JiC6UOnjIRdoROYN5M/MMYNTrIFBl2d2i+0Scqwd1upi0Eiyxx6APD2ql0rU9o8labkl
ytz9oxkjX9aOK0XRL6YZlc+TG003eIyqcAYp+khjr90A5L0s2oHDsl804jQ1WvFsWcUSjCt4IYu0
X9CE9s5wa8yqO91+hMt8Z4xV9n1sMOJzm6i+RzXS2v1/1s5ruW1la7dPhCrkcCtSzEkSlXyDsmwZ
OWc8/RloaplaWmHvXee/MArobgCULALdc85vfJWHWM2rQ+sRdcV9IJn1yjN8fYXkeSNXWfpqSAAc
mb8re12DX4to2rh1MrN9Igz7ZFWq+fP30GRyiBRDkRkql6E20JGsy6W5UavWXifjPM6BCqKfz5ot
9frTkx/8715Vw2Sv1Z39pibjvcmX8g3R7bvl9+YrxVLNjZO447PL/GSWm2b7CGAAfZ2jNg9xiGKy
aMr+TpaQaULQ1I9pSjCrs0r/QK5HXvaNXu/MTrdWqtQ7G8cmG6lJGd4jXSdjlohjzmDCp3WCLFg2
fW4d0NlLxBuG8QSlzLvNMlyn0jCLqai063NFaHpGMUP3xINLQ0DRKy+BBTCryjuJ0pXxhZ+k/MEE
YE+S3no3OlxemszfeEzTVkXHj9OSvDsO2VDcpXnxhqJOweFFl5GuK8WGDPsULu8IVtGe9LUFozbp
Fj1lAK++Z6yQovrnrjniAhexJB/CFeGd8Q4rFcRoVRv90AvkqYDL34eCIsTGbHKSy7G3UAm/b5HV
k3vxjOQW+xcP32DzqXPG5l2KwkXToBA2s1BdDfi+QaiJmvskc7WF1sjt1gqHiAeil1N37Ofw55D1
xojx3oxiXCg5gQuwYDDLKKAmhi5Zl404RHpGjWpp+BgO0qFYCkFpsSsnIbti0GXXmU6n+jHdRsGn
y4jBdlBDTJWzeK1KODv3HXNcd6J2NNCVEYzYyRkXFQTYkp6+a/5rN/rjj5QXM7PaVL5TizFdUUBl
r3TJU08SEJSJwlS8VV5JaJRzUtv+1ahy9pgnerRo+NPbGlre7SUltebIPPt55pYyr8Uwob6hfxBV
bkKrp02zFNFeNuPDtenaXo3Kgzi6FMjFQXW5xj+2iYuIO/Rt/JJoJLfNwDbmlqx556YtqkOdoBqV
Qv8smkyj3lSRMhyxWvDPtlMmcwPQ4VJ0hoadbPQQ4oE4RClaPGTmUrfksJpVlHSjZTho8Uj9Vy3V
4DUwTwDt80KFD+BMBQRIa/fDC+uTkHyXUx0LLAke1Mb7NKwZWmrvnGctsoZVTkAe1xSWK2phs4Yx
ho+NOEyigf8/FsbzwTS1k6tk4OiCjWy4aNNEE8rcb5rs1B9t+DQj54NIhOyaE5hl5Nt/f5+o6p9X
ybqtGzbBCUIPBl9OhXDUn98nBcv2MQtTQLy1rxWEQLUh33SjvTQbQ70rpuX6CHrTseuPo6nvejT1
iZH19Frv/zTyr+eJkWRntcffd/h9XhBJ5bIr0/EGql0Om6vBuc90dnLVGvveNgeMD2kRmyHOh6VE
CO3mS0dlxqwChjIYn2w7keeUSFPsabh75LDhPV9wAEqluxJHYqNXMBl4UJQzxfAJ+bW13aAasQeq
kqEgm5aNsVHjHK0hcDeBFt4FaegcRZPYkzA4nDfeCHzqd4diUGmDLJIKTKe6pYZNxc+CCSt5Nuy9
IwmjFSs1Hnxqk7bMHyIIiupbOXbxOVDs9xGR62OpwN8a0H9tFDcyDsjn/bkae9U6zzoH2LS3trTa
uIfmkj9EebqMEjN7NtMu3BkNVjjikHJllacWvJ2yT/PnYVSDGVaqZpY3BylOSXaQspuDUzD5mndG
BiYU865KP8SVhPqAyBXSMaXLlsM4fjdUdOhDREmXZwT2Y5Or98JjNWnNybQ3LB+wZjdXJMV4uf51
RAxFF+CrQvlMlyuLEQecLTGCZB/CibmF65g88S77KYo5VPW1qZvqROGrpa9cC7qzqucGopLYOHVx
pmzCMrAAHFTGi4wA1u+N5IciUcsjRvDp5U0zUFdkmRasxBxpkJ9ETMHzfHjpiL+QNbCMrZoHwcug
zQLJ7raumKa4fuPtsErc9bJXgGKmhr2WqonHDMEzGjr1l6foh062orcS+Bq4fsd9ttHozpiURueh
DZS5yw9zigOnXqSO1O4NPxlWfS2rmwEb6q3bG9kqs6kmpBA2XoSlF9zxP9bMW22gMNhLzGrBHHzc
a8UwzjM109aeLA0vQJ9nVt47j43rlvuebB50ctp1F5Cu5vcMmx5cfYHg9vcwOSoQ/k1PMBIQXK2G
tyeGRRFY58j5xas9etb5FSraWL56cRffxqZNKCLEYDlWInfmxY36Bscr9mTzRyDDlx+xGDmanqNu
qroM+LBq8Yyn4yExI/NHEsfvqdSVZ6so8v809TX+HGeaHlWOoumqAv4dzIuif3lU1X2kWMB9h0fZ
SBzqjZ5sreHBm6KAM9rJcDSOitckCPMbU6qbYwtN7a5XlWfRHo0Rmiv4iXkJai/vo7VYiIjDoDI+
H4peM6u3RZDfOaMd71wl6BZ+2SPZIaY564l2vGrJSJVqjtrLsde5YRW/KjP/jkzRfpZshVR/pyRr
VOm/6rqSt5JcpfO8Ac7lW+l9pTvqQzm1+8R0ke5rw7cWUChCsk4m+SJW9FQbYHoKLGUm1vti+Q9m
vt8HqH/XJja0NfUAMhpMQwuXVtwyszSoJd9jZFUu2xyB0srq8Iiu3Rb7q5SgLsac3U4cu17W7bze
aBa1CzvrS4cYYuYmp4iBNYra28TuScSYJ7hi1V2Z6uVdA5SBuJV5ksK2uvPRre4yEKPzXFblvW3V
iGzlaTEky5M1ZND/rLGcDiha/GXZxX3o2tJLQhXBLApL5TRaU/0b4KnN9XTKAz9O5zd3Od00PP1X
iaJl1AbvCHWpW1kB5q1gK6i1AAz+UpYBqkQqFpcSDu4vvmW+Ni6WWkGBnamDE5ZoHpzUXsURjqTi
pHRg9aerpbsD314/B9lK19zkxaGQejuYfgndhMNeGh6kMT+KXGJaugcrNIqzB1tn2ymI4UW7l3pH
V6mKswa8PXUQ56JxXOh1zRScmfyuGrrPm2sbIvjuVs9K7UYMuXaIw8bGxiXHG2KedhWpQzWJ7xzE
RrdMN2RelBM7HKtUTJHBz2DPmmwSrFa2Gl/QlRY2zd4vUWDIXosiLAQ8OyRhfw83xp3ldlo9Qily
bwgPNi+yD00lgYv0XXWr+9rPM8Q51WKAVI4uj1yo4UFQ1QaXCJYH0RZw9xa6VP2j8YIHrR3T8BeI
R6arU7Kqr6INSpnoTp6OMjsAQGBGd6Iv4Uj0aVPS6XefNiXd/3qeE5UY33epio8rtZwwB5ExZURJ
9anSc8rAbLLcx1NVlIFClabcNs5r94a/yOYBg6g103jvl8WO72bBK7EQNOF4aB5iJ9Y2skYhQBKq
1oNdko+dBFzvsLL59pNAUGCjjWoq3dsKtTrwd4JN77n2wSuYbxZqPLxmhbcNnLjeV3KkLS0ieTcE
Pr1f1NwnkzUyBh6vWVQrz1YT5fPCbsajZuXDatTUfK25FDhGUgwWICSBHPuVstVKJdijd4tvZfwl
nvEkRVTDZxqHBvGM7n8fIkthZTj4mBf0PGkKqnC9stXuLD+CMQv0+M3qvjFlhmSCWRZ2nLBZoGb0
ebe1MDXqUr9HY0MHob6PPV0Z+pvaoIBaHgzz1Hb1a5k7/UtLHfrCSnVijV45vNSKPodi45yHuIPp
Y2fBTK714KXJsFHQ+PNYiUNnLKnN9rp7oLw16pDoAXv2gO+UFq+SmqoOMYrgHZFPyf+RGl1z0MlR
LaIcKFU+zdjMMY7uR7BcVOQFKglh2sQGftwcVm13FEfIPpDMgfO1M4RNcdQbm9SznKWeVzwZZPRd
lHM1Z4qvzBsUu9232svvQv46PETLt8iGMv8GeOp20FrvrR4VfAe9QH+Ux8NlYoAvBw/qJxfm53Ne
K+OqSVJIFNOh44DjkuAGbi+9/Fhd6pmHf5+nm39595maRoAYx2ZLcWTV+hJHV0CVmINZSGdq3wC9
uhiSDcXYHuUuiTZVV05OXH52dvGT4zGWWD9zvPm8mi/xdexgkP0YEFsVBsMpd0Mr7sc3eaaZ1+GJ
jCWxuHQsQZe5jJ0ubUBmxH2xVmdQ/q0YVTlA1TiOtzUR33cy15u+yaJvddXqM2ra0xMlCuoqY92x
gjdL6Z49hUGBNn5LhnDrMSkXJwH+jYiCmjIeVv4lxZwbSXBGXngjUtM+zq7nCNdTkYwWfb+PwGJ/
7ZvOq53K+g+ZDO2vCyVkJJrBm8vU+KfLX7JchG9c3cx766ypEkzrZojy59gA2+OP0bIrQHBTkTTm
MFzZLRup2tbT5tKT4lk7E41dXIEIGgd75iVGj9fJuFdJYW7zJDW3Yq/8vfd3h11nACQca3xmar5N
a72ZbHKy1n5Ac82k026brSIV1g4qATAnU9EfgwQa67QKek9ywI2Z8VOclEgBJ1mQiWFGfJyE+zlf
S9/WHq04Z6ofH1VYMT+brru11YpvSYH1LfUN6XsAzNBCQfcCT5pieU027qnLM26zKDD3NSLr1ZhH
8jqSI39vDEa20EfkM46vP/lYqt3G0KV2hOgwSpuCMFIyduc0wXpBxsb7HfRRWOv8gWREdcnMgASB
1HuL+9DHSQTCg8tJLFuL3ycNSua+WyVQ25LSy8tJ4HTK3bRsutzJVaXuLLsmKRI7iJetDjgNYbsf
PI21910xbGXXaVG4GfPQYbJLlLFymctWfe+tRAyyoIbhxigG5xKDTPBMmdabjzn+G50cyZBOFFDi
7a8qbodvlOP0i5J4yso2QmtqLrQwO3l69AJCzj2QHC7XVaU+p3XvHkST2IhDJ4kXBN7D3Zd2vVLV
WZN05W063EcNKiaREiUDUu7E3nUj2iKvzVdRuuMJZbes2+SHFE43BhCusVOmAnHLbPF2sVMTMypK
E0Tv0MjGrnQevLKv1moSac/R6CxI0pkPMkbFd6XfPcRqTxIMZe5KobKV+mNVu5WaPlhkeZmuOuLv
c/GtVewhXTkDnrLiUPQmJsIrZVgaef3LmJZmeJ6ToZVCkyYOpVDZFwg2793spzZY0q7C0WgvJri+
sggsudhf5ryqjZ0F0Xm1nROcZjoDffu2A15OpsR/FFMyVpkeWDLf3+WhnzwYY/i5HY70rk+N5GEa
b2Ad/qqru3jQ7H1Sy+lj1GDVJz5RkORrpv72vNNaeWWOBv8BiY9Era4pCI387FGqIYxPY4e0ydcJ
8eFZF6nNw9D7+TK3tXAhEoVulGiUKuu4g/Are07DUy4rw5S8P1/m7WORa/NRw+eCubG1SdxGwkus
ZnkZ1sWLUUcnb4p1tmG+McELvXYRKlOEJsGxwO5uDdikWgaeo9/HaQxWKpfGnzWOBFH1K3Vl4zXN
7gkGg+j7vYNg7UvL5y6qTFLkVJ/GpEVtvQIbfRIpB6qppxwRNYsiqZBWpIzUAMay6G3LdV1kw5sN
PXtgre7y3zmjLq4+xOBZdw1FyLcxnPLXJimpQYaGnGQoLRyFcuuYSdKa/2HKBKlkeUzq9ixGYCHE
gjWIH+scOBclCAEY8Ka4b6bgmxhhAVrLjXbY5zzT5thJVcdy2nSy2eH2lihzW/ERd0ZmSKNlatAf
rfAx6YODpsbFSbx8AP2z3iefLP5up77rEfqlT0e/z4Pa2/6Hl48jW399/1umoZH5UUjUKY6l/jlM
pxkSpbhyP5xHBxdNBQPlIOm9mePo7ZzCeHObDBWUomnPa1wWQLoaB/OwcqWbjuL4RZO6xgYTlWKu
EJvYFpC4yJ7L58iKIEDyqFoibAkXpos791UvG45edcTABZRnTnmKPFZbkyfrE8UgT6kdQRaZjmQP
zGManiMEkyfFTN0Nz23Ih6llvA5UEluJkdzlTiUdorHtJ70p4GtHAk0V9Xd+3VZvid/8NCCCvZZE
1rANaYfnELQSFhTxKRq87pDBdEVXZGeH0rHcVah01bpkdQrdWaLaoWgfelUed3GAp9eIk8VQpOos
xO9jYTpkFXLedT8dKJYav7tVpIRYu7j12wBE7z7RE9SzukctkOKU3xW+7amaW8/6oMNk1s10aRZ5
c+eb+T6mFus1TsDiTHklue782dBl/skKi7tO8sN13wfm1k0N47Lh9enl30F4MM/0eIVmWdD+6lTe
t2RogsJ58alYvq01udyigK2PpMR4lTbBcIuAEt/fyNWPJU8nSngKe4ETCckH2/EBSjSRdW+7oCiU
ZvyueAiPssl70LWAbjO5WGSy/QzYsn2z7SC7Kbqyug3HJlyiT1NmPAG6Z8dE7lHqfvvDM4Zl6RWd
f9No5zbVnV9GK92xkl7VZOfng+VgQxOps7pWQLIkvr1EcuhsMyBcK9OW8HXPMJ5EQDXG+DfISCLg
yoCeawPNXGRuwwo8rY9qbhNHS4fgrYm6k02y9Z2UEzEby5mBdcPgBhLZhir0jdMa/oEBCTzqrPWx
Qxhbqt2wXZ6smcWmKABASZF2305NkSSVQAhRngkFWyeEb13+0tv5CX/Z/Nxm5VkpnfhIAZP8mEnK
U+Yp1kEN82o/GOWpC/V0lwNxZAn3HspNupMD7x6c77D2rATD8jLI9J1E7Nm5HfEGe+1MosaYopUL
cSgN5tHOWR6aatsdGhM/bg/TvlddCif3jsbfqk6zV+rGXlMeouzc1JF3vsNe4Ws/o9z3lpQ+frSL
zoggJuGaaYg4dvzqm2TBaWzd4ZHMSHos4vCR2Ul1GBBczpg+KRvQr+2TbPOkNuU4WRIk+cl7t7tL
7Fbb9721MmLdhyVglgT0dP9OdOL50t21vWVt8jF6I8fIiE4xhrUTRKAsxXGg4tWGgjGG/AauNCey
/MQ0prnVLIfX2nRoaiZID0dp1qk35ovAyYdZV1dSRipOS7eXXWrHWSYx48K3cGrF8fY+tlVp5qO+
73xnk1bDqRhC42gn9ZLVJ65f2k9s3pjhhfVbpxvtaawx9ESiUi7K4HUs+R6GrHSGJqx+dfoDcvLu
sYp8Z1e4I+hNeJPzPsKVpgl5pAdS467kLkhucr7OJ6yC8lM67Vm6ckp46G9Fk+hs4UQuO/TdM3FI
cVNykJTyjbK9bTbpXMtIbtcdclGIkhxagTcSeYu+h1JqnoNm6O4TYHfxdJRn2CoGXgvZQO4lsNls
Miv92IsjDUdC3/x+bboOu451tLwgtcHdf59pYUMwBPEvoCb2pi+qcG03rrMlfpmsAl3x9l0QVEu/
1KIDqUSouLlWHEe7tFDKy+iWOu/k8GZeZUmWbFN7rDc+X/9VE2T2TssGXD0GDD/6oobVRd3HPVhB
cDx6J5/z+A58G1UH9piAOgnDVauX5Tr0nPpIuTmUOicuX1U33ct4ZL8DxF43Slp9C0sMWkxLS4DC
sTCkkEpetXkTzfALj28VoqhrBZv7VWdI0ysDOYcN3fE7xbC3qlya73aePCjMIWYVQcVTh09zBxz/
l66VB59n4avX8gk7P8pOWBk0q3KoDzZfpWWk2t0Sn8ThJFs2sQXTV59lo3pTzST8lZp7GXIJrBPf
PJnknl8tHxJb0SrV/Qh5Y1GACNvZwMrx8UBB4UnVCc5Sg3spmYAC9DesxPhdhnoBCI05iQlQadHC
CNyOo2bskTMqc9/plBcdmAkxEJtEpaPwyF5UMoKXwDdGQAhysSFMad2nVfeuUIPzBvwhYUVcmXdJ
1YRbLQAxZSftcEicafliGG+hkntnB8nqCs/dZml6TJGUYLhrhtT74VAmB8A0Ge6HBClKHAMhKdO2
eSY8QYKEEcE0cbaLLLmDeoEGra9WsuXFa2sEVKGMaI/5v4yWg1ybR0dHmhJ0hYeIlQLVQQ1gmeUd
ItPAcc+GrlcnC/1nlIdIVqB6FROXo6/jfTAW6pIMcn0rirugiGZzswuKtSj9asKpOINKzIPorRq0
WZahn2W5TSl4xGg5B2FtlG080/S2WzcNDqOjraSvTmy9k3XpT4UT6qdM838G0zPXwBkmbyVMf1Xi
sKgozXUbtMOyb6P03lM7h3hlU/0wHSi3QCbe8Sl6L+TAeixkfYR5E73aAw4h2eRCn0ybQUGdqYb8
oQJ8VCU4JiBcxtLKb/3Jm14MdBwTBEWoOzfXtlwCG1kaPFimq4hhsdGbJ/ty7cvFYlNZelQ1tN34
DK0DL94sTyk2JgBI6Iv5c6vFOyd0vlmR5uwDjfW1Xz2MGo6e6qjuxsrZ6knpbizHRtmdR9psxJaP
0pO6XzlxpQLNj4djPm2CVTok6YLFcbDKWSnMqf1Wn01IhFrZ97/Iz42IsZmosNoupRi3pNrJbjti
3zwuY2/Ee4EHtS4Zdz3PkZU8SOE8Lkzl0Qw9a+VGOGjwJ8/3VYlfqJmJ56NdMeGS8fUZXapHEs2w
FiFubvMOA2303ANevkXTtDek5B4M9PIr0XbdKJX9x5DKVomrAaSB+loBw66qZ7vCGji19OCpLbFu
bhNDO0WOzxKVWgjK+ZehNo67XmtT6ntib9WpRYeND4y4UmMJSITqISHPdFOATliLNgwfzJt2BIRD
8d8JDrD1Ti5qDs6+dj373tOYJQeq/F2WpIEi5Wzc6BITQQBgPN2HKTRRSB0TwegF2WP82sm+SgEB
RYLwOWwC4P5GttR224yaOYt6u7w1MRMw/ICEpJdgxJD3+JrjUct6TZYA8Y7gEX3HvR+s7t4zvb1j
mB6cqVAiwBI1S7hj2R3xtOyOuTTEQKWW5qPJrMmrvfIRdG24x26PSV5cl49RntkHJ9LP/P0AVhhm
MKTTk9140dFqCPYM6akN7eSyKVjFzYuWBPAwjRIdIVXwhzr/IQ5M35dvM6uLJojBeIo8F58Ape6X
ja+Np0ubbJhLNbapvZiGiA5WC/rRkHaiJe8AMskGPjC11FAm4VjFrmnij71Yy6PbrCXvioKhmtBn
jLns8iTi7yqW20XMm3BfGphOwHKFFaU47l5s+DNw1k1tHYELjnujNHkBJOEdcFOcDTIeiwKaoYw9
7Gh+M2tjomaIttrONmqE4C8LbRXrxwoPm9gkC9/j2CjDdc4KpG+6q53kYTBmGrDAO59PvRysIV5J
LC0L1RtPNqhQQghHKljnrSHrvKap3HRyFSZrqOO610Z7v/05aBmJ1gZBi2MTuM2DyNpUbsVcbNpD
O1hhzTjtXje1dSDLOyzaJqhvCZuSosgt+6aT4lc38qNvhkSQH6hf/cTzXpnVoes9UIsS3EKodI+m
zB9FEH1ncUUCvoE5qjYGr5bpUGwA3VFVazhEB25El9pb5gbfOamL1ZNW3Qd65YUz2YxlwknWMXRC
EOUyDn84NWJXk44KTLJ8JB6gR0YM6lLS7sSm8BWmBb7ZLODyf7SVdYPSpFeLdR+X+mVcp0CW7glF
Qa9xFjl0Nggeir4BxDneOO6QnRXfrO67CvOPPsnOOjbXTiRLd9NE3W0q5VmjYnVHgMC9HBp5AlR7
6MJFouYhiIa2l27zzAdEL8cxudjsB6z1bBumCPz5rgWsmPX+zkBLhjlaPC4Nx7W3USk9+SECsA5b
Cr0pqzNE0/KcUY2UgxI85J5Unh0NR9cWKzqesBza5IGXSktoxq3dA5zdbt/mlJ+moflTGcfw2UvC
ch3I4HYLx4vwJyLdo3dVsBK9kd7DPvb1nOoVel3JmBNxkYA+6fI97w/KWGjurTbdxT5KAZOF5taS
RgoGW0NbGVqFjtaVzUeDPOcqoYAJ7/HMfEwIJayoxJfnxPXphby7zDNe71JkGYRY/BIfCyW+Feeq
TustcyVvbi/nNhSd8bYnzjcNZoZXYUdAZbzoxfc+WOioWC+HlGnxwgIMsBCD0y4mv9ljlCMGyx72
GCWs4eXl3L7Hk4eE9lIM1tpaBXJqu5fe2KzwVsBXFi89PrMcYAdbtKSExI8QjYC8ybBGS6DgK8Ny
2mPrDdYCdGK+s6Mt1SfBGefqVpG7s6RY7Tkp+ycfjfI+09N+VbQ6lfta3x3x51kD4nC2liYF5qWt
Vr7DEswPl6YW4dBBJ9nsArTBG4wVM4Xm/gY4Q3cU10hLpL6sn4OlnfazBANJpniBBa8ljLee1yv3
idL/SAlOfc9zX72hysM4Jq4RroLe3tT1mJwaI3ps5Mh7Np0UqZeOJ2GI1u65jCDuEmsfFqKX4gHI
kUXsbERvppcPSZW1Jy+wtafme1Uk3kr1ERrmHRBzCA/4pUoFXO+QJCcwpHHYODlUHSxzrD92YT8O
Gx3QhTr7NODTrp4oENQHwgeece8Onfdk8uORkKWMt3e8J42/tjs3zjbiSDI6/RgC2RNH4ZhmBzy7
foijkh96p1kBXkM90K6xLJqt3ZOjE1cN6xGhJpUp8xAXy+Pgyh8bXVpbUucdr81M+PNN7HqPYtC1
HTqDcusPZIq/dGReKIMIRy1wHSyGEI9grWPamOj9cTu3ZcFolIryGEXWIujq4dUeTXc+1hQ1D0oq
72WVcBe103M7ZI3sD6UPztrPDmJTxLj2iT2wWDZf75R3uFV+tGGT+EdvloAuahGUiMHXDjE4nnq7
RvI+9caIpUhhdxVRCWKvl6tWFUTqClBW2IDPJ8AyjCmw2+BjgyI/3cTTRuxdO67jrh1fxv0XQ66X
HymIj0DUcuPreeLwOuZ6p/9iyJdLXc/9x0/5j3e7foLrkC+XrwCkfnz8f7zT9TLXIV8ucx3yv/0+
/vEy/34ncZr4fSjtUCwaP7gXTdePcT38x1v845Brx5df+f9+qeuP8eVSf/dJvwz5u7t9afs//KT/
eKl//6S2R82Q5mrZLB8m/5dg+hqKzb8cf+oiFcVZ+HJ9nHU5xk4wu1zlcnw54dNpf3sH0Sgu9fms
f/5E17tex8jknUcMZP/8ef5v7s9ihqV3p4fMzq93vFz76+/hc+v/7899ueNffic1Ggij6HDc+v3T
Xj/Vl7br4dcP+o+niI5PH/16CdETTzf90iY6/ou2/2LI/34pauobaC5A8/RwqA5N71u3JRXxWHhw
iIdVdej1tKJyh0NqtGBjFrY7l+wqw3sZliOSKYcZ5dQtBvaDR00cxStgSOpyo2Z1r89Ft4fnGCa6
e2p+UdCJpnZ04m3hMAvM1VzFsBU+lE5SCaemYkaagdJLgtNbg4Drtuuhnt1AqCcfjs3Nx67RjxEu
c1Or2KjWx4nXpsvZ0wgXnwRpVlbxd1zYpDUMcWOWJkm0JCdFPEpOsnuqMld6kdYHzTbTe4noy85w
6pPoE6MKvrngkct+rkwjxDAVdsiNT7BlI4aAemSKlDI15apiQJxn1HDpIcWC001Ex395dwinJ8tQ
XYKof3NnZ/B2req+ealGBG6S7I9UYlEHNsn1xTEmdj4yZuej+9qh/x5i6hJDsp4hEMYvp4lzxUaM
c35fxcCYcZHpiHexbKYAsQzJAohdsSFKaIVIZ+i6bi6DItvGq70elp/OofL0j+GfWlHrYxTXazIO
f5WfstbUzQPm5DASp724im/aFpbpl3YmRMGc+Sl/Q19O6Gt/10be4noNMUJscpa3Nw22Sstrm9jz
Y6tdIYN8/9IuLpJX9rbMR3MjOkWTFXeLRB4mLFBnUDNJntCYNloJP80snUu76BTtYu+6obzO3IrD
sQ1StETTVWySKW4ZfpwrTqswVp0HWolTUZL0C0oAgFuGo+rcmFisnziPIAlgRIm/WkqoCduZ/SJ0
svrUeXJ9KpXc2litfRZN1/Z6HM9AhWzWGgwVm4Ry5IWpe5iXTmeKtss9xJWujeI+tuUNl/uIDjkf
X2ACVbA5kemKPX/w7z70ul+kuya19vnNpe+yLzS7Qr3r1wPVDvXcKXC1Joe7kWtNi2HBFUm1kQpc
5IsbV5LLP+3XmFzJMzHcrcu239YKKAEACfBRQ+1DOx1JDW6y8iSjvm60vOoXBtF80fRpyFfltej3
Qhs59qehmuR24nQhxC4c0NFuE3wjepdTZIxQuoptc+tPRRHA8eVvSSbhPVIgcfg9wjcVBS+eDqe4
9Zeinyih+HwhGq3Rz3boXw0CIHOcPD9qgyoDXKDpkTmaYnt8U+4Dsqjba/TPUrJkZcZ1eyPa8hHi
K0uK+L4mG3YZR6lFhzVsXc2NKq/usCBPFkFdhnPfCAFhUCmYUg6Ca0/nOuVd3g0lDHnalKmtQdTt
zypitJdj0f3lOr0cHmGUeuvWrLpdi/Z553QTiEcch66vbW0V2xccEeeXDoJP1AP0VvPma3VA4l5t
Z7Lk5fPrFZo0/LjWlzYMubStqx6+NJtyIC0lFW+a3y+PT++Vy9sGNdE4I4agfHrDiBfLv7yRLi+Z
zg3kmUfRE37etTVzJTKmCYhqcB0ZfkZlRHqFTfx7b6Dcvrq5HovutosuZ3xpF4esoNsllf8vVdfY
QJF11rs452G5rgfS/rpJ3erjUPfqm4YykZ3oFO2Xc1vUODNvLMfb62lE1d15mxfKTBdoD7x/gNJS
nT5XdS0IKAJWQI9b1as2wKnY1KmFVXqYsjANqmIdjnGxjrTYlu87g9iBDNRzJsaU08BISBWGCf3a
kHXbqv1BNNk+NgRMRjvJnVWKnMwcUDk3Y2+NK15zyhExq3oUe1jlzdURK5hru2rwLUhUYymaHJmi
2hulz40lTu4dEj/Ov24I6/GTUPU9DyRnygxM3YGOJ5Dy+26irZpu2WdYvk93u34Av4Q7hd/y5W6f
2tMYu0Z8a1CwqusxDoolcWo47k2CWbSENYEKzchvku7Nhqo3KxH1nzCd+xgbaNb4ZWxnvZTcJi78
g+kppACaSvapa68IJ6XeSgNi3126CzMgIkmlw0dbhrAq64t4Ic64nCyuA+6foF7hw4KcrlVm1FHO
xRXN3l+JIV9Pma6NtDbYijNELwDyeaxaVm/CqZ748xXuH/zXmT9NXBpzJSq++2YI18Oo4mNRRtWm
V30sm9C5nMXYsG+/jpXb0SBNQ+mD9P9oO7PltpGlWz8RIjAPtxxFkZRMybZs3yDaPWCeZzz9+ZBU
i7K6/3/vE3HODQKVmVWgZRJAZa5cS4fY09F4JEnPQKP3Cs0wCcOloUBFrezqlW4D8TouQAfxytyi
ow75SuTis87apE6OEpur0zxskoGvwE/dhuKtoCC5erOiPEa1CaCp0fYxEA/ofuD6h6iEDp7l7Oa4
2cLFC4JD2yPzh/DoEieHoXVeHfRu/DFT4ZuHgSLqbYJc4sNKcolpEQsWhwTfrp0uHwr0VXOugDUZ
jon4yQQcL7LH+Dt9UF47qd8D/gAUCyNzCwBf+15ZGiCrcnqeioH+PCVJqYQHkM7kqkPxU/XPQTqr
T1rEF3aZLqvmbV4fRvK9/92qPrpO2qgojoM0bHawBhdhbL+nMxt8FjJZSn+K9Ch4gb3uEFRk+1s3
nj8XVbEeW035Sv9c8aBD74k6K1E0LfLubKPOIl4PWkb+KSwpXlmSrrzhJN7IVN8tmSOVKldy2+IP
SgoIk/vIKZu60z2pStIeOje0dxkJ+6/KHD3Ic/gWkQL8PJSRY+3CxoJz0ewVGMxgzqr28p48IyB0
NNGp//CuTFMlb+CzqhpHK371vtrEEzX1O8808vhZXV/VKfjcoUOCmhFcCyi1waJjNveomynDw9uQ
omhwlsOcOweao8uzrXhg1Ua3uGs0N3qSgwfAo0zA4skIbgsdOYD2aPRmg+L1lI37rBt6brJMmPn9
PznwdK/bKNL2RUyP0Hpq1fuy7ZyzhEy6PzzY7ry/TdDhFb7jDkpXvUyglRm1SquKrjHX687JY1kU
4XURQ6ubx3Ci8CmfwgGGf+dVvrWSWDmAmk43YJuGnbksPysu/E1mEjwr6UaN1f656JrhGR14fR0N
VngnthHE7QlU1B9QjA/PYqoKE6qgTD07i2kAnY4wk81b5DIs2fQhxvZNfBJuQji+9jJadlrVN++n
zP8Od8hw9JDEOU7+CApdTuXA7V1R2uMt4GMUShCvUyVGhn7RBtVKxirf3K1uIUAvE28xWRFPqJC/
zRa3VU+vi12XkHGZOZ/VoQ72H0LsRuWJGnhfQqs2773OM+/dXonADs4qp3K4jcUvkeJ2UshEr5Ey
tm+RV5eEUpCYEN+GZ0SCZA05u13SngPFWP/r1SSSPWq4CqFw26NpNz46tpJsEGVItjLsvRBbb4yP
EHWhOgcHxe6Dwx9SGGzj9PDRXoz3YZlpSGzXqEjLIqP7rE/l8BDoQQs4KXN2HjvLi61m9cqv5+Eg
QzkknQsDZB+fZFShn3LprHGTJ2H4WCwjzwyCC42ZtykVLBznDmpyf4Ildu11LSwDXvabRvt3tIbj
ZeYnokO/KtOXC49mOOyaKAOnVNWQi7XDpXbU8JlGAHCV/rMcjNhuQRBZ/n262NwGoOo8wxonXqr1
3WMe6PeV6b1O0HsgDEjC8CPHRCtatnXmvtxJPNjb/NQXzl+3eFoDgXfZzUUCqr6a1kEfTncynNuy
A4xmR2sZKm5qPOXl1yxJX68GD3hF+tJ2Dgb6mKBuCoOkjbvwLeoRyJESXtiN0qTFWWwRKjwjW/m/
x+bBoFHuLAZ/mSRRMpSDEdkxOJoi2Hxw3IawMJu70EJ6qP5qaG55HlHJvNBVTLEJXre1BfBx0w7N
vKMKHz77aLBe1MhdwWGe/cMrc83OW0lsarjBs8ynuf/jfIkITf6/Plzh7frivK0BKHhHXb559KyI
/oAQDq8E8mF/ZdO8c3aVdktnRgCRgDX8XrdxcB8vGOuVRHd2hLpoaIyf5NAatXku/War1+30Kbdp
8shiH/LX5V+YTP13v7Hq03XkUkZrFIRaEvlzvHnl02X/4k1Jib2b2y1zUaUJn3Po7u+oVSPp2iEX
WidlfQ9cEG4pALBPY7hOo6Xgv1gKNfbu7TH/S1zXoEXxKa3caHubEyCKvpr64HUdcajp/891btce
//Pn6fpZXaMqVm2r1ELLodH3Peyeh9Y3eN9K+944TRXL8OqVGqfUNuL7kRbgfHGIaRDvNUbCK5py
tlrr0UuyTJFIWVuGyjirQAQCCJ/apJq2YhT39YoSPtKEtKX5ChkvN0KZV+6j5QTOZ1WaxnTXze1W
NdFIXJPUMO8jBOKAbnPPbwMeeScZe3J/Fz+5nMndllXb3r2+1/hjdCDLpzzwAwke3S510RVoIWl9
s6mLw45qOnNq/WrPYd4xr6dZMX/rdas8yHyZJRM0vj4bvinQoizzxTH0mXuy9UlBlmCknwOqa7AS
1Wl+Y77+MBSH2KbZQgB5prX2P8fKwmkU/ObYMKLV9nMJifdazkxAK9ezfLGVqWI9y9l/Eec6Lrri
kI6Gbrr9wI0lQx0Yr5JHAGbfOLPEXod98I5HKwVakKKakEBxftacoHyh13hlmhkY59E0ADDHz8Zi
RhgkQeaFlKgMrYrWeziSFADMc/GiayThyQI5Z/HyRn9dA0lG81PshM8BzUovHBJ+tsjGeh5JPaSq
1H1ROk+Nb9eHd0O01Q49qo7gNBrv6g0gK7vEtmmdhPESLY+LNRndUUgw/YXmsomUaKtWkb65smCO
sZ2c0Iq5TpBZcnCN9DpVRjJ/tJJ46wCl2ZRuhTpr3U37QouMS0mj1bYryZOZloUkzmLzFbjPy8Ju
riHimFgAFSEvvy/16c8uQHCc1LBxUev8Xo1D9ax1rYvW1MtEr9ilXVxT1ypnzR7vWsPxojW30Ok+
UfS/rpEmzVqg081iLde8fZg06ACEAIspwbAfxZ623qLMOjf761K3DyNu+YCxk14/yG254kXzEueQ
x8gMR8uOUVTk3Ejp74D607d106UTozbN4G5lvyjhYL6JnHSUjpYN5m2Jm+Nmu609L8vM/E4RvBm/
kkJ7oaFS+dwWE8qynVnetVmdojgCZxnAx99/DRgj95NfB6RlhApoUumTMSDyEjJANbSNjV1l74fm
MpRg8UrwbSjeD3MLG3h6C8Z6LcTeWQIeaPTdb+BbNf8+0NqS3gUaOtO6hAFc6L7J7RpniW5GxKxq
YzgW7V9pYZn3IRRPRzpJ+a+qlBKCHWUo4FFerK5BUYmUkHinJUTO5FA3NEldPR/HdtQa93b/e4ns
Nn3RS5wsJ2OSSB2t0PAtT4FdrIKkz2iD5mDMWqjcjRUJ+5nnyLq3IFT+K03NDB2/vCT1GWXZsQER
tUZJBlmHZVLjpt426rqId6vcUcxzVap0rQ8THYALGfEyhDVqevRCvwvXDnIy4rXUvr7MrZqeacB7
YddZfOuyRai7iPyXrgOOpPXF9OJXkbWCkj1/8Z3UXRVF4H3twgYdFYue3c6go4mygXevOYvA9cLY
YMaxfx1qQvVQwjsnXhnevBL8385N0yBaOwNb8nbp/jQ64DFGjZhUFHnO2V7YTiifgWKfqBkeh6Da
im0Ecjmj3rK4lylZXyBHsKxg0tC19TS93rq1Ut5Bn+JuE9p2v+tJ/LWhxeCi9pX+iOJCuhI7MvPm
JkPu7+AtoF7an3k10775c9Xe8wdoNsC1ku90tzWrJvD8B7CA81OptBexB3pWIaNsWiTGuEjUtLvO
BE7UwrP5Ev0wwnj8Y5gDf1VwW7v0ZTvfRRD+3qlmFjyxHQRDb+copv/QW/hPJBJ6s+lix9DCvL5Z
wzdJ51M+hRsoLFJ6oFKyRvUigSlGWg3S7TQ56Rk0nvOYV2gkKIHF0+ztLMhJlYoteju7ea9n8Vic
uxxyrCiwLyFvrwe+i8aDHGhiNx+s2Ff3dmoUi9zRe4cM0Ty9lGXmHiT2FhEa5M5sC8wp+npPkPvl
z1qdxltfBfZfNDSOxUpZrq3eSX9vx3g9m9P4I0A0cDvXiIPcIpqlRPK/RghPVIqYahaF0w8zUGj4
yKHa3MNuk/ErUtTw0V92IE3oORsLNmWUfNuQTKxsTpxlGyJ+H8F70IHW0YMztEPYCId4vdTlR4NE
2aSUNU0hy57m3bRlbWrA47Gpz22UZL/rPQlfo/LKpwlgIgqIir4b51L5SgbrGmHQ9LPKJoiH7JiW
qJz6sGYozRME5r9RetaOMOu2T/AoTg+BM94ZOR97rRZTsYP9fNhIrBwMNf0NCjvkBZbpVRfN9FTC
0c+m9BOby3U/I84GIM7ctJMzfmsb8nCFQXZkbtrpCwp6G2mBhh6V7XAXmhvpcnZ1R1u5tg3BO5Tz
yGz3ynPkT9M2cJXCplMGWlw5hLaq3ivWcgBrnnEX4RRsranTUtD9zLg3UilYPBK+9LT/T6d5MEHy
Qjssfa/VNF6i5X4N2ZdFDQfdZG65TZv/OfttjjZjMEHgymEGd3ucEaxI3cm5E5NhBPxtP4TksTEe
0yk0VzMsHJvb3FucnAVJs4/flvoQlriPiqdl6HNBuaLHmzazNogN55+sMmWjaSZIOupo3DR6xE5T
TWmc79T5YJn1z6HMvJ3eq/NaGOaTMWsuYmu9fl7fqOf/R5u6zKXDj9bUW4ysldbNsO5gAN9I4fFG
EH0tW76rY4Zdbu/8YfgiVcur+8od/c/za3nTNAyahGXJrujsXV90X9xoA/nlytLH9DxMfR9uE4VW
T6jrPw6TpcsYvY3sBLv7XkZvoe1yH5Ob2ZtdVpSR2CXiLV7s6Ko2j2/xckkJ9X7YFQRM5cJaLYei
9O1t09czwnB/2+Rs4c8864UHja3EWC68hPTrv85r3YGmIIkckio4j0PibFHcex9zW7GFeG1PNeoP
u6/s+6qyHq5/DxnCekVbNH+A27+IKts1TEyuSBy/Tb0OxfPBRsb3Nz9AA01DaGnbtNzZhF2gbIw/
ANT3jwHQYjCsUPIvZOVNUGXo98ATKlEyyQl62BcW7z8ntU1yfi2VaJGG+ryZ0+5WJtO5NoNiWiWl
PaKlwTiYqfP3E6VEsSmL7X0gXddb7laL/AYecZMT1qgskn8De21APBT/aVJ5Oyj5ZHySw9z2zsYZ
ECO72Wra6yghqsEqy5EizNAr3www5z/KgWw1GImanHc++jA4aoX3GNqJ8VCPPyTgnbnrtR10ttla
bLc1yMmBe2oc57qGOOxc8856wKvmcqnu7XqggNLdPJsoLvzq4J3jd0qvPXrKfA5xVh4/g9Ls+PJ5
+h0MSlDCLLRqkBrWF0Mv6LN2zMcmh2StWg5LgJgkQA6x894koctEwMrWdeKva92W/3WtqWi/eVGs
3bt6uHJsq3mSQ6wV5j7Q/A7xNV4W120BKZI+e+ahU9P2qe8z71OfhUuOak7XQzCYe18l+jomcUUt
Ptdeox3acT4VbGU+Rt+uJzPUZX2xTebofRpZX0Zdqb1EWfgiurbjwOtelRjhQYbSuuPNDqqpsD1K
D08We4gpaUcZSFAIMz29jObnCEG/a6MP0f4+6UFN1RbNYOvOBSytNfxyZIbMpQP59VK3pZZLOSRx
zxKGEl948Wv6/JY1VDqvTgOXybylsoWMM4pSISALcPqfwqxHdyWdjmKSQwmr096ZEx0yR8Ku6okx
carVTcdEcar7ajRjp9ppRW/fyVYikUecnMoBDkd/0yKwtZJtithkWyJnN9ttxgebLGBS9VupbtFt
QxpAgQxBC/aONIxmUedQqylKDAudGO2ur4RhxVRvLUuHIrMP9Wyn0D+5q5cC6ZyU2Y42g2RXLdXU
m3cK9N9HDQQNJb1oTZ+Ss/0Ak5eheEtKjlfvDQ0vcHqqtOF17gfHdanFm8x8kz2Ph51HF1FZWF+R
YO/Wvgajv9tr1le/03/4sC49irNr9RUkefrnKkPbY9LDvZjDzNXPxkAf7qhH9texUJtDjg75RrxW
0CjbwIupoy0X8J3q9QLXJUfnwwUoJr67QOQ27g4qU1CvtLm0JytM1gxJu8gwswD0TZq+TpP+Xply
99T5U7RprAhZYho5Zh3+085SzN2gFzakFkXyZVTqiwQAoHQguwiMx9vMmUajn5XGJtjzzW/pnFm7
1gr4Wlmw1qN6Cj9MxNeuX8Aut4PY8pEsb+zl+5vdi+phVwGUJM8V0Xzz61QZKgKmXObSp1u8mzs9
xRFfJqsL6nLVLfoUcrCLjkSVnNYxEKx2OdzcYpvmADnpgUSQOD4ucV0HUcr1SBZ6Y+i1jaLa34eh
65v7vgS69GYKQCOdjBGivc3fp7Qc9nPzLqZoo3GftN5P0a6BK1k/18pV5+YqXWMvekJir7K9BIlF
zkRTCKkh/cy7zc0caEYKpx1F1l8Wfbfezf7LogEib33eRK6z1umcWvYUsgGxfNfej2Py47pFWexy
9mH/QaPwt96ewdMuEeDL9F0Uj2SLl+Et1llWq8Lox3UHJN7rfqavhg0AJ/cYG1lFSievn5uUBj5V
mWlGySoHHuHK+TzZdKZDWPNX0pbuF437Jzk8zT/NcV0fdQMgZNI7xjN/82EVKq36h9I+osbu/7nM
sSr9dY6vKf4JKdH6OCcFol3DtJ6ygl0xGe0fLffnVQ+Jy2Pd9NB5qAG7rzCbfzQO3A/wRU7rtIHL
0RmmYkNFJX4EejwebHdS9jpydxdX8yp2PvRhGR50y8vlp2j4NPaN/u3DJK2tFdhWzeLS1vAeuJPu
HMzBmzJUJ3iBpD+odnaJlRtfk3p8SCc3/T0xEjopeXt7gl+zpseUiFBRja/10D9I/uzfIt7W+B8j
aGJD3osu4I3bJV/gpUC4eIFBdFuV6tZXa2pqGsDCzwKoKELVvh/h2LrCHLLSAOqJGsbOGGGv6uDb
3ZdG3qNmaOr3goSI8+i6qMxvN7LoBFpSFhUMBY2dznXRTkMWLEa0BGgxrymqMyDRW+UntA3YgaBY
dR3SQ99chDdWw0TuBIaVxST2xVTHan6SJd7WEVNswXscKxp/Zuj7bUCPNF5B8hGcZltPHhvLbdZd
GOa/d8s+vfW8HxPq15uUjdY1wmrVfhUC0vFA2u3sJqaB6i2fCh1A81iUqYbDUVaT5E9vRgse7FWv
KWxdZDZFm2qlw/mwPJADe1OMM+m1Kcse0UbW6LOG762r4hFA1T8dta2wl1gcARm164yk9/gWL44g
Ls2TbsBDfB5JVWVFozbPr/mdwXCy3UiB+jSWGgxg/aT+1iYvcRDDQdSH6jryJiQ2wTedaGC/BeR9
tK1TBTyfErv7qe12lto6R3vyLWdDuiTZ5RApgjLSoqs7UnTnGPHvgX4oSXYprXeHVKeJXf5lwKy3
Buj/l26E6eNmhxtna6ZJ+PIv8fZi1yOvANnYwEVWQO+RJjW/0iUnKWPVDeoVZWPrbnkmrL1SG1em
nbWIXVbGS0PlpW5JQpIceAjrrlwJy+bkJlBaKfAdytC0zf99UqWZgPPy6UySqoD+djko8FQCL0Q/
o53/ti2OODRtFGEGYE8qSlqwG5eaW51iZCkv4XLIR2vblAXs7stIDgD+zajhpXOxeMjEP3bUimUE
hyN8HCD7zqofHG+meKyz49Cr38UkB7vzioOr6u11ZhPV4SGvrT+R6OmOcH8iY9SNSX+0gqJbQ4Ru
UWMaSvLti1E8Eiln13AZm0H2Z56qKniZZDyxZdK21dwPK8FaagPdN7yX45GxxMiZHGBJg7cgOd3M
0PcC4Cy77nVC3ZT0z87qY6I7SBkpredwT1Z0/nJd7W+nKnA3cWJMn5s+JI9qeRddBcsVjiXsobam
HMU5D6pKQ2VR7cXrulZ1l/mhvxavy6PmbE/Ob3QWT58tuKCfkQMo6rru1kWtPFYD3GISWVh0Z1cT
ioKyjl7z02msYdqKV286ZNnpd4UNk08EjiP+FOvlvSwrESAhIexTqicZRTlElGw5q5OsRs6qg8S+
mqDRsotTZCIkbWk927A51L/4NLNS8IigiYoG9W7gi3wwoNE905XNrbkOys8V5BgrdaiinwV/NJ+E
T4BcULNRg3i864IcwMWSOmU7jTpqFFaw4jHM9CI0VqAZkjMPJfhaSpNmG8V0NnEba+vUz34JDB1E
APwq26l5Fa3CRYdOWUpw/iJSl5ID8vqxfRCTOO0GAhvVMwdEUYkQh91B5CTzxXZbRLM6MLpZ9yB2
tVEGJGnQzKJfXzvVXZXflaF/8WfFhPpLKK2CTIfISoMjdfbj3zOe5ZCrLJ6w8ThFCybZ2XUO8Gkx
wt1MuJxeQ6GuROquoyzl1f7G817Cop0ebymASTFpC/Aj5U4SB+KIGnPcQqJcb7jBGp/EkeoNNe9C
e4EgI713iiLnxufpezPrvIeyRdcgsyIEFfx5Xqu1E7+0g1usnDnzf6vc6mEYSMivxvlHyYaPv2rR
0kHSV38mZvbVGpL8R6fwX0v/8vSF/UCG6GXaXLq+ICFgWgizh+N8NwVOd1+p3nCMKJB9vHIxmu+v
bC1XVsLyoZwK8ixF+oOi/fsr913yNS4zdR3nZv84R/kOEjPYuGdT2ZvFpPxmDHzPvS7Rn6EDcbdQ
/Hsnev77e+ro2t4YYvVTAqHZ2mmq8pvVdC8LaJv5f0FtRKVzTn5TNEV9CXon2ej86D8Fqa/s6d+O
76Mkbs5ji3q65c3FZyf0IYwOTe0nQhqvH0PjYyh+EPzsDJKAHz7GNHv/+BiR6Ra/fIyaF5uzwXvy
uhv5PVcD8hUUIbLPUMEWF6PltrKMTE/lAJYvR6L+QUy8bTUbrzG6vQxlejiDVZJha4zX6fR1O816
mUpjAD3mkCI7sxlteiO0nv1Cyy5stQAmtNYzegLWcx8sSRhEkI5iq4NgQf0uXFeQHD+DMMoutv86
HUkw6omRRTbB7NRT15qvh2Y5S4C/20oPunQZ2VE/k1tJDRKniwdyHlR7UAxWYanciGCDqZFdoAQy
n2CDRVNP/V3MDdKD9xIlOjUSlc/TdCor9cJ7i7+OyhI+zGkw61O/MKjIQW97pDNRkjpE0D8ebg6k
EYhW36Knsd4WrX/XFuycDfJnBynepQncVzBMuJChgrMWL5zX3kEqfZk+d2skCFb0yPvbK3BgHsJw
hYywuy8irTY29PkUD9piRFPB3asOTfDTcpAz8eqwuK3axVu1YGe6oS0OOSRhj3NofNaFpXYZTbb6
WShsxbeMbr4lUn2L/HXe+PcqpVEbNJIBC/MHa9omLRxK8gp4fRsU4xiV6IQsL4tSKpfDNdpsDbp8
qbDfDt6EuvBU8vY7hPZdbCoGIIVo+gGwa1OmXvIyRXVJqx924aZNIg8miyq92t1pYRhz/enHYr/F
a7r5J69vA/cwci/jwtguhzbR6RYZuoh0G7abN1jiMqedATvIbjFPs/Ah0Hhwte1Ap8VS5vE8P9iM
RqbfS3XHKT7N89S8fIganHipLd6n7P4vCv9pnWFTuHAjx9y4eUiBs1r2+EYzXqqJ/1Ipa/Q6ezYp
r6Fl61xSUzWeYdnZKjxv0EyxupOSsl8TpRo91Xid00OaiBYdG2RfcqDpYXMUb4tU+QRtxVMQhKas
IeYeadFTmLGGLGmQBwOPlGSrLCwSFKy68Lmcqgr6HYBKlRGFzwXE/ZC1uOt5hH12XRk9moa+7+wq
0371JmyrZaqY/m3+EiFOhwa7rYUmDSKwtdOWyz+luRKYO4VZnfinNFfOctUK65N456UyLl6q4wQv
dfObV35NMgwd/f3cfwuW3xp3teQ0HPPIGde57SmflWD6x9k06q+24e3sQ5wSB8pqbOpx3+SJcQxH
F9Kd5UsLDuJpKsfp2epb41h2E6rky5ezhu7bYPfyzi5fZv/v+CGGC3Tui8FWt6XtkCCCxOQ4N6F+
nPTWRko5NlZiuzn+bUguARVrmXdzG/lsb9oQ0eoPDm1ZP+WJu2ldA4kvRQsf5ZAV6Wf6Vx0Qj3+b
5AxeN28Np3y6LUQvU4xl3ECbYrtQoP0aHYWA3VP7581sTEF0u0LmFK9XcCywWwtrnLfWgzDdyoxb
sK1kz8GQHRQFlk26l+JVlY3xDhVltkCOqx/aWa0e1KVUq4SZd1Q7IAZLpZcnbfPUIKuMzEKFbusS
IY6sMQ8aPWTXSbQXd5sGcbNJm/0H5EjblZJ65fe2pBxp6Vl4zPy+fEGP7GqvJ1SKECQyt1VSV99L
3lU1rSiejNyHrSibQBov9n6ZTgdUcJteIbn6HNjdV0Quig3ae8nzoJJukTOxDYttWmxy9v8mTilI
L+Qq1OXjGGprz5ih21/uaNZ+7qf2m6mH03FSwSyLNUkzbT0O3FHK0EC/YtvNkGB7iPAoEOTt6ibW
9iJ0MTvGg6UV6lOSjcmnqNH/ELNEuZGr7nPTnL4tUarn7I0MPEyhmM+8a9LNbHEToB5vPYutCMPN
SJPjxbDQJ4ktqGAdUNd7iZAJ5kS6cxGAfRbbMqG3YW+95gFcPYgA8SVbWLvDF+DS9cHva30bLqkv
B7vVWu/tBduiH0v8v9mHOUV9tvJX4Rh2D0k+uLtE74ttkYfZF2gMjTt0Kb116LfZlyGsaVp2Amel
eAzj2ScpsegcSbBmwOfTZ8ODOJMynp8SSMgCXp0GdLY2WVDon/VuiC6D0w53fWK7Kmk4u70veVim
q0EL/INp7DWrafo/xKEU0F0dM31s76/hyPahN4MIFeipChaWuRwfzKjoXtqNPZrDi6o0LYJTY4qa
CcOg7BaGSQUZ2GWIKmmJuAKtLDLMRhTMAmt4pjLtXdzOPouZvy4MRQEg9zKpWdJFBS1DCOZOvI42
/UClvt0lKfu72+OW7Eg6rSIyJGgBvHsMy9P29vD1x+3S1PsuQHyhKLDgnJF5uT6rZaJODjqCDOlk
wu7OHlJDRX2psmXd2D5Fs79ruzB4FFOnuugdh/Uf4hPTbdLN9uukdpyro9YNf0j8/+2kSAqAcpWu
ccmTOuOjFwdAPcpmMKqfUx0clZi3zefcb4vPeeL/pS1vXZVTRyuXl8kzdILGdWj/OhTvLZiMVXO+
DYeEjjMtDaqNpxx8c+ksHg13/sQokD7j/l9HhpPnqyG1qycgIfraykL94uratENWuj5BBNffDw1i
OZ7jNo/kl42NAmDiy1whpDEVVf3TrcJDo4G3XRXAuSEpQCg0M36ivBN+s3VHXyeU265L9spC++jk
r0sOM4ClbrBel6Sl/BTw3Y3aZvimFHoPNSNnEz14K3QOhm95wzXlbFhs/xpXGDM0sR6EpeuxzcKd
aIP5pFXOtgPFRQVx8laGdVcjFI4ipyiFiWZYmenO+c0u0mI2CQwexknMu+DZzZENXnFi+jx/Vkh1
XE/eu/6XGBXAz30/R8Yu6IxuE86Of4g8b/rmIGfdDUX5tdGK+JzCEL0a0fX4JmERSo8HOILR2TSd
Van33l2c6P4+pFlxQ2OyuY2Gkv/rMp27jVGk6H7IeGrNDloR09yOiAqhC2rPW0N19mCZ/vCtKTgI
bz2gq/ZRzt7sN5PYZ0u7xhsLTERM1nI2YuepGhzELiZx/kf7h/X5jr/7PL+uL5/TE0TH29qDbu08
utp2mmKjFv526CGynfTuscsTeN+rwaV0kcc/a8Pxky3YdvI/dQfJyDLhGmPMMUIvsYMqTMxd+p9L
3Sxvy12nx1D62mOGQviihmAW1vItasq1p7npTmyindDBfPowpOrK6HV4sXmUGmagHSiNqlfc2OCm
5spq3O7swDL/JaqM1wdwXL6GXWFkS5jXFt0Z1hD7S/J32NyO/1jt1zCZXvgB/282335jZmOMAtNj
W1po0huVc4mayLyA9hzoH+aLXqintIXZQiIb02jvbNtw4UrU2ZQs8fUcQXUY1nDdSsykWPaqbkDT
6dRYrjHLFWBftt5dQd1cw9PBn0/QRnySaFl29LhvGdfikNqM96MDasX0lewuRQfzq1pSkvAdPzjL
EKq/fZ210bOCIt1zNhmbaelxTVJDP7tlU6xkOM+acQcZs3r1pmMIEGbM8zvxypIhghtnGS5LTimc
fLJkDr1O2gXt2Qp8aFEUj2RFuNYlb7IcmjoDJo4c3ElyKV1QzmjiRcFOhloSDkddRbOor8L8c0Dd
6NlMr6kUCagrKJ9v05umUtee02211kClMIi9y1jRqqYHU/Z7OfTQTjgtQOOuh/3hnxGD2x7rkUf9
hwiQU6TFl5LHv6zhsH/fjJGBPjzvLJm+BYlDSsU2TI7zQrvfx8pOiPSvtqsfUn1I9qsaFlgrV7S9
VZlUJXRYTSmnVSdHhpRMrkNB2AimJhysq+mGqXmbJGgdiXozyUhC3ybqtCOcwoBW6lgvHrs0OSI/
6DwDDXaeHV3/ShtXfYYk1kGyvHK35LfHrThbR/HOEymrdnGKKc/Th8JJdVhpmZ1EVrylpb7eyXRX
bTR2ovXP6+xlElIae+D90ScxqW7PSxXEz3v5BGPvdscQPeCVeGUNnRpcrur9RUxDqdBBNDjJnXwE
1LWre0u3VQAgf38imH1Q/VKexNKqGapP808/jvqDJOAaCHL3c9WV1wTeEBntAw/aizjlS0Y1FtH3
OLzIFyxMWto+fp3eZGW5CW0d+uY8cQ8RzwGwu+6h9arss6XH+eeM9yRjTMbHoDL4jlu6ubb0sLkT
Jwjp+c6AKGEtE96mc7/KIHGdnK1rF/GDYTwLaELnIbQB0jvDvgPffVJRVK6HMfoJDe5vdoe+D0Qj
3iELUWN00lT7wUTxy8SpVNyNFQOayTeKGusHa4Hga0o13VEW1xboRXOhLmyt/LJOdy6sBQMySN+6
JDJgO02pYCyVxXaRclnsIGv1d/Zf46kZnnWvDrsDrcsjENYEpMKS+fuQAyydqFwbEQWNm+NdsrCW
TKAzwKqZR9zD+76AS2PwL6h4+Rdbo8rC67G375GxvcARQM7fpvVrcL2TROh+rH0au9/mybLideqF
9kIf/qfvDHa8thZ24HpZUmJlDVnSqmo0+5YrVL1O8rZDvdvvaXpbdnbcl2xk/IL2IMNaVzchrLBf
InYevLb8M0weFb2FgraXtf8aVi2rCZD5LWzZx1xXE7tcVOnM5nZRWa3rYVTukwHgBMJk+3ZOkiO6
YOkx0xRzP4FCeAyHAhh7obnPnU/qutKt4rsehd+jcCj/rGL07hJnDFfGCAS6Dos/O6/6Pilh/j2r
8hhpnMR5nnR+zKUSpo8IVLxepdLG91exzSjeUgeroT/+URnqK2sMStPDEcyWcMS8M6MNeaWV+Teb
TFooONxAQ2LDc7cpubf/w9p1NUmqM9lfRATevBblbfue6RdiLF4YARL8+j1K+jZ9Z+fbjY3YFwVK
pVRV3VUgZZ485xEiMdXRQXYGwjyO/Ui2mH/phD08CAOPg8CB7HA7gQtr8Yf0FSCNXMcutTXa+7l5
HboJoqWVfeeM0j1aarPqAruxNfIxQxp74jck26Wz+sM4i8eT0VKe2cY+Su77P6tcP+tgOVkuPNeY
LcE/F//yqbJgfEm75o32yLRbpo3yOEBsnkf6gewi8G+J5QP7UExf+xiyA0t4l8LAym6bEDu33XhL
lQejeKljKFVAKsJYp8gzQnIum65WxPWQHJzgJe8aO0wYitVbHhchn/R4O6WOfdWAuJ0bIzCTc8Dt
zVBGCG/RALkIyC2FDD+yLdkG1P+tdSeNIUzX89sgQBfSObncVozj79dUGgKQfDxi0zh+AXuuB4lK
Rzv2qmua2yaQ3msN8pqT40O9L1Ha0UY5eWHPQeE/eRoDE1b9qx4t7U1d+Hn9fmGAHzfnEARxDGQX
mVEYL43fdeuk5/ZNGNAWyNu0PCJhAEaHaAo2tQlVhMyIWFjUIN+J7anFNxBXvQ+0N4A86OsGkn6Z
1I3Nf/YhR2qyDGwnifJeFqOrpPzGWBfguGWd6cg5VMl0Z2rTmWTI8swc79QYnTBprDXxbVGH04+x
/2ke+FDAci/ttxayDCsQHyWPiRX529EHxkaAxvBiZkG66RtuvFRa/62sZPTLTMGDh13dD9A9Wyup
JmnmP5MAvpUXFPRkYNbU9JdJynkSZFXnSW2FgBbgJlo05Ke0cbSwmEQWIuaUn+JIgqSdRrooG98v
aWjKdQRQnHI6WhIJNKbKKisNheCpAeF1aIGl5yACg4ZW8vZBs7M6rGqevI2luHkOar1Wg/g2cL/7
hZKp34nv+C9eYYGH2Zf2Lff0HLpPPDniL1tf8tEyN9z2vUcz469pFO8mlT+iRlRjAGxNgrpx6hcW
0sW5I48GZaA++XwMJ34yHqnX6VCc78Zg2hEkqJLQKR9aRPRmhJCCD4GS5e827oKBgkSpyZn85Mdc
Qh3ReuT3H9cDt1d88fPuDP4NlKfonrZeIiyDrT+BJR2YGxWkYTZAgZXjgqpMoaNVQ5MiaDttFtuU
BVdDe2tw7D6mflDjlKxrEn/DeD13pSjd2yjKDJW7aYBwAYiTUtXQAJjsopXlsGT3yRu75XU7FsNl
cXY8Reyd14+f3CDknm6kU7bgAn8FQUxw4VXtWKsO8YBDYEWvtWlG15Hj3LIG/H7rWiAfm11QczWt
sjTScHcZyzXwRBA1WO5P0ixqEFxv6MbUkd0ee/vKiq5cC+VMI1GBDNxK5wAIZnx2/uPmR6uXpmWA
bBFl6Yrt0FX0iLHJUJdJlzoRHy5DZBRGZgPVB2yGmkIaeJ/8ksGokjU5OqmB8iCr9qyDaYvZNq9g
jfW+hUybnazKuoTchGHYd2k+NXsn7YoDs5zxNkEIEhpxWfNVQu7R02Ltly+avVuZ3lvnlTKkSaWb
NXtRGGAeCfrxZmHJeVKpuxe6I9is2yNG5M6TIuDa7oJs3JhQ6FuVqkLAVZUK1NSyCRG0Ci6WLQzg
atTRHlwbCeivUHoAQsZ3P5yawFzC6wZ4c4R8Vh+T9SoVO+ijQd4Y6ZwbMMPyVuaiuZguFOq5WboQ
3wGPip6247EK9HvqucpEV+AtKfa9q8oT1FRahAaYFudbvQb8zota9r5KUBTd2uwRSU0NP0o3zMZB
U+YmCAmXl0JuCe8GCJo9rSbHbB9lGb9ykCpsfF+kG/pFVepnpafsURe1eaZeGwXdhTU9eP8wRk3Q
6GLjAnGxyarg3YbK1fuo0vz5t4iqWnapJ+tG/vRTBHk838SJaDbLQiLidxZkiy+0DoLDoN8YvQxB
JlCq1Ir/ysjT31xk3p0zQLybR2CtJzt3HS80WsM8tTGTz2aW7LrRN74WwoCSNWvHHbnlSKEXBg72
7TSYx/+07GRq9coVoOGiZctIsKNFsMBW6609qgajTelM3ZZYyKibIbb+qZuoLlGW6W0TbZbRSCAo
obPfMR4LzwM0hY48x6ekrp0gWl65PgoR1GjmKI7IpAYuUXX1DNhDrmj6qYuUQXrJ6y6fu/Eo9Etc
a7/mlZDxuGYx+0a9mDvOdej0F2+apueO8e6mQUeMxhLDSu7aIrjSmARy8a4dLXAG4BXBqNHcY4O1
j0Cw8pxqkwZM0bilsXIwjQcXhIE0r3f69nHs0pDG6ilOn9zyd41v3k5kwLr3ERseRcly0HIVw8lV
5E6ADVv7zLRraOmAL2p2QTVNYznOPfUyVpjAAKbGlrqDIasry4Mr9WgSwwZ9hQDBcKIuLen5/b2X
Z0+joj0phjZ/0FTUltWJvcMGY4DcTVIfJGr3r+SCpExyhQbFYZnQlVzfoRAACAq1CDV9mfJ5kbhs
hoMF6PIKDBMBUtm1u8qaAGjm2ra1lak5CUS2eLC2+ym6q4squkO1ZLFPIW+00smnMVFmx+r+SqPU
kPN4ZEHs3s1OeYubS4vvwLxuHoApSXfyeL9MWl6LqZcxMlDYBjlz1ii4AoYkiHXz5OCP87EXKEUK
tDb1Pz39ZToWm95DELzu9F3WF8PeRbXQY5w4P5NsKn8wPUDmwKueS9Cl/c0hb73nYKzq2QEP3mFf
jzh0qRUKHJYePPDIrFIXmvbMiOuLV2jWq8m3U1Smr3Ujm6tMY+C0lblnItnlAI5vkYyyXpdJ713s
1jNEsqapOs1PRmkG+I2kSYXyPsgjfWr6CIC3ZBih8ouBVj1b6Qoy794VB57UksGaLIFpYp+TV9Uu
KhjU8Bw7gKxrwTcON7NnXmIrmHZx97NCrEozbfs3Rxqr9sbsq9MhqFEAn42Tdo/jIbbfR6NuUWyn
pkcQu5mnT77ePiPlMWyyArv9VmEhXIWP4K2Nx6XXX6nn6WBTmLqch8ZoAN+hRntfvI/GMcrlG6cC
YkpN/Zgf+JJt9QAMpikorBELQCH8oGpUCgu0KviBPCJv74MrCmeBwTP1t1480XgEbre1aQXTiSYW
amJHxS2TfGqKdDx6qqyi6Xx2ddQVdWM3wu80Gs7GBK1tsHCAn7GpxJncyGPS4mrX9SCLPQB81Ie+
UzbIeI7aXBsQFVm1Sg1d3BmDX1+BfdGAZkXq1BV1he9nrcRJ/5lhxXlwD0JAcJgX9g+P+/xED6e+
TYMrZNB2XYInfdia8bAFk167XrZ6aoIriu5EJgGavq3uWwBJIzzKM1e+RUV9APGO9stwjDOES6ev
HMwCoYd6/xt4s7S90+vDHuWlQG2qSZ6DusVMbw6TTKrbFNlslY8suRSqKjVPAY8WkASaex92hzuM
r0tRHpkFLsWFZAawUOj6aL0HdlWdHWmgwNdrUxU2cvxmBCXXXh8vDRjSXvvftTD619iUMThywYoW
NIH1ysH/tc0MIbfkBNbW9zmm29ivxg87LvaiYel931jJo1laAMYXOuir2ix9LHjVnnHH+UqDU5LU
F1BUX5h0i7M15sUayrgQWFTdoMcTcEWX1ERahluYGhlljhEPwp1KqMfdkHFwvgMSV9zbo9dcC+BH
V90Q6F+SVmrrqjHZgbo5MhZQxxTPuaGOYMDZrhIww3yJskYCW6H7By/xsxOqTt0Q26FVn3P+MpVx
ctG1MQCBLmAAEJLt1lrlx8dKdZUbV2563CQXxCuhiRa3SIYBhbUGlU1ypO6Hm6FWA1gM3GgEKpja
76jsAMNWXX0LXMTUVcQ801sBpFXvX2XAqjMq4tz1hwdSEigByIQIXeURdaCUJw9oElXf4uZ9DfLQ
oDgHLiJwJOOGpD90SKZtpgY1ILJqjAeU0hsPBQ+2LaKUN/Io08wC4iCQK0SnwLPrZe60wt1mPJCz
baEwm48tMFeYSjNatSbCke3GrsRUhrWrbeXgfDWhqXXIQce06hQzjDNF9Ym6EKmxnp2ev3djOabb
FKXKa9lwd18zCIbRWd3Fp97zSqRrOsjTKHXptL44252ITgjqZCvKanV2B6rgjA3btPU1gJTL/sht
yz/pQG3N2bE8AiWXRIaVJpCdUmftKNPdCAzQvNIy4c81ESmCKuE6T7DtMQsA3ZJyyO+CHE80OXn3
TcRgAobgJE3/bTENmQtJBLsUYdwVfRZ6ScnXmdbl27lfx5PiLE+tw9w3Ijx8m4pdaYmqdPO7UfY4
H6rJwNvN6xcosQVJnTwW6amMRX7Gbue9mfwMYJ8/+0lVg3m9PZGdZnRRYIFGVSeqGevqKbD5NEQQ
DPZQS2lFmrkim6MG8O+vQgZQ1GahAaErhNGRRgXSLknLx8kZnSfJAZMZ01sPyrknsljadAB9RH/H
lWmw9GaV1b13Ig+GjMS65VBCa7XWxY4KpZK8AYcUTU0gJXtEMVawoi5KYo3r//JKntX0dykgLi2y
8EFfOKiUnpry1KkmlRb6/ZiUwAxN5YmuaLiyewlyYkuCt/FjTkzuNE6e9VSDz+fPSxrX2qHZQEor
3dlFnK9JN/xQquqwGt+Ttdnq4tIDgH9xiiJfF7ppnaRb/eJR3p8N0b83cWb3Z7K5Pvj1HLs40eCk
PHqwNSCO9uFCIxIVdKB0Bq9aqd0vaapp8JKTPjZf+UdluY00A5koTUWN1oGiUnlRj1xp4pR088Q5
o/XPWsvy/16L7B+vuKxl/vOKtLLJmHVCLTZun7gZNTkqbwnB6390cdwxn7MOt5VlFNuJz10aRUI8
Kcz2YjuauEiTRwc82o6dmQGxQ7b50gdA5ZAZxpFs1DC3Rj2zalBmAJLS16TDCQK8XdwbnzXA7/1M
e627pvrOLP/VxxfhO6ig5wvgSeeLfw3pkfReIJVxVMNMzfxflvh/94EEGKq8wN+9cXrHOTfStVdE
9FAmRbJtoVM7s0NYHpRd6lp3rh0+8ovpP6WTab3+bVLkm+3MDvHfJ8mstl5jy07PgqH4si81eUdN
l3oFtDLDxTIhEHfnpmpDnidK9FVXbJasNnZGijOqK4zx09SiD7WoqaJ5ycEAV4cuVVBCvYKK6d01
UWLs8ghEsGSzkaFctZ3HQA3K6s0AJtJD5PHiZdSmHWtMgFqVXbfyYLGLuHq3e2BsOzTA1704Fc6Q
H/bF/9/2qkH9GmWv5sSXyl6B8hKazOOcLGtAW3vug/ZpyZ8Vg9nsBseX4ZI/E0hhIgqb+tslKdbb
8dcituWJTLM9CasIFWWUc5u0KD8nVv20vHSPG86uaZIxXJZpo+Hz0jQwGsW8NC2kg8r5rnfNcDJQ
IcjdCYHBApCUa1G7bqi1vEQdgIyu8wjuUOMBdS3PpbKRX2tGUFAEgmRHK8xzaYGPVQTYfVDQpBb9
aLA9nVdaTMuaTZrv8LzxTjQIHNhD5hT9eUAZ/1qWHnbcaiMz7zzw4KtHG6lZZfLBM72vihFUXapL
2xWHxci1iSg/kc31QXAAUPiNBmc3ta6LVPh2sTHz97KsNvqfl6VJgYZgViZ4jnMUtkG07ABGaxqk
pvtYNuI4Kow1dlWy05xD3WFnR/sZPwYOgrq0n6Gu6w8ChUhITSxdGkUtG34v+dmPceoZUEG8i+T0
LehwJIo9fTiDUBx7POp7ykhX1KQRg0Rs3u5oagSWdTw21BTqLytEFQj+raF9+MM+r/zpRcYiSFee
z8QWIY7hIL340bQH/c2DEGsQOemPss+GsJWZf4UEcHcGjQfKCccq+GY0F3JwoEocVh445RtZ1xcG
HZE1Dbg7CxpT36Hs3KzdRqSXIInLazIBe4DUVvrDNZ+G2pi+WShKX0PHlqltc7RDihixBw7hTjxz
x7dSt/kqza34jjHXvtIAjgCorVADGkrs5oFaA/9yZKKOQjZHz0hG0BYpCJTk4oFsonOAshuH8aFB
ZHBrxZq4RUVi3oxWv+dqU5shlUQ90WnJVgNjPhSBUdASe555RFTlQEUtS6ELdaHu7BxBfj4Pkj/Z
qRmRWjo6qbv/066WBTu0dqyMbv/J/6N+Jp+05ISCnHnwj+mo3kX+WBfz21vqbcgNkEh2mupityxr
AlN/yXwRNhqXF9dFQkcCk38bIjyuUWiWPvA8AOy3gmKDbAMWGrZRv3q8RRmfaIs33wcKQAj2I8hB
nsTc/ndvs3Welx70Qx+QDMpwSil4WAdW9BupM8C4i/y7TH+iRq95tvt+3CS4NZ4bnVUnA9nV7eTb
2FSCfGAVl373wzLjUJuK8jc4uF96Z7RfA00iuI/I+9XVdP0AVVRt5+FMdp8xfwhFpxtvoz0chGsU
v3VvOvZj0LwBtAmBLrAfej1fJWKYHnWTZbvIbvJj4/H8ZvtJvDaCQbwBSb8b67z4pY/Jl77IxpdB
yBGnT4OdA6O3z/hlVxtv8KpXr0c4ULla3XRIPT85NW3qhHWc9aDAdvgp9Y3psePGI3g6nDdoNEPN
KbK7M/TD6gfQtH0nOz4MojJDIy4MtHX3LU8ApE79tRaguA4EmPFVK1l6aYwEh33LGr63zsbNUvYD
4BrIZCkHk7vjDjWUySYzc3aH4hd2V0Uo8ELAoUa83invDGiv+au6xDueihuZUMOlITMtAitZSa3a
x1qXbYUCfeBfrd2bfpGuEDYWR0s99+aBCNUCU1TdUS9xo+pSmsllmVRUeOqPSQoSz4+FGBLGa/yY
sq1GEBFsqN8XJh8vMfiq9NsfRPY2KT7OOu/HU1eumKMo32bit7klH2o+9WsZTycOrGtv+EdI2Kwc
FyweVWFdZ8zCBGkMBAeyLWEcYmbyCwo0XmiQTG5iXExrePfnQLgjTRY7J631nZDoKOyq/VKltvFg
Imh2/ot9aNhne2Z2X5yCv/s3AACFxF6B782XIMrMBxmjmmqOZLFo4O/8rkiCnD0X3KCESaBStRL8
C13bgXsisu/wh6meB0gy7TuUcG+70TK+TLjxxr2XfMcjDPQpPNfOY+9MN6hU+yDKQEGymomcbvUs
1UxeITAUu/U8kxycCEVgNNMCouLWZxAd9/6ZSa+pe4Ao0kwn8fUvHOAjcsBOD7UX8aaMW/sBCPFs
i39GcBZ5Cr5hiFfvLW7VyAskFtTCex161BboVS0z/wHpou1Ye1OMmsRkA44u40dmo7IQiNnsxZl0
sQ5MYd4qEWu7YRq6o9t04xl5doiPe1Xz0OA2j/K8gX3FNuIpygHuXSUPU9+CMaz2aqUqYn/lms7C
v723qbf+23uLa/3Te0s1DSK7qvaLSrcSycuQW0l3nIuzVBeA/u5IZV/c1B5QR8IPtchzsUJkFRRy
FK7zW6/ZWCkYA2aji7TtxpeJtkIam+HU2nlbCTGzMJER/upk5FWKZ3TsnCel4iVVw3rd2/IYYude
LXeW9NhRAyTkItxeXuiKmj6rwFAWue56GWia6HvK9WhVtp7cWllsHXyvTh78UZW0jaD6BfLkjBLP
+pU8Rtsykd+0nlH9I0LoscdHiVuJtaT1P8X450tymuBEKQAvS52tkAmO/WCjGxHcdTwfNShRsWkU
rJhbvFsZHZCBA2BBT64DiLSdT1/ILdJBc+rUNSJwA84aadp11065DTFq+dT0v7lJ/PJ3DFBEyFh5
/XNbljuUciOvh1/e1nSSaVeqrijqMINuyGvOGv2Ymy5kx7VJ/6o78teYBf4dEs3yBjZtVKwrf8sI
3JD3HjJXatmyZzvyHzPvfdkKceP9VKKyHdTaYNjd+sCMhcgupgc62lK31rPsMB981SgqNtJPXcQy
00PW6MhEN6gu9Qm4GqfOsDKMwdkELNDPDqFd8ZAY3C3KM+7eXxHqNKe4Q5ymmMzujCIT0EuUIKo+
Q6AzMrdxjaLyypNiS+PUaF76LXNrcyeZ2aOGBU3K4uFS8aZCKX/hgEHGd+WKjGnF330st+/DmnNk
f5U3DfReLMF/CaWFvEbyFlrr/aUXEcCE0JcCqRwkGkUOND9S97jEzqvbgvGtW/kITcoVGVs1Qlc+
kDKHqvFui702TFB/zKO9tTZqAA0ldgYOHuMnTj80/ISSS5fb+M3RZeI/1laRQeEMcXNqkKMqBEK6
//Q78Asx8PqT5dNM6k95akCzPKS1ljkQEkIoXjVm6VkbWxZucQU9WLfVwQV+rY3Iuuj9s6HgXtSQ
ma6mRFihm41sk2Kn4uEMEvnnKS5DcsnJNgashX5PYm+WFdpUf8bpJAFNn9+zlQZVsmOgGrqKc6dj
YFJwYcR5LtiQtZtaG/Bd5eV4NpTO+bgnHzLZTvXPbFpy6ZMPdauqdOxwGXENr1obLgQlW4GEkWDp
e5MhGtmiXh79QvoNCIfiX7OtoBFyd1qv2g6l9psikJ+ClHmaQuUnAXl6BzT7GWfHz9HMP4KbNNl3
4mct1V6AgrYupgZ+QGElI5Tix+zSjAUD91Kv3aMIzQybLjER4yniFRgj2U8Z5xuAFBmwHymEa5wo
+dVnzfcqdrsv7Yi8veYm+gM2PD64J7mO/2OVH/DQGsCC06Ka38s3Lh6u+D04DH+LTIzn+VKzeu1o
tNhTsbxBJZEaocYVQGaNoMWTOA12qYmiPdBhfAXw8h5ine2jP9XBGcWCbUh2rQf5YtUmzS2PrOku
cCT2L2pCAq4AZIwq52SjvvjJryCnK3T2HFdTu5Jg5DtTMwqtPOuqWWzU7UXPQ6cwt9UEQLhg/MLd
uHoOgIJ94H4U6mabANeybl1WPDuyq54ReQW8se4fyDGuiitQUv6Nem3W/pSsGedFoFcHWtUiwe9Q
rVmpAy1uROJA3WJypjWwQPaOup1fIz2IAPeWumMacZzGWn9tqRcFV2h6QHbDCmkUmXjt2FSgt6BR
3x3SS9dhh0qjujTbG0IG9zSIrWu6qp1R35eaZk1gW85bFGS0xw6bA4SSyjy64LsVXehKE/UX8GWL
vWlUzrQym2hAAH4EE7xR4mBYQplZXVETQxXgGKVolu7f/JZpNINcaNrS/b8vtbzkH0v98Q6W1/jD
jwY8LvrDYDxGCUSWNaiEVCu6XBoQfzjryqrlCkIJxWkZ8FJQ0jdV+c8U6i/Dvlpx6dLVny9QdMhI
Gh5YDv/nZZLm443Rq9A7mY3Lq5LRbRu7Wrm2cT/1Kc5u6k0sU6g7u9AlTanr7BXKm81Bs9LqroM0
pINU0Jkpxk5q6tEBCkSL6nA0rXeboKss32oQNbqM6hcAbHTPt22fo1biYy7NqDKg5aRnXhb7pKN2
eypwJ6JXXQZG0OsIV+RX5ifYmffJ4G7yOg3C+RU/FkaUCoXb4PAW9NpFz3BKboxsPS9Fk5P+a+GJ
5DYvVfRGvUlSrZldAi24WiAh2oFhoj+6vd4f5yuvGN6v/mIjF+nbXoEfNuZRwz6uFpurlllWpYHF
1oAlNMxs/OJB7xY81IMHbqoETOrUjZw8eOhNSGiL3LwlyqOBvNo+6ZwhpMHG9oOHCvGWshH6ZZ4k
eigFoogHkS9ARFnP2c23rCtoUpqf9eRcNVevf9q9d008XDBY/CjjZy8twM0U6NHBa+UzAdIJhh4r
LDoiAbN9MZEH2ctmuqHKfKWPOBAUTnYHAj37Pksz74ob0oZ61GgT2JwLq/s5jHGOTF8HRF4dNDz0
3QgsBl4Zn9rCVuf5xv3afVzlmfFuo6uhsN2vSTIWK70qva/zaLzTjeAx7/v83nGc/B681+6Zd9OJ
TBCHyO87APFvEe5lUM2TcUhuw3CfgIzpjryo6Vq+z61KXKgn0yy/b1n1WnkMTBpqZTJJDs4KVzPj
w2IbKqsN/UzPd+RCA0VfouiiQhEP2WjNpIGcaNzZ+Xp51djrrV0uwUC9rBdbhXnwDAm8luHjDWfV
5J9st7unafSRgItoIHNaf1rdaEDDm81vYfkIOU6UAuxf18XEovZOBl5yXt5Z70XpygBNImpS8Qcj
X+620UrTXO/Tp2rMCDBSE3RV5EJNMIEDhBvcmD8VLeoNAUT3yrIPl5fVO+bvtQa49eWTDu2gHXVf
fFn+cAiQgve/Lw7Lu5PMCW5V/JXWmv+HgaxV1HW8zd2pto9g2BCqmEYcPBMiCVpVym8Z757Mosyf
Mkg2Hj1dB0JX2aFnZ2lVd52wDwf40+fbDlRGB7+s7eceRHfkpLumEXau3l5Sy9HWmlOVqx4CfI+D
NF5EN7KLUD23DqYtsCJgTm4C47F1ZXvng/Sq83PjkUyDAWqvuIzTE9nkENf7Mq30cJ7gmPGjNLZR
3xtg4gRED/vqITvQ4uDEzY+Iihgr6tKEAF8WzTXkPZmGCaHEQg7tjhZHtUl5ziz2iwbp7WqpcUIK
N77Nr95ZAmiz1N3QYr6Xi6tu11fypybIsm9V7hln6klsD3eRZw6gE8EHmjQZ3wOpsqZBMlWQyFzZ
bSSP1M2n2tp7KYJ15EJvQaAyTp8eyaB50HgJmknf0xsArYd+jHuJoyTOVCJ91VNruJ9sr7+rJ/Ez
EkHwBdLu4waKgOM+lugmvbYG6RYwmlkQnOu2hAIfKqi/gKfQBiVu2Z3qIQV0zbyfzQMU+PqmAV8I
YjTh+4kbFGr7Gae3YPNzpD5OA6tXn4B6VsYhJm5YDxredh1Hr5S/jnX2ved99VQjybbvOSR+EKUN
npQDpbaxB/xu8zcNQc7vmQMAZC7s37lV3LpiNL/2WTdCD9Rk966VDju/MeUxatwccYpcB2ugLZ/y
Ecq4DAKdP9R0aJTav1NM90oEg/EVjbaRVeCrUegoSVB15KmvgdnCyFF8ViTyBRoV4HKGfXETqvq8
CDykERFQm91c1N6TG6oj3lcblduyWpr9iIjoAJLHI2i+Ud6hrcrxZ+klQJcG5itkhxuAEo1yz2WX
vzSDffZqI/mOep4irAGPvvaeqV8qY0RqzRrT7x8zRQExCppZuTFg25alr7UsQ4IoZsULXbHYzecr
8Rfb3/xi3dBx36yLT3k2zbXGE5jB9p+yenOOzRkfNWdyD5Rem0c9ZMk2jtagzOQjR0fOtErR8D3Z
ZVas2ITE7rUe6nrngn7g1Szrmc/KLXxjk1t+ewAKCeK8RTXzWWEvDXvWgUDbDLQX5e8jToYqNcAU
HBIQN2thbhR2PkzcADzYTZL/h74Is34VpX10CnLIjgAqk1fXcnKQcDHEmgaQJ6yuKTQErXU2yTUw
VNFpcYtGJ9mOceGF0kY1pwBQ49SXw/CUCJNtwFImt3N3AhGb7bZ4S6Y3PPXCmEDgWpxpkBrhgTAM
RV331KPVZG68r2Yb4n212NLi7dCzDhEv38xXxJkF+aGz8I32Sj2uF3yfBWUbUpcaBHlBzBnzq90E
AGwqDw4CsdBWUiJk+8sas4ea8O81/vYqVgPt13oA92Qy2vWjlhsn4maIoE66z1FrtZHqRwGNvlTF
osWtgWj3oy2mkw7x1w1ujt4p4XESdv5kn3leWS866NJn2rqeVUewUNbrGKi5L+QWFY19NvR455vV
gKJ69zv9YjiHcEWDmMV9p+vdqYsHf63Hefq9Ly9VYwVvQw7a1amb0qNeFuxRTaTxNq+goWMCLmSl
uXvIC6zjctP9GSPgkySd+I5sqQgHO0juct8wIOY6gWXUqiaIKOfvvg4UWXrIMbK1geTpAIZecH/Y
+lrSlYWjqmC9j3ABruZRdWUl35xOQsXdR5mQakCK2cc7DkDvzulsJGV73Ik6bCPA7+9NuwD3mfvG
Q2pd8aXN/4ykG9fcRdCV/pdFMmT3UJZTGlx3TqA7bwW4diGmKN7MSephn2cCWnqx2HfuoO11ZDpv
AiXhIfJy09dGyjNxaAcM7J1pJd70poAcJOovNJGVTwyl9yjdxlXc1pANxS35Scv6d9sySldM1/lG
sBbMQDZulCjRKI/0liO3KM5u036b37H6KG4Nsi/yKJN+D8WC7Dko63NVacFTBsKnI+4o6lcoxjdl
L3Q8LcwksY+uB6qUf9snJDJWlcGbPW5/8oINv7xMjiugD21Xu9ys01WjS4gQ0IiXpNOqa5xkV4kR
umYadBD8QAW1VHexeXkx7oFta+8H1XAQ6yN7ARt1aWCxVdzj2yYyh5BQboR3wxn43rPd6ED4tsWu
edm004EdXhVE07ooWwVWe4/cGt+wHnePWDPMG8sdbZOqq9gd36/I9rdRAEtBnwOs5C7Dt+foI3Ww
5ZNXP7ct+2khyvgzbfgWgTjxZpRRvgZ+arz2vo/InlHxLSs8NzTZpK0ivzTOPjEiUKCY+g4ictjn
xEcyUeOpKDJdIU0BLdd6ghAtwKvbzOtRrawK7gjERTYQAED/xnIvCORU10DdfllvfjWhLLfPbAe3
5FqT+cHWNTwlmhwa6AOPbYjpGNnPCL8K33Sdb3WQZGvDccprkOv+KZkqvpE961HrjXpxqHn+tHn5
e6yG7slP0m4XRVV5iEsHSmlqMfKYLCiup9z5htB+to68ia093R/3oBAkjDo1AWPNJvIcc0NdgeK9
B/fdwbacnVuWgIuP3ePEIpT252n5X4yd13LcWJauX6Wjrg96YDbcxFRfJNIi6SlRom4QlCjBe4+n
Px92qpqSqqZ6KlQIbINMEgS2Wes3J3IaEAxxeLjHGeR7XW1fK0FyKiJr91eeFYHBVLs2Lmsq3i4i
dQtkcVQeia5xF8Y4rLaS+5+SujqS69WZwuzmHiHF5j4iGHOpk0XZALq9OxqeYiOAMIhBfw8NfPCF
Xq3a1A7hwwZriLeihYAi99W4TowQhLRjuV66Koxj1fpktU34aJtddjXMaeBJRW/rj/q+NLKr0ljt
mYjA79DyzTAlrDa8ttpn9DZ6MP96dmf31ozWC3+IzIyHR9VpEBxah9o5+t53iFA0NvQ+eog0xKv7
gEQWe8Plk1Bx5pn6+QN2Md/rJRADjcxLvey/FEmwC5UFjkHXpUcxxtGeJAd5PWdhXCRXjroNpJA0
y45amncfZY+oi8UhwZxvw2Ir9y7S852iToe/LEvhefJlsGRMxz3qFtJwkdXifiZvad/8WJStRPzH
k7z/dTz+qfWXa986D+tH1Y7SH5Zw8ceZpCtW6PV5IgKwLxrNeCyAhGFzXCyvZXBbTWPw1Vjqb4bp
OO/7TGNnGU7BFSjw5nJNn1fKrphhKsn3TZ1Fc0iUqCT2tK6B+nXBM66HzF0MT1Vf3jjTb7zqCjGJ
U15j7iNgXo9W3mJQPPffmdhv/fBkYG0+5O+F2qo8p2ODNk1u7DMTcHGc1tU1JPhiB+ypfmps7Yuk
NirWF4at9PXtGjVeoq0SmM+9xR9TstZAGNf7t6LbTvUee+Ron9lheGXOUK/M6YNEv5flgDVdFMw3
jnDGK71nIxPXgfbSppcOxvSoTtqGbEENQoRXomSFSVhYVFfShiZfi+ZalK3GALdTtrJX1N/L1r+6
NrUiMhd5gYCqUtywTGBdiQGtXk/Oue5Vlppr/dhYCAbM3XPdO6XxrU9t5wE/2i0Kt2F+H4UrgaGP
r1DqNsWXAg7xFlkNcatUuP7Nip2+D7Oy2eEktVxD+cp8q0qtw1KVxp2RVKY3mFb0POjFQ56V4hvE
fvCNbv8a1X9cbkc98I0h1RHyZ65AH8ElFOPmV2Y3BKAHpif5+st6XRTWwa6ai/uQO+v5Hdzuc1Fg
jPRmSJRXUXcw+wgx3AVDorcGrRIYfih3KNigRFWB2ie4sqnNeDzLYjeX34uSesjs8GPr/HNRtiYq
9LD/9dpyAaNTF/kWadsrs7WLk7susEAj4sjm1Hl0LcvysHYJyqU4JakdX2ksPqWeQdKPXwOzjO6s
cRIP6pLeSDEEoxiNA7DRZC97zfnyFZZeeMfa9tJLVuuzQa8po9e6cv33Z6FfcelVtJW1753W2BGh
BCA8NeqH2EAbjvc6uC+iFj1uBv9rODLkoIIhIugyGtcLUHHMEVvjoSvbziu1YvqYuMbL4NrpV73u
uHzNQ5lZzVZJTV8tF6PVKTRVDNlC3umwRRtlnEmTDFp8HWjKS6YE4rKgHFItvyqT6EUu0+QGwYHl
unGMIfXlYs0VPIOQ4audVPOSul79FGTXSsNUsSp/yfpu6qF2rPVidLy3rrIem86MicGtNwj2LgdI
M/kHG3vxQnOiz3kADdpGi+0myaLxxoFADdSgiz4nWAOYKtobuh0Hh5+vTLV4uSty40PByuYaCabi
mlVvcc0OJDmak/LkGHF8NpJ4H+p5/ZhlyXBnpTaAlhFn0ImYi9cEqnqUrcpgdldh6Hy6tKqz9dpC
/jizOGLXYgkFy0siZLKvPCBctzfHQrmVpbh2re1v//ivf/3Pl+m/w6/lHTDSsCz+UfT5XRkXXfv7
b5b62z+qS/Xp9fffhOsYjmkKNCxMF/URy3Jo//LyQBKc3tr/izr0xnAj0h9FW7aPnb7FgCB/TYog
hJsW1oRuXXE03FVVASb9Q5fO0HD73n4ldU76vPgyKNvLPjYco/QMY+WQyhXWaJrDEaiZmd1YS5Qf
HKkrh12q2ERzHR8uLoNp3P1Uhkd8EwGEeVtmJKmZbMnG5BiEoEwkD2Ea/FgnO9d5tlV5xn3siUHP
rgezyKdrYz1MSdfsSwY9FJn+aM2a/iNi+vnRHFRW7GZuNeCRnOHSRV4rO8sPwE1B3fz9rRf6n2+9
ZQmLJ8s0yUFb4udbjzxeqYytbT12YzwfSQKHoKa0ZZcLpX5uUpIm63JiXOBB145o7mQPC84TVG0V
mNhf92qKQPHzyPnhc0Z1ldkwph6zYsU3zTZ6zuJG3yZGOl7bWGKe6wqdjJnc1NOC6DO313pdu6I/
DcZ77aoGOI2E2XwlXzOtmW/7KDF8IXTGXCgN9n94Ll3j15sjVKK+3B0BNMQyLfPnmzM6ae0AnS8e
L4t0qzLh5ZfiiQxFeY+j7HAPVf+9HA7jtlD2csiTxbUXcK3ifq7wKtYj94UYcL+zzLxANY2BKSpa
zBpMs/uo9821va4RmRQfikQtP5hKhWVQNdJ1LsW5te8ipWzuANrvSdibj+Wqpl+jbYvcQRqcZR2S
Yemhq9B/lK3ygiae9uaqy0/UDNfaJhbw9ozcIziVnBa7QLU/KKA8TgGaGcaYNl4bwCKMuke8683H
X/oK7a619JODc8cvS3vpMKf3puuvjdJ+bhlC2EkjQQ+Wv+qVJuKvzejm77r1QKSwaswEATAKeWwN
mwHqoZ+7VfFO77Vmr2hLuZOt8upxzC5Xl4j33l7ijaLS1Z0uuvQHcfmhs9dRWev2sqHW1eg/PBHC
/emJMFXV0fhn4phtQ0O2jfV1+mGkYmTRZ6RkwkeTKQr7OHW6GTXklSXPMK6fNLfVX+QiTCjDdBWa
wXSjRC5LNKXBCjJJr6UF7MUlVprHXuxh5WnjVlW16Va3txgQIN47dYK5TFqf5UWyQRb/17rLh4Vq
Ghza1gFlMxtOdrTHRTurwtHO8kxMqVFvingGbUWiSD0KJzm9Nf+pz6VCNP3hP4w9Pw/7681EAMoS
quW4OkJ0rvXzzUyjRtWyXA0e7KmdScXm7kaDv3Cnx4oL6DvXdkPmFs+lau7kWlf2aJoIlt4oRhRu
EZ4ljVg5cI+H6tiSZ1jH2WYdXX84QDK6HnrM2+ggq/H4IOikRYTTwqXwmlRD3lVX83vNTeONDLbI
BjVXvjeQnYmJEiDrroi+8JKqQssmcLN7C5zL398V1/7TI2YIWzVtTUdyVxXGL3eFFZUIiy6zHlTs
cq+N1TADaZMUCJuNbpXURA2tJNlO1X1sLdn2B+nlEkMDKZcs69DPgxjrICUvpZUDewYHN1ndtm0S
BS3uvPUkFLA0kefACjk8mytiMAkPdl/ZH956tRboNFvFunFcQ0NVkCCKESvhURb7tW50YChFs/Gn
OtmvWkNNl85rP1k3tw5LbaE8N6u898YOF/HIMIyviB4mKHVZ9Um2xDUeW0GDDZds/aG3K9oWg1zh
XkW9vj4C8ycep2qf6O1yLEyAKmu9Wk4WYwRBRVRT2PEj2O8AxjedzdC606O+EkgqiMikbtkpraW1
bZxxUMo6wnJYhEVhgej8qAUnzL2rm76LkZlfuuDs5PbHrOi7B1lVMnVtM3IYe1mUDVoGhUrVXv7+
GdHNP706Ln4broa5gGsKduFr+w/j0OyqTHezUT9EkbZGnYsPSdvEn4sR0GEwWeodmZ8YeB4AYPT1
os8Vihjk94PnirTSHt9UVDJsK37385VuM6hsYOYrN1diOK5osVhj0hCTQq5WFp142UVVvzwOkY2q
SFjs49VYryqV8hqZWKCma5EdRnd07FXlZi3mDeKjtWNOR1mEaPT9I2URK+RdDNRs5xg85ZIRFAd6
u4sXq/uBeg1bnJVR01yIQwSqllMmoLpdqNdmjpAETmDahXqN21x5GxjmD9TrKpzaXT/m/eUr5PfM
EHPAfeup/azrdn9v6W54mw7wXydIPM9Gr+MUrqr5FQgF+50W1qcgqrRnVEW6PWNqcJDdkgT984pc
19g54J0GdhCy3hLdy9vHGuFCBHi9XH5s1Zchofjqqu3FAm4U68a5HqJ3aK4L8DlE6xq7Pc0tGQFo
BbaH+kX8yvKp2ORLHbxPh0XfBsqU3RZgQ499Oegn+UlmRwbw7ZNGNQ8f3GqCnIxP1hBMno5pHMFp
uMnOepD1ZtPNu9Y0ek+zlu91skH2m7jKUFXj8hlOfMDEqr11QiIohejzTwjA+9IZsku6szkt7jMg
RstL7DmCP4F9qt012nGKCdhrumHwEzj5Jydu/TYo3kNmSG9VhsP7mY0RnhcYXJvl8I48V4idXVi+
K/OlxSagGg6yaNVZf2oHgOOyiAmzcde26j7pjfKeCLu2LdXMftDrMrtVa/ugzZP9IKumOOi2gR4s
e2Ot00Xd4txx6R6MWXGjV8VJBmsxDULdMLNOMmAUyQzZWtdNNtjoQYUQzmLJQbrtWSm0+7gxCeqV
7ckImvrboKcvRrI4cF7bwGObLu5qzWgPImsV8EALcg2wOPdV3JcPf/U5WXqa8qo+ELAYdvWAJV4R
Vw/VykYBBolL8kpEKZQS08Y2K3ilqJMHE+MA2ddaGKWcuCYnP80fnbLcLnM5v09SCBpObWnkWtix
s7oVEDRKJtJV3NDMqi3Eoskfm64hAzcOY3rdJmXttZrq3qNPGh0Mp4pxnCnnq1QnOg8k0X60dBIF
Vhk5n+FU7bI8FN/C3j0PHRkZeTlwAPdehFF8ANC07P9+JDR+nS1ZNQjVUJkYLE3TGFN+HggJQ9Wd
PikDhvEaIdYxIL0kKQPITd25Ua8dkQojIiLrBryjom54t3RWjeENKvmWXWn3yVCwHhjr/EvJUwm4
THx46wGGPyRRHcRHe5VYkTorPSKr7H8GdydFVfoQ8SN5hoUjxrhe2Lb5ZR1hgD72ejGnN33U6Xey
QSUDcvf3t0H7dV263gZTZd2w/mdZcof9w3xgTxM4b0ftb75j2m13ZZLyyqs4HyPiRRjA0Bf0Mt9e
+iw0tmIy6l8HA3lFlQHyl29/VKFnR6Ys8f7+RxbaL+scW3M0x+Ev5zB4iD/tPGGaahgNxsnNZUG/
BHaDEnoYfyImnK1BedR20kPtBurhj2o5xzcaUKo/V4foNl6qVaOPP2G18da7TTp7a8Z1gUbTToY5
c9uN3+smWi5ltpujFuFgUh7bItWiByWsv59hhCC2Yw/Nowg1sZ3Xs7d+BRZ5/2E7LvcPb5EQkzmd
bbBgY2FYrlAp//w4j/Myxc1ipsc5gOplegamLMOC1bbNQpMAkv0wLiOGuivhZOzTO0BvzdNbj0AR
C/khfdqMYYBrow6VIZ4mrJwiBKYz5hxYoGX0aKp57Y9rqyzKQ0gieLam8CoSKl5V/76+GM0UnrCm
fVbH898/A/oaXfj51+XldWxUQoRu23Cyfv51oVrkM5ms8HjhcBmVd4nIENt3r/WwIHGJhkqzHtIl
bNEBp36YCzhtCFRvUgsVx7AfEOZTbcLWoW4cZrScI/YLUHd/KL+1S06Y01ye5v/6KYbVypjWl7Ka
mziMul+K/zp8LW9e8q/t/6xX/bvXz9f8i+mKf3/b5Tr+0jDhf+t+7fXT5/Lt33+67Uv38lNhV7AC
ne/7r8388LXts+6PWNza8//a+I+v8lNgMn79/beX1zwuQK0TI/jS/fa9aY3d6UjMETX5d7Rv/Ybv
zeu9+P232zR7icqcBe7l83646OtL2/3+m+KKfwpD01ixGZprGITyfvvH+FU2aarxz3U4g4ykq7om
HJoQsuyi338z7LXF1mxrHUWEbTHww5yTTcY/LVKipmPx063XOr/9cQO+ByMvf7m/Dk6y5/plcKWC
ZTZbVY0fQzP4up+f0mZIHXSTtNpXYqj2JcFHtge+bafuNguip7FZvGpa8OFNJ33bK4+AKAyv7LVp
G2G2VuTdeGbBbnmFAuYJg5vOr6FlqokQJzdQgDiKviWK5RcNUJxdr58iOCFnkJ9oThDfGALhMSl/
nmpIeQuqPpAwFg9jl62YtaMbuVjrWq7jL0aOYqETDtsE7d8NA78N7NF8qsw89ch8ABhVFctHGNn2
5dnbAdL4pMeTP6sICNmucpRNegic+nJRPcJ7SfOw3ZdK+uSCUvOrOfx+QP9Y94MmyLepCXZDFtM8
B6m4tLr31lk2yAP8CN2XZ/JT5NlcrNs5s9hpU5hs8+Zb1I6Lpzh56C1qlp/lQdX6/NwsgXU0E1LV
DHC+2yqoRcqzrkQwzo68eUkHL9Ts7hT0i5csS8ZWzVXLjesCQqpje1/iJOQswM5bC2VOIyzOb4dE
G2LgIqkD/iNIcjJ7oDcHN0LXztSrc2zFVyC1ll2LwRLC/zUidIcihY2bNPmdPjpfyFLhIlEv6G6q
2cdsISgcxRU87wHxlNm+D9hTbdXIwj41gU3elqiDNqG9dRzluXdwDzRw3BpqJfU0oDjH0sqvCKDH
m7HpbabsWkfIVteup3EW8ybtyMcjE8YKuEmOajSn6J8aG+zxwgnZNi26UuZvRqEV14O7Cugs+TVC
d8feFucmMcgLrfbknf45HJfBiydUtcC16Ne1QlFruoCQYWlcE69bNsowOps4Gx4RE9xOqTtfWVPv
rnqKyiZEWfFaR42AldSS7cfMbY+jMI5tVeQ3InIxqsqb4WCM4QB2J0XX2mzG+SBq5TCJbvEcNQo3
ej5eFXYgrgxECgjbtGdnKs0rNYvJzDnLk2xzq5G7h5UVs8dAWokOVmLhtAmHXeNXv56d2bjW1p+6
a6OnQdHnfUNmVbYtawcrzm8RjkcMR13e478BOFZ07WZOi4WcKL/WaMXcDzM7uLryxV46RMjnWvNB
tiUHc+6vkVPgnW+xTvGTxIBSarU/1Y3NcxOlqGyHi4e/d35W8BI5zkqz14uw8xu37PyWL0epaD2V
lW+HIsIDMjfBsasWmyE3rnxN8M2gQs+ypE9N5adqMWO3azsgrsMZqYZgVwPvgeI1xdCBeTb0c5mw
kYXxhISAvqsN6y4Lgbmq/ezHVabsUX67QeNl8iE6kzHvGtQG61jHMwxx0JMz3aWRjilZ4ui7gS1b
tNJ5Rn0ejiWETrfTHYzHRsg+l9MKr8tGS8ujGrDL8b5kqJf7IItHX18PY/YiTP5yjmt0m2J1MsvR
YfUbzDXaNJuOssptUGRDWHjYNYbW7BgSsNlQRmsTY3cEG1eD51yG+a6pcbxAY69t4J8mjZ9ZyZd0
GgaEEPTaT9bDHPffz2Td5AyHJM3MQ6spuBYGjrldNOuYd1Z8JPyz7ETV1hs7cF+Mxs0gCVedL38k
FO1etLjRdpc72QM9K51J8fC6bfxCZFt0Ksfj7Nr1VjcXbcM01hCrgwc68WB7NRoYntqVmWdg++bZ
ysDYoNpD5RtFUfmdWlsnK8AbXV/8Vi1QY0qM/GiwQVTN8BgX9SHr3WifK9a8H5LuvbHMll87zrTX
y+KdFXDT46GGsEoWx1MDbfSUWS12TJX8GTvD3Y6x1UBQNlYb44XYW3HVDnW0N2OFcMLgntBa0PrC
PCJ+T0QsLnwrH5kq5Gmv1IWPr2jhy7OxdjaGEyvlplTU6ODmEzL26wOAhcX3sxZLxE7tq32wUsFi
x+DzUKxcPLccCj/o18krg9wKex+5AhtoH3qho6806egLogkIXTTTNuyM2dcH/QuLRhV1pkDssS+8
hzIT+PXYGse+38zts9l+DdlZ+3WOhOtmUZhFbU83eVMLksXepEWGFznWt9hJmp3sCUyA4EzlImO5
9k4him+BTLVA8/qdnSfV0Rn1+GgaCATPp7qYMU7JR8g8DIc7Z57B+S/ig549jPU0nH753WVxiFVw
XyxWr4ndOJfb0KLxoqvBcpQ3RR7Yvhe8ltZVps+fx0LrEdq1SGUNRgFvW0/Qh3BVX89je5PUERKm
PB3p+oCm5rqbR8mpwQsMVzOMMSNlcP3lZrKN8mgp2r7tih4wHNAVs0wPmY60dY8T4K53CY6QEEct
1RK9T8gCEzLeEa2ZsEhGcsCM/dllFaAO0aPaMUAApwl3bjI2m2qy+yN4hG1dL9zw9QBTnQGsLFSx
wcsz2gGxTNzqtCq6drwcmGgjiY5+8jGzmAuqptpW+lT6FlqmPxxkXbv092rYdHs5vMmDsQ57b0V1
HfLyGDGBMLSbbVSGzK19dZRvP6BuRgN5Kg+Oa7peDphtY6ITgiUS9FJVKxBfCkZfHjqtbw/on13G
oHxhSI86cnsFVMhWHwCg4JzWCfWT/F453sqf5ZfiEqjKobDyvWU6LAhdTws6pLTSyuIFqmexWZzs
Q2uiQzp0o+rLQ6uQi2tz7kiphuB87RqsbWd+y1l/7VA0iM66ULZLUeGuVbxTAiD/XrE+mZEId6U+
8C7Jd9NtoyDdgLvOPYftgKeu7+AY1MqpMjcYAWp7fSRvWqc78gm72KnHfYsO6IKpb3ruyxY60rwU
vp45aJsuM58lT8Vali1vzSt4v++N01ub7Co7JIGoTvbwychU7sCYmCQFGOvWEqYIlZ/0We2/FS9n
hgU7GGeYvrZCbSfryhSm7Ebex8q0yuGc1OVBFLZ5MPiNsRSffJFk6lUy2JhV9O5pwDPoENo5weOm
+Brng+ZriqH5dVWiVem69zMeHH4W6qUvz5L1rIgbQHDyVFa+9fmrOrudRsSUwtR76yzP8sJu4KcM
27f6X66XDRYaL5cv7ycIA7BrxeXVq6o8Hm/lW1hDHNY8Z9LXBXueeBMDOjl5wLVqdpwgnP0whb4V
5RncnijfyBlWluU0+1bMjXqbD2yQuwmXyUJTp52ccgDpV0y7c0YYYZ2CxvU9IhKBYUFLaCHS3MaX
B0edsGZxut45DmSSRqPqr+RhQm16O68GhJkVt9tKg/wa6DbCi+7KapznfvCDpQzaYzyQiZxDAu/1
UczcDYsw/OLJ08ldp8JM0Ur/16YfesUAxLGIz/lBZa9iB7isInvN6LOTVF4kMH8kHfe52n5vASy2
NBdmMruWOj/K/sv6oqC1UeZHeTqji5tu3j5Fb02cFe1pyM5hGaUo4rIXAG7eMK5fPvzHmrePlPRh
+Ymybmp15wRyXFb/0gvtKGe+tFxO5bdffhDZVZbj2qaXLF++8e2j1KSo8aezuuJs2zMDxDoLy+/+
5ae4/NhvzW+f/n+oK/NzYtdqM+zZCJ2WYJ5b9qNxKDzd2ta7tjKWozrO76ZCTN4Sj/p20uobkajL
Fv90Br2leEpiZ9iWbvWUEsFmMbuYADtVcdAC+65Np+ojW+FvLNFfOjuqd0uEfXK9KMW+1OlOcD/0
ct3MvbiN3k9moW57EA8+UP6NiHqkwwPQ8S26Tbssdrt9V3bvjBIyBa4L2Noxo2ygML1bRmfc9rX6
wSohtONB4aE8dQ6L5KxEeM+QEQPbtf6aYmIXMMJSzhQmPgtpIDCpu5r1qTd1CRH/rkODFmdUiHhV
dqiK7msAP4zXdwy8SB2e9W6Kd5b10SHguLGrJN3N9uCJptnPE55nCjLMA+J5U89C24m9Bd+hE5hh
P+d1OaZt6kcK9y1rxbksu56hL36OnK64iaLXcf6cucEB8l4A7EMZ9mERfegGtdjYCDmImg1pUU5+
CCrP6KpbrSKRgkefsmnD/tUKsm0FBOigB0QkEqvYhw07t77pPii29Qp/sbHWAEY+M7dy6aZP54d0
Qsct3ZsNxjltlWNQnlm7KDNQQsKiitDE05B/Vvth17Pkup377CVvWOvWDSqusXpXz/a8KWND33AG
YQcE2T4VPcbD1qfFdVTcA9z2VJI9gh0swlNiTC3yTt1hAnu4yTEA34Y2yuFE7g+u072oOJlvpyZ8
aic3OadKWngETrCeYPu4K7ThgOOPtZlyczc1ItvHVYTSmuG8JDzpfsJM7QkxLHs1it8tk/Ye0mLA
ikS5Js04+vkqXECK4TB1ASMigqZRNRnHMdQeHUQ7DkaGBB2Y4IdYOI9OBVTd1di9h1gcdFqIZm9y
6Go01XCn2LmEM7YBt/wQW+5BGetqF+b9VREnwasytFf8XwM6SFFCGlGdiWIGuFZorbdEDJPku1vc
qbYJ5lgHU2Q+Kk63btyopxRtCF+1kyt1mOdbd1bSU45RQlULktc8r5oWlLCerMNQ11utROBejDMP
Z78Y+0m3Ow9uEh6cSJOEovbbrvusr4ssR7Wn01h9UNCgx6EMGRyjgjUoHM8kmcOaqDOvnaXUN9kA
YkJ30+QsdBB29WA/FJ6RzOpeyciFFmb6EX+IzyhWPggkSz/izPkBtcHCm4cURlcNRWKcluYApHu4
VtXruBWzZ0/sIoVeot0y5EwHqAwGzXRTFlth9Z03phoYi769m4tv6hI/lnNrnRlZUTiNGPverap3
bvrQVOWpDidBAEt5RcrrqUCDMIuiowuBAtiN06JfZXWHNOti9vktlNChfcU50NwGwn00bXh79blP
WnEQoiw3tVUji9hPq5YiwjeWCHjdTH8hqsUyz9mNCgraaIpdtXBaNiSdvrLITTakU6DWMTiV+dDu
uiw5xL2t4iLj+rkTYT1mJjdgs7udFaaf0AhjDnCnLVJ1jWeUjHw2siuwoVKPTGSzRzH7Ayb0ideA
G0KD5BiN6mNlK4GfoYId2SjWYJd2TlW7vlcmYeAhNqZ7O21fx85tDwFjFAI5JLzjjj2umNhFd+1N
AT8qHAygudYB5bh3ZBGISllFt3V09TW2MKWY8YTWxxgedOah6ad6QDKQDuH52hfucB3ozZPRmODy
VWC288CN1p+GIftWYSwLt6ixjyQnC1Ph8a1eCFPwO4Fu3AgtfXaD6bhY5TstsotNW6avfWmHJEmj
jOzg1G0iYeSPueXsXdfdwkXr7zL7qjVy69CW2cMwa8U2BKO6G0MAA10Vl3sXO9gqqbpdpC3VLp5e
+nD8hJqO5y7j+y7MfOJXGS9I9ujGw3sFoPUmR01maqPzrODXo1ufh2LfZQw1sZ347mAZOxwzN6U9
OttJ/TZGFTr42vDN0YpjGoG211yUVQssPDGItDeEMpcbbb1ByEik+ywEXD256DOlIkBRKHehpFXF
tjIKfeuyPtpOSBZWuHdmZb1L+uEwplALelIcm5CtJ/Y+2+yAYMR1ZqjOznBDxFliUXtqob3ORVhh
M/VRiLrYmiWGJmU7wDTuNE91K96LFIkdhAC37RBu9U+DXeteUKX2kThUVQ5ow2A6FbbxLlDDkmdj
djaz7Vmw2z0XwXSPDO6zMK8XFGinyiF8PZbIcgf9szBSH+8pZ9+M5rkn/3ijoePUqCTAQlegM5s5
N8SbnX0CF5Ytmltse8LDm3iu7utMOzIL11jOCohSsbHTk+VDGYGaqJPO2mGEXmwjFo2knLGRiMf0
HuljkE7E2I1oekE0Qt0m/EVaFIqbaJlYM+pf9fIuJCnqoa85bicxMxQ+Wal+bl+qKHkvFuWlc+Pa
n4K+8bRlSPGEaG7moNBZFkS3xgCwC2Dnwaxu80K7c1Ap2BZuUu8HBe95DJUR4sG2eRYMxlEAGWMw
3nc1RBLSuD3iFOWDUIz3OBQjGR1X6n0VFj0ubIlBmEd5EOWKoEWtbhiq0Os7KOhRKUCVJNMGLKh6
WLr2Lm0ooK7BA7FcxWp+N5UqwWr+ZLltn+ZwZnQQGXJWtn1GYTs6lbiRHRHi2gcYOgdZesvKr/OQ
T31fpQ2WddEdBkTtuRzEZwFCXqsaXBfQkCRXpO+mgFhglDjoMOXpJtBUkANd8EWLpnf9wn1Ukrr2
sqApSbnhudm4LTqzNSvYQX8AD+mbYXKz2Aj+KEa3UyPci6s2Qe0TyUMxFJ+zciz3Zo1eb5QMG4K/
Ay5szkuQDDFBVJaAhtveIgSSg5QxvMGwD4kz7EKzDL+y5yCKLwANfGiUArAKfhTgRWdCwtWdGvtj
UR7Gws58PcFfaVBVd5fqxr7qR+xzCQhGvHWNpjDCSdwWup+TCFUPO/t3bPYeS71Nr8ZYgzUdEyUr
JkZz9zpatyFL/mCy69ym6rDVQOJfo5B7r8Wqdla6AUUqBTnMDkxig0eKasNIXpa6uneHhlgzDG7S
6aO34F7v4a9yJiSOgkfK6tZmz6d8VGwicC17Ly8V6CyXqbMn2gRjJHbtWzBiqDa5nxiOoOaymN9X
nebusn7SbqCsnRtV9aVFDYbVEzNtgblxFpOBGXeg+IxTqc8PlZinO9tQ852qaM2WGHiME1qFsDCR
yaMAIrjX+qMeEvoq8vI8t+k321ziTc+ctFX74kuZiFfkbmZ0rHtlH7K02mBcPt2O07hLx3cFS8KD
XsLGsEDcVKOKrnahLUeDoYEBESe0sZuuorTWbxcHH2tBbDcb3R3LJMUzBwAy7GG93GxvUhE17L2m
cVMOBChdGxsZBWbuYejibYKk22nUmuRgrBzyLqvigz1trcwQXqfH1r4kc8Pc8bn//8yd2XKjXJq1
r4gKNjOnoFmWPNuZPiHszDTzzGa6+n7AX1dmVVdXRcd/8p8oZBkhhBj2ft+1nkVWDUggrsqx1hIX
3AY3SRl5DLSiz7i9JAUZatxfGUYGBzOvHnTr0XaFeAoasRnCod25ABt9Pd2YNXT/nsK57LQXQ2Nw
79r6fR6ar5Xebijg3QvHypn3FejPxBwiPnKDjVrOEHWU3h9zXfFU9vgUKR0Vn1BdUhkO2XjuZQq+
xFYpJo8P0hpUMCO4ru3xZCNU941cu+todPqdOv4wC2fa9A6yxkzykhLAZ1Cb+YXYKuYFAaZ+vYg9
I4ho+yjtmwzpzCF37TZ2pTKEoS8Wax5JO5FfTNxthi57wgWHtSTOf+qFLTZ5blvMx5x2I2JF9fAS
Urb7pUU5UWiokjddKk/x5B7KBn5VY1PyTcm6OIigJrrcrqpt5hKbW5FCn0hQTHoO/p9PzkqTzPs2
4d6g36qAgBl1pdsqnpMNvj5I37F8g3UR+ogw8L6k1vemS/D3dQ5Jv4bNySTfrbF7SiWioJqqej1T
Y8AK6QfztmkRMyLOep+KnG+nua99nsSUy1VvrmrLk3PFdC2aco7sYUsh7Ww7QM1oMVHSpwCUO+4x
bZTlWy45bckt1mC7V/dDm/en8tzH8YcZ2xZyc932TO0FvuhnM3NXMkdzZ4X9L2IcCaFafkCrOvKb
MW3DJZvlDcp7t3x2au4fU+6+ks2CJKP/JXPi7KLwWIbGnmH9e5BG0zF0GSwXLgLetrhECrAO9LJW
pnSnzpT7oiRvuZh3ZqrmnulwQpajEW/IE7wA6TuVQVBTBHrXSN/yqiF0t3Olkc4V0mgGXNp61MnE
jVQ15DlWPZ47wkeSfbixoJx60Zw/o/1mPxFPzk+mb6ZsumXuQiXIVM4dY1KuwsgBPbWTL3Ohl1dm
KRoRL147s8uqKRhQURq7Kep+0Lf9jCSixXam8BiSP2taxjNXiZ81zbNdlet70Yc1J0akeZ3LVTsw
nQ335/CmV3puoqGzwbiFs7+jteCa/dZV6hcrVPsdOS6h88DZM5hVyiwlaLzJoaGXxT/VOZo9Oze/
l5PfTrMBGgVcpht/2I1J0Y9jsrWVkd6KFntxb1MfmeONAkPCa5vyM5rrFKnLdIji6UMUC8gQVk4Q
LBugwtEVEdDtpvDTWvmGagvgoG1fGSO86p3+SO7JnQ6y2RHxrZvwK+VJSCk1H34QwbWvO+5PTORr
SdQJXPTn0A6wcJcurPPUOeEKTiA/YW2OovDO1Uqxj0g73zALZQQAW2zbu3nBCBywMkyC3SQ0fywc
KqXu5IHoJD9pLNghAbdIQ+02eJY6fwzp3WBUQsU8ldKLHUPcpFQYYlMBj2EP73rdfnek4ufzAhsl
oNbLhuRlEu+RJr7jDk+8rjUrr5i4O3eGH/eivQqoxMTw+NpogWuGfVrF3JUNGXjIKdDTqmeqT6k3
1W52yFpAUn02+oaUz/FkBpdmOGWOxX1Y0z5KaTReKnu5U5jG82xAT2nvRKeq2z5NP92G/rQCIzaA
mrID+xtuIztjrKkPE9+oyLy8E1QSJ3uTKWW5k+YDbqRnOXy6EVVvSzwPJqLzzHHeFPMZ+RB3Ofyp
jPnsQ5AxW6RP5EHIilCP8/lNlsQ+za9jVNlXs1Jrfy5DcVNMPQsxUq0Tg5FDGvsjIRK+aLmCqISy
5U6Lv4amYJ0aXB4SVIPQOKT6IUISQCY2wa8EVz62OdKdclvTMxdLWqKrXpY5KkbQwBMBdCYLBqQ3
quOrlA1kYlXsEkXT/DA0GX5bMFcrh3RlNd4qQ7aRLnwuMbvPadt8dnn5uWhKzJy8haIUHjMVSCyo
/eOXiKztjRY7PglmjM6Vb4TTwUEmF+Jixz+MLL8zwbockckbXs64swejA5dRv6it8txOgi6xVRSb
PlA98ZIH0h+ZCnAxBgMguuiH0ofxrk4PI7N7v8urJ26aF5LQ7u2QwzPf6svvJNIEwl6v8x0zdmBf
aw3jaI4WNVI9YLgaYaEVYzP3QR/E9zLJ3B2c1Y1uHauEOPtItx8jCtCeY1xSE4lBFtAcDJEHQ+Ty
zCG9s03ap8gs6nZ4sqbkKe7nh3GM78N4OsZdde3afNc0VzPVvpd8hQD6gl3/qCImG4Ny15ozh5cC
sqxCbzPbEGWL3SxLjxOXAW0obvU0xIGlP8/4izx9lnuZ1J8JGnbPYJaA59nBKfXsuNOhMlXcIq4A
mQDUowz4umZtvRlzf6/xa+mBgcCOmEoDBOn8VBtjchDfaSpAZSPuEwyBnfT5rss5YhqjKDEwNpuO
ZL9Ybd5m236zUN4tu1gV+ads3Tddyo+i+BjawPYKGhz4YZ5pI93XSu3nVvGpsbHZXH2GUfpIrM5T
0esz1Ao390Rhf7gcz/s2ld8LBtgeLj1Bv3BKPb0r37OkOTaN/VjEtIgIRErV8WhM4MC06tE0k3PT
qq+2aB8HO99FQM03C2vegf3io+P4TJ303g1fBkPeaq1yE3XJUaqEMql0lRpbOWeKRANPbIoaRsau
6YFvm61bbTRRvyoxdK74e9q1v/LwqrcNUqaqQndMKnCJOLGU0W0gECwo+sXuzU9T4EXBT0exSkOl
3mvoDSuLKhIj7ajadnZ8CrpX3WgPUfitGUPlmKN/UwKmgraKAi1+mOMvc9L/SdD3/6LV+wcJ4P+m
DPz/UNBnmi7yt/9dz+e/Z/EnCXfxPyj6vt71l6APfcbfKKyi6EOUrGPsRbP934I+DbGfitnUdi1h
ILFBSveXoM/Q/qaKxRAmVFpFuqYiK/xvQZ/2N5MoNMN2VAfHC76X/5Og75/kfCqbJTRhOVj4VJ3q
wT+5OrsZrGct5XjF5+5uRUnruxsNspCrkXiUqH8ujbE4SoP0iDpmSKMg74e0Hlf7OJCPJL1hWuRM
CPPyph/RZgR6cY2taFNH4Dm14jZXge8GxvQWK06FaQGaxIh/mZPjeUC4cVsk03jrdo71H7Tw5qKW
/UNNu3wxQ3U1hLQEg4IxWRTXf4jAjWKqUiTv/RUdbL4fXHLvOuPHbDTmgeDu4qa07WgjiJzZF40S
+FK2DnonppzE7/7qork6u2N/W1qkfGkCawFs5g5cSm9dmpQ4KORnVBgiw3eNIT2g0uu9xsECjy/u
Z58O8UEdi4fSluLJzqnnCq3lNpNUPQkeRbe3CFbuymg4NxYhypPRQYqu8R70tGF0OVDR71ruTXZr
76cppfsyiuCsR8MdCkln0+K8fJYj4RuubURnEGzEax+pSCmP1kIULDDjcqNt4v+wT61/5S+wEJmi
/2TmRgn0n/ZpbKMgcafuGs6Q13sZxTu3J8Qx7OzwqafOYFa0WFGFsLGxEu+LKnnryuGnY4TtPnZr
KlJdtcsCAiH6XuoHWlQSfExPVwSi1mJ9S7ilPggsUexo7dl1ndprAvNbSE7vqc8s4IhVX5zDUd2G
SBaJdkBXUcTq8JSWzNgjK3kcswgFIUGe8T7DYIT2D6OCMYpoz0yPWbnG3QzoSHbbm8xjZd/RYxPw
uyZtEE+6zb505zsnsvKXKUTpaOfA5s0quqSivAXufbKrmLbfNJOlo5kPaezMhyTq8hetu9amrG90
PXuMc2s4/X7oFx3JNDEg++Ni85c6909UwL8wOtiGriLHteFrWvqqKP/jGLcnhRt+lVHHNj/SkJhh
JyW5WaMjRjo9Y9gk0OJzb5jWZeyNeJ820RaTM8El0RkteYLWzsTAZ6g3cVds9UjZux11rlp9+ffb
ifr4H05FhMn4G2zd1bjG8LAcVn9spqmOIYKysMB/obQn8AEXZCImDHMSOuVkuf/h47RFgvznqb98
nqtqqm04FvVn559OfbL4prnGCnfdtIqIbhXxq4aSAKAVj4NohHGduhR6vj67jzUnlEfsx8ZyZXl2
Vbg2EtiT/aBP3O87CkpHFUv5prY/EpDsdEyUl5KATg+Fb7Uvg0Vdhor1UmI12VUaNUFiMazLf9h/
ywb/4xfiXNNMJj6GZS13k3/cgTgkYmyXeXw1Df3NppVztiMO/pFSAZersKaLCAvTtplWtkhBEMgG
GcJgqe0Sq36IYy3c9Gq07QRv0ieuhm0l7taH1HB/MTW0j3rMKTiJOd0M6hyex5n5Vxuh0ZQNV3bB
t7OLedgNkhJIUA+o7tDarEKTeRGaqHFt7NoGbJVqB0SRzon96uZlxPwTO1wQXQXgOOF1mSM3OXXa
hZdMPbglUAIZ7cpmYx7gi85VaV+C+BQ2pVGllZ9dq0ZXBcOZHzAzxH1DnoLjLLPNKZ2BvmXtOSix
LNH5LK7/fr+b//NAwkPF7RH/iYYPZTXA/3HgqpY0C7LtFVS0fheMpD0p5nDPIPbbsGiToj7REKPT
pNCi6WcqnOSXnuOgJDHlHYaZoK9pWLeRktCuHJR+32l28JDQaCFQmmX71h91ZfoJRvhqpPpx1Kzk
LSkd+r3OFN1SPSGsECKv15i05noiyd4NlAK4fB8MDKSbDBk7IWMzs9d6uksq9MJzOssNieAKcGvx
OGgp1QutNg7RTJLVTCYWyka13iFRMJBTWltFKYYD2SE1NZ6CAAqz8/qg+d6jRbhdOp8vhn3faO34
6rRmxyh9++93sOba/+PQ1g2dK4JFC0sY3FUY6Px5bbAah7lA1CFPzoPYr0Umzq4jcei3IwmvYSwY
71vOYf3H+jA6QYB8aFmmUZQJ69rf3yMC5QfhqpQl/v7SH4uYdiJIVFne+HttWCcTn8oJEu51veu/
gyzhI/5YEmmC4hdUHJjEuZCKltUrQ5MfFS3b/fHG9R9fH7luYMT8hSAa4+XrNX3dgt8fPrkpP0YA
Lu/YRkRD/6vv9Hvpv9YrfuahM52+tuHvX+aPjV027mub1mW+PlRW+S2CR9H0cm92jnoul8XWBQID
4M3Xnl//sz5M6+5fnxqcsml9jbjHU+NiTh204Y2iB+dYaO7BxE9PoksvuPQBQtG3iVIFu64n22Vg
HPvSm/PnvLRop+55UobPvkRNLVP9JjHmT3XEj99POK9TMERjN+MRGT+qXDUB9dLrHWwH5ep4lq5a
PQfQ2BO6eihCrHA/N8WrBhiaNjIx4FJF+CbCvSzyMzf8ypMi63dJoWx1Jro0rUrLq7qGBl3NMCEN
tKumDSUJKfeDwu08bBKk/BTuiDjaDAFtIgztipfahhcyWQRZTSsIBdjjUHAZlT3riB2bpmHyi9EZ
KkJlxlAfI9q1kTFo1mvraFcr/lkn/bVP7QQqNrO00Ol2qdUQJK/dyhBMM3ROm+JjUTG3RfxL42Gf
cxrQe8NXDHL0IdKpqIRWT4Zd/2Zkb07elLBv4WLEPYoEnQ59bUQEEBlILEvXZauqhJU5fqUA20tT
oJppbW3bpUjiGsRz4czB4XFKdfsahnR9wbbllLHJCDJdeWisZtsWjXZD8lXNy+m3lEJJ1PaYL7Lx
Z2JWj5rRQFWxtIckbC4uPs/N7OYPM31or2orPIdttEf2phTBU+BWwSYcY79UB6iW/Q+MmZsmK0Cz
EMy3uNn1W914S7vKD8pKx9hYKVRHKIy0jT8qVrF3QkucS5UrI0bmbIqPTbVg0c9NZFnoniTgeqXZ
yCiLd4nTbEwIrV5v8+slI9Fv2UNuF8pFAyo4lbgvkLHtQqGoR/pM7UYZOcAKhyZd0N3kkooinKXj
GNFUNmY/bsLuIBIMOG0EKs6c9tbUkxBcJygQ0oI93c2UKrESeFpL0N8sE0Y3OZfi1H4WdYamenXs
0WXL6HopWoukei5tdr5KiwyDOmUDqvqDMvmzNn5i/D5l44thJj9ReOzKsem3ppFgtST33jFtPH0p
GGxE50Dx8Kho/YcOlj5TzMxX4oeO+7wH0OumqNPHHn1JUpG7YlCYEwMOLSM7BIo4d5n5MibEwgyV
4VfQ4PjJ+rumppTYMdOb1fIx0ivNl6UFdayproqpyW0JbIDGvgBMFLo4cQwgoAEV3KR40vtqrzpx
uGlLehFSNcpNFyPrmsDQe53BpTWZs5+z0TueVnXw/Tt/rlQcxEhZGXX3V5l3CF4G9SYka6VqlGwP
gQtbsdrsLJtmoxNp5M05IW6TaVck9kevhLdcsLKT06Yvk1RSZnYVNDFNP00BkUg0Ek55qJk+oROc
pFZ4b5BayKmVbKPgHR1Vh4Un5TgYnR2z9e6kTtXOscLp2j/ZSXarExynckFE+VYE/jyjx2kd2iuY
Rq6yNWhHL2XexGyf6p75oJjFjWKj4x9tTuWxqA4z40vPoj3CYGuXJO7zgKcGump5I9Q2P3Za/Z1j
iD5n4TgHPc1rj/ZcCCRvFtygze+Kw/4b6RhuqwpSn1HCmsplpnojGa4W/D87ywU1I+NRY4SK5Lko
Dr2qxb6m1AotBufXQOyWzxYWm8Whx3Tow8xyv1z2dGyi5DYc5YWkeK5+Vvja28aeqdjo001zyQAm
rzm5jDX5nYSjqVwgM7RXEROlaTLOZsF1MmNWNCdGcp858bbXpvauVZNN0hhH2SQxP4De7C1MX5sq
kPTWO9fdzX3rIRksaf6nb2nfg6bRfLxmqZ91r1GLxT+VjtfY6BGbMW02ruyuk3lX1op2HAOMcEll
ARdGqLaJrPtu1pCCTEwau9w9N1NFfK0Lnlglt3vMVH1vkH6EkByI2+3QO9o5r3zbBfwUq9k+5HoI
KyENfSPIaeA3+WMRZIxAO0P6zIsopQfFXphv0u3hRyIETwv9ydScGzvgF5676Oj0EWa4wE03bTw/
arWNuaUbqROWQMB7/Z0TrN9nMn5OuXD6U9NqqPHrfcSomjCwwq8GyChjGu7zDBWCqxabqZGV18Ch
Yh9UL3WqPtBKmb8vZU3cxsiV8SoQ/WJ9a+rxGnHprPJ5LwNN7my72sG9x1W/cFpiaFu7ISWnwYhx
kiX47qFiTJDonGKrxi4JVxi3pa4/CnKIKeCUXAFwRGwmpKJSoZNbY4jY5Ept79zOPXdBZe4pTNzZ
yfiY9Jjvyuii9sEvWaS/MA0gq+jHgznPuS/E+A1RTrEkY3DeGQO+iiqiYTTKS92FzcYYqECHGBA7
s3i1GnoOMwe51+OisACXtJEJjSC/ad1mxwUmrnSDMFL3ME2B+KaZtNBc1RhAP7nKtWjJg1iXWB/W
P9O5CG9VKxrPhJf02/Vty/sFO+aHE/LZ/TwrD7DSRhxOmb0P05DCeqd+rutoh+mCC0W+1txPd0au
aqfBtZXbSckKf17WUTj3SPK6D9Rn8aY0RXRFswALVeqYAt1G+d7nzXZdlz3nkwcc2bnXlLE8MhXL
9zIfynMSFbRu7ezdVqrmp5aLM4Lx7ptiiGLraEp5Q9lluGAmGjeuCkpEscLduii7HlhtGlIewVDC
7G1Ij9E8N/dIO+lfrWvrL8nUZniElMHPwCLcqoXTnUj26XeCUstzULnfQKk1PwmRuPSBHX2bJMTu
kYL1zSA78xKm3DLgB01vc5htB2HVP0cb49Yka/nIkOc8MmveTkHvHvpeiHsVI5K3LqYaVKMr4wOh
h+rrcdHcTuEoTmbb1bsB8s6LrTkv65ImPJUkJ0xNhs64je3ROOdKC9pkkypEcwi3V96QZ6A2MJuf
TogcWbX05NFtcDNq06QBT7EUOuWagHDHdzEiThm1aD/G0jX8ZnaiW2mXLgZYtCe92nTM4J2ndQeJ
rL7jdlW/ZiYQTs4DSKRpTRMFmwbUE615L0sEA8taKyuWHsJH86FC3HtAJ90fALPWD6Ty8Msui7iM
dp3ICd4Vk7QlRyikRePjOCtKpmxrpzRfAmj666KhDB+GZCkbwFpAQ2CW55zj7troiIhzNGjvXeb+
tSMdhY7zXPQPIpjbAzROJAhDpz4EJd2XdW0DHb9KOrS8QtZhtrm1kWICnKPWxrWbxgnldV7+GIxX
Mo619z5YoNJ9o97AduiuGtXBrwWQ88Ahyj6SuJMbRWkC2tRKdJ3YRj+YdOKXS+aXg/jILRqAhjGQ
W2UM+qUvRYRTlI+AnNdzwKkWMVKZ082XwLLby4AwZVMnk/3hgNNfN6WRVFc72704GOovopJkDmMa
3NgtFOmgP6xLMeQzCZCJqms5KkQpLguobuK8T8rDuj1WgP2imGL1mmZL3nGL1n2Y5/a976n7rRsU
YdItSze4TpVAF1zb7ga5rvNm82OtS1CHQLbu5PUtF0/zHE1asu3KqXtrEVuvn2K6Q+4z6RS3GdPp
c4c6Z4uUPfgecVSu64CLTV9VR18WOmZ+RknQow9S+u/I9FiUHYO6w0UZHCBqC3WM6JkKyJGgke/F
JHfrpwQYmBdH+iFOQL7Gej2f+rggctEkhCQZjf26nk4xhVfbVnpvTk19Crnn7ixLSb6RQXhc1xON
lBKipBnvW00JTxMpmDsz4fRieHBal0AlTaecU+IesZZx1HJ13CWl5UvNLl9KuC0Qisb32MG8b6pT
fK7NUnswa/XHoKTjOyePSj3ACm6diNE+QjfMAssbVC27oS5pPmeaHhxA2nW7INIAy7fn9Y3k7Y7b
jrrGift5ttXVqN1ZTvG8/pMM94gCamWRRuZ0aCtxNKxrTdIZoIgqn5KmtY5mjdyvTOPp3RoY3Fjh
O/KxfCfVqDwS9lEjNQFAs24NmnWfspZO2nUw3oosNr11hX0/vnWmnT7KVtdPcekk2/X1gvZs1nbD
94pw+R0U8e4wjChgZts4rJtY6hP88XASN4Qh6Xcm/IuvNeKDjxnrZc59nCAO7ieu1esqrcDdaJmM
vjmQwfaF0kD5d630mwpmcl1lP0bTBoELhQO1Ce6JRIoRGjNJI1fVvasK0Xl1W4u7qo31m7kbFERy
fPexio6UeeaXsjCZn4kRvP5IdkOlMrSX03xHm0MukmxEvFWjneKEsHOJdf5rqzQOtABeza1KkOjF
UegLrP9oo/mahnbx3M9oezpCUXbaKNP3DtTR8svLeYAN08bmMcpKaE5aQI1YKx++9k4L9a8Jq5Zr
eYC4IGqjr7U2Qj6j2QgebTFkp1HPhq8fMFPOtLP7Nyes5U7Hs0FzpLSeHaBs65dUhILraznEkCsH
t+thNzlMDbVkr2rRD5AuykMo0vHkGhqxwQwJusCxvbLKyFOWWXVsEutNEfgCc92sL2BlGZpg6N1b
qCMuOJ/MnWNPM1fCnruqfMCvUR4TG+/1oDJZFYbYD6qxCD1lhjGgd26Tbn6Y8IBfSrfdqqRN7gtm
sNxiPizA7EAZQcvogwV1ux2MDSDBaUP75c12kAOi2xLM7JwlxBJLcTKMWHNq/TT2zoGYNJsTsrMv
Nphl2rwSJkRM423W+kc0XG+UMQ5Z4pgvEimVr2l9f5BWp6Fw5xxFvjJuo76Rp7kDhAnHr/p6CHNc
sjb1pOVHK07I5lB2r09HE4MXutVzM9bR3lnyJ3+//s/LrQuvD/riWP76Uy6RscV8Xt+2rmB9fV49
YOvT3y9yGXf9En65J41kkWwsVIC0DzPPIEGkV5Aqzk47XVhX6Y+Wkm37tIBkYFB/iZkBISKc96XT
gYv9hp6PkFgbXkRjYdID6Fad6uUhlSpjXWIA/YmoqJMIWgz1XczOVQm7cmaTmLJG7jLr3e7U6ai4
ojuVTdZ5s1FWW+CXkpvAmGyd/tY2pPW1ADEH3SktO5z4y8P6LD1jLiE3e9Qe02ygox+1eNR/lYrC
FwJiUZ7WB8ik3mxiraAboxFDiPqeRLttXPff4jYsUcYzAQjQvxLZsDXM+ja39Rs7bNr9uns4y9qt
lg7YnFNi5CyFCUNS98/rl6M6itU393K1WkqO5XzqjI+0Y60KM5VdYcfPoq9Yd9s9qZBO/DblDd3Q
sK+EukioO3ETi1LZra+t/yWTNvQsHYmunNINiFsf6QcM1MLeMFAIq47c1OV3i/QEGUTFLK6EZIan
HKEaP9qe4dgTKgt0FS2Ed0wZixMXp1u8ySVTS9vVt6LI25Pj4CqvJjzpZciNF3M0gYyWDE4IAxGe
6i2y9uVzvtZuNjhU17/zWLh+MpoSA0R3FEFyaGkZHmac+duQSxUtFgiUM13rDbBizEFxpnjmbCu+
1Set33fNvTRQoKsRjVQstyPmZvvGUhbBdQxuzKMLTUOkcpXd3AwvsRHvSH93DmXoYk2pCJPA+x2p
kBTQ9Ta4Q0eKkH1s+aZDdkCy9PaqquT6m2jTFlu9dVLG4MfQtj8TO0BdItEsd7V+RQpe7ZvSus3m
GgfCOLysXuXVm7xyBNZnDZ0zSvzKgO+C6Jxth0/zQI7Oyxy71oU4J8uR9p1S1tF51rDfFEmFEJ23
QnDtez9rXQQntcI8PTGNLZaCZBOLWJJD12BUtoDNB/AHtT6diCoF0qb3Ql4VJKpHGIwviDDnM5SF
7Fy0RvUA2SPdxFNoXbAd6zsQ/iSMychE8e3au6AM9FMvhX4KcKe4E5LBeCR8GslT6WPB0veoCQjS
lNgaawrEIX5RtarRrE5PIcLGu7REsqhnRHyZpEEQb0+Vkc/BgSup2aZREp/ERIcjMesZ8Z4QhyrP
tFOERn3qENOtHuLUNpG1S5CG+xb3dsIU+bQ+5KN+57aqYDqr3TjLBWyFdPx+SBVR+EPpNnwd5Qdp
Uc8qXjqfAVhwUkr5YkXKFhsmzQYKIiBe25OqcMpj6DadVCB/1e6ihaZhtyZTcCc5RDoTnYUlgm7T
7FHFRSk7SBPNftDLG2Q52un3A8FtvTc3KH6UvPwIIgC/RTkVhIk4X9s/LB5tnLaoHxfARxUn8rQ+
UHJCnmy/gI0YjyuMo+uS27ggWT3TYIf85nOsz9CFosOwzZcV65CNIzyIFfgQL3wI6BfKFpfbtxC8
255qzV2Oyp8zkbSZTC6InwwPFr7I5Ti3fb3haqi4U38yFd2H4aIeYSXCXsnHmzQpXU/VAgZHi9W5
XpJd14f1TxUNy18maJXyuYUp4jgs32R9QDeO3YycHYpdUYBdlwfMDtk2L7AKCBVaRTGXVwI9ntyG
qzyhHv3XAxa9v54Ff3/GynQSAOnlE+AxnDpLDKf1mbFQDn7/uT5TKxs1q1UdwtoqT+vDCljAFP0c
GhoZDn93fec117GAEduXCfzLCZ6iTk8ijL/KglwJ4BMxCEeMHCGpRxVpPQNxm2mBojx0lreuGIZI
n0vfzOvRJ99jPM6AIWxRVWfhOhnE1BxCOF03SqMO13YNXVmFHLfSdvNQvuDUpFBjqPdBV+iMJary
PIgMI9nE9SJczP5K1yF3aJZGKftqfbAYrXulGsOhWnaJzFOIDEQaAlDlsrx+k7ThHAqYrqvKodAd
uRvj9F2VqOEIstyQeQVLdeGdrJctBOAUPqgZ0ggJ7iivSY+uR4bWcRhPJjGMJ4QuAd0A1Mcrr4ME
MKCuLYHhK+YltznVtEJFGbf+7crECwOZHbUhKTYqVTU8Abqf1251kk2xzfSAe/HC3OmkpmOGRIK5
iwL59Jti8Bsp8E+vhRYHIsm+dFw5LiTmki20+uECvT/ZZhH6+rRMixt6hegEBeQpJXIcb1axl9i5
2tHdZTKmlcZTShD7jvgw53a0tJ1kmvtODwZismuYFKa7JSc3GI5DrdwAxxcXOcaSEnDI69CfLXtO
b3RUPARWtrt4jGryzLRLTIv1KTeb8ez0Ooabx8h0x4eind1rgcag1JX+lOD9JTCO3pJBS9yDDNHu
pzicbjHQTpjUlGITgHyjQOhamM+1gTYNllRqsZp5A+5pnwMDvcuHNHcYvefdJspJra+SZbpim1cU
L8O9RoV3izlQ3fTZMNzbJvwuXajBIQKvo+E7v8tRh0+Wpd8FiP19zaV1AzwKwolSfROuAWinXq7W
yaj5ZtqnNwKdmCcAKO6IpkjJtgxnujOOBk0hdJ+yPvnZwEO6rH9Ri2cIWHJRyRI39VvQzq94532S
bsSbNBRrqxsC9QXYl9fRqLfr63bV00XQInG09LR5afJmX5aJ+eAO5fcGj93GTXVqSnVnHbRpEXHP
5hPcuOYVZp44VrFAahwW7SuWNBMucUFTaPmvg8C6BqLo6ZVLVgoEHTJSRKQc1ZJ7s91PzattBSeG
8+5HbRCaaenzFvRruid8MKKUswOMMz501zUUZX3Q2ypGPDG6x6TG3MxgUbx3CuFdZm4+hTKQTAwY
eLRmNt1J2u3MPV7qTnFe9KmN8QelFxopkgjeCFDq8myK55xE7rE8oKTl1DFJu21xU91jmFUA/VgT
pLep3KD96tjVuKqBp0+44+H+45UJTvbMFSiTU3NUI1M7tEX2K2+k6smiql7AT9DbiFuKbdgFNxoS
4S2kQfz56dR5a3JiHz66aX8IK119GZ341I5p5CekkT7Z2pgdi7FvfBRc1JPVa9sqJhthcxsR1ohG
rp2R/Y3dJcqycWulWeBlScqt0O3a+6bO5XkNItTTLt+27cLqF60EMF5XL81/sXcmy41DSZb9IqRh
HrYAQYKTOImipA1MCikwzzO+vg6YmV1Vi66y3veGRilCFEUAD8/d7z2XAUeHMe0E9QvR16i86FZ+
ZTIlv5Ip0b7q2HAMHB4RngMg6V0DBDq+6caUea3S5ofnlR7pprKP8rWBpb+d+BmOGre6/JrmaXdU
5Jr0GL6SDER7glgxuTEqW1BIbFBINjp5sKXVhzGmm3ousu/Bos+GFzlY3ADEKJbTgbEovW9NMbaG
qckXbXmYe+AsMX30TFQTKhZM53LFSWbFaQtYHIMa0go8QPWwinx9uijaXG77kGmbjzHLLxCL5Hh/
9rLP3tPvc+VdplmJoVZ0APWG32bDVgK3CHPt7gPdFQ6nptF2Ppa3V8uibaFX5NosrQRaleWBARFx
I5mlr8tEA7BST9MfE4iBicnkw7J6FFFpCGbAVLpVKRIJKKgk3LUZUv2umqM/YxCtzNLQf3FHjmTZ
90OwYXtm7gr8xixk4QcCyGCNtxv0TgcluZti6qLxQWqrcq80MWKAyO5dDgk00fzqX18+/5UJJ0NS
ja1i0fjVTR9ZnMdJfVeVBrOJT+JtvnxZ1eN7X2O7i+Xhb6OJ80sPKC+A5QfCLkL+FltscFU6wJqe
JSe6lpmj1wGz0miib0J7V9T/WBnjeyQe4avqMwhgSjJ5gQhMdpbEZQxDPqiqzFj+NpoGv1ls+++C
YfIjxzuxQryTndKAXVJk5YT7wkbdZFMSvw9RvUabGN/VaPwQE2BzXB/mF+a8S2XK1e+gF4xmfD+0
gVvQ/CFEvEnwXZUay3KR0iLV8Col4GF2E3zPV38eAjdmR7ARDOjmgSHABhp7QDmpRABMMG9x47ZH
dTZWkh6XbyUrexar917Xh1vGNZ8ransilyCHgWZKW04iCEwalo1aTIAYN127m4h52Zd9eyuq9FWq
8LLGyvz5z2BKtOc6WITo2gjEldcd8aHBXPYPfuY9qdURZywXRs2o2KmM2Xemlv7WRGgJ16hqPuZi
NG21cZJG0d9BcDhZvh0rEe9B1WzSIBTXFVZqGqahp9BK8mgzYS3QB9XLe8Am3F8LV2gTzQ1l+jJP
TC1TYQrGXsZ/k/itW+Sycasn1cI5n+u7NIFMTbqlscPLF2zpHs1wKrRjnIjhRxjE+FVT4TuUBGZ0
MXHxZGgIq4kV+U8z/qjjwAwWnM9REdTCyeteemni7m0UZDLPi0w7xF3zWddSfUuDstz5S39TN2vt
y/zAP0OGa6tJr4Mkp3urzaQrMZqg6aMm3T0zFODlf8WltCJ7DwaLrssunsZgK8lkSjZxHG+amcac
WVTtttcUE3SmRXXWmumGsQg3MTGYDkhl6CtEhYH3XyyOagdYQVOFY4xI22VeXF7LWqnXZgtX719H
sJXTFdTfVzL7yDO2kuarieI1amRYBEOYbs1i+VRE5VYlkbIV4e/vS585roRnXum1kViHUXiRWkCV
y1ea3vsMWOPm2MBHKPQZWzXDLRCpkfKTzMUPgQPqOuPou7jqcSM0xteAJHa2E7ZiDvmW1UvbMsgA
mHZvRoQXkhmpH1Z/z8N4OuiDOSGobISjIqrZHrzOIiXCf5XN/36oi40hQJco2vMQ+wgLBYWtRTSP
ewEKO5mG8T3CRLwXkM/ZYR5bpwln5YmrckL8Tcop0NDsd9RS0YlDdfYYU8W3NMMX0pi7etKNXSAK
t0YJOAubhg6pLs/AN5JjrlGKNeSIYEZtw3XSpcTYhzjRnsV0k3Xt3k/l7TA01i2VBAQwUXTuMmQP
I7i3F5YoozBf0oGyqlz+QvRPwrHy2WBVgxsP90ycgK71sflCOnpGXdFrmPvDTWZNsz36UonjWC1X
c9UUbpTzs61WWTte7p6IwwPPcPcmj/DMfdKjR78qP5bJ41cUAkZQ40F3p4ZAcY08gTV/DTFt5dAD
Jo2snTBMBPiV2J9l+q5pJF+GJDDXCe2xVdnE4qYjcgxPEi6lVm92OSkBb7pILz3IQidbLpO+yQtb
jqrxkkzat1hm+lLCDxck9tleZWvvkBkVrYKi2bQ9Dd5E8e+BMqIuQsf6x192lMLo6ZghSNGGMGJe
FKUC6Nf3/bfJjUUH+OjSL0qRB0nRGXgB83tfWIlYgbCFxW7WFBG3OhJtNRxujsL6tw7zJD5ojXJT
DaYseiTMJ1kALjAgwvYCC5RPyuyDEX7zlQ0Mgbo6+0uPhqkaYR0kbLNbkvXoWkH4X6VqXHia2Q/k
dbFgz7qW7lWo/3anBMZWENPCa2Bz8NlDkYWkOMzEfkDLUUN1Bag8fQBqosVCvz5vsU/RzLW+RW4W
IF4zACbxiWgL8D+9bp0iWWlx0ob9fiqiYJ9Jgb6RCuapcscsS+8/sqIKGN5m6X40pE1jtdzDouBd
Cwy4orqP6lsg4aRsjlGsuKmI48SulqgEOdY6jNYJ8yeM9SV/Nm9KuQft3KJvCC6wmXDwI8B1aWBJ
16yKxSsXcD3aSctkVFUp/NT68JSKZ3lYu0LUkCA89xLrSuhvoIL0G+4fyKI6ud4rVVtjpOQuXwCO
DBDgb9hx4Au05NQVcwAvgBvrfU0K4p5a+UUgF3Py2wE/bXqsEuB67E3yVa7KtPniUNmzzeLu1nyE
bRWfRwhLezERjpBWEjID05Y7nBri/+OunKRieCDvdaNmbbOXIn8riZlw9gNgpGPPpZzSDXsAZari
vHuDZRulUfbSmkr6IlSztCVH7Pz8VpZIyGkz2C9lOr2UckIYiWi89mIrIS/Fix3V+iWqHv24GWmd
XOMI+72gV/KmH4klLvGBmwV9EkPy2rDggimJAlfqfBMIbHUy4FOMKz4VnYlvXGifmt5V17hktW+y
jKjySgKCEwS3ZCIjUmmx0ZAFEHe9hV9dz702aMdHiy4pzkfojpmabgVBbW6krq9Sxh+eCXdJtwst
oPUH+w61S37j06ApBVB8jxLGDqZv4B2Uu8rnGECOiAk+84bZGndRlBymnn1OUZs42nBWfLXIinsx
gbOSGPK+C8cZ4wefRDx14wPjyQK3DGIGTMb4YM+CkNKvrx14UbkMkgs1RE4iem25eqHXnkYDY+kd
BMfnQzQqvC7MqpUFpatWW+P1+ZDQ2p2wVg5RNj6GDDFUBb1yEykh3hbdwoIjYKYNu/TY+NyO1RwF
jDSSA5y2obhLfAhsWMTLTzpV51bx32G6etTiPVsrloK4o3w1OzN9yT/lieUu7oDLqGCo12Qf6QhS
QH7maZ9usLjHHNkpeV2ci5JFJdBDEuMuJb34JVZZXVCp1aPsVbCSYi/SrY3hlZzbwv+1EgG8cNcQ
PQXzcy/D6cK9LqIhBwe9bRHt5a0kQUelzCxSA+JKLMQbRLYa5yR12zikl47onGPcW4dAH0NKSrgE
c8bAWUDUYkBlfLRlle1EGt9Ww4WW9JBTCak9GiYzKpqY1tUkOtRKg89GMaw3GEPlLmU7gka08N9m
QHLrN4r8HHdLmp8QmLi9IQ+HcCNBFz4FYZXctRBPviQOx0pepoFZI53qQDW2lZm/QyuQTuhY9hD0
q63S6fndyIHOjlXMQKaCtjmNEMDMOPoewS/Gm8GU/ddqmIZXeYazWSc/zLHa4zM7mwoYk60PYWL0
ySzIsqLA7BNXR2Ng8Co2ZLFKGqwmjBqGkzdG5CXFhF/eb1Ovba2aDQYPegP6p1VG8l+IK9ISUODs
gVBFjyPts0JjPDyI2mvYtqcgV7MvmCwK4i8EKYRew/EjPbtLio+8DBjgGNqvwphdz62SjajGLl6z
NlVuxrtMKyTARL54zBi1HJHjtbuhFg4t4eE5zMsP+GGTC8Uq2heB/2jpCXtM8Gj3Ub7Tcz7DMXOD
Ssle/VbuLopg2iQiMqVnH5qJtfjVCSZ6O4GZcSeJiNuYmm41E2oSnUrlTTSVaB1NAu3/RJPfZB25
wDgZ6W3IJFr1ZvMTzendKJHp9OAnKF+bcs1QW13T1yMQBl6X1Ju3zCiPkPldmlbabixokk315EUa
K51N04PdmxgoawAyymnsxYCaoHnoTaGent8Kw8YEtdcDzSwLeobcNdNI9F1uq4nTlgA/emSWBxgJ
f1RaWk7RCY+smkfox9VwjtRgPEtaGUC4ak0mNx0iIqbJsWai+x/F9I2K7wWrUrWqow6bnSUadovw
0mP6rtD5CPRDLFcnAwlEa8rBccCudW3pZ+BoFO5G167nRlPXWNPitSIoBmDyaI/AubzqGhcTwUEr
WVA1WlspQ5GJ5mROU9UzpdDa4G2UV0Ja3OU55eKbs3OFM8VVVYs11pTuOiHSXhAkbBgkgrSRZXtM
xRAj1tDHCx/o8TNm5/kQWbW1g6ieZaxT5VcGwXr/fBCaFjEEvkBaLla6Qo5NG6Goboj9pYvRFYkn
RrBJyyDVM7umDkUAAY9gHk31MuEl1+v2Ei8PFZZ9mH97waj0VctUdSVJexhpyYcESdqZJql39WmW
di27lV1SKTEqToFsOb0jgj2Lc49ZtOSmZqU59VjKp6hWUge3X+v1Am3DaRCGTUNUFIT7cMDAk5u7
fADqLEXVrdMNc09L29xbQRivmniuXEEvMntOmuIQCfl8a+JXdVl3AykyN3021K9IQyjkG7AUQtv8
ZDoyE3UK51U5jHj/U8QautlkHir1nQVD+KLlX42fgZLun2LQqTsNERemL96VvmuPfoL0KqlkYStI
wXWaBVgWRae/Ti3Xe4RR7J91dR9OMzH3rGIzGri2/rSARX6MOjWo5ivx+vklApGDXsxoxGkR2IC9
wp08SuqpVKYKeekMiEMr35WmVc7D8DMMkNnmJsDKUKAGAkeiHakl14lETg17zpTq1KpWJuoSTQVj
B9sNSNggils56s5caEzyZahLfodeVK99A3I/p2oI/4vpDlHwfdW4fr8MsCNf3ZPcxcP4Qten2rWM
Vgs7RM7jobfdAf0SX7Ihalf1kL9l8lA5CI2VD72avWxW9EulYxwoCvBZiv6jBgG64i4er4NRHdgd
WN4QichtSUW/Mw60XqJFTm4qQPNr9tamSuZ17lsotenpJUoI1pphKkAXA4L5AcMQRJdpZMYv5z9R
FVDyRM1LGg8LhinstxINlZ3RQcMiSOWKbjp2pCRUveeXiL36lYE19zyb0mEsczRrfa04icm1ogji
ETVz4dIp1R1wveKxEHvxmA4yK3q8oHqUoLmN3UcmyNFVNprmVrBFFgL5I9dF8R7pfBSBkP/r2fN7
Qm8CbsiUjdEKyCcxXd0AkBxpo/Qf80SLq5x6hE1S7eRjbel2ULBkSGiQMKMuDKxg+qQxelOGerzB
GhtooycYAHQEy92Q1SetAcsSp7PizE2v3VUTseZU6O07fxKDsSguvrrWvNdBcIm41DehNtNfFNtz
N2M/YcxC2d76+uxo4Wh+Ly5ZOTZQaIdBuk1FNE9ijniHbpz/qjZop+VQ3xlhOr4oImazMGoW50CR
bjHZ1jtZlPwdRD5FHQ5x2ucrUMb+V0uSs9GV+nsfa+SAtPoPYevAM7sU5YuMAKtKReFKCxl44pwn
HwgXHwHDyX0+8xID1fhWb5EnFJYQXFg/kdsn2PhS5Eb0KBkVPLPFnw/CtPDxZsvYyUNWrWbDmldD
SQL78yHqGHBUofL17OCG6CwlIQhWZdf9yiyR8CzPLauXlwhj58X0X5mn91CUdMbMiiC4BZM25NUS
LkiMjKjZpWyDEotQUz9jqNu3wNoR7lDgwf82W6PdiLFA/0kVtI3O7MvTaPs6Sc0YrwotSiAmk575
jQfNurQ0uMjPMrMN44CGxMSCQBuNhrKk7LWlPVypg/zP7Kv/T1z4XyKUJNWQ/scIpe0PCUr/NT/p
Xz/xf3AL0j9EbLLMhnBGE+aN3/DfuAXJ+AeJipLG4qKbBqCDf8MWLNKTRLYOJiQG1ZIXm3Xzz/Qk
VfqHZTFCE2V2KYvnXfl/gS2QWvvfE8Y1Sm5RWUKcSHlHVYZ+8r/bHROIYp1m+CAjp7j3EpAoQxgF
205G2wHaMl0GncvM8/lQRm0PiSu86gIzxFSKGlJ+lqfPh5jtvN3Ejel0yKV3zweYlc1uXB6eXxZj
PKSAVMI1CyVCploAP788MFCpd9GiZfgv3xPybAPlZ58/6fM0uSpKFx6ezzCBQg7FGYNZC4evI41I
jMrYYHPyfOpXcuYMvWEAJHrMWIpIYqgztwrqdG9oJirq8AxddgR8Wb2M1gAJcVFAMGPCMmeQsGez
ryoxdQXDujWzY9iwFxtp1EpWxt6t7aBds2rbpWVsmyn5tnK9WaV5hRRgyW+YhhDTGbr0dSU3Z0Fb
Ih2W5AdVII4B1195nQKlX1N7Zy4RCPdusrYksdlRJRZbwgAlO2moncnRKneEdoJTej5t6oan8gLw
V0D4JJEATHB5n0KJdOD5LKInu/XhyKXBjPqBB2lGaScOEfvlpvAidtPBEhaT1ECVxmBXBcQnjnLv
piXOPknfgnOOo2QfJrCf28bYyuXglP5QboNgABKEWgBG8S3LyLBkPrZrnxEki8xPGsACCiMGamUJ
KvjPh2DRxPznl9OSbbDKh/iCY7wj6Qb4//NBXJD3z2e08P/1PYKYdS+lEWEtCprnO38+GMuXz+8J
s87GJMPxF/eLAHN5P20cA+FONrLgpTe6AUCbEscIsHzETnVRDrSUQW0h2tVuSxgJc+AVM4QJsWC7
zkX8onYvrEmgam2InpvQQRpfkin61bZeJdwqmXiE7sozq9tYiATeepBu8qoBHSaeWgxFEA19fd8Y
+0Q6Vpzy78lfaYWd6FEcw8iNycxG1JYwXVsVDKub+aSMN7X8KRCGJgxUkX4mHewtu6TobndhbxNl
tR+JTWQ+mtmyI3lTv52/xTvSYUws+C2jKy09o7ctOs2inRl7mlj090R9bVE21CtG/4Z6CGBNcRbm
rv4LS8uy8cYTNA6kGrYxGqr8lt/YdOpv+E6ZhvKxIXwCK88Osxsx8O3SYcNgEt+RG1peRU+OqopA
5hFhOBLcl9L6Ln8yl6Z6f+pfo4v+JmD0DNz20N4Qh/FJGKsAFFK3AZorL6zQxcpORUhJeimZuuMk
d8qP0Tbcr2Qb2+VeeCF5VlXt8qMrXKWwU/a6S7DUSp7sWHVENyH0lYt1R3tp7NEkoFh2mARMv51O
e/1PjJjbIvXM1pMtcanzHwwFSXvFSMWn25JMrdtQgMWvxbWF5DklOGwMN/USuQbydweRursulftZ
viuPDHAKOmQE/jF48VVzIYo1QCNzQzC07Wt6iS7jkiRY61yb19L0aCzBogZAJWZwDNz0ph9AyLeP
/Nu4528wRU8xAGu4od3eqj/INzE8cKQCR5HMGX9TzDY4UJpeDWZVhLnJ3dxEx3RyxPOEL2qh4q7M
V+UgvOuhwx/DaYsn/3d8RXEe7PUdUuqtSSQJUDMGE/Iq/WGMihgkBlX/B6ufqNjI8zJIc6wUnvqW
7AfGzADmL0lx6w/V23iWMfl69TshFYPlLBixg1m+cFC7v3q6w5iK2wxFMieUhmR7BqbHmbBvS9vU
neCz3rvRVtTdYpmKA7oyHDbjHZKMzJXc9qKGq/mvtaO90djy2mxckpR3+l/rT/iq7Jtf9UfZaV/R
j3Vh3WH8ot8CTIi2hk11vmOEGXtbHiAc7stzo7C7cqSHv0phS++0ycU3oVu2eso9f9ufcGKW3A50
m/lF8yV/ZQXhop7J+ZCtSzLEf9DDLEE6q5/+2Cmr/oiuWX+oB+IDqmzdH+l2u3K2alwG4YjI/Hdc
kCh3jgOgR8Ou9tQ3r9WxnfeRxZpBkoJn/gUjOb1BqwRUqrTvjfLB2uEjwYJCR6mTrchB1kKXJ/VB
jLfyF3UgfVkuKW65vNyI1Qno5gfqDsWLf9pgozsAOBOvuGJ54TNvvuZXKLLfxa/FEopu35v09TDy
+72qduL36a4dgsWRaQ+bwFW3w5o2InM97R59gBEb1gWuQHv47AGIbsszpgMJZpBProsbNgQvvVAQ
lq8+euZN3nrpWfgDhJjjOwgwZ3dce/nrSOwXV2JEA9QeD92bj6qC+LcJt+oKNavJ31EATiX+3RbG
PT1/OfFybnSsO9IufY05KetVILjBF77WEH9t7VI9MnQQYy/xXf3C5X3JjvE3gFbrT3AF/6+hkWYB
UX5NOVnLmh2inx3fi/5OUy6RNtYNw+AorHkZHx86jQbhYAifDamkuCExyNV/pFv77h+h7hjTGQoL
yjJAauImK940okTK2sOFCKeiyDat9DZRaIiXZjwZIrxN/vwVGgwWjyhzqXp15IGoVkj2g6FMuthl
fC8jjFgOf7Zxm29+/yk3vygIoP44FTWCsVa4hBa3h2XHeWnr2ZnXUJn0EADDOITFwgCZSj8OKwA9
cIbJFkeGJMvPsH+oPTpBtK528ZeKawv1ZVz7o8sfxvovbtib7cI/weRI9qvgqpcgfU/Uo/yC65oI
ovk4bB3/vUbDRvuBcxbUAzrlIvfG4E9P3yp1kmzLJDXq1jkfLQEsIjFmCIrPzEaEyJXaYz9seHuI
sBqiwbKtVByXCdSJNyt123ZV4QKz7xWT9QJXjyOs1OZiJKMtlXvg8jtlF1/1/eSpL8ppPvl3c8cZ
DSlvL7wbrVuxxCQS0EKnfOct4BUlV5ag+1Ba58pL2aSrNHYl3+ujl1y+ydZK1XbIZ/0r5sBX8NYr
ZU1yWLqVSL0v3Tx6i5A/jYdBPdKXmva5m6zfWhDhDIh/pPAPtkpf9kb65opNBreKEatm+4VXlR7E
HO11NFy4zPc+SqzvNqDjjnABOSU9ew21nseUHECuSSxitRni13kBZB6l3iOT2EyPuu/w/2WyJdJL
nrhBZycCPn27vLIQ3ZeXImrtFNa2ye7WtrblLxTY+i6c1Woj6Q6inFh3OEpgZuPfKLnIscNTgIr5
tMH1WMp7uXGGivS1VaKTrUEH1q0g1it7K3kzBg+w5VLdSnb0R32UR+sD2V1+4btTvfH34Z45uslO
wzEfVbniLV3xDs32dBg35rf6KFbiIb1OzWpaltP2r4AQ/yWwtvqaMEYGLxt0bRvFzT/bi7DpL7Mb
nAVpR/D7adgrH5V3QZSZ/9aftEoJZjuVvMbshnum2Bsd21q3iocjMtB30Yv8V0I2RNw2ez4jIqAn
0TYEO7qRdNH4K5ntqkWtsM1NjBlvyrlqbXD4nezmNLJIP92I39aH+OiaBzq8+t4nq/5CPwQr9G3a
s1fiXWzYs4NLoEkvUv7vUlhPTnxR9+llegyP+s7nzy+Lun15EUj6fOHG0Y+uU2ybV2iX5JLtgbHM
5bolRYfhzM54k+7zbzi6SuRl+XG+1zvKgIF8dq5BUJt/unP5RQ+ciAqYs1D2G2bDID5sI/HCa7cN
bsKrgZmUNy/dxfZhoTN5k5gjLNxfhyJCFx/mfMP9Tve3/5KoZ95SXgwgf+vV/XUIN8gpCZ+u9oZC
lpaTJGsQwYfa4SQVe1Z4288/40ur0mtYg3lIvQ4qSeeKyTXSXTINdKjB2XqAg6mvlS+wBIViS19u
U52KH+7TVgpFea281TRwNsXP7AqbFioXeF9H9u9UVdWpvYvfGdLad3MdieskX8O5MPB6NEdkK/68
zgZ2t+f+Wl9r+SiBJL0qxcZKtjRsBiD9nPXVGQVAx/Twlvzhj68UdzjxCyY4DxC/o111lnunHd0G
JhA/b7zIIviAXWfazQnqP/+10N1S8vIrloyU2UvqElrDCR9/TngnX5KTz4DB6aaBi9nBi90XGzpE
MYgE3Mx/NbbnAgl+TqlekgER6c0ov8fM634q0o2G92UkrKy67cRccadJp2G7SFghcRyGGQx53irs
OUNi/OxamUmMWwQbWhebO2WYql3ZbeNCQkW/PBhhjq5BiCkt609fQZfeh+jS544cruez5/eeD4HK
v+IrZ4dhoglLMXTvy05n3urHK3z7YB2UpGK3T7n8T6vP89kgkdz3fJY9nUDx4gRKVVJviO/Z4+iP
RPf5z6OGANH7v/60WpbAmnR6R63mGbHpVImAxC3oXWTSiq0B1VgJBXVmt/xC2aTsjBQ+aitqNpk0
7XJawp46T/AA83pHyia3/edTpaTEn9IM3+RZZ7ltV23xIAD6N5L3pJfTNr3NDcsjkUhOW2+0ekOs
cNGvyFeEYc60DkQ622aqlOHX3Ob7mg7ttjd2JvDkb12yzQMVT9zawgtxh8jKxA+4ar4jG4dCXkND
x/pLMXnsAa0jd6enrm94UVV/gRNk0yG96TeCaaV1QeYUqFkk6cgRDTf7zR/TWXBb9qKgD/gd7D8f
Zmj7B0a+x+5D/qBAmvf89S8x2ZO24LSebluXKVx1a/UD0sDn4qkbXEBNDBKYk2Smy36sJH3rUcUr
/SPYiWfpU7+138K0Cn5bpK2KrX6gKxrWcrLi2E8oUzTsWLb82//EZ4rUMr1q3yD2LyOF1kzqyVV7
QXw/fufrfMvGQ0qd8tAeoDvT6W2I73Lo8HrTL73iz5h934dxUVc6Hx3d35f4h00xld6AovOj+S0+
qwDKGS4tPFgbiYiFVfXL5jLkxwJ6H9g18RK/1YA2VyM3pHKF70g7KN8y979Ls+GItOyHj5kLkJlg
5TWHuyTH/jyRXOxpl3bHTGywlZdJolXk5gaeLe5ptviDkBQBvgV95dTG3ohXx0bkU8H/K1x4wfwQ
LzVfq1Xz7q9L3yFNGnyZjZKP9FZ0xcM6OHBWghvKv2NShQa3f+CSFSE0PgT3z+iMrGPRwX81nMhJ
tvp2Fu3k6K/ryUUKv1M82OMKVf2G4CUOwQ+vWtEoB2HutXuL7KvvHE7jrQ3hKjmJxzeuwrUCx4F6
yabxlQhX6mcFY6kr7SUWllt8Cph0So42rwqEEcgPPxqI2FeRFNiFos4vKb30UftU+OypbP4HmoKU
GzmMU1taqbtgr7rBJffhD7CHr66ETyPi5jQyibnFqYQ8fqMgSFAc68jwBnqH193jEyGkxqPaSeQz
b9JT8RneEvguiBd+sM9csMcZsRPcW58z0+G4WG7/jd9c4Sg/Jpr4Zz1y5R8ckCUVlUBEMq5QG6ta
xpb6BifIQ/0w2NXGWpcniPTmh0zMyr2U3OxI9dItm0Av+lTLtUUhkLAGF2uC1KQrm/NLiZw6WHHY
S+z8DRp3x/eSiN6WnSceGBKetM16nHAQX5nLLDdO/BlUD9IFgJd/K0I3/mIUBVTK/EsAFNIzrd5i
/bAABHA62vqm3C7NMoAMsOQhkVKhVM+OAT0CjPJv4l/65v2BOhLuz/A54/j/CrHgwV/nPtHwJjZ6
BZ2Gc52ac919ad+ZhwYOUuFMdzJeG7LrB7c8fdUea4Tn2/IU0WYa2cR4RLOANxgClFmwd2zkdsoj
/4CAHoBHAUAjophzx2+pXEl7FP1Lv6Vxms/lLPo0f+kiEOh148Qgt4zLkAYQB7y70BUQ3im+tW9O
kvAdiRQBx9WnMq+072a6ZOkLUQiwWuL37pclLvwoq5WO0w2FWrfvz80LXCdDWPWPUvZi/N0vvC+a
E1v9MjAhFNbxefi0kPcsrg6HPtakPZKSziT+JVf8TSFwfcIk6vjQmMXzKXD7DhziTMy/Df2vdI2d
NPs0dySQqNlGoO0TEAtzZCi3MlbNt2+uIXqpR6WzszfcF5v4ZLSkVtjzI/u0rpNGpIM7dEyHnTS9
pMmrz8r0IAApTJy+3gTDsRmXNgtLqB6TBsC9l+ZQcPCFtXwTNYdI6iuZYEvhQNOBPgGgl+owP/pz
ses9/zat0HryH+YLbS2CAl2Obv3D9LZYBcrN0LhxHmfFU8x1Nm0yRrvRmhWa3MK77FK90EnzSBub
7tmF/IzqWA5vdL24E/naObTYKkBnsutvwzVe6KBFe+XBtYtrfTqWJ/0M6say9RCFvUOyM5sFbGc7
Za2QIAuYxq4uUXnlOELane7LSsEA/caR55ITHmRMLa7+xYULPssuv7lrNNMmJplJkTBBsvLui3ty
HM7GJxAdy8FDKv6OqodXsGPu/t1pq0RB1udNzEWBStEJjdajYS90KOvss4sxcEGzX9wWwu/z8+bA
qK546VkEzI+VKDrk/TFL0/bU2f6mPKHX0CRi6B0WH4xbBpuQwssKp5ZdieITamk1AbDa0MIyf7nV
Qm2Kpo2QvuvxnjsUqygnVjQcwTYQdNi+Dlf5t+Uw37jcdN3JBpeWOL27GMOHvPa1lQzoSqL7t5Kg
THJ/5ULBiwzq/6XYYqsOkUVBRgFI9EXWaskk4J2Ms+x9+hyOXGks2CK9ro5XBXB5TOO7qO1T/D3b
ekss2UTEMqdTsaVC5bMSlDu7hcFwCdF55ILjxxtVuMLEBJtPfct75/NWb83gcV3oxYHxd7lXPrXR
NaC2Z245b/EzJOamGtdmduo4G38il/KYMJG1FGDPcXUJfL6LD3bSuO+5NUNb4rG25W35m1lZKpde
J6ejzSlG3mbmad8p+xR1OeB+f4S+EhjnhBzollOBqpLbNirOHNOFg31dBbSDZkiHZoZ7knYKuWmX
lgVmiWkfjtw26opwipXiO0RMWi8sv/bg6m89qxZ7KHlPLgDX3fArNTfLXMOH1roXxAxAjVnTqZJ+
iktDmsomXkfamYOiPNR7cAnu6o/G9v8/6Dqv3da14Aw/EQH2cis2NVuWZcnlhnBl751Pn486SU4Q
JMDGhlUsSyK51sz87XE4DB2jzWnT2mvyzNY6Sevs15G+k6fw0E72UO7y1OcaJU+DE6/0mYsE+ka8
wtmfEkZx/Pb4S+1V15sOcMjumPo8EzLanKSveXAZTC5fE18F5dy5e9GwQLwhayfXMXSCc8tCso6j
U7pFzBQqxxuf26u+zz/TZ9HVP0ht1COP5r65D/T7cSe9ah5pFs0awCZ5sHw8pdgJ03cFLcqHsvjJ
8qtyWl7ZJMmhId6v2AT9eu22v9Ti2PV1dHFICaoH4ZMtHf2Tre7NB7RouOn/6fgBNDglXrsOTqVC
YhY8bOZ3IbGz+5RBGHep62AVoNdCZveXP9Lz4w4D4ka1J/dOUzk1/o/X0Q1vOVcABd7IxuflZKVo
dn4g70b/i1iBrQ3xWasawWUOzBzTKjbyfjrKf6y6UCvJaBZO4YGzrLsUP6pLSGnROCRABJvqOJ87
ww1+iTJiBdcru2IOlOwXwI/xl4iaffJUP4dbztZv3iRha213ZFhaVScOcr0Pdiqlm6+lDzJt+4d5
I2LWnQ6IP72iJ5xmQ8LoGp5k939syxZQ/IuMsd9GI/DABU44SidteSJNjUcxa3Iozp9ZoxplK0se
lpkQoiZtLTMC6RCax6ii7/HWRL3ySGs3fFlfXJxwHodXThb5RyaCydhs8P25BfvixNXbXqfXOXG4
oBy+vp+P7GU5Npf2yqKYMD9hfoNsy6XC3qnvy5f1uqBrvGLHln+wL2nqCR5WNH+z0VD+B0flI6jx
fDuY31QnAvFOhd8ku+g5p3x40c6YDpqXlKRdDbNKRz/KL/Aos1csM35RUdOUndKH6Sy+ac2m3GWI
Mo/FQTWgyIOdkMaKHTHiKfCWjbyrXOshfMLvKtrCJT2VCMXpapKb7Cku184xdpWt5RVP1mHawpd5
k3zs4lmSaJawk14rh+7ESBygIvJWKS6qewopl+oigpb6pVGeXFgj23Xd2GRfkErmYUv5HmI/vc6c
zZpsWpuGhAwYTIea2ucMJ24pPmq+5TMmGF/W0CtckXDONB3FxEzGM5nw9nY5HWavgfxk+bm5KzPP
vEBDKw6mAmsR0ssmVcj4dTIcak6LbW57Yz8r14qFFfeHddqw7ymR5W2GlF2zK3f8lvbNvvsYX4bW
0zA3fpts3eGgUzFjKY12rDjR9VGYPsOEkD40V9/hdbJPDwACOxoL41qzEj2QxhpBVCGxE9n72mq0
7wRfhiz64ZbQFc4d4RPK8dv0twbKQAl+qN/wVOy/u1uA7eO4zc41Oa0FxgAb7WYexC8GV1hcq6/C
viFR6Hm6jY2rdR6ji/IHd3XkJOs0X6chExH/7XV0fNBicOxh0NRywN2K2KzIRVvdAuMVG9Lq5GMn
0uAzTvkg6RqXG3boy7wcFdfwzUv9FjJRAoKiGDdmN2cYw5jkWU0/Bj5RvBvf4vECwdBCfMmpw2z+
yCT9e9sKzLy6Zw5bHWzsIWPwtkGOauJNwIicZWS7MOH86WzjT7kBegShm4e+BsQmbeMnZXlAqNpy
WtghroTmtSVlsfWwbIhog3HJTrZYfhg4mqeO4ONZlEIF2mQYCQKt+uY30nE7fMuYj6mkWLoqMY/N
Jm6cFKfCZ2l2IvKZqWoD2k5avPmUPXZwxblgnszvsUG/vDYIuCkamZs+sGpndDv0ez+zp3JRgy0+
1Y/hwQg3lSt72JNw8VAqs5GEDxgjeNCabtpXRzo9BF4n/BQZJRN5B5Xrr8Tb+q97NxFBhliF0j60
+/YQPYCxhn/KS+JbL+0e70ka/vlD/Ztijh5h2is2Gtl9hA7D40obdulzIDwttP31inEi12jEp2V5
5BWjfj+9BcVhkjcAksQSs1gnvU9OrElqJ1wq9agy7llsBd3oQBqmB7AZr3vWVfrCL6UwYZn6gJZK
iIWGA4FVMP2lfVNTQoUA3WxgogbSnF+EvrzWEWCipk0IjsaxfsaJEWE4f9V6U4Y9qGke4uWKDb3L
trCqsD4pjoNHfUbgstF2+Na48LtAsIC+uQC+i3csZAuEadG+sM6a5sfZTds2F8nyZszj+k3yHZFx
zZblpNv8E5YYUQmZ6MA7a7ITAAeRg4kC+rmlcakJnKBOSLyG5ush/JBZx6juXbkF4eLoUQGn5zh1
8N3hHSzmJj9Db2X+KW+i3GM7c/uH6JRgNDLsoH2yIWLhwyTGZ8l+5ONSGSdvVMt5dSzICkfXSI1m
fRpXZPzFLf0JER6BHR5T23LNdyYBxmZmMfpgzJSfp2P4CHzavSQo38g0g2/7Qg8PoGi9NyNnBi/+
WqePXNLEdTWVK/yO3+Y7m5ysOeuGNGwtio0P4qbYvtnhcMJjcR0u46P6m8NztKed8Y3tc416CBN0
cs+O6FN0X3tTHM6Jgh2WK4noYFCd2YsLt2ucApUox4W1moNP2fvi1A0KkQ14mWEb2Nd/s4EqdvIz
X0uTPFsKf77SPHXEG7L0k8ByJINMLdQ29bjBBycRNobiwCTtudI4r4VNdEX0fUnJbJZgkh3MYht9
ZJVdP1XXstwawhZwAcQBU72uRGOxk5KnebxhmxKU1M4sFBQbvBWvxwVoM/s64x0HWJBzXXXbh/mh
2GkbYcvoiHOByq5yhitz2Tl2Kgqmi/GksZae5D3bo3pTvMZrX1HrV8K2RD9wlbGsR35QHGOGxilj
KexoqMUu4W25SMiAlY/Y9DreIDAEUNbWZE6eu+iaE82OhXJFqgx9F0b46rgjhJToQ3/EfXqf8k3h
m/wWQzZIrmQXqm78OWV2YAf8U7YzJrTzE4A5gNHYY/3rMLKk3CBrwFWPgKfLjcmFC4z11gNTXqUn
7LRP9Uv2zKZuNWAGWN/6yg+AEda6cbNRdgAOsc1afBHVU7IfTzrRZIGd/Qav4utM70vhvavfC58Q
DAcrL37lk2F398H8v9qXgt1LNp5ZH4VLbvGuu8YXPo7q4HsMyqHsoh2+Gozc+NzRQ3iaHgofLwbw
lGRF6GIo3WxDFcVX88KlOb1wkrHgydjzXZQ3DP6FE9450s7qbEU+DuU71obKTWcY0/nj5E6Fh2mR
mNhG5wB3V7+FcmjQE602UJuFLZrvnnIn37Zk+9FfkRKPv3rgkjFbj46RemW6T8wdxH4pdCJj1xO8
Y7i96i8TWIYHiywPPNx3QRGQIYM/TLJvEi1XuFb6miFz6IzDgPLzgY2lmfdAX3x7xh2PSzQH86jU
AI/eKO/Nb3zJv6bCLn4BhM+8PGfMehD2eMMaI0udHb+2h+a3QXGJYca4MY7JlVRW89lExI5qZrgj
S4y26g0Q4JCwKG2EF44On7Gl/6AMe0Vw5MDcP0ETssWD+Qx2OOGD/KMlroM+QWygmjJQ2uBboh+G
z/k7lbgGN8kfOMeue2ymTYfLDMKT8Rb2jxLunxRpqVucw7eh3mCofjYeDB9F8gXJA5efqvnInVDB
U27kYHYd3exm/opfaSqC3G8iByZEC3ji9nv4s7y4/GUeyDaOztUViWfsCTtWB9FTCLXB1bXExGVb
40jnchnUDnp6+UV9Cn+l5xm8GQ2+3dnQIq7Zr8D0FpeYxJFf+XuDx2dnZvXQvopb5QqkiLrvIrzr
z9N7SNDaTtZ8LAW+8QuLf3qHnYJB3JUkINQ+Ptji1ZgJ2LTbC+4100Z9DS8sCjrSKPZ31SXGlybl
0XwYt+AMsKqtZMP1X3vxE2543+lTB/gmPPVYA8G6uyrvKiBPfMlQNV7NL0whNIY/h/4F8GSp1++z
8ZHozC+8RnduzuIXYewnwhLkxm4BOO98lOm2fDQ+Qm2g1pZBA3PRCyCzttECF/ab/IZk6xJ9cNqF
l1XpYZsnIJ+K8Mnj5ydtdcqEYTv5KTXYrzFuumvNUMiO+EO8x/iisuBdkutygRtQUNWygpebot8J
2DBzdX5Z/I51/EMw9mod8YK2QxZOuAtgoxds94GVAW7hTbnZ73zRvejcHtYKeWLjhQiwgUJyZWB5
6B7zE6JFIq5AvyourEPsNc9kIe+0J4SFT5OvfikAhuMGWshB3mpPONB3b/Erl260j53inD2ODuji
PB3IP4T3wliesvPsSLvCjwdb9gQoHcYWHh5jFgbzzwqLR7V+iP61+xgedT4t8O3POrINOdSglEQn
HARtM/M9066Tv35Vt9mzHrpH7Q/rMK4vfauWzOp2HOcfZjHkTwqt32uo9DcQ3Th9Id4wdQBENPbL
WZF3Opnam7R+sfbiIWf5ZOupj5yXyMeuZewYn/oX9/XSRoGjbXOiSO9EemdU9q/Ng+xIVGwxFZFT
y0944iUgNTPutvDpbJZsPqEa+gqdbW0zdh6j9RQRX5ozvE8ByI2OOmda/kn1XikvA0XS4kqyj5TR
0jbid33klSDLItwSe7u5jRcd5gsXQrEiweZBPQSRo332L/lLcuD8XE2JMCxisg0R84LabJ++9DtY
VPod5adrfJaPOBiMOyr1iqWPt8iOSYMYbc1XIGyiVIsH6Z257u9EVXUMb8VxpYiFjjl9BPPOOtWf
EXm7m4V56hucEHCbCh3ZJjsKbPfQ59zKOgUwYuHD3Zq3lhZ8dNTMYd2e3mrQXaZT+/AGo0M46mem
Ah0D+A92upc03ZtniGVnaK7n7r1+FZ2GOjrzqk9WbAFVABninD7KiR2EnUbfwxpSa2hoDMLJGthI
9UNY2/OZKtt4kmYbxz9CefvmPL+0F+2JFDI/S3eorw0q2xv27c/TqVc94YBnT7jTH0UIJOzMa1z8
N6leoQMp5oCdBiuf4MF5ZMxC1TtjlmL6s285rARvjeFMN7Du5pbcrCtNKfqumM3mGtIGUX65odPv
37LgoYhQICA52Szca22oT4B65z9sla235IWGoeNAhn5G0+TWTw0RIECOuP/ZQYvvIJWym/90n3Sq
8eAnj9ZHcGkotQmJbXZdjmfvFlMR6slgPBTVYyJu9W/9OyXJh6+KL/FoGGhat8Do8Rs9Vf+mzsAh
rg5wJZ4Mit3cTp/GH7HblpdkWzzi6UUHZ3wKT+x0uXLKw/caDovCyaXST41bcT524xaHmjg7j8o2
iLwaqJXC9LcG/8Mo20EVQZlRMsYiUc/rruH3lLpywJgD08P1bMxMNy+3Y+UiAp5Sv29eUY3Sq7M1
1YzTJNiyW86ypmS6DO7K8AqsKdwwBJMfykPn29kHrzVTVnE/SwvCL4Qh77nkVv74FRc7PLkgZB80
3cYwkoZaKYAS1gV5EdaKJszdnM06Wjfg8DJvu9/Jl3HPIbB8xRa0l/Y1haIabqPyaAa2xvQDgbiy
LbMHjOSgUbHyCcD6kPgMmjZb+p730bFilrGsJexqu0EMqd3WLmHRnEPFOWFoPt6m7mTsTGDTYaso
0FCP7NPA0kRE7bNwO87PuEkp054IjFjfr+b3WLNjwZK9SQGU0WojkKGcDLu+dCQ2FcAIamtEw8xd
ZTc9VeMuJxIAoWD5HKcnOX/Iqy0pCNK0xqAvGFfi4zXgp7s3QbvAIEuACez4HpTsa9b3qglZ7IbH
64YQJcoS6jJqIYoETE4ahiGU7JTdsmvGHmslh4MM8HE6WoIfQKrDf2LeBljd6w60u+xNfbaeoCf1
HdxYm2AMs9wKAhZvm6LypPIzVHftdNQmOBw3FuZY3w1X/Wt4ugP7/Yr2/4vz329KCqu6nkvCP1yA
+/MiM1ynIw18OH4BhRsmV3kTjL4mR7v7fXOgq57RGU9YClg7cw2d7hmMJS1XQiUwlMNgrUO6PiIs
W38yKhj14yxpu7o5moJKr3i/6/6gvBQQNjtG2/f7iBrjYfxg1sQ8/iP+2DPr2vI7FYp9nsjY6k7x
jzSuXPv7fc36QL3al97/w82+/uenfx+4P++fXzHVniheIR46Z1CBt+5Pwo2IPNj7j/en4pNKY5LI
6X7QsuYUkj2JT06rzhBV+mCr8GYlHT1iM7alF4SdvypA5aQjbHrE0VfHEuma9vNDE85ngig6zJE4
aiUmwye9iE9ZFn1aSv6sqMInAr7OUzOVQEjgjTglqVdI3IbrtQ9OUzEpflRKCJOyt0DAdI6skQkT
CsK3QxwElq7FOCkp11T4yLYKoEaCBZxZSUQH4x9aGtOgTe7hiWZKgntn+pYP5bgbYupTFCdsfTr7
JuJWgKuWiIMct7osHj+xipEPagAtqg23s6m6HJVdUvAdaSSPtxL20Ljj7bLxKe9kkrc00AcUEz+m
CBZvKl5lgE+mrWM28weqkHaTYZLn9wNi1ABKmhBSGGUxkGUMv1ODbdEOKL7nHlpjO7IRpi3D5pGo
XUwJ0JjJxNiwxSAkCYAHequqtqLWMZhLeo8vpLC1Er8iSashXlpY4WkxJK9FTSDTDcNDqMu/rQid
Wcf/s2glb1nAyytErra8GD9Jrn0WFvMM/L8DBFoYghgwEyYT7kvD+CaBTaEaQHuDIkmOhCqMUA2x
MtHv4726NKc8gmwHIXAufsypSNyxBXuLnwmI71rYYs1AG5DMoTOR0+xo9frrkZUd4ugWN0OBST+i
W9zXz5LIxqEp2nw0orLwixyZu9hm+b7VkMBvtULYLwJr4EyyjsNX7rYTFHcpzhY3zvu3ALXdrsr/
xATmQ9BAWDcmfF+XVNtbYAEDoodYYubQdHHymGCY1nfrWpMVn0guUVQ+JlUNSaE0IS0sHR15anxE
Boo3OdC/rGh5mAktw55Jgnksat4cQ69N+UShymwTDeH0mGs1rJYy2GqRSdHLpbYzFIKAhmnaosKD
zR1ZzIPBFBW9vNWcia40SswhazyNyOhLUxazxMz+mjHCCMScT8vCTMTEos1OCq6PYIzICl1UQJ6M
2tX4YAms/tQ8/EHLzGgtY29DPQtYwCnbMUOTa2E4Lua8N3CYZaxFNaAmLWE57AUVE7S6AyBqVF1w
5V5nMZCzT63OGXU1yRvutBRyyDhdo7qIKS3BIBBu2A+gqqjsn8KErS1RrEuvhoz9MEdzGpaypMq1
E7HMgkzqKieSg+Ebo9TQdOoqhJ2bwf4u/jBE749SysqtygrBNTUVeZzHvm4BdfeUNEmAqWSwlCk2
WZhWySo8Q7GAPZ+J/mIHGhtqOWSlN2v6QecLGGqmh3nPaTZgEkWgN/pYU4bivzTJsY8pVPKWqq+o
0vMYfsbthHs5vC8RkgFLbLhVNcJp1lyMOB1/8gyhaopDTFQCKZdGhiOonPqz0vZ23KSLL/cqfoer
XdIEUzXEA278bhaiQpc+fW2W5aamTxPOVWMHhjilM+TnnjM4IiApExhilQCfsSU4eTqLZwPPlVMp
08Kk07doiO8Tln/A2SSdCXPqQsv+akt6e0w7ZA4thgKmyshRUG+FLrFX3ylAM4BLgpnFmBdwcLXm
ecoF9R1fk42sgFUazIKREnuZKuxHigh50tlwWqJO0iH+yHpU44joDkobGbAiF1DrAYAUp8dtEMAS
ief6jB04xh9JdigVYGK87OBQSQommHXZ4Agwn+RudmXdCJ3UxNo2aJRL1mcF5HdmhsZUGpQM8eL1
C9mblhGdCimUyf7q3xq5v5YN10m/lG43kYokG8wnIhTsj3lFA6oB2i+auFHFlGE73ZwxVhWvy/om
C8GzEITgFLWQ7uEi1h0BFRr1RWIBklvHgCWyNN/ElDFlkON0o6NQkJK527bTiNg+u1rTKlfQ+w+c
Q4KdaFAOj/oXvgG/c6dbvjaNqMtFZvDYSOqG7KRIVzeynEcO8jfphC8IlAEJxbqp0i/1IyMtGQOi
JeyhTbSRa0XWTS1x3m4y5hRcZjDlcCA0yeF1Qs5ymH52u7rOgDiPRaLvMhPjBfiGhdgWNrvRTeyf
57G9teXz+hb3gRFxUkW64Csz5kCJonGeZLfYUiIcnDRpjzweznExj8A4cDwki8mI2XEpEljXeVZP
MV0AfAy60EOBFu1WmgV7icLAGwbtlAZUo1jRl67VLLteIjtdb7NznuP3VwDzjGbrG6q8OGK0QGxY
xgy4Yg4g2mfMGI1Z8/K0RSDCi0x0OH1CWnRzKkJOeSNpsQJcx9Qthbgac0xxJMmRJcBdEQgd1huG
y9WC1h7XcbanQASE6LRXcisiSIkEPAgEcdWwJ8qxJXOTEOEKm7J9Oa3mcuTvlAUlpEWIALonpvyV
FvQkcZihF9CFpUIcg6DRwkA8GaEshCZTQ2VuUs9ozopUCW6kiYCEE419ojL1aHV6P1yUwA4AniLD
mlEgZmCYAlxsmCP1PODLphPgFxZQ+Axde5wnZsblHudnsNgefD82VFtm6feiBqFMKpQtroRaso0B
2qUp8+IAgnxD+ohkMl3GkS13OwZqZTLHNInC1cpaEx+YHJBzJP2tU/OLXCQ3oQ630sSCHGKTwxye
ZkQsZAdfqGxftAm6JTaTvDFe29XlJCe8VyEqRjWqrdAzwJzFFMVWh/tcA+hamdarbmoj4UbmN8FL
l0nulse8H9rDGO4UUic2GHuNB20N59MtmvoBVzS7scyjVeSfGv6M9iCC4pf4TOHnvFeWHiP+eeRk
payhuqvG1kfZyugVpDHBgdrOqb3gcS1ob8Cfcl19y3OALAESG37wNL4xMyxFzDLYaNKPkmq3sqlJ
AKsw3x1nbBcgfQ70L442dJlTSapfpFAXovZ5MYxdrNcOlhlXyrPaN2sckvIQzY8S6h9KO9Z0X52b
xRNDLKF4rDSMapoFwRjgQZUTRkC0xqnn/TudFjaPeOU8BkL0jkdDtNXXrCFnTnL1rHbiNpyZJuWy
tfi1MbhDA/9HbEG2VTHzp6lNdkG87NV2fKqxavQLJcJhgOkVLrlgh0mNDCnuESuuLZDQZG5ELYBZ
IxeH9RiS3rcj3TJb3TWJesLFSqwA6TO8Qgr1QRcICiSCj65TR8goSn/a2H2bYsfTwido0POB+o4v
jAzQfDF39REnWfWyyDq6W3KAcyRpC8WJv9zwqFY9FODL1pL2eKczmAg4a/FTOo6RBpiCcZOE4QH6
oGYXa0zpp1au6XOeqjBHcDsjJW2xLjC7GW4tHndYN8K7Gh8mi11iBPtpa13C6x425NjfFEVJdlmW
P0FEmOQGwSWE+lriUMcdUaii0LhE0sSbwaiNNXXyoOIV9ozbmhPKkd02UBUxqtQ9te4+DKsaj7ll
HUjx2A+WVmEk9lFoD3IVH1ukwq5gmEBAMwlysfEaSdqly6bc7nmvfE0JbMKcEBgagpc5NL/w79G2
yqxYXlt0z3g4hsdcZSkr5vRdS4XftOML1ZiTWtqwi7TqvamhGAt5+5bLMbiGWD7GQa1BAp5IQsuI
bNKxWeo6voVYE2hK8LKolYuYi/jUD6ewYrYn+Vh+iJ5ZDrbVUTnVxXIctejHGPMAleNXkDLZCbAJ
dCnGvKKr5kfFkB7zSFA3AkZ0iqdiVPxcVwzVerpeFn+rPosWiEpHyKxfrczepO53llELdqjA/0Kw
SdwbQ4yQ2rNFIVJr802dcsSKZkx0atJKroVdXC3mbtma76XMPjxmgk+au+xghghTqGX4Ns/CU4O0
4EUENBvj9j2fktaOlBHe5JgavgYxPz1gwUELLQ8HXWH/6CLMQY0i56cZ7hwuSY1jxPDTNIUkuBiq
RhOrLDDf4rIkeNwUfFK8JNBAj0jKImkOXV1DHDoOMTTFmZTIIKDVW5T0EkQ6HkM9WC1Hg9hEPGKH
jLQ2KQcxootmnm+S00DbsVME/UkyauZdrZeKM1b943bCNouxJD4rdKlQmPPFZdPCZ2DccSVbz211
bDIvmvt14gZXkIsHjlOVO1Y07pRS9qOgAVaeo+7MTOEqZHiFqbmwVQIOoCA1zECm/iPti9TWcfuk
mhfsthOPwQxaK2o5LEjGjTNkaU0/63RDe0k7jyKAWDLfkrDfWmnC6CCSMi8PBb4wLnYyHZPxVSNJ
DXtHCVqttepl2xvi7umAB1+8OalFYR20ctmSDNXDiNUiX9Gn8zBIdN4NxQz+PYxCa/NR0Zm9hkL4
sARrsSxxclKXQshpHzjPc8cMLfBd68ts+oZpVHKQhAHTNvmBD06wW0vDJowtGvahfjTE5CNV0tTH
ugvf3JzFryxgCRrpM7bXNc7HHdSSme9XXI97AJ9UkQJMm63sVdQDxoxCd0i6VaeYDyCQc4Y1bI1H
aKeB9YngLpPFbJpDqXYAG7iVZQRwMjdoK+Gxib76ScObtEuJxW45O0wVWKcJUflAacVh0A5ncjoG
IhjHUTF2UfJcZtAYwqj7jkQ4FQ3DASzIYCSAq08Y1YkG2v4CCxa4S0XvhT2EnS4G8BYwst3oNaqt
eZ6aLbsAAmiszfMZPqJe6yOORIZXWdq4jjLQeMuQ4mIZF199UiCsYvpDBCj8ul5dCrpt1R4V2OQY
vpt+D8elgfiolaqOqKr5m1l6icyZSd7NCKmZGzLJWthHo6UFjoqn/iMebgQNLg+LKKcHcnore1qq
A9GgrVM1AdzBgLDRJDinDeRrYZEPygrvaCoLk5q3Nz0zgOBERx9fF2yO9hiC3AZVgcw1tIQuBzCB
OJ7RVhUWWDHYBroFcW5K0SOUIjMtn2fO61zwFA1dw3xTMh0pqrhMdlLBrGrZDkLO+nEhgRpf2MCh
C36FmlGJjfy91JdIjiV3XfUNDigCU7uNH+U4RhusxGcc6PxKhmFYzTWeYZlD7GZwwSqYDAJwYT5Y
JmWvma54w7JTWrQVghIfKAvPTEwWyBajX4jyHwvlT7TUq7Uu3V3Rj5iQKrkTtKqwaQjxURP8M7UC
y2c9tmhoTeulmDUuQp0T1QAsHOnhTzKLDeIs43uJYzghEN/7VqTb0cd3FFQdB7FpjrPGh41gVNdV
MXlCnYBzCF10nvUvM3xG4lAxk9qEVm+5xih/iB1gyriiR/ObMdK5ZHr7IYu0dZXXBupbUKItRYK1
Fzt4HsSmfXYiQ6EEz4CkJL9GHimr1jibtq7fuOQYMAUSehFRfW+UftxICsRTUS9kaO7il4Lj9dKA
aXT6I5EWUAFaEzofLnfZmP5ERlw8LVD1sS6EKb32sRotnEQNV40EmSOcMEdGIFMmHXGGNC9aAyAy
Al7NDL9CJZYejZL4aQ0ZFUHYyT6tpuKyKOKXuZqw09v8aAGXtKS/FBZJTqLS/rC/vRPpzTyrC6my
TmXdN1vGmdoUEj1cx++qqMLL2vUjG2qsIuZte8ZqLA1H4k82hMJMZic7sZLXvhZSxBh4NTTK6LF1
AU2o5d4YM9PGM/MrkJPKlmGKlwHVyUz6GqprQhXVTCKZnuWtmKXPLLCuxZKgX8nuixXgUzA9xlP2
bkrt6C+4Ix7rSTXBuwTJ0WOxhJBTfw6j6q9thl022uLOuroc8ImHykHdUhLA7g1S8MBClxxM2SIq
vSoYbpjSS2XV9Ib5JED1RBSn9W9sXvE5nbqZDCXrYhqh5QZLAOu/bq9mUTj6XKvORAjTISyVi9qx
/hWS2ji4bfuGIBJmawCnIX8KzCxnn2PGM7H2FRNB0WE66F7eqPsGH/CtAfNAyQzyjwgXi0yUnEpQ
sArlOADqVEliXKKTp9Ub8LTiW1Z3gtrHthBWdopj9FahttiHpfod5wKOvEn1tIiIOvEZmzwrp9tb
TBQveUEhr+qunmheUIveMHdgllbRPSpfI8STnIXfpiPEUopiLzdaUIfgVSkIel0USPoDeEaUfDZV
aTyZjKPpGuaNPhDxA/kuR+qH5kWdXa0S/nDv80fd1OnchJPRNz8hgze3bOBKjJWy+BZMjKViWF8H
lN3r1L4khdILDSXdjFFobMdgfjRX58vAACPVgplCrqY4wLyrJR8YDsIss2JIzK9C4omgsk6CbfT9
exgKt4QwNyfDB9uJquJNnpd8K2vpIVjTOOcR+aHSryTLrnPyGR2/MLKQlhLDZqV9agQTK4YQezAj
jDSv/eiF/tDgIejLy4ioQ2/wK2j7ls1KaJ1BQssjFkvraHEBto8932Zih7MTLFcx/BcNt5b5VoVJ
/NZ77Vlpc+3dEuBYEXb+keikUnbCo9zoR/bap5Eje6sCHC1FbAwjrEL3Scs1mGeqlxRvE13xNmjw
kRFgMxASMSLkT6C+5yOLf4csi41k2tCPsD/r9XcWFhSkkgm9uFydd/7vH6O5OY/dKqhaQ/cmSyuT
0/3pYW2YM0D12kQM4+zQ+P9Xut76zH9v5rWOJ8L99j8/3n/9/3z8n7+x/voyNLyvf28bJgjjiIng
+MefJOvGVHjH63/3n+7/EXZckGyGrvXfm/ef7vfdH/33yf/rvv918/68ALeZaviWmsCdU6TCVj7l
5Lzh24i+iff4z4/3e++3F2XiISHH7UO2ygv9Sbm//8fZheL239vCEvzXbXXV2aKjid+MfNG26SLY
liC2sq0yyiQAAKvE2BS6Hcnem6yazW0wkVhlmqCn+VBrRLpF2n6JAtOxTEqa+01SDP7zgXR9iqGr
IA+Csv33F+5Pu98UGAr5+hgd7nfFmqruJ9lEydaLqYp+Gd+e+/Puj9z/K/OGP07TiT20gnBbLxB0
4aan7e8Pk06k7Ur5e1ZlDcKwNaBuJWHUiXERO1A44LK1uhUZNWB+kLEX1xXor5p0ly4BoBmaubFx
VO729//kqYMQEZXNAr9xgSGC64xRdj+TANeiMAlCihMpPqRs4GoDYha1LXChINgpZmPbeHVxSlaj
qOJ+gq837/fl+Qh1uzeaZtuE+P5LGO5D9ltjocJCWtygKn6zkan8v79HgBgb6tzre5yeCTG4v8L9
tatQWJ1HhOHAx4n9f//eP3/l/rL/POf+0NSBpEhjgSr0v99U+t/v7P7s+wP/47X/34f/fYXKTFrf
6tvdv8/9H3+TsPRtnDaHTKIAxjOL5c/MMVL4D/bOZDlubMuyv/IsxolXwMUFLlBWLwf0viUp9prA
SFFE3/f4+lpgvMoIUUrRcl6DcHNSIbmju805e69tudEy8N2bXiJcFAY+OzU2x5jSMzgp6Bmdk9EM
00JKl8+xNMqtKj26AnmwU+CvdzY5vUcNYndfx/TxG3/bBd0qagB3++hWyhyUF4iVpedqz+Q1v9mS
GJWupBFfJSz1K1Yu7DgtdtmQCjTbpiZGz1J47DzdzBwgwMAgggC98eh9aODwVzVxy+vYvWUBlp/j
niHNJeqpMXSgw03sLUlbKzEr0azvsgrhp8NeRA5ADWoYHln6vfNDjbxqNFCsBZZtTE4RJboldnnU
RXZ+29g0EMoAMoiBkqKjSrZk0U2/u8GvGCbS35WDcSNUdsnytiaNSEeIEEZb4JD5trMNgmsyGDwG
+zLdC5FTOfi58vYqMUCNlqHXngeDxlJLB9MwadO1sxo88d19l4N/9GJMW8QnE6EyFROPFlAchVYZ
7seIUNIptOoqp7foRZeBB9E5nVwkNEbzavmxs5qiUi2FaxzyoG+Rn3qI0Wtv7zsYQHTlPsTIKhv6
IEvfD3EQtSh6MiKMJ+25bcnKrbL6RVdrOPMQjQEH4oOKr+qSzXZkFWioA/y6HmpQQXPtIK2vyjKf
Rdxinq0ppsnR2Fo22vEAQPwiv+xi5IYqKR9wGaQXrgPnpGp8/6J0qJMaMSjNyKgngByMD8STDLtS
sXfw6cHGTVgdVK+d6RNUXXNb6qyLDXamTQbDhCCpBc3gcx8bx57IafRjLYHXTn7SGpNodsu71IR8
ycq5bsvXgYeK9ywR2oUWtSADM4wxsZe9qSQ8JF6PcdwvtVOQUUNjOoMpFGqck0ScfSgjpj7HP9WU
A0okMGPhi0UWG496Y363Y+LlfMwV/NUT5QAemGC6AoF809kVbHZ9K3wWa0QE0Nq1lLtV8GhKiiF7
Teojrqk43hkOu6DM1Q7Ku4llZ103iXizBC7+MLkDjoyCzM7Q7cqnjgi0pdtMD8FWIzN4oU8i2sp4
1vXazTeagfPGr9dWJJq1MNox8ZltsioiRjUzNSaaK6xZzYyWNhLYOlP6kjYW4RSx+uZ3VXCfU97y
PJf01D5clz3gNo+67tpLvb0ehzuKmXeCbJtdyRnSXFOj1Jlbd0beHBOyl7i8DKIy7bHVSWvbmYGz
bQrvVAdhtZcyYxzJ0z0lgZOOCWuou6cyqb7qBd8gLRDBpt51kRtXdTCw9eN8d9qKZOXowmzHVyO2
tVMV4hMQNSU8LTBQ06DDikNk4JHlPQYhouop02HqBCmLTjzATeCd8om4Qp3nA3qE9o3tGooKfZe5
GHz99iBR2PUYe+oKpBLD+drsofEVWuqjqU3Ll9SmbFBDSFwSg2mcJPo2g9Ie4pe4XqtJ9jdpU6Ey
jBDKcG4RMDeBdmZND8DPQHQ7ZodGhf6VapmTfdpCkkiL9WAaX0lz0lHDZOgvRXw3SkJN65htuBGQ
YNcF3reGElprWCAxBPKuoeV7lW10FTYF+MDJxD3rtTzdQ9chixkv3I7KlOUjmup6b21Ng1gVqulv
W/Kxc9HflnWtoy0NvguzhQdPsWDdWGh+B0MYrOH5R+kSo3FpZydi77qLCs90UqcNvJNIrLTukq8o
lqImnahqKX3IoS7Jjaat7lUoYYcxP2R+T16njZoUIcdm0jRr1UeYKqABpTFKY7u2UgDwgIUsLbjM
E1aiwTCTEOjerb3IaXaNr18CUI83NKvu2inB1NRd98TVLMQ7YLgwsBfqvtz3TvstgpRKoS17HSKQ
hH0VZKzS9HtYtzVnvcKDZEHKLJvxoBNuux1aRQJBSwk/NynwmCq5oMqH2aIcboZGoAeXIdViDcBz
QaYJ4prE8tPTLDLjzlV5Fx7jgpi6Kk2P1EkvNf1dgB4S5B6RdTCWqtq0Dfr/fpji/Uh41tqd6rP0
Q+A0RedRRhieABDTLhyGy5i6/b4nN6NKCZgQQ2RiGs7dnT7ETz2CVzUMT4lNM123o1M7aeijR6wW
tsDCpFfmwif6fT1247GtomRfrsc+vU4KgzE1c5+LrKaY32Dxtav72NFDNDPFjU1TK5tCKKI2M3Oq
qVd7flRtQQsH0HvV8wBRs2O1Nw0vnl6ee30sgOZw9BGOd0PHku2kWJDL4NZwa8tAquuWO3Q5aYkQ
AQoo/xzxaCQ3LmkzY4Oaf/f+B5MDG69U8javG//gBtZjmEA2jCq93bczwYZQyhbkZ4yZws/uAi0I
9kEKVn6Uw2OgAaqoM3PcG6z2kJfwUpGosLJS5ATRnBcdQ6/flUCXxVw99GqxGeY9gK7YF5TsI506
Nzb6DPl8fxH/9e79xz+/4vwX6jCkMQdmmS/eNYLl3DB/c6c3bjUQ7Huhen3p4C1HF/mQDs2hIMRu
w/JxouA0ErLtCIe3NNLzixz08tJwNQAklbvJYCKm1ZPpo/03XHSe70v69xfpcCuI+eX9x0BzqKCz
YVvKhkDZ2Pvqy3aY/vxSZl3306oZ6+tgvsNjyXzQRPF0YfO0sLlkE1EK0CX5/PL+7sPvOsdl3rQx
GFUiojg575w0rWBJ65st6svYOvtty4Yum6/lXy/1vEZtQ8tf6HScF7Kk2bk1ZjLrOyLVj332LJm+
Geac325+idQcZfz+czhDWaeSaoybmFv7PSJ1UuSev5NZ0+pL1zikXiqIRSRAdPspQcirNWWy6PV+
JlUBi923Ba6zKrdOAeT5DSIwsR/b3Ny/v6t0TeyL3s4pZlCK9WdGbGmSSdHZFlsOfnr/Du/vbLa6
S1si4QrCY2GV/44NQMfeBba3s0poJiJG9Ev6GCb4xJDjLjC/0BbJ95nhlJsgcoCy1U9TzzqPvV66
oG1Qcglzfen5GpYdVZv7QpAlXZtRtWyZQ4mYQn2gBEPljE6GdemqDFoAxJuEbKOkQFBa0K0ba0km
Tsdehj7mVeF54cZIFbeTy5Z31YTaWz/vY95f2vmd0XuI6SeTwtD/w+SqLHSWVUJBpKqc7JB1BvYl
jQkNqlcxp49HIQpnXqivAlCfjM1Af3Q/zS/v5//9RyJ6NklKMYfT7QPQm68BK7d/v7gDDBUHrcBi
cjUUuAkbIhEQq0f9Nm9RvJQseN0ZJPzXDfj+4xjhKc/HySOmz7kxzf6pKPDUddOslYymqF4H+vBi
Yo9n3Fe7figO/5HKrg5kow1nAYxwcncUd4Bv+sy81KyBT8abPF7FK4U7TP86vQZsIAiwRl6FneUR
jcRt+aLd5gdaUzoiVZTa81oQ5nLEgniBo0kdg7vpCbzY63BJx8K7C25TtB4bNUI4XaRvQBTnh3LY
UPakg1jgS6IVMF6YckUTBLo1MQGoBJrHbAaOgSBZM6hPN/Ckqx7QK7kWG6iOQbfVv0yXzbecH0dk
gxcSMQSII3qAT4LH11gizGke+SibXhzyr+pC/4IZjSZhihsc4Y19DF8MdjHYU13+0oScAb+xRgrn
RUNcGGb3YYMjRMh1YH1DDAPetgA0ems8XQOwWhHcRjvuApsxQotbjUopOUD4xGbQlHMcv/lX4og6
DXDBCn8sRIKE1utrwXSWLOwb+9U6ixvtq7n3bqjHs9arsWOZsHcvvODImoFhRTxFD+Ol9zrgDX/o
YWA3G/9ohDuJgb9dEPto2Wwk17JcanSxkJMfgc9OBZvui/yR+wAH/ER3gq7RMTlELzgui0XmrQjf
8yscBThi0Vtg7AXw0GoXZUgLa4E8DlBUf8VKjHEDSbx7fURtsRle/PLC+vLdbdbNiFT+OOLzdkom
w60st6660ZLNH//4X//5f74N/xuC2BUrEj/P/pG16VUeZk39rz/IzvnjH6wL59/vXv/1B8IT3dJZ
TpA+hjTVsCybP//2/CVEOvOvP4z/KMqhjxLTwKip7wsNycoqftMO+TZ+aff+FyinCbqFNSHToVqO
6Yayojo6p+kbdwjrWjR6ycx2Ge2lsa48lk07QupxPET+JnB2c6gefr8ChurS1DaaK+ixs27YCCR/
jxBNUAbeT2/Q/dbpOn2CwnHCA7ot7rvr6Et6W9yTx4L1b1l9j/YQax+TZ4nBZdOdkz1zPzpMnRsW
Y/3W3Ix0JDbqmsEMrcEW2Qx2auTT+PZNjE3jRvQLueTpWIB5Q1k6SdxRzb06gWEeqGYf7W7ltuvv
Vfdq36ZHcLzBG8YEDA3qDQeUNS3sA7u0JcC0p+gFMaT+St0a+Wt/Q2PhtuSiY7WBVcyf8FTDayDo
dYuUbIdh1jta5MIAlrsIviA2Kx+QWDjnfE1e3xqvLrXhhPO3RxL1pEIW2dvkBa3+Wrs276Fgrt2V
/316sTF2m5vwNpk5jeLRMVfhsd3p22Ajz/hC5de6WGCfWmG9b67BACJ4Th8I9ZhwvaBsWiF3xhzJ
c6pwA7xEq0W4yyxwrRc8YePljAC4NfXFd8BkoVqxOlg2i3C5BWYJ7JMOdoCB8NDOxosDPgVw6ivj
C81KI2Clc6REDl18pjdw2yLjO49LVhlLrdxCZNhxiP7avDJe03RXbodntuB8VSbwjbUvn8aD+8S+
csPKbc3afKvhGFrOoIXzk/UVJSEK0dU+2jirT+78Ge7/041vC92QtrJdV8gfb3xA9jWKLtGfhdOd
8SwFy3mM4fa6U+6jmBWmhIMts6/YZlA2YTS6w5FUz8TvWav8yZchCOGnL2NIieJZl2QffHwKragZ
7Mrt+nMoqBXyX6Pvgmw1copAtOGwYf5Y4rMjI5R9lX9ZEJZFAxeb5R3+kfDy/ev8/7yLz/IuDN0k
I+K/BtDlc/P8j+9EpTXj+Tn9/q8/1kleha/PPyRe/Pl3/p144ej/ZBR1bN20DMsWxFr8O+/CUf+0
TUFd0mV/qrum+ivxwjRIvDAdl4R43dYtaf+VeCHkPy1hkk9BuU/Zwnat/0nixfst/bdbXrq2ac1h
HJZl8lY35jyMv431PgoHGmZ5u7XIaVyW5CVfarR4D3VRXjZDR7MxCYINvbYYIRx+21aUCBLLGPn1
lSym4CBagrmamCe0qPqFsqrsaBEZRdACatU2q3eN0Z1qq3S2lZ4ByQs6Z/m38/2LCYtz8fcHxdKF
ZEtimEJHI8CS2fnxEMqS0JpuGoBkc6nYGFBU1dKZssOckwnR4UXDTOeqV5VrySefbXwYMv78cNdh
wlRSckk+fHhlRmRapFazqcpg7QBVLROszRWTRCIM2K4eD6bNfondHUb6sP1klPjl53PZXNNW3GPS
/DBXT8YQF6OUcMmc+sqUfbxE6U8sQgbGXzHhVGAxIEKhea9XjkUB9Pfn3piHxL/dP+/Hb3L0kttb
mJbz4fgHIuHixOLkWxYTcwSP159LleZoGdBNQOuYZuMvlRN+qzqM1AS8yotUbrAyZanJPFdU2ien
5NffyJRqfriQHH84I80QeJ5ZNA16GcB1RjQEK1rV5fGTA+fh/HDg5FkbQhGAQpSdoz58TE0MO14a
r90ME0SgkazmVTXYET3NfhGj/d7rfuadJ5AXjuiMbUs82xWb7GFBiqQ4FqYMCNCz7QOCSOeTFdx8
zn+8JpYwGB+EaQhuSTmfob8907hzBM4pwkPr8lV5PoshDb43BaNx9G5DqesL24uKT+6En0+7JYRw
hcVWXxqMWj9+qBfEUe9gs9xEuoUgGXUVkB9Ypb8/7b8660IK12Vp6ko8Oj9+iu7UIjLimEPz5xgz
OsvYLG0qEaZRfnIf/eos/v2jPlxgW+p+6WPz2jhjSLxD0i39NnpFGzrjTSWTrxlgFR1Pvz9AU/3i
4jnKsS3TsV1u4A8D8hjEttP3PNBC6fQAkSVu3VQ/NKFK11MBWrRzL4njbk9F0d82SkarsQRUZZOz
XmgK3neCYamPWFlTxNrGCUg/HyhUR67c0mmRzxKcdiytQSd00u1Wnha+VT7lJc0TJ49SLOHq/ltt
2KRvx1eVk48LP7ZY1I0iPGIq8Ztro9W+ytIKt58c+XxCP9y2CISUbthkZIqfbluHgD6RNzy4iWgg
BA7hNXRmkzISR6UF3XWDNa3sKairzr2tE9yLkRyv+qxDKTvgkrWzm6Ruygtdw+vWKoTHTt4vzTFC
Bx+aONS4WUTXwUuocCcnVn52FLL+Ae4kfTdjEubREjI6DTXaEoCHiPb1rfc42jXghag9aiJ6+P0h
G8bPc5dlorgx58HK4r8Pj2rkJjTpLAAhOT2jVdtOh76Mvg85sKq6v5sI+mOx7qBjs6xhS50O3b71
NhJZrjfhuiAg8ujnr4Rpa0ddfxIhfZ6qMJ5oqBmr0MxDvPjGGjFGDjLbXvvobm5dfJWu/hJpTnBH
9a+76BXzpFa2JCkzmjUdjQfp6QhxmvSQupgfUIXQwo9AAnXOtZsXd83sqGJ7kcEWdUx1Eo0OGAHN
/3CIJt9dmIHC6N+X+77trv2iv3O6Qzy41SJP23AJM5Ld551jJTdVZFlQgthF21m7ajrMynlGBZEc
90pqaj2pAjiP6JlHJfkFtEABZDjNsJ4c/86MqASo7rKaFWohLRZn7L+NBcJSjYrmyvBLILVsdFRM
VeuKnaqNQrYr2luJpXHRayyXe7rttQSlVNyVoYL3L2cqXUeOi17CZJ0wN45WJUAmaF+MXLGhJ4ql
oiihqitL3lKMtpCKWl8F2jI5SWQPAdtLd9ghNrOR85hs8Bz+kapr72yf+MTIqlCnpgWVLoM9flY1
l0kwfnJX/TxwOZbFqpWhmOWdUh9GkKH2rRaBfrMhQRmTAcCxjqarEQ633lA55HXoiBWgZP7+Xv7l
p1rMupZuqXki+HFkdivuDneKmXb1e3rW122evLWVfR4m7Q5350Ps2o+//8RfrH2oUTATGAiEXVuK
D1NO7btdpiUtay8JaTPD7khO9E1FWumqerYUQApXPyA6orMIU/H3H/7zg+tYBG2xPHdd3TTtDw+u
39LU67ucw1X5Y1GJdTSSbCqnWFsXjUA3CSrqVevBC/7+cw3zp1GSD5a2wzoX9wKn+sfznOqeljY9
51m26uzyhK3MNO2A3Y7DLs7CZ0rJNswAQIVJMJ1rBk96P8mz3d1HVmt89m1+nvX5No5hOMJShhLW
h2+DbWgy7AJVwzCwCtLnYcMv4hXh5jhtnJEnE5n2uVZ6d+HLHMsX/LA5OTYNyCiha7OxgKP9/gyJ
X10a1sMGGcQYJAz54bYoy5wg207VG2EKalGkzha2NNZd2OHVH9+6usdNVuY42myBqtpLHlIz/zIq
T8fHYTzFA2Hr21qSMuYgzIlbAz+ZTfWU67psdP/WiMSpCXUiGHAsbwZQnI2XnsopeAsk6TMU6r1P
TvP7subHqdGxXKXmHaHp/lyR86WmaV5gzn64iT7Mspk5SQpYSdYBxUoMTHxdBLyrM+FEYNSOt1ON
STDBSUKiDLu1WrefSfMGL9SB2MYwjrERdpVbuysCVpeoVZO1bmWA6nzP3LXSudVFDlbaBtOPHoIh
zMXUo5qtlXPA4A98k2l1SJKtzznKwyD9ZPUlP5Q/2FhwyK5hmKYyJcPZ/Od/W8Si0HXT0cHM1cE5
a4JgG9DsVIE2bulEHLuGtFgrkLugn4uLWYaPNXiLUKlYAQv+rpXaluU5IC9vsPF1UV7l3FDP7ojZ
QG/zmA4lUJN5M9sgr26SF83p76ogcfZJZtSrtp/XP7a5TAuKicICvGMJSuZ2B+vFpwRceLBcg3B8
RloEizGGeZV4tbkUen3T5/br7+/p91XfTzfA387Gh+esb5Je+vkIhhdP3WJMEJZhCqUJQZ72soid
dMW4UCxmnbRt0P52BbI7pay7Lmr+rAT9t/Vh61cjPQtwJmlGIQPF3Y9Xxhk72Y9Wi0QrxcPaS2c8
SBE/tJ4LS9zAMGd1alGE4DTptzAgJMZlihj4EgPVzpXJFipAdfRy0vmsArtMnY0H5abmRTVRmU3n
NU6UlYtBxi+W4B8Jy/y5Mdpu5/qygEtgO0tOxi3/7G2FTXg54eFbBB3xPgZKwlXqhG8JIeGkYIrL
JrEQEqT2Y1qAmHVcYmvNyQNQRVdvNKmnCYYox8RET1XcXQ8uLsxQfzCl90w29J3dRsztBZr5pnzA
2LAwS9ptYYl0v/JfHYOu9e+v88/bG+pElB8la2Bbp6Tx46m1BAJWL2I4dWT87HtkOmgTfo98Yk3/
+0/6xSBJaKolXTbK/Kv6fJH/9njVCVrHCiHwpvCzN4AEC/QT9LsgjPbBnGOBhCydYZmZvP39B/9i
ycsxCsdFcU6ZVf+4cS49vy2UZzE8ZxbpO7SRW2eQu7ipvwlTDei3PXqM8BjtLEYK5ONhTEd28h7r
eqSQ+bJQzqu0WjzwxQBGJ6iiVR6SLglA/vdf9Rc3uq1LnOQmAddU4T6co8YPETTjdd9k6AqBfh/y
Onru9ORq0KBNh+FbrfLPilnvi5YPTzoVP+E6hqA0Z3+cUd1Oq4cw5OkyOmjj2N4Z+2E4h8vJBmqF
4X0hsAGvUS5tqTJ8EZ6zE3XWLRGBzpgjeTWY1Yw7Jpm28lhoTuF4Gxr9odE+WwL9vF/jQlpMnYrr
QpP+wzwbtk1nBR1jUu9gvdALZTMOoj3Ew06EUxC9/f5q/PKOZYvkuAbltp/q4bYb0cJthxrt16lH
6yIlnyoy+8zgbOJmoIHgTkOy1D67YX/ekTu2QZWU25ULIp0P4x0WRT83ZEGqzQSPfZTXhppx+IGK
kf5Ul2xXFobP/jMe8ODYsxs8smoapUjfew8+lZPWRBaBc9Eh3E4TLrvfnxjjV6OGodg86jzM6IQ/
jBr92FpTUMc8UZp8ZlQhqEM20Tou6hP7RkjmrI47+Eg2yaaOGm8KCR9eTgXkfcgbjGJv5sgp/P23
kr+6XqyQuVLsbh358UZu/M4TZqZXtOGwTurpGOy0zNolNTAUmvPqXDe0W6PQ19d+p5PV4ENVERQR
28hJr+grYpoKb7DIf2+joL9pDf868Or67GcHBODToXSC88RIcyxdoPD4OeBasNA8Z8wLbmSckGNk
sC8C9zQVTBNZxxIu1PH/BrbbPdTlKSvYIeCxaTe7ummek8F6nNok32lmpO5F6b9OZQj10Ag2fRYM
p8RgWjMxbx/BMdYla4Dfn7BfnC/HtW2Sr3XFWtr4UG9CMhOOVmaXm86HTTiF0QqfXgemFUJX3lpY
dYAoaNVbRNf/959s/GKt5TLrKNpMhu44H4vYyM4p91eq3NhDoraR3krk5p4HkMYEr5nbxq6vqn3X
pf0+wfq3MM1ZrT+a//M9FXspS+r23I34aWYosmJqCuAWmzgcLyuZQjyIEUOHPVAyzKjPg5MZZ1Lq
j5EU9Se36682k3w41Vw2MYpa/oenXEyeH+UtH95AliCyJ9ighXmJCh9jtg+gLNTg+vrTtIs6f10E
ZfDJU/yLUcbVKflJ27ANSaT5jxMyK6WsQVRWkkE6kZbk7oiliJwamF6U0u3WPz1itkK/2EuyptRd
YtWVYzKO//iZTizz1p/gFiRd6r7kghykvmjsq4GizTpsqpuECDOY9qV7q1mOzm3ovZoqCA5q8MqN
P3hkcWrPGYaJVZvCw+hDdChxb/pXrWiOtVHiOctbUsBUgF1amdqd42ExHBE5sE6Oj1o8qPuaElON
3/NGBMlDjRxwoeoqem4Gd23CGLsGzNTTRcgtZkCdbW82hHd40/tVWKT+NhWD+RBL+dLZAVJNMWQ8
6a1z8o35H5KG9xwjeYdhbWBvJF2n0m4liTqe6i1AJnG0o/zlnbxwTv3LpXYFdqu6noRHI783r2ls
lHfNm5k77UU4dPaDY963kxF9JzgcWYy4qNrwVrGDuM57Szv1lYfLJs3Yc8NPcb9EcDwufH88BG0I
/nw07uvMAC+I7f8RqkS2MRXAi0ZIYnnd5J6VTLurIn86D0I/WEWLqqtxv7IJik+FMURHdHnAjYWT
3Q9jdKtXM92rn9w1xJzxKWDdlo7N8Cxzcg1aluTLZtIgzugJsVbIzG6iUH0TQUHkc2xcZ07y1KQh
2hkhQxSibXhqh+a1GGsUrW0Pt9lJCUlMixCR0pzDF+YZO7AmmSqC2+BbRkY62KsQc79KzHo/5QWr
+jZ5aBCnb4z5p/dfqWByiG4m1tfUVXhmZg/PTZ43hLaI/fuvDKew9o0jNkkW9sdofsl12f357v13
XgwUriOKNxycdYSR50jpkYTW+d1fL31KMh/4DxQMOIfhZhHfg6k0PHn9GJ58iaWu98dy5XtxjmBB
R1DmwuE4IHr9Otg5u5cfaXpTmiarJKHzHnf+dKlh3LmEJy5yr7x8/w2dv/EyTCIAUBMxxLOzLSMG
6a8XFOyLkLXKWaU1kMw6HjYZ5XfYJNnAGreQd0NsBttGpRtsbUCweg/vd8yWau92JTBDfIKQwXz0
e5Z3I518bYyZ8aAFeX6o8XSYGstkvSi0L01hkLeWl9ddoppTHmXalUF+4OSGzcYbNBNCp+Xd+kEM
mqAmx+L9x5Ql/mlEcwnIYFd1WqpdDCrur1gmVP1IFm4The1VjeRPB5OLZ+i6TIC71tqQ7Lqi9BZG
aRNsi7r3WuZddE2BqVsNIxTJabQpv9tdcDD1sDt4EwbrxlTufTJGyabIgfI2mfDu7Ygghkw2KWsr
Z1Pbw3Q/SiJwIx9jeaZ5072IU1wGhnud6lV1n35N5l/KOkh2Q0sCiVmoTcn2BWqpCxKYHKBKGeVd
OVYE46FTpkZuRqQTwZwc2RJf2nVoXr6/Y+mK1t7BKVGjr+kb1kgR5JqjKidF8lD8FS0ifjOnsQkI
Tmzub8xCjZefu4EwRtpr1cYidzrlWO7mGuWFiB11EeAGxr9oGpA3CFKFWtDmiNfcicN2O1y+XZDZ
S31w1MaM+eAuJH8XGw2JOaOYDgMpEjV2mqonY5BK/XXTde1Xf5CPXdsfQDZmlzZO1zNYL+8iF+QX
aFXanGrCOaRdBK+BnY4XQvoWNQi9XOe+RSRijfkpypr0Zkrb69EZ7Kc0cvBPdMWASE6rH63h3rJU
em+iA4dMSeE4i7qNl5bOUxvsSzHaX+n/DuuhmqBZaX78aNk02uff2yar3KTAXNsNDKumk9d3tkSU
JyqAmlAFLopqiu6honxlIEm+ZqbH/x7fRCKvrhwMERBh1qYfpvdD27fXphOeMPMXsjRuncrNL510
uPPbyruzwikGpqd9e/8pkWF4yuqZ1ODBCekzjatB7fWaSQY1oe3duPPL2Ej8oMEEa54W6LKIUJ5D
EGiWE8WlLeLW8c4FsQmoozDpt+XjXSJBeSRKfxl62C1lHtU37RBAG5bhF8wc9U0zvxjDrArOHUHO
N3zQvLMoO2duv+8zQY9q/hGaVHQTwqGwe/2rm1bdpnQGvL62+ziYWcx+zeZZFCTbaThdDT8OX+rv
XOh+22lATdrekVeerdiPQ7tLautMW47IzYE8LadsaFP0hFcx4NlHS8NMbzUhMtHQHy+xSI2X7++6
gIVMHoMYmMj4HIlKvaqGOr4a0iK4tJN7t/SBWna4ozrTFwcd7OKhEFRswCKg0tdssbcN5l4XUfrW
HVN1MKmvxUVwVqPKD3h3ioME7rOq68jd9KRKt7GVEVsv6msR6jF4K6kOpXCKA/Zp7lI1BZfvk10O
YG0ZRD0bfU+fzu8vFn0DI3ZRldaVf5RuuXJ8gxAiz3uewuZgB4AUo/J7rnXfbM9gzqHOxgEc3K7e
ASqq1uyo3WWuhlUo0ecbuu8vrQydaZane3zR24ptxIUlQ3wgkDHN4jWM4y9x7IFKS2aJbPgdFNim
giZpaT2ZULXkW7Du6wY4xsrZTgKBYOdFxzqoHxpi9jxRvUbdUTKPs4EhSg9vU2h/0WGkwdwByjZa
y2xAkqJiNI5guvxlyRpSS+XRaZsHMTZXUz93lYvLRBE9GbR0ljyJkgTPnIofHOGRHmt9E8QOyxop
qNh7ncuwhue8C8+jcF6nZhguMiC5mo+Gt1UEzFXAYAadGFBaofjxfFR8ChQenLNyz2Yo2hv5dN+O
9lVpd9PSSIpdDH3NHJNrog5htl6ECSRe/NcYYQeDBLBpU+MzHDuxiX0b7iktRzV+Z8d5XZj0V0dV
SVDJkgpkOpKBXbNktTisImOtrMdkoHX90S7u4hibDXb8L5EEf9LWEl4cWNulaVGv9cAU1aHzzTES
WKohiexT0lxnrvfFHidktsNobOqIlYkGJ4gio1r0VOPK3LlMoha34NTj8XHTXVNn+9QEUiUz7TIc
hudwstcQaYylXo0cEKalrNDPlEqgtTozpGOpAKYu3RrBdT/rdzuxazruL+YkaFEaRogKAfp61MqT
iCEGogjJsVmZV3oFZK+2EoA2YGMT0Pitcx5rhD+dxa0apwnhO3FUr8oAF4qCt6wPUJVoVZFHjXtg
6efibGnsI7Jq9oZ0ArKUzZAg1Xet6QiSdcw3LUN/6VhE/8STe4676VqvMYzjqRIkxdkrKbQcLAJm
1diDbUbhn0SiAFhpF2rtalQ0LezppIKO0J0AxMtEaE7Z50dhhHfNNJERkFl7KoFv2Gcgu8KYbtPv
TkQyQ51DJ5gygu5YWVyorlrHKdcYEfu93ZlfS6NAYACEyPoiL0ONZrTvQk/u+2E5YK5Ar4jW1SnA
BGk4p4sIXLODxL0ulnrfJqfO89fgwZ5RcfiEPxAIWNlEj5Vtx7RrIHyNAOuV2HfNCAJ7pA+PgIe0
jer7y6rozGVI5xNqen9oc+alolM7OEwkuUMcNoHA7Oqy/ZYxAUbFGF43Y3XZRYTQtGGglllZDIe4
B+3//q4OgbXDRdl1NVPP/2XvTJbjVrJs+yvPao40AI528CaMvmUjipQ0gZGSiB5wOBoH8PW1EMqs
vKm8L6/V/E3CyGATDRAOP+fsvfaonJ2eY3mSo6hPqU+ZS5/RtaQ8QVk1kIIkJ3KcIfaYqKLDNKzW
tUnPOMiq9VDG6hT0sUJl0MYkXrm04G93wuNoTrKLz2LUwY7ZTQPPSNFRlGazBp/VnGzqG3lXamnv
erMnD5IHbJxJnnzPZ/W0RpdPaXBXj4rGeO1AFlleRVISRCL87DujAdwQ8ZiePGr3uyptsQgq4G68
z+a6MMmxcRvMOE25yD4URpwhRWxM5p4dk0vWRuX7ABxk48d5gxW/R9W7vAl5xnAhrHCRGBFkiMT1
p309ubuEYXs52vpQBjG9HK6Z4MQzED6KeHjh4VoPQmx9EtmI1hEpdr7dnm43zAW3fmuHe7xPm7Et
04Pq3CW5qSywlCXM/5vF7QHB7FUZkd62y3e3uyjBz2nlZ5tZlae0bqrTXCaAfsb5W+CyWcJfSeAJ
c7pN7+Fkq6MZID6euhBYA/EWlpyJyfaq6gC0de13pThkJKimiVmculgVp3z5yiJLfnaTbp9X/Zdg
iAgGcTE83m7q2YdiVVkvVRGXLCeuT9ILP8yKkKXy9qUm8IQ2nb9vgEOepjxPTrevYPrujdSjCtLO
tnXg3qRywHHVkPcwqOY1ke2Iyn759gYs5pTqV45AYC4SqjwsMYWRkhi63EyGm57G+rWo4/LX3QEk
bfzeeHT0LMGgQoIF0dFGCAD7niC2Jn+3KEw3DDOIY+8H/P7xcBV5OB4Tv7006Y7Y9oAZmqmZeHJd
s3xOn6ITBqGKIIJkicPaooLb2NrxV3NhrCFKBpeCjtWlGIm/wAYqt40hbT7kpMTXrQ/0Jfk5B2C2
aPKpTZErvMcwp6BX4fl0Ka5FcJyMcF7pPIAHxezBaKhVi9z8rntD41BlYZ3M8AewJzA5ybiBFsrZ
hHdFhRbO2nahDOBiA31w+3JOHcLh+RBXRxyB3BveSAbDYi+63dsvf4BRKtuIiFaFMVmb2SQM9na/
SBZSwu33TK8PsNzf7r7d3P797StTwwDIQrC6t29/Pc6v29uf1ga88LI3gD7cnsLtt+Tt6d6+/PW9
8r21jcECR/4/ntt4e/K3H/96Ju5UvLowFX89pX/+YgILajOOzmttL5SH26Pmhrtv3ZHLdCy7YwVl
4nj7qli++ue3t69u9/32e0g5im3fV59v999udAygGe3sP/6VH7futhlB6S53zQsIW5X1e9vBjfeC
CB5y6Duw5fn2nzfgjHoC3RqO9u1L1vT+6ISjuwY/eqwt9uJJA8sx1E0EmrM5D6bhXNBQekRhucDy
uqzcjaUFCGH0ieNaZoFjNkEtc7qPMbNgwMcL4Kz0vnMhkncmi/MuV8lBlGAz/bgXD91ktdsiqsaL
R3xSKhlylyXNGdWGwLUl4SEagZWd65+FOYJ7TkhM9XA9wZQwsOqtUhhSlC73Ca0O6uxPpY9baUjW
ioX8rilnvB0lGQimw9rj5cXPdiTNyAUwDqZ3FYxpsY6S6LWmY39nwCbYmrP/LSTiC1t1PTbv0RgX
x2hq+o2PkxYEdve5yCjpeoVVZfDSHSy7Q6Jmb2eG7qeqQ1xUzc2e0uphBiqXhsOEiyqK7vAs7ISF
gV3BOwh6c1qFqP2Eh18hd8Y7oRkCp8Q9KEASq8EvFemizXv6SQ8kLjtQrKUgES6MH0Q9PthZ/dE5
7qYsyZfl+vlzgCK1SzoKj0AA82+dYzZja3QzpggjCgsKO5pF9FjoiCl2SMRGKoPU97oOzqWQX8f+
vjfBr+eN3qk4gO7iB+GDP9TvQ5Ulmzxofsi4f8YrSWCTqfFRVcTdZ8lbmW0NwLIc2UWW2DtrWyVq
UzY92BRIgzEglTFlb2RV2tj39k+viqx9MnxOkG89xRbbGZlGZwN9ygm+6TTUqJGEicmrk2RxYopJ
e2JyzKas1j08SC7PoNl/1E48blpK4K3lAnnIXbDXOI5xnJmDvwtj1WJpMqEvkg1stWRLtSqnrWXl
V8NQBMNG8080jvnVd/BaOio4lQNgjMkd9KNAeJaW8tUooHb4OGKZdfTsdpymvhSp3LuLr3/K0z2t
pxeDp3ByaX3cyWhgDBgF42YmwGBb+1m0b235RnU7rJnh1LvYx8wNvM7s2fJVBmN52QPfrkZfrQfG
mwjSGyaKpU9BWFO70wLDBE53gB+kzxQ00y5lTIQF0G1P0fCIjilkZ8LeAKnByVPe58EmSy4nXMUo
kLiY66wvjcOMoB4EP5EFpVcRMphCAYG3yT4YbqeIBJmDdBJRRSVf/Yyo02IW6Ro3qTp39IfaAGWW
UwZqJd0YdboOvoyWLI7Bew5u8b6Jdhl0/dXs2tc+psPQjka6zwGfmhbqj8HFgtPCwgJOOJRbz23D
HdrXcJ3kzjcNy2TVOoT/Jin7/Z4BLmXFarbSVwFKEIoxAddZTeGU1GxSVYznscCWZxgFkUu8jjVM
WXKUYabsatk/uDax7wn/JKTPdeixbjpmqzlriIKZqpoKMrCvgDncVW46bO09jzi8moW5MN8WDRiw
EzYjvDvUdXT0i/mjYpRs1OlXoI4fvR6dY2/NBqFYAL1LD7kWJLNt7IYlHyP+Hp4u/AIr+Z6kEThD
t9mw5caAlYb+JdEkbhYibYi3Q87pKmbS9P3O6JyCNVwKl0unE4EUItpA1fW8yzoyGCJb/0jTenpk
BUQIM/RA+ZuxP6Z5thjxB3B2c+kdDKo5C8X3qaR2j72mPlkDGzBh2i+OQUhdia/lUFs9kYyzEe6n
ITpBeCCrIMySTyB2f0TupZbXNmOOYwwuoRWRkz3M4CmBVQogEMTOW6rko718irRo9AKlufdjRREH
D4IZpb/z4OTe1WyUL81yAzI7cWjNVZ1/7PzQ2RmknQB8zC+/bmzWxk6EH1GTsKNiCLExCbaDNQ6X
wt/5TXKuK2Qqbkp+H+NAnxEgzUFoMK7O+1OLcP5EQUlUbMD8oowjQupFldJcZ6VadpP2zlXxIVR0
Vuy0RI9gwIWEI7ipfFzMU2VsFSleXdTDHK7eHCuDzipkypg8sdcv7VB5oFtI+CkJeO0T8nTiWsXI
XFmtDZKZaRHpvWP2b1M1wyaKBv4XkVtRCF42tOwN924CmUoC4ux4BekyXZl+R8yFwBdXkQbtpXH7
XZfDd9vElZez2alMaJ5qwVRU3vSztsVh8rBH5pNHLzS4G5WB2bElWJId7IMF+z+jloHnwxlp9wue
Tc1fUjuGzJZWr3OXgWFlqBFrMNrMcqBNhBg9yr4GxMPcGeWVmp6BbMhNkXQEzjrxV5qNkOGSEO0O
ZjVjnAl19EJ1qvIdJn68oDZrVM8nEw/eTrA83kNkxGp5zzZVb2VvQj71PXJ/SJ3YtkQUGk+Yj8Jt
X4n7cA5ClLV+QUs9Lcga1Fe9RKGYiCw2ulxqrKCYjmEBNc/ox4cEtMYUrmq7C+5zdoBxYahHJeT3
NA856ZyBTOq8/ZI3WbqbaL5s637YunTNNuyT43VaI4xTkwy2DTiVxKEKqeN0pWudn3yG6ZuCRRsu
kTNvtRqOQwLGZKJTv3JRP9+3IRcXMTxZc4x+LoM2LxdLzCDBkU5fsXSUTwMDpHWWV8R9VVW1qml5
bWsHARsg6TOW9fkAtf+HtmK5EpYH0DfMGfAU4r0oQnvnaMUaS69rb6k52nS+jslfUGRKtdPB7VV+
ahUxsTBtDkY5QzMMxnfDDcWp6bLwPIZhTOwNzRk12wzbxpCAXnR/V1oB5jkvIJ71EQnoDjVsNNn3
VkhQyZ3Rg2N/NNORCFPGq/vYXZAps2VCf/ZGe49zSz2I6GlQovwki3hdwPJ9QKNQfUIbn2+DCj6h
1X9VfSSf3SzrL2OSfuXj1jx3Qc+23oXcGkYf9pCVX9J+aE4mIJKVuXyLMq5cdx4RQgLu1CEp6DE0
frzVo7Y+jLQ4BRLaSziuwcf5X8ppCa1kNBgnwEPFVI/3QYWB2Zowihu0ktwoy/a2vcR0Wnq+F7zN
d27mlIeiYgs58Y8gxxfbqUm+ueNwKLJgeJReEl+ZmV67UZbPadHvaUGRXETASud2w0r0Kt46pfmR
d/cZIv5zo99pSLSXPMOm1RVIK5MqPGZl76zcXtj4dceDaREqPSkT+4bRD6eMYZZGAbMrEfUw22Lb
OUGTYo3UDEkoXhaO+V7A88Ol6mMRBS1h2t/ToN+400DicBFbGyeNKHCj7pst6iuIk/rqWrQLo7Ib
D247Ew1ebccUs1I+zVtDJt7DkLk7ZxIYjSe1Hzr95Dpud52AnnAFsYatrEkQjkENpZELQX2hzgvT
DM9Fwx5WV0RuJFipaV6iqgz3pbTf/c4URByKyygWLBIUdk/3CpYA4IaCedMd0SAU8YFzLkciOEuX
hqjv602ezd6mqPSuMGvv0CUECcYFEXwzQRcrP3a44EZTQT9hdPYk5voDuWvMUbL7gVXXSi33MU1d
kgkjAAOlzJwt2QbO2mAEhtCEQLn0xlFq+/2siuiAlOcwQ86ALVcgq2Kl0MrbClpVa7c25UHlLjzQ
aHpJGss9CRwLUEGRMidjSQh9QLjE2Kbyk1WUm9ajpVyjbtnJBSvEoCoFxEs0XUh7/M5u2gla+90I
mubAikTY2eyR/ASM+SlwkjsTWXXrhj8tJxoOg6Az3ApiaKeUTZ8m9MGmygb+nbJbCLiMmiXcWtvp
L1ZuTNuyh9O61J+nmeoXuSuZi6ObfgN0XB6cIPwW62i4KHdjJVnyEI+YRUhoYZ/kmSTzkSfBfI3q
jopW7U3E2mJsqrOejginKfyyNkeQ66qdSNMdIkwU5954iPKFQ9VCndBVmK91/pDBcrsqAp8Rn4yf
YQxHmTJerZGpDGkY2dREW0OM3yf2iueqpvCkuXYOsogMC+Q4Ow5MtFfOa1QTQmqkkfHN0z8iv/Je
rey7nMoIgPw4nZ1gCA6K0EkbCTMX9TyBhIYDxnKqzyXx15eoy62nQT/LHEh8hCzhAgMlv5YgOVa0
8nc5gpPHMgEQBU/NuwzFFUSC/RgHqKaDMoauVrbdY8QO5mMqlE/IF6y/wUW86glUoyR1HIEXZbR/
I4AI4K3O7nLTOnG3Vf7s37FtDK+h+cjY61xOBDqoOt+T4fMsky47M6KYnpQzE65pUGv0kE4a1/nS
tHPweLuhbbcnveGnrBf4mVn4iFD9dMXeHTNQPD3PUTZeuB4MT85gHhM7+aZpE9O1HpjQJKjSfHLN
LnMfldQFwKZQA/G2iuqxFhCLDPBetIZ7ZuxzIVY1cOt1IHVwYMdA+rWK1AOM2d7dhmgXNw4ko40P
2mnbJ2V2Fkm76fJgPlU0ijd41WFpmfQ8TWNgnANvx21gwVtTpB9zdCOaIWWTjcEZ7+h4DGPE26nU
P1M4d8yMZmezQKyPLgVrnaaAZ5MGW20ZW+s+seOtRUKYtk456OFPlZvyLq0EpqXzRBbrJKpkq1wZ
3dmpy/49In22I7bnnAbVA8zAdJ8wYKADOq08Ib8wfGcVcap0O2ZZCVe5m+4F0TWgpb1saxeg00lW
UasEos3Zct/RohoHN4GXTpTPEb2BOt1uDAWVW468MbJOy0dIuxsP4c3zwCf+mA1tj4vAHI5TSj56
FP80MG8+FAJIM1XTATEVtIVIaLaMldzMeUncgRb9ulZk8IWNFx/KjvQeVTbxzp/7Zu/KJS/To3MH
CJ7ea7LM+FNmz+62y6J212l2h00afJnb+VIsGQyz0Oo0+qlkKFJ9wRjbcUoAeUkM630iQIR8hUIf
O2riXWYFzTrzyH2ae3Uth3S8j6L6NE0WWZ6lcLcVq9Cu0jmBTB7Z41aTvE6tASShK6C0AB1fRUHG
VijT8NPpSNy78VsIDN0fxGtYa3R9XvG1NvCHjs6YfaWvLlcRp5h2vAOFNeCOGsOfTkiS7YRQBKfo
59LK1KVmS+ES3dV7HVwb1lGALD7dgV3eDekej/1zlSwE6tAWK+1r9h5dQBRb3vWHLG+QroTwwPqT
Wfo/g95GvNnA5rTd6dnxSlDfcIUDs0WsYCNCLokyWMmuo+4I0An0CN6Q2kDrSA2POJx4/uE5qHBr
huNUj7LmGjc1u5qAS+YTCN8xg8D0khDhCmBnsCwLTVWUdzmiHER49LVm8lKrqLkTqq8gAFpvTQRE
gkxdnB57p5PhrpA2SWxhvZcOQaEE+/SEALvDrojm/VBJSeAKovdcrjWxQ2Egd55TOx/aPLiE5uZ0
+t0oFQ+GZQ3HqCFA3gThWNC4skf6P17UX1RpfB3L8Xts0wspgYeuqhnkmZwd61CTszUPfniRRq7O
0BGDNWqqkoEmQ9TGsraVsNMN1/vlo0tK4gghSIxfshrQY+ZDrCtZ7yHkKK9puNRDR3HCjDxPtlPp
pDe1rsZ9J3DIe5GN5JKWDHsJ9HVSr7qaaW5ZZ8FdniVfmt6gU0uPnyIVPY+cKOXG4FqoeTpKM9/l
0eSfYndrWWRdzUZbrf2K5pftht3eCFP7rqsrsQO7DrmRa9QR5ugP+uHmLhBkQWGUhvjKkK3I6zfG
ZN5uigVtLQNrDbugDTEwYHk98pVdQMGj6KOnhubSNDKv7XEvnIyhA4NNhEuTJ1AG8hg5RG84n7rq
zbcdmDQx876unKx1k0h33y91vUFjbehS8l+x964A8xNzTCscz21GG71h51j6r4kRBrQXZbUj8WEk
047MizIa/S2r4YmDNeJrUNQmZiPuh8o6Yr8jVtcxge9PiMQV9po7jFCkdSStODuocg6lLh9Cv6vP
VUU+mWqVuvo+e06vG88swvPdGOXhfZHSB0npraUZ+TKwz57ZQcEDqwRimaQ9iMDO1g5efoafMaRa
wHCzWSKnIGqsqSG8lI269v78bDEpWzpS/tGyi3Lt9PVETc0bp+VE+e8Z0ZL699zkc3dkhTs6k5dj
utFvvbatVZbVhJYI2nvJxonCZGM3bN/i2npPig5MlVP9IBmIoD5ZRSuj/kmUZXJGYgf2181+aHdp
ddkxYHIs926g6zU02XDrBNG7bVf3UXbr29LInmzmZG2C+bfnrIZX7R2sKnFX0MGhZtUF9PNOGqfW
zdjIYi0kV7dyWGfh70I82OOuirbRDIbOGGgWBUZGY0GOF9F9o4dBwFSav/r6MHXKP+ZWZxGemXF0
AgJyZFI2Gwz8x3AWb8rPzG1qJvlxBIOKkN/a2OnQH5oqA6WvWErYRz5W0Yflq/rRdGDAZE1AfJGE
xePFfDJ9svzoOYYU1AhUQ2wjMdhhRJLhIS/0165Q6SnupkdZ+atYNfJMRB/ETA/gWzFTDwctMiwN
hTqu2Q+kBc2gKXe+RxYtGifvOMra3de+Jr/aHeFODqE4uoHxXmAkNvG0bmk5cj0YpuA0Cl6eMwbw
iqsG8nxEUkDMyPE+nJK98JF00aGN1wD44DMxbMkT7xiXQQ1/0KoPAWF5u4y233ZwvpqTEZyaEaay
ler04DvXmiaLAIoNNvsxtlyYEnbIGWC3fJAL9Sr8SB8x9tU7OQNMrhk/jQ6RUI5oJCoSchoSpwtP
t5tCuz8kvTV6f2lD0kqXHpjJPESBdM6JEu/sKc3vhXIe3chMrslEsrGVpBd/0BnX18Ha0BIatlVE
/YPjjAPcRgW1pren35K+ZmF9nXU/3hU0wTK5jMe6+LlDzsqGqciOdgX7KG+LY2zG6lCN7qOo/HFn
Nyxac94w3ltxyUiIlyjQeXwHw0saTvAKaJzNuRb5bsyJL4KGPrIPEJ8zv9qXfftm123+LGkJ7RiX
ofAYREPAmoJHVU2H0QRKPFfFS8UeaUo6cRhC1d1hBN9Efk6ZJhMwUal2VkNOw3QKMNg3oFmTzk6O
yuQq2o8RtWHjYjBvc0qBGReGFWfHBqDBGcncdhGyb6oxDh7bBBSvMUpzO03hNx/hGpkg8KsdgmI2
Aa3vVVF3+8auxWmcYhKtqcW6jPZbDhaBRoOGH0aEoEmGyyWcLa6DvtyVMbOYKTfIeKfQvXghwT91
SKmDv5xjHD1di6jwtlkIJdVp+JS30qZDk1TRpTTHvTk64bFgL30YClzmnmzRO9nFNRkKqLvxludB
XW5kT1PtV+htpuQaYhlMMvwTdmwVO6KBaPZAjj3M0qFUNi5ZDanUNZ1sLaxZHrqq09sAi9c6MCMA
c9Rtzeh9KfisPJQW4Q52mxwqFFT3JQFC5aRIxPby9hrG5Bvz/hcXzecyEaN1dMmJWjVjBAgBLVyS
X5OOYKW2cMG4RpLDA99zp6qC1aoySZZdFv5goJr0DRKi6862D1w7roRqpjuzkQ91nN0Lm6bv7Azr
wsiGEweTJBfOy00spbmXeX+hK9+sVKO8T5HHcCJR9qe6Yo8SacRHA0xJxAPWe0XMDvy3djPUjfM1
oNGywgrEU8LfsamaUryYw74bfnayc54bYXYPQdY9Vy36KephGxp/XLy4RfKz9rzhZ13T33MBMs8K
PaxrUAqn83QeDE8cWnvML4Ht7OZwlF+5DFZoEO1sk3t1cuyFojtOEsw1ydGURHFdrsahX8dWA7id
CNEotZ8JP35KypmTyKQ6n2ohVxikJySLpbh2iutHlHXu/UAeJEkU5IPSyrtvlpvJLAvcskCwnVGD
Qdem83lGNX6XaOhg/DNqXLAauniYpBhJ+pQfpSQWIMh8ILo1DOXamcYHHVrxVZlkVyf1UxVR+dK6
8U8ufc51gJmB9n2SrWyzSjYkNgP2zFr30LQqxQSAt20mY4X8nJPI2NSig6thKHQUdbY28PHG+TfL
tcB/2cYO22aytRUiN5b7b741u+zI6+6Q1hooY0oI+mznHg6qpN07eJ0+5SWoPc7vNBiqZ4fEzn1D
HU3UGxGY5mDe65HlJ/NzNKszccsizetLqRZhixOQGkRGzKkk+SlJ5/SMoTG/2tY5hubLySdKBCTh
Y1fE9T1QU0UALGcdjqH2FHiReRmcqr3abXEwm/qTcA3azzhzDoFSbGg6d2X77LisMBafxyl8otnf
HYcAIhsWAZKZ4+gTGuEXRwf6zszJfmu8qHi0YZXegUZO174ganuim3cJs5rmn41Bd0zs8syMlhpL
DvsytKZtn3X2I7j6xRRM5mVfeOfRi9trb5oXizVj3fY1+NTlKmIUtG69OEV5h7ZJM8Byi5lobvSk
T7FRm49hAjh6h9mq+J7Tnlp5o9k+tMND3RXFucBcQOG5ENfjGAO3pRikM2Z4pV4c9CWSTvBVZF3N
9IeLokX7h92hz3QpjuGpxv1bBex0wyzTOZZW+42KwDzZimtCmIqNiR3c19CrO/TkHBUWp7wYkgc9
iuc6YK/nkABwvt0EDKhAbvSPGddvcpP1oyWgusMIOTpZi4poiaAYptBfdQ1+o9YlHimKNWctN3FH
vW3MmuCmvt8NQ74Ai93sKUIY55nNxmddXJVimEni67P95MWalgw4ZQNboAxF/KLSJbOpbKMzR73C
wdjQgHZykHoRGxFgHekjAUv2rmU6+sJsG5neI509zyEHq0RwV3ZHGfjypeyX6hm6gBr2BrahixOb
nyMGmh+1aLgE+u4Diar+HbB5/msUiCtTocdcsxkKumjaTFCi1nVfXut5IAw6pkSvc2leTHr9d3He
f+oQKPO+Vulr0tDeaQL8YnpSW8ciFtmNrZXLJnQoB3mReaHWJapM5lAhizAg9wdVem8B1P1d4g2f
bCO+VwmC255oj13ktRRtEQ+jnOLRnYLgxJyeDMFMZ/RJimhfFYB/BmcaHjXuEo3v4IunaHzmefpo
4TZkUGKTNgRpfdNHB9x/W6+1vR89PgUv2uQ1vanbTeZaPuhux7xAY1rHa4N50JfCadTJKzjhrbwy
v3Rq6BGpJcFJaOR9PbHMu8IYygvZnGi3Xbf/nHBy0+zNXxBTZTvah5RUc+wfZBuTTqlD+T4xIppS
yzwnGegDIl7doy3mnkLOQ9/ZMqoXpfgeIBX63NLCYTfgkonmB5BhpR6fpsmrT0YX/RxpBz2lUTZv
ZYVQIbz1qyo0ppUk7uHWvvJUC4lz+vB9YxzXQqDsBCpjrSDc9bumW1wHaSY+uzP5YKk9AC+OBvG5
scy/f+tJrnfQ4qatInp7b9bIwotqLA+TnjALlPG3qRfp50I+hTKsXwY7ip+00Ggusuwx1IlxD/hg
J5Poma7OdG5FmCDPC/3HvIqSF+s2i+jJCB6iahXi+3xOivncha5POyWfnvOaThsms5MqEGFQ5oiT
9rFExaFqvswRIyzMBfKIN3PYKUXPIUTNBligD7d5TwntIsKuFnn57ALJXWCV+EuK6upO+CArwSR3
Qmq+GQALbpnuoqgknfVq1+UHrYZg19gmCgZbiwM7cj4SbDbuxpIBfzQZLDPsdFdmNxKdHVLLsree
Lh4b/pWs9cD+zrD2oeV09wMBAXcEWtkvE7OHrg/6J57Yx6RUuJ6Rh2z6PNH7ChnanSLH5Izsu9sw
1WTAGinvPkdRHMDMHProNMRseMu2/+Bw0iCMAVdOaS+2VUnSIpos8UCl6zxQVvZYftxTaRDf2Y2A
kp3XySVKtYkN9cz+DcSqUSQ7V7I/0hU1tp7JFXZHGmXd5L/2wuw/I7GlxPXL6ZHRjnWdo5rQFD+7
YOFwmUBO35TXWZfbjTFYDHvwQNK/4D7GZHvVhMMuSOcTx6o4otaznkivSokbeZRtJE5RObKmWZQ1
ni+eZ+tTFxr2q/W9aHvSvcL4JTHs+B6iyOvoEU5RuH6Nvy3R971q9T0A/TMO2Cg8grzJCAyjb7Ct
JraoM8ZXxsSVuW0b1d6IBiczn7kqi7ZbuTK1H3qneMtCtJdjJsUrOqkEkd2nbqAiyTwrBm88qEvS
Vve+Mxj3FAyIgJKBHs+cqZMVG8dWcuSBprx6s9XvnQHibO4PhHeN1mHhk59o2cX7cbTKbTjimVHF
TGonOlAaJ6SsjZSqib+x46hZ13jncJupl4Su+Iph91vh2ICp+wevS8oNxn+9mVvS/mT3NEkrWI8O
6b2QKkiNES7wuPhzTAzOqS87SKaTMa+5TgQ7bTvDL8Pl/yea/gXRdCEZYAT9fxNNL29t+/Y96duf
RKH9kWv697/8O9fUC/8Gny6gV71An/4INvXF31zT8wCaonZ1bH7jv/4PQ9Qu+b//5dh/C4KAtZ1A
PHiRjuBHbd3ffmT9DY4iNCWsqHTHcQH/b8Cmv9lpHaBEvhn6C3MVeYr5bzgqMXlGLg2wz0pf8Zus
IwXGJ2F2agRcpFCw6r9wEP/ZI+IhdQTGZcHK/ZuZtqhgZcwImPYaQTUefLCqn23vrB36xzqiefuH
Y/LwiwjxR0z3b/SF2wvkgcIFmWeDHl2gAH8AeMSMNWYlc0mAwdYpanwlPsapOX/zmvnlf/1QMFDA
C7g8oMmj/etDDX7BmB/j+35q84+8yD8WaCDbziCP3//zI/1GMlheFI/kBjAlOAf+7ah14IbaxB3l
PjJ0uCFpqaE151GCjX9NTuWc/yNu8PZYnhU6gc/lN7B+99vHklkp3jB60svEkqXsJSAkXQbeaTSx
eSJVHmj+H9io4yGbGibK/lXEDRVU9RfMx9+c/7+eyYJM42gyoPsdMOEPZWB0oZb7cMGq59HF66en
KR5fLGN6GeX41OIJidL4L86g2yv8dWLdOO+/Hld4nudTdYX/Rko16OwJH6fu3jLIdTW7g+1zWan1
U9ONT6pHj13FuHDnlyxosBsa6Zty1JYOPJ8f9g/kinjPRMI+/+dz4M+fFvJ28oB9xwOC+a+nm6fq
3i6SSu47B3llXLh7z+fROqFzpKAdG91LrxruyAD/mF7HPrN4nPIlMLkfPgUM5hklb7UXA23+n1Xw
Tz5xf3qYXGg5sHZNk+XlX5/XTMOKsXuJVL1v1F5iLV6rfmB0Bp9QO3wi/G7l291XadfNX6wtvxMa
fh2qPzz2bzSsIECWZPSF3I+uuNdmlkEoANkRjyi01PiC54a3IhvxF3rvKf54RSfoP7/6P1lvWLL/
+ep/Oyo6L+nmVTyDObExQfvjizdmbzcFaMaS8J8fDJLuv7/bYcDL5rxEwmfb/vJ8/rC+1VHpYn+W
JXMriR/XP5E9wnCLKchkDoQsNuWuwXRTpJ/7Du/bbZRSBPrJVWLfhfC6kEGfAv5mUbCGEeeOMEKS
PcItLb8XiWIrzIdrbLJ5Ff1TnZEJWr9ij/wI0+zNs1rMXcP4MhN1UNVnSfivV8KTpCl0t/x+78FE
G4iN0PWunsQnyLpsk21EqgGjFOAkHidonvNLbkdhJvprNavmzneZeGnyeqOBTHI+UOOgn+DOHAag
fYmV7AsLoWEiBix8YYVxK2Ue6CABaaY33Y4PaeNg9SO7AqVTHfIcK1rcdMQeOp/BHvlt5GpRGt95
SX5gXLxnrIxajk16Y+6d9kfeZ2+YW08030grCbcpff07qeH8h9lH6RYftZ19LOcTkZ8NsmpeQ1qh
Wm6/B8tSvLwzZk4fLLHb/2bvTJrcZNJ9/1VunD0djAkszkYSGijV7JLL3hCyXcU8z3z6+0vsvuX2
26ffOPvrCCuQShIIyMxn+A/7Cu8Ze9K/AzYONuoQvYsohkNr3wI0A5HO79ImcRyn4RMoHc9CEafh
fK6TRyfgLjVdvVEaPLumOb9q7NMk4aHDMl9GF9cIhKKftNjhYvfXEXOtjYMHn46BQy8bboHNfTB2
qIeVCGCjdM1lKSfE8fPS7wMmMHn6AyvBpyH19FL5ZHUI8SjkQU3e7t2G7qwd3iJrFG3MOacLEqnA
nqvvbtRRneanKiNTj7WoF1QD7xL3bXIqY0Mb6RKNrBP6gluHy7xYuX4dUXsre1QATY4kcJbHyaAH
xSLsOsOTC3U2z62bKAWDZUm5vcdUUutERVPc4hSQl+2K+Ec9TDf04a9yF8UyPkWjvNGw2ZP7o377
tU0AHyvZ1VhQhpBniuDnjlbRnZ1iF4YkjGIq72mZXrUkvw7SPNyYLnVNtxQrIacMHw10VDdzoz0l
DiYkKtJiqBt3W9S4HtOcTNE12nw7u9yfJnwwSl7noVBRSHCiG1Nk9S4gvMBwkR5x1O3rKqY5VyfX
JEXziNXxXoTDGwI2dJclN6IR7nyo07vyLdc87cGysSPqCgGfuD2vR4/MAL5U2vAk192kbstNfNXB
R+Pmcx3hHCOzdHY7G4yABjPMBB2aRepF3sqjXJwNVdwpPfp3S5AfE41rExNZHMw6RMR2uBhNQr+s
KSmDJfOLFhfN2Zw4tj6LoFbTu2LCEkEDaUlFsJH+A9mukdyvt2Nthe+JHLhLzn3QKNmroYePNnIF
KMqx63UqceLsfRTTxc0YK+WR6XYTtuPFoGm00SS0AXdJTE0oM4RlkGyEi4H6QBxhpvQzZctinp/b
hZhwnbYGudRHiOyOE7dQFZrbacLSI+nmiyYv1LYM1e/BAqnTfsThnh6M3T9Bto7e7bJC5VGli9w1
oYcJ+YvdpFelNnGK6b5asT/MjAE4ZhsY5ldHqZCLUKeD6Fmy3JEQeHJQWxhr7FfWN7j9IaxHBpk9
XBw5Z3ZS+3cSHDqMab6FvUAFxBZaMe5a2cRE/G+Cp1ktSBGie4+wzn5pphu1kVRxN7hVIe9v3EXB
I1s9WghOT42t7wojnvYjfbGN4obxnmLGrWNJjYZJv4hMji5Bx1POmKLr8SSXOoFTg8hkowFkqjrN
9eKOAl4dQLG5XVCzOKeoUlB7cgYPELwDXtav0EXD03L0Qdic7E4C6Sq5TJZTsFFUditUDNBlbyQR
CgxfxdnqHYS4WcHMIMKTPKzM5wgeDnhlNACzKnmhGp7DmaVS5macuExTvURhXGUR50qM8wWtFWe3
3pBr8CL65F0uB7QR3q1QHBWVU8MU13W0xudO/VEH6nOC6d+gao9jAAO4T/YZurK7QDgd1Ch5iebu
c+9KKlTorzd/n9PNllQ+aagn+S+YFl81DbSClpVgAGZM9WowGZJ2FE1D6ZVz/9ZDHfesUjzXhTuf
xiA54SlQ7GPaIlBZKrGZ+qBFiaF5qXvOCPqte6fOKV0p9o5axzfRtxZGmhBfNDfFNKnD50sktQ6f
l3veCJUDWiAxF7Aftth+eo6NomNcLTq4KBFtGiP07ZHhYymMQzOARxQiYtAnC/h59LQkQT/BzIDb
EzxkrTkdPpjuKS6kAHhXT9g7YvsTMwgbUaLcBbPDGQjbnfmtdro7vWfemlkzN8HwBngRGUhoznSr
eiBIBoRpio97CJW8xGRew8fdOPGAVCsyz+u1KzPGEIWt98K8tE1/T62j3HWQj3aGq1/TaHZ2KeCv
zQAbXW8AP4ANxbfK1q588E6X9PzCBrZvhthmSlaMqU/f3QTZRsdN3N0MpM9NjW5bZQsNCgsmiRWR
X9DGxWu0U6j+EssGPV2g/o0e7bSlsgdLAR6YSceoE5diYghEQf+8FOOjLudyS9wtKvV4q2WIhqPx
CiEC4ICcgqw+x+lWy72ILm9v095hbata6wKR7i2bGLaGo77YI96pS5FYaGJWiDvBJ9tmcJI5GDRh
gKKea9KDPRIPPokmbk1mSN8uHPdd36NEqFvI0BafOlHFlHXwTxJJ3nj01lf5l/K4hOfW1nHGdAkM
esYy1OvJOsOuQVvyGajr8FwACjXpV9+CYv0+5/QiUDD4luAgFaUgAkIERkIoYSD+O2X8lJTmeRiM
6kjyHe+SMX512gFkjpuMZ8WxbtI4Cw4G3iV6jdoG/dHbsJ7UnSviatvBXsB6K5qh1JbfYxfl8qVO
0kOheGqsXVy60gKZ/60+ZS8xS+lOjff2tNSnuYb+4aoZ/dOlRnJqoaA4FTG1V+AKdaOooAbrGf7I
jAOtODWRcau2+nMxCvrKX9ec3OS2H4vU63obE8dA29PBRi3WgC+Fryt8wQdraoodfLn7VGC6jaDH
sQLI5s5D4UUZVbN4di5aPJenDrRXjY/6FiXEBxWn74Nlw9iGb35j5vWNhOXve4GVrujmATteBypH
3f3ACgAOFP32CTZtbMQuqJn8xnLNmkGRPrkZd1F+cUYURioZMjQTK2qqos1TBXC0Ivzi8wBQlUaY
Z9nfu4nlQ5XteYSoZRP/vjG0c2CbGMspDay4BMYF8dYwma9gTNBVB2+yQTeGQAtR021tgKvrBeN/
ds3jAIgCMZUIJAg7dGv0SJbKgq6ZsgQMOviJEfQmSBruyxmgVNPCy3Klr10M6TOm19uARey7ciTn
k4y2RLWO0dTsR3uuz5HW+uWMTa7aTPt+bqnhus19KglOVokLbtGZMBZT2wOxDDp8GL7QLe62dOaA
XQwNYZST7QonhqeiF0cbSYOdbUfNcRwSQLgpSGcIi26IrPvYA49BNW/bsMLs8O3FbrtSzY0CNhJG
jutpSvBtaCHpuJzUrSn3LlBp7yxkBi0RvRtAhBiDGFDLlQ5VD5JME+cugbcUVFHztDRLCnq2OjKd
uYgdFE96beoHiPB+7ITGsXeNXcSqcJiUcBdOenRLow8eXviSBTWCWEP7LauVAIxDjnCRnn4ts871
jOy1FoUCXWbYpwgB7usuDg8mGDWnE58cUCF7sjexD+LhVswtYkdJiVP1UCN/HJUouEw7VSc2WHrM
zSYJIiwI0zUceguNm2CRIaWj6cNh6N0bi/QBHV7tUujIlTozYbpCmGzFoIDmCt4bC+bP6lKH7Bja
FjHxT1Jy+zDWobqYnwcLz0yQXYTQXKfUphIOc+6mVGrWd504C/lRqDLFRh0x2UviCOCSDFtB/4Jx
mDmy9nPWAagMyGYSeDD7Jh8fJle0W9V2D4o2caQGF2jEtIcYb7uek8VwPpVF+cCc9Ll0wrs11O0S
0kxH76ZNGycX1Jiw4w67Jw1LEv0N7jEDSa2vbnWQkXIZ6EgHqBtTr0LsDtThEKsNaivKF4u5g0kQ
dnMQFt5iWEf539X50WmTvC+wYgjik8ILMwzBUUnA+pGXqhGiH2RYYCnptSkINMAo7rTaiY/KzqCN
fo4czyQx3Vdxs03MCRNjs+f7iS6cnvwuDxQviHIGLh1JRau9TOEyJjLZ6mWtpZdnIXKwDOhj+wW9
um8AcS4W4P1taKRX3eT8j0tLxkmepqDP6tdcsS7J8E4mI0Hfl5NbZjB9p7vFtp5zR9y5VA4rE0Pq
pPMGp74rAznErOVisU7DJKaBkFQ0gfr6GQmD3BsniWUq6qNSQ97WnBZhora8MYbirNg4N4SoKnlB
XHyZzTtLJ78E9qelAbke6UqIhANIOs6sAjILxLQMqbri0aYjXhUkXzBo0DdoA4RjWVBlWirQ29MB
jpox1xRjwfUODXuYDo273CR5BigeB84m51rLw+4d3CdKOjSDRraANvBRN1Q0uoxyh9AnhpPxrG5Q
GH6OM/eYwthDjn14MnJ33OSRdgyN8ckY55u4ITjubU48kT0J2l6qCysugIOkH57wjtJhbIdg5Eo6
cj2ZKTjlRdcv6zXoYzgQ6PQco14eg5xXCwkWnmV+rGIvYYr52kPPQ4srnj0ncLWNbQBEWrNkI1uO
k63cof5OaqJKUTTGoTZk3FzyIHTUM1yZ2haCrjDBFOeJ6Ukmq1Wy3PTWi50g+KKUM2ID+lnUjInW
mh9rpTjb9nyDH/A9OqL7GW9gZeaTacE75FfL+gdyad/G8sWEk1z16CYl3COAih9cSnqGLo5l73yt
BotWtDadwZqxZNjxFR5KjZYfIVnweS2/rQevyTWngnG903MKFQmLlBbr750odmPJJ5U0p86L1AuV
Z5nvlpul5YZPY3EX5NRStOnGybVHoP2CEgwQTohoW8W6px2+48y/yAmjL6rXjKYX6IWdPUEKj42G
m5TTAwmVCS1rzwQaBMHkej0IXKN+XqvJdchM11hfFUdQPNNJL1NzvpHrsg7xrFsKXCYZ0zKpH0pC
9tV0wC7dswmxqaN1tkV6DtZE6HiEGK7XkQlzB/OJ0EAfOzxArdmuoxbYDu7YavYD9LpETnDPg3S+
qX4OtL0z+UXffk0nEhA50Vafi3j40dTDk5xK5FWNlv4oSus6ZdE10b4nRboNW4GRelYwzSj3s6Hf
qi5Y3iXmZ8sSxNAyesJperLsT2kffa+1/VJQVWmAYbKqn2DCKvQxOSdD8Dgt06v8mUKRNWUmRQRH
YdpQzLQVrr0sXPatTjapy4XkRWd01IJCxWiaqTflrFxrb8DoUMkKuolfEcAUULTlUivt+1RlT7WL
bgv8XazmmFMJ1HGtL05TDZ5YNjASDUYsECY/USl6DQUGP6B3zYy8QxZ8rDB6n02p5Dxy1FGrnGj1
HCCQXWx5a68PcSOLUxvIvz1kpRiqKbhWkSEvMHELttJbgoYFxLbpwQZr4a2FhehTZqE2H0Ckh+zA
jRfGZHcdKAH47zGo7T3cp4ywPnrvJRTZsKizI0tzybPmZ8UDc/tr0fR3QwY0ltqJsGRuzV2pT/mh
VcAetRTnMNqhfJYcYhcTUSR1bkfEwOaWWd3l5CQ6P5OfODXjN4qHXt2MANYBx/cagV+uQagctNt1
PHSBySVsyOyxQ/LA4e5Ejn3uAhUgrWf2nHb7cNqFlvPZwGrK6TBwpkHA8GvtT0YwkBvKVDuAmT4Z
ma9RYxzgtGxnbCO2Oje0TO9Z74c6fBchEzd4KowXSIuEk56asX/KRqCtlW7AdpfxgWYivDhAUJAR
tUUVds20QlkqyyZmhgLQY9flAPLk+kjDZbPWSHOFVTem6FZY51EhPUqgnm9ESPRWuABdq5DiVMQF
sTJuyXrRmUip3OUIbKIecCQ9Re1bkxKLYBSQqCIHdTt0heb4uRW1e0BDVvKI4IMrO40EWTXKx0gQ
TULHVzYBILeE766ZXofkBVZICyqJKSazsh9FM2h3a+5ZwG6ME/BtWcspQhH0penmM6QRVqmgV7ZZ
lyN6Z9lXW8uJGO5Cw7wzp/x9rdIoCj+6yeJdXQlifySeD1asosHO0lZQmlwXO0LF1KvRhIMZxZRu
wVZKQBooM8aIEeIOsIglwwDFRHhxb05KygtBhJUS7M1aya4qqtGNROSnLiyqjBh5U7gPZZLbezmV
zDLvrVx6SJFWfDYn8d5PJgVEKMQlVYTYwKCjekAkLvpprbSUr+3S3VcKqXdQpiRRmcWEyvJmhDMO
80Z8s+bMhcFdva5tqSCM7mzxVrfKCLyf4EiWplZ7DtAvNhHjPVWGDc3qfCPafoey115pCUh0Cz6d
2efXZogpGkiQMjJb61ql6OSoFZbWMppbfyih17yrLJO5mSSPymzuyotudHwpImBDqMcgz+un1qm+
uTQYD1l9q83ql8Ai3K5oAgRh9hWyFRIskRFQctB+1gRWytCIXXkRgpblrp9SaCMAuhT46TvukANe
GF+UgFilQiV3cR9HG4wVaKPuxsjIQ6E5Y2B/27KWMpU2+jEGXJfw03wTwrAD9j9o5h+BYX9WzKLa
k54frLBncnPnflu7+WtVd36INm7W8LNQM0BwHEmcAqxN/b3KFIHj9j1gtJOiVl+W0LG3Mz7sh6Br
JY2xOhVoKePrnAw7BIpuRj3Wbyd16J+Byb6A2NkoOS5lUnCyUlyks6anyo2wa6N8h5SOUm16NMG2
fak0l3bZL5Pll0HrABkx6rNmZMl9UJoITaBHO+n9Xh3quwHmwkbJhmqf6gMC9kgzeWjFWNu6zlD2
0Qgbkn66R9RVPetYWkVDtOxVh84crvPDMUzGT00PezmP2+1IuE16dC1QcdoFzgu6Y3srbyHHV8rX
rnRljTRMjgv4NQ9i0WdscxCD6630rAUjvHqreChgWmlb3AmeRN13KCejhgTIC0di+WAtVo06OBRf
fbL99SHQ2Oq/lMWg+dwL4teDVdp+l8yE/6qL8XxYGPZ+mKtHJEiEvz4I6UVvMXLGMCxPqyiTlRVw
c0SIFKOCaI7Bj4Ghvmki6sUiYqYBe9RRIWS2g8aj78BTIiabZd9bVdH9Ple/FKhS7uFYw1uIICyX
o5b760OcBl/cZnY9HZ6bj9zW7w/ra+igO16ElBgq0Js5K+cTZ9P0u3w0/XXrj6dG1BuH0GpQjUaq
zTR7oLNuRSVV6sR9PFRjmFFQrGDN1gElnHqK21MixQgDNE0VEHqGkpaMfqih+cZmFjCAvofGcz5G
zn7EnXsypslTcWXJu1mHRsRDH6WG37RyXFHw9z7+kATsKEupaGiKofnrA+V+/edWn6YAPRf5F+yQ
KFCoONCPEEMeIAXR3KvUpzbV1KeyTsJ9WlAajAKBI3Nhn1M9fjFEU5/NrgPWp8T5UcnU0OcqPZXo
8CC7Vz2rAtmbrpnuhIaiv5FmyckFg0ghsoi3wkEZ1Cka49HSFP0RXTqcv5Mo9ly3kGhh9LBMIgIm
Hcz/aP46HTeUfEqhvX4Y2cf6bBrhZVDhBxfugprqew4nHOfqaTHy6mk2IZw7eAkc19ds0rAOgOGD
qdxP6Oo8LvUdRbF5by/xF1Mts/t4N5EaCoMS0EB1fzFTk4WIU9z2iqD8LTetIvqhTaHuCbs1SAE0
w1+3BnkVfntNFXh5h+arMy5SIz7od6Nuf1HgqewnFwlEs7BDWHabyY0nf5AP69Y0oCMDmwwaByu4
3aqTH4rsPaHR7qW0Df31pfVBlZJ261bVwESysyrzmPSyk06fQV9mBlT0lQN8TAfucr3sKlZ8825+
dOFo0G3iwZnn7yxHqHnZC/LB+qEcm2dL6TaIwMxHxzQ8XY5iW45ONETUQ28m5zpvQ26/wHOUottT
cT9bs8YreqgT/1sqgMU7WwpvWAblcKOBqBIz1eyiWsanjTd3WuhDIkW3LW4USncVGmcxloomYOg4
6f0BS1B1i9J952dyoikDWPFpj4qtWSMuE6bQ+is9Qv6JnBJXWf0uwmKNVqJ+DHAAtFNnjxbTDe8V
BHSDi0gHXyXwad0nuXMPBj6CTq0t23iZMBJbFHQlRPG9rtn3fDBRpPQHs+n9Uh5MCIEAeL/cVB1z
QMUpTDxKEROer7Hp24tq+uvW+gDO9NfT2Kr0fe46rJz9abarGUmIevAjYbKTMfq1tb5mhS9jGCwn
qsdoE0PGBP8YLwW3QAzRNnA6D6Ulc9OCg581Tmtss0TPw0MVxa8ZmnJbY2p2UdXMEHW7Fz21ufLT
JppnFdKIkVF4GMNzEDu+3hvTVnRBda5cqL0hVGuTlKfIknSHbtS3wDEPiX3TJuoxKqevbl1dFqv7
nE5EjODAj5hIklYSh/gzXiWbEBaWhT0HQqMNTDglulfhhnmtolD3ML+qekOdYGh/1ATlXYPvSBbq
lfduYA+NPgVjdnSsUzTrwtNsYGRaunOEjRBsiqCAa7eviZV/a4XzjcRkY6HSSJ0//DbVwXU2ITfY
7VOBJZo0i6IfMu1DJTrJH6DqaGZsK4chMUXGYUmJ9ZKZ4LZ3cEQBefGpi/AQU4tthbNFzITcIEIX
BTWUO8O+yyJmu0Z8jTPjC/rfycptRpANEn6PglpEqVGz8s9hFZb0NJxPuht+M+zum1Eg2Vs/xqmA
ABcSwVkW6feSN68jXuKL4S+1TjNOp98r4A5bS0EyiyfAGdG7V2ahW6R5mpOiSVJAXR30vn/Q6wo3
nanHAg6xibxRkCsfgpb6MAvcgtYDvThg9Y8IZKEXMsJbXgQVcFpR74mOT8Fa5TGVfldAnpAU7Ugm
AlnyabBhEQFIJKLO1n5d4Hb6NimPedA8aioELZv0aa3oJW74LktB05pQqVRYnLzYdnrgo+mbbxNr
vDSuCtRZrTYJcAu1C0gg4YeR6OgKeYuZ1BRI7OYBOTzPEOk1dtVnQyqnYW9EPzVHIg6OhDNQF8An
lxISUIKeshC83KteO8rmaNbu3/iOmRLC9y9QMFclKwDW5NIVNLTVje83tE27LKHZIyoB+d46rj6z
FZh5T0MfaKJHYlf5NyK9gDQmYzmDKLCWu1waar0OAStKLK8l6qZAEWsbZIXo8clTGVJmNNF8Qtwg
1ElnCXlkWbi9mxJIrr1Fcgla+Z2wEMTI/C4MboI+ISZU7WNcWtVmpNpTJkID/PwFN7rrZCXKVoGS
uCkzXGBn7DXKZIfm5lkAY/nPICRNArr+clLAkGo2TtPgH//APdqhHs4OJZFjk2uXHjhRk5KyykOC
gX6r2TfLeAQNjvtw7+z+8771f7NvTLR1dgp7AFDsH95jrTlYOaX+7FjJjnceUDFiR1oEZw7og27d
lfr8JECLzJN2wU755I6jL7Mw2qJPgRsiS4CIE3EELeXutsnc0wQX929gaeIvoDBX1VTbcjEbdw2D
puG/grQKNMXAf6fcNrBqaNSSIDptO26YhkkmZ1leK/ArrETvonkDrgrIWD2m7xLMEcdcRXyW8WrO
0IYmIwZrcDUssjAnA/2JxuM1afJrRqmQe2Jv6gRlyEJ+LduY4PZhhSCGqszbZTmwq827+jWZUYSY
QpLCFadBmvBOI1gg6RLh/Uwir6dZhcYFtdRlQvSXo3SMSAeoTituarJbhM+P4wyrOLeGpzmP3uJi
vP/iiuxJJmzUea6iGZ+yph225vRZl0XGWNQnqyC+ja7InULcMObnbIqO//mO0P40AUWPR4XIp+NB
Ztuq+AtgtULrUnEofRxjkSKbqpoeGFWyX4k3aeRMZrYSFZVXJ2o0KH8Wc75LMqHfaYO5h4xWshxQ
UXbsmMhYKlAWXTwe20FBUYKVe8ZUdr/kmZ37UUj9pHFRkgloAFdaeV5aN98P6vKeLwoag6BS9qKe
cRWX1wSK6NYIo20eXcNWAQinUa+OuXSyoVjEFMmSkbkfh5GNCkZlY+REXToFUSPRj5UtufP5pmwo
twmWUC/pHsaIxlSqwd6Agf9qL2TE9LSvuY7SRgyzqJqZeZrA/pp1NlGh/DvCX9T5qfpXvfKWJSMy
C2gRaIjQ4X3xPXfXcn2e60QKSDSM8SFSi2uvU27MDcQg0FAxpbh8IaX8E8OWrZEYFbFCfSHQo15F
xcekNJfqzVmhyAWGgV+NyMTTWmuvlPLOtNNTVClvpc7tUxTo1ZSB9UUbCPdwW6MxkpJgqeDK2rAF
yFKi1teOByWHzFUndbWnXZJslAQXtKtuJLM/ApvC8NC6WPyRDoEfluM3c4ykFsM+MPtbo4KFJUEC
ImadkLxzo1G+hjnjXB5qfQrL6E2BYdWn5XA/i8zZaL0KGKCfLgbaJ/NUV/S4usbPsO34m9v136wo
yAsJTYUJYLmYBP/r1BD2YExMpU2PhvzJcjVAknckhnN/KB1CQQlJK45FIHLQsill8042zEqJpDMl
hgGTi7/B7/5pd8UAMlwWCYtxpFOR1P84pG4Wo6hiLT5mVvilypMHwueTLH1nI0axzXwKJOIMstNF
Qq9yJ7sGav3ZcKy/OTf/ZnI3XPDWOhQJE0jkn9DzHgm7QCBOdeyiqQJ5w6jqN2rSVluQLRg8uvr3
hlRtWKzvEN7KXQjkvJX1DSHxY+Apti06BegqOJ9UKIK6Gc0elbBgi/LE3yBx3b/A5F1TZc4BIS/t
Z80/cbgE2CZt8DE6TmkS7BS66CArdurQJlsH6RbmWdL6JRO2Z3HZbgr1JtJRYLBVs/F0PkiB+oyk
7ej1MS614CfsrS6rUXGeMfWa8Y46K/J0LcC8sncvm5aWpKeOOcljUSqbanDb05hOL/mcYDC9gIrV
8yakxGHuXMVyLy65kK4+6c2zAhHTW2viIZoqxBrLUUeOnEqf6w0jhbXsc2V16THDlgnxzDjaMyy2
HcjKF5Hre5G7dyKal1vogWjU0LdQDIRMzUr4ScOwQT+i2OqatiC8jDx91WY7LMEorrrq65wB1lWM
o6w5rlDRgpqa4yqfsPR6V1kjkON6GAQTMhY+z24ENio08nmXG8rJVa2Hog/f0ZXrD8I4rpJBZetQ
0C4nBGFEE23FUmNzWFVP2VxIqWlmK2n1dWzi+A21p/Jn9PH/qVF/Q40yTKET4vw/UsDu2l3/zxvL
YDffXfO3//6vl+4a/c6I+vWBX4woaEb/UDEKJhoSzH2GDBjHt7b77/9CZMn8hypU3bU01XQdODu/
U6KYj/B9FKoLH2WNvX9Rogz7Hyr/DJVsTo5A3frfUKJ0y/ljMJOQE6apBqmMYequMP4E1dc4dZeI
etwKTUE0OA3BC9qWU/m/bQq7x0YDY6qa8o3c/PMNZnagUGZDsWjTJd+C+3yII8vZtG7ZgYLrEZca
3ctQWuO+B7KF5RrguFl5iKBdHpveObPSj74ZmI5H2+59KpX4oZixqNHmGWAV88y+bBQB8H2B4z2F
0nVTn0nEw7scPRV/jJIvkbK8Rlpiw+0eY2AyCqV7mkU6iof7HELB1jXxNs5q5DDznp5MG4/I+ay/
xMlB9N+vm4pWOsvzumlSdx5uHAD+u4F6N74lOKf8/EDcZ/88Fb99zfqp387S+q71RVU4dOIW7YAI
K9p7VJJKX0trMRDIsBkgib03zeiTJZ+tL60PEGpLXy2K6t++Zo4AK4h0+EhmMkX83DRJOoEzy0+u
f1o//vF0fe1jN8X6wfX5Xzb/894/DnDdCuPKOs1xM526samoA8WVv24N8um69fGHNlV/vfbxvhC4
B706+e6Pj3z8ef3I+jTKoMCipqNu/92bNUssBFbya377xp+vrh+3Qpv9rJuxXE/r6OfB/nFMH/tb
v+uPXa1P6cG0GwUWKv5L//w91WRy9tfnUeDQr5bSb8j5BrQa18eYVdofzYS7c93MMrw8RF77Wdiw
bMm//nxjIf/w8Zaf37G+++eb5J8/nv72Z0Sv2FsPrpwehNxc3/XH161P/+c/r7v47SiRrAk3qAOW
rN3U40AE4ZyBIuyvI4Ry7ZBejUq1azoNj9b1OUnZrzetb1+fUgFL/PFp/ej6wsc3Ea3wJevzTH79
uvXxyWL1z/j4jKP0YtPnOtUnKPgUzGq/0wqgQ3Sa/rnZB0WDNoZe++vfJzjkNPFcdTMqaGigFm/s
hh6bCtR1hl1qPuaWZSH1lbd+gMawj2nO2aa1src7hQJTPG2xjHFJD+Mg939ualqOhQhnEx4aXKhf
m+urUWffmAmmseuz9WH94Pq+j6e/feX64vrn9Y0fn1tfQ28BB6EENcs6XBymY+w2BkSHkbRsbhYo
2cwUGZGAZRM9Z91XOJWVvz4Y7cSkXq5Tu5CvalKgpYSeS/9zwqJOltZNOxDHYlF36UzN36w/lRYd
SH1oyKbcfMp9YZ1hysynKOHXwxEo/HXr42F9rRAG5UkdCJ4izwfiPQWaaXXCxN4Yn6l0IclJ9HuM
oOsdwmicfFREJj8TWr2PF+1TnE8j5klhq6K0FHxyhfXYxgHpXdN1PnI1IMhpwOzWpzmlF7PjV+hD
jzXMlC5+oo+0ZGF+gBMcwOoA9C1B/U9Mhg19eVyd9h2ioietv1jGcDWcXttTq69vkP+vblwU57d4
QbBCqAaq+tryHGTOViA2fqzrpfWRi2x9S7F/bbVOYx4xpt8aco524iYCtdni7NB2zMlyCm4reCEU
O9n8eDFGRccYaUtOcgStD5HFcP14um41swLkg8R49XRZH9KoaQ92oZ1cO5thhQmV1ll4X6udcsCS
odop1cgQmHPwoSiYoNulDjvwIQ86otA/b0RDXrmP22/dWl+rMxxc7QFzLckHU8oyw92DUVDNWLla
jUsR++P5ulVTU2ZntAmPjgHdCFSfn1a2vMIGOX1RRAnwaPk8cvgTZWmuyqhj3GHanQkluq93s4o+
b++MirZVF3Pyf2529dEF8nOKlmUfjPQLQuTxNmGlCrxzGYAR2tgIZzg/H+r+ZI542QlpZ9Q1reO3
xoKTE80zKTpE+XpaMEBCAVzBY3DyqPCjTNhMRDRHbX5scUJ8pj5rRKf2efrqRAdKHXT50etZLtlR
eQeIjAJknVOa3nArpj/QEUofYhw1wtcefNmEF/Nx7l+970Z1V+M01x71aEetdEDVyrOH2EO1FYQN
rfNjgTzHAsfwQZu92vzRB1egZHx10mwNquuFlwEURkhqh9GGit8JGoRwbnHAmG4A02bhPip2sAdE
+RrNp3x505EGt8g4wPuOeys8DWKrooTnbMZ0O6BEN5ovwkTYCU1ZpDU+22+iOs3Wi+V6OPk22rFJ
bktxoQlQZ+cg8hx9g/iHmZ6L6LZRT+h/QQ1rO4+syEQnnIZf3+0q49ByOnVl0zLhmBxWfKvV2949
wZcxKN2AuaKJjqr/2L820w4pcr4xqO6lHXGxj1QET86z81RkNNM/50oLc/Wh6n4ICmW+c4PUK0UI
ZwCw4ic4Nk+7IjthGod73JHOUJf7Yfpk01Ixt4F6Fw6+cI4Q1QLnaFBeWkA6HmhPVelJR1S5PQ31
tlTvUP1tQaFwfo1PsQGJc4OhfIiYPzHqAVJb9y5bD6/NxVH8ST0a74nYaMRr99pt3u6U7BhYnoi8
mCozMqz4LF2Sm8n1xvsw3mkv3S0C+w7Kl9s02JOPpx12CqfJQBbmhMC31bx10ibrJixv0Tmh3FAG
e7GcHf1bshBSM032m3Y5q+5jqexKcXCaQ7T4jf2A+0QCZWthXECuBrWSpO9leDHb25D76AYUBec7
WcD8HUADwxDDCBJxf3gY6Q5vMNo7PthiFEgFF3A4LNWN9c6YNa0f0eJJDVF953S+9l42j0V6qrAX
U+UJ4zwp0s4Sfa18J93LnNP/Ze+8lhvXumv9RHAhh1sAzFkiRUk3KEmtRs4ZT+8P7G3rd9s+p879
qd3FDUYxAAtrzTnGNyKB+B9WvA4pHLxY8563O20g6mWZZ8sRZilFV8vJogMqN0C5PVEF5k5s1tLg
ivviSRMWknq1ku2E7TRwawDGa4/yNeFv+Q6RV18xddjPiN4axz1SKPJU9vBx7MXwPtwocEVrHF6J
dmnkDcwdu6Ol2ixHPLorPiZtOhq367bZ9ICmYIR9R+86tUOUYX29kkUay099ujf0pXiVBVcV3sTs
EBqn8JUuoDKt9G4r6czAnfQNhGXNoQBVXzoX9OzE8GkaEAGQG8JRW0UbEe+IH5DQs1Rb2xgdOKZ9
v5N9t9NsD6F3vGVbGp1RcdoWt9w+qj7BaMa+iv/m2prwWtwqgjVmTyCnfxX0Sm4oMsGyUWuwQdQb
nJtxLVXbwFsU6A3eSM7RjVVEe27mEa1YFuWvwoCFjiRGwvWIK3J5lZpM88CxsOmspSM7s3GwjsoO
tvI6r1HLLTmPE1lOKomNWgCz7wDPi3qFgBx60TWwItFY2cWufdWU17JdG8miWbdPMtqhRVyteWt0
3AtPtRPzWBUr3hNYaTPdy+jmKEA5/q24E92lhivF2iU7sV14RFphe0FJJzoWQ7HU7+fcT3EZfLaz
lMlt243wkfBzlY1IitCqDo+EbVSyTSUwvGX39EA09Um9CotmeiLFZJrZ+O+KcgLURWWImidzuAWg
sa4kIOSAHHhOC/N2PkL24jbmy9JcGMLOIscUIC9czAtOaknFcmcTDjYm6+Zs3VO+/6/8xdgl6npY
q4vqGR1MoW78y7SLoe5Ii+FuEc0yrkREwzGdYrzFziS40atIQWpa4ECzO2tdJ5zrHA8PeeDGEzHP
NhrHYF9gNKZZPV3VaTsSrcOitP6wxH1TcWKAIUkNmh8ZUqytRUu/csbJVvPnaxtcx2lrIhduaP5F
2zaBrb7K2mcf8+b41iHJYz1JM+ee1ogHmwMgIWJFHJEr4hKzOPakxHwibSMpCQLd68O6Y2QJ4SO7
If3VYi8BsI1XfEMxp0KSNQlZJTfWxPtmU5y1MNuxLdndL/ODd3kKXkN1x6uT3kphnTo93QQ00Vfd
KVf9EwJGWOBTs8gQ+rcUsVeJq5SLcrCbT8mwgZ4B02/dq4i809G3siPY0ZKotMr90iKnuM++l3O8
qDbqheyPaRm52W4869VCeffWTURwpgNMCD0wPVxH/FUwHLz4VxDV4rNxhLzKO5eAL9vBfbBcz1tb
te3f1LP5q1j7B//wXd1b+uOERSPositoRLBR2GO5IiwEh8zTJ5JXHG+NN8WGmu5INrykpy/7m9iJ
r3qpu5sAzf5ZOWZr+TwyKDABuJG/whGT3aM7cHusn9Vde+o8RyFMAr13sfCuGAH4f5AceGifE+i6
0Rs3xpDmenD2Fp18S/BURisQwpqH34osKETTTuBaTKEwG3ZLIoQ21OjTYB1gbH+vV+DaFwOVYRE/
5hPLJToGHt6vajkuwq3qYtfjl9CcSl122XHaKqA8JfcTaaqDm1JetPJSum9UlDbvHgKhPTjrtZHb
9VH4ImsZZSMmhw+fwwAZ2EVbpxfxhmYJYCKnBDvVoWIeu8bOb/kKFne6Ci/mG64g7pPuKVLS3Jk+
Dd71ghDrCO1dvgHgjULXZNqGYpTvNnLDC9YJrbFJL9HumKHYz7hBvElXsou6Z/mlPmZutuzO2h6w
eHeOd7qjuOzsy9ZyVL40R9uToXDsztXGW70LaPb30748KrhTHX+N2ZLslMWBwzsle4a8sf2AAuBK
MxLs9nJigjDO9dYFyZo2K509eNq3ZqMhW/nACbH1tu/1x7BPjwOxHjbGKTfby9tsD/5sWtZ8j7Ej
LBLXstFH29HBc1Kbh7iktS2tJQqBc7PRCcC7xsfiKryGT4PbfkRXy46uhi3+Ll/6Bc04mxBwnNRv
PngtG6TbFUalbjAEQAoDaEhfF87tZ3NnJGPX4RtWOa7I7XDYYwckWr7dn6enam8GDmHNR2GtucZe
u5JR5iLvXVlnbHdLpFQ8t3GDA5rI6a1FYD3YgsMIhQ4Ys9Qb1WkyCTm5vGHBcFb+iknJBkCqXb9E
12bf/46P5qrblx/kneRUvl7F36/pMXwaF97v4C37la5Fvok50Wen7dqDhaIfEuFz9twe6PYt23fx
Fl70HLkCP3zNQRXaV/E7o0jvYE3AhW/DZ79an+070gp1AbDzkq7ND/VWvY1HBkIGSPWjeiPM1umP
RAsOz/Eu3sk33enO5UW9xQvR4UtdyQcunclFM2N/QnNm9FnWTuZSK9T2oKGdfBu8zjvdWrgPaIZI
MGZN29jlu8rmIbRRXfJO0ou0Rk/phtvym301v5Elv8Hhs6xvIN4YY5o7lLn8wNkp/n7s9809OpG0
xr+Bo8hFcsTvFbl4bht0nfRecocouQf3z6YqP7nNnfs4mLAo6tJuTpvlqyFRjBMWXxNoWM4Zn9Nn
9EzLNIodD7tKt0Tvoo4rTbQbIi9vwqd4YFzWHW05bOClc7Sc0Yuuh83ADzIeh1/VGyre2laW7O/Z
Fdew8uXr9ujkL8JpWuI1xZOIcVIik8sWX3AJxytx42/CDYLMzO7K5bRQtsJBOTQ5Nt6n9Htkale7
gfUrHp3Sx1vKKXM4x3fTAFywDC7jk7gyTtO+HS/xodoxpdCGmGNFfMsd+ixr7/wdXlCtt5BAY6x5
bs9UeRudwst0Hx4D4GOUgIrAoELAWn3Lv32bb59Prn0i/uZfk1HAICZvYXz2EJ4d9aXZZO6wkViq
fTQngsw/02QhCE7/ZMWO+cFW9Ra8avvuhGGPdz3t/cipnzq8JFChMUU9G3fxhu+zcOJplV7m+cG7
9Fm+8xYJ0QlBv3534366c0LsPrHE8/aEbB6MGdiYIvQHRGUuRg5oO/a4HRef3ZoZHmvNJ+Vour4N
adEJHH9RnRhLOU2+T+mhH1f1LTkx5CWn/sD3Gq9Fh+S+HSRH6SRvA45QpkCO9C5uEGTre2thbmaH
YMGNBHi42XpguNFX1klcicd8TUiWdvXvIJhczFacuhjGXvz1J+q/hbbC3+eth4u+B1vFCS868b6H
ciExSBJOv2Q1dscy438av6a3pne0X9KbdkK77kZL65jdgaNvmh30b+sJuHJvLNpowSlNPjMdpA7D
Tnsb1grDc7UhZN4VdtIzQMkVM1ReeXU2Xe2JOUX/DfS9fPe33S5fTWs4f4wT63SN5cWR1tEyeg4v
8UXbZcv+aUkDXbrL7ALYiARXvnUcmYi3bO+F2iI/oPqNzzsLF+LL+DF+FOfqGj+lx2afMQoaX9Yp
uBrP0omspWnjbclNPJoXeAxu9PYZucLTsCM1a6ms5//QoAUINQjmfZE/kjPh0xHaomRNAkQDovx1
Fj6FdswUCvi5/WoGB8408Ea8PZlrzIu3+jZehCuL8u6G9cKFbNAj00z2WvmGmy5ZMk7n/Wa4kmKw
wQBPeKhMLL3xLZKKavqXWB/5FafGRWx3tYCxbnX2o4ojNn+y7ryJT3/FBD+KumX7qLZ2TKx02VBY
G7E+epTdiD76R6790Gz/uQ3NA8olnVoBRSfz0R2Yt6S5RPW47U81ypTaZd5HF1YhFKHUuZz8uHhU
on6uPrb8sTdtGKE4Y+aa7uP9mGKCrBpsZW9Iz3E/kbPmk4Dr9cTXkNghNbWxkTBeZF24q4X3jmKO
NHVLWiqLspPD9Sjm/tbkqJ4l56HQryUjztei6J9kavKrKvFZAM8XLF2gcugbH5rEtppLeY+tulaI
UaEdKw/U+utorupLyVyHhwf7z2bciCFngZ7hMqnzTYYeVg5NKpjmzTerdDH5ChUSTNN/MokzhQXv
I5h4VMpzpVIbDHUqDo+Y4uEhSMU77jYj8dkNDoJJFjEOMaMuBp8G1Wz5CylEDHFyAJ/BNGh+x1S1
6AiIkWg4Whxa5FuQ+zhMIFgVhQG3FE7UaNeVXxHXKPCe4DBV9syd6gzs7fGYoiiZeynG3B55bLaD
TkkjJCMnfZR0HzXeR133sUV+Bx26vix3qeenq0ih/P24AKNabuWK6vjPbYXQhmv8Aks/GztKKlJf
bUk0q7booSsCSLn6uBALClfkyhksFKiDPi5w6ZQy9iGu6553adqU8Le5TPunVitPcsJ6LeSyD3Rh
HRYJ5nxDoeI5V4bppv+zhWSV2ud82+Pir6uPxz2eFgsF3Yw0G98lYC6Yeb5jsf4WB9Oht8oAEGNr
EUTOM3BddlJD2p1VHZOm4HOBC6+2iLOrbSkpwyrKp2MKJ7klqx7BLyORSlW8mLs4Q01n77EVm9Zu
yoLYjabhnIt6Ji28kiojpkij20kKEcZlJS0B0pfbCbf7tqSqTo1Uf4GY1pJfP1973IGUD6+TT83+
X258PO/P9cdmNyyszCh2UJIptzLgyxVFZILoqR/XmhbQG3tsP25+XKCTo8o8X/xc/bm3rD0qrqAD
Hg/7uf3PqyhtVU3Oz116n13MFuF9XhpwwABgwO4XtUNo0QWdk4xiqgydDaeedEKJY9DL2bcFtZMX
ljS85QmZb7mlbn7ue2z5BY8yJ+LBEfSwqehljfh9foHHRYn+FS9SneAHK3AHPh70eBLVa5gW0qON
OD98QGA/OX9e6ufWP9cfT3g89fGisOk5DT82f17vzyMfN/48/ec5f17+74cPmo+Jr+qe/3rK4w/2
Bgn2fUVN++dlfh739zv7l+v/4zv7+dOlFmOUtyI6z/P39njJf3n3//Lp/mw+nun9fMf/8pf+bD4e
8OcDWi3rTD2havvznv/X7+Txl406/I8f71/+8s/n/OvDPF72v72Dnz8xvU+NCosweavnM0k2D/4T
MvA/F3/d9tfVx+P+uo0eAHWtv15GejStfh7+2Pp5zOMl8lJnBfbzmJ+7/6fb/v4zj5f462X/PMZQ
pqeGftuynT+f+WjA+tFIWl0dbZv5RN7O59vHvX9dNR4dTsbn7M8DzUcX9fHwP5uPx+fUmghyalf/
00s8HvG4+HmZP3/l5938r8/76439ry/zeNzPX3q83s9tw9wFewhq/r/26P+mPUJ1r/2ftEfX7+Gj
/i/ioz/P+Ed8ZM3Q5R/pkWLwYv8hPhL1fwNJLBsiEiK02rPw8R8es6L/m2rpKJKQcVsS+mIUQf+I
j2Tt30xFg56sYg0wEB//P/GYNVWbGaX/IqeXKEWpsmnBD0bZrqA/+q+KUNqWQlfmuYjHhtQGve6e
y440XsiMIDQMnYWegmvbK57mzG0K3uM+ay03JMOkG3mInBR7xZtypkjmUjOrJ0XDzlv7iJlxCxT5
RK+pu6L7QWBsBZdCM5/7RtpXueZWwQQKoQP+l01UEgTKFLEogyJUqo9MbGEnEuw9lu4QyiedEqYS
4g6MWJ+3BdGjZrI02vo+ZbGGNDXbxwUJlF6pXUqlPmoVU5I864nytshgFErljDmsXmT1tOpNHKZD
s5PbBh4PSpVK+IrmgGU9lg27r6j+UGiSDaqpfR4i3YDYNRmbCtW+bYQSGUksVlu616mIxFKiCq9Y
2UoQwmttAUDryWft0RhBsgLZ14eDvBL9EY5GujS9+r00pWVbqfvWoOY3yMFGN/g+HKU36H9U27wz
xm2YlOku7wXegEzRDgOQfEjJJiW9kbLWfE0dSvnw2JIqwngSclFMggCPJK0xFMMMWyE1ADQnq/Ue
GdvA9J8mxTgQzCDrlnDKtNw/e8rkn/NSWBHmQP1uVKJFlTQQGrRSPPuTNi1M8CR/rra5V55JxAa3
Zi0VeaQNp4Xq1QAysc3pWNta2gWHLvfuvgeNQrT8Ytn6YecYgumdHheVOQonKLzPnfKZWoOxJuSo
ATuU6MwEfVpZWSqvCrhrsi1WLMg9fuUoFCLVwSWpk72F5FaBjewvI1kKdgSmkT7B7k2UaGzue2Le
9xX2/gAs4E7rBmNv9XlFnpJHJWGOXQFxGB7JZXDSEWuD3QRtCxRKHlZJn50t1jcHPR7b53oMg9Xo
k3DaGlrznFWaitno2FmbQJWqm0jwx00U330FK+LjiqyRP9Ln3dnA5iX1kX7r0rlCIYQsYI1kp4jd
5OCRj17huVEjEDV9EdXK65DX49VTmpfOy7tPtPgUniZVvXS6J23x5w6LwBN7Z8Dot6P/fzQEX/gu
dYEdeCiOXSmRT56Y+YL1WraFPaRdZV05WnrUHHWxZ4leyc8DAJhfZpluMK1Q38gx8kiCHrzlPYd4
Yq0q4nWxYg06aNM4epc8SbB75HfPY6QVC180gmVNRoRtZt1Eqnbjr0t+58vkIaQNY1N7Nyd/U3Qx
CC0ZXIAwEJ/c9LfayOHeBIOwNGuFzPYpX5AkI580b66b95UCC0vzQKn1/kscmyottVxdPPIYUkKO
Fp3mi8vHvRYebwkhFaQkw5xRPePdqKU7SWP5uVap/Q9VHW9Mb06zrevuV/ohSIX3FE+Ef2Gl3yVp
Zx3rAfCeL+l0jYfQBD4mh0Tg1cU10NuVBsBukdSSsCijqbuaXsVairaAJasHtUj8j1SgzFIRHH/O
JXE8BMh8HTmFoWDONseyUAy82TiyyHkfnnOE/c8Qd9athj2hr7NuGc23s3KdFk04SovHI4y6stZV
Rxm0g73TGaRfxJUxXDS16Q9ZSLv5P2/itwQvJoa7UAdeVw9ZcRcLhQKPmQuLx9VxJJEUHAHvKvV3
Vd8ld3RV2Pbj+qJNbUwbjlTsuH/XS3M69GWQXessOYZZ7Z8e1wYfao8cECYRc0wM42BeGYEIMU5H
fz+GsXhPRd81K027jkPfnisE3pooufhhkqecGMkLaZ6Ez9bEVUDYoB2YpAe1GpKDMOulFOiZpi8z
1ysG6BGefIUc2+NbNY1lTvTEcwFoiF6gV36DBWvLqNt3JThSXaC3PhGtc8hI3Trx+wk2uZ0g6UYv
WwO7efGxMjwLmZTuWk6XKO8J3DYAYqwLXTn5Yhf+Am1/MkGxfoGZk6isG/44Uxi0bWuhXnxcdfMu
UN2qLeVNVavGa8JelQRSfFdxC+yMSevgqqXma29B1RLZvZA/FQq9QD9/bReqYlSvpHB5uyQsqaYV
ze9O4HjCg3Eq+rR70QUFfHwopZuq8whqno3i8Ci9Swbo3YYWzeKlMQzX7Er1XI3AUTuRQ7jMkL8A
GAWmDat1ratB8WLk/Cip0YS7IcyOXl5Yp35C/RL4hr/lLUc3CMN04JLxVfasagmZJXxOCU+6mABS
Q1UMnkuAPQS+6MVaQ120B928j8kWO6ukMnCYR+290oRlBE9gq1OXuA111Tss7etNUUIwl6uSipvI
J3rcS7XTINF8n6XTxvdFNDu6UU1ngBsXwnjb3Z/b5qtZF+WLIhVfvDkWypwvHlt9xvvpOy3Ajh13
hCHL3e6xRSYu7aqpkHAiQAPGyCTieWR4Eqtad80QXGUoy4UbxXSPUystzwk6ZiOuf+N9kVZW1xZO
okKT6nDAyrCStyFhWbDKKExNfAnsP4hV/BS4ZIBbyirfFF3qN3HoE0Ytthv8rstRiDix9xge5crw
9oXHUjBroqNMdaI6p0KTXgRG2Rn6Li0F/VuamBCpnBRWqTiN+LnrctfFxcwbE597QFUwGD2JipmH
9c2srCXhVoiCyjeC5yH9spAfurhfa331ySBMk6wUrJM/qrUNXowycRwRzzZ8YDRFNFi06KA5P7Sx
bjjF+Bx2SbWUO9QBStPwZ9FWGara0H78MsboOkUlI2oMBiGg51MNF0mbkCFU5W+PQkPbVqJb6mJj
1410JvUptxW5+6UMIzXwoabdLoXLRtBKO0c/uCZIT3U0tX6d6JKKEeSPSoR+ZOhDuexD6KZBELmF
VXz5NYU3jtYXodGQLigLjK6QKnxIvaH1opTyl5QKh8YQjwLMZ6cls7AIVr1kXkDhJZTy+2+jBQde
linoyVC/AX17iQ1tVeueDvUnBgExfsdFraM9oaPSDHfNK766HHmMNfk7phokmUquOIpuM1RUwYKL
P6Fb0JakBnYL9I3vuYX6KfvVYnU04qZ1LEwkK6x2NPAradWAmyCFKnC0RKudLvS/ZPB/ePq1S0El
sUy+wqh6nVTNpayKoL5qmfNB75OSLTgpRCuadM8b8ZkczyecNERi6hxP4u9et/t+fPGwvRUyklhf
W3uysPW75uRNwrYaDZe9ifKo70zdeahNh2rpyM4qPMFB/Ij7+iL64qampR8J+prgynXMSAz4cLia
suI7uVAgFWgBg5Apg2J/glc92HGXPIHEvRLkiOvFlAJXiUqXox8ti6l/6T3+Gzy3TIOjTSlrtLAi
2hR9ypGt6PsSta6vlrecxnFjca5XtmFRnkof4kAV1HvmT/GKUc0As2kP0nCUs95yE7WfMfNO4Gky
0FavXAWWcaothDMVvmMj82DDsjVPu0ORASb1XzV0w8fE6t4MAKr5lH1ljQixURivIsej21Q9jQhD
WafytIfaNVugORCxmDl4QAwIUiPqvh7EfxTjAwfHZBf8PFXQPo9xukvnqIbMFNF6KAWdDWqI7OoB
IkgdLa8vvoi5coxFDN+DBcit1KK3qURUUGNwb0ArOOC9FpMlAwKsu5c6Vd7q+XUkSXujiHwkj7on
pBXQ5Rh8lyrHiCKUX10RYrRrcWjpNyMledWUPiPzF2eAs1dVvNUixKkNvKk2f5vp+IkrZi83pEmJ
GalkQdie4zn3b0x0FEPjR6eYL7C3vju9/x5DICfFd12rACnydK9mwUar+cmJ8vwKtPACEZZuqlZ8
SJQA9wbGNEOHeiZyLurC4l2P2Jc5D6xMSEF5EByYML9KfXf3W2QZun4EYnRJ5PGc53hMxnR4E832
kCPEVUthx9QIMlwV/AokBSIoO2CqAiLDvbhEFAwNvtBPVazv2gmpg2brgrjAAODmZn32spiDssrY
SSYNKCp1917oz4IUnaNCfdfE8Ey2Om3ZGYxDxX7Z1UCOa3VddkqwoC5GvIaLHfncdV4BzhhVkE/l
vUrTk6+3DFkBtcM4wMMc+G6JpLMw31U4WfDEpm90rmShATmp9aOQRgt6N57DpAHe/UTmtdKHpzqR
m5UudWdzJIqQ8E4PUCHYrGipgpZ0krpeZkN4aAkKWDQNYkU9RHimkuswlnjvhfwjz3SksUAJ7UwU
tCPr/SXMJpR2LQAdVWd9LJl8B9Y0BAc1wotv1cHZqLxrmFe/4xEAYtspk60keEtV88t/ip7NVnkm
ty0kt065A1RKodwXgivg7+u0Ol0yy6o3EHlFO7PaYU0yzkktm7sUqMm+r2RKyCEw8rhfwOMoWcqt
LYFOahmJT0KCMNOk2KwVKniAQHXa7sTKT3X9kdHE7wYo4BYilzGwlpJuek7ZRdpKgE3E2I2GtQlz
CCdEmsXIAoE61q7oGbuYX20n8EnrJtiMSudDckpOgtDLbqmZp74367Uvpks9smjhqQTWFSKdepOh
31GE4V2vjHbDOnGjBejxJtNM15UWv4VRLm8rMsrdrBZ/SU1VcZDDw+utHAeropLdmo7gqJrytYZl
0VTkdrLwJ101JAfK0/HzKr3j54x97xomEscM1GndmKybdX58m3zcmbJnXAJorSxrTaeszCc95S6/
Ul5EWed0WQEyFCo00Y15qrXsMnoM8EYiHoDxwHqOPHNnCbue0ysOp2aLWp0FejEKt9obkZyRiVpZ
SCATOKqV1h9wNv/GeZlwKgszgn9TfyGVKgtrkGl1qxbbSu+KbZTgwGEs+Y/rjxtx2d5jeYKZPN/e
p/Qa9Xr874973B2J4ZbVWLl6PLWir5mHFCP+esnHnaLHjFAdxP3jJR839WXnDiVixMnkROspfrYT
DfQOUZozLPerWtE2fZUfI5iOTdZ/BzOWuxnFVwoeh3BTC6jYSG3f5HVzwj2wMSn72CHu+KzVX7Ww
+4yL6duIoMgrSOnb0XNrS9koff89QdXBjhxcOYnt0gB8WjM4TcpcQZMhK0yq/D2OyJxA9lWFdMiJ
BnK6X9OUG8sEU5rdadK+LHRXhWHv5C1JeUZjBeTDFBIjJ42zeL7oxvifrYmUUrvrS+yxrdGu2150
H3c+LoKmSWFaareS2HNUUeFHGoAKE5tk3fUqor8CJ9yA5ALAN+qj3ILPTSKq+7C3/FHuP0T8j+sP
jX/RruMmueT4FVd1RBB9VueoPKkmjVYQbGH8ZAtFY3Y2yek9wYmHIJMeXjlJsyAiep9MolI6xZd3
YqdIfy7k/9wiHE5lKuVzEA9pvDM7Od6MBMZkcvScpCWiI+UoGNov8tE0RXyGzv6S9D4axZSUYulg
adUX7MKbEQ7rIOQLH46pjh4z3feKCPyH7jVxn100HZSZy6ir8t4XyoWqoc9o0TzmwJWHkvWMmwQs
etg3WKRA6ZZ3Huw9h0TwRQpO1DHCS1co3XZsFw0G5sYS3kvJ58xgZMdwsH4Vo7kJabHPUwS6cuh9
PddAYdpK2s7AbdSUF4DXhyIrjwKwAAvBuCQCk/N6VC8xU/ySyAW0oW3wLk3iQcHTjvLb76jReVRT
MLNEqng2M6t0g6cslr210vZHa0BML9DzJHxoqtVdtzSJurbpiO5VMVoBj0eNVkqc92XIutEp9ofS
GSIcUhUpsR0LamIhYj6mwR6clckV4hc60wS/UkgR7DqOCMxU2btLQrfyhIj1xbC15JNqVP1STBqw
RxjWqghCAG3csxxtFLGRiD0qfsfFiOhY2JqjWe/kpt1qOhUBM5spiaTdFwz89sCsRTPzjZwNI+qF
rtjUWrrAFY0uud2XqXfLC110RTU+RaWRO3lxGlVgZZX6NnreM4BrolPrYJtH51ZDbNjUBeA3LSAf
3pS2WBJWaTYxv8TJ0efp3WvNxQBMw0nCgAprEF4LdUX0b4q4iVUAEw6cLLjLi+p5YroPfBz9WaX7
5Dup4y3QGLwxuJOOW74FlB3MaeGxYoIuVH+pM6ZPjctFFEZfUQ5jk8ItlckRHUJ/oNP/PoC23RKc
o7uZT/ZBT2YZVAMnLVREdF7waxxJfgpVZo8K6tCY01hiWvco1iq8JS2a1o6lzNwUzfrXEgp/1CTf
vV7fJTRgUTx9NVZp2S0IvKUGR4Bsmx4hwnMiV7JriVBBSbVxNFG40RezXDVA+ja2MvnA2k4MV0kS
PqWGePKRjxNveun8Apht86piWRHIFDFCcITFom/LjZioT1E25iDQpWMvAXZKSpCJZqf9JunlIEjE
kJfRKS9H+CLeIfFqkJbKqFBDOdZJ911CjPOjsyKVd4KuCwJ7sQ+I2MOWvc6IpqHe7/pgb3We/9YW
+ZekxxulFvaD2p48H35NeFE6ZiGQiiFVeRfJQtrrMxUhMOiZLvJd1SIMCNmzL6dunfSco+PdVCZO
XRnPaYSUuMk/gNIiLQ2R5ZMAjqYmbt8C1QpWxaR+epGOytYcsadp+TUI4ud0Kn4HDBTyVP7GROiI
XnNJRMYcQ9oPtYeOOfvEBfjpMSjgm/oNtP7QtAVSBuN9jIr3diKgUMMvo2YI/3Jq/52Up0uoXY4R
w2EJQ1t+q9QhWlvTdK1N6TkpHUzPC46uWy72l8QEbe3FsBxCtHt9O1O5qZqZw7C2xlubNubSH/Nt
Nk9VvSL73QgNLK9WAuiv3CpOAa0vnVQQTLbY5rZEfHE+GUtCEVLwqv6BUx+CYv+SEKoiaF8yp7AC
PxN78JsiHVtmb/qYEX/db5rBv0Td9KSrTMomKsUtZQ+tdPU+Pqv5DLgJAQTixKk1lKuWegiBTduh
YjyXkR451bjRUOZQ8TWpTktvvWg9BUFh+2YoLwzmhqJP7m5fopwzEj5unkx820TDw4FgBp2Qqc6E
Z8qHy/wVt2mBccQqICJSM9aDpdwEXwLrMncscqY5fITgLZrQXFk1YMRRGnE4WDd5kA69zpUM/1E1
VYye6aRttCQ9m+FXB5D8oBIFYGua8ApI600JzXlpZbnmFL9UPhKC/tZnOdqhNDw9DqQmYdcvfjP5
uKWhkS/8AaUcEqNFaZ7LOV6sHy2q7YIsO4aIMgTGNWFlw93Q+VCyx5xdmFgs6i2nyXg6yBLrIj3e
0x7jtciWUNhjOKOXDrG5GIBaaHNkfkhxcA576TMxTAZ5qzz7EmYiue4XY15wVMp8gVVEBXtebudj
hxHVl/bkTFAQjK0jv/6my+BJmj7lEGEQA9tXKRvNGgnf1NYj5w5HN/TK9bCFlfr7oJVUd6SbF1Dg
6PrfzHFf2uRZa7t8SeqI6/V6jr+Fj+QpQFJoO3FeCU3BbQd0RJU2bslVZVCI498akSeLsjeX8TA+
+aSi20nbtcuiVTmhyvIn+H/QNz0uL807aG176xMkorWILLu0sGfUMDtqQu3hCtuJzkJ7NiGmLanP
rcq8tKb4JJpoHqGHaZMzhWW+hO1N6zAjvCWUpbdJ+kj76GWkBWOnMZR+ax4hy/pNGLoPXcG1a/bB
Qk87aW8mzEMTM0XmXfH2hlzDkyM27uBxbu2GjLq7rCqszgiTRNvmlAbYVwOKUgv2u9IQhSLQkxYU
uH0qbWbqFg3kxTDwz4YQAHL+d77Oa7dxYNu2X0SAuchXZVm2nOML4dQMxcxiMXz9GXTfc7zR2Lgv
DVutZIlkrVprzjEnOHluLIMLtWBKc2EtQRSPbY8ZsWvbXavC59mc9s6gPvsmcFejO0+cc/G1yMPb
zqZLqpx71YzPtROeiQfjzTbGCx1bzyx7nCZVeSgMWpRk7rHOsqCl6fSRJtMhnRsEsbIFjLzIszV7
VuZ82GVtcmsI2V4NYbalvx4eo/SDtr3gFJpppivyRuxXBAws2Xn6NQbm1i0EX1xCgN5cr3VsiTtU
WLgUErt6SgiSqBRvQCcmvvqWrvIc9luLILlLwyMwIuQQt6pluqnjBssjlkNXezuCuz4pbx7jmV1u
h68GOjFpXfn0Z0yANGFkUKmgdg0JmY8snw1ktDNJQjlbqn+CEzuu+u56LLZ8vScR00+aquHaqBJn
02sGwR2YMWDpj6QD0ozaUCz17ln4DVJQIkrWeVxZl0lRsH2ISWs3a1JEmiEmAoUYORrk7+6M2C7W
/YWI9FU5AqdxgyXwJ1k8YZjXAr4lb2CfzgwKuUe4So3xwZT1lYi55oUVGzSioo4irN9dm3FSEh9V
MdLEIhuvNvfMVZ6lldkrhDCP4yCnXdqAXSTbY+fh1CylOW8rCzV81X2XRuOBrnaIX1J/rPrJUsyl
4TzRzEvTjxr+YKEvAm3ujXqfeNm1X0ibyiT47ruA/j9zvZJ2tWEsV4DCZQQNETGZil2BCg1vROHD
B0PQSA4mRXn47I984m2s30syTrECIvQCO6McuDdM7LddJ27Z0D4k0fBuS6Tgkwq2ThmQXmM6r20h
JiDRPY6OsX3rcvpbVtpnuG9B9ls9dqHJuvYYFHqRWeMP4coH1vfKqNOdHhMU8RyTkmnK1o5Y0inZ
60MnsN7XrU8JmpOGhOpw6r1xU2gDg47/NbjmRd0LwsgQ9G0i0/I3GcS0DVSir4aRGRnwWDByts02
nYA1sQVc2WkC8so2EwHCx9CKjkb35kH5gk5PYWxGqNtEkK6tdn6KDcT2RW+b5HAN0HnLYNr05vjZ
C26CY3kTLFFdZCnETF42NMa4dbxTXj9vRYLMIKlOcIsOdYtt7yeCwbLazQTtBzy4ode03O+mLow2
gLzjTd2UEE0DH2thai6iAopJ7zkSzq07xqSCpXQJA5LSQ1G+Vktuaf/UZz345yqcDrmOrJPT7q1S
NDvXJmCkfRC1LTaaC8wFUJMzl4cdoO6ClIucM5nJk3PIhEH0XuyagGG1s+tHFpnah3puSesbZCe5
LyMLbejt2qrikk0eJhxdOU2XydANhyKf821ObOmAIpqrYXuklr6teoY92YB22mHakObjMZUhM7oc
wwF02cMcUIb4+C4FiPQx7KI9PMyNlznpruwoEVzYUoHuKxYYsMWZz4Z87oyXaolFaiK5q+sN0Qon
M66xvsU0VJw2sEi4yewLnWsYvRLFqgb5j0N1+rART1zlOOKZnuFbKe7SeJzXjSGuoh4XXGxxYsTm
tqoy/M9Reg+WhcIj4J1NyC8bdwHaWAhZEwkkd+kutP0d+9hdD0Nza2VManUp8guNAXlOL6Bz3Xgl
g4WaffbCc78bdBw+IzGmh1PVnvFFd247K3+f42myJpYZN+yuCYPQGyMjx4vXe090zVUTJDT4f8bx
bl1h7is/zCzZVFCqEDcLrrGGo7YTHRE3zs5eCfO6M+9qQYSsKIuNp3pU/y5suYzQTuI/XHJlRU+z
DcG8ZZYHMHowAhFFby3WKL/q7G1lRwwdlk4O88hYWB+lEXenvjauG9meEiEeg8lk5h7l8trI1l6b
76BhA5Gu4oTIaHEy3NxlfkA7BGnEUTb2GskRTmUT13U/XzoiBTPAlMhU3U3RSkYdzohxTWhWhyZd
C1CnDJfYMbVi3s4yuXcCMKFNXELIBcN7G0TYaT3DeSTZ404nCjlck7Dl1M5jGuFgcWf8wwwdj9qq
qzXwgi24wnpndoXaROV8kxtn11DlnuPuypHGGVEByo+xPUOuoC/BHg7xTtoAcDfemyR7DF5o6J9y
42lwp6NTsd0bYs8Hy8bSY347A0Zj1eVPssRlRC+IiUP/brL58msUQsgbbrWu8HBIvsnZGalcg8Lf
uj6WAqbRz9oOGL+VJOLMNYlyHlY90O96ghadxGG5kQWBUk7lB/SRAqzsrt51JtWejUu/aHNxNqQ4
xZmHCMqRtNb61xT1EDkZAebrIqJRcWUaySvdQXYixIKufVL77B4HnyJGzUWwx+TDPYMeXw89WSuB
fxBwEdcFw2VjDaYI0btNJ5vl9qQZ0q3rTn/4lYvRxyVx2dEvXNtr5pPWl0UEKMFsGZhGxwy2Rdhf
Ffsg0puhTYhwLzv2vNS/stf7MK+wiFLG9ilbKpryjVPaBDTWJXQ7ZqOhdKOtRf7dyiOgtdU0vj0/
ZH2OounslLlgzS5OY41FSvaNuUZqcnBF9ye2Mtpc8o9bETxS840E2scA36S4aIH5DeVOJO7HlA7X
oWdc2Fa2jabFHJ3qR1Vl95lL2zIZsotoHh4n/hpbq7cpfVeeqrc5OpRtYtqbxBflzi3LnChNsJuz
HpavKbtTToHtBP2PZfU3Eb6Okm+N7X5xL92RZOU5yfe6EjEJ5fLLTpjymH71EEXjAdnEa8/4He8L
F6Kw6d7nLDlQSZtiFrg5sGaKqvrDoOpp8VGY7O5curYr4nqfhDUSARFEu2iiXTfowlyXVbHu4QP7
hPNw5bRPoW1+gRikoqX2p74NHrS/T7Tj76psuJmgvkA+wSeWJgeENdi3aeKuh8rG5S3JibYGyeaT
Cjg3RXPbN+4phQK7LZTcNcKILnLLvlfqoJmqMCg0Mxbt6JnBVIt9hfqzIaLZBYu9kV3drgsWT5eO
BviA4o1ULAATy7IUJCPX/fAiYx1f93m2rwuNd50V0xvZT9a+T1Jm0X0ziqvYfSC8ijEca/p0JUDO
i3gBzY9MtgeGXaiWCEHQHHA8NVeGrHP37ckXDZ0ON7w3ktxDfNF9Ie1iE5UrygB/UvvJwQ7A+Arr
oG3sq5Ri07KeZtP4auPRhedSHVszlHfBZfBgjUl56uIAb2/m0++M733n28+zjgCU+TbuGyy76SYa
k/E84ivulx1XJwF9DB4sQh/7v9lcRXOhryrVtfvAIWiT1D6TFC5VEiNYPXuBab74nXfXOt5H5cmX
uLCivZtNWOuBp4o7jwYrhnuZnZBGYdueKTirUnlXfsEFUroBKFMGPqbQWOy84DjWz7LDqxMtwnzT
az6qTmNpqGEVRP2NqskjRTng7Kqehk/dGu22VRivYm+fKCSS4HtjHB/uqjTyczQZ8mjpabq2RHaZ
x0BDoxRoiD+b1zQO6GZn874lqw+HCEHkfXNQENjYlwxYAOjQrzsJHjseOgrsobuEHx99JQUjNhik
28wP94Yf5fuI+RJpgsa2b8ZhQ3NkP3rR2SA6cjU4HAaBzs7T5N9bVeTcuXkF9bh192Ns3UO+dA6j
CQ9jUtFF5fnWvoR9oxnsX1hBeGUIO9qYo/Vo0SH0XD3vZLSwU5CCX9hO8J7VtB2n1s13U+ExPMTv
XlnEiLpqhmUBB0UW4B/Rd8lTaKZP1twRRBWod6Ao4T7hSlP6RrGZWjpkEXRG6Yx4YHMXzZrMsfuX
UCzRgZhcSt5yJBXrYiiNHbN3cs9SxkD8NLGGmTddA7YqGizysvJ37TXWtdXr7VB8RKYnn/IovwXE
/gEEeqtqcOEkSFR0pbeyCXd9ApiYQwFFrcKg97P7Ncjt9r9Uq56NBgxmupBjBWSWHEjtvmFdNuv2
y48LCtNQdOwD6+tB2ayU+mKo6nkL9PjIdYrdVJk8D5nB1XdhdBdhtB+XHedXGqjy7Kbpa12xLhe0
q1MDUGneSbwzXQUYmoAQlElHp6G2HqqRUJ6tcCifpnh+c9gMjzh//TrD31sxxUjVS2S35F5I9drZ
uPcjWnhrKuTvoa3zvexKsBdKdZswpWnXLEk6/TDJrRC7wuB4nYe+Q3TbceVqebM2dJI4TVvePx4L
LU41FxtRueTnNOazSXW/EVo/mHGLQ3hpE7tVWsObUA8FMaA71fkTPSfP2XhJDzCJi5POZHRBbo65
ybrksSRpaG1XBFPVNiCGdjbKnZlw5UNL0mxjZ3pvVfFHybFGKCVuqtZ09344e7ucucMa4cqTTCkB
h7l86vGm0WTvZ5BM1VmbDT1eex7XQT08mFrPh2aDu38iJjFAhtB5cs2I6piE8cgf6ianH26Xudgr
fn6in4JYc2F5/f9v+w/o188dp+UZfh9SUwrh6U5UebKysln/POPPfeofU8XP7/TxgwmS6v++YiTr
xfG+/J5OCf/184D/+PH3+f/+j8fFxg6Ov2/3n3fx903+fUXWu27e/uctMVzDjSD8Nj/5LWnPP0/z
8+p/38jPq5GPUeFh/7/PpzYkJcTPXRvpz+3fz+/vk//c+vssPz+ZYmw5HzhIj6F+ixerYFAsPsNi
tP86oX59Mr9+m9/b/vpkfn/PfoxLv/f8+ekfc1NHKPQYQST/uf0/DD5/H/zf7Dj/PI23sO9mi9Qi
68eNlS7JcgzErn/fyF9b1s9z/cePVcexuv19trIt4509eo/yx7iipTntgt685izkS17+yRarS7L8
889tv7/+/FQqcSlkGe7+uf3n8T+3/TzJ768zVSh7n1LRbvnf1/m93z+3/fya/zhxfu/z+1w/t/23
h4QKKIrVeQmBacxe/u/P+Pvn/vz+87Ygx8Er/+dp/t7pvz3tz2PkHF6EXV/v/cpXF11JWWZB7mT3
xa8iShmjLf/886s5KoJ3/vnvwdxlc7DLwqXjYpLJ8vOg33/+uQ2WIAbhkQzJ31f452V+H/vPS/23
+1lhxHv6fS70hc1FezH/3PzzALcemAH+86T/8f//vMjPr//+txEW9WHK+u1//Qj+2/v6r0/zc8ff
9/pzn5/bEhRkONydb0DcuJx1gozw/1nLFKMPq3BadRPDVd79vVwMzpPhdXk0XyV2/fhzNagWL1uS
VdXRdaRIWMHpPhRbW0o4IwNbNt8xlkVMkpRhvStcB3umv+1pQoZ08paf6Na1BC81fr3VlvT2/M1n
W9I6M4PiwYyAzIVJtpejfmj6lJajQUtTYOtejWRYo16Id3WkrzuruiI6BWVZT83cFdPNVOsvN4o2
EiQpojTF3oM5LD1A8przaSKZG9ZXaZsRzCvzK8zHB6sO5S5pEEUUY4W4qPWIWozg2BVUSbG8Kqom
WbUp3LRyrpNLHxXUVbzMYSqH7JWpOBcWWgCG2LBN/BJBAKUwU/QaDpyKbmuAfaM5iRW4L/PWDUiK
nDGYOz7b1VE8U5qwtVHSQsJOoWMHHRk0aqnEmIHrgq0+n+mmYq/CTu/atS1/zcwHOr8BIGPpx2Bq
Qeg/Pzpufizr+gqVbr1OO/e1GZqLqppIDe6B8nms7VQol0nMRCpLaLuxYwc6Xx6npL+kK8EeI6MN
aJhVB3vAWpkOU4BIueluaPjsPAWZO0iSh5gZ4lzbw9qIgm5TszHvgula6vFPJ/hgAh2+MlNnPKpD
0McS/EfO8yyxZ1Zdwy+zSKrTJjmPTsa+pU2eG/0niyggTZOKYJy9YB9BQzFqdVA242+jhSbs+nzS
Lu30uhvcLbXxE7XkuOsasyKQq/sS6U0RM7RHF8hjfVrJe8eYpjvbiFG1DAaVORg7Ecm3TkPDYXxf
HGqDBkHdJ+0umK1h76p8F6DR2Nouf3iMrvEgg9sxDdtD0PGmx8XhHWMFgDzKF13vnESEa2aQDgDP
gJSenHNJ2ezsE+OPiop5045XyxFkZ766ypP5mxE2ZXLHeKBx35QhIjJM+s+GXKu1zem3RgaoMW8j
lUsSsGiumZHTh7uGMcWwafGGuF03bnLkW44rDYKMTPTOCroTDVlmOLZ6jlKJmJ94KjRrGvWgxRvm
tQjpxKSiZr3uRz1dtL2Hjs7YFXEX3U4W8Ksm+KhzwOqxGb9PIGBVsLBFLOoyy7min5CckhIrV5h8
GYvytRoT+trj/BI2pDv77sEyvkVIhLqdOunRscxiHWbm7awicCyEGkeJfpisAH9aeNkHVN+VQedV
ahKYDfkpG+AMc0NhTOOR1IrgKVkqaFIdI1xSZb9xdUkvxCCEg1N6PaiBprhlXccj3YmC6WtvvnuN
S9kzCb3t2/tONo+I6XPQPyGpJPWrpfSZGRrZLI7a5Uo/VWbkYMSGINdGJkgjqdlvWCPMoZjoWjUx
7shEcvBc4Gm6se78zH0yMpqi2NbwEwPcKRoTyEV94QRWvDWt/mA5CC7zfHqOQ/0exU3L1Lj6yuaX
2YbiRfzKp5kmzO7tx6BJHjXug1OZKms3nEJrZxJK9q7GPiCwk/4rYjwi39XKj+w/ZY6e2vRfs4HI
m3F+1jmZyDZ3K6zhyjHR36nZJT4QSYuqu8sIfQitqWkvE/gPKZb+w/QBalJH+YMs+zerL5kLqekG
KPNm6PEM+nQSMUlw7XYZhDWACSziAdiYwf7nmFi3VY86LnvXfEiQ5BDCYLM41iMWLGxazVqxR0xM
anaB32eJJl8C5b2ICD8IaUME/2cZIftjsXHKnguBQcchz1+GuM83VpgvynjaEV1XEE5gkROlpk0+
ynQTg9nY+C3RJHJkIobKftsZ+ZOf2bd6XJrTz9pn6tukEislgojU/qoM+VWk9mfXOHQ5WlTuJuin
XoAFHHrKtSKSJM8hpAlyplrJFL9YqBTGAl3nMFX3Ztacm25aA124BIL77XQ0rOyBN5zYu7DDemcq
u92OBimns1mDoGPuWvnuxhEx+9Z4PFYWiwKRL9In+L3JFvKXH68z69gyVRedwDyUV+dC0thyxLFp
/PcurbfV6N4kAWTFJWopsQTs1wjUDQEi6D+CAcYHbhy/dDcNq+62dzJ07YOWG99gdoO4j+wOrxw3
kWN8Bg0DvkiPeyd1mAwMaJQg6TH1fnCteS9U4e4r195783Alk/KxHM2da+UI0RPkIVOTv6Yeh5lR
vYRmlV1o0I8BiOnmDg3wQ+HlT9MMRdFtO3Id5s9q9J/tCl0NreHCb3Z+PF7NwUZIGq5Wh5TV8v2r
ijT7oAK+RHNNbHy3O8oIhUrq70ktw12CUu2Vqf1bGOcQ5PrL0fdWmTkgcM0PnZu/ypFjIlPdzu6p
DRx9mcyIiIi/2ZotTS1Z2zeQRDZOy/m5JOEuTBuEfBpi8C4dfCT21UQ4j/c2qfEt7pgJihxJaFDR
JkiZ+Bbyk0CrR6cZX3Uzf2cMaXVMSpxOj71bPDBfZSJnVnc1rtI+NZiOS+h3fB737owgpZpTTVCP
028KDK9uGL93QXeMe2w5dDe3ZQBQYlDiuyObaKNYYVe9QsJQuoyfTOQWBsSzpgS2GC0eIVXeypjw
QQthxBZT1H70w+Nr0WVLgyw4ViNjekxq8dqYIHQmKWuzYZ+avGe/HCFod4V9WHTUTR2VK3IPT8r7
NAuMR+bw0vOmjmb9nNayIWgufwpb48SV7z5tI5Jpe8FHH5+tmjLBs/cqGw4j3Nbu0NFC7vhYuEgg
lUixXK0GxoRvycRgsBf1OQ0W9YLqtmY3+ZsxvJRVdZ/3DmoGG8xRytk7BNF3no8XlRy8dTm2z6hC
Lu1Q3fQB6M5+uK1V/OYViAn6kDZUNuSvZIKhP8Dsue5mmlpkTUyrmWNDku0AGpSyobUGKppxG5B9
yym5d7HlH0OcyVVxxhuA2gYzEJ4ZTpf+2Ve05eY8GAkfqq7zjAYJLh8+TRc9p1PED5Wff9eLcaVQ
+YD0un9MacQf2oSpCoIegWsBjwG6cwKSTki3wGb20Rs2mA2X3CU8pdmJTl85bQhJrAbqC3rCyAlr
bRitOwa6AizUhUSdGsSECDuzR5Pf4UMWfIxC4CAoUFlteluEqw4PO30WJqvFPXrqmmMOMRMa6pXX
temd0lsV+eqBBY5K8jb8Mse+v7TA0kLi9g5BpB4Md2I3F/ZvaH5X0wTTyRr6t7YLd7EOmGqkE/+L
ZI60yG3LVCSvKnBbpsHJQxHWoAlsYsZnzPoQpBYSuKAOjsGcPwuK+poVvNc1OnBq42ng9Kzgbmfp
pYsfS8fD9RhmHC5Nemdx+dl0PedaFEnGhM1lnFZ/oGzQHrcYl0vnkQDkM4KTD2tElTK3HaU3JiHC
KXeMe696YOU+xWJMk02H8ZkSZJW13pWdyidq7afAd2rwfsRBz/b4SVeKYQv07XMQstT400YG/XtM
Pk8m/FsjzmiP+w3S7YazY1gT7W5ee7pg2uTnBBOSDwguxN1lcfpH70JXnbzKalfM3ckWHodHrxq2
lu2NFFYGa+uS2+X3N9hQGfYa8sahN87M9YOWWLlnzHYNLIgp5pzAduYL75hvW0H5iILog51ys/Zk
g+zVYuIvOGiMP3Zkv5PSfox8poNpok61ey5qkyiPBDFxXlCIzl6M4E4G6xBTTjZ7V20fPhRG/81o
xwndy3SMtkjeNxNO6RVWo63S8U2mXRcRSfM6tqBVy/ludgDS6PqtcUkCHkNEY2aVPNYuktGxjh6D
JWq4MWPqTkz5aGUxgAdoOUwQAohTGK/MB+1PEMO996wvAMYN09qNfXvnOtODbWJeyjgDEz5h6aag
ij3j20NQssmVWLFHTCwfJcj4No8XzH0ec8FZWhRDsy3IAIUA6Z7jsbiasDIvmySbcqy76qT3bMAY
cLGRIVfVL3Z3ghfvmyNjAM+4dysQoC7bMS5S5NSbAT7Q6SlYvLsDXGEpubAZzslJuledOB+2b0y7
yNb35hQt8bPw9OM8X5NayiA45OivDMKgKUxizhBJQeWwWCDpq6Tzx2FcQSpL/81Q++e6CRvOs9eT
bd6mqOtXSSM2MmR2bxBtDZzaficb7DtlvoRVsDo69nDQkx0yebDuGi9EOmWFiIodrHOy8pYHbNPU
UxsEWIcxkAzG7WltIYoUFjTeGD3v2gqR8CDueMms5tgSjm4gUGwqRH9dXj9mZDElpn+h22YzV9TP
gwqZwRMMARhssfxlm1XVzWdaAS+1+zUhSaqLOdswsMIn1vW3ohxeRTd8plCrZ4bavm29oe/0NrUD
Z72cG8hILba+eWAgwMFTu/daitueYehqyoorjWPJYEa5qrLwNfPQn6B/eojUXe+aDELZuq/KFj6U
KaINQ6Wr3HMvXYvJp4zV1p9HjBqmuK7ZdWjAEpuEqUDoDo+2Nh7NECp0nEx3ONz0BrTBbRERkauz
6MhW6yUI7wJ67YhMCrEqmSOvlcoosCkwfYEvKSMYfRq8C2RjK932eyUS9EO4nvPHBgfohZlB0yU/
t60TZztmFjsxjeANvwGIcNun83xBFDki9w6fX5zO27DHe1qK7dCYL0YOuL7t7X00TvtqBI2uc0wv
DYFAsVafSdNtJs85Ul/gCafAGECgUlWy+xquTXmkkvaOxqI80SlMxEqDZO/8LfW+ge8jfCkbBw1e
kH1NInlJVLKdJgzJRIQ76yy0EV1Nz5ULMjKy9zkYklWpSzDZuFr8jNGe27/Ikgl7xLRzE0HXJoup
RQsTDrgdLSyc4sDdskV85cvHcWT19ioErfVAyaF9tQ6DjrjopC8RCYUXbvVVRyJeyaQ+qzjZOdJL
Mb2Op1raH4AgDlGS9Wza0CM36jMdpkeJim1nVCFwXs74bWgI9oYhp9IwAPWcdiStsFClMVpP1TD5
ihmFVlB7m2jr5rpeZZjsNnlELyRNv6oovzQFmia2YMCSI69ezWl3SMZKkXbbiVVb2V8DTGa+WIvZ
9R7h25tAzSLmkf5JWBylU39VzIAAsudfWY7Vd9DDrrGT8xwjVG34Z90t83tzvm6T8CBuRlZTTsUz
TuX31I52tqeh6NfnKMTnlXKNskS7LbR4AhF2mloDJUezwM2d9lq3Lroypn+C6RXR9HtjYV0l9XSZ
e6ba5sRx7FIEjD7D5lVdD0+co6hBrBqRy+D62zaeyLsGwjv38UZmyRH03yMeVGOTMv17cm20I0TC
3qrkKxyfm8B5Rj/zIIqeahPqiofOYt1FUbpC1IEiCS0l5FyHgpdzE81u1eyb1t85r6Zv4/9wnkby
ZPlA27uKD29VDs6tkctpo1znRcP9sOJBb2a0WnwzYXyJheAhnv2Dteje3DjpKIXBviIYCdjDYlLE
39U7BX04XI/avgmT+Lb+5sIbAWodGgfwsb7NXXZqfkueXjaQjeKaL4R/2KvJrs5ePjyM6BR2U5Le
ZEJfOiE6soCZrMsYdsMm8HLA5j1Ozr31jpT6XeBc7kwOTOk9icS/t/1ygz//KgnnvVRYUPLpoms5
WwDiIRo5dI750ivvg0iPfs3fdcRUtcONSzMmY/0nDZ58Plsfm/5MitVVxwUgdEl6bZX1Gi2b18CI
L2cy+RqCQqUN5NjQ3WfdjItW4CnvG7QMCXKtAaCOaZKTXUQcLVQxfVmFh9nETeUxQa4i9VG6+rZO
+hk+gMeepr8XuXtCZNGtYcdRUyG1D5hY8sYMwP5F9k0BYDGUsRUo3uozAZ2defKixVtsSmIPgpY+
VdvWGze34t2Y7u2pPktfjuu2yY81OSVzb4Jarbx3aXUAJ5nEhl66zST+20w5H0lU3rapt+UtnPrk
mujUczcPl6UB/Ub6SDdS8BeDcxcpomWj6M9cGg/24lnDsfNgyDeNxsEj9d2IzZqay0bbWdQbR1mf
gvwCO0zvIeLEx6qUXypaPuwkf5ss/SxLrCqlg9O4q/ib0+E8yeGqytJ7LBTvlBDv5iJzFpXeefX0
1tfgOAOThdwoIOImc+WuZ1sgb+5/OpUjdFiFA3uiNWum9gWqdboJyVuIJWiZqV4WeXxCBX1XBIO7
EqbxOsfDpUnOdBISuMglHCjKXlUVEgOivAcEi+mQvqR5667/NF796Tn5R1TXoPrt6rYwwDKKgouL
jzsmwvzhN9AVh22E7dWno5dLqz45eXGPGHJVCjQkJeqXacDClFjRc5ahivV6yC/zIE7p7DqMqRHT
G1W895sSKPxazWO2EiKFHx9D8ycq2HebN6Tj15pUzG3KccoZ8ozbQWwJ/CbxjaiKIN7bbbYWoCC3
wijXTjafjQgwXa7nfeM5W6+H9MOSZ2xJcA1szi5UlPrgaRTmi556DLDYLX9U7YR3QPYI36CfsnKo
6DiKyysnf4Igs0ny6qZN1Eui0b4uh+A8NTZBuAGODJ8DhV7+Gbvfno74SyTUmc7tddRFUIcje+Dq
ZG29rCaioLhXif1ajL7LRi+hrB3qfRAS5eEqFsYyvUe9wDpMrvyW5nF9YDd2r6bipVbZJ7vfhyFQ
6ijwgxDLFG0gCLx49WVbR6+UB/0xSShRIhr1l6QKkw6D/R6xvQTFZB+IVqetl00OJUMTXxaTcVmJ
2jiz13weC3q7cy92bZ2CQvf8gT09QhwMNXTG3VweyvaK6E4GBDwBDCvjk33vaur1g5uS2zLOxrlm
V36MC0kTM4AVnA5sGo1250ydsa4zRPf15O2nrrAujBwtczM3QEulYKMWJOa+iKz9NIWkLhsBcvwp
DNY4wIo7Y+rQ1EDm2P/8+ve2qDhknJeMbzYiTyVa4NpmrVIkjoui2ucJ+OZyfAlcYm0Kp9/5Ak9V
E07HShQSx4F48+kjWxioV8LpjQN/z262KFR7N6LTZxGT0vlEzLTdXlOhtwNrmG5pQKbqvh6r916B
gEp9Vp/ZGI6upcO9iP4IosbWU85oqKFvPHeNRi6JiqDDm2L0E9R9h9LeH6xv3MCcNFTYRRR9OJkL
Ngf86waqElmPhC2ZSLBan8tS0JAKtJRsiYFoMziISHwmJMnqDlI1GYyMiKKjM6eXpkvHSoX2cyjP
PVIEPMJXzfJy6TKBcXyLjPPkbQiDp8CFiBGUBxf/zVpP2eVs+ndFfV1nYBhQ1tyXMQ53jEzHtnZp
aYprPIyrVgRf7egJFkNIXl5+my2jg9AoaBuO7ck14wEXhMMZEZbTtjfVRa/RPTYxCRLVhGQNoRun
tXMstftNOiq7N/gp6MQb8rpR0EX9yhJ1x5HlkBEyYbwDIXXdZvplLDrKoTHD1ugUf4Z07q6UVPuY
9rbpsVN24pAFlrjZEFfVNkzMF3Jer8L4Dyqo7GS2ixeBDWdNmBSXx+y+GJ4iB1uKDtijJTHyWFKq
V6OCjz9WKDPCjL2zQJYHQ2afpab1LEOu1lIBqZO0WKBBeXsrPbk93Rdfu2f22A++WTx3hAuTkYbB
QFsgKGIDVlhg79NFCpehyORLjNm0k55D55AmFTpN2p4Yf2eSqPmO7Rqw72z459GTAN3RgmSdfXKY
he3MwH+fMSQWA63KSDNc0TGP6hbGmxrZwxkOhCVC7NbS96HczvrByqGtm06DsxjSz8qhYeXVXzJr
btqwHA75tLiLcjwjNszXQvVIdxhMdTPNJyHke0+Tj9WmMjCb0jHLq+QYZ3opoO1Xz8f/SrcSvDXN
pRuzQLM02MjbltFT9D/sncly5MqWXX+lrMbCM8AdrUwlM0XfMNh3yQmMZCbRA+7oga/XQtz36qoZ
6Ac0CSOZTDIYAbgfP2fvtT80HRaMSwa1a3uDcQDTIIbKKIemRzHyEIJ5ATJHs7MzjWDf3/bGgqAp
OgU+16mp+Rl7uP3gHztNx49kcDIQwKjtAhllMDjqDeI54Hd11j3ogiFQ4zS8NUN1pi9/iRy4Ch19
mzFHjjzQ1qSWUse0x0LDaWofaxvsQJeYl5axO45SFjGPfKRkTi6lbd4FypZ72yRxtJ+q46xTDBpZ
uY2FDZIvYnOIIrs5D/TbMx9LQ5qNr26JD9RsX5ia8f6XM7A5OrJhAi40r2irc26F8Y2+sIZVXZoS
5qwuk5vWY36qa5r2So7GueYqhgEGLLBF7skB4j0Iym3pLPVn1TrnuT86GStpnlSvpTtLUuuqlCWs
mk52s8yEatNYdVaBb8vLaura3FlVHW01O+ayMAZbnJk3Fi03Gscs13ktcmxjnkW6j2+vSwElwhkU
vllu0UaRU+CGd/nIryBNkBsir0kGsm2Jik7f4K99a11e29BqXSh7GRoabvtNMb7WLn+xdviVIsNg
NkYuyxojGdfv30gUt5CCFzc+TUmStB5MWihcUQy6eVe2cQYzXoJE2Ib8bktNO6lZQq2lyvKY9Wxd
HyV4GkHp5+C+Mo3C2IrOLvcMi2XslLsAGWYcE+bZ6U/TtdvHQoTbPp3ewDHcqN7roSakFXpKrBXl
xIhoBiAwJjPfZPzYhcEr4ERfSrrdxvO7U8QMlcZhIIIagAVtc1f9Fm3OSzSl9/3i1PVD/zWPe/+A
T6nfRlqpVYsGdSO0PnTluS65kp0Q1xQ3EmQWdbEngj+qsRRHT+DspKxwuOZsZf0eI+fTFD/9OP/u
Sv0QqHTrOPp+blzzRHwifejwE+0e/9sWZGDlzyFkqc2oWDJzKh7XGPrbgRmzi3+KhNptExu/gpo0
3s6qiblOMiQFtuFt89n/jjObmQ5jrzXKWGqNmVpkomLlXLsXFWtlMUKLZts+pjKcQIObzDY4+thl
RzEbVePOUMY+V8lTa+TmrvbvhW1QGJrTaz8CqGpMusJj/dL2TETcAd9dVDZggALwOmM+8+yjS9y0
vwg7gwH/I/rk3ue0zyGYXbHvxzdbcBzo8Kut4sCgZj/UlRPfRRWuhEoyNqBWGRr0vFX/C3gEmu7w
knUZsX3d78Gnoa9SWvB9ZDy3NAUqkQcrwtZdmh/yhRxguq15WxD1NnwaHN3r2JsghyU2OW/pg2Er
IDQOdBtvVjCtA/rX0IgJu1kSYBtV/jHl8NX2xPeQiHywWHv2WVnB+sy/cJSTZeFgLiGeHAWhVz/y
F6VcVfiKauXk+1iC8Zz1JjOIDzNhC9WhvNdNkJ4qdMlks8FHwgs4qeDMdVSuLY3XJm6H4VZhzbJr
hCwj6Ky4+5ym6o4dNqUKlitMJQlM1BIdiCJRrWpucJbR9Q9SdW/O6nfaoAVp4/RJmEG4jjWt17hy
IPRpGicY6Lq70l0nhfFNr334MKID01dk7MYSXMmYbR7Lb8+DD+rZHI3q5lYvzpzUMud9BNXuLlke
HLpvhRF4p+uX8Kl89w6dB5W5/LWN/wy4YDwUCMSJ1hML3jTb+UYAWbDup43SrMOhsp7TLiFfKDHf
GhUPG0sIj+i7g+/iGbPn4C1KYqAyNT3tqimGbR1ykCmGmVqIMMhKH/XYPPeemvcCA9KWiPvbMbMJ
5iiZzsEC0XtuHlzEPhal1sf7azGJo4RjjXVR2XPyyqqtrJvutlf+Y17ygpYzflVl1bdt0KpVloCk
5P8jgDdaxht6SO/qcKLJT5sRR+HX0FkwST3G8mlnvUpXe6g7PpQuw308YrCuQJfV3h3YfzIHZhs5
Mcr5UBm7nhGrlRvNpgJalmLaCt0eazgJwHVHzkehgYeFt0DJLpHLWYVjGTpYBS/WIP6kstBDB0pR
5Ix/WHKBsXn+vSXrB91ltGFcSBwT80+bfSnKW04CeDPD/j4NcY0njuw3bVmQrZmDf9OW/+M5ZK4U
7evYojSzSWxYexMKWxjyKynn3/ZI3IGEzpr+eC4X6Fzk33qEpGF6LbWfgeq/nKLzINVLnSGmaLm4
RPM8Zs05qFH44NPcojN/sTK4BuR6f9t9jU9eWqDlAiHXofBuRKRI4kh5EyP3GCD5Oal0fLFmLHyR
Mpi2V7wAnv0bbsC+i401ThECO0I/3QxpTugsc2rh4eRHRo6cbrrrJdMDxw5/xfcoUFhViOaZt51o
N0ZfXwCPkbZWdsepD+9Uw4DYoxeRWSNSHY+fiQ3qrSidP/U8XmzwBlSpmziMzxiSS/ICCCpM8maX
2fi0sqU6Y45y56Yxlu6swbDZy4N22qMFMakrxidjmvHEowUSymEbSA5wKRyKd/lHZBKcMawIo2qJ
DpkzNgNeN6EJ4EX0VPvxuWWWRs/tU9hte4P+k9Xen3ZG2wYkbJHWY8dcLclDXsHli1jrq3rf2NbR
7YmezAAkb3NLfeRugrVuxK4kjD+R031mdvbVQlTm6hf7QfO+2MmwxgeV7dy5AVdLEzJNi61hpEzQ
JH4+UYEEsXGx0WFgYuvwMvdolhE+scKe0jZ94f1/9L5q/JKbiH4BbVqa/k1g4jvkWOVEf8ZmfGyE
90fl7Zs/NU9MIaCQpoRlGV7L3Bl3mQ45DtjWot5hjmrguXZt8EZmHPirrpg1R36TqbMXyrPS1pcV
DmCWSnRiyzSrbCOEL7kPLKxUx350zz0ZEnLae9xBJeq9goU7dI132SU/tcCJDct63FeAmocQ93z9
p/Sat0BFdKNJl9f2zgrZOVnTCScIDoXdX0aAEnhnB4Yn285PkNSZttqRcMu4mvxFZ7G5sPj89sQf
Bpr+Np6Dy4gkbVNa9ndeRA+YheMTDKHT6MxXQ/lFAQijcC9uXECBWamLfTs55hbZHFGCNH660t1b
wxjdNK3Su6jRj/jAtqZTcftn9qnmUBq12sAoD3qgCHTLCo+RLP0TQ1zDtNAeZWnwd4NTtF26OJS3
HMLcaGtMAxaIODjT2ViPDSHhvpMQnuiVz7Gq72UnNyNQB55Gshnw0W58uuXrmp6fCzB3pRmXr5MJ
hp4ns5vU1Q8RrNuVGBUTq5EhxlikNKvyvW4NACXqrp1NC2rzkt9igFfLKMpUc6hKUB8dPeGkhLzT
juXWj+dLAr96Hca63JqqPUV+egwjkwgwFEcWAMYt/Jq3hMNiPuJ36RtKgDaCA0fRDwDid8RAT6eA
FYLISDbGJD7dVt/ZZkuGZz5tW4t6N29xh1BXG+syr2BtD/dtJL+UfY4kq+aYDB7jsJ8AjUNlOxAr
++CPN7WfNL9s7b8yQdmPJXE4dXaWHErjiDJijMSdl4538YCkeuhQe1hHFeXFzqI94Bbu/Sgww9Ge
qvdKm4RLStBmtXhrRng3moapQ06l0/bpOijd23KWT6FMH23WlJ3vdfusnveBsk4hO7ntp+uOiJOT
CzIpJf1KYoFLsUgIPcoNMko+8yOKHYUupoFnbLbFMSEWeeotwtFbqhKajUFJXp8y8ht7rH+Haf87
I1glJJzW0o+57jpumgkrTPWO7v53Mjp/ur7ahpDOpZmrvWmMzMsmQIaaU7sbf9GSZWCPgYzmGQHv
1fwcO95r6o0HU8gjpky9MVpxkwzGgpdFo9OxIToNXtubH7TUW20S6F039boP7J1DonBrDl9I1u/z
7MuWC+AgO9LUfcASJnj/qrc5DDY16AOsTtZLUNWokYJfcYfrnEnnjQEmYYXQrkM4O944hf+E14oG
d+G/mHV/04XV3RXl//9TD/4fqQcW57jrK/U9/tfoT7X5bD//7U/ZJu10+1n8+Y9//x919lk2/3vu
wV//55+xB37wD9d2bM8TgR0sMtG/Yw8C+x+u5QauK2zPcXwG1/9r7IGDZ972rUBKJ6BH85+xB1L+
g6MM3+3z5b/CEv77f/vr2d3/lWbQ/B+f/xuzq/sqKdvmP/5dWOL/ij3gx5mS8yniW8d2XJ6F+v58
TMqI77f+i060sBWHT2A0PjO/wmaPK5pznDivue0hsxJJtB1c+1vOSGjWLt3koxvUv7xRm9sOrcoh
cqcn8AC/miCPN+4MnQq5CimkRvQSIFCt4ATS2OvGrZCJe4pxdfnRpTMnoKFouDdpGABw77y3aErH
fWDAn7RRLl/xJGCwJsebL5vYTzmrFcaSAzs5OyEk+GVUoiqzvnzSUlOzuTFR1YLqpjZtPRQuhUUu
rK68nwxf6VNDETAIm4ilNL7LnfCQN224KbucvSaA55+OprMvGLDwtoxr1wQW403xvV0GglSBbZ0V
H3QR0WGo2T37egEuaKTA/YwKxK/me05MFn7S2dw0DzEnRbrWSxS2h9+tqrLgAN8MgHjKSpUm97ND
mTVAEcKEOt451V1AitSuTcm0C8zColpZ5MQFfv2oq/6UjvcH3ALbTU3lOwkwz3ixzqRLTxBgkDSW
JhG71Le3Vo/UsiJvPAjFmQndBUPlyuUEsYch+DoU4oliQm7KIn4LaAhtxzYD6lswa3BlW0Pw+wnz
8a6tw/scG9lGm5m5t/uYLMtekaxXFIesI3rXHVjQtRncUfE265nJ89Bxauht6w3WerJtS4CyIenj
YZTsaKPoHXIA0B5GtbMDmCDV4FwcBMe+Jik88E99JfVOxTmbU865Ew5GtLcyH6JyqTknTvG0jpzg
WTklXNi6rvc4yjcRpjyk+uVHZWaPKBiPXqM+ap+Eelpp821oeGBqW5NZQFAnR2iityIimTHNcOK6
cb6ZzfJDG+gJVPTSpHuvnDcc7r9TRlBdPD62WAb8KaX5sWQwOuNH7Fdw0l2MAIXNjNC07pjTkKyu
rEPr+u9m7XS7vO6zbRtYvw2dvATNNgzUc000wcnLAQdLy/sEuPXL9kndczveXe1Un95SzkZDhsbQ
50iQGIZ3KCKAGBWQancOwzNk1wwSF+4N0iO9lrzQUdu/TJX8mUVNJHqFmFwu4dwIXlpaHnkODXzG
L5HC7ebpRp+9iByEnfdGGpHsVUzvhK4dEIUSOd9uBs3Ms21AxHhFf5CogebYfGxG57tPcpuWQHRI
y+Z3GHOMzRgi84KKh2bwn+gXye1rlXJSL3nWV2jwykRUMXbufZ1JJqoITWlrGp6m1YEvuLdpoUhs
KWjOv5lo4me0fdYP+jdayA87dZBKh4NN5ri7sziaelZWbWpMMtRk1WogHM8d+r074xbvu+Q1huJS
umirseEeYpG/KtMm/wseX92eI8RNgULCYG6HakBz81gN2cVK/MeUO671/RsnEbdh7aXoUvsSVDJa
khEoo8yHes/5ZWP4xrHPvQfbCLY2U4FJd+lhtDWIIwBzYq5RKZvFt+iHFNFZca89sDNTnjxHBr27
CAhfFBCKXJTUFYUO6OL2GVSDcvgx5Az2LNe/nM6M0bZvpYH6yzds8DRxfGvXxAn/0i45f9CU3JOd
dmvZJt0hoZ21slrnB0gIKYj5SMD4o7/w2LNQo7MSJzrAvzlt+jtaQPY2KXJunbYAeW0DVoioIgOz
PxZhfhJl3W7HIHqHalee2AO4zOn/r6qe/mgye7+GcnpEaQJtPk8Hqr2S2X8oL6lvlPw1dUMFnK1l
P14i0WKQVEGyFnMVHrwY4WwxY1Zxeya+wk6Is03GjwGL9sYEz8Eh54txVu3UvzNniNaLomP2IC1U
DRVlHQsIHAtwGr5k0aV3MtOICzK0ueSw1WQbpMuUi1YIveIjcJdTzK0C4gtUUD0adKOXKHtWn0OW
IyTMf1cjE9wIDmcV0d5LGJTNxMRsgkxwwMpx9yrGSoYb+OduiB4Fkz40fDiJ01Awltn0yrhM5jRv
JOFjMAKSdaQs9+QVqsU33+RYwLkyKlKakQ3ExDtsZ5Pjip/XyW6UqHbaadpaASI/S3G6t+IK8fsA
nazVxWuIUZfNDCFU3CRbyah+PfauuzLmVJCQzm+IwZmIQhifo5WLw1hWbLEm+Cu0OXf9qH4lCcL+
YGhvRw3BgnPou9FBtBm7d5AiDQNJs+LMaKwZxM1rFcf+GrYD8sjsrqb/j6uUaHqbcRN9jWHvwN9e
o4TkOMIoacwwGtYBzaeRk5d0XlFlv5K74m11X5M57xQgnh2adikJDAuODWhTd5u7Qu6HPIs2Awrb
lYiyT3jfLzgm5tfZRzQewN+Si5KI/HoUtuDRuoPweX3achGZ9AcQ0+PKHvUdWSscPINTJBvQ7KV3
cQkLjjo3OYW+PNQlDxkZFxAWoCVZwWvvxi8J6UuRQyIsnn3Tlrh/VH9TpwuNuot4Z2eo7GLpoMQs
uxy2IWA4MN17csrZgbCy61fts724IfwjNfONaja8dZ8xZQ3J3s4mxtrizm15jgYLCcOTBAxPb296
o60vrm5XeRZOD1PhfkSaNnY9Dsc5sYKzEw10GKjga3NahzU3cmXmexTd8QX8400yoQRvYHy3ZnVQ
IH/ALenPCZFxKs5l6JG2reyfQCqu/GnHdKB5iTWjflIdTCIiVjSlq02XBOamM2JyS/v8Yp2bMuLm
A1gB2kEeoF65R5+qCcW/3iRdcDDn8E/QvhWpg5NkOXcjX2fWReNqzIsjkU7h1vCme+eum7jwMkt/
uCb6dGNggx4MHOcsZmDHUUK16HTpXCNh4YIbYNawtthfNTcilqjuvTeqhoEyHtMObPv87plwTCq7
uDFDH0KF2RBQMzW7YbSjs5MFH1aqFXovjwpoyJ6R0wQIG9i1uyjUR0AUcDl4Ab3Q7rcePqmNLMhg
MKS5j21wZ9aIwz161lmP0Kb4I3QGU42RPYyNYzjkn3ZW4K1T7KQl7UvWIxarhinXwTPno28HD0IE
I505KsHEnt6mhHa218C9QV2JMFI3zBLNEdJ5icAyasUxrVG7hZ0FDyD2s42ILdD4ejxiFECtA2WP
yVd49NEqrauZ9JQZ79ORKrBjdnscJe96NtE5sCRN5b6Qm6BPuhvVzMmmdWjb1zHGsSgMDuQmBAtF
Aw6TjD9zBs7rrKp3jEJu2ZeYd1Zy2kSe23JFcoHmZfgmFlJv99yPfbAOm4HAbm+L/M/b9WVaIbwS
744H46JEvA+IFgrSUnNlNBcmBhBHP8XcNoYnxs0KN+HKcvLuACrxhrSf9Di4bIGMX7FnxVQWNWNX
CxoF9RLJyGaXYZADqxvGdwG4KXawiaekzcc5B0Qb1o9xQjwDzSJCorBfMElc1U177Cz51nTtdLRS
WsNpybjMlPA+rMGjw4k2DhZpf8hbZ88UDj8dbyZjHjfY0nTIj65tbrP5Pad2gcCcItSFP3CBWvNh
Ffqrw/q14dz9xSwWj34I+y31y/2Y4WhDZnieuihYTxw51oXof6wmIpEa8vTWkyzK0+DBSdLoZZ3K
ptyk1AxtZHrVIG+HH3qEn1Ps7nQlL4UADpPk5LDFnXzXSBS6rLU3dtqeVJ5Agxr9HSWif9JVgCkR
j1Wqds2gvKOwBvh3HZToIZ4fPT3iKCxqcqK96uQ043PWq45ZmV68S3a5rUdfcuogB6U2iZZ1ydZo
KpZ3B3XA7PUOSFD8R6B09K4Q6WdimnclxcqyG6JXCej1Bt5qdAEWlUfvt+9FW8fsrFVPuHg41Ojz
BxAqOWHZxW/aaSCWehgYru+fObmaz9NwdBKFmhOwTlI139RKH1R6JXlTHHpgMAaMTB3iI7b11DXb
doR2JiKaYjBFaaVXZJIbDjHIrt72LkRPLuuwQExqcmzZeMmEQdU8plbnXuhouEySw+/ZHardxJ7T
eaWEKg9jnuiBHEfkxgpB68hdFvfezkdvs55iBqNFDll9MchikWCJQw6YVcYZy7t5RONxF3d0wKKU
rm2MbSLr04+iGVZeaqgL1EUGTwCnmHqVyyh2ONOKDx66Kb0YMfEHo4diPvKHX2aHSUTW86FW8ieX
+RM5ghBirYsf5xwRA/QsMM+3eQbsuEH6vrSEw+amdBXHmJqYr0HAR5vqmzAJjwbJcntfy9fIYwir
u6HaE5JqkrX0MnMKY358JkCsj6glkFadZIlkNqoBv04kBUSO8S2rvdlSypZY4rYgy3GwcSHvFtN1
bTQIf4yvFAXril4Axo9qGSZIahIOO7jXwAPuhBmd7G3LYb6d4pMPMXnVML5eUdSyn1tMR2IKsXUW
ZRu/0ZgRyozBXUHfju30B5vGbdx4u9SKl/A9YHhqCn4ltnizYBg/BZ7xaJY4UlJ1gE1jMwV/8ehT
MpAKh13Ekb2cOJvoR1txmg/mHl8wETebSE0rYZLbkQk0Fchtdy4sHs7Y5QbRkY1FJnsOUJ8GiyOY
9tuzEcSodesJXSrTVPM5TUFqjww5dFeDZiU4z+wSIpxR7aKe1q/0LEnomeBqRQli08Z5UeSd4wh9
DxzavXFas+9RRuEEALVebochTTYA3aYdLedND+4+y7B/0DaUKzS3aK6tYd1Xv9rGCEEvmf1ODB+k
ylTniqUgKX1/n8biCZ4yBjZbPdvFHqFoAgOHPPvavDcbgpr7xdDHiA9nWbYNoiZeV+l3GcVvqa+d
G+ItL4z8/BX75Wj9BEb9QVzPyW+xDdaz3vtLQoMAzisKhBih1d0EjkvYAtonN0ZIafEcV53wI/Qg
7Cg+W1TU3JfZx9BO2N2GRqFwTG89c2B48yMGCGLIQdE4EY4WOiSaOQNGuBHQDRrAcjOHi/C49Xal
O1pk16Q96lD4pkP4wIh/FUMoOWVCYiu2jJXR+RczIXTcTo1tYeB+wIfxmIdEfHVAsIDBKfoDMG+H
qRsOE8znKm9vWhsDedzRo2pi0Gm++SwG7R19Ob8VZKgZWbgugKcCN7dw2rfi0FLxuCmeip7WLPZd
H/2Xjyp8qUsikIHIQcqL5Rj2viXFjvXUfFV98FJL7jS3fXUJittJV3wPFWpoaNJqstEzM3XFL9bG
F5euliOiS6GK595kiUqWHKgeQUVUpE9jrNFKxLRl1mkePeWwRziLTZeWgD3swHizYtMUj+WcvGfC
bB4t4K/kJQ6fs7MfmlQdPSnfsRutL4xsn5I5fp6lL3lHWcCWyHXsQ9Wp6Xiv//rw+nla/M46+PZG
0qYHjc5d1f+KQbeAVrvcc/vrl/JIVCdtle3et8N7AUJxAsd+DOMyOEE5NnYh/JQ+McHRFd2xKRi9
hRbMKmfyk5mriQ+HHNUtvbd9bOEIRsaEJ5/DpF/bwS6PsIbGbtM/xAPGEz38lJKEQrTB9TYS8X3j
ideugWyv/L48SI53Vt+DM2ZF/h6Mezd2uq8hV0edB+6qJ1Hk3PARAiyMEUU+IORBrckzG1mYdM7r
GdXfiCOPrjHTsHBAhvmWs+WVLrdWAVzZEhlKHE6KcZBNW+PJ9JDsmeZwL0PvYgwuNeREhlQSqaPZ
djSBrIQjHdK+pp0eQ6MaKU6Qcufto+Hob5aichVJ92L7xSkb8g8XZUMVGYDGDXNdZ9Gt8M51YjM6
xCQ0Jx12GzgeBZDsQvm4rGAngVT4SPAK8Ef06Opy5vFkJjzmgS82rad+sT2cLeSHOk2RO6XzTCqR
cwNrnYrOyCDIYU1CNOrfZq37K1DiXQXFI8odsqpU/92NAULJ6pxUhbm2XQIpUgIvVk1PTovMWVZm
hfWRUo+L1rzvgvpiTT2K4cqz6M+G8BwJ+FO6uWVgLg9OXj7NBmBR9dA7RrYnHMSgzdq/FwCNPBlG
q6EostMwdMc8SRlFyF0NCouEMmilvp7DfQQSn3bCrS3FDZZHvXP6hekZyHY1dnG3AQunTkA3//kg
YYmc5PIt1685cdisDWiVxK6H1WnAFQ6Mw8AalYuTO0d3DZcSiD4+C3XxgoDxK+npmugmbwgkQ4ly
vTncRFUn2/SJpWwwPhOFS/piJk/tCd6mOpUEkxj54G+Qm77L3OT5zQE5edSQ6tTn4JUbG0r49Zkb
4zzsk5mz3+xZM40QnmrbLzEz3hDDxMClHPXZByyvhzql5PcdX52uD0gmKl6U//zc4o0yUzc+Xp/i
9WFifMVkdrm/U4G+VcsjfohzK9Ngp6MNOgb+IViw6cyCkTqH9SVqxEL+We4/Tpv62Ppv15tRenS0
RF8f7OVvv/5IK4r+9dOX3y2zhAZp5BfdWfNLcqMs9te/2PE6hG/X1+H6eRmTpeiJ6dGR3VfQCywH
tE+GhnfX6eo9Q80Ebmw3DifyWymnOI+ZmItlyWEsGk520B6HBMGrUYExuD7T6ypy/bSq5bz2l3NT
vfzV16dey/xds1uxxXQNESDITFGpHpi3tIcyrLaMDsmG7QbKRtE9tE1o70YnhTOCBhywyLhQktBF
lTtdBo9MKuDtTfYhBtS/pwZjTSiCQB3idKYtBVVsKkZjL13YFOskNc9ENdhnq0YIAQV6QOySDScz
aiE61B761XlRUcVOVp2uv2eOgD44+UyEoEVmjmd4zQkmLFbFRhxcw3bNNc3FCXAQFcZ1/c1iKN1B
2dy20/UtRNpqI5KiHRbrE0k3+nT96PpwveLMxPiZTfDiU7mkHgk8WKEPk+CvW+V6vywPyK1YMBV5
HBMiqFOnfNxM6bLYB/xn/M1Q1VWSdlz5MgR4UrqrtJMUeglEnOqoJo0SQjl/iqiD3ps7tz6dgp2J
QP50fZBeTbZVyy3veXl/kkpjFsSADRUjqOkbhU1Ev5vVpp1PSUOpzuGqgqAZQgtKSexkY9tYLaee
6814fVDL9Xz9KIYWcAAQuDHqEkS/EyTqFGn4kNeHebk0vju3Y5e1ukrCtyZ5r3NfzDJtj9f3QeR+
+c93hG6OL4xvo0eu1rvJlx6C6Yaj3nzT2C36gSit95E5v4zC8TZOUtxNhi+B0/Kgceh0hph2OAlf
ESTIy+hP//w3qzbIynX9o4de5CbHp4ruytz6igNTQUfixvXpdOUIBq/fUA4jWTTYJ6//ZhXDDZGN
PwPgRkRyxt6uh2lvZqjQxBD1MF6Kut9LbjQG3GVxi2v2gMcQnz/dUNR7iC+N0Ikv2qEH4YwwE4ds
+asqxWS6f6K3QAe3pkgSy5M2a2ZcyoAsU1BoXOKRY6nR86lhz18BsUI6lR3yXRvPeXmAEHUhDZb2
RWmVl3D6qTorvnFFQw+JhttqjqfsiAn34KPL2qUtp+dhmDD+c4lbF5ZMccG16W0EYgvszflNnOn5
0AGRAVubo3uJcQT5xi8dLa7zlC5nVZx9DATku9ah3qjReTCXVFgLEKuCNrNxzPy9w6a9dZa8Bmvw
v5O6uAfQQdeh6cHna2ps8yYhRnUbu8mN5Qh17oJFqzEpZ0M6S8rxJI4Wzk1NRJ6QxfnvB28UQNeh
C23KEOiR5+5iP3igcYsmu4e2cS6siWisuaUGiYDzJGx1flttnEkI8PqGoBTiIzsVW8MS7sE08+Is
Z5+k6+UBCgNNIIfirPP+jJOXbGKChpKgwuYOTflk2RIM/vKRXh6uH/39D3GjxGmEBL3OmJiur/9g
xiBvUVoVm7+/7/pTrt9sWwm+OjK4tWlgL0YfeEJX3ZAFsXwYePgr0aOTA+4MJ4S016/+/VAPpAld
Py1rfKGVg7vE6iUl2uidyrY1V/687CT0yU9RaPqn0RTZbijMA6rBTU5FOC1gjwFnOv6S9msJYOUH
WGjVh30woDBTmGDHAK0OWwHvC8tjJKE1sXEeFasqlMz2VMDqpik/kBwHYOZsTTnGuWGEHEYxiSTq
aAvWtfaaOMQqsJKO9e1guend5i0hnIjuyrpy23dZaW4vv911VfOcLHlGGcFGwzXhCIk7r+OBdmt3
WxKClC9pSLilYli4itFbvRUNBoWlh3mShCgB8klhbDsZnbTeBeNsiPx7NLXeSl4yjDXfcPnrlU8o
wSif0+DdnmiMJ0tyU2tPL2zZizSQEIxpoNNV1U+ez+DLX5Kf6pZz9pIFVdl7HSfPsQkGi2aGs+Z4
tB2Jj8qJkQqloPMoSejuWPGWpKmmUbwKS/pUmd77hFGFSyoV/pPnvvhIit5nXbuTk7HYEYu7ShhI
NAm2IgOBmx00i51vWQfV0VoysAJNsTDHBIV4kK29Ut36tLWt2uWuDwlxEHl7XtqyS9WPIOgH9hfD
L+/g6vReTuS9Co+tdCaYi51hgOhyly+BXQR3YULZD2n8ridmbEH+DK1subC4Y8gCG8rn2iMBDCgW
CMiKK4CVch8Eo7vi6KDXkuiwmR8G4ImOEkD6qk32SIvpGOeI05CR22RS5zT7oSM75WpWE+geMsry
56ZN6k0vxf3MAsgdDKhqSTUTGnOpOZsXoN2/Wos2JQFolS6OI6w3VSSfikmAV8S7isA0QjsvsXFv
CHUC7352iVXTmNS63Fq1xK25VkCIhHeMiWGDbH+LtoiRQp98ItzYjt22U+S2uclD6PvZOmtw8yzJ
bsqSZ4OoN2OKVgXRb0O3oRux6fyebHdzU6UAFgK1dWwCT5fkuNo3L0PY77uB8pNoOaYQN7TPbQLn
8h9D9AfS315C0uhGRTJTmW+ygZQ60upq13qy3JuQDLta3mZLpB39v6eRjDsON7jZYYCcJ8MdN46L
hHruycjjbrfwZvzroZPk0U0+a2nxP9k7jyXJlTQ7vwqt97gE3B3CzThcZGiZslRuYHVLOLTWT88P
2T3svrOYIRfccRNWWSojMgKOX5zznSh5rxZALPMasZcqwvYQIXwRa/weGP+CST+RfBrYN8BRkl0L
A1p27EFDtQlw7qMOqN6mWTeg2bjsPQj4a3HG123rL8ThUXWPAvRKukYEJkwY+zU0MHE5eUeTym8R
tQeqqJmTklpNrn0mswrezI5p6blZH0Q0Mpaq5oSrs212sfHvqHe3sRT1uTdlg6iYPha+MKmYa1n4
8eD7/nObL82+6hgdP8RrMTdDvl427fSnt6zc8Jwmxl87jmGoQLf48yGqwlVOgMVFhdTfH384PSZt
np2ZuFZnZ32YPiq03B66Tc6oGc0rUl0Rw85JuFaKSMzQyjAs+AXXcOo009nyMPq6LOjQNbqboVhy
NHOpJn3FxdGqF0hYI/xoNrreeDbrQ07Lc7bf5Vpvd4v1GhS8Evhd3PI+/lIDe+EYeQV4rIQfdeTD
1oawQcTf+sspqcITEkMnzcIdSb5fxNjxcvK4oVp011c8/b16ZBmkelQZVoa/8DIZij1Bfh2xEFSo
sp1r7hokqLMM+/evyXM/2aPpDrob2fb+89sn6xNhscemm7PF5gOQr1RwwpQ8/Hc2WvD19z5+9fFg
ifJaculTH+npTKniw+NBcJ0t36Rqu1UR+dmFAHFxCT5iBMeQqSx8lnSlDEnQ7L/abcxIeFiXhZS/
Xm/3Z0aB+GF8PEJz7LIE8hCcfzyYhQuWLLpDwWz4/PHgRv4ugJYIK3x9hYiSi21GycMkIBGbjhSW
BwJ6431cyU+ZxbG4mzJwSo5fNtuqQc2LYdHiA0CtTe9Fu4F8fde2nKj8kt/MWgCr4D9e/79Y70Nz
91+I9YSjHPGfqfVuZJn+asvu+9/+IeI7/VwlcR//6p96PRVIBHcu9lSHZZH3t/82/mq7f/sbho8/
hAy07QWeTV3henyvAs5f9G9/U/oPQOHS9aG9SE27EPxvvZ6Sf0ACQ8TnSBvV3irl+w/6vP9Mr8e3
QY73d13f+mRdWztMNbmjIiiE1Cgc+69yPRmlOmfzY1/AQZXR6hDyh0ZeSkWnsJvboAsvyGnkL0j/
QGOqgPkQ4+SQTv2tRm5nfvsOyP+fNrhp65MKGXB+HmlHSaqYAdZ/X3w5WD+HJGD3wdQCdq5c2gXw
0MCsvA4CD/ctggqOVlIys/a1cf1Z0D637edYFKifEuwu/XGqu5pFsmmccq8DtGlUaf1k0E8J7ioV
i4THlD6rAiVvRawiS4v7v7JJbbuy4iRFh2Vg7DzYQTRXjwb3pGQJEgA+E/0Aq4tXYtYFY1a82wEw
TCZRhiE8xDn2hNpDaslSwqjYPmRW5/wS84T8t22tmQTayOQUgPWElYMStUfRGPetd50zbFfRY19w
c7V2mFN12/LdMGi2p8i4wFryJENE/t2PmO6daElJTrdbAigA6qYI+8YoRzYURupFjR7bRLlw0y2Z
pqF4mjHEElUUpn8yje8ldiSkkrfODDkDk8yHKH+0lcryQ75EE5NN19PhN+6VLYjfsF2qh9aVudzM
sTOf9ThJxtk6d+0H5fmzfuoJ3hk/Sda18pW/qKufXjRFnwy32R/2Mi3toU3rNmVPjyV+37nK5b9y
ZffuRSm1kaQ6vxPJjBFChPKN0zvaxOg6CFdI1oV1X9hwFfi2gnu/UM+Fl0n4ZDZ6Ewoa0BCbtg79
T71fscAphqqbnnUvMnx5VpIkgJIQ0p+bhpeKQlymzFidFrnRThE3VD0tU8uKPPZmQmWbuiWReJai
h2HUJqxWoj5aWLHH1lA8aTLmgt+uP8KRIoZjTGENd6kuHvIS5jGog8Y3oP9iE1uX3HgswlnD2jg7
kGwGZH56g89UV7cjKUzCV6xfQGm5IB/piHYhaTzmbqqe5VMStznIOOG19r2qBuc1QSCbHEbESvUN
nK0xN2syk/+5cC0tCDhHpot03V2F3L0hLxVpql3xrowPPWzYuzeu2tcZvaWHQfCcLsb6Wql8fh2Y
7784TYthIYxdIijU+GT7s7lyBbBq6FyXibWN4n/qCL0DG5S+WU07HsZCRAdXjIw0Bs8cJku4lxzD
3LFsMZ/qIC8Oopo6HCX8mEmmJu0HtWOzi7JOXlTj1LfYsPKFyywfrZSYO8IKpres8TDMxEF5yf0a
3GBkpwcdQrkjW89jqqryU4OG5dWrDZvEzoXEyWLlaHopTnZo3M/2XFPPRzp2gZDIXyof5+99mzWk
Gw2K+C32QOMAbKRwnOK5Kkg/Z7aA7ysa2mekRf2fA4YecLGxfCXusWVTyzryFiBu2WHC8w7tNDpf
8wLFsQTeefJmLpWsx6ModVyyeaCnfMiDIjy2sUmP1NnzrrE8cwUaS5R9XTrJS8YJ+dgsSfFOfF6y
q3ttnjyv8Q89ecI73/W7PWaNYLfA5Dy2jWiPqq+KZy05XRgZNjfJR/FAytuyV0vqPg0qtL6LGClz
3ZfV5yGuOrLXYCs1BQizzE+GxyVZVQkJUp8wAtTkurF6st0O46AbqfyernK6CKTI79xOitemz9u7
Q4y8fvAc7k4PvZ2LE3RK64tdLe2tG/ys3YyEjJCtGaXVUyQRKBJcm+/neTJbJhw+ybR6gHVU6R3B
8GRJ4Npqd5Ji9EEkXOa9000vRAkCk8A1t2E/tzrb5mo+hgZNnMhGfUjzADZGC/EN2QSxqlj//c0I
yvtH7wgCXnyb49buo9ehbLw7OIX2DoYbCwXvz1HElXsK83Q6iaojMj1NLOS9Up7r2JmQ5WH3heIx
3axEEIlQzcUh6D5CfrTPKMb1fzQjnol0qYFByGTew1i0dr6Q1WEMSg8hnq43Ac6ne9B0YANmZNkh
7vxb1AfzTgg72dfLNAHJREuuy1ye3SAnyxrawcZTntjCCBZY7ZR/Q3QERoJh1GEKEveC77EGyYBE
WSzj9BzmdnPnZwAYVhYJtPOxLA/aJpsvQQJ4pIcgkw8v2GFuagafYiHUK2crXDRY1yzjFKdalDOc
1bBjiwK6083m/hylaIFJ/Bn3HefmbqIY3QLCx23sDeGtd8ywn6Uv8KizXZu4ovfKMGFnsUNWODa2
Wzc34mdmxubuJhBFqpXwwBCNaCs7IignpdWw8nXjEIwTcoJY7ZKlx1STQNxiG8A7Ps/DKcJ1fSyA
UO2llM7Vstn9IbfUX3w/9z6lDa23FTLx4YbpH/CbIMbsOnUOLRhfXN4coh2QKGQ4BPe6EVtwJYPf
EfSMixPjtbMWq3kJAkbRtts7u2RsAc4ODrbgfEGysmCCy2dENTnW3jMYLFgIQz8+QsVBMdTnw93h
5DgsIcErGQKAzTINiMUVXIIi9otdbi8AzKyIVVMpiWFn3TJs8DRAxW2r9lbpLCaOBO4rFNYM6mmI
dahc+Dj0Q7MOKxDPG5ii6w2XVFhfT9scBcrOdbzl1KNzBXTnrGLrjOQOnSBmc7gycgUJLcHiiHtM
8xmOiYfpEuivXgF5r0rs/hCN4GkS9OmXmfvdFse/uyEVjE8pe2nIyYjv0mQB+Ae4LdklA+gKOoUM
9V/fv2BJxA+KdPa4OKV36ua421vuxNvOAg2RB8dMKzWYNN26O1eH0y4uIKsuqTewO5jT9nvZVNgo
7UEdinKisc+mfvQ3Vl1Fz4PHMhWLB1tIyPDNl6ovWW2PSwWnKxkzLJ/M1raJGUexb9O2DW9TrDqw
h7HJevQSHvm8E5zN5RrwQyL4o16AnJIMiw+L+rLpAA9X442beob924ko4jw1ZzMSGtHH+0RpB29T
gUfaBWjbmN6a7WvvB+pPOi8l0HH8P+mCDr/K1crT/o/VC/WjrJgDm6j7n3/9khL9H1ap1QH0ly92
H53Jc/+rmV9+tX3GP/2nV+j/9A//0Y78l/2No2lH/vu/foe/uJFu8Y8oNt+Lv7Y3H//o39sb8Qfd
DrNeRRUcCMQq/2xv7D9YfGJeUohAbBeHyT/bm+APMqhsoT0tP3ofnkULcWPtfJw/8EXbkvfJ8ZFz
/d+1N9if/treiEA6UirpewqSjULX99f2pp6sCRBU61ys0HntmrpEuDq45xLkWznqP/kAMvPo0aL6
WUc6pojh/9VzdNGLA66fr3qnDNha6ecZ+NdzHuVf63IZLx9fuRPTOwuVBVJs80MRlliI9rm0LHWN
ikaiw68YoSG9PYvR2wG0zi+0FbTxlLoP8IFWM1LuUH0UNcr44VuVpd7F94aXlhruUTQFvNxkobyf
7Ja1dTCdyjF/5Gf91HbW9FJAPMakGrIA0HbDDLPPw0uXTEc3Eu2jEh0RqLAYhDHPjtsP23lmbR27
LYriZYxWo+cxn8Agymiwt/PkFK94KiAEcgfaxVMB/CYKYd/5Uj0vaJsAL3pPQygsEujd79Jt7edp
UM0ldi2edP3DKynm/FyNhyXJ+m2S067UYn43tl0R4kq/h4sKEkXuNXuaogsliwXXBejlzAnzmpvq
aOpAXwO6tgc4rPkpHKzlyNvHYI4W+x7MA0kyREFtlJNE10ANj5XCb1qs2s7OGnBJTvtKmeLX7MC3
7sdWvwYLOGghABXDLCV9MLEZXyP/IrEx38QDgSUmboer13mvgIfDg4Cyt6k8p3gsygy5Qe5dp26m
EI4J5GuncxFJF5/vEOxL/vo9QVJlmeYphty/OBZhtck6wLbI2ePVnWw2W0/ewtsSueYZ8SMEZX94
WULbf1mDlWdPdHcFSn5nyYxFwOi6zzpzkJAnyS3qrHfI58kOA3t9CWcGfVn92eQdKo4BzmNkVy9j
DdHT9bGgz0MawPf23Y2YfHEaWMseA+HsgkSkYFls56nVE5Y1WnG8SayaZ8lnuxrP/3JA/MMQ+K8G
QEf+xwtOcZ0FHAmIHlymF//hgqP2GRFdkS81ej6AJXSWOCyAOHYTO4A+vrUUeSfkvLDejHMq4vYb
Y892G7GWgTRJBsR//nwwJK7f8V8mHKvUH0sioxRXBZ7mJPjrEWDFmawsoNQXbaLxlBFkuXddQAlZ
Nb70aa5ONmNwrsmWJMfeeycmxnoOK/dCqvRDrWXzpUxqj1umg4QxD57QDyGLyEPzPqrx6q3pcHQm
AMw5C8BqmTf4utolAhKEx2Xok3zjuESeK1wSB3w0IRMNF4Icg7yBcAVwh6i+mMGj3J33Xc8/xL6E
2UezsTV09ydZYctVK/10zVt+9FGLDj1xJvPsn+phCLZF9egQTnzBPRWTTdFlm6Qx013Zp06G+Z/s
Z92tjX3tQIDArVFL8mbAsc9O5F9gpgWsdIZulwK1h9bm3VLLMTfPsdmxYgPa9FXUEcNavIrZgpFm
5pegARzY2J9TkahrKZm/C0s9LQ0Yj9AB6pOMsLw13IykEm82bkJYLgo35AmO6MtE44sfQIPWSTJ1
UtF0ciw/Pw7j7zyUkOyT/hObIi7umDTFWloIJnV0nwu0cL1vlxdjEhJ5Er2T+bc87wxcxgJ2fqa7
bZc738HWsg0FNHVI+/6L74GVmLsUL/TIOhhH+8lCsPLgY4HfQH2hrCVabV7yi2qxtATM9Y/4zIbn
guBhaPYnnlJ5jOaygVYxYx6nh3TrcSIcphe7cFX5V33dHxPgC8IZfvoah1qcYCrpomXjOEahlCSO
3rZ8sKkJIdlNdgRYixs2hf00uOnJIfdk03fYXwOHcHOPNIDMeN5BRX297RjDb1BHkQ7a858m6zXS
uBYMUbaGbTh/GSLCQAHV7btBAX3vWCMguQEyPbUiZIGaPGSarq1rERmpSJGLvsxvvKbHxQ9fFVXe
LlHxcGsd756RCrPN+sm5ZwrYac98GruwfeyiLkaIQS6QCJv44IjPQz2D5ODq2IDT9vc+u1+v6TBm
lbq7IEA8loHUVzf08a0mpEmPwIWDLGeuFergatz4sQFM8NAFn4BhqVOm5+QhkCGbrjmGmoNgp3Ii
7CAx9p/w1eqRu2ZsGG6qSh56cJ8vLisIj715oUt90NPALEY26GTWtReuhR0ZFKzsnOklYE3oW9wB
QkZ1t9kQ0KCm4oR4Bsdd5b7KyVGP1P2Vs0gosOKHVYsKhDuvE/Xwm1T+53Kd1FmyODSWihlgleV1
ZhhPLe+09fSUqQAbSlrcKxwb2xCI0C4s4s/CIdB58IDQcCtmUJZQafvRAiVpHsBVg8gsO0fvohZG
oDXExUEJaoGAxM0uIPk7L9IIgi+HwtS4r2u4AcJLAGdl9kxN0u4KxwbUEtcGKPSkaavLT2aY/1RV
jypLgoBvQIl0NbrvmCpzYgJBaEv2ri2F6mA9eeqleY/soNzhxRWMEJrPQ6E/tf3anldLDq/BUoQ0
8nNA+4Ff1Jq2aVkck2whTCR88/uvjYa94DpPnW1pSqAJ4XpvUN7JjuB2ryPiFEncaMfXMnJZ2TAS
O4yV+lHhAL3LHznUL2oG8g/qca9cB3ZhzmexDWEckLHZxh7iZC7GIgyfIq85OuBu2LuM8aGPI9Bc
nHEAPbgYFEVG68trNQ3dZe7iYzbVbEgctz6rsXkvEVUfrZy8zTY+NHb3XhHutW0C0jSWusAmMohD
OtMkaeaXp2S9coWaz7PwkLmO9IIhaRhu/uLCWtn3dgvQfnLv3Vj4+48rMid4JgKXdvf95lxBsj42
rd8cUa3cofghbSTQ06iluVZMQ7CczlDvwSCjWO5+5WR/3fO+3zs+mM1QICJunOBJ20Y/0ecSlGrw
g6vRQTyCqGZmtctzeyBSV5692nuPZ6JQMV+lL95sXVQ1Y3n6CHiPEf7pat6Qcg3bw1rz1z39FmbS
OxYVYVLZ4l/rclvXsdhiTMDxagqBPCdBlr9ExARFFvgeOCJ5sLAWSEd3T0TR73Hk+ou6dNkq8JCX
oSAOmNP4mOLO2CkH+Bb51f7eHfkbVCXhJsGMeM4M4gPZm5+pTovnOmUIH5blNztUybmR/XNJKseF
Js65M2wXl7hf2IFVnXOlezjhl3JPHXsvp+30rjAdcVGjdy+LO56G5NSS0ypZk7YZMLtRzeWlg8O3
92T23VoIAFKerCEFkdbjG32bY5uCLPPa65Cs4hAAKpV4LKJp3kaEcW6xHXGZ9FBMFvixmwIjI0aH
6j7aUX0LgkBtWjOCN1ViW3dchEPXiZ1r1HwhExYijaP3wWrcdfmJbexhHvdtSG5rHrC+SBRhU7Uk
CMSyuBiVVbsnv2myDcwgCQVnGq5WMj5bZbwOrPhqBAwGg7iKD9xqim3HLfY1E9HRXRb7WLtDfCCd
G2cXSio+Y9hgB85yx0ynpBfhs4EVAoVNBkH4Ja96pvNDne+7yX60ESg/4AXVu8UNvmd+le1IYu/x
09CWDC0aMtYcn+bmvQo1udXrARuvR21vkooRhmtvNJfSyennr5JRx1WQfr4H0rcfW1AHJG4QU7Sa
mqMGj30U4XoPfqXk6VxSYTlvLWzbHrb/NaOkpW5pfqL/ZazkO/dKOm88neRYpDGcLrt7Gjz3JJEu
Qrvz8oMx9aeWIdmBGcKwUVPYwWLC5DWsb3s8ivjOgO1zOvbVlqPIjsedyV19h/ZzKmeANjL9Ha/M
4ChCHcdnVbEefp6wRg9tys1gcX4YL8MpGNSI5dBfcZFxEZJhAfRzXn+4c5Iwfy2sF25dypude7F6
Kjh2j2ppM/iOMBKbKPNPrs6/+VndXOrYe17g8rxUDYbkYOrVrsx7GJzYcGJXTy+xLVoU0BwWMkN7
lFoetAjT7EHfyE/I2ZGIjlv0Xd0TyEBcXB6rYUhFxeXjgTXKT3ZG/HULAq4PNP4SdcRoDfkl6ZF9
zvwPGKiHU9/VKEQmFXIO80rYpU3uoWvBTXeeW17/3kA2sb+8FBlcetC7ac99uYqRDNTLgoSdahDc
G/K8uZEKs18+HYllImYFZjSh6N1jhlNvX42kWPkVaxSWBck6jSNPIs9+haGnwUcNBGGEKSmgJlIn
Zt8sAcGY67ivvn18KnNj5qdhjEgvcmGN1oyia5OjnHCrvXCnPxlMB5ukw2tDUqvYj5rKu1Jzta/8
+ougu0N3jq6d6hpZdEw014CT/zvPjKfXVaSbUdNvey/ND8kwi80EeWC/yPHsr0d/F7TFzvSQiQqR
nhCQeLShSCCnMeS+JfHYFHLZomXqmLoTQ26S5Qjhl5RqOBAJn1Hf4wQLTjNu1p1MKc3bwXshEzPZ
MYG8GEv/mHphn1UT/1Jx+SctrkK5WvtHh80Wps1gl6wmPDJbsu2YEmRFCgy+mQXJyOwGGyNsn5sc
lzK/7x2abl4dxTjrCoknunbRbRpxksPgXIde/OnMVDlG6XVTKNAOLdi9CiAbRawlRji0kUOkAiKp
qK3cIIq3pQfWuhxEtquj4DlUZD2oUeeHth3Cq/secLLdx8J5kQwiLAc7XhaSj8se75S5ZfnZLWOY
KVA6HpbGl4/T9A4NdCefybEMEMb1CwEZ4o5QCVm0dXQsRUoRe4B93FB+cK+Q5x94bO17hg1tqzSG
0YKVJ3u75YRfhFuGZ+CWBc1r2olXjDWHvq8z3Hyjf5X8sJjRl2IrEmLTDQZ+QJyJc2iV+s27Ep9r
mC7bvJTECjUntTgjAfCoiEVLmrEb5SiKks9hjB9QDHAHEm+9CjQEQ+VwAGhMniF6q6vbz81Dq/yL
kybzvTsORRHcshHGSBlpebSxwq1y0RvqsPTCE/seTov/7IYiP6D4pEkUrn2zqbn3aU1tbdRTB8bl
IW6baOcCIeFOFqvPVLmvjDgHXzSnqeju1ADpNXBH/Oft44xHd49CfH6yGeQ4fp2dq5gxE1nfkMWK
iv4/u7ksNy6jq1MAZ9PFrZV7I261/Xs1VxDKDabc3LLQt/euR+dgNQwPOmp3RuAyPvhzq692CrU4
CZzLx8MS7xqlQLZHDtyaRMAGZOkT+KV99Aqa2kSMP1PBlTQOFIyC2oqwQOtlLPryMjbtcGjXsVtc
rYOvRWfUCgxvQD0SINA4J6uch0tTItsJg7TknPKiS7zquj9+VWNWDrHenjUMePzClfUAN6W+UqEF
R6iIjwAxkxfmk8Wj2+d0aBwE2C9x5Qh+b+tP/Xd0f+kT10r6NNkQkiUriV2F1NQ3onqscaRfQ9GB
phyYRe+VFWUXSv30UgTc7BrsyhtgnuG5yRwN76drA0r0BNsoO9wHjA0vK73p6MysJERnmU2J1r/G
OqaK8FvYd/m1A95DR+rpLaqn4Ny7tBEDPtyNaoT1BqblC5VuT97HjHsmr0/gXPNNpstwV1fx/Ogg
J9sBiI43w1Lnl5TZg5FT+mLBfdxkEigKEifUnNq5BJHIH8d16GVhixkm+CAA8QyUbQNBZCpcZLc8
Fyu2ozdO6eU6l+bndVSx/2rXvv+K+58jwSm8UzS7hMX4nYApPSfPKzgmFnK42GVGp9JwNqKLQ9JS
v5eLJBPCxW9ese44WHEuCHkLXwc69j0iluSYRZjX5qm0TmkanD5edCLTfWl0QeqtuEnyaG4fn5XO
cU50w88jtfBTVWHB+hhCVsJLLwujjK0KxU/Yn7i6nYDcP+KA4RPPdjE+0X3B6k3bs5MQ6RaPwUy9
7CNXATHv5619i+pPi98s14ZpwI0l7kvoU6XVroOPnqw1pyZNi01d9ytZonLFromNrzALDpbgxtvk
yaGh9ELUH/uXEqoFoTKn3tXmhorygSlhevUhL23SAMMgosNqawIEupXhJTkxa2VNlNSmDdo3lM/T
ERJGxzYYNjEQgE2UheMN1yi4PFHHd3bBYDYKucZ94mzAtklU2zLmAGZjjP5D+JL3DCNZrzTHjAOd
u609HaLF+VXkurq0Y0YkbUybRJKAdSAnmaw2nV+yqWPxJzCvjlnnXz4eiIDqDss4vroIGC7DaEtK
ygl6xlqABBZiHQMPqG0n5ywdEIbL4pwI0QHbX9jZFskK54VgEgOpalnGX5UuXia/vowFPhVO1O9G
tiXVQ2V2gjvUXndBj8v32DL0eFCDDE54ccioT7B6YCKI90q69TFM7j37os/IMz41lc0Cc9Sfivwm
vAjntJOYO/wb5+ZaaFkm2EbcMsSDNXOCQmUInjC4Eu81BM+9r5et9pf0qhd240EsL3VTke7jlpep
br/KyuH61uPNi8npDScDsUwtZ+WWb6ya9x+NJChd+sY+/4rXABFnS3Nr5eUxUF2BrYaX366mndIr
v8ft8quMgobg0C84uR4Wz/NPUsY3YIz1fg4od/JsWtBresthKS1iiZAaHJfyHJuW7LGAtlVOw6my
bHktreG5K6L45priKw6WkcpTfyf4pL3A38nWUnoqhjWfLWejkOygYmxD7vJnPI0u/Ek8n7QctWDe
FPKhRbwCyJxxds+qZs9Bg8GdYxywYGcuKib7gxSymo11LfZBldEBZtaup1L+lMDZTBwPBnAp7Tfj
wgqB87wGZpVsOdf3n9INIK+1aDbh1Rdr6Ni9i4VWKBuS/WrNnBP5ec4pwuY8w33i8Hb4Ad29EVcy
QcI1BErtqqyVt7kI9g5K3YOlC0VTQZPfpC4zE6etriQII3tuosdoxqEiYAt5zGyoBKentuBCt5rq
EDZex9p1/o39vb61nEwtxtU9IG//APLabCObMLAcbiYmS0hcbIq30chBiMmEo1LCTW0gMlouot4m
wGQ/hAwqq1i+eSPtzFT5eMOtKAIZ49cQZMl+QDdDmzBCEQP076ZJc4xnnhxo097Ww7klCHvvGKaY
VDrxeYcCz5zGQX4NUnu5N8p7gQZGzp9tPiPDd3lrSRgD3RRsu7IzR9WGxBIMW/ph7ll23hynmKBJ
7YKdDwvGXAibM4sFsM9912O8FDAZ/u0XTn21MmO99ix3IPzqvw9T+rD+ytrjpSJgYQfOZSDmcXlg
/YyTwCuSc/7Zi5iGG35KINMorZRX/pRNDH1TDHscXd12xXKdiXMH/B1VR73YdAN+YSPMCxNKLOcJ
7RI8odW6TzVzyCakfvi144OnmO8wf+93eU1iVF+NJKx57+nYynNbcu6Mwi+eB7KgTOWeqbzUPoOy
ubOHfNx8jIISBzzFWAM+Lb9H3TC+6859QzmI6ohFVBLe5DwUzzbU7j7AeC/TWtNmOtW3QOBMJ656
JB0MV/FA3OtDLN66ytEnozoMZH2LPGxcPAx70deJcVbMFPRjci/5XPuqru/Asl6wWaVbvcBG7Ghz
dQk3IIpDKEE6uDfpQu8AOJabxWhdcIksm4+JRC85w/2Eagu0wAhha2yOI/svY74gC/MAxCCSDhQ6
xYA8Gfh+Oj6ivAzPeqDw4/hixuVFr4XB6iFroixMCP7ZkyhlWkJhYVjoVWVQVRd/fXBjNCiYCg8f
RUskpme/bK29znxzEXx0OidYCP0Iu3xvMDPxvIP6klTxbp0JkKSovfTk8iU6tPyq14fCsz57yA5x
KUZm4+jRRpij933EUd11znPqpNEWVH1gdfJY+MO7NE3ANEPRPdX+gvIRbXoG+OTCmPQJFhtuurSq
ry1eKXuuzHlJvHfbMvWhLKuE6cEUAoOLv3D//7OsO/2acnKxL4HTAv8dWdaKBmdqk715Sw1qPCE1
KSnW8ZEWh4q96UMleaKNP8gvRFL/IDkhxVbWOmeReAZNQU44VNrjvwTdkAc9lu/OabmPe/lONTNq
B2wyb4udn2sR5KfOigl3whf3PIesWNOqdD9RAh0Hv4XUOwzhDvhXeEv6hvmMQIzXg9zqdbC8taAB
8kSzNgAjcRzR+D51Sf6OpgFbmC3eagjdAaon3/j205LUQLfibF+LON+npSzJfGYKJpfuk+cWIale
FcMOZ5QXR5Sf7ICPs5YLG80e07ohmx1BG5os96sE18ItdaxY1+buDhwyUTozBYoekIOyDDzbYBgS
5ppS2Fuv7FhHsqW9Llo9GY8fNWyQ6Qvxcr/DFFoWstfuSsTq3uYo/UqW0AtwE81Su4p2y8iNhbfI
OsRV3KJdIxgvdq9cHc4tiYmhCsMOun5BVbvEoGuzXmxMEQUvk8F4rwfb7JcULEMygc5N8PWQbW0O
/oAh2ckyBDAtfq4h8xuGcZySuqPC9FDTATOvq29VnwUXHS4j+En+lHvm6m7fMMYsrp5VptuS5eOm
WugnIAjhGp4f+5wmLenLQ+3OT0iYhxNgPUyG+H8Sbx6fuA7jA5f6hrUYHvfA7UFdf68tonYFfOtT
GDA0oSeC2suE9abcmTk1WCYkrVELPKpNvrjlzzkyCbu2kiF4qEAyxHV0MX1Uc+/Pp8s00jFadfBM
+8YQlhXgAsxm5+WLuhUeefXjGtfYJxZXo2/7W+wK2NudlJUNIJB4SShIgOU9Yo+XV9v5LUgk+lhr
A7RzzzrtSd6Mm9dg/GJ74snrEQS3HCPbOQ7g6ZC12MRL8BA1snuF06MvDHOeoK7/HPuiezFyxwBf
b10FaKJbY4wGJ/k9cVBtm1p+L4T95hlPP7i2TvdbTFykiGtwHbOZzaab5KNCYQzoxT7g2X8EmvCq
CNIDElnshh4FuOZj7nnWz9Cg3orWUDkmicm2RruGr/nW0dvys2z3WAtt2/OxjHD5RCsLWwOgQVhB
IaJIR0DKfPBHnILDs58mHRIATCrzkP90bMewe9isqxTPWUZ40nixnNx+x+MHy8MH2jMlEE7yeGB9
YGX/i7Iz240b2bbtFxGIYLB9zb5TKtVYtvVC2GWbfd8Eya8/g1kXF3vLBzYOChBkVZWSziQjVqw1
55g5PfGe9AJY81n1blSxySND6WIRMVTZiCZ1fRF5GjxEkeM/3L8LQ+OCDNc/dsTCio3K1HBA3/FF
h94nHdIlsFXASAybKKN9vty/u38x5lacBtM44D9DHAw29TAS4lgrlQqyXGsyIbAktuUwIVBZftYv
P9MtcQedxT7BtDVZO0uMEebKSqygWMXX+xdMqOGuR4/z78+CeZK7pmNC4gIIvQqo4FdK//kYhvkt
HQsYLP//5/fvpCgdaoLGIaEBoJBBOwWfd3JC/34BsMcJrax/spGzxNbutNSQKa7JAmjfMIodv58w
iqHHOk5DmCxs0nzKPhUn37fezcnn6ZFpvcbPehiMNKH8gi5vzjVuIZ/il+zeeWt4pdwKM9Av5PMN
F5SvGyn8ZwcWw3qy4uRgsiIEqEp39OJv+YLNMlgEWy+7xgUdMhU47+iiQUyU8adSVL8KHb8pHR04
+Z/oJ3cMJSYOzzWtnG5S+0bhgjUaHPkjo5UcaoRXYrMvc8bT+kdRfHWc4Ztk+NdjOjho4l9kA1PD
/ZxJm7Fa1O6a0Ln4E81iznZUbU6PYa8In1vmqCmkg1Xo18l6pnO2QvTWkk3Q4yRdTYY/YPMHvJOK
b8XoE2D23svv7pL6pHLrVOrR3Ra1YGozhERiJOlVmbDlrcERK/DCBppbO0dnYkr8/wfLKsdHJNiL
dv/rLIECu16+mmWOpMJznzInY8Rboeychx3HVtwOsIDorVlBzjjaN45BUEUUq3SiAaQ84fJYPMkB
3OOsvxoH/EfRZ2VXLroV6oOEotHoLPp4XXZxI34hGoavBcAfMRUty26NypbZXDwDf2v5nQILLUiC
Q2rgvC3K79mAthSaWwmJqMCUH0CycrdcB/GXJI4QJUPw6vd0xI8fltFSSJdYueRCyfVT2jY7plbU
w7mbbUzCBk3meRxy1I+ZVALqPGzqg/3iV+6G0KofI5EI7vJcNDBRk5gQYKty/yGWnHzBjFSLyNPP
WZVeyzx4YnZcr83OJEEeNPvOaYKziWiWwQeHMwC7a+Q307au7VePMZEPqWtnRZjF3cj+6acQclym
pjBv6dMpci/6Kt7YpYP7F9uACoq9UxXwcDToN9F3J/7rFz2QPGz09dlMJjLgC1CkOrNeIjM2VxKr
wLaCd8QebdFOaz6bZbqAQXEjGzXx2oJgDHNnpgKfM6h3Vnia8ZC2ioJPALf9lgCIZ7OxwbSReOcF
DJKUga7b1UwUAIHR/+1W4RASGV5EP+Sobn1D99EKio0qoo7MhA7hVfzTtSQfZNzjwW+9HVFzGwwP
4aYLoPsELlRbu3hsafAoB2pYFuXerkvFO0PJr7yvcfVIfBc3uMNNVXYe5XzHgL43tkyt2WNK2ihV
i6g01FT1Bp9PgCRi2xNtNpopNpmuPXDmLJiy2QxhKpr2RIisSNZkty+znZ6SW+ssZ9LUluuqBie1
iEOHowmYd4nLenFMyuaWaLHE6rZDXDI3BAVetH25uWfGZWyHGsgWp/JkVS223dAltL6J0209EzGB
vQIYJm5LR27Q1G1j5E3bxCOS20ifSi+xwFbhsJ7h+boxY52pNywWQnKXHML+1ni4roxDyY6TM+wc
h2R67YvvHenzsawp7VMSvWACka5R/SCcSMHyoWk/O8RBYa8uMYNkOb2URoI1YuD+0ksItM0uL61/
AJIwXZm+oWz6lrKirVy7DsnRG49ZS7qvDsR7PdHyoYOxIujgrdeLPfQ172W3mwvS0D0ixt3uAZo6
kEmHRhw2c6wU4AiWetNCT3yMMQWYM0W88HS6J0K+QfKy1l3k8fa0L5OGiKwKlJRlHp7smA/VEc7O
gsrEwY5Y0/S7jHAd2yzGBeYJP9bRXnj+K8HRtSKWk5Vo0zGO2hHd9Cxo10cezWXL4+Qbp1/KuY62
YWX+U4GJ7XnqML7bK2LlKNTL+T33858u4uw9VKMA6mVYNV9zh3QMkskYNcwXCDC0TiOTZkQzki7T
EcVtDDfZ5hHH+CB+EHwW0H9h0cJ45PBRXuiX/kAd8B6Wgz46nfdrmP2fgc2GW2fGTmOfXv1ZniZ/
F6e5ruIf7MK4+jD2/Lc4rcZN4CVZFZz6Jep68j5XuO3WaEYJBtcgf0yFobdvQAUUWKvIXSR80XhI
OehvesxUEFaIrst4wvaLe/QvF+f+ppxzMS6i63UQ+brkDfz3xVkBRrCIWcKJjEZ1hKXpbRwfDTmk
KxLDCJqDoPXgqz5eOlrEinlY7zB4ER48bzCydms9BxxRcnnpepSo5vT8lwv8kDVgegQhOC6XB5iT
pVB8kPYNUen0rR8GJ4tjHsr9hmqiiHbpHBv7mgtfR60eVyMmOib/YJgyZ61MVV7/fBm/aYy5ClcI
yecoMXRaHz5DAKWtESI9PKGmYUgxp+D5wMvl9nvpUHQCTWVLJOAyKLPsL/LG5Vf/t7bRE77HJ+Mp
sYRBfFBb1qHvVqiDnZNaRtIt48Ikxm5kaz9bY0og6xWOGAqZ0vtXDf+v1Px/0Xmay2f/4ZUXy6rk
zhUkUngffKPA/ZKyyHKbEVRcPyL7OnUa41fQgq8P4/2kCcyWAEaL2ftVutgxPOsGNJ9qL+89Oobx
r3wEDTP5A/23YlTM4PtzlsBWtYHY5w5FPFqHv8lT1Qe7K3cM75QnPNw9FrfMR3kqJA2r86mMT6pv
6K8Y80kvCoKSocMmVdZww8DEpKDB/kWsmqpJ3JqzCwJcAgjqYdqhSkw0NvIwZeZuAPVvADQeUrN5
qrqqO/eY7nsSCvauMvbMjRGRzz9y7fV73SYMHBhNrHIEF5fKjNDKuQ62B4gc/Etzz2j6gcJbvv5f
707PdjiQecJ1TYaMHz6osrBqwTvtnHr6xquWB3glMO7UQ/+lVVSCcUMDWLrJZzAtYvfn1/59deO1
XWn7nElsE0nwfy8gsIw06vfWOUnhbAusmTtEmv22cgknXtqmf36135crz3ZJtrCxs/osWx9ezSEd
tEYt6Zxiort0WX1C4w0Uiu5+KvNfYxX8/PPrmcvy8uEZwPqrhPKQFmNZ+PDWpnVe0/ko7VMaYLyK
CUegJN7L1iqWnCaaHcuIIC5p+4fGc1U1BTIvEFlB6dEEXMajdeNaRxVWz3fRaF75ybogggpWzMYo
YX6mLFhzF9pgXusTNbT/l+XjY1jL8jg49rKIchJTfPfhLSPgJJh05linKAFKTs+i2Cdtc5Nkh59G
XEwHKckAYxDm+Fwugqp+hTeWHtsiR9QeCpGq2LcB5OLMmnzGGQ455NUbhr3wdS5AidTz/s9v+u+L
LYGXWNWxvy/O+I/vuY9LldxG2zzRaqDBbzPtsL26OKAAPMqghL20GB1ohYe5OP/5pRfz/8fPmzvZ
hWDCWms5H/dDl+Ytr53DUVrcA3UxY1v2UO5gATtLxTQ/wI30IEGNQhnqmHUtmloQoAQ1uBBH/nI1
y9314e7DIGORHyNsUh7VcrX/EbQziLiA6+XIU+bUrFeLemheND837r9oP1efOJXzwFEfGi5JKX9+
dff3R9vHpWMjqHMZ2Py+rDDr8kQRiVMlxFd6ghXKETV9sb19rrLnOWYErWyMiTlg11UrkhAtcsiQ
JHLe3dg8BJkhvzfSPcx9aRNBeKJzj0u8qTa4aYnnc5IB52ziP46WvM0RJUYVWARo9vKcDvVwskGS
9SbGys6GN4fPcubg38lrSLiQos+yWpgMRMQ07H4TLO+4zPxNYuXPg+oOfe0XZ4YSy9IAcqtaBaxg
B6tCNSunEBwwPJVN1lKm+41kL5PFeyKIcpi9dpf4DAq1DA5ht/a4UbDxhuMlTExnr8e6WiIYLwQF
Te+jVgcjQZVk5OlzY1C4UdRe2kHPzMV8hp0tJ6qkF/PK8gbvUrjZSxemt76NQI9ERL39+QP7XzZs
X2CEMomJNDlA3Bez/7hdipjT4wTr7RRqyztjNt6jNPieRK33NHTi7IXIMFKA6n0Cp3NqSSUskuK1
HwPgKzN5f0uTFZf3qjP7bO9LTZ8ALSPDkqo59rX9CS8vBLl+Nv9y4fbvT7wvXFZZymPfU/hw//s+
D7MB2Qo14OkuE7XRmMAo/gUB0v6e5827Z0ynLLPdh3SeA6xPGTPpor91PjEunB7kKxKanPqLNSsW
lwCgF91nEiXqBpJ0Zqgj9Ez6islbyLRqOzDlA6YNZqarmDW0jLWk/0UlGnm9NHLrrDIm+Q4y9ZMc
q9u9ssLB71/yG44pFkZ/JEfSjOkhM1s+W7l6GnHNb7LmnyZA9LwZs5hJIUvmoaaD1+jJ3xnvkCsw
peSx2qDD4u+3hMbwDj+S2JQDh2nI/iNPGC6V/vrnu+J/sev4YERwx7Gg8hCbH7YwUbcRIHO2sMw7
+DR7rq3b1VvkbPiL/EwRRpBjOF5Uo2lplaesdiXIC0QRqV+F+yb9y+ouf9tSHcW7b0ksRKxt1sfr
qeOWwSVBdSc+Xn10WyQVLp7mUjTXmGhep3tKO+iPboXucRTVLppRqhcugzdI2O2lj2X0l0r391Wf
S/KwDgoHFh2V1Ie3yJtNNNk0D2FCxQqZKTwx+hWwqVG1RpL2jIm8znXE9EC/fwJvD6NJDMTTS1et
//Jx/VbvL9eC1piEtaV4tT+s+TnunKoNxATrTuILxJ1wbLt6HzMGJDOLDy0wTaSvzD03nWPIjdtz
bQaJkmGawduq8xtz/YD/p7cghbFyEsyQnGF6vP/lQuVvu5NDQbEcSjA3cUD4eDTLVBSPTuXqk9GY
/grvJG7wUFxQx+JsZ+x4oAGLzRzN/2MAV4q4+7rk0fbjnDjC+FnNmFC0a3+KQrKLGuIrVk3jQSub
SF7ajQh9n6t6JEnaN+/5wy+sEPmZiSWGI11tzZ5luEwhuk9W2mzn0v8aFN1PQcT6vpxUsDNEl6Oz
qgp/ExUIwu3Eorm4CKujGvbB4NkoC512r1DqW61rH+1aQWyGaL3tTMJCK8xCZzuitY0ybWf1HsiH
FhLyIN3iQLNAIQ9y/B2Ep3jTJ/P0yDNd0JXUJ3qj5MQ5hrcuLSDUo2IsfP9SdVO3GybQffcDSMlA
D/Wr6i4zbkncIYXzOE9IEEAx9K75SU6U80kafsrN6mvWcsQN42xrYLE+4uD81YB3gPE2e2t6Lw9h
ZHdEhPX+430RTWganoU3vJBA9VWUM94IGDUorS6xNAiehYwXjmgpXCt8CKvPDPwTPAe+f3Ka6XA/
ScdB82ssULAn/sC7wU6wLuZQXmUWs8flMDMse/xLzfH7zW9LTvr4jX1bid8Ou3GBQwY1V3uCsMxp
rQHXRVFa6a2HB5j8CwYIevq/P/225LG3XIshhas+1psdmQgdvN7m5KUp7vnSesj6wT8nRpEdEyiw
m9lT+66L6dKgysox8/yrV7B7x7v8+aEyPxxwLMp01zPZCTGD2eK3ZwqGm5J1Y1uMpo3X2vWKCw8R
W7BNwxbZ7x77hnV0ouDBsPpps/g1Zpc70S5d/y1JjV0EiZiUI/0Qx8V3ChEax6YBbUGsRyOndvIZ
5c/Rk2L8tylRZoNRbHZ22m7LcTT/ttJ78re/Dmu8chzF38UEQWQvVtL/qEisjEmlhWj7FI11vPGM
SJ5mKESnvE3oa9//jGVRnu7fpUW2bqspPmo3mAlRxgm9un/rBUieVpmXE+qljLdxTOfT/UtMFY/E
faTwbOzN/Uc2hFimTyWVwUITNseUgULXHRRCOIYgNSCJFAMF6UTHpp4ZpiSOOsV2QgprVEEG/n/f
CpQpRkjjGee4Oi0p01vbaX/l/mSc4nIm6aclZ7fJ28AmSaaMVioYkC1lKoc1nR4IA2GunVjBKUOu
HYDxnvPRK+BA8i2pHRUDCZhzfLl/57cxB0pRCL7iTqZYVeKpsDvMMk3y0gUWbumgDg+cRbPD6Fh7
kzivnNTxl7pn02IVQzFXv+ZdjtDYYBeIzHnvRp+iPLT3bo2djVkCenHDIdyhiV7vzsx/7VfoBbHc
hf3aBmdy7CfGMlVm1Tcj/iY78Hoqr6+zFVGAN/G4U9i0QFiV4SEPUoAOaElMhhvPCZyO1wIke4uW
ZTsGKaOCjAGrnKzm7OMJ2mes0qQFEKHnElZE7znYVZbc3cuzSVc3C+bNaknw3GVWFx0gcyPyxaPA
DPyhYPZ+7MEMroVb2C9dasZksXE3cHxhMo9EaONA7boYquwvCeInDhcARwdANuumo9fUFcMtCGoS
PULh70O0w43lBy94/tdpzTMkjFqxL7WVsYlgPqL2sx7CIswe6wTBbJmiwHK04xzvdh22LYM4HEZX
RkO6SdYV2Nsn7PK4tQ7cg+RqgXI84Gwt9hEU+FXYcpz27bAEDf0P3tlDp7R81RYRKGlNwBgam3Iz
QTm9oHJZ1E72BXIsUe/4KPYdItc9zi25ijvOT37dMnsMnFcEY+Y2QV2zL3P8kGlfYreMDeY/4Rs9
IvJKTdpQ0jp4WSSPZm4dQg77aNQB0BCkRLIoUSPwkopafily+80q8i9eGyIs7SN8pbjij2bf7IzB
tQ8qlFj5wvLoCCz+VYSrrxnMzwhnqZ2LzNrqxooPbbTVvGjSN+ONy1x1Dvb4fzuUIkV26DXPZHBv
NEay57sxdVpkuWPtv5rouxjC0Mu0Kf0uxdg/lhIEZmEkBGBr5FVDFn9GCVvvB4/b6O4uDlDY3ixY
QmsjduJ/muibCGdn77cy2+sIfd8kMsBRSVRia+W4jsuA+3U2n2aUMa8ajTj5MVmEOIk/ku/8gJFH
stoKB90I3QW314haIjXe4oaqXw1Ju8tjLzm0tSAUxSCAYsD3nGSYF0cMf1vLIOhSBIF6Ri/Ay8/N
y2Rm7kaQXw5hHrOXAwgzYedde+Qt+eXRIgr0BTIDlNemJvoohmSsZiasRbboj7DebjqefKLLtggI
soMVkv1k6XDZeqcQsa1AAtlEF5ol0dFKWIVawQMB9xd0nErbTQcMYTMwwHoAm0Uzx6V+0iTpcisQ
B14qFHo4C856P6U/qxSpKNq+6iLieFGmYDjJEFZe/OKJk0p3odWbbWlA+uvaTdTOKy13nRllePSG
lirTCetX6tp16RXWExUTlhW/fSi6Xl59ZSR4Ip4x7hBW0iwo9hY4+WbofBoq1qjP/P2jkwO5Ohbe
eEvsYrqhoIq4A+bVoF2SH6zIuxlhKx8rHqaa4ywhlWlyivHBLw1cfRpq45J4+IlDhmS9+FISIxSi
H3hNTWL5NGb6TVeFjwiIvZc0/YeNgQlrq7xTl3Pq4SRZhya2TcS8BLtgshiCASHUzR9l+0pbXu5E
PUHiiYrsNGbhOR9PUxq7WEu6b9lUEDCbk0wWVrDqGmRJ57L0nlsx2ryl3yJSX318MqfURwQ3IX6H
/4mt1clI6LObIf+Up5/6liBH3FbnGDX5YYAIy5QxORs2W1zj2wEekApdo2tRVlYsKc9GGu4q+KWu
LP3HshPubmwEOME0ebIKWn1dxYNfVgVoJ4EnrUdhfozzQhzDKf/Els9ChUaVd1vQ6PPbHkMS+rY1
NbGPBYngrYxh8D7sndUYlvo+TU0qVESW154rPLjxqvf3Rl3xNAv76ifqVxo6oPhIrkMXgEvaHu1t
jGqqCJl3I5wFcJRTLsNEdgrrPagncwUNwdwBr6ZuztJHVPd8DElFIDKkBybAGueXQQwIRgHcYvOV
kSSNNjH7G4mbeBdhW97iisn3wVzjlfBlem7Eg9kLdeXYglYNPs2jbhRO/iVtFkUFhDJ69vuxazal
a3oXBHT9trTLaId0S+x5Xw9DlxGWWIMisxUg6X751QyF47VcaC1Id0jmc8cXzSq0dVlCPdagl9oM
k7UK+xHxxM2ylf1Ss1Tmblvc5qks9nro9HpuiHQg7xeLT9CTJBoIueWdTLa2CxovmtrFMhJfulij
ypvH5Jvw35z0asW9+9WBt9HadYZfi3CtZNTDCyq19V37S4AyY5bI/pa7wCyREUVH3+i2dWBYD3lh
wbQbmhtHyh9mXB+8wZ+PUmwsSikORuMP5By4D/P2yXVluxKltA9W716J47ya9LgfzXb6OllVsMlC
Ep5a4R/MhnyYWS0BPtgTARhquadE2/bx7BxazBMrl9YlvThOHZFFcPFEm6Frh4hTs3PM01puytp6
uY9l+k7B5TMah+su3pVAwdENzqUr6jMQuGVpRbeTpZcysZqjmRLqRIwERusBDroPYfKgeBWZV/rs
FOU+DiN5sQfnDE3/R90l/jVAFqRo8Oy7ubnVoyJbMgxg9AczhF0ZbKL5XEx+dUVfhqTYqowjk2cg
L4IUUyIgRQykgVYQBIEpeS59L3qwsU/ISXqXuiFpelb2pgn0t7uznBR4kmvyCHh4e6m9ziONAoKM
33Xr+zCkq5Sx6od0U9dSbkakrdsxpkdU0ojeMs9H0yr0MU2qCNqdfCLNqU36f4S9IxDhyWoC/xij
KVlFAcm7tsBwbxVY750K67teLIw4RPEJN4pBXfQdafF4gOt6Q9FabKakqRABkPXFIQ+dPNbotay9
JUCur/axaX8jG1092HO7GJWSoymyL8GoiaBVHphskrjXLl6fWBTdmTCTF58U9NRKjFOQ1wSGk+f3
kFb6hcAmce6tcMMQdVp3k1XQLG4PEtuvSWn+TG/vNZ9Mcc5m9Co6SMn+yWzG28OwhRUeXZGT7PSM
vRlAiXuRPTixWYPApP8ot5gyMtjcYc6B2b45RvzGMt6cNM2jx5nNWCFvPRKIyQLSpdd+tv1HWidO
jIAyZiKIwJKxX90O73T/qifn6Q44IdVwvN3rUETTu8xX0YV6X7GMI+k26q4hqqEpSBeZBerCEE1h
z805k81odf0RkUcLPdEbngxfH8UYioeuN1qU8DaUIdtJ90XkPibCavZGnmGamRHewSxAqNLG390h
nY+j7nGsEsTUyJQNLSdoKrSqfaJan+WehJ7Z1pjBCfrzx7pasr/IBTecZecMD0HFa41D+nlQ7Uud
j2+O1MEz3SL0UFVqPg6YrGkPAZiZkhYxHxnphzbl1IK3CWveMJ/jVsyPZg94oMm18U6m3SNOpN4x
3F+EfvK3bcQ3zsPGpjG7S9wwHa1nuqBdKo9NWlDfWNwb2WKqwgHWVjiPBqfVF4U/9ODU3nfoACbO
sXPdMSWbg4nwq5L0UAvyMcYN6E7/ioBb4ASIRxmnYi5aOfWkT3B8PtW2SfJVVTyhxi6PceSNS97X
k6dy95vmAfNnbEF91hanEHHkc+WguWE1Ocahh/147BMM6sGyZ3DUGvPolFhfHKCwFVmHSJKrtpKb
Dsnaqa3q+Bjl0y2s53JnWXPwxYlQ25AtoMtkuIWDxTOXtOrqzuzKDdLvKY7MW6CsR98e8YBolV0m
vNR+nPmvnsLjiLzvoa8t+hdT82QDGXwaBhSRQzVb6+X8cL9vNZrwtW5guLQ9yt/eVePzqBt5JWHH
f2P38bf2hB4eo89uqgASDOhjN41LCICvpyNJw9EnTthvlq+ts5ELDJbCLMhgdz+PTWEzo2O1JXBt
XfmoQ4smD58WpEzVII6f0tEC0KTGl7wDWqDT4eBkGLtpG3ovmfc1mG0AKNJ/0eBX/uWK8FiT9zyT
SHofF/QmtifuNsyLZcAYsQDc0oKQTYq0WdE4Q3NVjMdcEKJJxBuImmEYwQEM27KnHshqBeAiS+e9
D0F0K8mNvLDVTPAhTARIVfGLVoa/Zapirtsm79eGOU5HIXFFBKOtdgkivQdVqh1invScM2w6dm53
MUnRO40MWTy7ufHrEP8mExLmNK32nY9UYxSdsW9IbtyXgXgpmAGcJxrS9/bW3Eb/FAMzXB/n6yrv
g+SCxZql2XReGcG/knF+bQxcXRYV3FS0CY5HG6NoG6FQb/B6yr2RiXbdLSyjNrHf4hgPzhIqtg0W
VxNW/faxqod2X4Q+PivpnVlIhj3+am9n0vwiZbn9Zna9Akk2zEwTUO6shnBZw4rJ+CSQL4ekD3XO
JDaZZ14Zlo1fMxsLCtjTLHMobclIDDTy9pCEdOwY7VV3XXqSXXDKu6w8e3X6PexIEloC9w6FxRSs
VMzD7oikDv3sFtlWtIKUvI5pQV1h4uwKu22eVEIhSWzF9ynyJ0ptdFleTGRjkOP9NJm7OPGYbQCk
dOch7NQJfCoNs9ImOKr04oudn6tgDh/GOtI7TAD+qmFUggQczMkSzWJHvIcFKqo1fQvsZqM+9m7j
HOJgvIYILg+jaf5ym8l+AF18mTx8EcQyqUM9JfoQIcvcCEO9WyiOtw4nCg5NRIEOvH8Ht3nTHkuD
qdjWe62f7yAoaiPBg08sB2S2O2YCqbm8BlO8GuqoeTDs/rVGtbhuuybfVp4TcGCP++0QyuyBFnKg
yXDX9kh8JrLeCgRYj7KObAs4Y33lNGc3MR+l9tpnzufcnotBNo+vA/l/Xupbj/hyz2WfjYhurfBG
/34zJH5NOnUoNp2LrHIyovrS1FW/zpr6UYKa/tzv0JSvKhE2jy1CdAvXmjvM7dXt7XM4RHzy4CF2
gV2+64b/8G49tDWozLEvHlOsQgBGUV8SM868x+ve6l69DtiQsRlNwE6stZsEYMJgEK1Z+b/nRoQH
LTPrB81rHn1tvxml/06tsqotL9tjq6XMpamxz5oCA02WPNRtvrqfMpti+rdRmlWOOhau3LWS0ets
s3eJpWvpD9m1NiMK3j57CdRPCYwLe3g9UVbZB2jh5mcv+AZF8Xs44pmxXCCrkZnhj5Qc+0fQ+1ts
lnITtF24w9l2CHHHpDPkYmuAHRP50QPOwR9WTyEHABWtsITeHXQ4ghBM41YzX1NFS0zK3vkxg2R9
N2YVPpQRwaS5J1/9zFm1ofNVDfbwaMbZsRFudk7q/DlsOHgB74b7EoxPerIMFFhGuu1Sx1u3ceUd
4848t304bVut7G8kTthbY7KPTgpAm7PohVu+dNrxiB7A3BgxHuN7BVeyukpC1nYxqmP+Sj6CNiCM
7lCgKenC/SzcX5GkH4UrE6N3jyxATzyrLYrVyOX8WmqWHb9VX1ru9VUUTt1RzcOIs8ootr6YtiwT
xE90+mxOjEAHWV//BUEuAjLgT+MmCYTC4EBXYkysbOPadN6DiXtz6NEZFyV2lpRmJWGlvrPYK1uE
g6h9CSC2jA36t2qtjKCjciaiww0IPqbdtQqDuQC9g0VonsefrgOcj7AUgrPzMVq8gsuC3v6okrg5
wBLBej7M3409XB4cP/5Vm70+OdrU61FFw+aO74IqsKRiI9sPzY7URZNm7V00yaA4PTk0L1epDdDF
Dse95TZ0YTnWeUXV7i1N2e1nHKfYgpwBPW+BsXzVEUVghiWJf136re+c+IFSvl41jmLvom46RmX3
pDtfHVXrsqVM4t40pZO3/Ew000XmMtwokp93oR6+aqvpdrrLinWaOvQ+XbcBtK456I2LRaXTCG2i
VhzuO37fQZIoy2HXcNqqFb4w7klsqEDtxizXX5zWPMYWrmdXXDHRCnusjsXIyGwCOAR0ZQ3cdLwh
8XRXbsOkVMAf7k11DFhke89pz7MQT7OXyqtuAIT0jYFjW2ueHQ6i3nLYybrge6OhJnhNz91cA9nw
7LZcCV8nJwv013r2nH22DBMF3jyOURo5fVnvmZ+oY4U9iEygAv3TjLFKBvU7/w7zi9lvuziWl1bX
V1OPztGYMIDTS7/5p/JxDbHFoVtU0Z3C6XJMUtFuWll5G1D6L1Vmts9Zk9AFtjpaiUZ+a0Dj29aT
nYaXxiv/EV7mbavBIrgYcQKNCg+OemfLVwDk/bFg6lE25S2zYbnpGDdfwIaAwfyIpHl6jjPwFunk
LfqN+AHSe+3ZZ6fP5Ibl4+Y6E7gAXYdrk5j3JcnOuVCJDtMjPeSNamB4JNBOn9CsMqSrnWllO7rl
aUynR4XLDeNwla3wQaonw2OxtczWOwRAZtZVj6ORs7LNKGK5c2uoMFh9+z3wUwBdxCgwCG+tdcmW
iw9bR9t8NN1dKglEdwyTdrUfO1/19MMjmIJSKeCIaY7ZVTT5t8Av3nubpsmUvRJJYH4yhxm3KfpH
sB7V2bSHH5z5ow2mqZyZxRw9slttLMcsLi2gkp3Ctb2irQ1TIbSeG9veziycLyWL0RR5J5uiaReN
1veqnuI39AZfPFltwfw2P236nWH6ySs8del7ET1YLMgSTdnF7BkfeLRbDnYx/9RxGWFtyJhckeP2
Rq4WJ6LXnI7Rc0ly0yaO0kcyswSTjHjazVGEwZQIUHDd4FkL2ulGEkwvTSV4fLrJxuNd96SOaRvk
HT2pyAnbJzxebyYl0IOqLoZJpocsAOOeJsIrmAbVb6ndt5s6beqv3mJFCHQ1PtZ1KZ60LL7gp6tu
U9n+KnpoZKZOMijuhvt5nsyFUDcb13LC+5Hq2dqZHL0Obe8nFFBGew3HWw8Fqdy7GdnAboIomBbb
GgIJa5WzgApsQk4uDerpUxDPNAAJqJqxyODnQSZ7RMlJo8sn3zcyixedjJ+D0hh3RHe2l0Dqs1pa
I840DFTbHObyspmu6Oimq8lStjHGka5uP31K+9C6DRO/eGVxaXWtqXazjiF0Xw8vEZbNgzMIHo7l
j1MV9C/CP1pOJh6zMtqXbik/hcSXuqbIvzZMV/YZmArCSGT3ySX7jMJ/Mzi43VfbAK8y9yOEGlCR
xjdZTV810JM3su63uUeu2ZBv7KxLL/mMjIwAkqPbQZ/iFO853bmMeuDDvDYOkHS1jKQT/A7g63pn
u3/mn58/b8OKsOY1gWhr9ustWss93KqzfTVv3mv22flBN9gk7IQ4MIXBH5ILY6NNRwUR/w97Z7Lk
tpJt2X+pOa6hd2BQz+yxJ0gGGZ1C0gQWISnQ963j62sBUt5QyjIr7Q3LrCYQ2AZEgg73c/ZeexOt
TSw6W5dRGDqAPIA3rs+Dc42GR3TsJazieoNqdm9uttu77d2XO5xlq1dnpa0J99uSv7GzvOoY3aJb
/8n5bLyDvWHWS8o3ruQZqsoCjDHgoWq3nUXrY5tkO+dtpF11UI/pSd6Gm/7UfKkRreMzwRMlYD+t
KVz7xAsXW4WkwWFPLR/3KkoQHCTqXSgzubbK8Cnsyh2hIRVuKRqVXUlQByDEfu/HHWm0Qe2uY7L6
js6Q32G7K+6cLvwyFNnID9Xe0rc23hImAiumswpo0EQcgrw4p0k/vBYlMIBuVIqLRHJ36wb10xTk
u2bo0xd2YpRJRcAcM0pfqCSvrRoJQmKFFd5y03wxepuKWcx0M85PBoaPnIN4fKm39gqPjdzd2mGD
I9O7JYCr/MebuMdXWZWDvbHm2K9lU5ll5VXgPn/eFCHxB0GJ62fJ+hJQ20gOaWpSjONfe0nDqdFl
2VmjnebR+Tor4Tmjcrur5hRYtyTsddn742ZNd+QwWf0mdkihK0hTJX43qNhq9Mt2Y+o8LI9Mvm2t
I6umQjxHlPuxcRY0CHfLg/6cPFzNKbLzEQyDrvx2f5kLinB4cPJBy7xlE8R+xo+bzcd9yx5Ym3nY
55qd4lrW5r/Z5Fyv/QlW/3o5dCuas6bp6a4DjdhvUHce0bjFXrZkRp7UUu/2BXi3ySIRcXlP4n7y
n3t/3EeULn+jTus1fdLnKa8g7gsi2tdNGLUbLmgQoZQq91j55OTBp3Bm4mmPjlFn6NFDHEI0qvU5
zvpjs9wXiJoIBGqNyvypLxv6sdROoyVberRHcDcKEglDZdTvLRIgmQeRzjz/oYH2/k/t4C92/u2n
GvZn3tXfqP0/bv7XE3b9Ivtn/v5CvP/7Ff8F574umuK9/b8+6/8hsj+CPMQU/x7s/9/p69tr9k+x
ZT9f8g+sv/kX4y+6LaLh0b3Qwfob6+84f5lCw/uood7A/TGr7H+llhnWXyqynBkLbJjopF0EH7+w
/ob6l66bCDhRKiOhM1ztf5Japv3h+5kTBdDWchgIRwgd+FPpH2ulbjaGqRzarHV3WNlor0zuSSEn
41AGOyr+OZ3YQKW7nmWrMRXRGnBS8p+0Qf/qMAQRbMiwDdXR9T/U85PW1BJwkXKoIJOtZKo7p9bv
3kSjfndxtwZVrOMHJWumQ8XI4A5rFSSHcfjtq/t1jv8Tcv0PT8v8abjIN2dDy4w3/1NHg1owblyK
Uge1Rmnqp6SxSk3Rj8D9jF4ch6H4nNj+jUr351TWENSKdl1q2eykzJV9AzXwbogwjv6HwzLNPzTi
HJhAzYm8Bzkn7ih1/vx+E/gQkmZVmqj9g4AHtspQy+zNmFIFoKRzJnDXj6M5boowVLx6wnorCCHY
jLEOWq1qumRFeRq4iW3aYKwCry8Ll0E+rc9CEP3tOzBE8umAovA2FDq1wb83aSlANECi3ZQSbU4+
FFS06VpeSQCSXqTIF7/KytPoQ04jgKm4BJKQd7tQfwBmsD1WEMFDZSF7gZgPo7/NV8o0KMdAy9+J
56EPRx+DBl28bXCownG4+BoFPFslzxkrQAsmoPkOf21lTWA4+G/nFzWeHp2CIq0iv/koxzHyc4kh
USvw/H5o98TqFZsEEl4AEpzCRcQsrrUzg95OxeX0uysTRDBDeMK37O5dxEvQYFJ5yvXhyQ/gFTgd
06LGPanQjmOdCXuqmvZOc2PsEeLg2M5wLiJS5QB1buye0E6WNsxQBdXf9OiE2iGNOawke5eVmh0Z
uasV5oIf7fyFQFu5QGTJLFvSG+2yDeG3zFjJn8HgQHm6MT2E2+0mah1amRrRQjJCL66gdRH2NnMr
kETTrSAaC6HCGt2TjnO9uo8f87R6G0RGybjPMdcXLm2VrqULL1dTSRl67N1NE9D9tAxMkaLuz0Fm
7ht4p1QEMV8o0H6NWr9Nfn0QOS1rYHyPGpIzzPrxse9COtTweBClSChYwzN5CIRXoXnckrcGPHGs
3mgk7Xxx0ybxNRATsVL4LFZK6L+4Izk/pUZYjoLcqh1JXErSH5opzVWbEWBVZ5NYNwayfnXoQyTI
X7TyMdIIjnNzGdHTeQv6EkkApVd6DWqYUQlTR6C8yfBjLBImcuTNNg0F4TxDVRQTG7cT8NEyPx8v
ndSanRN0xs3M8gnxeMhZIcM9GNgSYpP9TQYahNeYLMBCDu+kIJp4nKQPYkVhigrSddN0VbbX0qDd
GRi+abeW1iX3a8RDmIuiihCNUkNHgsbbKzralKFtdp5isTEVQd9w2YUj03kfm6wNrU0VR4T+zg8o
VvUmo3TaZvrY8mmGV5ZXFlyEsvWWu/qgBiGy3F42bZc/a66e/vaU5f5kfv3yio/XLvd93Fz2amuc
9rHCsm6Z2eDOhrI0mi8BSWjb5b5uzuJd9kgAEltTpi86Xoppu8xnhsgsmtPHEzWWb4iRBW3jebqz
bApXA/W27HLKUL/kIwVAAxdxvbzw550/t8uzmNo4q2kgq2+5Wf/9TsvNyQZHRW7ffMC/HYlUVcgU
kkiJRgW1WmmkfMwv/Dg2J1AI/Pj5d5Z75XLwy9uL5cCW3Wo5XIYQxEYQeed1Go0o90dnmJxes+tE
CbS3IYEdo5v8eAKrles6qIgmC5xdH/s35OT7YVAhKTJJr8d6QI7ZP1Fj+J51V+xh8Sfb1s95ZjOV
zOGtVNMn0+jeW1KCy7SARGHhTAAi0W4JI8sOxgTzi9+FCtmT8GEtCJy7lMaqj4HGxKO0tSL6hr2I
H2JCddFXXv0E1YCs2ns9cNx9n3df09Tdii40VjaKwU3oIl23gtLegwW7C3Ppn/P8q6Y6l5EF9KaN
Ja0WQhJWvlv+aHtCx3NUVznycrQ/mDwQbWKmVrVHN4eIX/TlnYIj2JvC9GiyDn7CELz3leZbI+R2
ikx9WxMcvs6sImF4ru7ziUbi6DdEeoeAhCKDlgDkODI1BOW1CJEdai4qobp2RM/KendQmy3lZSzl
Kea0ZKRWjrEbQADBe3U4XRHt/Kj4/X6puqsdgiKIFGPatd8TAVDEjmwsUDZIOz2cY7/b+aLlkrFn
m9O2doIdYhNWNquCLtUOwSmrEurz0PnHZ2lrXM5yvcbmTreBC1wzhtZNTMFh0KW/0U3L2kXd93rI
fpjT9Nar9bOl1PkDMr7qoCvuwUVgh3gRbkOeosA1gkas1Y7cCvOd+R5qLDADRQuCoA9lSjx8/9qM
gBNETQacIaJiC9snYcGvk28BoJbY47HhF1ZbCZyQAI79RFzSlGkr7L0VKg29X/moQtOboxY5CRqi
WJVl+B4VvZdV2smqq++aAy9LBtTxqiuS1s8R9qaNLuLwKKrOy8jpEENkvNjda95H+gk7AmnVaYXS
plAetc6o972Z7VGj2Ktcs9/0DIwNYmYQJVVF8ocJesFNW8JnT5o9XlIHUSgSj7tJgR44WQ2WGxSz
AyvLtUpmNQ6rbqVXxq4RxlGLrYO09HOSyj1TjANJ8OaGE/tq68TXqQHzTdMm1EgHQajrp6rrx20g
QzHLD5RbwWzm2I8/JsHphS5t2sX+tAva4WtUqDD2A0qIQXifRtk3fuLHnkpoBGh0K0rrPEHlTAT2
yhbBbVjUT7Z1V/QPjmltnbF9yPwuRn6qv9Z9eYAfkG2V0qHb44Sfjahc2yoR8ipu3K1bXuOJ8mVF
A96g+5iN/jpxK2cN9pQIuTq4qaHgtzc99LbxILP+M6hmh/LGOJ5CH3ZwH0DxtW/M/I6JhSxjGouD
EoWoToIRwYKZ7eyq45I7Ge+uQ1+ArN6xMHquluAA+7LcO5CZcEAjr3bLb2aetGi6KxLi8Z+uYP1t
miR6HFwdhWzfU5je5+JiG+V1jMGGcPmBXEP+hRZQkx6PatZ6OgE9jqjAgsCLwnhFTSb5MlLrU03x
qU4Ymlwas73iVU5PiOkAbiZCMBRIoNd1s7W0/qlweiSXUWgyTKa0oxX3QfgOo0sYglqGlT8Ki4tw
LRsIL/qhFP1LrALjdKh1xQZ6gz6EJ5ZUuzanJlQZEcSrzBOQ+1jjH4gbIGyKupSlqGdKMbQr+u5U
T5gLIQnBKgzohpRfSyMBKm5qn+KWKu5gGk9iopsKwiPywwsgpScZ2z+cUX0lgjhR/GcltEnThfPD
lDaMi8fAzZArxnKmN33Ph+ylKKEiqtHBPcmu6GE0inBj0De+E2ixIQvJMbuDIWcQAShnsRqPLPf9
fFhLbeZSttwmRflUcZE5pL3+eXmWX2b1tuxY2Usu/3cKk5i9jhQbo6ADY8bXKIkkWX435a6k+W5S
LM+oSZYWRhol26ZVWqEPdbNpM9mzEqfk16iDcRRkL63UCuo8Dh7cdOo7rNeikmcjqMQ2jPKH2vSP
WdnQ5G91cRk0ZnrFpI071A8rtPD6GnZUvfHVcrxoylNEDiW6NY4EsO+0telLM6oKPr5eTYDpobio
J9hCdGn5nN6Ddsqvo1GwGREemn3/OoR1v9YTN+WLl+UmcUbiNaGyXXq+74l/F0yi3mYXt9R/6C4q
G0UZvyqlsSGhYsUSyT/H7eigeChuTRSRB5UDfbNQfOlTd+dkSbQlo+AdJT7NWGP0sH5fB90wuOi1
xp0W9LTM0vTyppKGwkuKI9QuYDd95w1WfSEqZC4yq/dWqqtHtAIZsSMZGChqz1og4PDMX2KZkX8V
pKQ2qnpRkBKgya1T9T5ypP4oa0FuAgJf4NsItSoYZ/SXESNRSiSUDTN/ctfEYYXErXqLisAzTL89
ufGQeO44PfjdIO/M0TE9jQJekCXvoc0xusneaDBAOBlnVjJZxd1gJRetl/MU3HqpcsZ9i16XpmM7
acUXXP4jPe2xZO0n+zswMccePS7XJemFTn5NE82nv1XXawxUPujhuW/rKttKQ8abNUV1Ast1zFtn
uEvnjasPP+izm7tM5US3p09EDmUr6xAPAYuhlpmLKQDPoc5u7xwjenODcUBW4CQU+opNRp3riIj4
u1OMN8t9w/LDaTF4y6af95RCSOIG5t2m0yYMkvMuek+HixQrOvQm5VzWXPZigtLxMvx9e7mThjPt
oGUXzhyPs5D/9fx/eWdjgmA0pgIoDMDxdi6X2nMJddmL5tLov725PKWeX7Hsfbx2ednHzWXv460c
FKE0G4kgX955eQPGb0tpnaM/V2UVOOSEuc712b83//Y+VOAdk8Z/8bqKgT+yoTf6BIH+fMbyNPDa
JEx/vHVWZc3Pv/TzvT7+FLLefzzTDE9kz5lHMlZQQMc/n//b44HZuRrqXw46cWzsGh/vv7xf13Vf
awflA1MlSvPF/DeTikin7bKb9s0xDfTnlHTEle7H15DiOhNPg9aDle3bItCug4JOr03QaOks8UAh
AvzOk75f5WIm5XUp0Wsw+WDy30cjqQv1xFndpR2tqqzY1GaRXSQyF3SvWbOrHD+9OBmdOCVsmtVy
c5GbRAqkCyXEcTeUg4kY3/gUExO5R+0AfJUQAhLSBqvc2HZ3iPJaO6LFp4ydkteg1o9Crgby9w4d
8WSoG6P0XJLfsoYSsmu1EAIFBMKjU6vXWCBWZVqER0lyeOSs6OEO7INoJ2Kxeu+Zhfh07tHln5c9
p9aZJBQuV9r5AW3egFn2GiYPx6aKfj0tmLTpbNiypouJ5j039lXJkUzWlyizc1CiBQm7kjVBk6gV
eFd/A04bWCAhbrVh6yBC/eDczhuN2kUTB9YxRkO7CgfT3qSkhSsXnZWKF+SVcdKDW8qFjc+IN2Q5
z+VlQqjDaDqerSB7qnRLMC7zjDpQhnOiwM+RSaBvmxRYiiJIUBJOSoVhjD4JvS4vk+OkzN3oG7hm
/i2EVLSDxb1q3AY5NSkfNLesE2Dsg1+xwJtSGz2VG2d7e4xe/WosSPyNiNOysVw6hXpWU0c9L3vL
xhhItSUwdSJGm8CT2IKvyYTK4Cvop0QvAM3zolK6OaSHLIVH4eIqyHL7ZBnaIa8dsZGa+AZgzzwL
q649eK5bZb6FroINhY1NYNo9V6p/3BcKSitjAzdteChzZr303czzcmItexANg11s6TCuNV0ycWyJ
2uzsA0HDBhDb1tgncfwCT1YHgw+yzdJwdfHQ8riNkOXstAeicpj0ASGnZothGQ8qfT5WlLJoT4oK
xF8Qk81Uy/HPNBqV87JHmJTDAixCq5KVlyg7izZqDlFnKRXKCiQsaVq9TJ3u1fYwbfVqoO2ewFG2
YUeeDdF+qTFymaOGp5F7A6DxG9vIqPCAcjuLv5+5PH3ZCOcU290Thc5kh+2n9Ywe0Q32GtwD8+ce
Ij0Al8hn2M4n/bIh5LIg+VUrubaWLAQt/NXh8GujRAHanuX2z10imuW8asc+qkyflgdAK8enIu4w
bf32xGV3ebfl8eWmUEGgkAGh/fwzHw98/NXlvo+bbovH0UR5tPq47+OPlkaTebJ7MWKnLVZ1GBG8
8Pehl4HNEoDG12/H9/EXPw6PCEeOPO3nmGl6AevlEWQZZ/Se6v7jecveH4f3x83lKX8cxsdH0LfR
t7SrLjU9tX1gprSsjYBVQZk8gmM8OwOOw6xG4W9mUX6jwYdXrTQ+F6mp3MU4HgnApjzJLD0CMhBa
FzdM6AU3051fuCdDHb+ptVKup4Q+LjF83QY1veYhyNLPFB9vgYWdgVl9KNvpGsQvjVD3EP2NrV7j
H2Keu4UIBu2qZaVrFgiCSSpbmQH12FJFz8XaMvzq5Hu4JGLlTI2DjmEkfSDSSexF91HburbHVo5t
XaoXdCefwXnicBOcKYMxRmtu6kcOol1hA4iwEsTOTtFuwSSDy+TnXzMVmFwfvpZtuEPOq11FtMqw
ehyUmnzLnnEW03K3liye0O70NdjI5EuocFmehmk4mxWFpKEzvnVm823Jg5orHds+RqvbgpRtzf5L
4zs3/Lr2boYehklzirUX1mnWKZXpduK73DKe+1ugPJRUHSLMK2eAeBm6jz6O4HURS0aizKEBMFYb
XwYn5v2zsbHcTT7aoso136zSbdcVtgfy0ZMHIJgWFXTYO20AesJVC2tTDs11nHE8edESZUy9R4MM
tJ9IelrrjfpGStjXVsWhZUoWFpNp4K76PMVW8Jg1yR7WkL3jJLkMtLhXhRnfegjcO1GPV4RTd72k
oMNP2fSALY6kwmCiXHWtXd+rxKPVCaqhrsfs5xPhcSIgZDVEV6W1m32s+l7hmoQHO3LaFLDiKUB3
5V37NfbxhQ+9LJ9aN8KKgca6wAuMPMFviKxCRQcXOV5rZWFfzY7lUkFK/Mpsph2uL+uB/ItdXrc0
T0EtDcqgXXzV38cleWVpno+b1A8dkseGH3oeyD0bY8s8W8IZHrottTOsi+407f1MR8bldw1N2ADl
aU9WvR8q0FsHuVVRZINlVbRdaGIombUi96UM7zpn6I52nlHl6Ox8bXWlfihk/I77LrmqZuGuHM4o
Km0ExEYDpt6g27kKGQQh8Y/bLh3eWPXhTiJcMXEs/Uii0zHRyGxYGk//v+n7H+LcDcuYs43/fdf3
ExUbsj7/qe3760W/+r7C+ks3MeLbumU6ju7MLJThR9P+7/+lOMZfthBgEFyQkA72i9/6vu5flA5h
ktB1phasqRB8/tH3tf/i3aAmgGmkQarb9v+k7wvna26p/ga9MmEdQssUvCeHoaoO/+HfW4qkchQk
HwVABqfqnrYog2uSx1uBdgrXQUv8F1Hj+V5U1Z6cyxO+usTstb2dWdTDM8Nv8fTTuhg0aRx1QdUM
1rzOcm8RjxQk9R36hOA9VVCCLJXnpo4gzyrPk0ZNwerwb5AIkhrUhTpyT1K73/gYlil9En/qeJXa
PNr6M5goZO95RtBwcUk1mxpleJe8T1P9UvrjZ1+UZCO5WrqSwfh1aG7Rp9pCf1wPpynqlZXQy69x
E7yNuMu8DMQIpe+HCDaH0zS4FijR9MpRviPI20CM8HdBkyeE9dJjPQgHUX6iC29Qg4LQuBzoJNiQ
Ihe6hzPQODii2ySWT6GF6GXCXk3nOJmmjfyMmURQTgSeMV4pef4uMhV4AS+uajJJ+KSHjeyq13hM
/VWfxA+1yjL6u2G5T0bUM0d3n0fNoDI+t3LIdG89vr6HyO/rXQCWz4vmTWatMiWmqmPBcK0zridF
FxBu3c4wFEg+K13lakeJBRSwQkToZoQ4YlKoquvc/BwrzDtn/n07+bS7Io6f2oi9rTnt4fRXn7ka
dGaan6Ro3kfAmOcysnGR8N8mZlXxdHSWVmFGN71DOmkRoHLqLYU6ddgzprrBwZBBdGXs+14OfYc7
P54IUiLgQ5pS+yTJPiqlttErNVzpQ6YdJKR+Bswg2wBh1Q5OfG8kAl+9O7BQC81rL2v/6ERpszbq
rt0l7k0OYe91hMOjbsQiVubPJd1lj3oDjrZQ41DM4NRHo66tSVBd1aODi2pUeF2f7umOoufvOWm0
r53PFMuvkwFWhv7JimCe2qCcvGis3eOIJ0Lw9TsEgWwyJ9jLOP1hDe7TEGr7ISi+T47yRn5jsUPQ
O2xVkuWpN2yh0Bb4HdYyt4x9PrNFtKH2SDIukJs7nkN/Ppoaa5Px31r1efJQoEnYJUFvr5QsGzYo
JNbqYBbHUYanpDa5tBCati7s7LFEFLYrNPlG5X3YLtItt6OZa/fJnowDaG6jSYyDHrcrQh5zb9kQ
1NFtJsWB8p3npacEUkdRMafhakzE23kDSnqVDZThF2XWmH6JaveLqWZnn5TsVeuCyyAAxHH2QUs5
Na7RZMDyFswKWd7ksPzIpUrfsyjufp6yUROcGV4iPujieyqylzpT/Z2fkgxZNduxIrYqxvd3HHxr
hQOu8ZaNr6RHCPbDfhGwNXNpBfrDhBhgzPxiIxQmwXEInTfpYS7PcHL0wdpayaoL4TvP5Bcc4npM
1yoxfVuQMqg/81jFOhkUWzStTEvwaZwKtbmvmdTsyUu5c8Cj7trEuqsAXu5tKpJKiSi5qkHtWSFy
6XmWFgRE8s2VKJ3IubRNp2NbuDsE2e1R2t01xE2yLpH/rHpatyuAreoWwOG2bpTiIOamp92Y1bo3
686Le8fY1b2KDpaE28gOyBskverncUbWI87aYdcXHfGxzANWRoEYsRqVbTiEr07YdLuGJ2kC23qd
JZJKXrWevquJO4InYeNPxsoZHhKMSMjaMBjQ186xTnqGcIhAFHy0zDeSIs6OIy7JZhTysGjTKkUj
etWnyNGhhnOHmvgQRSfzO38dMiNjzcaMmLrhCh67DfqmeZOC6V1JwY4GOTRpHA73FtEeG0XwLeHK
Fp4wiCFcuCWp48xT/Xnqpkz79lgAcriZoHjvHLpjaUpJnr6tzcm7c8ZaeBPQyzoc8z3xfXS2hkEw
IjibeJCahz5yb0Mj9nQr+a7LIaBXRvXRGhBft00abSpb3YUS9cesYhxr89IEoC1kkA9nsCGPOYjR
vd8k90lR13cjeQ0PtQutRKvrT7IuGLeq5styKwgBygojmjZG+zLkunbRtca8m6yoXgOmAgmiJdqh
wyi7zv2AT923ScZ0VWWjJxq1o0qniRp6WV3U9wlTVZP1UU/B5VUn5zqsiXeFuqJi4qmbDQYC44WP
FuC9JH+bSjuN4hbzDSKYDlraLp90wF1uCRs9NaJxZfsaEnI8FuRngWuntkYPKO7NFWJ3zrrRDza5
ibNfTRU4FkZG8akgB4QTvyFZTY1JkCwwQ4VvsKmtEz5xoD/ExW/pld7qaXIY8quI006y8uc3dSnG
4K30Y+ITQIYdEs05QhcWnu4qtmeH0Rkhp7MX9UCY/Ji8NK0JocwvWGTYOTFshAuRH03YE0S2CCKr
QtxVinGlCdpmqzd0xmUa0PShNwyypvO4plebLEwdz63CuQaYn2lNtUSI+ZT5ELoeRunoXgsLf9a2
tI+WJNQwba5+Xl5DtyhwtKn2Pmn1HpYEhWRfi0ovS7/nBlcR1gsTunTnhIwBa3HmPkWDRlmcGRnj
BCSsCWrUISUHZ6WBp7movNdmeYCPMKdx2FEP5Be5ipJbGOm3eOp6LNm5vS+a4KGbbTlR3Mo7283z
S1lza87WTDs12hFz+xQEBowg4xMCcf9rA4pwHfVJeampfPdx8ghqjKq/2XsOIOeNNmqt54iofa0l
AvFB8cKpybZGk7JYMZ0ESHja7UdZ+Tu1jk9tbyIY70t7fBiM5iiEcouHwr03ie3BekOYcnNyDSAK
XU/A0ygwjbPwcNZTVzON09zD4LQ07kgA7TMYG44kAbxzyd+1s2tiY061erD+jpDnvDxT88UDQ1GU
GIbxIlDNb8LaNYmknD3gzbCLkmtHKeHomH0AHYEnTRiBVmSzfOkmJ7hpUHJzfbbettDV6P/nfm88
8hWhKbDPzE7bB0WW086GndsT0bfR3ByKRwA6LKaLBrjg7A9JuOYqNJ2ov4ZTDRdVHyhV+rjTZaYV
J70xH1laUwzHGQheW4YXxWZodb7KPAhuTCJwDiT+eOjMcB/HFJFKOJaA2ET33Juw82BDFZ5GdMNz
5ySIicdBB6hN6IDJr02SofqcaZ+nTgPqOfD1gI3IwlpctIL2l+JIvg6dZJhNasT2Ibamx8Wn08KS
2Lcq1juSYByjs08ubTLo0aN1LolSW2LD/Dn2NI6ni5/TaC0bvVz3oTvtugk3vltxCAa+wX1pRgYL
4dA6+KN7RhplUsNrjeeK82uNkFRucWu8YjJBkw+FhzDskpZNULSoSwaYGUVUEBCfOfdjX1/dWN7D
6q+f6KKO20oY3SURSuBB7iDk51TGJN3qZSyewX18ZehbGWXUPkcj6qiAXlAWcsYxC8u204iuPptr
4JgZvi3cBoPuOZnpHe5BCofBVz3J+2vIFHErGyg0WW22G40r5FV2xoMrXeT+lFy3SgE8FPaOvUO4
Te5FChpaaUS1klMAyXYEyKeYbX1AIZNsJoh2lCuk9liUvF2SN/79WLQvbRNisiKwA2fvyIH1Zvjd
6kt+eqXzXE8CD3KCKVLUz2QA18DGRkb1aiq/NHGZo3hQYNHQDlznwtYJ0i3eUNv1XiANcrgLkhvy
pnrOE+KStPAtHuqrVWSkEDDQm4VuU5MpU2AqVAlwiQmuHiTUIQB0PIqin1C0qUffyOmGWuWcy6bu
bUY7hqlaX/lqM12i7keTATUhDZnJU8jlnKgSLME2Z0ehUHEOXbwETJL9+kX6Wn0mFY+lXKf0KFgw
hVqZNCGmSJKdQ/tUu1OyCSBKscATzucw809Ralv3ktyntQGrIikaZwUpAUcO+bp3FNlfeRf/lFfY
LoUoMFq6gX7FI0iQhzsElPCH7eSP2ueWtSHYgodgDIyfPrUiCxv+E2pz1IBQreKAjMpWSFoHOYqq
vIG1RRt7o5YkHaWh0Pb4WN5p+4XQg0YTMczwAmhxIFeIyaHqU3Pl53+cJuPiaCHCnQoEUmO51Noi
/0b/4p5qmXX2O+U9L40Y5Am2juJItZA8gxm827TFtONE69dRqxDoBsP34MjyUPoNzQ1F0lcuDnRp
uysOXdQJDorHnEyGUxhl1abhE41UW7kw+4IECsWJAGRzVTvNkYtE5ZEhEh1zy3oLhwkfbmwLXGQ0
JDsEQHuCsiKqdllxGVM0KF37NLhlcmD662zHvpw9qMEZAA+ZlcRw884TP4nAPTQT7ywq493yRbev
dBVHjJnHV4Yb5hul1jzU8YhqOgz7dUam3JZREt+BH8O+M0ioEUFGV4IZBkHnwd1IVN+d/zMpPnGb
+pBRxFg1Iw0hClIEuEtxHzVKC2MtF6sADONq8ZGafQKXJr1MGMbmiAH6OF0RHv1QfAZGtM9qkT7n
vnpVTFJisjA7h1PV8f0ke5MAmHCGPcdlzP/NgnkEfKLaWgmtHlGrupfjP1WCnp/6wCV/mDP2JlqO
XUJBOCH4QomT7l4RnJixhqwCbz4y1h8TffVTr+OlaHL7tQ6AEw+U2QiXb1VPmfBeDGANjlofY1bC
f1Y3dnefjOUXDSo1xNIoYNaHSFUrzHSvxMFAga/HNAcoJU5i4yDhA26csh8PluqgE5DZLQp7BFRU
ISFPOyg1J+dbK134pVLpwDnoJx/bI+yBZDgLf7iaebsdxOTeu2ncXfoieVKyB2uOnLSdILpUpnYj
sHHyyr54ID6csp8bAPmqAQqNWX/OYiZ6oSnORWi719CiZ4zplSB1SNqtCYZCfFeLVp70JKB4HWNS
ztLKU4vHAcqVl/Q85OvBtrPT4JgpaXREFcOyG/hVEyj2TjaG/2TiFQ5JpNqOU/mV1ihnkHbLaxF+
wSpEFafaASm+I7weIhTcBVhFKqIWPJA76shkUcxXXOFrNiNmNh5aCRgjDTqs1OR2sqJUD4FDuK8J
gTW0yR8s54TY3CRQt3DaUwynWSs0JohO8yRd2QPcxU1np5gl1Z7usK5a0TZPsnLXAmZriP6KWyv+
yqVa32a4DT27GzYqWqJjSA4ebKn6qJk2trq82ydyplHrORQ9VdE9+xk79zgWzFwqFMKjCxMjaciN
gNX5ya5TpjUpvyedz3vHJWBVovUMxvtxIiNs6nuinfqnsOjMfZzQ/hgqgpQi80eluj+sdNT3mZZ9
s+ykPhKVuXPL2L6wGAYAYOds6EF8MsxjqLnus+7mryiHncPkEh84argsnI6SCkG7LfgPVtpNfuq0
vFz1TVe+hlrzyCfx2Wyy4VhEJ6aCIUpKoBVcfigl0M5ocffnKPGDyTr+H/bOK7t1ZNuyXakO4A24
iAB+SdCTIil/9IMhHQPvPVpfE8qqennzVb3bgfpIjTxGmRQZiNix91pz8cxZ3lTZ2WNGKrRbBNNB
U/EZU/mrQe+DOS0mahEWV8EjftK0ARtqTcoV0kznDoOBaesyDGnan3zx5hJHYFWSaB5bnkr7rQby
Dzgdhm7RD8gx6caPlEuExzemhwY02ga0naTW7BKbd3QaaBv6sv4hFe6RMLGDTWjZq0DF82OuRU9j
T+mJkcLfde9TE/dc3zvCgWAu83uYAgoSSrW83OraNpXRsA0SQX+wLdnd2oiku6TYh2YPJZrmiudn
84TFHLwhH1O2HiUNv974rOas2NxMNb7hGGW/GQuOwg7BNkDnNR/59NANJKqw9YtbmpHTZKQclLIr
74xOnJPUVbc2NYeKTIxeVZfRDzPsD1yo0g/yRxC84Nzroiq8ZK4VUakDpWhG7MxkLlm8t3RimrFr
rqhsG9gsGlS20P8lEkKk51pma5JS6aRqGSr7uL3ngK5ujYa4v3K0DHkMbQ8daNx+jvmhZaTp3gim
hrLGCPc1S64qaiAPNpOs8ncWcOs3gspjbtMT0ueGNwzlw25I65bTH/E0jmamcxIvMYZH+MuO+ZnO
4EGq4JLm6YgzusFkya7sIIeUZlY8mIl/xsBdnGJGbI3VZc/k3/H8y2jbdfYTKSyMl2Aw1AuvwyVH
uJp9LyOYlve/ClE78iWE+FCpNrsLjKmYANE0lqRzonNzenArHbRBsEeqOzZx0hPj4i96TYSuzN/M
htyDCUVyi71g1YBSXGugdcHyE4pTl4oQN1ZYUUZfTEfWwq3ejM5+wNn3OUbmRx10u9pHewqh51oP
VkekEDuW23ph2lsvvMs96OPuKswSaaO9J69ul2bRnSm9RZ0Dkx+XNawuIsGs5EtgLM2oFYV7QwT6
LM3BWqGWovscgKy1oWOuiiLcOHrAFZ2KByWgeR2luU5MsWOuf6JtjdmflbjKyQHhOX4JhumCdeMl
BEziFZH2kqe9S9nZhbRuy8UNH/LIdT+sibziXlxURNFURAMhISDNt70L/G6MszeoDGTXlsUbShWp
UW+IIcM70hPDBSbQGPmusph/mNGNWDPst+k7a/LDxkZB/5Fcv1I2P1oQcrg9/FfXj38mY2LvEk0/
lVM37Dnj1wMHgGmjOm6I15pNzBtmbDwK8FEZPYqVhCLjJUxgAY5YazukvaI9KqMqeSmWOtF8ew0m
yTQ7zEs6BDb4xszc2RMS8MCJX3ATHCCOAIITmHe7QkO3yxvpGdq46RpyUQt6lsWS3Kvn8Y+O/uAq
seHEzL21bgd+2Dab/6Sac06C2cOsSsE+bpzyLJ2NkQg+GLvs9qpBpkP/8qtzxi+llbSNF8VwyVY7
TfoeIpg4GSgADPiKqm0AcC6K8xGdc+R/zEsUVw12FvbGQxc7yPtG+0TNYKLWUi5CPlucMAbEaxv/
eRcgAhYTZITMULcioUvT1zbzhnbYO4MADl00H35Cdq2R9Ct95vYOTuc0MQ4xVLK33WM1wMkoaLNw
mYaTFxegmaJTXZY/oYp6co6ibV31+cVQsEbnL514Oxw+ePj0uDsRUPEV2ENzSJgT078DPjkZMNQc
hRY4RrbAHuUo64wv6mZJaBp+SGReUja/fRJkrzMyTRgbPwfT7t+pVJDiq/xCIvZu8IdXRc29trUg
pOFNZVdYvLU18kPIKl31kfjkcHSagi4w0XKotNnZOvxsUAQYlAs63hPAvOWD6z2zrA/jXJj4LGBW
DYFjrXXbfIAUl5wBcW01q3t1KuMo+0Wjnn3oAE69TPujxWZ37GZWXLp0F4RF6rmGvVlvs4mNavTJ
5avBbimjX4m+ewndcUQJBQtDKZo2KLJbS3Ow3KIeY2TcXdKWhcB4o3oGUXkYDY2TI+c2SzD8Dfat
sU6avltHIbdPQqDeuJLVP2JZcm8d8Sz6YrY8oTXNmjhl3jlaXiuqxm6vEbGNTLq9OJaA71reqe4g
Xd602Xc9U4OpYii6MI0OQahynWklwwqeDhfPsc8f8nJ6xObLZMAEqsXdk7hF+y7RNZMS+EySCLdt
1yGEI8XlFw6OtjE1OuxVod0IZjMaNl6zRFrUFdd5SB9nnWQZ9KXE8T5kNcQVguCwhEgnBJ8VXsG5
ygMgrA/f1L86s4RvPnJJ4h7zxXYD06rYabCDV1bzFQxGuu3DS9R3y6HeT1sViGLdNMQFpJhFIWJa
9daVodo1rL94AVrmepofsHNR6zTu1h7ewsnn42sQQnQzoJBhitYtIivYDCQl1mRmR/OfKbHtO55I
EBTxeE86bpJRwqGwdK1siVlFRewB+gx7VdTas6o+RuAHazEH76EI6LqXq7Ea78bkVJvGND9lHYhT
Fmm3PGkO7VjEx1Q3ULUAwoOkYiFvLb9YERl8zt4viaXGYrFydCO55C4VBYMlNHVz+wIokZFjN7dn
Ky0PAyneIPLAv0fVvMAiXiFRPsqqIDy5YigHLnzFJIgKXaafeZqg/u3016mAkzXOMDq7aDK3fQ33
RKHYnlv1AvoYGgAgIpyQRbOvsWNYerzjrMt3luZ+uURNvqf6RwHOcWvRD9hPVY6XhRyD/Tz3ZD2O
jb+vDp0cuOYMpJuqN6vKnhU9543vNuPbMMTrcWbE6SPwyMyPofCxsc3hi9FjBYgJ5dzXisyjKDKD
D6N2NnLMsiuwkj1jyRUfBODlOtzn0XtPWXmJiduaNHqwCM9P9OAzVOb1ec70Q2lQ4bnY0TPf6jbA
upcAcYRwhvmosUdyPzSekfxxHpWgBX0JPKQymOmO9bYc6SXY/J/KbpLrcix+55jqtoX8NZQZvfPS
Dr0i0QpapJT+VXbtKt4xjDVWYDK/I2o8Y5a07wozWIuxW+v9DJjbBz3aFt1ja+ofEy9u6y8+J5hX
vzJJNoGG2ucuoQT1ZAo5FQG29oKdE7JbhiFD/ZCCDncm2Dxmd5/MglYVOt2Yv1fDV2X0urdzdLyz
mD05mLuA2dt6CLLpIJpySw5tdjSG7s2tQSjb5mvT9BMiIPXcz8ULLLonGZN+Vjb7gOj5IBuyQ4Ck
/laS9XwDK2kdSad7AuJAyJBNXy6U/YNgWy0sqV2ZfcnyggKnOPcth6yuooMKNbpkJldp9Aj5O2yq
VWmweSeNcxuz6kapXXlDaB0cvG0PWqInu6jkrMoi2C2Wec7omtTC1288wxTAFecWB80a8iDVBeJq
wmqXCz12SVG3bOdZ5w3EjXuifHDy4UpoJQSrfT2VI2Eu1b23dOpCu3rvfkYEu+zzWX4IV0S7XAfI
oUMnm0zB+xaRwcw9faP1veN1tCGdghaFIRljI3gZ0ApUYFyOzpzhhQa56BM9da+NaBvn0RLvmjCl
gOLhaHw8zV767nNij93FZcSQ1Z1OpCvoXNCkRyfRjE2HQSmK3fDYKMb+ceWlJeORKrRfAhc4BDaG
U5ZYp1hReunTedaYiILqY5qqRo8hZLpD26t2oVguHW5SX+ADsq3f23bZ26Nw3uljdZlds/aMyWR3
YgrA+IAanoUZtl9xCaRWhfm2GAfkbAY7dGE0w8PgfvUQqDdknjzLgoUSWChoCT/hzTF/pxNlbDIz
niQq81XEf7rY+j3M9bnE2L4hG6ncOLD1+WFo6jngTtdzjD9pMNRdBeowEQOQzXRo3eqV/lp2bK32
VZVGfxyFuEbcSpm1ZNYVN8kGfiyWOnIdwOBqh0pT6NcH2F1ZUmwqhFQG+2hDbLQzO484wScG67p5
Lp3xYMrB5mbc0/usi59zB5DJmpNg3xPLsc7NdlcOFp8G5W7j6uEm6sbP3pCe0ZeZV6rPEdreukk/
XQPZlVMRzBPO2VoV+ohuikRJ4E7gZTrDWltWJLxCix/6LFy7JvFTdX91dP/OO7iVvn9Dao7mL2n3
fed79YDYz8eEDvsQ32M6tTDPl8mVcCaK6hKLOyT9qR4Oxmw9TFOhdnhxfmvJW1VyOCsHSo8kwCgZ
o003Fx6aD2Yu1p3e77tRrRtfcblsYGCPEUGeqeT/Km6504bv41wPG9mX3QrUCINqbvU7J4cBl6E4
b6PyIR7nX1oR89hMwy9+IBw0YOZ3IVB/PX907/McDC8MvLZwHcqLbMWDYIQ4JaJf47jTEWP4j0mm
HJqdxWYZ7eFhqmj6JPDbrOEiq/rKtBaRYBs+GlEAew3+oWGN0OSEwsiAEiaL440Jy5coiObNd5wN
c45hF8Ga2szUJExaoTwDV12FOfP5EK0elOddJhWNjBQy0qQCLv4AXWNCrElqbTaGrByyv/kdJR26
Y/Ww14aZotusrn0RvjPyk5so+igSV0Nmo66pL+6VYZ413XrsqoQi0wYVHyBjMEx6QV0WPLvjzywL
onU5megygI0aKTdAqfdwqF2ZYzjnecs5jrQJoqpVvifhJE6LtonaNaUsagboqL2Pvw+5fMeKILpH
Jy2s6kovVKC2RyflXhPiAFdq6MHhggIO+2JL08TxuO0lZz+c3huH5Od8SE9V1h3HACt62spjEBn7
2ODaZY8jEhRgoKjzmi3hGmTYG/ZDl5EMIJk/Af/DkxrmzUcXcnkKYfbXKcMVXx5wytaQDDhZQBLg
nHRXepl/Ln8aDePFrtW10twTF68Nrb1VgMONVy7JViolHYmB+OglXj4c7mPbvOqMNudQey7afjin
pfmsgyfOOMnri2ExqmgSNz90MdThRj66UTY+kyu4McIk9hA/xeC8wm3gZP0qCIrKKwElrCSexZXW
GpqXI1QGOYGCv2MQsJTAJnpeZnkRdtBouvYyZCgWfFZcrtfW1IV0Mry0E2Scj/3TiHB2FbgkR9s6
DjYCTtNdCjRwbSSxuykXED8Q/Xo1YUjiY9PtDZA5bUNTZb4lQXdRmKm3PqH0nmk+CWQfRF1zrBV+
fvHDJmRehKE4ouzKDAdWbgXjF4HUkBRXXSUuRwqmjSCdz6Y/nhI+k7VwBpABdLCtfPgcJsbOwqYZ
0zhjcSDh7UDvG8+Qs7Est9zaWgXM34CSkiY8Z6iCnUR5kTuXm+CHn4xvnZ8mGyu2NWqiFtpqfUxD
8OpyOAW5cwkn0kJ0Ffq75ald2wqKcj/q+SaO/Wubi0+94WMQiGXJ5HPp7NHMrskJ75t4Nem9PCA3
TuruQRrnsMazETn152gkKI59YiQSDH8nUw+uXUxnF8/Lb3ua462tj79C0NA9VzUr7t1dGnBHtsq+
u0ttXyKS2hf4nDexke5jhjCQ97t1W+RgalN8rZoFtEzirZDTmsmketRtsSNOYfJAXcX87bL3dMeA
FCPaK2LG6GD6EcW3QzREfSVq06ImqZ5Ma2ndhAR8tMT9Ws6uSRkq9GPIc2KWtkcocryJC16ZMrUE
Fc/8FPsNnPHqpZtzCOxYtjl5Yxq9zUVvphe4Zy+xSbtwitsdggIsxDSN0n6qoIZ+ukiH9/1XO8n3
ienDKsK8eBgi4zHNYgn7mb6IG8mv0AFMSBBzsemK6g9iIryvDG/JVfZSQclecRtRRfbSgC6Dwrrw
kx2DWV2wICZB/qcR+byMl6m08ll8JvGINptD4hgz8drAg7dpf+XkBeAzKniefCvN3yEmrzGI/MoB
TtVDoE54eLzcpQgcOa6WKIINd+IDoOLpFVxiAyznQ4BlQemkI7M8UIu5/DvUxVEUl0pPzjY9eTrM
T7lb3K3ObM4mcCi/5gcg3QTIW2Bx+XRH2LdKOfuiYzlRdtUrayqLT5hz+OJrCAPsXgctcned9Sd2
Yvuk/8y5n3p6p5HjViLclJkZriMkCGwCaLkSE+d1KOpzCGwR68afaPSjZfD5bOg+7QOp3ju7I8RD
GjdD64wb3TkShAIawxZjYUZ7BO8xktvRXwetOZAAOPbiXY/6LcMPXcc0PIU5h9QgfmRGNFxT8z66
D1Gbm2+cE/zcsRwxtgSrScwdPRXH3ARE9yFyLIaN3VarVJ92ePxBBmL29Yym47bkspGhO5tXaWy9
tmDrGRme8HOlu2ns7qyibIdFwlONf061muJULc1aBk1NeYv6WW6cuu1XFfe7VVJHbwrkv9ZmL/WY
XVv6xFDLIJdxzGxCxnnrQLabaIovfATVE8qo2+RP1dpNQ6rT9HGSzqWv8h8t3qi1dAGLCTJl2mTM
NxKcu2ZKxlGEb6/aEl97Y1meXyK4ynyVeKr+CSWA6TSYYV0/CuI92BhA6Sy6835MKCFLl2F3mHiY
x7eizYY1jpkIvuhyM7CbdJcDo2Z5j5vGrxRnqpfCb+SuN7hrmNKXOUOuqdvYslujYmHr7HvAIckx
mg9Z6FOsmoLmcseeCjphoXMXXz0H/hFv1yrVSMzuwEpy9cnfEvZFetv+FTVKsRr0cNrTNQA/vk9D
UoglsspjIulngNaisI8PRoH2xW2vesMzYc05UNZKMFqDEI3y6isL+2qXgNsCKNOzL/N24yH3VyYX
dYLItQbqhAwREMfqwaWAwiqCXRo9lTc5JQ2WkEdwcnERx+WhUK7wgh7mcSS0S1Nlv/2YGF1u0qP+
A/IE07l5REv7KDpIQ7Wq24OWGnsSaajvs1mu2ds2kQUHLnAdG4c3gS00cOO+8ArRGx6AznUvY/EQ
tj0iRvpoHKlc4HJkeSy7VTqyLGGIbxgBcRuDv3mamZtNY4yPDPeL1fgvZvNpAC75Sw+cphPWwKgB
iRAxAQ1tipWpJCGkVBXaiUXzl0fRgeSjbqPHxu95ypJNYC1S5YWjB76B8aYcwBW14pDV4QP6NrlF
wL1AJ/T6OXVhzRA0bK5rnfXyPVDrERAGZJAd9Wr0kt6Hc4RyZYtzLDyIxWxi47xFGYUrDNKNN4av
dvSkDGNmIu8/Wl1abb8lnnlVrlO/MffCGSuuhyY9+UVsyUlwxVEotgAPjtIy+x397vHIE3ah9Uxz
pS2fmwUY2E+tsQ8h2gp6l0oazc7/TrJr2kE/1gIEUugHh++X40tFT5Jfekn8NNRw95jh2F6mJgz2
3+rveVENRn37SLO72oJvgr6HOXGl9z4ZTz2WnrVFTw8xwgyWQhPdvfPLaQdt05pilB2VU6x1d3k0
Mz5VaK7Q2g2XlriLAC3ITdjOWoUfJUDHq0c/S6fYDwMPh9REtE5Dkk3cqanIXPnVN321nXok44bc
D3FEY7KJcVGxEGGxPXacw2TrLqLSYtHdair/LPSMDB4sWBCnMTbjRoo3xLD8WIjBjGnUM/5aB9Uh
ak6ohYG9U6LYd2GWbZpZ+zDoQDBeye+t4Qtv6HK14bG9oENfGCrmRz7DIWFexJdqICSiYkAcQjq3
A2oY1wRJ4tsJhZdwPGk+JnrpbEiTYSSWcldfvlRJeOSBG3fExkzHIYneJTlzkaE/SFI0CfBl7BaM
xzgytqMAVarQnAT81gbB47V2wpdZfVrEK6PqQDKcuvbOErFk4xK4X8w/gda7HLMTkj/XN9Y2IC7Q
Ak5MD6yyNxUSJ8pM8hImP2k3yAdJ34LhtGmN4dUyDbyybHIuCPBDTN/96Ce+c8TE4Zm50lYO/Nc1
PalFSwui+Avz2iJhzCvyhFgSbSDHtdmWn1xx35zRGCFuqwsHYLSy9W7C7MaU3yFcZ1u11SPS6WET
ZerR5ToguJFkQ7vLAsdfY6gFwTOlJzrPpHHRZkR0tTaemrHA0kgew1BoQKrBrnQR8K8+/fxWDiuq
j7+0zhNNVNBw7p2LA8XT9CmSxRzQzsmusLurRijNcda3eRc8oNbGKzm31TqmFg4C8k5KkFlrBs0k
RANCd/nIkJ1u8XxVW8JmNoy3DE9zaWWWQtTb2kqfvp8q0uKb1WCGzabUw5Nm+zeL/zbsNZblt+r5
+8tcL1Fc/jUYsUG02l0RUbyiI64fi7LKYA9Or2Rg9FuKjrdBkQXH0RNsJxH6PIEo8PwOvFKTGcfO
R3eHmZdtG2Hy8mrrAvVKtawU3dfjE7ZSIuJieuOjHJbTYfoRGlZz1AAZ7gaB5aXETbBSyxEz+NVV
zFxXKoI1cku7+DKO9hZ7kuyzxxR/wtYIZjBvaUjcTNkHv9184JyrY2oMBM6oRgm5lTTVYhOKIjld
6MrtIz7n4khMR8mdOrD3JpQfXTL8GUC9tyKA7DaTvDVZ2cGlnqIxN0JNAPDi+q3n7iPmw0h1x180
yDn3BbwXyYH+/QAGFluCZg5MMjWa1VGAZbBfNjkzeeqMjsz2VdqQymOIbt0AjN/SE3skDIuir08D
5B9bhdgH2FHD42YXaK9Uwh31b3ao/xtJcYlP/ru7iEh74WC9sejKGfhe/gF0DNyh42I+1ijU49+z
sH0vFlC4cskwaQoF0Vo969d0iGBFeGLSQmFqNsnP75j4//618E3/5cXYluEIsJmKq4gp/pH1TOrR
BEqzASykI59Wwq636ZQhOUr0i1lWT9xIvBBLPZDvqqQVFNYMPKzcawxnRrdcBK9F8ZTwaJ1VlOTn
RQlNq/mxDJPkQdIpy/sGLBy+vh7uz2aArOEpM9SuNuVkDBDDY1pnHds0az2MBTCmbYWIsmXSaUQt
rGInno5OTuE0EKocGXby2LZw6Nz5Aeh49IfJ/Zfe6w5YjzJEl4vUiCOn44FnHqtnuQ8vrbNfJrHF
EhCQehjpd62M2N2HXhxSUFQ7UVDb24L6J0g5NgObvM0hNrYsR+1HgYbXqg7F0kUZKu2B8BeDam4k
SbbUo7fZpbTEV71BOoJDJQwOsXT6Q2e3B4gweCuxgZr1kJ2DUCtOkcXFZvJhYZW1c6QNga2g7g1o
+qzzknDTtSnGZtNby4k5O9ZVX+aL+eif3VgLXmmipAEzc27d1tYR8cOgFF2YhqkEkltrl6Y+grYi
dg66KIir4+KzM9lKie1t2x3iB2NbaPp7KubsURPOI+7b+UJW4kAqIUAykl37G/tSs0OetfSi66/E
z4PTiNoXj0SerQwz1c50Dn9xVBjHBCzVmqCwYDsYGQkyvrWL1DCeVc4mWEzteEEpqK0zW1z1oSq+
xnCJ+7tzSuSfCA1wE4fhnqml+HQRPXqOWb6SspKcNaaUqNps1r2fnEN75qCntVhkpvlsavic0jn+
ge1kr0rI+6jaWhSC9vyWuSRyQOT5Y5WmudMzFhN+lAn9dFK/uqr9MFJjoPdJK2yYUv1iyzo72H52
65ZfxbLHyP/9BzkL6mKRHbV1ykJf+Q7wINaLmukIMu3Xxw5DXqDIqfj+zu/viXImWd2Uh3/9RbJF
CITtp4koCboSyM+So92WlPh42VZzbVKSiqhjqiOsQyjc8bGBNLO3DWRuY0PLx3m1Y/QDOYNoPNiA
+AM1o5lNn4qpqC6FK3VPJ1mTp5Je6kwlhQoE9BXPZP7UDCe0Q9lNJypsT+7JmpH8dHZd0ttTiXgs
bOVBGhXZ9lr9u9JCk5OdvGutoIuB2wtGWlHbj9SbqKr9a1qx9LvOR/cbmvY2KHzsULyx13bwUwwa
iXPRSa6jErcV5sVhfkR/XqxAr8cHH0fxqvNx7fUEaxplXF4T8acKeiiZKGmE0QbgNujSocwUpyjW
t6mP8SVxWoJSUhS+Ssb0Aif19R2W45i9ffaD7qkhF/ky9pI5JiSmqLSGbVvW2BY7iB1zUace71m9
he7CKJdGjoamAivRvPFHUk9T6uIwtx5iqQPQKYpNmhTdCarWd4+p5Y6YNauggM0FfnA4KRdRKcNp
kglUGe2UnL9o8dZrxH7pTp+KPQEQkQc60P535N9/RldjABXStsGkCFvHFvuPgyKpDdOXjV7sURSs
KX2BthB+fNTNLD6LAdhTECe/a9YxjpkUyYATFejfx8QD5RGdzV67GhUXpZyEqFdmLX/oJv6bl2gu
Tth/Pct4ia60cfHajmX+8yxzakmTDw3UfjRia9MEGDUGhwEeWi/zpKcNKx4U1G+frdxOsmrdkqdx
TIWl3fp48Az9nua03olUK9b97LS7vh6BryFWiwpC29AlAVrXmVfRM4R2QkFPq7P4tynhWIf/8VMA
k3ZcCMu27lqQjvnzvyGESw0pvT6BlUPuV13sQNww4K0klw9PGCK/AKwoi/4csAfSw6p233E1ks7f
lt1nQN9evpCaSSL0+Mk4CdVcUWnodTM8Yf/9eW0vaeX/+n47yDx0iAEG1OP/8n5jQ9T8wq9Rwsdk
s5hVgNmw1OXedAYvDyocMs3wcwzqe9U69Xsrf44To3glm3rX5hg7HD87SSsni8nvtV2RuW95pU7Z
QqJxEHFDG+CoB4noUmCbEHR9yAkyLwW1Kh4ywQB0VWbK2vVkLHhulu1M7hRvvhx/9zAnJ2e8l2WA
Bjol7DlyJW5ZpP46AYZhohBG0NmP6Cbta51J3vdb8/8N+f/GkG9a0gB5/f825D8UdRv+j/VnXaRR
/i+2/P/1rf9py6cAlGwzUihM9MtT8L9t+fZ/cMuTNjkytsQd/3dbvvwP4QCVcwSP0F/e+/9jy7f+
g78KCwhiOEoUF2T4NxI/+F3c/lrTf1H0//PXfweQW+Aq/7n4DeDj0MeFZLvRLbU8HH97TKnFK1Jb
miUCdBHzjeULQ0l/p8f9Ji/RHMSWCu9BzLGZkcCtt4HhWXBQHvMOTUSSzd1RZESGDrl8LDWcVTNo
7200a/l5mEqkJzOJnj0IPVQENy5M24AwiqeCoEWeemo4JMflm1VfyPilZ6ojB+p4kHJ3iRVCVXBK
Zu7lQYz+ro0YJVcuIpJJ+NmTwi1GMHEAB4Vobgc57bY1DfMkioghVd/SjK0YpZlhJbYkRDLSm5rx
Z+tqbIwGjl76pCebeR10ECA0vTEN73oNc7CJxh+RQxxN1YoNMKt2B7W5eGN2yDQ7VChx0+I4ZkH3
MkJNZBjOGKprEek0+BwQcLWATRzCRKRuhC+Y+TxcPIg85wyma/EwzYSphTZjnerTVW5OcGeyM6ox
JYNcOOdYzuGuJuYbslJZtMYDc+Y3tyT+TWH1RFncn93s3DvJdGp8bEG8Wa9sBAzdMd3E7vyMZ9va
aKIHjyTt3wwOlzu0fUBAhoZ3rtQqSQELV3A8wxI5zTzQ1ulB9ppPgyKlO4D7mesQrDW7QX9VnOOm
c1/1Uww1ReS3oIOBMGTDNhtTcl3Jh0NM3RV7lySdgC7R0OREbeT7ceyNmz32j0z6jYesQwggszTc
ufwI0BA0B8dDmVSbljbwumWMtJ+QBqOHiFzQmXX8SnqVZ0dzftOcOlwgy4QD2L94jir2aDLv1ST1
a0Tko+cX1nNDZ73eKHzeOJavjpmZayX88uCWPVpjYY67ksvPVvDhbFs33Nn61G8lFcghHck45cDX
sKIwv9Hiqtu3CYHrWinCkzFofwpANKWmT/spqKy7rpHeTY6eYebuWXRueRj5j9JNjKxNi+fvaJkd
qWJRxSwIPP0WUTmza+mAeO5dpI9l7sBDZTTGFOajRp1yLpcvam5PfrIwRvOuPOlJyrqH4kbc2zHz
uZkr93FOlXlxAAxcLIvtv0kJC43s+AmQzTZiZR0dYADesFzsbD++RZa2Zggu76OFodYIc34Jtm1d
o0ehbZqngDIifxNUDUpdexpvcYDbMdOUOmo98bh2RmeuiBSpMFrntcX0irhY83re8rWK5mpHPh6f
6dCtYp+AEZPkEEY5sofgSW5UCSvpeRjz7gTf5wt0BxF7xK+iasId7jAx4HZI0A5JlbOiQp/mxyFq
TxXC/5vifomGdfnxJzOEKFeQFa2hc2ttKpl2WawlsGaGdahzGqNMgHxgrI2G5E0P7frG1O1JBuTt
+qQem5T8IWf7aTFaEE1PLoEMivesMHAON/kaop248Oy8IWqK2LkMtTXS+T6PJmmkCkx7TSpaDiF7
a0EVBsJTYJnrfLnr2qTE/cEEvUPlhXaCoEnGCzxoNttEXZTYdzFpPFhRBCoAtxIEgw/brmhW0pSj
gY1k/0Vz001rR92loL28mmrEiG4XM+OwWmCZoKGFO7/mIwZjRSOOOHh93Qxjf9Rn991xic6ZgfHC
lct+GL7vFdL2oVdoxY8oZt5JbHxXWeUlIAEWX/A4PpaRka1TVYZnNc0SBGHYrgl/UOQjClK6iWO8
tqo273aiX82qza8OLvh5TrR1XRAM7MB8eKhc5PFOpb5wfyL8FIegjF+DIZghhNJ9zT3UrfFhapjM
dUYSHXo0fV6TKWLoKOV2UcidKjK1eB+X2peIi4EJq3ktUrG1Q4yfklgT5Js1OOqxLM6ytu45UDO0
xOpu/GZqbV5LVv8m1CP9oXGBOuQOvdJgBPoRuLO5DjoSnaPe9o91Y67tSn0GCwbE8if/wa6NY51Y
gzdiB953MWP2Ic5GNMka2htduFvJqDpT+nibQ6f4iMVgX5WlvUy6Rcin7F4KharTt4EcKMcjp6Df
6m33B4BKtyWbF2B4U4RnwXgBBMoc7bPEngBnJe9pZDwFQE9Ojh96uNqS53r6Wfb+tQtN5yXWtHdo
2KeyVDFuUhkeE3NA7BV2+EoFb22WLbGEc1U/mCEoREAiC+vpY9bzD0YoSEezLNx2lJf4aHLGfQHI
yiJqAQaz4r3Wd+u7qx0s2/rF/ct9rYJK7Gc9uEUOmY7km4RP8UQQL4rYx1FHt5PX/JPH2iWjTZVh
CfGM0u1P/5Ox81qOW1mz9BMhAjaRuC1vWGSx6HmDkEgJ3iPhnr6/5O6YM3O6I87cMKS9KYksojJ/
s9a33I59dtKU7yHGsDWTo+pUZzgAB2Rx+2kx0j0aVrUTBNLBS7BxEXrVs8qVsy67YtoLqwoepDMc
TMv3wXT5/dobPAiJDUYTlKZyLxfBnp9N1zEqzXEDiAWyDp7p+9FgTZZV4tMm394a4PSMVjWdEoxj
S1KAknSFd3N5hjAo7kSFpqwPrRDrOD4Ibup6w4gFyWxj/7Xn+VehMpgw1tkcSgAx+XijMPq1lHG5
buYu2KJVfImGIK5Xvam6u4Wmo87kr9hlclAZ43tNUw8uZ8NyFAkyfsoLi5vzPxeJT8B6LJEgs5kh
1bxp0SJ23IlK9TY1AJnnZNPV2xgV1jXINcPT/gWVxnvMRtM65mbj3NmZg6yw4aaO3YZ8ga6Uh7ZX
5qq14uqZSdKiwyblFkORsyqIFT3kTkcKoI33tCoihDjZfDLDXB54u6/KcPwS+S0ni+rcTGGKclAS
gNFk1i1jNuv3A7y8ptKdR3DqPKgxvvPwE7jd9/dTV0dn10pO7QzfoM56ktgq4zxM0M6Bi0JY7+ru
sQvCc8ABdFchuF3HWZHtu7YTsETjk2g0jozeZgWL+k+D+PjqGmW8VuNjU/BkozacbpGpnvrO8J5b
q9daJnNdWo25k6SiGn7VY0r8zAmgPsp+/m4Zwm1LZtYIG6x1nMj0Mi0kb/VdS5wtFu9yjyFQrQYJ
rYCfM7yjqPgcGRfvbECcNZL/tchs8z7ReaZAo8pDPE/mjp806rno4x87ZIM8Yev0RnQcl9SCsRds
cA8qZEWK4jEd79ifW4dwDJFbtp6Lc6SBwzPY8Z3wqj+qxQ9QgaoUMeKsznXLYzfK9uoYxttYxe3Z
bZ5636ie0v1PGZGBgoY6eUuL0tqZhEZuxkyV70OzVRNHm7FcLS/7whzsHMma3LAA8dH3Owkb3Lrd
x9i+Vn7wUXo3I3ZxgIbuL8+N1b5YDqZsurVJxNCjZQvs371/ljgRG5qfO7Ir8E6XZ9QqfyGNEdbL
9G1VRguXgp846yBB58t+ODv3uONY/hDGY9Ux1VraXwtKLbg/0Rab85WatbgreBXXwp+Qe8C/P8QO
rahpxGzlncja5b54LWy4txgUzENReTBR/cyDpGH258zL1xCYSfXLq+hA6s+L26lk79jhs2+0CSsO
sh+8dHyIqd1WZUvYea3C9dLznu/5ioRtPLP3sVGAv/tNzd+wqQeyimq33DrR+BjYSXPM6pNFHMLB
zNgMIO9ErGATXk2F3aRs3SlkMNu0GO8ZLU63wq1fYzdYZcqrj5K1TJ3Uyy2zUEkm8XypkpZI0mm6
VhHRIk5iHbsJI7MB0J5pyLBxDIpwyCRMneHewtArv0ukxzCKQcpn5QwrHdXLKu59976X0AgEYL09
XRfif8NhsRQb/q6TS4U4jhuly4a3Qqel/hRDfL1MoSciGPv6CUgEsVGhsh+WqF6H4xIAQ0W0qzAb
71u7ftJclnViJQjq4vwxK9z0wv8/5UJaG6E9gUZmF+uEkE9EboODUxZpyE9RNuqxcxpDpgiFzYCi
T4koGovPtGIo24JLvmtU2hyH0mT5YCBO9CA9lPRE2wBlHghN5BoBmLiDmlKt3cu2aRPxT02599Q6
stmIagayyW2JFircMsmsxpsTzNZ9Cxvh538mxDnyZSE0KNh4lyEavMAjpDkA7kl4zikWKKqqCD0j
w2xF9nUa7BRSB0qMJqeqDI6GQ+GrEmpqgyxLhjHM1AqeysbAexY79sHvJV6LlgDiAPupZQ5bOUs2
iepz0LmVHn3AilUOe+XpLzJcuek0y4Dkyy8GSrwh0bCtfKYzGLhjY11q23HUOcsGYXSyDwKyJLnu
h3VjFKyPh6MdwVFPut6+r2orRciKNIBxPWG63JgIwaP0Pc1ktA07xDg/xwA/OvjFr6loloduQa3e
L7KF7Z5BZwW50FfjeBCt5aJFjO6DsSyfrbp8DxiNJzpSMKJgxJ/GWR/OU3xGHfpUmGLYV71JtHcI
TMKlXOknGhaT7C1wa8kz2BxGhVlb7TxfNCsVoLn3n7Ds4UutF07RTEFSbgmlHgRkDN8whn2ezm9B
2hCy3vvkeHd4bQL9WLYsva3RGU5Fll3quX5L4kDw+CGmkeS8nOty/ugKHeeuR2FpFQpiUia0YUvI
DzTJ3hV6ltUQoN/MkDjvBikunm2UJ2+seKOElY9RN41O7pSRqOU2eM68b0u2w3YK2VPBfYKlkeTG
YYrCkXuVLPkZWzw/pM1Pw53IOVuHffE0zxmv+GD9rahfgKXG6TaOhq8ZJu2GUJuV17jyrqf5XGP8
5psrGnlQ5LLdmSNvNdwFKGZnI8Ij55ubGrAhXCTMBKw7nd1so0yKW3noOtLt2EfEmwR42iGrbQo7
S1wyK6kuhuuc0DTXNL6hubNQbGCO9r4SZ1qHJvJAe4xshMdwR8Q+sLpoz+rHwpccRszkm1/Cm786
QGH0nYelm4JLPcDqqcoyuDShcayJdDu0E7ZqRT7BzbInwc9wHs+z3ssy60CgxtK5hON6YYz5SefK
J+RDiJKqf5M+ys/a9vprW11LCKHc4v1DyH20dxnlbJqa14WhFbo9lFJ5cLeMA7F5gvei57HzMdvM
2pgs4jdJt/yR6UI2WTOllOI0Yeks73LbsJ5FJJy7RC45O6+6wQOH+wvR/I1V6ZH1Xf+Q57h/hz6K
9wIZfQBP/QghYNLpcfbow3KDxEqGa2lA0wZysermBTE4E99V1RXJvghBEBousSkZmgMUe6V1b5IF
bATTpkdN9or3fa/MOttFaYD026HaqUrytgJw5wGb0qzO7ukI+r0KcrQoeWRuZbLUa5yHMNfIO1zD
08Fl1drmXRikL6Ltp7va4p6bs8Myt9cZadW5yEe8EWH3LHApdQ7xaKDHL/Qd+7Qv5bWfzFudG3qe
85phx1uZQoqjiqD+SfyG24Cc+E2QZs1bhdzKCoc11+Wyb0JPbasOn1XS2sOBleUJzScKq0U+WkVn
XSv5ibqLhnWsrrWFyqCD3FEthbcxuA6OpBSuW+We3aU0DnM5j5jcxbTLaoZUvmsEvI2T42xdUB/h
xMvwg/VG99rIhYFB+bs3cNe7efIeYjk6k+r1+XNjpaDCQ9JQt5bV4DdZjJeBQcxiCdBJGeeL0zoX
JJzkIqt+2HPI2UeOFUr2Rwdl+2vsYFuZ/c3okDtcYVyvV1GxL5LBfhhNFzFvFwJF4yEnCphM+ZPA
vCYJXHxeoOXSiJiHwOCh5q6+t/V3O8Feomt2kyPBF/3eiX1ygOe9j7R7i8kQvF3YewhWKecIgGTW
ZEV/xaLhMbk4YAbtbhMloD3fCgi6HylWMNmnzI4cdCNyyplNuczzy/QvMiTzgmB26xUxnFNGvEfU
+XgzJzwoPeyhe8F2m5SJZkK4JVIsHM2+iEkq7JIlOycTvvMoQzQYTY1/KauKoEqpnqpg5OtvofcM
RXvAT1nu4TMhdcjSaoMeILmQFWDva6IGCcaZZlIQXfe3GkjkcY+1N3bvFpkGLvmxKGqW5cEtppj4
wJASHyWfrIzgYlbfcur309QQNtb1sA3MALg0r5ZkPrOm2CPmhtvtijDmZi4ZMm5FN0NlM16bTywh
sCmdttm0JPO6YViR52t4tziON2lnvsVD73xGxnsYGorNvQd3TYRHgXofG21+4psZH2AXAgaztapI
ElaTcM5zixsbA+D6uSyQGqRevKoTn+xLazim+cg015HZU6kaVlosZDqvnrZDyDNb6WGtM3Y3EHoM
MyWk6LSMkZkh215XLmoq3yxfYfNNYl4YpYgv24lRAqJte3Bd+ChqfE6wBz+44zFihn4XcC/b1hge
vG7Cl8YWleIbyvMijIJGfEqJx5Yh80Yyq4vS5x9Jc2waoTGuozGb1kYUGYfEoLYu1Qy7FM3Xuh5G
VKOYt3ZePVirn4nFsGC7Kka/2BsJgC8m//12iIxi17RttquTKmAnjjivYlbuF/G1MuZbBR9pnQvM
HizTX+eASpn7+X505dfgVcFTllrBU+0yIZiYTYCgGAVeFcsyAj1yThH5iaOh8AYZMmyeYq9fGRR3
lzHK3rqctpfjEvgbc4ZH5iPriijE7bhMKEip9Rjra5vw7BxKXAkGC4LTbM0w3R2sxkmD6Wi0P2ym
5quUtEuV98mb8OuDREXQeF9a5qgnHHJDfPlfkRFubunxB4ay7zKegqMvskartu4FZr09o7v8MZ2q
J4F5dU/1NR3z2b2n1ImOkZnFhyAmqA7rDMqX3DDWeYWiOWxscSQdK2Dvbp28qGqZBbfuKhxSPBQD
SCW/pD7irkhtdhEdxMkBPiJ+PIM7BxrlVICllPApJZzKGFfZPkFyxY0zUw5zJNuaf4q3cj6wZF+D
JsiPAh1sEwHBTCP/HlxTd4L/MCkwmUC+yOzMb8BGiQEApGnpD+b3lDAa1KBNWyM3e9ibuBTVrg/D
T0NjOV34nKkCpUpxv+DtYOJq8EmGxo5KuJ5zIc11q1GfHcxPKhDsblqx6XcAQaUCDdppSKinmq2A
J8rQHHNMwPRKOxKp/KGLqoiqeorljjDCmbFRsoWONZ5Ar5Gcg/1P8rIxuwVY6rfxlbZi02qUqVO4
92YUePAAxH2nwJ2OcJ5JDKXhzbFuGhqK+vN1ZhqUCiWBHhvJA2ElvP5B9eKr6pK68EmnhuyPAeAq
JTWHa2V7yJY88jJMwKxfPYf2SejInFSTW4F1HAHTdaefDxHleqY5ryi1KSLHrNsWOL5rkry9IXtD
xPANTCnhLIruCo06LrVk0AEl64NA3YI0hkStObOZJs7GsBtIW8VGMDVf8Aa4RQ1GVdldCqx2Cd9j
LWUmrBJhnYsjVWtEkah0pAUhqoxiCBIsheuTqUm4jMDUxtWPyM8HRr4Ib9m/IG8kfsUlspCk3OEO
AXR7midYu1U8/u7jAAgzOjufOmhNuYd9AkSvNcLqdYH2sjvH045unDoAou8I2rfUjF+RlB7CbLbt
SpyYDlY7ZMto4gk6Z5tMyke+diYEGyWpYDRZK6if6EM1V9gog99Rk39XLtjUGv0uAOIQGo6pcdvN
wiKDW1LwrBxnAyyc5UTxzo7N11CzgG0XxeU8zJ+eph3DF6MKzPcdGORO85Dnelwt0kbXGhfGaUby
gycS4gVC8P7UlC+mJisr08R0rxNN5XTlyeUKrLyL0gmbwk2LnduF52rEwGml9bL/Iaxxpr4O7mC/
VAsSF3bi4LOyGIKDr3YwSoAz1Hh1cpwLPzuSpavas1Pqf+v+zkpm896QKvuQFfnpBtWH53ewDy3v
OTYmtKi4T9FVzq82DsOtCcNtNaEsYY0RwSsBa+2pyH2fBWAiyzxFGkjraAg2EyvARDXrE3oZKHYu
TgIeArSxlkZoo/FDF86cXpPCR/2ByJF2R6t5++e5RATNCQqW23DFiwunu5395yL49vrXNolvRCkA
I4Hq7Wu8d6tB3yXEb0L5iO1Q2d8Jq4wbaK6QQZivEZgCmAqwA/31d12vjSMIP/sKwjZZ9/bJ4A/H
GjqO/x2Xatn7+jJeO0lFUfSjysfbGe6Eom//okwJYJkHHVDzxCBgJndvTBzXORL7k+EGv5CdfWKh
4c1bniGNojt6mrrrAjPd1fgawwejzrjhHdTSW/cl4/vCArVuhHcmEUCrQemm2n5pze4JTPrJQD0V
zsOtlmoDDWATcyUgFsbUB9Xd1Hj3pghesjYmD0q+xHzqyY8BqzppdvC0Cn4Ka4SwC7K56T5qGufI
doMEytjmJRYlBEHAchbEnDXBwGfKnD3Bi/uJJfNaaDQ9JN2edrAhOW3lzdWj1PJVm01SsfFsQmVo
WE1gjrt4iSJmdwhfEcnegGgwjSgtcoFRx7oQzxeu8Dl5ihg/Ub4goyVhQXusYZVriW2lhe6MNMyT
j/4WvDgieRS5qZbmlgdSWjeyRUfCypTvXmsbtZi3RdUbQwjaRzREWD7Hg4PyV2kJsKXPHkKukAWj
D1ZaKOxpyTDAHPjy+U6kQXkgEAjjdQMjm2ftu9CSY/tHfVxoIbLP6Iv5wNrQEuUlCC4JfioK4gil
S/MgtZxZ/SibJzTOUYvYOdGy5xz9M5sJWgwtifa0ONrSMml2KEjTtHR60CLqQMupF3TVA/rqSQut
bS25jpzqtGgRNii/aDdpYTa5n2+Flmo7cn6t9R8LtYxbakF3ZzxSIeCRQ+ltcv78XHc/H2p9trta
GI4U+Ar8/TxpybitxeOt9op0Wk+uheVRqCXmWmw+oDrnrGvoVWz6QgTp6PewLbmnRkvVYy1ad0rQ
D3wVeKAo+uDg35smfwVC9xrFe62l70KL4DPU8BJESZSwR9My+X9uaf2V//xqzH8NWlTva3n9hM6e
BSZejrJ4nR6Bc64FkvFay/JnCt+acobxLJJ9u+z2eQPZzh1WKZp+7isUmKj8Ay33pyldoDZgATC1
GWDBFRBoe8CAT8D2i18qwjiQaAuBoc0EhbYVYBf5HejqxCNMkePZ+TEg4EQwtCUh+zEnaJuCNmW5
2rigcDB42srAcU7UkbY3xNro0GrLQ1FjfsBmlq49bYjItTWCoFXQLtoukeObaFzv6GojxYTA9ufe
ZoCljkb3yzGNZxfvRayfFKndGJE4NJZ769Dh7P3OJ+ywz4iA5AxY+8P8oDooYuSZTqZgOVmLves0
r/NA1IpI2/usn84OE6Gzi5d8dhBgOoBo2EiEHMViwm9b9AgBxmfEkw9Uto90a3IjCdsi+1wYazcp
/3oWBwS98oYEWW/tL/mb5J2EaXumdJwvo1sf+rfMVPZx6WZ/XY4OP7loQL1s/ulGkNZTheGCky6E
x8kwDxbEU0sLuMpk1z4wEW3DhJalk4fQRgoX5PV0GtWE8LjhFNSDOcevol323KTosMs4fuScCBkr
Msbw2GxLJtu1xcloRd1RtWOI+BO1O3a+FcPbgvQk0+QNbOxbpwn3Xtblh8hK/DUTO3dtGwaGBs88
AovblVHHuKCQH0kus6NpUcT4eKlxTJzbRDJNQHGjsED2ESIACpO8Vb/CtAQFxVZYyJmwd0vhzmnZ
P49D81kK+9PADOP03tmssQmY6e/SQsKCjhm1gDTG4+Shr6Vh7yAQCb67nNzN4VbZkAdzIraJSkgD
c9jBG4b+ybZmE2RkR4SzP2yonF+D0Z0Plvo2LePQoes8OjVaGILty8DyrmnKi9f7Wbu3Cj9dRU36
7LOwxUCoDtjHrNPo/UH3Z7Bpg+lEL7luBf7PoPrbVmH+HhDaVnfF0e7i7DPYN0hcCbpvcywVpbtb
HO8PlgaxTbsOWzAMilBjbWMCncQykcOb1Eens6ot30C0MwUDMsw/4JtLe8MCNFv3AUGr7gQRLXTF
Kw8BHC8GQnFX2/RHCAOiFNsem/kwKB6SMY8Odn8zB6Q7BD+v5yyhwHPheTB1NqNfDgWrXqd8iQCL
Odphdts+Br0IhncvOXBDxajRbEl8ikbe4NhAPDGyIbJCXs4xYtL0BDswOiLBAlWauR3MseEageSp
4Z0WgfXN+N67SuXD2oEcucAxGqLa2I8J4zqs8WQ35w+QN1ZeIQRksGjPAZUeZFV7a1rp90Id69z8
DtuR2YQzpfskALrJ8qveh165DxkMcVpRpZjpBgk9sF1Yd/6w9Zf5TI6rRubMK6NtgV5hIT04LrIx
28Xf2IbA+KXAE+X5/cF2/D/DZdlOCfO/lgzJ1ey6OssiZVm+bKatyQJtF6bup90+O77THtWIRiGZ
Ulfvr1D+oP7Ymp1Amc+QqwJvgAb8EXGF3PlZ3rJQRsJQyEPmGlxHINOg3awCzL9rtjK08YqlYz/j
3DRH1l2le55M3a2h0KmSferDtYGx9O5PYlMIBV5UrHw89pTsKYQW1rjMLDg0DETJK4AJv4H1z/j1
+cII1CowTc53dgk6MOmaBkCY/S2ZBzfm2fAw7EIxfMZ7Zp3nyls7jUF/N2SkTRp0WFxzgFoItMJs
MiNzTUFfanXrjS6PSxoSAjypBV4n4TiJmo9ujg6o7aytZ4yruBgx4y/FY8GgYOMkw2+/9Z6WnlRd
xvybukaW/iCkAzDdYW3E3HGdB+potvFOulN7qjp7K2YzO/SqDFDK2MQukh2YepALXafbTTikIUqM
QGkxLJPfsq8zD7CsIKs8rOHOG9Y+tMqjN5n1Gp0lOGnfxl3cWV+sfp21qGHEdCl4nsWeriZc1s10
o8NpT16yrNGYJDtXLp9NogFsYdMz9JreRXWJgq5lf+P+zken2cjRN0Fm8D4vquED8Q+0sd4HHpUH
ZxbBxj5vi63kj+xySUh2CeOpSmBBERjZrkZhYrarakZtqJx6wuEYBR1TEOSPoiivad4HJ/Y3gtiA
+W9lxtMBfv8FATUp3ZgzKRy7jWPHOP+yyt3ZUfyQjc2KYFv3oJDnFfmAVFpaKwfi8KrkacU6BIrW
qFg0s7fYRAv3L4OUVT0W28iIPlr7sezL5aUu9gtPFMkNEZ4529olaVWvO5+7yCtMZr3+aK4mM7hD
N+bAz2inbbFg9SvFe5nPai07hdBleoqKlObew34/dQnb3UI/DcTMQ1zHhByitBsJZzbN9FkJ602y
PiJikfkKMlFpVTHvuZccHSKmZkGbzvOBiMzpHp0YIBxrKowtQMgasKs7dNpnKcI3chXCjer9XRpN
yVlg7cwKj+wSHSTUEUVWqMhZp9T/i9FuFvx6oDvHivMhzrbosq5NnT+E/tTtLIvHRrptiLivMXZN
kZyKdozv23r+SO8n5X45JB1gYC5f6r5hyzsEn4kb2Ls40Ej5HNDEQl4Vx+Y5X2gtSgTq0Ggq6DM9
zdspclJS7s89q/jE5l4OWIVRzyevoSdSCg+4S3nEnNP0+tNY6ncigbH67CNvPdEVemOqoT/X4kXi
Pjr+2Ph+zII/H/75rU/jJGZiUb2EtB9jbqAwNPlqBEqDP1sPFn4+/ISr/Ou3/x//rWCKseppPJcg
h88nGdyG1VCehtTUvhz6TDJnrJ1s5ZNJS5hV4YzaqN//hBilaT+CeSDOKP4/v/r57f/2334+5V9/
4n/7FNedaBYSMhs718o4afD8pl0bk7GRym1kLdgWqx5l3ozZ2dCG+nhJt2Xcvrij+x2pqH1I0mTc
hiLzV24jz9jAmI4Is9zB/kQswGe5AzLT3klAlmzRENVQjckximDrkn/AtHAc0juevD1HrL2bZmoS
FcQTecANTB4i9EpvNlcoStlUMubwWNWuXJWcI40+i9Edo2NZq+XAsC38/CSxJbi4+KeSYcLdwjGn
ABiAVuj3nktSlG39ilJAsXPYYcvEnUuEIKckVAFiClYM3wmuDO0PydFxDAUkU+eztsPrHEG38Gnh
9RLbUDqfT1jnMOk3Vs8SVPjMhWa8V1n80Aapw8yQlPRhQFGE/QGQGBWlCI1XVfw1u6B4Gq2P3pr/
MFzVxLXwJWp6wVB93jsdiZZVBhFJTehqMFm561bus1q5u3Cksx8nUqmAS1C7cA2a3St6aObSC0fB
LAGX+pyYdESrGMzoNrHUrQih8Bo3VEQOWFfvZWzFni4drJhltqT3JF8dA4pVOicTzOyhONitfC4N
GC79OM4bMlr7Nf3yg7MUH1KNT1NB4QC1m4qnCHI0PS7Dlig6y1jhnVsW7+Q4DVYLJb2TW8lnoAKK
mpeODn54r8dF08Yn3GWHV+w+V6SNNQEE5lAJSNL9d4N3lnU7f2HVOYRtTCmDrMeICSyE4fZcTQ84
Y8MVh6ZqtzkXzSYpQP/MVQB8ZSoel1k9xYHEIZbbw4ZIEoxT1uSfRAFfRM64QzqvhFTPuiVLGKeO
ASEInIJ8dczSi2LeBwBAggBKtoyD/DxDTu+zYjz82LxB32TsD/qQRFS0EkHFa2FFhX12/eWNRnG1
9MRkY46NyRto8cJnaL4nMoT092+1D44gVY4Aj3u25UwyZ0HnXbz5WXb1JiCuI7o3KAohKiBp1iay
BAbLDKVvKqXesRk//fxFgUcGNN+TMTJyjoWx65kZDHErDug2SLFemMUGPizLdpbhqTeAl0/BeGji
YTgMs4ep3pxZWmnvS3XOEo/j7B4Ax6kqFP/uwEwfIHIEOd3wQnIJDB4c6mE0rnT/WbCjyIORQS/o
+h3q1HFYzzXlW55NqzS5SM9663H3r50g/NXV1p2Tin2f+x9Lmb9PLfz9BI+SP4YfThiHbLFT9TRA
6DMXMz6BKqCrYWXmOnDYQ2hRsEDerQamn+8QWNgk8wdIj5mNP/OoITWyLSkI/GDN2HyqvOYPdsF9
C9TqphAyrMxGrNMx34+Zm9zKmM2WWvJXX/rBxcip12kftj4bKVbTMn0osvRgGiFE5sqNL2kvCIgr
E3MfFExdRveumgLjAOGLjWMbMBJqPDTe8YOlLNqZXz8pyOXyq9RpJ41/mxjlRGwca0Qdu26OH3Pd
RY1+VTGZQrcg2Tywd0w3LNSeZc6cI1fwJTq9dajq4HeK+wA1lyq3loYp2HrE0HuM6oOOlz0qFzJQ
O3WObWjQUcZ0y6QiXYfUGfuw7O7jSLC3qtO3tK7hWYxpucFNAa/D77nFgGIsnH42558FozyN0AEr
wdZhnrY55pX1MgfQ+FIgqyaaGXY748cPnMNRE3ZD/SEgqo76hrlBnbSX0hqGvaXz1hxEQXlzLDG4
nsLeNlkj1I+D5R17vdD4+aBqBCqeaZjoBsPXKcPPiO9AG7eBjDvD9F2YFRDOAKlzo5YzJRPgOG6Q
DJSrHT2XBYUizglYiQysT0KZjJ30h6UaGBH2bBZVl5Qny05eFyCH7BGIOkiFrc52qZue9tvG5s1w
lT+DAoDGSp9pwrT/BlKSq5a4r24LZYhH4xA0DjvPob1I9E0fNS47+o5uW4bTW6s32JUEl22O2Tdy
qfg4YKh+wL0W49QkCTdKjFf0isUSJldExrCODBdIu5+5u7ETHbcmODWio6p1LUu1YRwXnxfj78y8
nk7CPYsuEQ9Bz0q7XKz2j6y35Tr3hmjtjhp15ryPikUxpncFhVsmD5nb3DE/h/LDsIm6TF0Kvvo2
KKtb6Hu/p855itx4+cAlew78cfpTOMkluI7eEn+0BTvtBUgJG5wadbJM4a1E1asdz+t08QitS5ng
z1gGoK2AfLXr5N1WwYczeu333L35McEQpXmNepdUxW70Nm7p/A19xKhpFRlkCsp0Gw42vWGJYMvB
i7Kx4ihm5h3+gaOMjrpfgG0gA4yqpbzMPhLR1gJx5WsJOL5o+WmNx77urr3p3USTqI1HJsixk4Bc
i+aFGRWLK0LH9qpYdijjfnnp1Z2S+LnUFFQBQDJhqc87g5MNas4vO2+jsxeipux7R+2osuujFyEq
yaABYJbH+ECqTSw7k3a2uY3IRnHID1+ylyNXCRFKdVyfUirblVfexKz6u9Bats1slRpxEqIVQNg1
g5TEAWNhiuLnKGK/Pkbk1g/2/Cdw4CZHcH+z0f1rQ9WR5C0caN7FLhl5oQKM1g9KWtaRo1Dt8cim
T3i+6HPxNP3xooO1GPVhocLd+NGizoC5cMwo69p6SLUnoEWTL8Sdrar9XI3NZYid5aqEisEoAeyb
GLddpDAfe+TSyJe78oL5ku0qdvjt0JqSM11ZH50N0DTRUankrvz3h4Ke8JS9jXFfX0rs85eiBYsm
a6ar//yWQf6+691ZQ3Mus7uMV03HjGc8XgVgcg5U+5ZKKDROQKRoiG1/mxuNtokEBoFu/To0PJ/z
bsq23oTvFgBUf+z97t3XHInI0695zeTGzQjiazLjxVN2sGUOUG77+K9FRCFX5PzKOmigR13QQ7qo
pT3WwYocIH48qBy7OkPkmi+nLvYIsEYP4OTjKSFa8CqfRpEhIfLApEgyQY52AFGsLYHHj8gxMW9Q
Etsus6Qa00zFYXwwilJuJQmX/4G04Zn/0zDo4We0sQ3aPubBfzNQqziE9don6UHYHSaepbMvA/k3
id0Hj7xcJDdmySlzHSKBmNtshTt33OJs/pcSUwqlFGL2fE5yFC3pK9RjCtwiB6CcJcYB+UoBPVYU
GXB357+tUE6Om74i7ofsIei6U5KeZkp4FAO5eO6JbsH7oayzk6HDJ7DcZJBAPijzpPhg1+HHjxm6
C5r0aCvnAahYdPnXB1mU3YH8mOfIathrudRJAwo4UH+Q6xbV1RBmrJvyg/A/vIzu/2CEaG+3xb7L
9aXDS/lvcchjjCFisfvo0I/+N5gX64PcN0hCDkZvTDeCCceQvC/v9dyh+fFzGLjW5NxQO3rIQfIK
Hkbu3Ni/dg8+OAc0CxhY3AL7C8PuJ964mHGU/2zOHSHhATkEjOSuEw7nDa99t62E+MqtluBZK4kf
bWyISC7iTyCxaIqmpXi18GNvXHLVudoANCD/DO99Sx3lNDdnJKHX3san53bNsWfvTH3WWa9Aorv/
YM52sN3+v+ZsXiMHXr1pC2yyvv9vLJXSUWEVows4KDvcTGUxbEXYwfElEFWk9kwp6ZEP1Db9eTCR
ssbDLuUZ2I+OSo6Mh+/DMjDvYjYU/py3hx8DW+r1zcGLvGBbsG9cf3t1ET3AVZyW+aWYkvvJLKZN
mKFlNMLiw4DE9mSMpB+N/+EZ4N/9X785wTcokAtbrv7//5f5tpxxsUIHRfYu8vyIvJTx6W6snOQz
rgGRg06EeOvyg2B75e6cpgO2aiTGb9lY3F1Anli51Ac39QASSJat7E8HYkCU+dIG3rjx24JRN4+V
Dt9EvMLG9iFy8Iz/61eZF9/7ttPfzwo6k0G0xtfAESnMuXwTfdjuNCaTlQSuXOt+qbpyE0Wm/xHW
xbFw2caVk/lq9ulHYg/JC9WN2uc4YA6ur+xbjhB8hRYJIeY4CyTqxhtTH/GEVSKDy5e425ae47/Y
O5PlxpGsS79KW+1RBrgDcGBRG5LgKIqUQmNsYIpQBOZ5xtP3B2V2V6TytwzrfW9kqQyJAkEAfv3e
c76zLgoXZC1zk/2UAtEgoQlb2kmE19oR8C8Dw/nCondEWt6Bi0nDmxLU/y2bWR4IPl5Kwsj8U1Pl
z31j9z96hl2+2X4tuonMZxspqLDu2x4dQ6IsaK9Wa34p6eXvymzMoeCMfMoGRtKsQs6nut5+qcbi
YtSz9YNH657up78wbzHURlC8284J4MebqdcZln2LzQ7HhZbtMV1GrBP0IMMt63a9nYnQhWLQzGXz
iu0N4Xhz4N7Fvzu47Y2IcbkQX7SWQ12+EPHnwkeaHtFimcc4tLJ9K2sYby1SzD4WCmVVK72UMiP0
C+P1F+P6n57wv3jA//4kspQyLAX6QNeV8fkOY8ATaRJP7t6lYbon74RGF/Ry1T+nvbhGAGOQRNa2
RzNRnFKDjN2QVIQ9Enp2/M7QevUyc4x08S2z6POazO52SmdOrk/E9GYTOCIXe4docAp0i6qe7KeV
apsMXj49yAbavyxc+vd++IqwDdEG3VGA6vNZb/nJlPySfcas8jdv+3MePdJCS8f1ZktTSUM3Pj1Y
NIuokE6ocD+r4hIlZOeIKQJ+kmrRbWB18BtEts+D/KEQEBbMXu8e2NFciMdhg1k33bUhuKvrlWD6
YwVnojDspVkpkcngWS571N/k4KEcXISQ8/hm4P5bkZ/J2CSOH7mJyg30aT2pm1tbhkdRWHva0ck2
hcO8qlVlbVKRWdvKIs2M2LKZcdZvTgFv+G/PH4gEpuXa+D3oPhqfGB2q10scwRWcWlH2lykNnHNX
S+Zl4sVWbXs3B3Z4rILoO4Gi+Fej8pnUw02tgnFrK52GXOaWr2lyaXvjSwoU/KwyIR9A5IB3zFP6
vtF4sqq6f3ajV5K93Ws/9N+qUdf3oiKbI9ZM/UnGQCRbmzutifGrTMWllT7yfcbYYZE+5QzeLnNU
P2tBG5EfkcTHRqu7L646+oTvPnR0hDZVNpb7riuuoPSHS80IGWjW9NXRmx6ZabZtygl1uGU/NVNs
XWBdmReely+pGemgAw0u0zZq79EPyRtYA7ei6iy2hhn2kEE7d7iK1iR/Wl40zOWlYVSzaSdx/tCW
8Mw+EI2LRFAfHeQh1XxfWsa9sxBdu6q+l7J1bkYEUfcZm8HSnVEco5fcMWs9aUD36Nfl0c7pLNwU
s7PrZvfU6hWjgkGPeOQ5d5bRJTvNbnXQ/WRZDhqCVGyKAXQpYJulcyOsRkO0hPxlRFq2pf/xriZX
93BTJyssYPl66FKfqDHjQsch3cV9Wnulg5K4yYPai9i+e7pB1uToKMR3RHFsI4JSr3rU7ZGcIt+L
2Jf7M81uywig7IZDfELT3YCQpGluhY7vGcDTd2ab8Ch4orii/kvp6Gkhxufmm2XAZ67nCSnX3L/q
SjY7yOCEgTc5tV+HwbEE00b3hH0DrNifVSqu6DbPBpKtC2FC6OZwmDoIc1YV265rnZISYStLeuNE
wyWaDFIk+hwtoEJtMUX6Az7z4i4FKLYebH4zBG7eqtl5Qim2Ipg89lCY2oRNTAx4Sl97/OcniyH+
hr6hwUrGrm04pmHa7mfGUGhoNIZ6pe2YphLHwezokiofkrXbCkJkzXeA+uF9Xsb+ZjKa1CuVmR+H
0Pja59ClxpHGnRbDlShcd7w2mggPJB+PsKLcB4sEnn0NsmDbw4zfS2k/t6Q+jeWUna3CakhBWhLP
q75ZyTBtb11fW7uWQ0aHuAILC6/LuO+OghRvhSEI/8hR/foM5x1dxDunb1vyY3p+L6CdMqo8ZRWS
ydkuED/01kDeBlbps2VmjM0Lw2AyDL4ZOVmoO8W5C8MSdT/XY2QZ6laksB6lHTXbcCDhaTKwbmdT
+5wNQl2hcXoSt9ni09tmpJZrXfNdTc0hclHfGtpViG+0L/q9VjAtL+LtTBFxq6hwWUmGYQ88BP2J
HW8GHsgeCTkNSknAxDoY1L20g2ubx0hu2IIxmpsOcC9I+lh88NZCu6atB9ht3md0bAB4De4TNtoz
DEvoFCZxh2iuKLzlMVwwYlmrqj32eYjugSs9Exs2cLhcXpKc0hxhEtHpw9rQSooNjF41YHZkHoU6
AXfXt8jYF1HbooRAXI3exXqIcd7Q+XKyTe+jxQSHOe+Bzla3EXqQGWyFZwaY8VBJxkGcfYfLPa3c
mESS2hcnAe34D+LU/8f8/Abzg/XHkb/c3Ju39u1//ch51k+3b9mP//zrpiBzInr7K+Hnz9/6k/Dj
OP9m7RSuC8AHNSIYnf9L+HHNf+vLRtkRLvUF/8LymxeAg/7zLyn/rQtH6PhBcTfggwRT1hTd8k+C
F+SRobv0LFxdh2n5/0L4MfSljkEdExT54f0//7IMw5Bs1U0KPKRKCijlX/cY0VQPhAQbNTHBYCOj
sHF3Tj09VHOyTSb0ebawNSZoibub6pHgIvAuSNnLNUoTPDXzOVyiSRBUrlw7uXEMCydmdR7bzrqr
/ezRgOYBoNTYFKajeW7aNhuKNmfnl6hb8zE8wPJgPtbuqq6gNyrq19REv9fgUVpHNI82HXuUdf3s
XJqQ6F5VN2xWskWN98IomL5ZLPt13tFy6glJG2HhrTRfYcca6JDRpXPKDBVJBS/GQTvo5Hg2XORV
VASkP5jdnqnxQ10xUKrJhWUA15K0ZoL3MVmwwJiu/Ar7mpFr3Y+WagibVQkOPApAistVSnd1i8SO
KVGevpUZL8DE+Ig1JttOLEXrCRPbCbchdtVjSSl8qadmry+gDtJeNS/qBzKSxvfGeQ2NmnJPgZwD
GK/RwxHErBUj0+UoxmOAjnoT9JTT9NS25NegI2MNXgWawxzR9rGms9zGjvmVGkvuf7mi/4f6/6PQ
/esFAi9VmBZXCdecXBBVv25Csd/VfdGX5aGU7oPeooP6+JI6EFIsm0yzYOrc9Zx2F1Ru7AVSQoMi
9efJ/Odj+bRwcq2a7Papyk1MbcrQP/WWMAHqY0A4wWHAr7uKyvxVwlWu94XWXQORgUzJf8AU/90Z
+ATcW/6sgsVFCJBjuQYEr7+egRnBwtyEdnpotOhGX3qOXNg0itZhXHugUesdEkxcAwPmp7Imb0Qj
sHvnD+2Rt2EfqmJ++ufzID51PT6OyHSVTsnO80PXl8L9l8ZArLPG0ZpKD2bIiYhzzVw3H8UD/fWx
KORKo1u0ss3U9uwYlDXjja2WJkzhGcyNEqBpMLg/euLp1rY9Gzu3SHcfL2X7CX4OQbijH3/554OW
n3YTHwdtmQRRmxQ+tnI+fXqg5wfKiZiDxnsElWjat0AyvRY7FU1cbPYwdaKNHKpX29AxRQfch3hd
7ZXp6gW9gPfKngicc9God1qBbMZfhVH1iE2Z3gxynyLc+IK8gLSKv7VFGa/gHiZHQPDNZtSmb27X
3FbWciJE9D5qY7v1rWIpUMW9cKoWVZ378Jt3vFwYn24dXF+8UyV1l1rv0zsekyANs0Qngr0dDgTG
k8xeRdmOyKSQif2NdB3PzWmh6cKMj4Y5o8Sk2cBElOzWciDAqERfhmoHqbXNWEsnaSWi7QTmCWXA
6D70lR0hX7rtoEN5iJzgV5c4/vPUf3MRfaIcqpKjlRgAtq3urSpGKIAaWjmymwhFVAvQyzN7/3f3
yyeGJh+0petIUUxduXxVn+6X1GjUlHUQR9rafWDHPnDK50vtp9+0zicx/idU8U0uDM0bG8KDcXDU
3gLoCuYtUinU4/aJdiQR3oZl3v7mI/mfjo3jE1CZHcc0P1puv9w52NMQnNZ2fKimPbZjdZzT4qVw
apaExn4oGUchF7K8j+VA9Dr2/tJEWG1TL6fs7Alp0trlNu/E10aF30yspB609Tsuy2bT9RXOt5aO
ozHXPwGMOjimH2Z3whx3gjh6pVuF1k4MulfEdbZx0uxKS87caEtylFFmQGsipEW+ff7nt238/RFm
6co2DLoatqvQmv31gZFA6IsCGx3ebBPhjPL6CiaWjBabElzN0V1eSQZg7W5o5ckle3KDHZmYTdKS
48ykzxF18eo3h/Sp8DBRkOqmS+lDKWMZuvnpkMxIQ1MbutEhxAtNDsp80UPb3NUZwZypIp28dZJ9
QLagcB24Bqq+jdSgYX8zfncky234y236cSSWIbgcnAXI/bnNEWetrdUat2kb+WvLfG/CUTtktP3R
wg3DWvAcSqYQUD3itqDUF5Ekqu6Mtuc0pPZatuoxdYTvhd1sby1h0T0XvzlG+bdWMGfLkraz9GKW
p8lyNn+5bjs7bWq7GHmUNNat2xrusdYSPDzFkwY+4CvyxDnQs5OKKh8zyDfVE0VnDaBsrCi7paB8
T2LAsE75nlhuTMaVvdYZSn0wi4W28B9I1lwXeFU9eE39CSfIY9eFH0HHzRl8UY+9JN5gzfnt2f+0
LCxnn9wb1vRlV8zU+lOTG+9kElUEoR10cyLJsEW0VPXTKXKcYNNi5VxJpt2E8xEuYYCoK9AdeL6c
MvJkCmwzakAzt1cJQKp/vkCtT9XGcmDs0jnhzBeoxZ1PF2gP0ayYfWIrByh9qp0wTcZFzFo/PVj6
ElgaJwMgjPne8aWxnECEB3zdQkEeRZdRhILMqdXitcPhSwbJEj8mFZieiSyktCEV2EBUPKQXvc/A
4GMZ2vQRGk5HYySNyvZBjmgeyaPV3oqMYa/smzVO33fCsEnLmvEO+WZ3M9DpGWC+3nUVMsqJOO5V
Sw7pulpG4W4xEH7ktO8AludT0nW3uUiMS97zObbJvrLKFjA4mCTwilD/ijakz5sSgu4G7g4cD62s
JRjWj7Aykq6s3f3zOf5oHn+69SwuZheYpcsybn/68ClXodKACGGMHNZ7tums3liC55k3TiKbfZVZ
f+e7Nqowv8+3VeWk2zmryq29eC0NkBdNnTJuT0broEy5scIsvk6OvmA8ykNd5D8KaVZMvoJnn1Hg
nvsZX6RbWxsGLsTUu1ALHMT0a+I13G2ll5eyr83XErgQQVfsnG4KCyZSDVMvDkJ7E9dicfj4/mEC
SnScG8zXITPFFKEFtdPyfBhPQ4K1rxt+Do1qiSfEKR2YCra67pKDVqHe5V5+C5vpMqcDNnpkXmCu
sYQ2LuO+RJIFpjFSDvwaVjtiZMNZyPK2hhwndb9agYZyt5guHHG7qtDRzgQ0Hs15PDql5f6uB/xp
veQmgDHrSJT+JDja9ucPSHfztmhSzpIWkcbS5s0FQL2+L0fE6Vi4dwzLvGLQEoCBLYXMmD/YKcNC
5RR3oWUwlYBLmWiQhJi/Nqsc7Z73z5fQx9P5r5eQ84FnZvbnUHV83hREmuAi0proj1q4GvovmR8Q
DqKztjsOZ5zbbCEgb+m5zLhSqH+Cqvg6RZTJapLNqiiDvQnGgQAONmC/OTr6BZ/WFkdXhMqxdaD3
5jqfLvDJaazGHGOuMrSRpNLp+Ou74StyrmTrCxj75ThMZJQA/kAoJNdWvM/AD6z+WPTC6nf0cMAn
n2qB5SOVUlcgWdlKcWifqtK0LjXRV8LfjxJRnSWb5D4bKbsId8/7XHvhn7ZtGOU3QRSFu6z8Ac2k
fJPFqxEjBS+krL932Mg1LcywTSLPNosflDPdySf6cBP5JIyFkbwSkDcSPlHhFOexuE577oqeANN1
nz4FTG1xkOJ4TMbgWquILRV39YGP8hyPzXtRFgwZEaLvm3a++gL8eANZ9ag4k9swANM2u73c2XX0
rY7DkA46QuCkgOvjxlTBTDSOzA2uHRUGGV0cJ8TbiZib70gFBRILsy6PphzdfUXYQpfyUrFbNFvL
VNUq1oN7155xw4Ys/kTAMSL0kYTTjsUaU8zjLuybn3zcWJPjXm7F5LxL2GAexD7eVBavW0ePVnk4
AzOU+lpkjnUqgmgJ1TXjB+G8crLDM2GO974OlFORIrsJWohoNhtoFjnHuLFLlCd+GgxPPuPYroF5
4RIzF+3sQGwcUdYnFtSvmhrmO4nzHCRb4Fkz1s5sCC2EXHQuQElFO6NIX5Whjacoxcg/RBn1bIaW
c+7N1yw3LWo9yEmuQqCo2WeMSeMJTDE516y+exeAESKBRbAe+uEOJ439MotdYgo0i/10aDPxc5oT
cd+l8Rs+nIE+0KTtnMacViM9347u1s4eSHV/4SGIiRd+iBFbBzQp/m06E7/SMtxex+PAJ+n0W0EP
cy8xBGzqEIRfqdzBG1syEcxZC6+lYAYhzRwfnGns2N2IXSu4qwle0w6zGZdw1YjECgv1hMADGUOZ
38JD1baRLeN1peMk1y37FbUxHdUgL44TYE5iL53voZmW21wNCHVAgFH0Ql7M4rF+YNucIbtL0Llb
U74ytGKJ5+ZaRtvfQqIZ3gfVd7tAs421Y+EtM3Ni1ZqivNC8OJsWku1INSc5JtnenYZHohGQdC73
tD13m74CaNiwmfJ6oZjmlfbJdEnXjNDabQCu7PDLn8k7CM8Jrq0VGoxtZ+eo0IwWQJVlsy9mRo3b
3rwTsm+3Kh+pUzuIMXPRaZt4RCmb+lmAVLi6zt3yJ2x1o9JCv9PxAIU928YWL9NH0V3n/hao0byp
GO6tHFuBgs6NHVscgdeO+GO/RiiszXTeaosakfm9Vys5IjJPnC09l2f8N/BPGx9ON9JLkDigcuaG
5Us6Tzhmo7va0Hzwk6lBCK/eQ/SeDMir3JCheBRaMD6JRtAKbLJ5JSiYNoyHgOH3gSBivdklfuDf
dBr2udKxt6ms2NeOX/p8ss/UQGWc+cB8rHlnj+bF1ezgrGffe32wV7OJbGtM3OCsloOOGvdipMpZ
M57A2U3+2xrXOr1OORNMGAbVxg1NovfwcMowuBXTdzszyDmtjDN5ltrKjAs8mWbF+IqB1I2eFxmb
QQPax9w/mJnYh0Uc3/SjND19gfWRI71vEUKlOQmliA/Ic2IkLvJQv9NAPhjLGy/qbNgZvVN7ZtyN
Tw4eVnTC82NC5DD1o7YPs7wGXM3BJeBfnsN2ftJm3SUB3jXOs1MB1kQH3YnI2mUDxkdQsTgli7A/
9ZJdLqthFDJI4LbalujJb2xZB2uyg8xnMr/tjUSrfCIeSa4LrdFfK/QRAOvsKzA7c8fWnfPk0J8w
zGYfJehADUMwzxid7wXoNkxiuNe1mAkkTZ/7OoAiY2smrY4pFifDir+WKaxOKrWWUvJ2UpFHocHW
v5pfzJpHT0W0S5oatCb8H1lP14Bd47soqobZtuxwSWr9JZoBQqeZe4dfDeHe4ndjm80OJ0f4g4F5
k08m0Wf53lLhQzaM9UVHE7FhMA5ip5UlAPKzwoIGo/5gDPU35Y4W3V6jPKQdz6Fe60lAMfQXppur
zGobpm1ReM7y9JRGYjeTFW/hYF4VtdSQAFqojtMGPyjmzmM64PNC1yLr4S0vzCdC/vIzGkOx6WtV
bUuTSET8ESWd8duPVx0bFa/1iLFoMg61pzsy3JrGV3xwPKsGlOhhqu8EEgI8VjoZxo04SOgpm1YK
BDg2sRgCn7TJBa33I/gBY8i3JUJcHHt31QQBzWEwhd3J2LVd/6XO7HibBhIvt4u9czLicTMX9n05
1cvAl2uoczBxCTM9kjmNTVPW+sFwC30fBAwJGeF62kDKrmOjcUuB4k8RVGCLpqtfwArq8mo6D0X9
CDmaGlr2L2n31mY0b9ixSKg5ye0ItRw5LR8wGLz1kOFZpQdVb3leDOiT4oiqMr4UtXWT23Z8M4RZ
Tbk2iK0vTV4mCVnVWASrrJBfwp8fMj6gKADKq/oAY8sb8sy5afp9bki1N4lNQ7CeHhAFvpAURQwx
WhOkN0ddtZVnZJSA0mWNLjFDsI3s2r2bJ6fSeXChGVvu1DJpbIwVWtN6o+u2tYpjuP1sQRWcmJ6M
qKyrTzrgHjuqNc8PhYGgqpR7ppr45xJlbN3ZeUxG953wm/zsmiFcFZpcXVx2a7AeiN/96TQPDcNH
0hAhkYCjjS2bfQx2QTsYL6mZuzt3IIWv/9m0enxNZu0+NRngEyGgeVMSQoJEqVti3gTMZWG/Hed4
reIZU6Zb7BQzHEi8Hd7KrEC2B4EQnln95ETD10F7HnG2ByBUaBFP6wpN65dkGXjwHD9wFziryKUy
tGr/sRzWxPtouVL7RvKzIjCNG4Ffx4m+RB1tRm45PIk8kosJ1gVjnXknhxK4QfumR4QgsBKPU3bR
6H+v2PnRdqoJwyJmE5ezTReaAUljgwefC68CCU7PzL9TaBsWF9/KBhm39onzJGU02HZteStVx5iG
2gkHlbmOTesLJfVGRPZw0+VQvnHdklo1d7Rh0m+T5+fdtzKoFcGmDNUb+RoonEejnyLGSh5qWiMr
xMcv3YCCm0hd4zCkDnNY/H2UxOAVmglYp+ZTtonkVOtlhC5e7ZKF56fP+PdAT7urMekw1INY2kP3
i4Cwe/o44/TQ+w1amB44ZEV3Y1OmLM04+R6GGRF6m3nkhEcbUxY9LmJTrkeVtd5QTe/lIEfat/a7
AWI2HuqQgVvjAy6Jt1CC6NIAvJkS0pMcHdmY3FZAEGGnN7s4gtBIh7VcDQjbQzHe6O6oredBezFx
00f29MbeHnpY5ezChu12Oh7wmvcYnJJ00+WiJvm5eQzZwFFWKMj/zrbvkbwFYfnNsOVJ2QQ0TSxy
NGDCM2zsGIvCLpZmuyYMLfPq2D3mrn0icxYncAAtbdQYgHvuXKo1IJyVUoStJ6ritHeJtR4z/zrg
CkVMQFZXmw7kTzBBj+n8r1i9SOHdjQrveZ2AHzJ3pNHfpEszyC3FG1TbczUhXSaL4YZAyu8in05u
QF4fqLVFNMlFn1MpdMltG9Qty3WNPMb/ljjpva0yWKWYovvysaXfAJ6CJkflskk389s6wZ4CRA6t
Gw8+7GVYbFNul6GKvyet2OBzpjfRPYZtEa3oJRJ24gO0DjT3YMNf2nxtiiy/I4drH/IoWBC6PPqW
bqDekxdbl+GXssYIN/lWfWYEyC2Bf2YzzfVXiqMFbmARbRe6j3aks3Qa+e6DbNQseKN+8Yg4uQ97
FXAjZhq+/fiHjx/5+PaPL9OcHyPAtSxrH/85+L3XOtbbH5CkbGAd+/hBl/Hhnz/z8f1UAVLmKXT6
+I7wBn7QcHV36446FPzl21/+1PLS5JAF8xpGrb83YNV0xYAxu8r4KP76yqItBYrr5Yj/fNmpwc2V
yvyPI/k4zl+O6Y8f+uVVAld8yWFNbQtkpPP64zDw9OkU8gh0//vrn47vl5f89DOfTtznU/PH6yxv
MejyR7ehGTUF58Biu262pNpbTdNfmAqjvkQdMKjxzU27PbVqtxs1vE2lE8K9rFW3m3o6+7NeYBPj
ibaNGzNdB0Y/XKVDgR9nw0sWdtswid76JD+nNW3QprR0kt22tZnIDWqBp6EdbS71zvH0NmnB5QWt
Z4z9cxACb1VZivp38A9NG+YsbaYNfqAC7Z6UzcqQ/RUIY01ppQED8sNj45T5TcHs3Vblje1k2VVi
G7MBFRB2AUnDbUIPQRRIJqH/bEI3uI/1b/VAgK9IImef10TJ+645bp0DTHwKknF+qyPQ0SNRjljr
DL3EmhQV64pu3waOMxE26XhOAXQfUqPArTEQF0NwQz0tcwhYO2tnvGnDhdiY6vuin8ksRom9Ic6j
29kKgrlpPxD9KhHdj+S2xIXXmH24c7Rrh8Nww7ve5BKuxFAqBuRyH1iadh94NTu2dQB4bV2RWsK0
i5PW+OjBxg7wlpleU/0LLNkMSZn67vTQBFsJ0KoJSXccDjaXDoyp95SaTUjORhsOW8MqybAF0cDI
rT0jnJCwBrRoR5BJfaYxQd3TE7SRabfZWLkXzTlU2XCmr/GmGyCV9W4TJMQsZg37oHAgIlW1j7H0
nZvQzbZRzdmDb/1aGu7VYpq0q2ODTm6mbfuh7TaUijUG5DiiR5vclRJJoQI5uR/96WqmPFBN0BGh
AOVGNB0Wm/QA3J85lnwWPbojDCUoNVVScLS002Xc3NTsqC9OMWyDCvigH92Yk7RWBlf9aiycaudn
5ngMGrLZMfDyu+5B8AAl+W/0scnoj4lAJeXMGuinrNiGecUkZwGzAfNZGfQefGNwCItAG2lP9cHp
aHmETDKnBRibw7XIOtbASet6tGUa+UtLvWhrdo9dyGgQt2Lut+Yg2pdG9J6MOSowXb77Uxzuxglp
m9Hazi0g+bXRc8ToTOaNUBFu9K688taac8Y0IWeufKvFOg0N9aNJEbhoPoAREXXGOrasbt9hqUwH
oqxc4pI0iPqywh+NLDV3ubCcKlg0p++m3ugHfomY+TFLNllXeBN5E2jMB9LWv8Xzl3qecazMECoj
hGLTQu2Mam8OWpZTMb9ZRFAAmh4uae4/4H58Z4pk1goDmUJ7ZmlHP2w5yCz1971ytHVoLnCnADCg
S1rlmqDdEltv8TJ2pF06MnKomUmvCtrqImPRLZ0jIBxJgqOr8MKaiYBuKRbi2uXJVdUnSCiGF8/f
MNo45Cd4EobkqkbGudVT9SwaxNYjCjjWTfOhgXe6jAembhhZtQEuyKh5SEAiWtY3GIs+XVPtWs/o
WsIMQ5ySOZiOCXytro/EzAf9hcAwBHQC3oajl8YeTdvXvFM8NEwUloYVZCsVoRkRQ4aBsmxfyPM5
tcoYd52c33XioCiZv4hy2EU/O39BPo42Dm23QdZp/OQCJE0UTjwDGPPJUMMWEAz8j9aEm6epaetK
QeTDTA6oFFyASFHCFOaPpMHPNjlc4XijPSfSzEu/UWOMhPucitQ8zmi711HrbsZl+ByI+t7NSdXk
gfFEeiK5zdETMcNY+wGnNTppGdABzoUad/0sgBu6dFHN/mBN0QMeDIDPwEo2Crg28xwz29XvFuAB
uwB8hUwJO2ssSKLPpPK6rH+IaVvIKv6Zac6d0+pcaL454pM3vei+yaoKj2qzZJSld1mSnUmB1T2G
BVIZ761c4EctQRhB9exOGUykADVAN2QPJV79XZzFzkYb6IGTi2F7pBtvB6WlW4W9aJMR2V6bNBOM
1rMN/kwyNcUVxRqCdVIw9PgJwhjTCTm8+cgmVgJ9/3pCGLtx5uApTswfopr8bbO0nubZPsY5JUWT
CnUv2xAPNICIofKsSsmbhjsgrLVvDYnoq0G9gCliwwIAHntYCznPesI+RPTR10nXkYUK0DxtNh2C
RrvqVVTtSKc7zolPa25W1dpXzM4Af3dQ0whxWgAglZ692hR6VauLrejgzDc+7bJhtB/medgTA2fj
c3GWnDNUL+gtC9C5a5DC7Gcz5qRFPO6JtdsAeUrZ0PtkuoRguGTb77u0OEed9bWjgbt1W9y9UD9p
ir70RhudElf8sEd+tgNAiqmXoDTfXTfkNlJ/0xd2Iq5MGN6T54gci4khy30mtjaMSLLAJn07dE2O
XpdYGtTYsx8WGAW2lVPSzsN4cDP44G+NoQBAUbX3gihJVtf0oSFWyNbgw/L0ZKsadbTYiSwDT3uq
w2WL1zTi2BbtQ+myr3c68MJdafWetHtAfCYVP0vVEb7D4oOf2A/WaLLjXG00vU/3RF7hhp3xk7Lr
oRThsTww2Z6bmk1Ea3ZrnW7iaulQDQAAtm7BwqmHsJjibF8E/aHMMUWM2YoHp512kCkShHhWEj36
NDLXuYCBJaLxKszpIc+JhW4gRG8LnW4ej+/B7tda1SdrFcij1oBB6ZegUNttYdKYMFx7bBLLTaoT
OObxFyc/BmODU4V+G35HJ4C1HWacWEz4naFR00wiQsYe4Oe06IDQrKgZw6yIChluquAHGQDmZq6V
48UYhT16QvcxynNIdpj31fhlLmT+Tl88rUJyTAygIDMD2meM7M+dCQsjjgG0kUtzggkarPPy4JNu
tK5q5NG+O1/SlqeOrakTN9G7VQQOc5EEBHIO3quS4lYbMuiUEMjWYy9e4K9tnWMwZ+ae3Q6Nuqb8
mjXj6ImivI2ItbqtlH2AxtWDgHYxEYEEONgV+dSgQcg2OW7YuNkbYJ/q5Ar8rGHm7id9uh/9Heo5
zWvqegf/rmc7AxI6+ioiCNOZF5WQRzKjKxeILapmF1m+7Mp1WppPlTvcT0XzVOFaxplvP3cl9FNt
vnRkUKNfas863qOVmbVnJHwnPZBXjezcqh4glbQh1G601wzcb2Orz7jZK3/jLP3OpnkGpTHyZFMb
c4TExZNE31Tsx7hG0LS344wFCNGaMvL+aARQDdoH5gTx2tHcbEPf/342rm0NRcg0UDxVrQukdPI3
/cJZ6IismLX6Bn2g6fVjT8nl4iiz7OqWqPDwbGUEHBo9vc+CfiSTd0O7jK37JWv+D/uX1i1N6Tyy
Ay8u6aZ8AIHpqzFeJ2xoIaUwWFoyEzNNK1liS/kYCGZUXaAtJNVYMJGBs9IuJO7OLAAdo7jHGwtk
/APo+fFFBdqI/I7SaYHkfHyx/bnYhEoSkLDY/tXypYEEpGZd7ptcywFLdi8o/YDQLYDWIQXD1bal
sWmHJjoN9mMbwSeG4ji/os71EtmpPR7Q8ViONQo0Wdz4ml4fP75ouvvnf7Fc2WwdYKR8/L8EedxY
xSSOgR3+ICtHy3/57cAQ1RiCdldASjAX2nJAW+oIeJh3+N/vZZepzRRAwAkyJbuT1cX+qi9bSeen
LY72QgjNI/YPKzm0mBtbJ3gWSeqTJ+1NYBgPH38zlyGU/v/++YjuW5P57j7O7CV0C7DXwkquyWHW
vpgL7KF5ZdBcH8Pl3z9+aBxRvI1CQ1kgMfWv20Zz0NUP2Yp0O/Bg7D8CpWPqNmrG6IR9sSrSjahJ
E8emAphPRiRRVCAF8oiLkbTydk3wOEIJoQBx68uXpMnS43z7gT3NgGWlK3xtiFR94gR8Ne1oB+3/
N3tntty2kq3pV+noe5xGJhLTiY6+4DyIFCXRlOwbhCRbmOcZT98fuN3dVT4VtV+gK2KrbEkWKRLI
XLnW/3//X1+cz++8kQwKh4/JMSB13ymuZWPAampSfhPEdU/DfP68f4jYKrDfKIZAlQYKOIQHnEbR
CrUvgdopGtSiiVZUcbDlfKBmd7JZrNVIZhiXN7sqmlYkS2CiHqm2e82R32NzavZOGO/QcpsHO/bf
S4soMyPj+m2adHZpN4f7B/rZUHVsSuW+tJcjYeF0NJrfX7z/KZn/WjkFk5TGDVBjM/Qk95RNfO6t
2d1wwyLKKKfEeT13cGRQUFx+yy1jpJXWfGeP+84K+AneCAHUTO8g/5NpP3KB2F6QN/nl53x66vqn
xDnGnn5TCVA9+hp0efXbxLl2gWT1IgfjVUhxMzF74BaEPZdaz17YbcZpANwn2z018a/cp27+gYPv
rUwZh0LAgp2XZY+21j+hwLzVXU8Es/ZtsKhA7O4d2BePTaj3Sis/bKXeEV8+DZXFYbPQ8SGOSMWc
7EjEEWtST8tcSiM9Gg0CdkozAq9qRn0pJSOrEpA/e3yAScWhbv7U//tQ049i6NAG+2xscEXyxcQG
NaxFnNnnr/3xrWEyX3z3H3n/st429roa1Osf30f6M/r6+yfv3zfVprPRS3XKY8jnyHGznT+CJGXU
8FWaPSiqOQHMJaiDId6qotsEo0f7ZlMBLOzUbSDU6ytHO0IFc45VqyE7TXQSYVJryVzwSaudR6+y
Fogs5KIuweb2Pm9I2gNF7LxnWH6McUxtQ3gFZ1hS4k2DL9UOo40uLBkbAxV/4ZYT+lfb5c1jAYw2
Azpi5tWJgC7vwbIPCqTkysFMO7pd9GykeURFT3GT5Xj/rCE6wgoezmbAbVXNvTs/mf1SRfNRIvME
XmEfSpybNBIk3qHyyrHfpqYrt6YJ7MRs9I1Eo0z8TwZHthUvIiqHHWk7FN1kZdkONcbIdr01rLNR
uTsoGfVlIJOmrHVyOT25r8zAhjjpVtsISH3AkYVSEcV1gMh8SyeSs34jvmwb7mEMTbGOmSRFRvRW
DDktGjWtbfb8sX/VhQOpOo/fRZg0G4khv06ck23VTyBxLlbj/1Rmph/1QMNz/VCwlX8Dxb3V49rc
R46x7HWK37HeNqbT7TnOfksxTDMbZlAn0vFnXju3Uhr+ptRo7te5febu+Ba6AXoD4WPzMhwCZYKP
qO7fWO35FYHKG5KzRBBcFcYzAlCLlnn/lAzTMgUUv2n6YtPlZc/MZWq3SL5+aT85Z/Uka1hXYfnY
nkLfXuGdIKlQNAdTjXCGGwhqlm9/FXnvbevpBA4I2VplHJhjpi5kmbryNmY8vSgOK6kpBf7TV8NS
n3YGkJw8r2jJXG1cz1rohmnsQMbO0vDCWUtVhMuWIVJL9OQ2rNILrV6qXA7nxLX2mty1dfuQDYSS
mFrGEqG6pdJD0krED9sILr3fAWYE+Z5woOxBtJOl5oNydEta1/HKBKCpqfmkuS5ji6QkPOwGw6sY
JYkkB5YG0gA4giFwVgU/NWOSdBe0YwZJeXLaE3yx7yqmXA2M/kIqwVNl0atozGe9716DpHsD5nuy
zWEX0bM3owIY6Jj+cGz0Z1NXLAyN20L1+QMZTu+8+zHuEP/JSoJPaq1paWbBXo7xAwv9zIP5adX5
A8yyX4NQv1pG8izQ7wOW5IhYR2Yn7WXK0mopmrrBkicf7HT8SGvnq0BoXiAkcKsKCmQjLkb9Ew3M
RyeI27w2bQ3MbV4opzL/HHWwWkPwa3CIfbE9k0yTITqTcPU9nuZWgGRmUc/JI3LgTERuWe0QzknW
zFjCs0Pg/p3rMlzDFaTJnhvn0ddvjUOwdYROmD68voExlTFY6MGiCB/H4BAfDad6EQ6uh5ppIq2T
FNYk9GS0OrMM0KbW05eunklmt/gFEjk9QHVlSM8Tj2u9WOmqv0ZlU2yzKWPUXx6DtvneJHrG6P81
hJa0btlWU5HS7Os891gB446BPzWa+RgMRrkVmaQNWtKjQEMusp4kUTGcjQ5PHgKDaMSe21XlgzUw
2OBw/Rj4kl39sZhtQ6r8VtHktXzzoRnpXdnzmoVhd0FC0h6kw8JiJkVrTX32OjIcGZWrEfLtSvot
tS+Oc6eOnntysEo6rwNx6lGbMwHRaP3i5GG14gIEd0H7Ly13BHHtuEtnnfA+6uun1tDePdd55hUe
qUTY2zu4gSw9abHWRszqMNa1tnlsY++Q++YuB6ua9nKdp/2NBpNh61+In7PWZUJgx8+ku7x0zfRa
9AXlmCCtJ0wfqoQBiMbb08GVgmjyNojwE2FInBhPMIkjWqDuB26Cehl2hDYEvbEhlwJFjdktiyys
t2QaonKtkZK8+2jpSMf2fkw9OXyC55FwVwbaxfTgPOoTghrmla3xQWviOJn4lJRXfDbN8Kro60TA
mDll/CpaZGiVBXYpsk38n/UtCK1vTC1oorV0kMOk/9Xgg150wnnSQ3/blt893RsgoupnPdVOkZg+
ndC9DT6jUCaFCOLWXmMS6+VlN61it83d4tMPIlqBgMQ1DEEbuGFiU9PYX44ux1NVvzFMUss+cgpi
miQ2r65D1yZ1qodh3EvZ/fQazi9k2l0qUgwXXpDqZJnrNMuzL522KJtr9+RXHjclaoIxKjcck4nm
+9RCbEdtDA9MNs1RzOx8Jvf0j9KXtCLNOSsRtQEWhZXRUQKn3fvo2+EpdKtXPyNAxKp199Gnm7pg
lvwhGArscD+F6zDN033AWqI0BhEIE9KVhtNtNWm8nhEgKdSgtEAnaTzkE31W3R7LVRfoOIWR0euF
d/Ad8+wMlnopxxeDvEc3ypFXCNR4ptdEzCmsNb8lup+5vdTa1qdHUXMsJwJy8x6vSOv126n1y53B
QWxtg0NcJOSewDRCvg6vBm+vrgvGz/VXLPpd4iJ7CuOU9VXKYmWjZYRPibQqa9PmEDaO2gxOUQIl
d68eUccvTRTTQlF1t6XcDNdu29KAbuLwCNDzqWSe9+Cqxn6wQrCfeEsChGJm/iBAHKx8IU+uTD58
+I0PHj6K/cBMrHft8qGdPzgEa6wHwduLd886yNl3Mg4JeEha5HoxZVAIOCDG8dxZmrMNZg87SNXx
OuLL39E/e7Qi1HP3D04LI1KSxl6a7jY27fEQ1gaaINr6vtWblNZsokK1KXKEmv4YW8n5/kGMKPc0
F6W5mi4Og3sL0N7sSkT0uRCNSxoSqPzEGnAWRinQB1S/sszVw8BmuCw8SLoqH0YSimr9hVq1e7H3
RaBPL86MaQc/Io9Wm8uF1zD96tK+ujZiSDe4IqgSo0hunYhLzm9M7cnIv/ltbkNf4y+WL8aNmGf4
+ZylpMxecRsgKVASRXdMMPs5mAL2VYtqptAhlboNL48lM/UQdNmvWgENMWRlPSQTzipBKKzFhI6A
+3pa6gHiH9szzq49IJtrSQm9J/wmdIKXyu7VeuplswV8TM81mqxF31WK0lJjuJ42/LSOwfCUM+Uf
dXoujXsenG1vFONLDCxQRs1uZFN/jKNSrFQncmR4kFyt3uJnbr0wFA/+yBZXzxE6HEAL3uRBw5nX
cmQIpj38T33ndaTDuliMAsqJJBLRsR0AUVfWjtCl52YCNxmHYhPMPktMdAwxJu00VGZLCPYcJ9Ci
vEMe06y4zRRLqrfThmjiIi1HBKPrpmRnCmv+sQFr3uIl2xYWjXitoK9Y14S49R3qC8QDmCjVwQsR
VNZGTa1oH/xEXfIu2gsaf1RQGuAweXN0zh53Q29bqHCp+zUQA05+QJXw57GBrhUQBaH8cY/94OTP
IXVBNCSQXarHYlIPU51mRHdU3+NO++mqXqElTRetP8tbSHLA4csLgV6Ho6sXH5MM8zFFIPG3AyvM
1H6ocTxPXfaSZ13MzHPwFnntk0VHDWfkbJtZepGhra3Nyg/XDvTIRdKpr9jrq11DNw+J03AmMfk4
/zdBenqIbGiupVu+BojEGGsGYOiJY5fXYgxHku41Tp+s/0ZBGNIYfNeS/DkHYzAI30PIQphqTGov
m2tAzzN3VmHIUq1yJVcIoJbamE3MjVu16hz/I4mgNLkG6QnhmE+nKPxMMtPdc9ingWrVMFmrsdiq
DBlm6GEp1izzFGclJ+IKS7bv0gQjvZXGKzlIRtTMvWbBCqozI7NecclEl8bv30qP8iNoWwg1HNim
HmRxVKfrLlXHEeTSvG0PGI77hSWafOfHhk810wQ7Azr2Ikp17JCpv5Fl7x0MK5nxJUnzDBFiF6mf
HjBTanAU1wOj1aMXBZfW7LS9x0y6AZS2ZNCPTykQxzoayDh1fARYSQfcgR7hfI3r69agNTy5cXkc
G7EpMzaMcXD2QVtUex3zVWQqhj3d9JSI5BKUqbXL3HqGc4jwITMLEv0G+5H98Js+FN+5hfR9oKH1
dKaKMDhIsog7tUcpwUEyhdpabfORRREhZWb4jKp4dpsMD2OkTlYbOpyCqS/qrL9VZJRMFjCTkZnH
YNGcBUXOz2q6pRUxIZlAxHcVGZmF+VDr2AdUwYlKEle3YIrsYaWMDlxfIb284mJWE1FlLeYfKCwr
B4hvOyGl8Z+yolP4x82jU2hLE9EyUwnzNUERYZhAgejLYujO1IeYhEYCoEMPnYnEOhyIcnabj7s1
/v6KpVnTEdD1SJhd7dXYQoG5mztdp2tXOPax5qVdZVVer3JFiZgIYohjKisU5rg/UYjQB6ZJ4ajo
oXbNp64lg+XuAb6b/fSeWA6LC3zpmSRx2aY57UwU/edCPd+/q2oqFJounlYwBYi9M2qQLiAQACqA
y5vuhRymESJIhyhCyyXuLaMqiJyzMOp85ZYggFQWnWyduUlpzUR/B4Qk4jiwJrXBvwUv0BC0M1sz
dV/78Mf0ylmfmdk0J/h5x1jEFJu4afL4I+h9fScsmsH1JNaxGX5kChErkhZw9LPXXnQwTMkFY2lA
wkSU2hIMLOdOgne2wZrVIVimM0oAAzgmTWR6mjLxLPwwih6bN7LRdT6Cy/EYcDoZ5jnf/p7QjFty
wrxGih+ZGEW39Etvnxi84uiiDilGq0WNA7a10MyGyVWVAw8dYzWmZ7JTRXdpDSqupOafBx7Tb68q
1jWBCZDJ+U475kB7X1Jjs0yXvvK+R5139UmTXQXMkJCvcdptx2TVu9qX0XXuMi2zdNlNTGhiDNQV
1hB0VssJiZFWyp+sp7OFLb6Igl6c7DNjIRweIy6jVRAghehlvgphkIWm8W4L1qNYr855QEWtQyLy
Jet8wPwYOSP3ggnqSvEmSfO55CIZeVZOrV2HBE95EY3fm5azGLkm7FYhb7aCDx2MEYWRhsqsrlfz
K8MwkiBkh+KOFLhwOaDwoMG5tREXGmnirFoRfNz3k6m094mf7cfo0knzMyg4OhQu/+TevqsMNEF8
60AtOWTdWzDx3omcUNA8z7BDI0IhqCw+y+hRCUJRrWJIj5EbiV2FgaBuyZxNAw65jqScdwgM/WYF
DTE7Qu1KXT9PtVWfqrJtTjkz95SZ6d6Os2E/18BW0peXxGDRDEf1vfV7dekoI/VBVhj+krVmyO4S
N/OEZ1oxa8vg0QzRLmut77VfJcf7B61rfwSB5h9G8sTXSR4+aH6rA+0ekVcLDiHHbLJfg15DPmtC
lhoHPdx5E05w1tFnhu3ddpI6YKkGdPNkmkegiEfEKNRDQ70qOOID0yx/uIQrLctaPAUtlyggoHVv
sUnOF5U+Yx2CVr1pNsPEqJlfP9prB3PEmaYIeVY0QfktHwjbZNjjbucz/zg0Nnl+HCcbZ2eXiQth
iRkrWgQGd6W+Snq92o8xjqe77Fa0nbEUEjpCy7tHYdAtXMqEfj6pyUoS/cUApskZ/XEj+vtcD9+i
DiVobONmoH58MuPibA8+lrJpVeHuqVMbtWkVci312jmnkkHiQNGUWPGLaswMGc4vHHbOyjIQYAtO
6wtyLrmxymIEGFquy966NQXZzMzIp42Puiery1tFZbwsB9ag+0JEeyUHrkDUHsjFcAl5inAK42PK
5tNoC95NC8NHiOb8XOYSzO4pbiFRgSFdoIzYpzZTfzprJNWkj6kOsqT3xnKnQ4mgUkQvQj7Mlikw
9Z7LatzW3asAGJh5lGUKLgylPiPjhhDpBEA7MLNF3rGp3l8ny3qDqY5YWeCZlziG7k+4mMiY9qm2
9N7/NlEIrihd2ethoIiUQAmG6JuASwBhivhFXuRAWhsLRK5wY7WIJZzeo2gdaGTiqqOjwL0a6ib2
xCyiZ8CCJQVLTYzcp2nIIKDX0yESZWZq73PSMFdhERwqO/iYzf9NnXykGVcTQlrE3kJbSbjUS93p
XnzR3KAnU0nkkFR+X4J6xdA7wvPtq/ZK3FrMihWPrI/ZpsrKc+yO7I/OHtbSGy76GiY4RjSoEJQl
fFNO3OuYmhx9PYjn9NZ+6RjY6ZY5RB6x5HvndBpZk63+ROt6JAk8d5chyk/TR2SCPqAms8vlFcDq
ItJnzvFnzccgaAsEc/N61ZEwjygCzT7rcz1y4Iv5dmItiTgvWcVsGX249Xi6t9SxkcBo4hSPTIIQ
aisaV4Q1Pthzn5Klfdp4xUy5iNNLYbenkEUGOtRHI9oSGzG/TaGna8KomfXDofLqYGXSPicckffx
rzWx7Q8aIUQbaOkfBHwEy9LALJMQuig745iA9WzM3l0mA3e7Mz5yJgnOJVMoItja8bXrAjKlURVs
EtsfX1M8h3rvzO2M9ldIQ2dXDqZ+cXL91zAQSpjLHzQqUDxn0/QQKivamcZULX3M6iuNBlWu68kh
L3MwerI9GUO3TzsOf/Bt5amjxkmTCZ01mOqta7ncJx6ElAz5Jtp+LucC5AGJCQk/sE9WYVWTRqtl
H2YmAHhAXGQG7V0r0X427vhNyuwEU+Dc5+BAvIp0JEzvhAmpPb1vDjmtYKxHn7mfrx5TL1mkqBL1
eSUY3JhtlkXFIEGdW4o7TvnOj6kdD3aCz9lS8eu8HnKfoDqw10UQfgS2d83jEuqXemvG4Occ9h30
GataZLYLuhpLRDOQeS37paS8Nno6hEY4d/YTyl3wnyQsDTxQDX5tMZmzFTItHn3SRrD6cnlDlwfC
QpNnGmm+6azIblKFq8Te3Tdsj7OtLo+Y5kDt+mayihh4tNGxO8rK+Sh0Zx8rF3eg3AcixJ7VFJ8e
2VbQcwD1tOZ1cJiTq3SJnzlz03GRlSzRI2LeCcDcwum4tBWDFDa/6MPCTL3wJ3c337syIo0n5ekM
mnMdGpa7So/ihaY151anVmzncmIwvI0qcSs7+aNXcDPoGW7pmla36atzjg4PuCvfV3W4tCNrfCwd
7aXtlMY4HvsbVUQxuWc5e4PHiY3AsLFvNiRzd0QdqcE+lzGX/x1Edb9d/MglEio7aWin6S3y/vqY
ENo2Ik6wYFnyEMdj2LhZ86e5H4ZFVxkrjCWsDvhrVyngj1y4BMSos1YmvArKBq3o695XSLT9dv48
TGRiLMrUIWYYqRCSocoreScVE9PxpHoSre6PNX9vzQIHHmmRzxD6+3GnsHW5lAZ3UhuecETNXXo2
nSCr44VjEJAsaYdkGtMSi8W2aLkoHDxNiVXx5qXsYW2afMjUOFSxg31s5mRFYbZLbDqK5OEisLP4
tSc3GtdjejTJ3VkF89k+1aZTnJufZsFJhbA5pP20oO2gcLeJpltrKp9b53prreJwx9W/SBIsA3dr
rtN4DNDl3CkkJcyLyYOvOYqnCSWC7bgrG/gRwx0MGVpvvJTSDBfI2yx28WpuVwQI3DgKzNsmFwfJ
J9W0xaKhracS91mMayMrf+S8c+sodr/VGGtEqD2FNQClMHWZmqqWIyPkLa9S+laU8DO9un5RfXtr
5lNWUtnHpjNGHBRs047OuDzoLxHebpLgwo9ectNXCo6+O3FiiylrS1wcGJCqnY/EH43lhKRkIunk
fj32dz5S3ime7dd97cZLR6NBoGAf8l3XZCN1I2/ZYBgvTllEZ3tUv5L0A4zZ8MYYFPr3Ay46hPgJ
ml6czHsjDsdDKaoY9zO5mKYdFUtkDfFjRO+BKEUA9bzboItS0gJE7rwwzllmfSBX/AiCYWdRIu47
wR20V1Gy7t3hW9yOwcqtYkQ4Y82IXwdvSvOwXyHpWeu98E7axIol7fHqGGiiuPlxa3SMVkp32nV1
fRE8x2NkI2QbzWqvwr7cVONjTceLdPJXJ/JubiYqEj+qDTocawt4Fv1aAU8DZoQIQxJjBTmOjdGy
x/oUQJgb8qUTZNNmKJsL2CNMLSMp5cJAeZOzfGOk6RD1yTY61ZzglwZNvEzTsxnuXz1PCDhb9CR/
IX3+P53wb+iEkjAErP3/43/9z8/hP/1f+X+hEz4H+c9f/w287Hv287//5hbOzL/f//A3oNAW/yGk
LvHwWK4lHRgc/xdQyJcgwyjdFTZWbRtwy288oZL/wb+AZzVzgWGxSb70G0+o+HHK1AVwAcGn/8+T
u/xFbKj/+Ps/gqchAv/BTnD4n6ErTAuK52X8SZ4ukehVqevmO1LTswWZdz/GOQH5OjoNc24vv1TM
3Ofg1g79AjkH3DbWJs+iPbJnsWkT+xwtWz+9OGV3haFxDKX55oAsRs3zwOQspvdPQlD8nnrxyc7R
YdJ1dKJTkOb7Oj8bZvhUZpQZkVsszR6Zr6hIWqIfjJCApoY3PYc4Jw6ieGpoQ6RTEOOs7DHNeP7O
T5MzLWYytJ28WUgjSan0aLfC+Ly108muHAXGixurBOkdG8m41KK6XOgGITrC/GpK/ZhpPzA/DotZ
46IhY4fEAe4cBzaxfYI9ATtqF4fI5KKvaESB5tT2uYCyQO9cXMh/3TXK/tlRkFdu2qEG7eXSqpEU
GulJ+s0ylkSRa/22rNpro3hsAlRcO/3Vj+OzVqJdD/xfI0kdBhJ2z0Sgi1zSDrUXG+z7wpPdKfby
o1/zatr0F9BwPjGjPIVNcsozMgkzDkFmsVKlvtf68RJW9lnD1ATx9pi7+sVFxRNo2Oay8eKVzPHk
pkrFrWIjMeOK0fC4Da3khB/mSxT5gqP+q1ePz6HTXmVgvrWxv04PdL3Wdu6cZx96OsQnK47ehTkd
x55fEztNL7rnQPf20t+7cUNMbLtRMj6143RREUuj1ZOeFR96NzxUkQZgOTqFnCdMEZ4QM+Gq2Nhd
u2nocoS5jVKq3zIPOjDxwRTCUN2GBT/WG1sb5+HVqRlf9YQoMyyfX0bKdeBb+RG0M7lsRK+Vatdn
Pqq2dO4tUe0ZDjlbPHJee8zasDCHTQHt2XiLu+SdOu8BuYTriEsRmLuiCZBWMz2S/gFo2Wl+h4XX
31qa9PEUf6g4+TJ90MgN7QBexkKbbqXDRa2mqyi3VawznKf5JZJlog/bMUOh44gVjfV9SbfCN3qk
7oTCVnl/nCymlj4so9pwD4PoEbdYu3YMD6mB3Nc855N5lgGvIKAbEShswrCaguTLQTcG/wUv9GBs
dBWfDHO6zdfkVM5NSfrhZnigl/jpFPLkOGtylK5Mnp/7Qr1h4zhMPcnSRUyjJXq/PwaTc5rtxqUO
EY71uP3aEkly7ViLJBu2HHDfbX0g9rFeQ5Y+BDbzM86JiuuvGS+d0S9COggoDr+quGaRaKhlo4M+
JidNxQeD+xyxASbmeJVX422YMEhzTuS4fOGEfIp7FNgR16pWvVBSdtGwrcruWSXttdLSUzcvB87H
EEw3d2qfe3oF/vAseUuAHb/X3ffZSNz0080up9v8DlIxHwEwnlSQvs8vzHw9Cr9/pjvA0Xu6ETq8
6gh+73rJIYSoJbDWA9Bvui9MiHlrtHK69LV+aWS/5cwmh3TvGxU/r1q5/D4wPKh7Sbjqzbd6qLFd
mrtQOR9EJ0wBawKgqJcWuPx8bTOBOs7PDUwI+qyuuYYIbaNJbqMoYx7BUtAG09FivDQxhV60abtJ
6+RrUJgRwjckbmsMMlcpms18MbmzUT+UN6/xVzK9NbxSRme/DXPhylT+piuwme4L2Swbcn4OWoQJ
mPgiQmgudjVcAnO4pjp8t2wNzeLC8PdmRz2kVvQzXh6+O6RCEEHw9FAP5hn11GeAoyj0IGVJnHUG
ud6GPXy6pvctQ8iCOPqL+u0o8feUXMxw9UjZQb5gnTnTF9rFQzCD7Rbuh9iMssGyEx8Sxzors7tO
pX4B9kfvlT+a8/n2aHyAz3zS4Ss1lbErZXJKS547QfFkOXJJ8ErTy11WP2qjemwJ/3KLBgPNtJkS
cqS84ThxI8z/0STaENaBCOjCpmFvTF8cS7P9rL3hMnBtVvQ7kKVR6ysCj4MJuIa5mxersOa2AvWV
LRo/OQi7u84LNrAAsInRo8vOxtTyJqL0vSnLb9Ijs3G4Gh5FeaiGTxn8qkN37w/Web4l5zVhPjmT
tLmZb6Jaco8JSr1l5ztveLppNWXsNK56Y3KxY0+cvczNs6W451moEN5fgibC6DZck4zVzW1PAaFN
i96wuNXS94iw9EoLHio6DTxWKm1OU9xxKGKEhDnhaeoHxu6zyLwUPkbwiEsKTimhd4tgNL4R+Bgu
OElFh0FrjIUcjR0KPm+pmw31avk+upgxzEh8kgDn7xGJz8PO4sGgDYqZCPsJSyzyypFpyTjqa3Tl
RjzP2/3mWxJiCIqYM6UI9kBtx2/pMFxcOlakIafHRsDQ00y1wI/XrBHJs+llPdCXKCTzMzMHQv6k
mPaJfh1Q2h1AIbWHkDHuX3+6f26cQlS+abNHvPAUBpHcTJFlHFIvxFs0/+n+QVPV778qY37aCz1L
64PrtHOECTps1/ZfOzUOq85oHmAIeAdMDtoi0YAw2CZgJbLVJ3G4f+jHUqAEVqBMGSEJzovMk72D
5zBdzZPXIJT12m+8/uC4hU9DJl7COsJ/r4f4pkSwH2GkO8HEEsIUuqR7LDj2TVm36iYMoZzgcKYw
5OwZzL859ZcFQCIekvWIZjoamxXmBRtFks1nGvmgFUFPYk6WLcpWq4/FmDd/fWjlgBLFKSeiNOqz
HVTDhqKIIzYJ6gExDwl0H8gZkBw0dXOIuDffJxMHNbvAugycd3KsSN9pO+cQZu2PEOdIhix2LYj8
I4IwXLRoq3Clqxshk82qKMiiTjXiBCtTp3NKe8/PuLCBan0mGu2kDBmKKlBfdUSnoYnKi/GtLZix
T9zmUcXiwS1ASM5z6k7PfjUuudnWo0eho0zne6KnzSMtQJfFRpCs57D8DZL2wBjbb7ZmnRG7XiXK
DZp+58TyFqXnbJlHvIdqp/XVUVnx4R+K+t918z/WyeK/lsmutF3HwpZFrIH9J74SQrRqoz7Od60d
f5H724vkClsDVctwZsY1aeOxpI4a7PLv0Gt/YIiV47gSILJumEpXzIr+gJsxuW8za7RhMvniMhoF
yZRE9CQrC/tyQqETRsSxJ4igXOs8l0p/84v/CTLj4Q3DhKUkdZ1WuP7Hw/doaI3IK/KdbCjiWWuy
oNloZbF19WckQM+WEb7X+b4ZnkIzPVaKVY3CNojG7d88kT8Bovcn4nCuomhz5///ZzinbyCvdXCb
MSHtSYHpnk0qk0Q7Orb+OBYUBgzPbVSNDhmcrajWWdI+ZyPjBtqbSULB6pLYnimQV6///pnNZ7R/
ws/dn5lLks0c4SPsPwnERQxeA4J3toN+THB1djQCA5V2iN+z7ylCTRpDcftxv7yLmvo8GT+pxK5+
fcnN6B2IxKcRsADcy0PHnC7+Fh78a5FMt4aty4jAHo6UIdR2hCZs7XLYziWI5fbbODJ3ATfAXKXr
DXdKMjynQXRwUv0yGeau4r3oUW0kOeSeoMNwVaEZeQNtsSnZ/Dyn3WbtuK2c+rkc0XMR6xwrjxqW
LODO22Sg0FGerEujWg+pT3jH+BlP+isAqLM7otY0qosj2meiqL5Kt+XHR+9VTno3VaJUNtp+rhpU
Sx41Mee/NEf21PbdNQAa+Tfw1n91eSjI+5BlBSoo+cd1KpPQTXMJuiyQ9Ubl+qV1kwNdvntlPdxE
U+3//dsujH/1vtPRm0/tjuIe+YPx5/YCqZ3Dnelb47FOopcIkllk3KK8f8ZKdsGKG7+PA4vaRHNe
b7srx91DqdKDQV2fYMgT00tQg+LNT/Bgn10XbrjMHlFgcDHoFKRJN14MfGOVIx9reURQR/s8Y0je
snX02cPEethSis0/t3eKjUEKTWftFAXofCpIuBIA8x2EHI5ury9He7p1nKpSWNAufSikzlYtlmRX
bznfb+mKnTIk5mH94QQE34u4XbkwDFYDMeDSLnbhKDG39g7ad2FqK4VGxCePQzKYQkzHVeSdPIfR
Omf9T9G0Cyw7V1kWc0j8YxYPt54uf4iHsuMIRgVuvMmE6rgCtWIa3yuOo+iS3ueitcGWHJnJmSn4
a9WOn52kHMtCjuzBc1nt8VCarb/veI19Mzqh7z4FjnqTxDf13SFV48OgRV+aLHbSN1cO4sixSN7J
AT3YctUYlwGWEP26HZTZY9c4b1YnMLaICxXLcVxr3K6m/dc5Kbd2En3oSDhUmT0Nkk2L3wMZzNm1
/HMPXkeQ3mxjb2NI9uk5inw+2gT//kr7k5E7ry+KHvAM47clrNB/XvlAt+al0oyMWE9s2hzpBt52
cbO94nX+lTOr2GV/s9r+q1Xf1Ck5warbLhqGf37IihguO1HM/MyYA1nNwTT/+y31X9yy4LKlUvNH
YkD+eJCQsAlE4Hq2Uw6igt4kIUIm07Ua4m3pu7gRq8VTrJfP00Rt4NSzuPNYB/HXXGVX7nSMsFqH
hrt2TTF3WmDTyfP/Zu+8lhvHsm37K/cHUAFvXumNSHmlUi8ISZkJ790Gvv6MDWUXVerqrnveT0UU
Eo6gSALbrLXmmGjwNr1uPjs0hE6e4uTGa4qatEH85tq8DYrXE9Z9B0Q41CHTnGXiqQv0pz6mqa5r
4vJgVKSTT4MhnHC6O4PfH/b7q+6Nx5Zy34KaDTkvQzf4FHrmOSnNnTAYkjf5yXLupkHsLCY68o+0
GIdUCA5Gwya7hXkHHqpu+YjelMEiBg7iBqvJEzYaD5pjPQeZOLp2fMpr4xSSqlea8SinTWBCT+rk
rBKrvuL2OE4YJfqEPhriBeT0QdabxkL0xTcUZKB0wnzdCYZeqh79sugulJE5SZScepEccDtZpPyS
bgpMi7iCfDu1pqGBjvWc291DRhQ8qZxnFT8jOSmRFqcKf4vvDw+yBTeZr/33mxsXln/vPrnFPuxW
IJRbX6jbuV62ohgRSWnAh6gdIotUxeDJWuZNtQNrhepn2AFKu9RCfiOF2q+hKfehUO51Mq84U/Xn
mmlez9QQIcq5M91D0z5ZBdgcZuhy6tb3FDKIO8o/rtCaXlVu/N1rS1SdiOJj9Rwb0bfRTV5j/Jjp
svhKh7wjmO/Dwol/gfVfdDptHpz/pOfJZzQqBxVdLe4634K2RyBo6t8LX6LcmmPkD+8OLX9GY+YY
BWJr3ml0D1Q7MfgQW43gAtE7XxF3ntvfaR35DYvqmOJFTlKBbEMdF1u0g5uS4AhYsG1mMdoh/kJN
zRPi6BsmeGIwqcsZtnI0hjHBKmAytwisc47DFxJ/s24wOxvex05s5SDIamTIwnj24D7Y+B3YvrMF
JfRkW3ziLuCRMPzbkhBd676Byrhj7N6u/vsP/TetGAM3+Z9meES2v/zMQ0DugkxRviMBvmqknZ+E
yTjDsJU3udGKG9M++GXwD/eXbn2lA9N8ugyf6aFhJuJI8KX5rExjNHRqgXdtaD1ldXqS/RyZ1j7t
1oPKj5FmJ3xEkPczV4FNABJvVzPgKUcCL0Q48UXeGVQvdrAccgkNYJCdENasVY0yF35P+80mkGIW
9UKOl1wJ7BQ3MrpBYeFz7zUbyFYH2WQM0alTlG3T21tylM7AfCj1GIVl43vg2+dQxx+A4F481ouq
TFFOq0+y3Y256eKcECLizTqz1l21bmIAFaBV62S4Cxj0MJ4oquldl51Rzq8Zm1f2IA14k1NuMB+P
pzuRjkfc2TCP4RkOjORVfmZjQtupqU/xpJ6qjt8leVOcFHdmpn28NqGkPnTqtU5xnajTgxzoOEI9
ttz2UFSHCfvvKj239cq1ADUYXL3u3WcZocBUADlxSHdrnssp+yXDIW4vrnNG5j+Kytv2mThRF7vS
hl8ACkl9ZifbZNQxTtN7pq4Nn5YIwjr1PkokzlPLUymHdZOVv0pweTOM1wGucrR+8MLCSltMqQck
w6cUJD2MqrkIXfUEFG47xs65E8lrNzpnGbXGvwEHewyMq2CjjOZaBuGYe73LD+0ZjFgS7aZSooPq
EE2LuzvZw0c8GxRwnwNIQHK71McjOJiIcFFNCjonnNwL+xSSf4Y0LBZR0iwLX2p+UurbaH1lZK1g
vmi2QK2G9TyJHbsHdxzetSK+nwjOaJ16rxxkqwuN/gT75KSTOtCm+NWM4pOWd0w2w1eELZtasWih
ib5mPWbifmxtElzLLetZRtqwrNnUPL25amGuSAQ+pftgdAkXLcZaTQ6YtHSU8l5JW18Xvr7Wkum9
D+nqGE30eXYAmgjRmTgimUkdnVvgHCI0UjLW1rYp4cVqHRQS8XcoyxFKMjc8SQ85jIzohsXA90nr
ZRIVMPN8LWfjaemcvbRdEUOE1TzsZeeTmy0zSAuXbck3fVcV4vryhpPR15hOtRTMHZqKaI3ISEEQ
Xmic/imFM7IIJ3pSygbSqd/2FVFnmmMZJ5xK/+d/b7XgV/5798Rs07I81bJpRL6iz9PRiCvdxA8W
w5X3vOGLnIa94T8S5yLg0VGVKCejLl4EhDHJ0eCJzYMkY8/yxmpCj5LpljkAqAeySUN6B0hqbrbn
Czj6WxUzwK2jX4U3vseuQkpHnOm8773EW+FtRF39kNRXxIOGdXObKPAEVaxcBUz2A74yCLhrBQ4u
9dEeFJ2dUZUZ5TndTUYJHkRYUIAWBd9guE55ET1rMopkTzwmAlH7RtOr17L2wlUQlyr1LOlDjdCc
CkFimyp1uYtzTtJxaQPQFHqxHWLS5US543Z88iih6vtfam2Uy4IHXLYv4WTsQfMuh1JdylbdNtvj
Wqdxkm3OfaCg7qpAotThq+oyCumHJ0MVdyI2YWoki1A79EW9ln14GrW0ww1U4nZVDQz1ZL/bpSeP
O1I+f43j3WvGfU9eI43VG3k1OUwKdDk1xvryGjDcuiAnIO+KxDGpySJuTLy/JrwsIwMUWSwSXRzk
TAM50oOW4H5ajO8jSv+OuH02Ajf0tM2uLhkFFd2dehVVjrrSxmHbJxPNUgm/sfmVtt2DYSPUJSpF
Wfrvof//5d3/Ke9uaAYDhP+cdz//HP7f6aeI3ou/ZN0/XvY7666pOPypUL8M/MxsmUP/M+uuqd4f
qkVix8NyxHQQdv+Zdzcc+SIVobhnEPFzJbr/d97d0P4wiMXZmMYTCdPJzf9vcu+u92VIpHoeET3L
tUyLqIVHH/PXWRaoC8RUlHxeNXiuBBWuQQuj7KYtRplSzg1wz5P8kFD3KqpDZMV+6DBdVxDZhqSQ
CNxa72YWgpSwrqj1FQdqiABzyIWB/+7BZ861VrLxJeM5J+gA18JDGQ0JRK7mrtdDKZOrnZ/XH8fn
TbRc1VJJPOJKfQBPQRd46xnVDQLOYYPsPT/MC61pQDnPq6Xn5Pso++EWfX7wtOz3wvlzbd7XZQbZ
WVBBH14nVFFnBwp+skOhuQ7cF7naTmbJJMAZV60kcpJHZiGplpfNec3TBgr6R4DHFkahgVxQp55/
Wli0zdsO/n4SAHUREoYyL2DEFodBgZAwRc3VvKskZ7qEoUJNcj8yMexn7IitzFyHorjDbauGSg+y
FhNqszx8rII6H/aJuKN9hWhqSEJLZZa/F/NmHMU5iTzlV6243XAMIuaOE73YarSUWBwx8FhRv4hn
se+vprL/AYyL7JwxwK4nxN942akNu+sat4QN5Y8k7KDAOQpCQAYd7TYlieaH8Vbza4QZbvbQhTTb
ZVifB40+ZiQWrZZxcIMEo2rr45QnhMblGrKjgkoL7dVHeu1QU7auB7PfGIy3mGxNGWYjUxoZ+iJO
Ce0GMb40828T2zjBTW3l05fo5tP8+wXTFG0SbB/q9sYsBnul2a3LKEhSaHxzNCGA24h9c5J4iN4O
3M9YUMo1Aly/1y776HFwgrhsz+dcNi+vm/eRs4FWUKX9ugZIuLuc9w+X+Xp4vizZeACc8+rHcYDE
Exyey3ta8x932b683/9+X10CX0ryyf94x/kCWQ1/aF67LOZ9fRpPW8XyNoWz+fJWH1/Bl6/py6bI
44HoY9Ou5heHg1Zu68YnKM7jEsnna17kf24mTQgS+rI9H67zmG5vfs185OOkyyvNaNqOrYO+XGdS
/XeX/bLv8vblOPJ+Xw7Pm5dzLn8Nc3aCAKS7VvMp84G/O+9yPYQe3qZOvKvLrstLL/sun+2yL2n0
a5ARI3e4/E7IDT0WdQ4uoMRuFAAY7SLRJbR2Gk1krSudFMn8dVV3o/KgjMF13FEwpSOYVSUkDZAP
VtjL+RqXq33ZnK+VEBLgoZBv5vGwkcWVb86wn1ETgfX5nL973bzv48XzOfMf8nGFy/bl1V/2FRnq
hKRWi/0gc7Gl/4LxuUTmtJKUE3mpUD+2I8TME8h5Dn1atSSIJ50BOl8Pld0uM6JtKxt1FHI0FiNE
h2VEcmbR/Elhrucu4dNJwXzqjBtWZcdxOXXe7GyTagMJa+rS6pDKBbGA8mPRaBEttIZn/WYam9v5
wHzevGY1JHIXl+35xZfNy2UGCYWaN0PVYrKY69Zykt9Ollc9xTWszQur8BAduBM50suBtrFWSFgB
pmlgn2ihPy/+bl+b0O7WwWIGJc+MqnkNmBQ9ovyekkk+N/ORQBO70uy1LXMmj8CmTJqPVP5hABCd
v5788bp5L0ADLtFO7ibW03A3c7zmBTQX/voyALAUOtXBlp3bvJjhZPPafEBLqPDGKfibWiNHoNqg
OcwL3VGZ0sLfdNeWFzwL+VUZzYTEvTGUQ6BWKLVd+L/kVyigHmicZgbbYNIpXBbzvrCw3tRcaGsz
0qeDoCbw0MsFXsraFlXrvgnKFjIYOLl5LaaepjdxJhs7sFuDXGiiRaXd2YdQzciDQCerN4E53dX4
KyzGuFAoVuCGmX/fUf7IqT9xw8w7u/nesWQnmB6nNICIDfO0pvW2cWOYKW3zN/FBbTNdsi+5s/Un
1Tx4nYfUW66FFgUJ89qIfH+d4Aa9yLIcNI/h0TzolK9Ixyyea1Vgm6SHBZ5aphqjKamanY7CzBLm
NNzzRRUH9KzWoi4dwCsWsry1B6YQdgTlFElIraZQ0B01U4SBRdZhdeMqw1K4DjZ+OYhKAdKmlqM6
ypEZvSVyNDdvt5ed8/Z8ZF5AxuXMEpkv1kzowD+2L8c/nTRfZN5OU8Xe6Dqowvl9JkaGK8+PUWco
VHxrA+JfTD5hBzg0JwYDm4+FiOCOQujfaRlMjMDaz+y3eWHIkde81hgx4pF5e37l5ZxWUTny5fTL
ObWNSlKH2IqzRAkbTy6mLqJNnVe5y8BglnK4+7fHRzvAmwu6LPGfv5wzn/3/sW8+5eNd5pcg2PoR
eEG9vrzdvHb5qL0YsJ4aM0C+8ouav63Lx/2yOX/QRCF2fAsVojhcFprshC6bgexBfNmjaK2/MWph
c8PKrqWYe7PLifOacFL6tctrLoc/LhsBmd992ek08lv98rbzOf9xn80Ynpi2sbHVoFjoNXf6vMBe
gEt9XZ23c0X7fdLXw41l8VP+5+OfLvr11E/bH6ufri10GD6W0gFwlG/9b8fnU6eooLgZavDf/uGf
9v79O13+6GTUHkavjDef/oJ59XLKp0vMR75uzzs/vfzj+Ke/wcCUumHeFSuJ/mlBFc/vTfTga7NS
KOySuy77Ly9wTNVfl1P6ctmFuxG4ZiuF6DSvzke61NU+3kKmew5ZtB0Zqh7mxVyWNcnarCQ2gcDO
q/PO+XDalsyGL2fOa2Ea4hqVgvuNL4ftTk6W5+OfLqfL+i99KIlLzavz8Y93mrfjenqYSi9FqNyh
Ybm8fF77dM3LnzRffT7Mz32nIOXeaJlAc1XrT/Ozcnki5k0zsDU8VOfnwu4Jt1EryQM4n6VmpYO5
KaMQulM8H/qa6XA4j4AGOda5LNy8DZdeTlG7IyqTrsiD8RZLOOS8UMBkM5SR29mUWFCD5Kr3s4bK
cBAzpzCVN+4MNRQzAfHPzUxs4vhARhiFlkKlXOOGLwx2iCCMiPvdpvs5doAp6MjTotqKpAiodL0P
MmCYRdc/k8zJjhiOa5tWM19CounreW6dcJnCO3qtgYGJ/HTz9P2ymGf4E6CAtRnQzShADgitQ/UA
4U7KJjEOtkFnbreOFNHXzA677WDajyk9pmWJI2Sajaoy9OLe0eosXbt2Rz2WhYg1AbL0r7nrHIqY
Z7GZIJJa4VYKmafXPgrF/i9g908BO1M3CF/954DddRj9NVT38YLfoTpX/cPSCMbhTOwAg0LX8meo
zjX/cDWHYBsVVjKPJxOH/5LIaH9ga63bnqE5Nv/I1N+/QnXuHzAlwTeCS7Sps6Q454ss5r/JZMyv
OUScczVXtyj8o/pMN7+WKviDEvRQmS2IK+nKcU2cYT1BCtFqGMYF1pv0bordN7fX7jC9IvhNvfiq
b9znyqNO1JLixHYI/HUNvL4KRgz+OO4ZSO0St79Jiww20CBgwDnOtMvdCpes+rbU7GJR9qgcGS7p
QMuBwxkZuZco9PZTfC5aHVA8sSkEuN+TRA3XTu66i+YhL7bpCMGDsF+wnCCUaw2ufJ9+vb+piNT/
5ivRVb5zvhXdsKng+Gvw0utc5HyDZ+4nxfF2gU7RbJAq57SkQBcsxNaWzL6wKX1w+MZZDcKdPiUv
imbzZAJ1qEmbE/X3KJf1cj5NcAXqFQEv2lM9KWxyhQojYs9+Hh27/KfSLX6+r1kdWdSoERu2VYeq
TuNL7RaeYnhBdlG1x/LwOat8Y1ka2W0mbHUBlLvYIpS9zodvORPU5Viiya6cagCl734rYpmVqwNq
LgLYfMOQ4u5e6Gt7GHfkTNfQUVEOOZgfN9G0yKq3vqRxN3QSO1B6lkWA3Kix0qOR5tmCxOxW06fb
SKtI5Cj1z8xKmkXpw2RLo3RdFuII/OEb9haoJUzkpsJ91vvg0SlbImuRtlcniIS9vdeSODra7k3A
bGnRlB08OC95nK7S3p92Sq/vM8X3VmSBMIZr1oykAf1AJwLwtlQn860OJ9I5dv8+MresXBOdhs+k
Prx2FUop8V6qF5rdewu7/aGHIXJLZu2IG7EOSCkPDGG9pqb9rRoE5zVIjQpgELbyVFLvvOx15Z1a
DoXgdQvPERMfB0HlUu3B9LVA9xZwOK6qgbuFCTTZL9XZj/jR4EYOqFFkUBm4iFIEFYYB5q2Z5STL
wfHoQ791YkzEvFF7TcYH0ScmyCLz1Q33Gn5/C0D+N5HlHk0VwcFUk6IHj39McDAL0vg7TgprwPZ4
HFKzumigXeHp05wAAaCsCZGIWYg1oJ++Tgijlza5eJwiqlXX18+IOfktBzz6qg5ifFVALjXBRdTh
kXJmOK1tjr9ZbONwkLrGte531VKDPCSRD2PVkcO7dw032aW1Thmei9mCplPqJw6Z0775SJStcJqY
lJtY/Oavip0JLjkwQFBx556K6TZwc4Im5fg96x/BZ1fLtMqfytF8qdvmzUkx0DG7Z8cVLlZr+Y8m
jm51FB2oV6PrOgFNG3X9N7sqv0/WUjGBWLUOrraTMq0DV6bC/SOmFlBeVMqoomgtCv1UqXAICvBy
0egzzazx4Svx43RKLeP+gUXCrGgENjRC1Kw2yNoWCYnuEeNWwoFXYVFvW8wgXDHsm6R+d/RbA/BJ
52WPDUi0daCKV0WjEL0Dz27E66nmZ3EHFtO4EMTjgW1XC3d0GFY4KXBcKNOMXZiKgZdTzW9u4jyk
SXQwlekqhpa3DkWcrcI4UEkyQ6bNRjQQxV1sN6+F3nwH1rc1g3Rj8SRhIdy9gFYx8oa3Q/q7yN0d
hrEwNzwcmqTtg4Og28kxuCgIlTjpW+O6v3z+ljodD7lpvBJDKZd6S4PuADxthHcT9RZYFYFsIcTJ
G/OKKt62dfUoZIagD6D6Wu++xQfIzVdzHOqtQ4Gln/t3blyeYk8pwL1hiqJY0pJwjecKZBUdOAxF
IpSaZ/02C7SfOU/ewg0RTfRm+tglI/MmOfazHZ9nCOWiPlGRYjBfj+BokTsv7pw23WgJBuoTCDNa
jRFb1dS4LnIbC2Lwa9jAj46LeCa5BSNwhum0Kx1vpZXA5UcqLtdOCpLA88gPNOcxAvNg4/5EUEDf
N363j+sQ0pL/plvZFajfe/RZSNhH8Vimto7OCamVP6g3H++btNPKt4sNEYNdQI1DmkA14fkG34rk
nUepzqI9sMS1EatrjYqYyQy+9xXuVlMvUIoH8F98oACKgWuPduOX2q08EHvOczJQJSu8N7317wI7
XTVDbcB5Qyrtui+uMLAgPvrJ3mm8YONX/fO0H9UREYFGSrv0qQfCUzvy4KtXXbMYFBXL9dLeFjq5
dseus2UUWhU2weED5k/aLo66vU6ibRm2No4kWrDRzOEa2v8+b7VvhrU24zpdJY5ztp3iW+DVxySy
ngEyg4OYzGplv8LijVZVJK6mKI8XuUeFTAcQKw5dinkaisc616Qcx3loasAilgYEcJzi/YBcYenQ
vS2tIvLpv56MKNzh8kpoLdeHDcUM12lZP/mhuLGd3qF+yHnSJLc3aX6EEbWCXmf8MKi5K1oSWzkr
tR+hjc16NLgcGgEjlqZ3lXsufaALrjo0XoBGLoiNYTmG807oYfSsmDLAlBXAiqjgsHHSXNhT/0sY
3a0deUsRZG9g3tSDqONhF9n2lQdcHByykCK1vtzoo3UdtKYNaiHDB7l7EEoBLlkdaV/oe0aNz5xo
71kFzAhLrpWT9KA3DOt7Aj9oFfv6a6n43+oQIorfeQtotihzAnVrmHa08NUTdCDCCbqF+LQelWWH
4MjzRvNU6sl2GN372BIrxXWeM3ek6imjGOIlLqPXMZvWHbnlV4uBSIzTTq3oQGJlgVYZoaRLaueM
WgTEHjCZqmztm8nlA6pGYC+9kpZlSHZh1NY3JgxQ4nLSj8lHQVwa7XWoq+BZoJqe7BzBbtsEPyZX
fUAVNy34DGIhb3gFewWKYBd9h60n8WYYZHbxE8wrQAiN+OBoNOtsjLeYAe/bgKRI1hpQ7awHvJaC
q97fOyLtKRhzbiiR4sc2hx9TZKCs1kesb/XHkIrVrUlyhMalWnaO8zDY9KCBe9Db/izUBYS9g11Y
wFwU/lraLX9qX1PbnrYWt8RpY6XxCVDHt8k1HdrijEpNnGpa8x6Xq5WDjd53+dW1fhzQgKtbJrHP
QdX9mBQe4ixUnwfQiDDB4SOazrdAA57rUCfTtdq6KbRnp9ZLKKrRojXTH33eq6uS0XYbQUkSXnX0
UuVm6PoXuKHTcqICdvDzR2rjxbLHIn5RVcUTxomrwUjPoV3tu9G+g2Z0HZc1/rvJA8NPwMuC/ClM
MsvsaJomD0/eBbzsaTEF1uP86egelyYxezAd6V6+rWEDw0u8eze2f4IikYAu56l0olvwJlspKh0S
ymr9sz1W15RP8Yebwwp3XcdPvUVbu9FGeF560/VvU5+VMOS6hmQcYhrbWNvlQHCpGQB1jg6KGttY
9kMG6oowgfQgHvV1lZePQzt+h9XWHToc2oSChRXSdhCJ1ljAu4icZVsz1y8Q25oRNiiKLE706mJT
2ibViWCGzTKjjNkbblJH19dKEUeLKteBmOkGM+iQbDB+h1bXl1eJmT5oLZ6Fsc4MJjGNd7eNteOQ
CbB/E6jgKMNWHN0kZLl0FZruQ5yExMYmzHHbroUUo95rWHnkEcgTK6bkNODx14Y945IOU2DvZwRf
eZ1ParB0Y774hOqdq1Gn0jJp6mHBc0gWwq/PAv7kXZ4LOsIAYkBGkDPxcH8pc7OiweqaZanFUP72
Imig56cNvlQwaUrX1qB2aZNMhPMjDuq+cpRjSmnaauyVaYGvNng5P8PisboPQyfBqpAytT4Mj12q
U6pp8XgoFdp+e7ILRCwhkn8i/USfxyhbFQ0Og6QAsI6QC3WOsv65OR/QRvxa7SHazgcHBXCkkud4
Kl5eYNyk9SQYGamfLzGfP6pTj0Beuak6gt/FoHrYpKv07cY2DCZ7r3SONi17SukPYVnEslYbyoG8
YebFnPKbLzRvlkK/gdHZbyqZexNzlGleTVSf+YVfgppyv4u5LCM0fCSZQ7l2Yl3Zl7q2zxCdopV2
qm0kIG06tQeXv/SCA93HvUM4pYtH/8EESFDMl5eXmdfmtwjmaNZ87VRGgVxTE6vGp2Ei6lPhLmWT
DdIyld8Lc4OoCZx9D9enyjADKGMt33u1qh59r6MeDr+sM9ReZkyGVW4NgLkuYKEjt0x4XStaeC3c
UKO203FoB5p8nZaVhiNoAyjfD1IULHq9KgMPiYE/3Q+CTkH4rX7nBEEK9A5TZ0YwjObSqsdvEz6D
aRdgA6jfvrV0jaL7LNFWgVnpCGr6culkmrGOKE/NilE5Fb5bMW5HH9kksXqdUJ1j98UL4xGsHQIv
uorC+gnHScEoEURoqmMXnlUntUW1rICDpY4jX4cEFzeKVlLYqfH+jSWCK8pPvxNfeJ9A1O6zjFEq
uF4SgZsU5xdqb3BqN5XSvAs1RD9j1xEcm6Iru6F9yEu6ijaD8dCEVvoy0SG5MTbUadnXx0q2sygw
jHUV1LeZadZHXaN6Dgv3e1PTxQmze4oBkeJs2i7XwE+Py9Cug2tNRMzVc2zFICLvm96Pb1sPn66A
R4ahRv7WtwiUFO9QmHRgjZLlR1A4qK+roHkMRjhaoeIxunSo7Pfxo3l2nOC28LEp0JNYbIqoDx4A
mv4ycM3ZU/EPfb9u997gY+rVD9+BulF3OjjTiVsELqbe5kzGg2BnQ4PsbcfFoElxjv0CCXN8N1Jg
uGLK/UwUhule6Y3Xpg01Monhe3fBmwXQYF8W5lsqnBD/G9jpwm6qVdlG8bn12+is4LSzAA5Vrzrd
PoxTNT5gDaetEop/V7hX3Fme5z4ECnouWJPZstCxYawa+0ZIE1M3KacemQUj1jxGglDKRa+aN+Ng
QU/ytGRNzaz+GDn2TVIO2S7qxKmBVXnjeT54FA1LbaNtjoEYHlMnxaQKo4xpcm5cSk67+K6m6P6K
/PsulDRdpiZ340g+Pa4t7SDpDxG6Yn7EpN8MlgEEWARgCexAX+cevapaPfuMRlZ0Ysa+sWJvn/bF
2szq8lxWlMWYWWDu7RSjGMu4CYZE3SkNqAtSze0ubXS06Q8a6DXG6PbJLsIALDCIsQB/0S2GvYeI
MuBNmPk/2j4p7zShruK8ByMYYngzQVDaK9r0vUf3s6OqSRHUHHT4xRu9Whwt7lyA8htFNR6zqD+E
oWXsnUGABAnzb/6kJch8uhUlUM1xKJmCqgDISocbop9Qw1HpdAyIyjjUciZCqqGHM+W69t61EayO
GjU11tSA/0vgZ0zM4zWrhJPQ6AjjlVA5+iZULHdE34YtcdB1P2Ns5q474X73M4n6YiQjpnpbDmN9
W3PnhlWA3C4oVlNHKawWNpuSwmporkDPGUuA+66jFyMqeniuKHzQdNRZHtzGY3n2jawHkwwrF0HC
MpzSlZErx9IFWqEZGTmY6WlSKXH34izHFTMlUo/yPKTolIDCIijG9mgOSXdcFFFe31pRdhMxpAG5
6JpiC9Ud2l9nlNtQ4GeDMck14+l4QzGLu/fxl0k671pVAWzmeaqsA2c8+8mkH+rUzLhtdG8LOwzd
tT3QytT5uFVV/2B2dv5oKcNz22vqqf5W1Ur00IlulRDluPExK9QFA0bIE3d41ZH5BXSO4l1bV7qA
OMrovK1lva89YHphNPpaWH62aoT7I8gQLk1DVx0FlrOONW0QCVkrYqUbDFsJrdnmIy4P7a63eqZH
ROBEGnu7UgVAWbf5VZ081pjyYSYSoM2Hrz16UEPLY0YV+WFKmyOgBfWWmCVAH25O5DmDwayg8ryD
IxfzWhRdlRVdsoK5MVMjuSpQYBFRO+AaQxFDH++Gsc8AyJfj2leJJSm1oK4rVRBrjEZH2EYplUMa
Vr9I2I3rRqVkOyZevKA8tVtTDAJuXesKQ6LNWcV01SCiUKFbrTCOH1T/Wk9TYzW52FXZjEuIL8ab
QSTTwfSYwLdZjL2qhTlB2Jir0AFZxwxDmj+xa16MjfckOkIdSVvgwzYXUPSOjjvgvJoUAEZViAVq
ZqkHqJ7qYV7TLTExD8SV7GO7HdMIrHSarRJZfGLK1Oy8ljMPZ4RvUnxpiwBRJcO1+UAXBe6yEDEM
HDlwqWTNkB7bFLQXmM3P+/x56HI5bNP3r7FCfqGZt5cWsJVPr50vMC8uL/iyqaqyKGCosQOsA+ag
l5dU0r87yHHC+vJizZXVAvOJH6taScjWCiGqXV796aR5p6vYPdZ6VQrhWg6+vlzzyyZ0oZIpcFh/
nBdK779WJpEvb/DlFfOBL/sumxq2NlmEgVYpR4s0hDgxmuAiwLgAaIZjD1OowG95PlyZFEDpg8eH
jOu7CPe9vU1FPZM6Fo4swiR4Kn5vu3KnaHxCd35aoH4ambzZWQbHpe/oRUflPs3dBxuZNShh7gCe
q3ePkA/GYWOhglskr0hagwNz3tuvRbFx9fQeZ1T4HAKfNSPDvDQF8roUJBYIAVB+EZvqC7zTfd0P
P8IMp2ydctXAP3V6eaAMGEZoj8scal0oTI4B2ZF7KkoZp1v9o5lkUBKT8j6KnF9hUV57VrUCondT
aMGrXSQFViDJmUjsrxrJQB/dVNDA8BqOnFVpg9Ztguc+wkmHVMES8yHQnIqQAR/Ek7Xy2mEtZE8O
TuQTxaWVQCoKO2YqhViFeF3im+ry7u14Mgrllz/nE7X7fDAf8Tx8CKsRVbTu3swZhNyPiPCmw7sx
WDBlmBnZevmtNn9iNZMs8A6DWtzv9Gzfq0SA1HqQsPD2p5njUm1QJxwmx0yBCqAFL7r8zHBVqaNa
6pp7dKhMYoAo4cDDqmX8F3diI7rCWgZBfk+t8HEQ3rLF+gFd5yK3zGvd6p4w7zNCgulp9dSP1p1V
IFwqTBNZmvKjcU1Qxk10rVeCSp3pMYGGvNNMjB9qr7gCSb8rlfqQMnZLEh8NUAuLLfPGuzKw+3Pv
/3KKkWFRBTctHJggw5kEB2ycoC+CnaU6mG/CwHrCrxe1OaG11JgNeOmjMNC6oNPYYHrHYGsJrN5b
ecQhvGoCNUCbtDRjhv+BUt211eOYjMMvnakpiTQqjl5GZdhUwt9rnX/GZW/n9d6pzYG/toYcnp9V
N34wNQ+VS+HdO2IVj6fKMpfw/UH2WDs7Glde+9IPsBuLQXnHgOwq6bUEEJT5VOLRrMffhI9DSuB3
xtYt4yM58gxEyRAzeo3uXF3HbtUu3woj409uvDVc7WBrxAamT50RIQK0rQ13zwCHDbVa4MNZ9kkm
yZTXEo8Pc5Hhq4EqEjcyA3uFxHU1QAYM5AM5kbELvNqr7EetDGI56T287J2RIlkLFZwvsgRw0BTz
BUJmIf40Mhdkpo7EBgzrHWQ3dVlO7g+nS69Nx2yXuvATzDgybkb/Vq99eMV5EiwJKQK6tMe1A+sJ
Hts2V5snJmV75hKYyaOVX0AyBFNtWjfUh/urUlgxSH0YXmH6s6AQPEzui9T75Q5qte6L8uAloCSM
iVy97+kvjQq73GzEakrKeGkSUV3qKXbMji11uCaewcTv9W9FiiS5yBwCQWlERqKxYQmIqlzQpCS7
pExxKaHw0ezcRTlVx8Hhe/OC5JlqjH0nAL5aRE0hzWBvRR2AyF+gBCbgvHjWSjtj0nIoLe0s//fj
EVQwQ1cCnMY6aelfFat+4IanpbGBDXp12yPoAk9bELKr/oe9M1muFFuz9KuU5bgIgw1sYJCTA6c/
0lEvuSaYJFfQN5senj4/dCMqr92yqrSc5yBlfl3p4XKJ5t/rX+tbOSoDNfTFpiIeZDUTzQe0tfvg
YfyKUBoSA3T/sV6r0SWcfRHdFqwKeJs5DhNCdCGzN4NmDvRZE9s84s2dj/Aful8tcg9B9SzeLS6O
SFyAU1CtpOWlxa/nZm94/BYq5RtslI16DHOnhMeaX7N2QW7SAC05LKhG7ivpINjJd1F5IV8v30gj
Hdh/2cUtpxW2WuEj5KP31va+GvQQfhrGu7uPmkmsQNtNukzfHXvIJsseEq/aOmPp+qGMnteFNNsu
Qnhd3O1dme+bUSVbWahq42SgikflTn4YMtITJ5w2jl3QmTWmR9ONk6AsCotGofWf3zlJ4FJDqRrT
Rslz9rmiOiu2OA9OpuQvtE2/hYoNwmrcDlJ9CRW3+1TM0RbOYcsirckpYI+Exc7P+nNwOQ0r+0w5
ynVaBftuvSOJb5c5BhXRJ9Iv6S6NPQ1QV3rJ8uqrWfV0MaTUGyAVnm9cL/JtsL2bmijE3pEHb+po
lxbzF5wAt0F21gzjZUiQbmiQ+xVOf07aXGMANQPscoQtWO/+hBe56HSkU13+mSEZ7Oqa1QGKDCFQ
sCT2QvSZsge/4DCDOc+tZrBxRbaz0GA3fWL/SqAABGn2ZeYi39r5giKY1o7vReP90rhfGc/QWrOf
ncw4Fwt3AxnrqwYBHPe59dG1YOu5vxt6d/maKDiACmvC0i/lNc3W5rWy9TYutnnudr77krALE0Sq
fn4U1hOLNeysXkOht5q5IEK92dEM+eByWwIz7wy/G+Dnl6G3n0wvI51zyLXvJlc5ugGbnd7WJl6i
VB4Vk3rJ8mteeUswL6PYwCQzTYCEfa+mzVQ72F9vwT6oLYj0bWn2N54+8+BLGZIU5TI8EqLDj1nh
f1w5/4Urx5Rizav+v105r99t979eEiqayuTjn5N0f/3Jv+w5jvMHZAnTgBDrSnDy/5Skc8UfLEF4
cVqeJf9C2/5tz9H/kKZusIFyPKhNcmXL/m3Pcf4A4iR13ZFk4IQnvf+OPQfIz/+V0jXpeHXhsjgg
c/ED/SsdarbGHNR9fCTYlTJ2Vt/FAINOjMm1dYg8jaaZowOyNmHJ/NH1bnGctUs2Gv0t3cWxJY8s
E1i+RfuE9DWn4IxiOqugX3yMUM6djyQNOffTcF1JVqptBKAkU2wL8zSeKeANbxJ5rjnmB7N+Eibn
zSbyWDaJJtuG4/I6fgBbqbfsipyg55Hd12PgRPVh1GnKbkDf7/DakNfntKfUsXHpqeW5UATDDNdB
lOOHE8XFxXLJ38kygmI9nYcoXy4jG/LFISkcxepaDJx72GL6ueFu4ozRKke39eI23pchPPfKUIFF
lHZriMc+Rigxs37Y6dZwk+vIj5OsAJLP0tqqFp2q7XDbGXNG1Qwy75a7vgHbGhd7y2UbX5Hm3eZJ
1q9+6cesp/LYpsx4oAV6Lokziv6jmSku4rk+X1NPB7YvnIiiFLrzKBuWc33TjGvpUeLQPKJQaAwK
1dCMOkZ4pThw9MxMSZ/So1FTvF0Tulnm6ckc3IfCRd+v6Mqd7K4IhN3euNQRGIeipkysG8aLHmtP
tFSDzGtfZDze21bDKkXulDQ2soHP36igSl4XBIDEo1lW1xCPvKukK2zovWfdqT8sItJDPeMDMMFz
Z3MTaJ17XD9rUpKzNqUjcrbvgIsr3y5J8nQFTAvdsG67hM2FLju0n7w6m9Nk+AmdpXScG4esk6cx
ojOc1plTVGEDcvXhRgz6W8IIfllmun8hEVW7mEGpVDpMYaGF4LsAuniZZezTYaG3xyVZHhK026fQ
AMD4Z5uiFcO24gKnj6JofQoZ7HOf5OqN0RlF5Nw5TsMFhzKlXB2An7GMvhKolLOI9pziKeSYvroi
etJFUbPB5sA0ggURDWvqUDcfakNcstC+F7l3ZUqJfDW+46Fwto2Rvikyh9cm52iVLONBA+/IyORs
bDCCkPabFpSNt0saQ7InymK47gODUhLvxtLYZ7qgSaVUp3aoKfIevb0593NA2W+8jVZ2co9truj7
V6QQcKxMzNs+bgKeBNxmU+3rcKux04WXsNHuB8EB0FHNNTbHm5A2PYOmcaq5mDTAqm/zwnGJY8aP
WYt1lpIUXHkUzyrgBJgs1I0D/GroOvoNnyxRPyTNg1uwBKqs0sYCsPxOO6pxy0r8tl11G4bzzitZ
XBlWW+x58bLkG5j85qUZt5XbxW+jfRfmsmOcSDTkyNbcdqFziOmxSrK3NH1AWQWsOCK7OiLZmqAQ
nIaCrySK/WZ+LY3pe9aQSWO4E0pOR6B2YkdNil/Z7rxbMqMK4mm4o10mDzjvlf6ABo7EoQXp2APT
8RQNQtF9w+ra08P7driGogV6SokgF94txSw2DwCWjKIWxEotR1FrxS484gTjezar9DjRD3r74c0Y
hYz2Y5poxMVwEFAa/AGNmR9QRKIHv+TOCfu9M8Q8ytI2OmhuOfh21Hz1Qqflm53Cng3XUQGBuuTj
wHhrhg+T8sLnuMhPKn+EF1ptO8xOcx9bQWXG0akt5YoGi7+ZosBQjuY1GWmny03nakbhcJri8cWB
s32KrZdQpgrHB7ndkd6aLHbvBxg3WT1A4BuWwqcnPAq8qKq3Ofrxdqy7S+Ha3zL9M9EkRAlgLMXs
EUHKxDe0xc1Y6OucjiVMs/UnpyhY67ZfUWKOAMsrzE5Qq9g6VrvVewrQ+9MtZYTI60JHMHlgdaZv
pi5QlJonk6qW/VThB+jztTt6D76guem0ucBGUPPTbZJiH9pzIDlYbwbNo5JD6ZeM3XiZmeep7u1z
TOdHE1vPxTpQmnGtgjY9zkR0TyHHELfKxdbUuvoUGdqmSAzaDtg96CaNN6zPnpV+aF11HYdxP9W1
CwS9hOzLWzJsQnFfYHTJLKiScCPIjtvaEODEAibCxsajMZ4e6YgWW743U00FN2dbaUhiSeVjk8Pt
zL0oRT323qXnDIfiTzYCbylkEJ/t2X0Ll/HIjnrBM+Zm8zXXby38AzzheLx0dc/GWAC360zaHHVa
UfSo2ZsSfkXoqZjahgh8b6iDZaPVwja5dpIX3gUEhDI92ztaZNwOsXkcGl5rI0W0Zta6SD+YF4lC
4Sko3yaKn84yxnq5OMmx7ygqy5GuLomsb9pDaUrtanXRJsX5eOtYPW/IQccv6D0mrWaeqkHLiGPr
fMjH4ggf/hDXLWxclmNd/7g46tm2vCfq9GYW+a9xVdJc6Y6vAJBYAkxqx0GQdk5HTah9JqYtbfUj
eEeV1Gt5xJHnKpxYrT0li6L/Mh7uM/dcI+CaymluvZGlfrXQ/0D9D60Si7ebB++ercZ8j6OwwcO/
/O7nkLTfpNwdt9p73YwPPZ1jJOK4/uEWk+DjwmTmwHgTis5fZhOawEagQFFTWV1t5KiqyuqgB64Z
VOQj0B++K/wQSCnVt8I1QXac1jkDX1Az4B9IbKDO1QhhK8MqOrTxr2IynzhRZbvBsh5W4TVZW5Fw
ifVb8vkYiSoXfVk/hnN3aZsCOAmvI1pO52DQM5+XwoBO/5aItW2NlqKC84gsooM9FcVVb9wtgN3o
XTnAeBJDyw76oFZfYPw8VCGn9kK8x7T3jBReDZz7PK+dXiWS4FaoAqiH82ojh/Ef9uW6PQ8PZm3E
W9WV4iC9jjRoxA+0MoxhNyUYfZbxrdGjryo2yj2H7r0pzLNUY8sNxHdMp7N+AyDieWDj5CSuvLCH
EDvOZ0YgHY/XmC1eipy5SwIoT2kT2eSr7UexELVVhYlVGx6KuXvJ+2EJKhVTqdyFgbOo4xx5HX1g
WB0XZ3hWnonJKuXJReladlOl2FExhtc31USHT79xRf2ph8q8ZUO0sR0YKVMypadl7o5FEmMmroEe
1PZHDfl5azTYizVaROyIKsboba49nojqXTbaU5Z2FBTEIfQqoAibcGKVPjvxTWvhQo5zqkET4GfK
TO370DX+LIoYuVmycjEW99gwPvnN6KTHuqXe0U1RLMLXbL1QWb7sHH7OR6aV/OKCPsft6OyTMeRQ
2SqaWlqcBW5kV36SDTNIrYnrixbb0Ml3i/OZsgLdTGNe7wmR5pn41DTKwAZRjzgc9M82Eu+WqCTQ
8+RKw05yNgrPCooFRpB2LXUe0eW4rA3r5UOo1NVw2mpjsyVNl1tVxfeIFAVlMQkjZb7SJjzOwsbS
4IasiidnjIjBYUQsGxHofeNjuDCpW9IfqmkoofFR+R4zonsYXvUR9/WPjbRPLbWHsBAG/YNNc4w/
Vc09JrWLW3Q3rNKstVKu58gseb2EqJIW9i7esosZTNOg4Yur+y3Fms2vwlKvjLzMdu3Q++ZQGezv
2zswn5RvGBqda1V8rC1TPSFXuZtySHuATpzNW1Nzubv5fjtkcWr+TORN094a+ucJQiVjOWJQ4k7h
bsFgdB60NAksEwzOZEbHbpnGIExFT8LrT54xKTN5X7zbw9FBBAnN/qXR252WOgyplrgFZW6ixmK+
GRfaqA0IQ/NAkSJ6zupub0KYRxE8IY/ZTCNd3M6uuek0J7umIXsY5iT1rhAPcXAQB1/ChfeaBo0K
OcnyBxD/VuLsF6e8mR1kmqorxrewTr8Gl2k0zaZrGw/fvYkEnloyQha170CgWxcbJ3JDtRGsWhev
oDSO0foprr8qtNqjHJPP1hzOuss1mnED4MwSn3F+0Qqbv0pDwIR7+jrb87dQ2UOb6vU6sdIyNYlL
e2NpgJtUeVMaFl9Ty87NJmNEZh07oh7TU0dpOJPIOxBF9ssz7727Jk1ObV9/cIq6l8P8MmoAdRFs
AyHORa7eO23s9lFpQExYPIh90d4OcdKwOo311ArYmA7+8iBr7wELyIfr0kGIPbRBb8kFpoom+gi1
HmuM4dvE30mYMceNNyLLaQg3oLcO0Fty96TnDg6RGE0T9JxtxYFs5UGG8adnPE/LQtGouxum+leN
gRlSzbNFwe6GgoOJ2vbZ+2L6/IUJiZdDqPta/UsYN2u+hRoGgg7jgapqzgblHf6Fl8IJ75ZInMu4
fkm0YVtr42Zx2zvLi6jKy50Hm67EPMYgphusOuI0U5sJZziVVm00nNb/FHvG+5o+kAGau1Fkc1CE
uCyFNl1tGV/qsbmjR+GN0t1DOo4Id92pDHlCayG70Oqsl9FtZWPmNiCGYyjCTBkTCHelwhQq7ivd
eDFVQ1yB7U6U2Z+wE8MK/q7m6ptEZU+eZd5gErzOjnYn8Ka38ldfV1stq7ANQ4dvtYDwDqSxOrm8
NRh2d4apP8WlfuhTnsrGMazwQyypdZ0a611V9ZPeihtKa29h9grqUl0EsGjK3u3VeDEo+xPL6YX5
V/gU0bgbSuW/JiXhx2f7LCQvb2AeVjTMImljWsC9GXGRlbeO6AHBx1+ePd3nIdIb2WpfF86d7crA
rAdAuxSRFogG648GA55ve8WuaKj15fBecBwV6jGtIgqooPY5k4Ms7rJ00Qq8g+LUeWxzIXu5tnh1
l34kSBi+jryR1u+5Nrpwwqy9F+GBrinqqD8cfZ+UYqbbUcpNZTsBDqY7+DgvEQ6puh3IWqQ1jyAf
GeSZseIF9SJnjOL0rMXhXSaHXUQF2wa8jv34UMu4oZvH6LfwDGpcHNkdje7J0RyZp1BcbkCCAuSy
271eLe2xo2dsoOtvGHE3mlUhWOtrQa7LY0RmBdt/zUFZU/i/hz3v/v4Umd1NEunXqV8tACm6Q1uD
Hxy1x6QSOy1OmoMWWnclUmrACZCkQd5NW5b05zLCpp05PHc94oyV+q4kX0CI/s0ScbcQlb62ynml
DWg4VJwiYDEtbBxbuD+p1xN+X25zyDiZFh5EX3N81eOPhrEuGajEJge2JdJ2MaN6j3LFGBeZt3ac
9jvM4y6tLYwFaSw4zMc3zI6fzmB+akQqGsa4dORtITuq3rh6bmfsBzhTsNNOeXJY6uqzTgb3WFg4
PBD4RpTacRd77V0dqdjvtOpVyvQ8OXSvh63+yZJpftITigRZB3sh5axhZz/R4njDq+9uMFMs3rqz
d2btSaK7Qyx6ES0SDH3t7E5rvGuJuDp2zqGnWt6NTKmNyb5x17nrzqs/cF2SadaVXxceRmmIlYnu
urcJhR1ZKOKdW8fbZknik5bluyHMIMypEbmJ684my7aPa/FuVvTItfWXNXT0wzeSzsbcPpo6HS1E
FX22vx9VCMQBymW+OJfMExUptKR7KpPsGHrpNo6b7pyjeAa2Hp+iZa+PsbtJBgrfnBawkMyigMZp
TGur5h1hgMVa/7tIcaLljlYAIWwObc1jw0Dq3BbZyHYHoNbkiDNmc26y6TGNh4BxK4QD0r0TMGQZ
yWAz5k0wWtp8tKld8iO7O880CG67PnyLLCo6sdH4bAp21LG3wdKYxsFoxlvSXix+bcTJZKmIHsk/
i4EbFOYvJ0l7eJNdxnlhfAS8QJF100CnXJ291CG7/I2OeabNAiJDrd3jbC0D/r8zglsc/ArbQdLv
sgMbTE53C50oNHtuchdX+DC0nBIYzryUl+1IgOSY2YCzJ3lq4hxMaeFsLeo30VGQNwpjHh6m/ndF
P2cwshvhzT2iVrH7Bcp7NCKdZj080gSmmAuK6dLVCJV53WJwa+6cqdobSLGbcWKnoTS8j+rLJqDB
HZz+Xmh08TMOdBiajC8ntL/ZD5a7Mae3o3cdujpr/bHx2oOu0aNt9dFdp0f3ZqLdhi55gZDaLZzc
BDw45TAL4uLH2CGxu6d3dW59Ja0HbCOll7uKbhYj3GVsRblFTZKKjkr9qgYSEmXasRRP4VJul8Hh
P4zPeJrXEjLkyzLt7vPKfOq1CnFg1t5LDZ5r4einbmAl5ymyO5Gu3YQmk4lW7xJdKl8mzG26me3t
gqYMZ9+E3UvVRuixkdzWWL1oDqA+VZitXxYoo2UkoKFt47Hxfmu6eJYLipRMowym+7DsEVQPIY6k
0OHcgSUbtEozlaeoS/b1mihysJpuS4fhd+pdP2Y5vIijCi9rhpSA0hckyXUNSN8tR6Z7D1s5la18
iNpanOI0t3fSaO/MqTMOSQqJLkuZLSrpnMa4/etXTdQs25GOGJ4bmnbiRuFEyFknsF20z58PRZxj
oLRwUYpZcQH+/GbnJbMvTG71H35dH1EkZiJYHVNTqFPUG7cIMjb9PgT561KPA6QZapxWC4m1fjCj
COADaSLQSD8YDxOzLXC6hsMGJeTWvPbGrGgXfJiHcfWX/dAyzAF70s+vxo6hxp2P5EJ53Mv42Ff3
xVqUuSWydg5Hj6PIz98eU9h4okw3kFQbg592ObH//L0/X8zPr344H//ye0yhNF/V4oCnXJyGdW86
ehTGjs3i+oL9JN5F/GGlFH99oANy8tmsvJorRe/HOY1Bxpv9n186bgIj4Mda7SaE3JOO9w+UnYtK
dD7RWvZ5qJJ0/2Mc7/5hEB9odiBj5RsrDeHnAyZ/ME5C//jP3xK2e2LKrfdK9Ehq//mJmsDJP/7U
z++lcwF9gUIk3HN/f2KsWGCYimGOwpcjCmC75yhJeuH/fPAaE8fYz/9OYL1iPq781OMucFuPBIvo
tb3Ta6eyjaj1iwg8uxjzndWhjw8jWFbP/jQiYKsihGZc6keXhAjr/WVrgNcK9KEwg4bYWd5TLRtn
x4qFfb/mA0Bu4zH4yQys6QHeBPfFmicY12RBTsQAxG/pp7xLIZ2SP2DOSS7Omkko1nSCFFm4jQf5
vQitO9TlgNGAbzadbXuY2cW2RpXSpkcRqc4vmG5RIXFCE4gY12SEsWYkCAw8z2k77on80alEjiIl
UAExlxZU+tl32Zw+kYasKfnJEOideMsz+jRHwH8WFnicM0cBrre/s3KvPesL7TzV3OxqvLWLSzlO
RVELRDDCprUTnRbTI/mIEchfhl4gw+jYETHulvrcn6pw+KW04lmfcF0SpV0DA/1Y3HNONP3Yrp1j
Tp5Pjo3j85DEGd7utZSkClkR1s7RJ2ff/K7WjAQeHbmWCArZmnNpyvq3EtW11W8jSxwUEO3GnPd0
X9/Lwn7JjNVL0ZjfNAc9Nhyqc1Wf8zVZYxKxGX6yNkSKTFM8Z8qbMbBvisw9wrIiDLXmdKJhemoJ
7qTZ07DCjCJzvIa99eA1NWm49FbHw1MT/EGM57z/kwUiFDQTDjLXlBA2tve48O7Wv7Z2qUTvijXR
V+tBnKS/oeNuBhR8FnHzW6j0bRHie9f04tEmnmStOSUCCWtT5FvZ82StluY3wcK3jn+hnSKMdGBL
zH7Nl85o2JV4bLpLhf9gg1DpbCyqLCz+db61ZqeyNUXlEadyiFV5xKvsNWeFtHvCksG36TYlhkXd
0gbz7FNNMKNauD1ycnd7KpqfVUc1nqCmMk763+3YMV5xzkUB510pjrVuaee2o1x6Crc2XUo8z9yj
UAl4ZnpcYhY1UhXNZkyK78yyABqooQrKmR4umhJiAhchpwqMW0SlTGN+qoX3JSM6H9saDcroyTbQ
xt1dtZm4rDcq5r7O5nQfNygOe7tHpnc1B6MKft2DihN5V6JiYrTGSswuI6+AQhdNRy5o4Z9Qstlb
v3UsiswPlc3bwdTeb4uKUyrJaQ9Pg/2mUckbdZIsUbpnS2lRrklr2EBrWCjQvEMDwTdUN43EILj+
PBo80Lsmbjywee2NMbuvQ6N/kEqhproyf0EZxshElLBcM4WUrHxlzVxvNJLIoon23ZiPfLp5oqkc
AWGWDDbmlYKrejeOqtmh14ArTO2LgVh3INWpn/Iu/ZxxyhiivU9k+6ezpiCpAN7May4ywiTtJ2tW
MmMRoa/pSXOKiB6b78uaq6wIWCqClguBS9xlv8c1gdmuWcyKUGa9pjMtfrF+Cqej2mQEOAVBzsq1
XiStn36YDNyO1UvjGFePcMSO2g5sQ5a2x+DHIYvCdnb38BlIQ1tYZI9eGJFP4UhZFPYTG3WLixTx
16PuKVjwzZPyIXhLiD9pB0bnhHzqL70n/27TtMZ1wo/Ebc42gVZdozIwwWCLjJDGy2s7qKMgANsR
hE3WRKy5ZmMzQrLampYdZPyUxuRn3TVJGzUs71zN2lNwyWysEelJ0nV257Tlif3c4gtLBPk194Ca
/abFJoldl5f5OXOMS9PId7VGvWzqqEc8KWHtPihPfroOmxsuG7wl34K8fK3uHFFtZwsZcAq5FtdP
pHa2FrWHb+sFD/9g2yfeVrOio2lp+GBJIce9dZ8RS9bm9AMQ7sHD08OXtgT9mpymUOduXjPNDAsi
sIk540Bt/DTTHoosv9TDpxZhcXSH7rjY+nGG9usTm6EJ3mB5aLtbs4VTs6aqxZqvVmugg8B1RvAa
nepeEgQx8+6+JJhdrgFtgto/f++8Zrf1NcUtiXM3xLrjNd+No29jrIlva81+J/9IgZMHZ3W96wmI
O2tSvFgz46KcvzWv21cuVtsJTWWDiY+SdwE3oH9oHe6lQXcooW7KG49QuiScbq4p9cL68NbUuiS+
TsD1biTO3jbqOSXeTvTqbJfa7ZrrT2KeisTgqf9F7EcoijoS8mxhP1oi88Sy3jsi9G7+qa+JenZn
TyXeBxpaAr0k75pVbN0h2vJwpe+gQWGddKpvmndkXA6LLl0BbrcnsPhLK9VHGhUPmCmuzWq8r+mx
74YwD4bCWbbMIJdYp83Vs55sMAE1uAC5cgOYLY/JShLw+FrmlS2wQn9rrBT1Sh3QkE+ZybdsX08p
5V2sAz/0Hsm4z2uw79NpSB50u/vSI2YcECzd2O5z7hNetPsc7IHOy8AAg9CAQ6hXLoKxEhLcGlaC
ApqQr/QEonLc2QAVmpWsMFfUtYJaoLYAhr++bq/CcxUC8ced0K90hshml6LbFE7Uv9J+eG2zDpQV
QAdzJTt0IB5GUA/uynzIgD+4QCBaYBAKKEQBHALkORHf5FnJ4ZflZBmE4+meWaPccX50eAEkkw9m
/iPuzJ3HdoKcM4uGsvm0+XnScQfJhYX+VBk0jBnZwZ0fo1Tr7tNKv9RTIHSlMFBO5jUPqb/lTVMG
nNsW3+ZWqswgcfiJ1isrg3wqV8LKzyiS+g1BP8CYpLPw6thLGhn9mjgCQl4UrMUAwXUE4+g44OWp
W9gJUlAnI/tbEf1qoQvqszpDg2V54fKmxEJyRnm9szUKNZ34mIICGYeMDNT85IIIQTTLgewMe83D
02CCEVnv73DlirQARpDYar9YmSOTJZ8sICTDSiNJJFu40ZwvNgnejdvIYiMF9JIIjAlEUvvarmST
HsRJtbJObO2l5KmptzBQZMHcYjfWK9aAg0U1yFaXxnyMkYx/xn0HlopEn+oi6CreylmZ4mu5cleG
lcAClxdG6Jdm8VW0mvHZYqNbtDFYPAIkYKUlRh6M+LaHrcM4Zvy5g3ZSRvKcibLfRVVGrtm901cu
TM+mBO89I8vCRgZiQ1GFT14i3/SYvUAUTjdzFr50+nCWrZttSa2dwx6WQ1rW37OiE1mAqClB1ThJ
VmzaIjtXHIdQFViFdBRiOmaKq8n5MFfiTYaJ0VkZOGGbbmU2HcoCdCcbft8g/etDNRMbtgcjkCD7
VS3JeFQtntzUYD/pJK9KLNeeIXIfAoPaeCK7ZwTCozA7bxhvDs1qEGTcavxwNQ1WuAfZUm6N1U6Y
97cz4urwYzPU5fuEXLHFBpwG/HCtXalRHqYitTXCKtyM6U5W0bWK2zexpMZ2nMwlwHEqW4/sl+tE
e4NIEN99SNURDDW2N77DxpVl0LluOVWQ/b01wsHZm+70zKVA+4u6E/Y4HrH93GtO+kxXN43qGq/a
pORFpsJum05jFWAPA/sw5QZTM/9yHlHHEu9QOKP7tG3OrcK9QsA6Y8hzNAxT0ut3Y1qqAwWjyzJS
38qBUFcAugfMmsyL1ohOIO+8GWNIZSc3GOw5v2HO2+Ngh09uftZRll50m47u24ZD9n1vLOcpjswj
K7OO5Nsm6qiDmHhhFSk9FXbkLkerpmqj1on11SleKdS8ui+YI2OdIMD03CELjaJ8IFp0UYOQPjv8
l66tisC037z6C2JbG1CDSPWdSB6KZHkoTWS6hp3l3EbjQ5jdu1V0XtBEHA1ZrEK9l30+7vIFYDql
X8c5GSWPZfILlRjwoPd/Cq+QQR7OdNXpz5b2nmfyW7cgFZWC2sUS54w5JJfFwCvtRcJmfMf7P5a3
YslfLJvLuvRqNhj4CRZacdy83Gkylru+jg6gVW+HNZtozQJxsKNXKTYSUEm2SyBVAQUwdZ6JcxnE
Ju8QfmrMNumxJQ6LKEqZHt2xS+Xt6Uak7xQErDu9IM+gEUrN2bnd8FlCUMVKGxI5pr9NTC/IEc99
SXIYL0yz1wp5O5HlpNjrt9GgyFJHF4Tk8TlfycQv+hCIg3ZcagB4GTh5qGCRTaCKFwmB9zsaSrE5
E+hbARm7jlyuIpxAojv9WHJObX3xNubYn8L+vY29XQmMAAMw1uvQHQlKiJt5YnOgq0jer6lvs/yW
5eD6GY1+ft9PaTBy/IwWelAW5+omGPCLZTD8mVf2QS7iakcWgxZSp23u4jbZ07KN3X4yPmn47UiF
GUERpQfefdG+Mp4h4xb44xn2srwodybRcjcv7lI7jpnOhnvYyo+DA7uoCIjVgvkJkbC7/k2Stqib
4ia3yeB3/N+CZWnjOXm+D8PlYuo9x1xB4gRA/Yl19yFL5LbzFrT0Vj9w6tPQ/bYjB7Fm2sqqeE6S
fhMX5rKpLYABnr5MAYTFsC//VCWl5OTNjcBN5CdtwTUAqVRuh8R4iC29O04j6Ml2lm/9p1uJ+JAp
tklIjL1j6Bt7zpF7Oo5cZb2LQ4602fjs2opqN5nsXZcY2FLOga2eIdOovVcsj1JQnZtw/zLw5em2
EzX1ShMZ0iYH34ZLZi+6js0aTWlmB3KFBc4SkSm1o6vdoKwbYfIhXZEcBzFcW81mOz/1Q5BPOPHj
ZJqDxbL3HsnbB82m00Xql5ScDQVPXLltVfp91azN8hZ2xfzAMifcVvNIF7R2EPXQ32cRX5lIBxx6
AzvcqN5S3vL7x338P0bt/8KoTZXI/9+ofczzBAWi/WeP9l9/6G+EovMHiETTpChSl4Ku0vG77f79
3zTP+MPWpS3/2bv9t0FbrJ9iw2EZ0uErsHBV/23Qln9Q7elwHXr/cHWL/45BG7Tev+ICXUM4pmfr
DNuObTreauD++nhIyqj9938z/nciE2rXjDYmNfzcVp53nEPaGOeWfcbbbDWtPxSWCEhhwWxwWLA2
Op1jrtLdnZUlv+VU/7koMgd23FBNMuNrIaHgj4l3N7dDQaFh6+17mosw0J3m2iouhKPpx0p60N7R
GTiI/aJDwTa+0Iycx0nZl0Wj5HqyneVhbBeXlahlkKjQwzubJ7o3iXhfqJwSJ8XZqGnWctyloyOj
zY1N/jYSJD5CjtjUg7hMeUb8sclp9ktfvdkDXuJGc5Dn6HiObQFs1PMPjeYhTgVJtNdq2760af7i
ztFyJnAPZU6wnD6MHS+eUs7RGzXrWq8S9qVlcyeK0p9t4v1YgI5F2CEejnnsp6aZbcABnEaeDpdO
b827roQ8U8eEFCFj+fY8lPso+Q+uzmu5dW1Zsl+ECHjzCktvRFGU9IKQ4QLhvSG+vgd0bse53RF7
a8lQIjAxTVVWZhb9qKykuaEogoMyIeYvlAfmSJX6RLOhxGuANW82Egxew/rw96HT5bWJLsRDrcI1
MBoZdlLPXipXaQ6qCHOEWk+iCDQkgXmgxvQLxGPhoPF+bVNhDySN22ppKxk/cfCQ5tDD2xMtUUX2
qVocnlPfQw2AzPgsZkjR6vPeUNkVLXajrBV8w8zKQC+nozp1UAxlhH9GOp2abDDsZMStYyg7OrWg
gmwTFfahgBdjolibGUOROPIaWg978F9e89Gg0joVW7UY6cnWJJn/0AvLVsYy3MzWETtiuSmU6yy2
FNNpPuupmr5KSuxeajzxeYLwKbUkv8VYGpgZxbwyqraTYLyLIZXKEZYQoAbd51TKLfDRlJMuh4Nd
GOZnqD1Gv1AEePBZtY0tI8YnEPJkHif9RrHQ8Ol6lbkyec4+BWvoAGjoLqi43YRU1Oi7fFdMevaf
D9yaBsv3MsQQLSo81tqmxMCkOkZy8RGGrYsre+6QwM+2YOIchZPLKq/NGFsUQfGUBxFGIfflqRzA
6Yx2qXjKndvGiT2lab2PROnF0BuKEHN3NEkOJUWO92mq+PAIJY8iGM4JwvhaG0/0bDVMyJTkIlNK
ekUWdBWhgRE8w/bl2VZPLMFyzOhRRNXyeqil5K6bj30RSt8qzpT0ESVyFophONaNdBKwXENStJxM
InYSHZVjp9fj0BWnQzTqFgLg+Cy1UeJNPQH00Ek/Zo44W2hFR0y1ED5ctsJDBGa7AGccK/0cK6jd
HG0nAH8V5tQYZsO6yhN4ZsOcenPXL7SlBqxdh5pFfgUk8gB800r/GaWZ88jRQA4YMMfePMs/WpO+
wpUUIFAX/DYVa2wXzVsymPTEBrxwHpQ1TWAvOLszzqASBIYiatxnVZ5EMgyrUGp3KmMCWLJEqVTB
sBFzBlGOlwBuTs9xYVb6IZpFXc157qlwfEAocDEkgOBIpDzTWsiBPt+wNTaOKdMaSFYqOg6P37JS
vuFiKtl53a20Gj5LiFwU282JLGuq2wN55QFT0wlDgQdlHlVTcUhJwWzrheH9ML+bx4eh6pN/13NZ
dkb5txByGjqRb5+6rjhmE3y7tK3fn+acQPAbkErOaenHKpZsYYmP6dAWmFT2iacVj/kkFtm/Ohov
NTVsBHBQOUuMuGZkseG0ifFDwAgR7LFXHrisIELF/uMbAdk6qqbBljv6QBZIBcW0/OmyqnMg9ZNo
0NWqZ9d0FUXTocvALMYlL+gtA45fnpzQr05wIiSVNPaCGcG/YVD4LRXXnFgC2gIROwEzB8JYnzLr
9bHQ0pDi3SwVMWSVhe6zoVDBfHu2/UGv2iuaic9iik9tFnZORI+WlS5YBLIz6jnapX+i54w3VaLZ
MGOeZBukeJjNcFTJoRMjFscbyXDUxyy6xUAzq6ezOBViH/Jb3B9jdKIjykTZUzzoHfSfbFK2SW7u
ZWNaP3LgOPWpBMCjsmtmkNflSsQDTyTfoiXZDTbSZ5aFMcLz528Vi+tqfH4gW638elDeo7SS7a6O
b5MoHR6PXguk90ocU0pskey26vPh5DGM1Do2CE719gY7gCw/HJ0R+0VqjxU63Xa+zMXwj2JVTfbu
KGF41iSgF0FGiC7/g3ZbgnZZ5qrqkvJoYdLk6dm8kUbUMCXOtJme7EpUJuQhtCuaHiV178dihngw
4So6uhwPVA0Kb6gaDO8WZ6IkweCS96J6gkibWvcQm19xHO8HaXG9DLHbYW+5Ck17wchAhqKILF5r
tmaTADYaAnZq0THSNmE90baZ5sELOB1icDKvxgKwXZbN0M9gdc8CxaeE9VGl+bBOn1xk/C9utS9U
xFDEYvVayx0crLL1EPJgaAkG71jvqJJfnlGt7nvcaynrU10W4gtbjwke44JPp+7IudFl07aw5usT
J2CCh6dHWnC0RhNO8fCmi6VHU9m7yQnky1nqjVBx1ZySgPz8qEcFRtmfvgitVobNB0RO6ZMwAhec
5GbECc+s4VQratzJnob8kYdDdeDyKkBKNOs4YxNlpDuDaHwdS6DbtNRZGnA9r0gqJXesnS7Kf1mq
81p4jJzFsLv1pR6Zy4QytRFYzVisQLzx3xS2GqQDQOvijnPe2qoB7nrsTFEUi+9tiJELqv4mqtSf
GvywVnR31qlO9LmmwmA07Qgngi35D3adurGreiTRWkPf5uNzVukHG4kh5wZbVyLd+5yjtIKx2JNH
Q8quYoR0am9gu5l/y1Z27DRlLzYFNp7aZ9S+TUO4lWM6vhiyp6lM2d58DdMVTX2vQ0aNpof6VOhI
1rsUJKLzU+KPOcXZraFd3dh8oa2y23o6WZn6ItXRXjbLX7kGGaufG7lD6PtMnF6rblSLEN4yxcRa
QCcLNTeO/YpyazCIyhCguoC+XpjfRf+ve8BFKlsZDs0IezhCW4yH9xMFL038Hind3aTIeKcn7b6N
tF8dtz13Co17nB2qcRD23YwqpEyAUTLN+khowewqIiP2SNn7KnrZa0LkPM3i9MwwvxdC4zMuoCMp
OuzzvttHlSZ7ZkrtiFEqYQrIyJ5mB+kevQRVR8ZikIYGsz6fjSb6jobuqifCxlziSrCjTfGrKtEJ
pWVHkSf3qdNhm0b57EGruwiyzJzAtZFaYV2yg4PV2YLw8OP8ner0aZ77XV6EngDSMZB4QioJsW+b
aLKptdnFSDBphO1z7aQnyXnO1jLl4mv/bNa1qa/TMZmcbroBjiw2u0m4AraGnGLIq+mBmGjWNSRz
nRVIFgbpskW9sU4xCo/JBODv6MS3pgiJoRhxXpCAVwUrCGFe1Zb6M6VD0KnyJ/1X90kkfBsP80WT
MLcuJN0J8cDBG0aD1qWuB8TfeKWYqzm9yCk0VUWnFEYJ2xkTmo8O7V5uEynoMh7/oDc4CRfrJmWj
U+Pi6cdZa+sK52BeJfRlFVFyoXwKmDJ4jhbLISPSPK4XdIz56hFty9+nmtlbtHhe/FiWH5tYWfzP
T/6+jmt4MmafKf959d+v/P0A3uhDdP6+/u+Hv5/890sD3lwoPePV//f9//X2fy/+u7D/7zXYoG0V
uS8CWtdiv/n3Ok7Y9n8+Zd+naeR/36qmkAeCC+mfNnJa2V9KIwXkWG7p7wMuG//z2X+/p5ft//5e
3yiPTS06dD58ArKYX/nfe/y9Sv1/X/qf76kbkTiVNBkDoj/6SL9wSua8R9EZh9CLQpGq7N83/17z
90FbfGqmpdLY6q+LQcN/Gtj99/f/++eGVHo6mOw+ME1YTI3++xOp1NOgZoT+a2v4qCei5CI23b/v
GcOUOmOG7CudaBrf0mJsUoAMQV1gJj3ypavQ36e9EEEqzd28D+rxsRMQWhw4rWZtTz6RJFfTw0iC
oDT0OKk3JlzOj/GsXCBHHEsUl86wJXKJ7PaaI+h1qtt8IyKFVVj+UA730AUTSW/iV2nRF+QXc6cL
QaJvcA9h8djxPTlaOF7Y863fI8M/Z68mXK7Z/lESRy795rmTiIcd6CoQ2Cq3Gn1afmCIMzk9JYvS
yT+bzom3JYwGYxV/QXsS4avmgR7k0gbOD592PwV9DbF3pR0CJIjhcwodKDuIuXpX+W73IbYlThso
N7YS+n36gN1Q6OzwrXpNt2gYpAdKLhc9nozN9wXCDoU6aZ8FJs1VXlX6aNHhDB4VTbvN4ZBHzik7
mqeZ3YKieICeR4RJH5HMPo54T75EnU9nltJuYPhDCNkVjxK88LGW5fd58TeH+4t/m7BfSnQGdWi7
vUMVnPXep6gB2WRN3qNv4iAPMpEazMpydFJWuNCwFhqgOltEgJEKK2RCpNYbGXOhlFPdUV+xLFJf
pxdAauHr1OJyTX/PlYbpzhax4ycbdHbC7XKFo+iluNTnh4OOx6fARGoWrTBAJMi1DTv/svx3wzpC
+cJ+jvqALdC20c8h9usb6n8oRWli7D8IQVWHFNOlrwLdwu1i1XjPd/VYeUh6bTor7KFhPt/hJ4CY
2+kuAjM83yZHPiIew9DHnjaocchdFJf0EAtv51RTel2Z7il1Br6NKmz5WCau4Kin8BchtI3h/Ur9
CF9NeF52oJ/ivb7Wf4tv/h2Za81NX2ff8VWqg/BX6P3upqLiRr5xijywdJvwiwFQVlbLvHo4criB
P6y7d/FU3HJHP3Eq4gKNw6k32SXJqBt/hh8/1tU8UdQaPA3GozeptG/YWKUL81XWToBIeJ8bNGd0
MztQ0ZZjFuSV1/qeIrRwfJE6tvtZHo7RyzvWIxJGIs6WgrN0NEqbnjYuLkAoRWKb8pAKh1x2kfE4
QMyB9AI9Ib6GO+1wV15e4mEtOPeu8howafyE3OQYo3F2DCo619fE7TVX2oIok9Ky8M7TI8g+AJdx
zeUoA81pR8fyUiT2tXCPzsXx6XW76kgZel6l1xGe0TZmxwnmbTwxUuUeJHkrxP66vHaASZ/S7P7f
7wJo+NEmN3EOAEt56UtWgI9ey4VIYUMCm936yt9NjnVQ33PKmUHudKtYQx/lTk711iI5d2TrTQ3A
WcB6nPmHyfazT3aT37iDTwmF/oH75thdOrg18fNo7ieVOf4Wr6Z17Tz8u7puYHrZGd0lOhc28N9M
uadOYDkZOapNJ9/m9pMGUOod8xXMh/ObNrhtwqUgRMOIV3XTPTRdVxXsyWby4LBe2zxMZtmWrgHR
ZhnM9r6W+PF4Tb00tOziWBX7MFobYBybKN+KG+0HTvbkpGv4HrkdrujRNeurqV7Hh8cJLZJlOOV+
sqNPQJLEmW+xh5rYTz9jL93gSxJvyHPKMwETI1cGEOGH/OxjT2t8J0Qpnrif17gC+7QmQReWHz7L
6iSf+39Y/TEqjeBD5qhXcHx1dAEWo1ZaTv3VHuKX52xj574QPT/lXzxkROmNSBcoC3vZOACfnHHY
lxwWMi7z07wTJMdSv4ZfrXWLbk93e3yRLPtzdsXZMf/F4jFR7G8MpKj+qq5wgEuTXkN3utU9hQq+
MyBJo6OKYYNEwRA7QmovHdZEfi+DRsDCwVG+xzv1oVnGM8xjC4u92K73TJYyYFS8aKMxm66P9/48
UoE8MjrzFtk5OmG7+caUHgEXaFGBnsLPSONxYaLy9Nypw0e5l3hErZO8o6sptAACGZjXhlVI55PJ
xrCCNRJ7YvGirNqgv0rU/zequevwoX6BUYy4lALQBCUKPXUwl97Eox/viUt4tZwYF+Wbw5IjEMfH
LaZ+bA5jtC4/4XOlOKt5jEEdROeYg96fvp9EqqI7YUjM8VdOzvLsgWrKr3wDjXSFG5L4q2BixkTZ
P/xhpS5zr2odoX/LgyFcHjtaSih1LwCX2esnhfDyKzpnl5kV9cIlivfmwg0vN71n68F9DAd+1ts6
gXG+bv0xcudDt0L59Pd/NK7nb7gh28jz2yulxtiw8cjx0gNmw054Lk7ltbziJfFQV1jFL6Uw1IKl
81zMaIPsR8QMzLzP6lEj2A1w74ycFBphZxOAtzSNeHIk4eaYCIFM44JrfudkYBu59QihBIfzfIyc
6sg853gLN7VNI1ovWjGtkl/zn976eOzVDWeUzxRqWSt1wAHlc5Jyg5gAnaXvwm+xiPekb/mebwy2
88z6MVDZy5iJ2QO0ueTSWf6sHeMN/iV24ftLl64Wt0h7o9eBCxeRAh4yOQOGowdD3w7P8zq+a70O
97bySuNQGej4xbfHq4WhL3PgkL6SeH93N/HKQr1D/GZX3yjb+pO6vsPmyZ5B7xrZ0b6NLWKbNLL9
aNt/6ZtqzTJ4RyL3KWyVdb2NfMEFADAdLLVtGW/qU92Sj9vZSf6KtjGBDgiIExre38bksjm5kwGN
0MneTp1NnxaGBzcjazjwcNqrKQUMoYNZGg9R4ciAauK+LtO0DqAFYk6+Nek7kXjsjq2P1rGDXP5F
zW9mr4P957fB0klScsxTtRXYC0kaBAmwgnBoLj9RxxHwLHaAmGPnJ3XItmh1XSGlYkon592Ai5vi
S/nK6C+GGVTj5QH0i7u0LYrriEerJ2tN3SaxL70gx3fumHY5wmrrioFmE3teLMuGPozkqLNsiZ4t
4A4+VLj+E/sMP7FO1crwgtAHzXJDHwNSh1n+ApkHxps3nqdjOB6j+jsznPynFl4byCDTr0I2KSvW
HuPaQtw8CkeIW/gpJ6mvNnOde8JbMpcH3WEu5yvzK0paBEpTIKw64yuDCUm8V7kdaoRwflWrzMOv
vUS5TObmTMYFiFMLd5hxqB4UbqH4kfHxdzqc6UgTUbubOlydcB/i/fepuiAJtEzZsO1Iq8wvjgn1
z5Xyzd7GeUIgLRm5zdbG8u95cvkZnUxj+YQrNbXaANE+OwuBKgvvyM7zoDvRpr/XTn3FIlRyqoqN
g5K2Q0BdYRuyeln0oC+1vgOPL7TNUyGC9H7mLaR72nybmE4jtdOCoXVouj7LV9glRNb0i2KNuV1x
xiesdZoLXpPYcd/Vu1CtWke/j/BLCCM+MLck1LilXreGhjDgLezB6KT3D6A/6Iqdv0iUZ0fn0XmA
xE23ASpJGxBoyAXuFLn6k73CKVHRs4ux4hEAOvql75d4Rx63GrUIkKDSS4o18lHohJtJPQKpzNm+
iX3hJUwO0eRQrPg03kPVNdXDNPgM3/CLB/Z/xoO9DycKZI4q1xxwJlTlmtHOjgKJxxbLiupC6AL8
KML5UaGgMXCOsjxLPIDJMd7STZL4rOdnZlN44ux9VceVFu0WBoaj758bEXIPnSZ3ZXqatggHFkdK
v6s3ebZ9iHdB3SWxlxfuJ5QyQfJEwiLkLAEMCtqZcz6/J7nTH5rT81qOsMh8sXwZakwtAogWgCri
tY1XCNgW8o1OkLZW9L3SXp7CWzh9IBEvMWUkZqCRwGdH+43EvnUgzITg8JCwmnqZj6hmLd+wILZ7
BBjPIOqPBKjzNg9Q/2faEaDRgGi/nuHuBomLk2q9x2eKwz91y2uGXecrRZ0NHAJzXGvo3HHQPGU+
jR1KJB0kYb1LYgaLtlo1+Vl/bKZqpYSvWQKdgxTOKTA7XMIXhd0M9WtXAHB8NxCaxGxrkG0pp16i
D7nN+YhdCJvdeDfvaLXwyB8aHDF97Phq1U97IKny9QHJ+iH4leZA6xArT2VojhRpoyFIDPY2Zyxt
zJGKdJM2KyPf1pGbo73u/5EnjOyzF7AQNYRGaMPkokanaM6oAX67BUzPKshSP7QgWe6Klkjeaw3U
TcFxmX4r61hQDbMCyjFp7sI2fbwk68JYSeiPNlWyw3BjCcI4R7ApccrnOar97LEDji4s8tZdSoMZ
dIw2Nug5Kj64MjHyT10cHGJE/kuyc0cx88oDmL+JBhHW6Zs05Vyu01OeBnhu4+Y8CJRLtg/2QZqK
GadG9GuRjuW0S3Eq9Rv/I7Ct70rAoI98h1OJzph3GYsJmMb9Sjxpnk7xa6dGnOUEsVOFMMl73tls
xJ42A/6o+BzTlI5FWrDGKyzDMuGq+V2OMHOlQ1K+NZKXP34RuBG7O3QBS8p1PL1y0ew5GQJ3HF/A
QjiKCJjY6+bsPGE09MrxwPlkd0fWjbmBRln7R4kfrx81eLhP3NFdoPGwo0NKO0Rf0C53n9W6tD+r
X2U13X7gX+ofuJd1v5XKDm7T7YB8P2Zjeu55CDfsklZM0TdggdZuTuSyq3ifn9GGCGDsILOkd1/C
JUGtfkGybH0p7nCcdC/5IewyHCRCGH2+Vn6FSDdlQ8VL4nu4sZcWbn2OmXsSk3hqAiyLMOfSSbmX
KJWPxTHfpxtuyO4u2moBD4Jm9JeDF9T9OxF8thsyvXRTHAu81V6mX/wbCGliGZqjuEKLoQFGMKtr
tNOfE7OywjnZt2RwD9Ob6EjFzMSt9kr9cPkKw0d1HZu7lHru6eHW4345SJD50KYODOBCVoUZCGlD
H7DgUq6vppEJe9auuLB4WZGZT60cvIA9fWIPsmXCp3GFwRNF8LW0g4nKLHveY6/6hdb5cIk+0ITl
mxpNtg8W9U+8SmeWO++SkzScOrdPfzE2zu/xOT8b2zIwPMI7ff93PdFwTH5Eb97ha7+kzQT5VbXK
EMkcC1reGZtW9rmphT8K8x+944F2hEtKtBRM+6tCQGXdkndycsOHGaqt5DsAk/CNh13+Y2ATc8Zp
iBXNrfgmeyaw6nRianVHMlXpRnipO92HAocOuMA/imueOKLGI1jJ0i/QnmMfnqZIRMvgQGnDduMH
4CiGryV6gNVU9LOQxIU+I6Zf0l4ETf6n/tFWUNhR60OmtNM9QZNmvd4NFOOefJ1Gn6Sd7hVl4Zof
KEhdMzDKNWmGmHpKemz0Y5z/k2zrxpt3o28xozmO8ciLtgmeLoP7iDzxVfBL9Jcc1dquO0WG3b+M
hwyR8hoCnk00qyqnMlyJHzrYh34yWV93JtA6DLgH2Wljhy2rd2T4tW761ewa2a5etUcg/KDdSRQn
h7hAMxHfOg0UcdCwgrzgc7fTC/+GyDUYd1hGb+lidR05MEk6Yde2cPfsx9mJOufSGLdSdKXS+Zo2
CeYPnDq575Z46BBCuIWDITaHfd3Y6Vf4b7iU1q5kelUrYK40viDwr3UYp3apv8bwhTtQewQK7+MX
5xlv85mjP4Xy8HGr/uUdxQ/wJnI2VfhXtRRVnfQzu7zSmzvatWeikf5T57jGBRwlOsBrjiXaCsYF
MGNHHAs60N6f2Mc4rFmE6bS9EO/KNrBeiM23uUeGSV3U7cEw5Q/5A6MYLAjTQ3R4juuebijylkYN
ybyDKiL7JBMcz8WFWCD/pG/Vq0E1jJlaOyAgABggPezTOOeDgyxgxz1pgsyn5RuM5oDvivJWYA5N
azTRc7sXoYX2XrJD+sLkzo0r3UlH9VSC1dzAfNG9EStMxKFmu83fzA4Phxee+p6OO1W/TfHNL45W
QySQfZccBDUYXBLRoI1XGzvx+Q5CV+gb0diFNH2dv/kPRMaCgrP8c1CQLOJEN1ZXyzhP7VZf4lA9
PtHWbFWVq9eUFg2PX1z2B2HLe9DjuQ/Cf8WRWf8DNmKpwbRqh7WJ6V7osqHtyPEXfMTWh1Xoxzob
K47M5ap9McKtif6K7Aov4A9wOkJ4bJZvRLxkSwCWdDUInfXSEeNh11eEBlrodLfuxj8L4rbSbtZL
XbyUIM64LOkfvbAi8Tow7zGCTWEVO2Rvt4HtB5sdwjB2jSOZhll8iVh+c1SZBTfgTtmeHZW3Ab4m
a2MxP9jVCX9jv1klfgL9X3MtTCK87pvkEikFFJ7+GJGvA+jKWy1Bs+iRfN6EA8cQXWTYYWCcUPgh
iMLkCeNxUJtATg8xfiS4OK2WAfnkirBNNkIKYfjFLFk0JyLssBgMw8SPk0vJ92y3F3L16pKT1ejJ
YfpmtIYbsRbbGnRUBEDL7GPTIy4NP/rr44fUhbgYLJcNMvbZloyVnGxJLLb3rHLDj1i9EGImgH7U
hFrqj9/sbtN7LgUDr8HFet6OFJ32GPAmF0ANltaBqD2Dnbp/ovQYVxKn9A337+lboojt0NyQepLk
p8Ga1B5/Rbgigai6w00cWWlnKBUYdySvImXK1MMNqTU94cAgx7WTgBViukwNZz9eVe+5QapLXI1T
mK98dxe4ZDsAjxq0hgDU/CC6h57Mp6D/i5EZaRKYFTGCzjN4i8gVYXV4BCOSspKSYw9rykYM8I+W
JERUqe4AuaubcfQ0fMqR/dowIzACW5yu7qNGJ12IZ9dok6zfcdk4T2wZQfrYAClxWTwgFcLwPQLO
+adyKNa0qENsRUcDFD9JwIhCTElJkdINSVL48Rz3yq04ph5n2wfDJiY3TOiZa68mCE3qAncJ4vdk
mx/xZ7qQ5l2uJr9OOEuhpmdtUmnFH4Mw9ZjBnnrVSWodk34F5U75VjFwYIP7fFzGA7oYZmD6FtK8
jLvfJym+FgF/LGsv7FoyI0NucVFWwyV/o5KsPXe1M74h9f/k9VW0q5jU31irW5dpy0IGrIYJdjD3
THCQJpPDp6xAFOmyumLvwnsTsIdEfUlH4G6MnmWiWqakFIjpm9bc0K1TaqMYSv6avvJagJ2a4AJv
Gc3nufM0Bo3ikjcBCZFW13CxTg8ivtrj98beJUBflbwaf0+GqQn4U/RfjgBHtRvVGRMpwgf9DDrY
MfTEBGGKN2Dtk/5ZWL4erSp1TeTcKttcuwls/Vwz/qRFEzwj+tkGk/hcJg/9Eam12zwzYhOSq5FZ
WVD79XgOqiN2R7qacUUPwcUSj6M9uxCYqNhEA1aUK66ea+Uv84kiMZ/B03m6NQBpvYwN99spV96Q
nYzxqNhSpld+mjdIAd0CqrSMvtQh5SpRODuq9JpomaMOKwrrJcv78VtNvwxqP37w67zPkq64DHRH
el7YypZh5Y64r4pwB3vg1BUUbOcJiSKbEhg/nqHXLPUcYzhxFjLijJcqrBijRHTNeQmDKnywaBUO
pQGwh7wYVxS+EX0yO/mbtB/i3AsFTGLeuWvk1qyuN2B/vuDyQdZRw9DIlR/J4NbslJx8pNRSxYG7
3CYpSrnMEp4Z90o2GKZL5MhD5ZxnVJHOCwAaGNax4ql4Q22h1Sa2i4PDXTG3GkJmPAxoIcqJzi4n
+0ylUGOHOwvtBUvRoP7EKY47+nn48BOGEmuNfyqw/d6MVujVuX5wEqDK3vSWSWt6uvTOXOFLIFdZ
W/72f96Zd7C6NZeA/BRMQ6X3A/Vxl/SkUuyGiYpWFTA2JvenHwPJMEaVa4aft+fgLy7PecOw8vtU
xpcHGjn8EveOgRmPkdth0ivYya1YRPyEl/A4cLvEiC9ebpu7lbGgS3H6p1XGMgRcI3py7n+uXP4c
d84vcb1MguUh0c+3d2lZRQmJB0gOiv58Kd+Iz3YXbkg26CLHZsRtMh3omfzcj5+88XChSiCQMfm8
L7fDf3N74Q/qwDy4u4YuuHBK1qyqF0M7sio0dc2Sz5Vtp617qgKaiJjN42bhv/EQ+WPLwqCRBotB
c/uaYt2rscXJoDN9HiwLhPdYbCVTTDUBk0gvuCNMvmq6G60E9gbMvfJzDU1yqR9AAyX6dYdlKTuS
hWEyXeX9iaqu5UqverYFPBFSwIQLc543D2E9C1A5vadxSjonE93SOHE/I1OJeHBlzDseA6/F6n2Z
ixBTgJ/lZUot1FcQd8Id5iq0zut415oA3iijzFXwOh6DZG54DLgtEHE3xv4BY1K58gsPcTdaO+p1
zA8eJd5/YR4gDeSdqLnTTrONN4nAUqcIaG3HZfUZpH1cFZc97yhssCywEun6LZOsO/UvFEijxlnW
Io0xXjMonhNj7GGazSRaRJkuykk2zwhp9uNLLAKujnWsPTwix6n30bKJGGHnkmMU65fZctlOrP48
dB8JNDF0xWWGu9IeSpsoo222W3nf8edn/0k/L3FNadxSPBhjKT2ONF/UbjxjLnMIX1l7RnvhS253
YXBVDhwO4vJQWhm0bxVcCeOhpcPhMrDRFlMT9geSJxiOc7X+G34790BwEEEzJ836qk641CwjzF6K
WQWcSsYnLVxy4bRBKuWZb9Marht39hQ8HglrkfHBTYsFVyxVJ6c5qW9geIwGjsH03KDrArMQToEh
u7LgMWBFu3rkPo+OgaJqrTyQVPkZhE8Glh2IrxuNPmKgP17FddPtg6VIo5cZv2QCjWVysCCxAaps
H0zul/vjuTItQ+p26oJPjtnW+q7PIfdE4sRkjDcMLGkel8T9L4Qg2rpBZNW9EDCfFmhLbgo/MlY3
TX6d5y1vv0wCzILxB+N5TjjWwDgJVFBOsjKbyoVceJNFn2EgNbtHaUrbFydg93SQoucyXKAXZJIs
Rmv7+IGlmr8s8xUnIJJUc/3U/aT4JHtgki2i6wn/auCo8RXPdHXaidgv1MINwSBPjmVnqr4+LCOt
MAIKAj9KKpyZhBZKCxUOb3QKY+tYC9ADLZpJBlx3kUlVKB7f6C0PgoZAEAMvargT/UthBGwH5Qyl
v34FZ4PJYZlbrBCgRoEQnZH1BCyDZf2oTm26guxW0O9ODf4f/Y5v8KjretvUJBUu3S+YMOMhfGNE
RXkPsysBuUfY/vBK9hAcRNqVrqF/WDXm9zKvlTPPEqBVpCBK2RPLd3rzst84QuazsnraReI5ybXN
aBqACKwgt5Zxez7NDfuwLFvs/qT49cGA3y8j83JCauTojdQg79w0wjIO6+4N05C7wBmRBFogUGeB
NtgBO2j/iUixMngcuggCuB+JLB6vwyECmSjWXdPWTNbl+IU0V7fZxtR7vRGs1YR/fOnRWUUjvLHe
jeZctS4cxGUm9WuY5bh+0BdI3FuC2zI881aJDlT2ono7PLbI//DaGjpcoREKO8IDf1piBCfDEoj1
B+TULfOatZiKjvoFjGBRpgmqesXE5FEwZWH8A0kVcfA8sAI1sD6CLMNmiRTRlcPILB1mO0W80dzy
I7b2JeZ4rNuz8M3X5mPNn8J5D28FrVrz1DjJC5HTHre0F7rp5M/lLnglLmHLl7qLK3kDMfKxxbeU
JzBZqyWSZt0LcD8/QER4e7SarDz+MhUnzu2M4xTVJbORov9z2UCWMzsDSVuzk0BQnukvUvhMm147
sywhp4ftW81Gv7Q83GCBGM44eiNC/2HCUwMJlTNLt4vZ7Fwm1CN5mbghyA6sCgGHGxSxYiB1G7Ql
dHjngcGB6beKtopwlH/6ItA53QOEM09nzLxq2CL1B8hhuIXijGZaZ2P524xYrNUp+2DOsKS4Mnai
GTdyruBvO2czYufgEUViIGZrHho7Tw5pRXc4H3kZ22X7BSGEDYrzTlgks+ThI3kz8XLm5HDWsM2X
jmxjfbxvTHjGxOZuJDqEDbwZ78rZB1jGl4whwRmrRZzIUU9UcDQL2H4pMvBY+a08QpgDZ3xPe0p3
keQgELYL9U2AS6Z9L/Eef4oQJKUBDkSBFn0HBGHscfF9ZfZHoyP2a9YMeFqmfNHtHh27TSTG3Rs/
bPInsFGSdfLV5fiGeQL8CbMoc7SFZkA/UUVew7QATOZwbkCYQiJyWsgIkumbE6JEp1Xpj2iJbB6a
FYMK1VgFIdefGMzla6EpqBYNGrpMusNNTl3P7aZv6I3bRAkRkj4eZjNLUAp1xkZTAZuUZHDzFCbn
cxSxJdPV81/fw78+iFaNK49I/zSnUPM1grXPpENGkXd4kKUCc0qs0zU2fRS6BUQtNDUtPKFJx00o
GvRT6MNokSTLrKRREZ1BZBOn766IU6k0bp5NeqxiXfClmSfSjup11EecFcLWQFgxsXN1quIN/4e9
81iOW9nS9bv0HCfgEmbQE7J8FZ3oRE4QkijBu0wgYZ6+v6yzT+8TN25Hx53fwa7NokSKLINc67fZ
S+9HLFIEInNaJTStruJL1umPKeGQ6eh9PmQrgf/kDDLXpGnUEIkXEyQ1xNWWWJLnOfLaXWC+8vrl
SRAsu6SMHq6fkqVXM+TYz9c/q4k3PcwgN42xBTUuXXy1CobTROzYPhpJo3PRVJb/feOmK0LM630K
KPoTJXlkzphOQenTbJmW2b9uPLUXouUoIaSDccP+9vdfIE3vV7QE4/afAWhN052kNgEYf9+/fqRN
iGrdUJSiUFHmoUDFeP2wsmn7IlmnK/ZNs55JbZFceuSymf0ZF3wY8h7J0ftvhsT/66eNLBShsi9p
vrh+eP0V/vmF5qtRdvInf3+yKxNi3dnBBgXWI0OUkNd/+XpTmGeGlAF+huuH10+Krn+PbZjE2cOt
lNZ2z17JSdeZB/Z6M5m7/8fnrn9w/Zw7ZgevwJnrhdOF2kFn1+iULgl6lrZTwSKXpWRelv2btF2C
Efos3AzwG26qpo2thbglza5gZh2LKKC7KWz3yqKqHWRmRSwmIgNvk1w/NfMfVVGtlFjJz1SQbhno
njiueNhOvYAYWdG0EeVJrq5GQKCb9KGxEMp4/srqZ4x0mQLz7KKCkVzhbKKZlHxqHrtljG6sZXrs
Bg5kTVLI2OD6psuNlai6l7NxE5LLTw1itNJIEf2s1bMUAIJCOs0LfQZWzrpu5+SCphGBLsLtIEIA
SXwZPC2u89jbS7v3fISv/ZTcDDPjyYLmcC9k0N7EGLRYCcDn2mXnZbiXc58jrdXjN4WusgO1isoq
uevq8UimtJ079EBXtLAk1JNixGfXioU+qGoCh+r8bYy5b1vPPNLpslPNQGsV3dMbSY5n6kg28v5r
HgnTVSljUADalnaQ6YVVwtZzCOE9DG9hFbKNU7AVWrAyeODVro/I+Na0GUwafDQmgqybUITUDhtG
3eZvLa5u9PR5QAoX1XwIp0J6A5wVDRIxTnkEQBhMZHwnxfipWx402U8+yOubF7M7NDPTph0HTFIz
CTQ42uZP/IEj0kyN4t+7ybzse78kFoulSREfidCt2uJnDAIkHBqIZ1ocbruK4TFrIGBGwKoggY9a
wXZsU60yEvWIpWls7urefXbN1oUV4hgBISL1wkEbojyKH2Zj/JfaCvd2Nn20Iz+xRVbjhqTqyzjM
4t7m7ArH7NTM6cpgj9izy8oP4jLk3hY/4yIWFxIXyQkRGE27PH13yM1hAWZAstzlPGZ63vR205xj
jwZx25bI2US7oXaIU9hpEyojmuoOO9jUTprUf+3dNW73tE4jCimIXiwo69kJxffe9RiLtbXvxpwu
0CminmZfuWn6NDUPygvid6IB9SroWfSicz03RzLKhuPYCVpKO+qhLXkXhrQ9lv3wSUaZYxK60Krw
5r3trZCYi5xzL19oH6Kt07yI2HPyUIPmhF+NybdYJ7xthe9/9RbjXFp7uyFgHrF009yaiMWtX9Po
PeaUJoeOOE4oaYt1qVEqTZj3ivGjzC1YoHUod4XD+bv4X2FKKPYkMfZh+7j3NCl+Hp29aVsx/S/J
D0GXFZvIdEeoVLpfXuo+pDzBiS+y6y/4aYYzvpUzUTp/vEVhoOkAzjgC4BoQJA3iLIRTkMenXd6u
24GMypO9fhsCzLNKScIjEUdg8ztGOkTFRnDKTdwV1a2sAkVyJk1wdiK+7Lqt93Ub7Ans4SSQ6nWS
zecUVFjaRme/ehUpVCXz1RjbW2FV7iXMlp9R2eUbN8+2UYblbcKi0jtqPzN/+zG9P86BeB8szSYz
p4nRekjCSs4F50g86HxjYt5vJ7ZiI1pEBhL2OGB7ER6tkXlLuK29c9PwVHeagyVMlk05khqDafjo
2NZ6pKJ5efKz7FBQb8BLpP5ZJcQmNYjXh3Z+Jeqb6EhsbsEEszYpYMNMfvhqPvjRYJ1XEhmJc+Hd
3s1ruvMi9brY1Xz0bO/S89QAOaL+TjP6Mkfvt5jYb3BckfcXMxU5znI/w+9OacEilIv1Qfjeu4wd
BfKx5keZe8yELUCUXAZ2QkxYQVeiN5N6JoIyQDeYwSJbO4yw3qb1sOnYffC84H8l4NGf9nlCK8/i
Ns1pZZAJqvYy5p33NPbFS+LEPbG9qjy6xWuQtjZ19N0lTlfv7MJnBWXuvgyLhtRBiqWk5Zyn8HNe
4q95GfNDPeV/loyKW9fLXluatWDZ2ujTyld9ibv2LumXal9gOsY9YP+ojETCTuCzok5e7I6M89LJ
3pqAcFoyxsi6de4ca+WyGREyZ5VkVDp198ar9Lbrre4uqAfWcz0xN8ei2tKiAguYimffkttqJUoL
S+lvUgkvhXI95LR1dbt2jJ3tlA8XwumQA0C79D40UFQ6wXlM9MtQuOqY4tCBeDAQCd7hlFj9u5zO
ND+s/6jQwR/g/EowqWMCncjD9vJyKwL3fahT4i18Me8n3QW7OtTHXiwctb4b7MRkcpylv6vt6s3R
FM6manmywhRSzCNPtI6IHmmJxchcujnc2WO25dIy+trdTbY7Xtyufpym9WNuhwdZKzACmhQOq60v
BNKmezJXNRj09OyDGj4UtMBWTru3XOp76yElcyugsqksFyQulocz2k2O7qwrVgvKdQcSAynNBVTo
B7d6wf7zMC3zxdLlPTU08TZca1wQDPR9R12cwCxJzScISmE1X01B01Uhtszv/o/ExvvMi/1b4ztA
5WF0zJnQD3TR5DdBNl6sJf7mYENOGxlDmUQNAu4NoYnFodPqNQ4cLu0WqKITsGytafQrX5k224jY
uj4Ap5JuegxsIM2yCcVxmLYLzQozy6GjkZoMGUrTdgCbi3reM7Yz7v3Q9F4W+g7X41w2fzDuE5gS
UFayfieNkZDCnECbRvP7Bzhe1jXO75bsISIgGeXSx+LPiFkXtgH3vKzFeejlfJHWTOdR9pWKgME8
lcNbZn2bBHr0MlYE3BT6K1/85NkEf9ltPhInEEV3aap/pSpM9tbRE92BJGICiYcZGGBtj33NSF86
9TmTtf8kSvXLGfReuowbhHMVexmt3/MEIQZ5ryld2byNP0Oltn66DlvSXKGbHfpXqQW9d4jX8vLs
MnZQqFHh7SYnhiAMWXJYwwcT/LmWmUdjCPl0ThZ+yDw+Tu74wYHzjTwXmplNogRdKLxPt12SiEsX
V+fZWQfc5gZjstvnOc7bIwXo56Wa+SVdDL4CgN6LfehB5eF/Dvqt7C8iJ18rJHjojmACYP2FgQWE
IMq02jpz9+A5Q2Cy0s9ixohT0s8A/7YmXJtKQm6S4iKTEXVQUe6DQAC5zoKEh8luD1O4ydwNO5I4
O7OlduHivHtB+bCOU0A/iXzDts45GaHeLDCkuy6XnHkB3FuamPh/nkqCIkzouEd0TgbPSbfKJnCe
QMyGika7fKCtmGi8u8ZXBQj4AFYXdGJLouGp0Lp/U8gWdx38OukO3wKSFkkA6HjKKgY6bcPS904D
NCz9BvNe+zwUI+uwwHBHnPIxH1336Mfxo+rtnCYHZebEBuQsVPqF1bTbK2zYyIG5S2zUsK1K8bnE
yN0yX54nTMaAls6n9PuHuvViFFArHd+8eQICTVkeeXAFvYpochlJrXrXBPOy8wcp8GMzRlhcmaqR
VPgWHCQp/M+W2XdLkfTvWjZw9vZEAdBExGLeH8KYN2nnplzGPF7gCXRtNY30Tuia5qiW+oaAy2Qz
maqwCK9sol48u4rueg2y27rtoc2NDQHBZ+MI5zwnK2Ws2jm4hEMc2Ke9aTVTAdL1MrV3s78iZ0QQ
xkJNHp0sn4jJLPakASa3pbFFtm2Yo59fvIudlHun1gGoWZ5QbTMfgwn7UUQp7U1EGsKpqnTGeVWC
SZH76Durx3iyj7xqwfq9pG+R0OhNywbvWOt8T79XIRb8gqF+E4RreVExcEo/NZx5rp3cL/Tg4heA
PklE9Wrb4CKB7ziPXYQZ1me0odOoXrezinDKe2RB+CGJpBarTUeA+yEbWtrFnN/9EuaneG1zkBP1
OQbdcbUaBeRAENnaUn0jUW7HoWpOEhitIYd5taP0YfB4chUBr729shgKG7w6spGRLWgzrMImqbxR
3y0rXzh6dczMUsijXJCjs0UAOeWo/od1OK34Xwges1yd3kV28UB0qvXCuutxdv5apepvfXXWQQ5i
E8E1jtY3osWOScOiQDBuxWHN8V0NsOhNeM8ytKE07tdkwqeBWOybwq8baIcV/dbwXSfzG7CDYH2K
uMoJmq9CkhinNO4uZMsSLegS789yfwo7ybWlz04E3T1Y0k721LmTlGuKt7E07y0TOz9Mwmyhtj4t
ZP/3ZQpnODI6NxXKUMfDfeLQmhbWg/foT/qogUd0muR32UKmnR/3/T2vTy6nBcF7hbC5dkYD43Zg
fbk4C86Rk3+fc45VO+PdyKuFNzQjLPahmWxfKjIVslflcBldgpSYuNSP+Avyg/IBihYX+WlPhLMK
omszn6INka3fndx+zQqowlVDy0fxlCD/h+qnwG2FoO4/s7x3tkTzQlKiNVcd8v+sh/3IMs3aVZf3
c+49WyEhkjbRofAe6030c0qRXy9Zh1TDIh5y8GS1ldlTtS5v67pgIYsBgMe2vm+Uel1J77KqNH2u
xLvS+tdMfygQJatkB8yx4cclqg3slnjfk5pr3CEoSJx2Rq8Qnei6vsvkxXPsT0kO+W3txeeQtIGb
WAQ0pxX6m6J45Km0p9/ehI0kErhCdB6LG0Xm57PIq+/B9Na1rfha/Wd6MJ7qWfbHsVmhgYrZkM4w
QSoGbi39u5kDifqb4Y/uY30YYrg8cmtI8G5W+jB6QYiog6KR/JYf1gqz4AT0dS94zyw0fFunfOeC
pXdjkaCUbLi+dzr/lbfVVxemPahu/yjJors0aCk1p2q4Rl+xsp1tYKJB8mF9+zFSHHZvj9Y2rnmQ
yK1o972XoAPYyip3Hx2pD2FZs9NMw67hCn47OvNFa0IN3dRj4M/uVtKXwRJCqAsq92bSNehrWLAd
jARH5MGxdg3mYoyJE4nh8TJ0AOJjv8kokmHu6x7w+EJd9Lx3s97/3sTxb6+22l0xqp9NwDPu5km3
p/X3wascEOki3FFJdihDdrsuwkrjU6Q1jk2PRR/B+OyTBBLj2+JZ5+1DwrWaQ7QepQAqoD2TCzZW
AYuemXsdd185NOUw1H9EMqUo5PGgSgTMXGmS2P5BWuCIx35dtgupfiKHjLMoD4mV/Nk4uKCSaLeo
vj1Kv+Xy6rPKJTp7H5X6TiXmSmvaY1zjNC5Hq6K3TDdoFwlVsiwmZgWWHvM9SBV8GkqZUYqlxpv/
H/TWDHQZ/y9Bby5nKjXY/3Mj9x2wVDvK/N+D3v76on8FvcX/sGNBjJobsMT8W9Cb+EdIyEMcRCGf
/FfEm/2PgPU0sN0w8lzbM/8433/I/vM/vOAftu27dshfsCMvjvz/l4g313VtItzainzk5vj1n/8h
7JiEBrrBhYgiL/SECbT794g36QRFP/ZpxhQ93kaUnXZOM+xLA9dWmTsQjFGJvSjpzDb3rjdB5pD0
ZhcHeym7o3a+hHHMX2+ilnA4wBru2zICWBuwguX1JiFcB4FRRVBX1H4ONh1ZMdsLYezoBrz6d8A1
j7pzeWfQ/1zHJJdRAnYreQfy5cUlwQyTzi4iCbwQSQ1vOQdpf7GR/DWSnbCJyTNaHJNMPa7PenHK
fQeXPI6TqQQK4mNiEYkKksjcRpuyysiADByxkTGno3Tn8gF/TzCFp17G+PNnyjSwjI9xhWuFL26S
n6qjA5XgIvLe8VzRcxKoMqZ4hwG3zUuybmlX3ZCnB3c1ku/migSHfNLp7Wx5BOWkpprLtJ4SYtvD
HUT9tHOtnFgzG0pcJcOuiiGIdDrvHTd5mNPsh5OzqYwS1nvuEOO6L7Fyll2xoJVSFtodFWAb41pI
3lSEqL/1qWisipriKP3a2TVLPEHnRBwtu7E9d14HHZUWf4Ii/Fb2DM4DHotco0EbvJCEo/Qxov1j
cCiEtAMoo7JnIOvV2XFHvY/WrYrW7CElNQcjKHk5m3phFGtyxv0F99aUBIprL63PRR8+hhYGbfBf
8tZLhc0WEi53OlTzJT9xuPJ4lEn5sjbG1EK48ylPi1PdYiUd1x9IZ+Z++s1qlJCbB37hoB2dFok8
uLLZHNrqWUz4RUgZpB4E+1Y/gNlSaoaNP27n7cr8SeRzkTANSuBfayKlyapOVOOQyoLZqau4gIb+
S1xLeUoG6+jr6K6WnXXkoTmHfYvTU3i/qSBGAZwMZPE4PL2WsB5zzY8piAtbCDSw+e0kw/EhlCog
fhvZR1rq4pBQYQuLaKvbNW2W49QueJWl87SuTnjbFm72Qs3CtlkazEc9rEdfmQF0GKwHm2BtBu30
KGz9MY+0C3t2EEHzIdx3gmY7LZx4sP6RjwsttUjb0/0MHKwaDp0noubo9Cjt5WGd/PE2s0jYaWN+
elec7GIC6fJsGoTnATAYEtHz5LcgReSeudcJgsx7OfGIC7FQ5DagtfK/ADNx+auj6sV59BGKLhGn
ly4vzHXEnkUv6dp8ME04myTPfSQrCQwdAQ7dku9aXx1ir7FvekLejlSu4jBEtpeBr4qspFcXPDma
ePYyC+jG1pQwZzj4rQVFWzaedU5yel519y2BUsAFnOeLglxnMpJ7AoqIwIC6EMGOnpH1ttak6A4N
QW29S0ziUAOEhFDBPbwGIWoE3QTsL5NMd11V0yhC9jB+xyM4OWXpTv7gzpQFQqjndEXXy+ugLOIQ
Cay9RVDh1lb6DBAX3xU4L2w7+ggRkaiJgYMN8EICJakHvJBrAqjOnSt+2kgQTNnXPlA8x5ccYBRu
Al1xxMX4mOavVGKTz2SO6LRWTwln9sDZTRMSwklznNvmYK/MEU+pE68N8biYw18zBWATfy/MWKDM
gLBeRwVmhpbv0QlMY0Vw49gBdnimC2jHZZs2DBwWk0fq4B2k7oY4MexdjCaKGSVjVhmZWRIzvLhm
jJnMQCPMaCPNkNMtK4UeNpxKsiAD7CU7C7IpbYYj34xJgxmYKiangQmKmrNw5zNTrWa2MkNWa8at
krnLNwMYAaK/cyYyAFJ5dM2QlptpDZzlNpvZoTMXg5lnhjqf6Y5aJG+zMO9RpWftFibAxYyCITMh
Ad7qABiutzbzosfcOJkBkiDoC0ARMiAzXEZMmS7TpjJjJ1pdyRRamHG0G8AV1JKCz6bLPTkLjK2h
mV8xnxGVz0g7Mdq2jLjKzLqUiz72Zvqlqu6rZxwGKSaETaMzbAlF3GXLezggUJeL8bhEMx9QXemL
9YfMiUpyqCTmGwXxvrNsSnhdJBwyryA/7OnPYqZ1h7F9MvN7ziBfmYlem9m+MVM+R8uT7T+TySe+
wonekOr7YLYCMlQZ7M2m4JudoWJ5GMwW0bBOJGaviMyG0bBqKLNz+CwfubxMrCJFk9D+NcNJELFi
dpUxcU4Oy8vQQT1WSYrVBMwW+oFHaWDZQTOc1uw+NktQyzKkWYqIS/X29j/3JPvNU0+j2Z+I9Klv
8njstrPZruKfMEs3jtm50ojta2ENs80+5prNjNrOw2B2NZDgG99sb7nZ49K2/7TMZueZHS82255t
9r4qab1tFsyvASthbnbDgCXRMdsir49PajEwE9nDxxBE0e1qdsvBbJnDdd1s6TVm/+zMJkquFCpK
s50uZk+NWVg9s7kKVlhhdtnSbLXS7Le+2XSF2Xlzs/1OZg+eWIgFizENwZiLzK6cNjytIdqJsQnU
ZqFsdxOgbg1KpdFOwFOFGuMWzc4k7jBsVGYnTxXbOWftA1DWCdQe+5DZ4G1Wecvs9LPZ7juz51OX
eSAMENB5rIJd2Npvo60RH5NduyAftD0WjNkgBy0QQgaUEEhxb6mOuAAXDw5FpJDcXM87AIgQIIII
nsfpikyos31FKgxmgWXYMxhGDJiReqAaK/AGhV2VQTtig3tkBgFRQCGlwUR8g46kKaGTHYAJp47Y
NQZDmQ2aEhpchYYMi7BstOQGc+GySWo/MIwCjkkMLmMZhMYGqmkMZkO7rtppYBwJnJMYXEcahEcC
9eQG8jHYT2FQIAEc1BtcaDEIkTBYkTCoUW/wo9AgSY7BlCzApdmgTKvBm0KDPBGXh7bJoFEk8paX
0iBU9N6ShPHdcrzv/JTLrYpNUaNjpW9KSCIC4r2fhsAAmiFSQip0xDpuS8JlT7y9SOExCJ9o1yOV
Acmt4LTeqLrmChZ5F99U7kRlzinYpRaiI/TR3eSWT23nos036pwA0L12djXB98yhQUAIHgI8R6Ds
g5RjJbmnY809I0isNpPwv2QUt4dADZtVMLGM4oXXJ91iBjNcDHroAyNaBk+sDbLI4c0rA7CxN6hj
ZPDHoj942s7gf4EG67FngLHc32npKbqSgk9/8DGdS4UducTrnc7wC4QIFpO/7DoSRDlzwF2tVFAy
VKttzuO5IK4ZU3PprHC0WLZ68Dr/czbIag7ESusFfmlA18agr2gfIIYMIusabPZ6tzd4rTbI7WAw
XAGYWxhUdwHeHQzOOxrEtwD6tQ0GXIf5epkMLqwMQtwZrJgQXIIZgY97YOTB4MmlQZaBbwFVwZqF
QZ0ZRwoo7+auMIi0EJnChY+Q8onNHGlGE6KWL1eCH1hTyIcszkETPjrsGBTESbSCPOV1wZWbVLyE
F2H7pvs6uFsTqlzq9b2zfMUhbPlnB1LGhQ5X7SGaXNxMBm8PAd6VQeBjg8WvgPKzQecrg9MHBrGv
gO59g+EziDzEV1Tf4PsBQL8H4B8Z5D8wHIDq6ZuHEyghB3zDEgTQBewc6n01DEJpqATDKUjIBZrl
kq2TeZhrp+Y8EIh2mcp1NsWI8Dl8c7AgN3K/ze74oSAvXEiMxbAZtuE1RsNwtFAdheE8ZsiPNIYF
0dAhq+FF3PlOGp7EhjCpohVJpOFQIsiUNf3MDLeC/rEwXAuLw3dp2BdleBgXQoZL46/cMDQVVI00
nA3z0tEzLI40fI4PsZOeMsPyZKn+JQzv4xgGKIEKKgwnBI/+RZ8e7dCGLyLKWl/5I8Mk5dmXMszS
aDimFQSrgnRyl9NqOKhy/IgNJ8UqYxuOKoSsag1rxezaEFsLk9Wv37VhthYoLgLjmj8YTSG+eM5J
3zdcWAwp1hl2bDQ8mWsYs8pwZ0DuBPPwUhLH0HBrlWHZJHRbZ3g3nvDgxoaKcw0nNxl2LjFUAwD/
a9rB3Am0hw5v0sxweq4h9+gWDyH7GsP6FYb/6yECW8MI+lCDluEI6fr2f9TQhi30YW54RBdCMdAw
i8gS4BghG3lyeCezA6PvAAuFkEzT/EEahnIwXOVoWMvO8JeeYTItKM3KcJuysZmVeVyI+aooGLMJ
hFwNG1qGt8Kwox006Wj4Utb9dA8dcUkMl6oMq7pArxIs+eFBt86Gd9WGgc1d7Hy1QkjdNmawUkie
fYSpnMnEraPEziBzXcPqNtC7teF5A5b72TC/0nDADZTLbFjh3PDDo2GKA0MZG+44Mywymgfa7Zxf
Kooq3qf1H6rKcVjBPDtQ0K7hojPDSo+Gn9YQ1bFhrKXhrrOSM372wk3KXADCCR9eESZ/63kJoyUF
sx1agy6wgm1LXAdqsed85MEmUR0ZQuTY5EeDABCU3t/1BR1dk3yTYZojgiGHnXoiYl9gbO4iessG
G51jT4v20JCLXoVIp3wMryp/lwFG1dWiqp6i2OdsCJgddUh8bQjQH4bMOtj28tBCOM/PxtOmf6vc
eVVz6h8JTvNkerYTRF5DxwpDThABeNmGVGLkxDHpwqNbfvMX/+xSqrubSBDdgkHAeSW08jhzQxF7
qU7hMpL2Udos561Dbn9JAXg3UNsqmle3zX+vLt+uplyMs503/1z9ZPL94br4PodkuKQTr+2m5d1m
1zEGK9n594QtOFyODsESBjdU8t324cjbIeRXaNKkvel6+52UPp1R6ZLoBeC/lw9W9JJPpdgWJDjf
Ls74eG1Zvfatcp1CBHe9v44tsaiB+1f/qkkRGykLjwKFkN166iW5FrGVOafrTU/k9qk1N9e7XLyx
nLsISpu6ck+ducmqyec4ktl9QL323vUzHHNV/Bgk6Buv/5pCWHu63nRer046RPT8rx/CNvFIonJJ
xwiTlT/j5vrR/+2uwldKXrg6huYHtGsBfRD+aO3GwXvCneunZ5cKrlLL3zaavw0jCKv3sjI4mR/2
+pGn84eKMX83zokH52j+FK3ILS/7lHBiHpo6Hf96fLwCMZXjOjgqUT2egmHEPBd7YUFgN/nhPvjM
QELZYtnDYYRYvEqDW6MPvn4Ug8/98yPUp931bwwMAHhbZJJj8SWBj2kWLSwp7USVpCOpUO20sUad
ImguJmL0zdfNEKXKdLr7oOIHqdNN2/T6tE7ZXzfzUMY09/73JzUnCq8ShMbsuo9/q4evH8USMfHf
n2uY1gl+LW6DOZlOg1ERX28qS5MhH+Uvc2DgNnj61OiiQf/ak84mvJMjeid3lt3p7xunsslcMTd9
jIossgkVm9oAfWFMsc9gld1h4Xg+VWPVnyBNeXmnWD98afU8Q8jRGLyQLpi7Vmk7m3jEOesbhLCo
gwmVsL8cHazaaTqdbCdt9kT6XmavnU7a3Fw/H7Vlilk31xYajlXctkNjJuBl1Cc6dPSpr2L6rqxy
2JZr/eEUd1fVLCw/DqSrWNYyWtwJ2cutSrvh9PdNZcTLlBfOu3Zunq6f598vTtg6CnudUMc7tASv
1mhEaNQ3g9ZhgVmcbp+24ckTSCeLLhtvr/rnv2+uwmjlD17F1R5l9KNnvgP5zSbgiG/Ym59iXCok
sNf70lroFUXXc5vI9oWmOWZVP8a/N+eYzLhMhhM55zZrUtPYwU2Uzu0uG97iqWNcj4nhIUr+U88I
fVChg4uswS+X8OGbsPCOU0l7t1bHSFIQaCULsXglRldhEaw0tT0VJiL5iML2KcWup20tIL+c596L
35e6maBgdxYVdvu2Lx7zheAG3+mHu2zwbTwawVdhPfux22/nGg1aIKK3heQjr/Cr3ci0bnLU4129
fNX5jNyJ93GtQekKl/Zxyxc7dKE0JjakSzQsDYfCTyhTiU7IjYpt61VvaUQykD+AolY1davxyH6R
Eu0pq+e2i7xNWg9/GOnG44g/it/oLS9xGQYF10tKxCrMZr7gJRgYuBxmADY00bsYbv+haPm2kYVr
ZU3bO2/Gf1T3E2pI2eDiQMpsE9A1U106UOdYDbEJOY9pGXCtD9/mddEu9IcPAWmCCc56PfVobOPg
h1W9KUocN8iLcU1XLFwuqroxQETXTuFRxYUgIBfbaFnJ4C5s5LEs9Fvc6DstW7zuLeuZz2+GUbsf
H9WY3SrLe+0Jpm3R1RLYbb23XvNije1KuqzZMhu9d6yEcDEC2FbRbNsPHZNX54XhrjrVjXzPRYWW
nN4O3EQuCSPOx4jC5YYA9pD0kdk9ptMbfgX5ApJ1E7jTvoxXxL/VZNZOsnlSEZK0VOxEyPnWx868
DZ3xuxYR4x5ZkDxOPyBsqp+BHj+akHQaOqB/DmtI6PVqEdY28WRY6Yi9d2p+8oC/u+isoyrcxYPb
3YReu0+1+6Vr/ZxPKVE87U2aJo9rQgLnPIJ7xsSPDbhZKmCJmzmYqa7G1FPWEOc+9AaTTBtvgd8f
mumQ2HOA0ymhKYZw533sTwWODkmS6Zz+9soAmQ0DOdyCQdf004rSCZMgtvR+ZLOzO1KS2uqy+EW/
8VT8yoZAqNbMijkwI+Tq0+e/aSYjOBVzS/UEPdvK4yjJ8vaRvjASuzplH7zINP9lr3gBXDhs5DIx
+OqtwspUO4/y2+ryi5f0lzGCf6weKcFBt1CIQevVEJiOvZacAK+kn8LV4628463Fq0v498VSj9Ty
ig+/zutDM35r64BsIm9+sx2qAglL/0yskQxiYVfs9rzMVGGsXgWDT4t+O2s+Up4Y9nBBJ0zm74rB
BrZhY1SYzmSD2r5Z6Pt1ekNC1ckL6fN0ZggiBpyQhCRHZHe8uW4MlVER5o72gZJPXYdHz6u6XZXX
NFPXY/HNf+xqCsS9kJgBoC1iKVyP6j+i86LWviStbljPxUPndihoC2KH8d7gS7TSc198Ln5knZJO
dCjmCD7Ps9s8q5wnJ7HpUSs/AbYpFU5bxD3dkWq09My1ddu0w54hbpvJIdhaM6tdFnQOiQrzDa09
6V4MRBcsrnzJIFZYTb4si/8nmUc80WyJG06vjbK9YBdV1i/hE9IVavuPxBg5rbPz1ubTukNSSSiA
X78E04RJu0SaNCfluA1puNrVyUyqIhYwzkVUKANYMhEqCD+yunuYLaTuy6nLgtepHNxH+6BM9iWv
vKTrxbFtkaLiFPrRqPa1matNGeIdKHtMN7gaDr2pQGlKoTf50hzGlQs7tYYmOZs63pTjNJ+4giNv
30XDcnE9yqqH2L0pcpYb1xv5t4EmWS7vs+pNaOyOgezfqI9MThae/p6iSPDZfH3DXtDifnFB1lZx
lG5w3y4eEC0JBp5cDpWToxGN31BT47WKfHfvZANB1Gm9XxaqL/A4sHQheqko4kN2nVpq3RcJ1otK
By8Mnu925lnAWPMe+cd0ajNJADB2S5LL7/JcKrzK72NCoYEYyNLir7xlCWnFS3iy0XFtqi529uES
Pk++s10Xe++7xBUW8DEsfKJjVW5/IFYnUdYynVVIAEP9I28nwi+l803NpAoNZFnUfSKxTaTTRdvj
g6ormg2IWaB9ZqG8VPvgYvCWZIS0SX4szOeuf3C9QYjVENtHmHuRVm/gmsUO2eV0ut70PcPpyEU3
qpEui6Uhfizw7ydShexYfqtrNe1TQQjAdKq0HKmKYjK43iQ2Jp/rR0syUBCWOSaPPXHQmlImRixv
50KtjJY+L4mf7iOIiYjIFeT9lBaBSULT+QQR0xJ6k0D5pX67nkKjIa+S8q6uOHjiuHvIZo7xuHAi
57aZJOHZlY9uyiazxM/Jh4kJLQAvcjdVy/zKIYkjbmGIDUg2dQvVHq+f79fK3dMbwVIfPfXA99t1
/C/2zmxLTiXLtr9SP0AOerD7GN434dEqpNALQy09GAZG9/U1QSdTJ0/em1n1fl8Y4OFyudOa7b3W
XLQn0/x5iDrCbZ1SnDFAMLDuN6j+CZ2xNZXCEs+CoJV1CkIGQn7bAJfoEGFWRr1w9kxJiHBRXhxc
d5fZ0uXFjQcqIkyv4imVBaJJcJ8I3rG/+PRmfBtnuxsz7PSXxbq2LoasYEq1rlY6rs81UFgzv1RE
fV/GHCxHQYaH1C5Uu5Bru3AZwE1WSo5W3H6PlyiAbgk/8BaW/7rJVA9VPH50NQ3UP5ZDFkTpH0cr
6Ofh4Gbq2oxBsw1tDLCzyvJtGASAqaMUSAmTv026/FfuWFE7h004szuyeHgyy9TAmeSXxyzyduXE
sPD3glBQhql2Sil3XV3/MoHEi2zmC8RoI/HtYjJ3q/RWJfI9X87JyVzsgHmq7o1qCGDY/uO1zm+J
ppkzLlRmfv7cxfvR7mmoLnG9y9vWNfrRmFSqtyHzHbKXRudcIn1j4H1nLHoGV+CcXBfWMkWYZxcP
ZQKFSTgltZllFiEk84l1bV142WiT91nLbTu06cXGMZNV1KnTTC2ucHs+4xIjgyM+p0JRy3PA7Nn4
Rqg2L8N6t4vAEwaKc2wZ6q8LRMBi8VvcymVa16Xhj3qiSspj/URYWUpKE15EhnBVyrlTLza6ALU0
05aRssGi6aBhB2ZxXMyBWgbBxvInjA6LnfD3QoRmcbSQv45VgsOQ/VoCfwIj0nPiGFnCVGZZiH+s
OY0AXBVwjnqIxxFp6VvuRH9Xi2hCfnNfHrdTMgfE/yF7OXY+/uJljlgus0XhOcxnYuq464HAYof4
ZJ5Qc7QqQOdM+5rKRzfQxGdILmsYIeSce5fGsS4dLSAKlOVoHGbPg1qdgavhej8S/UPnLZZ1f9AT
vJMWaDU5rs+RENV+/X+GcsmMQBDJLa9tI3cfOcNTF860cwLNWD2CTeC5HV+2d4+hrTfDOhEyPOKK
8/oTRiBctavUJV2ygQSWePJgqvPygD83y1/XTbdS3cGBpdItk7yed5AZj3ZwmF1ulM4yFxRJA0HR
1cxA2pnOUELjKewpCjv6q29Pz9mcLdBjZqGBF8pzkeN94SHI9hj31DxVyr7oa30JiiYlYmqRUHLK
jtUSYrGu1sv5qVpHHeke4PbgyyXNp8kvSHdZNmqCxOeNY3f3QcshxP6U0UZZz2coG3MDZIP/pDYn
HCD+cf1InCqcSuvquiBl6Nf/TauqOa8Lux35or+3yflqcQnPT4bOPyexc/CHJDy0q5HVXs4uzhCL
BI7ZOEbjcnNZXlOuv7D1XOQPyy92A0ySNJnYD5nRfkLBHW6zEczL8sfkikDSOQeF9s9du2AdcufX
tbl+RYJeyVqbGvp0y7RcleHXaILhupRH2maKD/5SSlm2CAz73o9lj2kDT3BE+xB/X9RurKDnUlm+
1nq9rJvrAguQPA86AfYqqLmv33ycjGbvOPZVEDsdu+BcCVYDw7q4YNHLb6Szz1Mmgf2gTz224rPv
cMmXmn64JAqiZdyU+WVxkLl6AtBQNPLF0aFzFLm+WZXF9CGOsO5a1nak1nLXCXXfp+YjIwiKkdy5
7KIrAKxBCEubGE2zT/m6sQilGYyzXbNXbdl/k9Q1YSqUz6G0P2Wd/+4X4a2Rltgyo3QPQlagfwi/
LDIS2WQG/Nk0u7OHj68N5LunHfodWJUNfOJ3ZYAqByMAwRvl51iALNa9Xe4KCaEgiei4UlnsnRBQ
c+p+0NPFaYgDLJhOEsG9TW19y4bic90W3Gfdez2gVw4IlqMc3z731Cr7YqRnnUzPRWQeO8ZjYYyT
g1HhKWgMcgxCM9rimLunTP8YZvg+gycriLBfuKSbjD5ZSQUj41R20FQmd+eQeY+no2Wg0hEArupv
XJHzXbSEjqERhV9stiNzCJsMvxb5A92C6jI1no+uvjpNVaO/1hBjg8j9lkQKDMC0tHhqxqh9GW/D
wXyLXeNBULjYZVaeL8r6n5ZgXN8kPQF/LUmYtQFgarn+KDrrY0bq+Vgp8zD4Cz+Du4hQdjZv1tV8
jO1TM52QIXBfmzrrwSJzey+SSpzHMjBP/1/r+T/SejqWb/07reftx/Bf77XK/0nr+esf/aH1DKy/
hQhGw4CI3uAPZecfub6B+Fvgm67pcwKjulyVoH8XfXp/My0PEZDpI7AI/eC36NM1/4aNxfEEwovQ
oxrr/W9EnxY/58+STzf0fGfJ80Xt6YnQ9xdJ6J9Sfa3eb3rTjOvTZMbFQ28W3XNk12DcoXRoFCGY
oGZs4tiN4+in5+fxcS4w+f5ppz3+Upj+V6XLxzqtuiUt2P2/fItQWCa7iX1hhX8RnvYU0OcmtKpT
VeCVlF70QuXmfka7efNmpn5Tqe4VnttFkeTHlgGCqWM2JpMDUZB4EWylfsmbv43/J/5BTuoqev3z
V7KXOOM/aWGXHeMirrUDM3Bt4YR/2THKcOxAhuB87EkimS+4p5iaDkFRBN/LLjMfi1Efm7rlce7E
X116grDSkIVaIdZZD9w6GIWdrgZ9cDygJFTtsrtAzJBlTDDTgWkMBzoGCBLqLt6FMqIMAcTIGNrj
YFtMR+Pxw3/Yyf6//iIPrbAryIQOQrKn//lQN7TkRwbz1ckUs3lxghGBU1IrcvsiMJXCPdqRSoF7
jvbRkrAdKbBwW/LrTl6pPb6mdWBD9Q4/RrYpdv/hu6Fv/uve9jjRGeM7y0WynO9/Pg27tsvUEAYl
46LhORr8LbPc4lRjRD7EiyG/RRG4mZzm3ROasaRn80AbGgqRyUjZMZ8fSuMhNqf/+L3+5cRE+EvJ
jmuElG0O1LJP/3R5ZKYxSrtV4ujmp6aDSUA+fbLxDFiaaKOvHdDmKenEbrYq2kOUD2U51EsDg9Ky
N1v3JSTkf7+rvOUw/dOJiWbGwTWI/oFjaSP6/qevNLWoWuJo7KFdWMOekpFxIR9tZ9qhcS+KVL1A
achtJ35qhiJ7RS26m7wxIVbXTwEs9gyOIjneKrcm8bM3GKKMhUvYQXyq6tn8qCg8Bn2k7jGQL24+
gwZv7r7SFrCumIgJ/3b3lZWpe2t8yEKUGaNRA9SS9rxNR2M3hSMElmj6CuKAYashRlSg9dVtA0ho
sj15Tv2edDQQx5aGADPQo2O0N3R+FIVrNd0Uuulp+plmeETMBDbaGMh+G+CSJF+UmrkPvJfuOlPo
oRr67WSHr/9+99qu9S/XSeBZFq9z3ZvCtN2/7OCqRBiUlZ0+2jDwfbusb04coW8W4mJnjjplTYy8
okE8NUbjbWQIi92/qh6zpHo09MIspBWEN48SnqBVp8pg2k8NO2jS34ek5rdPTXTJo5mU0yj4Jpss
PSCrEuxfGD2+S0JwYMj3iOipJAmByo92e6gjOzjTTX3MQ8TfU9Kf0ESYN0OxWNdyEcdU4fVjL/wG
jBGBmq1Bbue6KBJxs6KwRoJsRThR6gu6q2cOo6Y+No7HtvOs197Fnp+gNye9egm5s6Aizdbr3Goy
hFVCloTEazaZyBGpqkDu2Pp2ja0Nie1BmktKqEXIGfUCuuyL5UBWGREyc37fCYm21vs6aZt8g9Ei
urNITHDPujjxgNuaviY1wmEAZtoqPyZT61597IsZ3vW6u5I/LW5dU9C3T8kaW9gSZfaR3G195NEG
p9qap0uleusGotZGMHjzA/Mx9BpQ+lKFW8uuxHVIGqRqHp2qwhyX2ra0TjzYUa2aZX/HhKK+WKGe
qFGmLdZ9el5E/56NBApcu9RzSw1AtI2+VH3/IZQ1RZ3lGPlFAp4+caxtMLQdw3vz3UuEBWSJufI4
MFLOOmo3pXGjy1XtAqMIrjxViWUN0ifmpJeyK51rYuXpU2T06ZOZieSuNjHWqbo5GMRrv2hACtyZ
wTH7o7voe0jToAF6Q+U23QaDs4W2IZXdgnJnkAVQ1t3mSfgp5DSH0aOW3ee0i6trO9IxnoQGEx+4
ON298TwF4bBxJp7yGZXLXdi7hHSMRXZ1l0U7mQ7BB8ktR0a/F1aXbBJ0TQ80op6zAdCB4SGXHs0k
3mfMgeh7E8dX+ao49aSYPtYVs4+IilGaZiljVf0FDev0qEtjfOy78o1W3YV6GX571ADPrtkYDyka
8HXLcc3Xah7ZyVYtHqYJ+rNsxdkrKPTFInhYFx6TUFgv4MPXzVlU4a8/5B6/o+uBc66vJRlWbe5Q
46G06/m6vtkRZoo+t0JsUaYhUjKoCWAq4ie1LIpyDk9cJAifl82p4WaqnGS8d5V/WF9yMZtQoLDO
rUMKsCnC5GDbefySVwnZ4DkNQW4wxvO6MOlzJcWESXd5RxKa+khQTnTnSKbXjv+4LjpmkGc0zd/W
rRJz+o2fB4/J4t7c9phBKPy/rAtidN/DOaiQQcMHb8HBIJXPTPhunYuvriQaa2zkI10rYGWj6F7i
KtjxgCWXTFKs1Y54w0YZ0EBrhxen7jHBxG9gRYJj4gXTUXuEHdR+q3edprdhioXD0eao1GeIoWPU
yPew6VGxf6fSmX7oJk5ik0wct/DeLA8qX1jTBLFcKGW6QVtG9etbUWvxqMBzBvbnsHT6R/qWkZ7e
tN9dXF8fgiRRR58iQ1XF/ZHpjMIh520zPDdQVLLTyHWxM1r3zsPDc/IKbyHOdt4uLb2rVoTJpYEC
TYrcHGDljJ80XMyAzTAdijKf9/EAfK7PcpQUMv1pc2vbCznAkel0uC0G7hPKhkoMNKU2SJCnJlOq
MXpKCmJiHJ3sXW6+xxLhbqV0eKsNmPkGCPLWpNxiygzqzGR/YLY8kaHWNo9+Uj0hB32NRvRBeHPD
zegl0VlY4POKQiS7KIzviwQN27o3C3c2TnOl7iwPpIbMQXqn2UdP6+6RhuI2ayQE7eX+hJDfeZ04
l1X7KTQN+cST6lY68wBSVMCMDMeXwB/Sg/YuIw4zgo55laG7j9ydOIBhGD+7rTtDo21v2ibqQQ/c
JNBIb7GIi00rMYa42XxMQhotlpNs6E/TJSvmFz+O3Wsat2JXVTQp84p5/zgImhSpgQKEIn0LQzVB
wcfxewzjdLgAyHhEnk86k4mXtJlyCBJJcPSKWt3BpsNONSNJjhZueIgajp827ecyRHSaxjWw3grD
l2F9RQysGK+SGZTBZR8q3EvYf5kZp12CNIKSXxIOJLSAma7mm6X7S1Vnxsd5Jo2ldDG8JBPg1SI/
Upu7zRpMFROy4hDgVtq7RoLKBFdI3pOljh4xHKNX0wEsiIb5JY+nratxEnE6Gm+xjsHWjvVB6D7Y
0tifH8PmSXkZ/vI2jfeBHCX/vT3TLA95sPbzJRxVfkomStzjYBUPZhn6Z9rg92kG4D5KhlPelN5Z
hiUj8Jgn6yQJfUiWcUCJt7XzFAV91zvPaL42ZgwT5JuJ+GOLRjU7OlreN4Vd30xBKL3Tn6PI+cSg
xjvlnvqRZjXcYNN3TkYnHiztBFDNZ4XzpYToWmRgqNDAP/vubF2qwF2StDuiK+0c3FQ3Kvii1Iv6
yne/1G0o39Mgeetzgn+cVoWbwYUgpIuS8CnLcU4utI6zjs6I1eQhbAsPa3wP4q/xb3TEA9BTd3Ty
JpiZdGlz/9HKShgqeLYk2VKNkNNdF9QkElLuuAuDSJ3WL290cfsktbivY2nQLU1TamTke3T0ee6x
vR7mGLV0Il5R9ypuA326SEZ5+oduQkEye2+SiXhuQiJcftlkqO6BKHVwaG5aXsZkDLci0xEOf9zr
uqeI5jQPheoVIer7tjWI0ullf+zHH8qr6vuhDlHcReqnnJEjDAjNT5knN+XcnKysMfZhXKtjARTo
zEMN/goHDy9BmzJVrQi2ywNUAy23Qh2NH+1e4rOa+Al4GeFzGLUBFoizafmMLkJhWVVWc+AMOjka
ETMqdMJbF9m2gyoV1aaHoaLj2RMLsR8KnxTvZoe30LgWPQW+WXmQwNtgx2kCTJOCWOb/KNx0flxi
xdIgONno3g8qA9nuwnHVUtsIXsPskFKruOsR3rWiL171sNUG1KpYquYCJyuoE+dVaQu9jSIdQtcf
oxmGdJeKV1tHpNYRMa4HbIJ8nSVKtFIwlMOMuh6dYw8HRjQF2bPSJV9ucr70vTHDV0GUbxkd2ZZG
T/Bg18tLkfL/FB6XbqcJoLS67ObDB3rtHXxcRjLip1g26WOPV54s7OI+pP3DM6pHoPCiy/KUG2LX
NzBLcPgNF+l7dFUnP7pnmGrDw83LT1YSPRpD1v9wAoSfrYkOU5Kl66KsUGXlX+xQeBfRar0ze/s8
Mo1bX0mHwb+EdkGm/Ozku6xIJZ7L5b1y/VdaXlQv3Du3JIO6qNLhqnRM5I5JY60qu+HiBxMJGgnT
JFeR2Ib497uw7GI/DNLcpx7pzEzILn2cxtd1bV0ECX64wQw0quraQCRsusZFZKS9UHk+r29p0/yM
4Mkge1T8RLKXbnsTNK2XOWckqvavRVVw9Jq+iTB6kv8ZMP3CNELgoWfWZDDP6bvZkB9mmOBujPrJ
bR7HwvcfDbKBhzqSz2Zhe8eGCg66lEk+r69pb1RQuXvK9tIxGEqT2TZPiXqu84Rg2K55XLciNIZn
zCbEBy1/jI8eLb09pzFpUX6Z7vzQkztOGecp923nacqXlI8C8WtCn+tOUW05NQ4l8tFfcAJDd9Vm
3LzAykRt7jwHVkhG4NSUhKTwdWhwN9dQ5B+saAjIww5PoQvaxjVlvDfjxHrucst8TnxwIi1fMOqE
ix7JZAZmxztKUwMZbcvlg/zalsGR6UZ9RelXYf7xUGgYxoPVCvM8zaZ5HuYa98S6HUgXHhoMz22I
BSVjgnQxJuxHdlngJaGIdnaN+JmKvQLNNoYXmdDq6RnY6WGcz+uCWi6+gN/byYQSF30bsGz2M4/M
yf+RWu0Epf/oB00CEMd7KhAqog3FGMO4HMYFjLSylNTrR5VdgiQm0aFtbnYEMc1OvU8GNEuGYSYM
5nk4jZWPdCINi52Oyys8oU+q9r9GykRIUqijKfAQlmV6hZSYcmDjJyAwNzGnN/CMG7+zXxnhHXHq
QtXgq04WwquiBAw5OMW14ykQegNdi2n83OCu3DR29tEwIVHNpgMVJn31K6ZeyjnB1tv3EV1AOpG4
fUrxzZvdL8EcHIew/2BUiAr7+b00fWiJtK838WsicdT0XVYfKlBFd0kYc5a208ZqB5Rz3RODk4/w
PGjUg2absKuYNoqE5mhb2SkuTrZKHvPKp7lGtgw4UBTJFarKaKADT+XwaiDEHMAct+hQzdb8Uutn
xvnRDtYaLMeRUY2lAuuUORGhpf147F34vkVvEFO5mDsbK72kZq02Zqh/uEaAP9zLv4z5LJE5hx/p
tnSnShI2ywg9jAv/RKkNvUyxzagp0dXjdrkuSnIHFB02KxM/2pnfCbUCgIZ/ssLO3Lmu9+SnIxwK
lRNURgfIqIDJhq65R71Cq9oBrykz+5j5xrPhJLhSmj4gpqT4OgrNIH4p7+AQavLwzaRfv4t8MJRN
Owps3BjbPYW1Bs+huuPRuUl7pkN1af2M2NVyiKrtbPDcNiwGAl3efMnfnQx9P17zhsyesYSwgR1f
zt13bhwP3IYIk3Rs8RDiGbqjJY/9qKx/Dh4I7ijzMPqOwnuLfecmFhFQ2gkqoEQFVkUCyVskzgdf
yE9Kp8U5lUyBXREBwBFDdrXxpbeNDJ7yYBl9VepzWtXyI4fkHozJm8KleZeq5ouvO5RafjMfWsBi
G78nJD1NchP0u/PMpD2/uIE13oWFQ8EscJKbQSB2l9rq1uUo9NrOeMNTSomBWXs29eFOSh5fYSTV
1racRa0aJceuMMRhNp/FfNMyBSEbSPmUItvyFPG7Ogdp5AcBk3LfPvRIumQdlde+kDaTpQ+m1ZlX
5D1yyyncMhdq2Im2WlBZ6iKVW2y9QjVEXZj9SXjd54rCEcyi9kw/N9lz3+P+5ZkLyITAGArUleHT
+Tr17mR+keZA4lYcECdbiOmYmdXnhrHUIe/DJ5Pw5DkCyJ976AtDK7FQKQlvnw89mKzXgaLyEd0r
ZnMZNYScpy8BGFpjjsIrR63fZB71pAi4xA7k3y7M6nIb6Nm/uDlX/ykYcV1YfdBt1+dGbNgfxOQ5
JwYK8BTiYZu3fPvCzZ5Cf4g+1Fm1r+X0Fgisj1WMg8OcEA2EiUKemmbV1hryJ8sQ3LdGWmUQxzyw
ulDN0e3Tt48wq5dkV8TNQ1+3t9wgICOha5biakb1YEYR06LmOLR4NCE5EM2TQgRF2mjUMzabReix
cqz9Mqj3UTB/CD16y0vpmujuZRV1GBqcln5i2snPoS4gbJqvNbkx8EDxCgxtSMDl6h2QzCll4G6L
5ivM768ZBYrzzBiwuuttLzyv20gv78YkTU7+0qOXa2N+Wayb6wJ/PZ31/+efo6Ut//vdQyDa/TQk
L6FdHSw5bJrefw/yRoMBx0S78w1wiVOVH/GsiaNa3rDor+c6hNrooTEUwBVWMvW66LPJ2k/fE+bg
4LhHBmvXqNAppiAgiP6DlnRrdIrVGKBlLvAQVKVTbApZfpnKEQWr0xK6DFPqPNvIy9AsM9cNd0Gu
YEH6CaBiFBrPUbP0dqO53MMseyJtsI3KlzToPygzBDC2aDXMRc2BEfZuVApsIGBS5yDFELxoRVtF
9CGYjrJ+FTTwX+cAtjoMyLTHAlT7+Rnw7HRLprTZegF0q7yWd7EoLHZNAXY8MY9xZ0gOnKaSQft4
diNEkHNHWLQxGuUZKgs0idh9waRaSZmfRT1/52DDg+yBy7sDcUmhnWE9o09vAxG/DQlgtEL4koni
JkvJGvFUWzMDnMj9qkPKugWVFV3E9YOXtfchbeJLo6uD4EwG4UgCal+nFIjGBENKu8OMn3/yy1Jd
oopiQ5S2IDrpl13zoro5Vm28SfAJ+4Axwqno4v5JGIKYdG/uvuEGPgRzd+jnzn0JgoR4eDOqjhHy
17e6ii5VlRlfUMzJjRta/Q3lenHjEc1ESfQ7yWD8Syyp8SBCqHHFv0NXffKjNPhRJsO275YIecN/
KCKnx5mWNUiwp2Pjtv7XsnJg3ncex9WkkF7o5FmMNHR6TZGXCXWA5nbhoRoDQaIlQQA6EjMUI24d
k1M4PFu6ltIcyWOS8DCzGQ+UONozEAUIEIn2b3ETF9QDa2trgFS7BsqIwbAJYo3T4idGnCMTSv/k
N+BF4oCYMau3Xim2IWQzeMSXYoLBi9zNqZMX1UV6t2wFDe04XXbBrbMdyIElyhPlLtLeqXpNmCNs
Ms0sOFYkRmZhXx9cc7VLAYhiZI46/H7KvOA+U+SJmIb/TYXtdMLvOnbdTRN+NyLhSD0CDeGvsGOE
5Z6GbDT2SvbB/aBIZcqq9GoVoqA9OF7oTtYn7pmo1TL9ZJf+lxwzV+ISL1hT8X3MzJaEnoSHlEXy
TePrZ93yMG5jwlzGcP7eNsQKuNFqH2sMImuTao81mGgNaBOZQokcjGl7jwIDIDJmHN8gD27IJ3XU
enpPko4h+qCs21qWQpV1oG3kP1vml8Zx5b4Clnvou/ATmFyJtjhxzkU6e1QxJPl0NufYqOh6xvNb
OjXVERPjC0drOvkV/q807+d9ZWvEJCHWMRFoG8qQOe8tTjBuEcTIZAKQINXhtub9iaM+io7Qg542
UjOZMEGK7kqZ07uO1nugy4fKa9VTMkMzq/y4uzdK9CcujzQ1tOPBm94nMdxEJcxrjDPGY/eep7T6
VMzhAJvPJ94l82/VNHyMUWE+6iYClqy5Agc/J1eKlk0++Q9CFvAybcB8c9w+zJS244COjTtoUqLq
Jrl0qX6e/ZxKuvcdnMuu8myCyWKDwXbmTrvWqZaZOhaOBox3h4hFD06wYDiJ2R26b+YwJZfZ8Iiv
6Mf62B9r1aUgnkd9nzQ96RExlTRjvh+a0Ds4k3K2ppSQnJfKAV5zfxt1zUK/qY4qGKpTn6OYT8PG
Ok45u8N13VtahsBJP0zclL2oe5jsXp2nPn+BppSiqJf2JYdx4zeuuYM/DKE7WQDDBkFTzCKFbftH
w02BXDDxxCG5GbQ2D3PL9J9SsfzI3Z5RuJntgfpUn7v5NKXpGfB9evMNes0Mklp8fioyH1IsqGRY
dONj0nI7dFRnXDNl8KF2/Dh4FANGNd+HLglKutX53mISQhTiyHkxs/8Y2PqXBITtRdfiwzAKUnzx
nG0sRUBhgDaMGw//SHbwpCItejoqmQ0nM/vRO4ATZJEZZxwD6Rhi3pjMT7rjCRtUc3VILA6xW7jW
Qao5OcUkem0Ql+6w/0xPFlrQQ420azNgcCVmjR6wZOCXde51jokeFWP95lpZcvVaQDqwmQRqp8jZ
TGWL6n4y8qeQjyAAa5wRo2cRcPeFX7Ppx+CYMv+/tB0sKpCu/qVmzBh1FI7y3u4OzHCbe88w9XlM
qJp6tXWfJv6bWbr6yL3qjVYFOu8KBxNaVoYWFsIoIFQt9SWbsw/fDTFw0+Dejd2Q7ng6LBnpMcnY
XUSw5WJLdBcFKtKo/uCm09ViQHF1lkVqc0dWsb5EAyNCaeJyhtrfnEnhuBcytV6HssBtkBnp1mgu
VFLLS+xUFtnrxs8iQo/f6ki+Om7YPxhQD7zw3fQm77U1lP86U/Tvhvw9NXuUhoWlrp6OjsEAqwB9
bkSwGA8AwTyxm6R3w3JIPw8oB4ChsryUhYvuNy7CTaVi0pGsprqMZJwwpxzvjYwhX2K6zrbwfD1u
7Tj9AdoMI1biuWcfmOpJdFABajoHVhZt/CCHOuDzYKfcarOqingm8RhgTUTJ4s5vuWHwBUGBtXQF
YPRZ+xGb+bEIMrKAbSPuTxl1ITUgqD9K3cKA7b0RDgeiXy/l+TLbUWzzRJTDLfFCa58VNOL7qvtg
O+lwrIYIfMZQ0WIqcH/dA8eYBbfkvA0eVKPaB6hH7cN62ym4gtGh5MdgfKApwFi96cLqFixtane0
2ntvfLBjLzmGGXf4rELUg0cvf0iWtSA1fuQ1k+6qG/zjUFj0RgVIe1XwWlTd+3XfXt0MexrD2Ivy
R28n57yAulMyU0gSuqwBM1Ai3ipV8Jh0TXNnuMRfzVXs3w/dmB2H0rzPMRKKtiovAo7piXAL0m0j
CcZFAFKfuDcTmjB/SQInZoZcihdtpfdVp8z3yJkr0I3wrczZetTt4iYsNXgXdiSJcU11cFVtnKVZ
fB4sO9nmg7jIysM17rsB1jFUqiWyWNOJX1VnXdJhnOB3aXubZIHG2Rp+m6D9HqaoHnZGYl8S+kbv
Iyis2cfiBv4uuVkyjgiBQ4jZeP3OpYBy7hnqWUFtfc2HZj+nJd0DBqEg4qmEagPN7GRT2Tn0jg0T
omnFa0bwvUi6zcDY9ToW1BP60j5blmoeID0/UKLf5bktv4y9+cOL9TevJn85Eu30KilPU1p4BR2f
HoeO4tJ6PqxnRgQQyWXIsZNdUW/tssSbH5PbxcnNGd/mH1yF4DKknHFoK1c9VcxMp8SO7kxn6jYN
pTL6UJ/7hPxfi+fGHc14dY0z65UGOI6Sin5Oz9xtT2WLaR/tTkAlSC1xl50aXF8EG0FwwZo3vlXC
+4GhhZeKwjwwzrQ/zJpRazXb82G9CTs1XaU0ZEznjd03ODmky6vWPEx9U2+nis6mwj540EbggZcJ
3pK67l4rU7j3iWO/5c2TT///Baxm+iqURYW6Sq1DkglkAsJUZ3eQEp79srpuO4tHYV2bJwG7YNlM
JheZVQpVr/Q6HglpJk7Oqsv+LUGuquGjpXJEzUgwVjm/DiSd+1U+/Gs1p619GqZ7is1/yPlX8fCq
7v+ldF6VzzUmpy2XPEyKRfUdehSTKZcEC4RwXa9SP72LlZN5SBQKAsCi8lwN1h8LsQRV3PnNxQJ9
Av5ef8+7sgEUsejeV316t9ht1jUrr7F1Cf/jL+1wv8j3f62uSv5V2d8E3I2S1iu39JXl+bcoed38
vfACws+anF5tuujs1w9YP/DXR/3jNeUKkANxfQQ3q2bCyoto543D2/q2fH1t/YB8DRZav8JfPjCX
iLMQM7411EjPUPURyK/OgV/by4txYiwxLQrtTI80PCywq/7W1a9rvzejxGCgGne/5Ou/X193/1/e
+3vz9/sc2jw5xgtm3euLRQyLmf6gZmjPAUx+H8V12zAkRyLFnsHJb9K4JKIwcpV7LobEdzadVyLI
EPlhGEJB6fBlfYPhfhV2K09jMBLIIIhi+vW5wVxxdqz/xS9h7/KXdc1KQqxfWfdtffP60roIF/3v
utaKsAWXU59+f9z6+q/PrEcKf65EP1cubm4qeN05W1zX69q6WP+gU2bgRa4x5MgXIDHAHmVCBbf3
i51Ykp6KpsTzhIsTEG9xWg9zskrVfx/WIt/3y0W1Xk7YPJrzuuiXNdefAGsD8N2Box3PjazGs015
nqIem78X62tlMjMzJBwsywnGuOsK0v3WHxJnXCTrYgpUvItzBVJkDqsPIoOru+gFCizNd+hcQCeg
a0pIrczVPgA0h7yccp8wp11YBhguPBRb4asRatiGkX/IymrkEY1VsWkwZCcfrKp6dnJKsP/N3nkt
R45k2fZXxuYdNdDCbKYfEJpkUKvMFxiTSUI4NBzy62c5qrorK6tv9fT7NUsLCwaToQC4OGevvcdp
N9PKDymd46UZE17czQcWaCZ57GzxDSykZnZ42BEMT5jJ3RRm5u/NWXz3A/Y7NMKf3IoXLAjVbHqu
aa2sXnxAiQF7yk0ZJfGhs6yzzelG7BNCvbhBfeRMz2bj3Egzi69iOwakU8XmNMJExcXLmzcYjqE3
d9+oxdErpzEaIgATdcSR4QnRZMCsyHknI6r/c2NT3SSkBbNvRC3kyESudY5s7Bys/jyp3nAvYfrc
7Eb3gkt77iJM0i4H2dAj7eet0/Uvdt7eUjE79NGTocewo7P/Xjsv0i2IZJbBqYvFO6P1liYgnydO
D5nmo9dq5vdloXtvFxxuGrP+TBxvXDtP5ui9acT1dUW2mTz57kv6LIRPaaFp0C+IOniTYqaDk5hs
FpjGU3LHEge7p7QnYFyL9F1PDeiM69rXJsWIZezBIg1zOlWILTI6NwOhiW4U3aY+/cSYzNakJFHT
q716E2ytHBdMujkUZHxfhX8MJ1viNYkeZVEe8RKpg/+QY9iA67ncdezELiKT2K+4x+qtm5N9neT0
zwPjC4E7ZsA2yypY4tctbOIQ3aXyuoQP3WFoB/rT17jlkz1CAuDAnjYHKN6y/KIRiPOlbRmHCLFN
ODVNT8dKkRlmeg5a62GWJgmauHBs0EbcU6I689kJrJtTFMUp+yov5dsjsybMHDw3a7d85ur8NORW
LtRJSekBCgdesGNOLsMwj9Fi08OwksMypCpuWf/GBqLjkjWNdsu5nW1ZH1ZE9CJJ3EeyfpklbqJ1
lX5L6xFExMedSw+i3eJ4DR/YuJ8953vkRltnvKgFNgFYQBIfSaAa4SfFTBOliA7tZB9xeCRGF+XO
XtcaQYiInJ7MnIDqSdNIUxgbkyxLEi/bphqOWTypvCxpP05zjSpJL/EKw9zJLwoHX1iju6Orvl/U
tmF9KIb5bfvRuNdLwm+dyQl2XbN8MSPTOZPihLVdJopNZlMuWGLTO8Gne7gEJA0d9Ejf01dE0OlE
jxPq4lPAJjGsmpIL1CJDs3QJoLIrwkwjPkFn1+Wd7ZbLQ5LU26rFZEmbAeqp4Sz7AI0fuhb0SvBA
JIgrQ7NpmrProc6emCiGx/VGgpNOnf6QVVfYJy0PWWN9b/ByZo8VjY8ejjjbTI+ZCpePPAWmNNMx
vU0tXDbHYk/ghslYlQdHfOrUZaKl93HiXSS2dVXRmPUHZ7hsFocegYRtLrx7S1re/WQQxJ0vw63e
mw9N2b4nuO/wK+Lgp9kqb1xyK9ioG+PJx86WUaNFbFMZ09bA+nZXBO0BizTr2mBnN1SEWSH8fqPM
jCMEZUTqfjhx5KU9XnnZc1FnPqv/sSWlYuIsGB8RekicsMgFNfyApVPNsjDXz43r22fHnG1yxJAr
Tuga9q42u1zJmQP6jVFpVRP5FicGlrL2XTMQ8qa58bSjXAWTpL3gSOWeLelfTeiujsvSpNuiSCZS
LYlUb1Op1OpFskMf/jHn5gPKiuRBUp4Hyyye3JGwmS54cHBHTBzxUhCZcxUFc33ONON+Vd00LVXJ
tNIv4oUwYZeX/2tlsfGTu7bt+6iusNWG5jDgGn9GLZbBzILUs+qjMHxxHAea3rKItBDN4JOPaPFh
KrqWxK157yhxx+SStfrXb8H8E+3Be2BA1TEM1GkEWj/J2YMokXhEyPpYaMidot688WJGAG1MMLvJ
/C+5yfocQUC9D6ohubaDeBOYRGZrkJObDggfZVycXCqxKf5Vxc3gx4+S5vKJ7ap+rVSgazXqX7xr
Jbj+g+JdfXO6Dj2BDh8DgZ8E2dAMuZVVE19cgKNB7hj+KR6iawPrwh3iBfvgKFp/GozT4M7JgW2T
wEviaNjiWzrOV1FnB2+AX4afAFDqzxXFHIo/zgcCFUcZ+rMEphpz21UOyU5pulz8i/f/J7iB9x+Y
UAR+4PIxVsH5DxDB3GUwM4ZbMdSVLN1trdqmsuNDOHgQIag+ocooidnqBsx6vVfCQhgebOwJCZUk
74XUGdPHr/WbIzKQTdd/DVQFpMnqL1x5t9lU1wdMNcZNVyT4g2T2tS3zfrN+iP/6AxDT/e2/+fmd
/lrLhSZ/+vFvj1XBv/9Wf/OP//PHv/jbOX1vq676lH/5vw4f1fVb8dH9/J/+8My8+m/vbvsm3/7w
w26Ft+76j3a+/+j6XK7vArBH/c//6y//4+P/goDBRZnAKP9vu/9nBPwMgj8SYL/9ze8EmO1ZYC1c
diZOihYX5d8JMOsXG4m6gnIYEQzH5ZV+JMB42LepRlso9/7h+m+bv3hmYOD271Ap0h3b+3cAsJ9g
BzPAUC/A99+ybMujfPDztWUM/ZJWPinNbvDu9x5borvFICw5ixFy/fDF3P56xf7IVFl/upCRBPJJ
IZAQWPN9/EQgRf1AXGQVR8e5NcTe9NGeecNkYbJicQ1iUqZ/7zr91AsSseYz/dLXRptOOfludPOK
r4VXwCaDm1DVH7cqyFFMM8mFgsagX2Km7euPODlg6uFal2nuoDI0G4Rs5CO3tkCGO5HEnDnpVRX7
tIBZttBeqXaD1t7+9Qf1/gSP8UEdV/d10hwMj8P7R0YncfN8soQfEOtsHyfpd6GV+QjzcPANMRwX
Rg43kZrvaFE/89Q61qgu9bQkFj4qSaGp5R6zgSPT9mdhF1c4y+M2JiLK362zE6VZkJjDig76glzC
DuujwngRfVJd0EbpsbIwfdYzLlnNS4wdWyWtM+4z5zwjK1u3dmuDWzP1ah8wg6eu3QPYJzgNJCVi
djo55J7nOAW2NNc1j26UY/O25eCz7GaYxoGKHpoXy9e5wUM5wQ078Y0nnNb0MC6TgliejGQHegEB
1CF/kn4a2Xws6/F2gEujLGGJLV4I8/LR5M2t0ONPVxDJu4j0oWb/YRJRg56l87ezLb5UTRUjBh/e
hgbPpcLNx+2/OFZ/4qk4VgrxM5yAsdl0fzop8ZKt2a4twTFJWHWRxfyYWeJrgCX2UGLhVIoyCtuy
7zexTYzw0JAtULXoQV3MeTWvwmKQAn2eHGNh+RtP0E/Gp2AXjaa5ZTGH0Q1jvtP4r1NHNqeJfWWo
D/DB1FRZ7MeHtkYa0tK33fu0GF4gMB1Vr/50sqAjudWmEIkaJcxw/Q6bQWP1TKFusYNvKGOmC6tt
XvOkvLKrymfX5GQ0QHu1wrkszPq5H8vbgobzFhEGLazhiv3r184pb6Nu7vbORUWLfDZdBCz5NRzZ
TW/KK8cDOCouLL0bgCioE/IfwEs4inZJbAZA0h0rRx1Bp8HBz7KbIJgBtPLHqROffisuOFD3RcAZ
8y+O08+LAA4Tbi4BcKhv48j1E4/Z2RZtSW8MjqlVj1sspckki515b9hVKM0HaYvXv35B459dxL4P
9QcL6gPH/nRikMnYFbXBK1qThY7UvV18xGfIrnAyKvuXOqX7rqG3S2kjiZkzOK04wuRhCLhP/8QU
+9kBJDTxETuwv35v/+ycDdCKcbaAAAYW88aPWKJpdGVZIFA6espPoKLJT5gC9BRvosCcDMdePGdK
ysf/9svaumFbDlE02FTZPx0DAHTTz0eCEIgV/pwc/1GvGQ/8KvvEoo3M4AlVc/eviDxD/9PCGQjT
5GHPVdPUn+aoLKZLMXLhHnVpQJ7ENxSRsHof86uoBtzxMDbHY0HIjf1EFPyjwHIPu14T335P/zSM
4LIYlmGDRTKjf1Jg24WdW8YgE+liPqQ8TW4EB6oRSNWzmeqvztYRf3ixzd3i1u7SdJPP6UvZanel
7V6UA1/17BGWJtxq1/C6hKKyrchtd5/VI0HX+q2LXyP5oIqcy4sTxCserdZlqSMNrb7Gs6najXEB
pYfBP6YSYYPDX+j67bvUn0RNQz7qx5sgaqKQ6Jg8XBrvqxwpYTm8s1HgKi8alBBRINg5+/bnBPJh
RKbYZil1p7rAKknk5OTitkdnc1YDD7bEYBJMBrqNG9HMYaubveb6NOMnF8OWfH7ENOSpN9T/ZWol
S2u+9yRzTqMNeggR92jHXHhRwJfrNNYrGkEgSDU7zDB4Y9PQZwz2up+IY1tg10lvmOhxWI6c7Iy/
Pg0VjPnzaODrOhsZxzM93w0CR127PyypyVpFU7K00xFjCQpoFpG9w00/40qhRSoyLbjD5oYSuFFj
H0eNJZHemaBoip5NfJonytnDLsd+JUxQDIaRrx9R/vYoQ7J+X2RMRKxVNs44sj0lVJ3Oa3xVmcYT
uZIGkl7RbOglMqBv2U7RsbKHIMQBQgs15z3FdoWOL9B8V6AO9eEYaZGSRu4REUvsS4exEzNITChX
MX9KLK49M9W3thNgIHFqk/E+qOgzpQOCTkWXm8Juz9Vifxdax0Y5mh+nmk0jY9au4nTqiNOplwdL
T64oht77YIEhnWmLMg4W5bVhvgY9pvqm7e2dovTCvA9I+ck06Ddsx5eeJVZsgF2rsNOeSCGtLPt9
MmgvLg6BU5vMB4Ctp26pvkRVj2NX57y0VAzDIk8fSHZscKLaNG6kbbPIu/JzpO4uYvxm6U8TrvcU
C7w7XrfbRB4hAX17koWPfj6BPMtqEivTna8XmMWSpd3OWU9okrfxcr4q+1mOebeZmuG+bJzPuUFN
SXViT1eLHI06yIBked9RltwlLKw3nkMciSuMPTI0YoEXk7+leT9FJrPTMm35rrb5XCHnIL0nBIjo
dxGxL1rM4qsWp2kiydjhb0lImN9Ymvl0YAuYhFlZAFoUhYxoO5NDGy7U6ElbbbBjdYebrqvT/bCk
ZDJk7bbJrIpqf4DyteGUoLmQcPojmRgziyWghRhRiAzdiDAv29Ih1lJNzhZ2P2CMOKbbOKoLo3id
HYIfpyZ5XuL8IXOayzSrT5mbkGYiQAiyNDli2X/MGwuPuno/AnslNifDXNpb3SMhO3MgJYr82Oio
Z+B+qX7OwV0Qu1Ar2vAQd02wqY32qeByDQfDuktGTwOFEJdGZy5vmPG6gqdhKnEJ27Sfnca5dvWG
nCkj0RiGrEOpM7s0U8MoaMYmSoYRfSTF4yp9KsV0mRkggWOl4xuf10+T2XjbJcjRdE2VRdcU87rC
bIHqmUsTQVE50LxpnxBLEwuiEkpk1ohhINAW76ZK68slsW7mAQpM094QxNyxaA2ZbbwwtUxlA1MQ
KRwNXwazvI91jn/R6volmlsslPWTObBCdVitVE5NcGuvPVgRIzN755vARi3TobXIs/Qu8zHL6vzx
vtNQzqBaTEJbMwmcJf6cNMlmI40MLQ1myrjDfbG4bEjbIGY2IiwdnOQsFMMkikPTVF9aepBhl5pZ
6BYzVr0R8YpTbr0F8iJK+u8No82JjCWMUSfatU50nTfNQ+k7p7v9GCTneqYm62vlWZ/avYu2sIbB
EsXw0XgYUw56dGRku+6my95tvsimJw7M/CrsC9EsF7SjaecFVbYTMDeow8lXX7zxJXecbS8jFt2S
DLfmepkkDE7ptWGGdVo491hvJ8VTmw8eZkHBm/BxplNQTR4sGBF5WEFYBY2Rahj2OUN9qfnmjWxz
uHZsOejOYFckJoOAbFvsdeJPvDy/GsrocdQg96ZquR46wPnazL9kJd9OYj+jSi6uCgqyoebS0GVp
+xKYzCbgrOKu1oLy6EGTh4HR3Nmxi0UAuwORJUdtkoBE8yZi3xhmHq5liYkcK7fp+fCcT8gXOnYf
w32DX0hmczHXlYlpni2fvKC802R9IyyJ8ak/KOkbEnrf3+HB02y6xXvy2N8AZBZ2WE9YYyxLR1ma
wNtD5/cnXyb5zghsjLKT7C1KH9suoNM/M2gm1h0R7DqbLmwDrIOc7ARbyOzRaxhJs9a9UOUrBoVI
HkH96NYIfSdVQ9zxbG839BaaYr/FhGx8qpFIh51J/wMD2oveOKUEC7OC1w7pxLESwfxNS79ylXe7
KBtheILgue+Cu8lgro6BX7qaYIfJ4PBj7hLe6SQYn9wOFUeTejvMASoke027qYd+rxeozgnDw4Ao
oXXTE4uzWK/4gXzxCeqqcQHxK+bNdOjJxSkvait+x+ZpyOP3wiazrGiQ67GaepI1ukiJspX4KTLv
ou5F14J3QqaObo1H6Bxpz6RE08dSoXvY9TU0+cSx1+3XoZ0fC4aXkCBMctYRSKP1OwZDgMCDbaTI
L/rA+8wyXIsdksloClcvY0DWHcGIO7QR15WVvEbxa2de5iU+nGSfVpvMChBA4wUmExAI9bfjnJJy
x/TWLcEOLhMHXCiCcDQcRF7OZmkQmXjx+JK4yieToG+YYY3SgWf7x7ZfnrCT3aeEYh3LIEcywO+V
AfUsxadDyQ49mxiPBqHZ1ZLE24Z8OrPBnRM17cXCGEctggDD1PcvaeF8TurFFh8PDhP3zKSmIN/A
+c5N/EQItzdZ2cbIxi9SA3qMvFczNmB32rss1e+LEZRT8yS9M20J4DEZ4su2KL6ISjsYzLnjnGWY
l/nTzkHqRuKX8QEOAKU5v5XSvR1Hsro8qggnrZ5IkIqvJHTyQHpVUGrJpnK0JxRDNtC13M1jjT6d
Bc/OsBd7yzRARLCHCUV9acry9KuVOTvXDr88l764riWd2gAimlE3zoI/ClE0yszXuWO5uuyhJKeN
L+Zi0y8adR3y0iBwAkVSInialOn7eu/3m1gVKAhc6fHfUcpAJVej7nyYy9w/uEqTv1qyuw3rb7lU
1zOgDX52csFVnYYZyC2CF/XkvjRBL/Lp0Djx0fYDiClQgTyX14mBakQ05XPrF+keiz68yXG5OZnw
w2HiIcoTmXHA3excO/pZLy3Suc2aRaV5JsSPM7R44hRn2rWFRbwjrAs++KHrDDJstAJm15SXiz/s
m87AhVATH9Scb8elwLLVLz8cIz97yV2dsvcAsrqNoglY0Z82gZfcjlX3VHbioRHpZdFXH+04XaaY
8mMz9Ob3BPVc+Gr7OQQo+orqAzPcW1Mq+wGV8ud5+FgYKU7x4jz0eOr2/dPU5x+soS7JnGCZQoIt
5u5MfRTDfL0OCS5LaHKRPpkr63/UTkjAguIr+775wtH7GTV9X+7odvGsLrrM0EHkjXuBTQcfn0pV
ilZOmsCj5YVrkm3v9NXzyidIZW0mONCicy7jgktUSyu0rrMfXaw35ZjD+qbimnV3tCekswWXYBjL
R+dAkaa5aHX8uDdp0ZLx1FaPyAXe1+CA9eiu99ZzBRmygT1wxDrbQsFJFLoSXigtwXrPt3uLMo9b
7BJ82vH2eXRNXEIQG34zAZw2tNxPKWK0OKP6Mw7lc+RHB1QfMO+Z+MwGOoeUfuy8wkWjdK5MGT8F
Vp8eZjfg/erOMcVliaGBNpjRxxf+TH0nliMb14HWLhfBKStYxKUkhxCGzmbdtojt1UsHj+vluz2P
p7WGKTPfDwdiXWJk3n6FKLJOnf3S9q/s2lge6Zq+c5ezS2JGxi8sxs3d6LI9ifh6Wpl9Ku6Ho6N9
TENGx7TlAyjPX6eejDBeChY3LDEvPLaXmIhzIc6zuWvcT6GmdVX6WzeJEa76tYs1tV3Io0/gTLhu
uRdks6GR4nhQDPJUmwWSc/VyaWQ9Gca8Q8/E+UEJby1zaUXwiArwa7OgMKc5CwaXZ+9dJD5t4EZP
5id34vNl7XWia0SPx1j7mTrxWqnU7zPTp8Y28p+8+UYb8EQPKmZXcmfLDZkrCAOwv0CJuqmneNn3
Zb0ZJHyI4QbJ1jXhO4eU6ZklXJbWb/huPJAocES16W1aCxVl3r8V7kzq0GACC1relZlekd9AGHdk
hoNfmpsEI/ijRz1VvnVEt4fqjJmWxN02qo7pLuauSPaDQfWglUUNSTBt7XZON+jwHcoIlKP9iKOf
EWNzmhyu8V6VFccqCfhY0530WnrqVATKcb6sDei6aKBQ4WbdS+TXmDxT4aAj90weKiYbpEKrXANS
asyIRDZm7bG1yQdg0UTNXRlXeCb22bwpV5O303Cqusve4OJeDw/yZoTDa8hL9lVyIHbDgohAZyrD
lPDr6FQ3aOwIqCPvQVlc3C/2NOKlX3N5COtas4DFHAonacNqmhixey01CL4meGIj+VaIWECS46Zf
0j690yJqvetZJ6aETDEdhSmCx3DEG5yfPpeF9QPZf2shRLScPIuFJXBExZH+g07b1n/MM/QPmfod
u7aGEwqiFBt5Xsoi6DysVCXGK5y7trXf85raUIB+iELSRwrGXNoPyVCRh5YE+/UrxVRq3JEvqQqV
ZCKzzkFVuD5bJd5Y20L3LkNy5RWqjkuelZL9ko2GIARC7KGYpuusojo/VOzlitT2wx60cZsvCCFx
IzjntTiWFBswKbHM3cIJjxqD47oWt8lPR4tHKBECbEK1qPBobkFCgehxFllwiGzGbGdOFIar2k6P
hswlRSf8C+LCOfVyRDI3Z19jmyqMoV3RehUhcoSLvLDvIx+JBeV7puPEu2xGI1FW0u0mG/w97jYo
QOxSHoPoIem69JAgaObdU6xpj7hpkH+W0djHFxs4O5hORjqfWs15jWk9sCuodw0RkTIW38ZYoDgi
rRNodPks9CepTmAnobCmBeIrtuvInyO2xyUvIqibGa1+N9beobCozukZZaUFYwbqQpQsOPGoXzgY
uV+uPZlcyz4pr3CYR3J+cvM6X5y7LuK0ZQHV5YXESKJnuUOy8XqOLXZJLiIRZAZELpcuiZ5639x1
nc1OoBKf+sJI27dni6Ey1NMCOceMh35vkP5l2oDqBwNOFcsefJ7IudoWekddDduHWQwiBAnLGWS6
9yiKzqqKG4kr2cz3yRC/4OLhwKGbGr7CKIswD6COxio4JgfWjZxkO3M98wm7jwaj1s2cJpfwiYhq
6PFBJlMgDbDf0BhT8PZaDOoPtNrI8egg7+poN6b3wp3eWrhjpliSsucTG/6rQIHJukKUdY9V4sQ2
p7ORZ5kkBcfBsajSU9Uc0eFgn1LtcZA5xAp+plPwkkJD61DRFRUpA30Z+dApsYxsOw5GicqGyVkW
LMbiWN+O7pfWoHMc5/OTC31tFN7b4Gvv7YplGxpKd1ZwjXVyDZaF2DpRinKsTcv+pobtrhXknUJ7
ewr77uC/wS2uiDVkX1MaAxkgmOENbncdBebRkeZjA0WO8cC13uTX1pze9Qozz+HNFwWeRxDogULR
G5h0AzZdwqjj1oRCcdAz7Bc4HxXIHimk3YBtB7KP95Cd11pgNwdKttllsWQBRB1znewHVsKiupxm
limuvEtt6plh2h/npZgh7K2PaDEbf6NHDVElBm81suAB1ptYb3rw8H/83BLnkiOKvtC6Cp18Y7QH
C7qfQO/lwlDAv2czhhCmMBO56oSMJYRoMC6Fk3INwEoDc9jZbXW8Jfg5wHPNsDDdFLCrVBet8iqi
IbsoCwJDeRFQLMCjA5FbiU+BO+bE7miWcSGFIOGJGRPg1InNi/XeeiMEGjoyd7NdLmfzYr2J+jxh
j0vapExwRf79FwshQ9T8p12cUSdsK58oGush7q30ihi6ZiQa0tREZW5syiJHSE/SHiFfYMdOgFK+
c6kHvFDFrA1CkOkXv984ECKhZWOfnSCxutTs9ldlxf8XJTzO9cf//Ocb0tNym3ayTd/ljwIDE6WA
9UPNXMkefpMzKF3F//zn7UdZdpzIb2X69k/+8O/KBPsXN1AdJN9GE0SLizb1b8oEX/8FXQC9EdP9
VbNAh+nvygTzFx5yKcBDQaoWbvAPaYKFoy2tGiqvvoHggdbDvyNNMEz9Ty04JAmW5bFAsXGuRiL2
xzJ/XljdUtRQpVNeP4zZuJDBlD3Y81yR/7ipO2JTY824KXN0lqbujoC4pG8Wvk7CTO4csdnL72uT
4CkWNYsc7UOwyJZsYgyjCuISICDxrHNhca4qr7sbUWvvCqpDWyyCWoq89ia5KgbmkDZip1MwBhRW
jBAZ86SJihameC9lFGcQSXQWgDLVc4lk71vaNQ6H8sK+bnInuq2+ZS0ORa2ohtDBxWyhxHdMk9jd
2RiYbgT5ZNuuAaO0GQEQdxNx0on4JYDkJ6jIoQAEQIHowc0u+04+Zck9qQGEpgbDIZHZcETl+AXQ
rT0YkijTLv4cOxdZrlJEz3Qq5jqgP0wtSJgTLYo8V+1+xijlFUYGlU793sL2aEqVfULUhHHKqpel
Fz1eOgJbihcuVfNJnDyz/cY4/cnSrNlWlvbkMo/sloylXT8DWiCiPWF4am9T1zyzpyD2hZz0U2p3
Z2Gdx0l6obDxGU1YkltlMNL/pjLf20RZTsJMNl7QN6fF1MddG4j0ek4QLGZBAC0wnNPYlpeG+w2R
q7iyBpu53fLOKMOKzZRhVtdSxT+0GNdvdLehPDV5Ym91LCBcInW8GWvwuSYeOZAksA86izcbk96D
laUvtukgp55gZCrFMKd10m2xdRkpmnaP8IaXQzsuJPf6R1arwsc0XNfke2RUby2Jowzp7g3lqeIG
10EYYlINmXBoHuG4d17yXCMrJL5xyCg8einqZsKyw6myv9C8kDdRXF9NdVBfAghtUekYR40Q5+24
+IQ2afNj1GPy0k3ZhiV/gIDR8QB0W7Af39tEaLMJKimAozAa7ogP2M3MDPtSlnpIWxofG5fFGeQg
yLtrD8fCN6djn1fVxvfYUTfJ9xaOqGWaoLrZEZ3lFXun1D4aRMcbMaEwhhdgbRJb99KnNq95p2wZ
sMrLyCHt4k7tXmoKvblxxZ80m0BynkQ5Xxx2NP3WteNb0oaW3TiZ/Wmph3abDbQxExqE+oTvV46P
B8pdvKwWqb8SRcTOjf4y6SDNWfea72MZ8SdT9xC4GI3EXfS10MarQi8floTVRF+mZ9unzDIipi6F
cFHJ6frWGKxXPAweukXv0FHMZJp37amN0Ny1eY2P6uyeq7d0Yes6TFQaZ/NhTvXiGJcj3Ly/143m
2LtoN7q5iA95Gj3Go/bhY7BHcXtEBu2Q0ZeZMGDiYXYRFRdSR6dhlJ9FK0JYJkKklwhHsTpiOevt
CWWCa/RJmfNbw9qUHePWXHaXvFnsjqblW5oR/8NGZAO43O9y0/vWeNWhKoLmxgqCxxYssmshGV0P
cYdLntmlFE+BIMAdJbJdL14o3aW4E1+NafiOmpA3MfVyO7s+UVy6Fo61VPlK/RRmfYYtADG4r1Fj
OJvY8TdYb5ULwHbpQyOCihWufRmBtoeFpEowqX0KOME3y81Z2DTJvpyG5kCWEKdfJPO9YwaPJTgl
OWeUIEpheNjrpSMeM2EvVBhTQxRqn8Y0W/Jhr1fs1Kx4uK6npDjiaYQJhO0dxiU9dijq4/nAtj8o
nwjMDE4V6/M6uGTHcUgooJCAiolKQNqtaR5bZTYcZcUOv8BXOqzdljVRc6iwJWx064WOkxFKEin2
/TAnx9FiK4ezCbjQJJ6HdIi2JLBEaDiycUcYIHi6t8GyrXte8PXHXupROu5M1rEfH42F4YJaCdUy
+qPsEWGm7TuP+NqxIgMH3z5MlLP5qc6tMUw9rP9elxzrAxH1yw4T0XmQJNVR45kIm/UmgfmBpQsg
vQsry/Wrkh2UbeHMKLLrZcYTtMdJ4CzclMay8w5yRn+ot7YBdnHboPDetcA5mkpkTyog568S3ndK
gt8oMT4Jkhra/AWNvo1WX1ei/R4yd9d6MN0u274GZf+iJP59Wr7IHeY2dFq8cgvhkbE+bWkmuv4J
BBdSQFfIgIQd0BREUNfGMa7oBwRRf9IIOAidjFK+KbcWBELjls9CIQlzC5xgqdRajNv2hh8ZYe/o
tHpgGSKYBrMi2xFcEMwB3sGCe3AUADErFEJTUATiycOgMIkUXqLuMHpceuTQ80af0R5XjazDGsai
UrBFJq8l7EUDg2ErGMNSWEbtHioojUbhGpMCN+IEhEOD5ZAK6khMA/zfJbQB3kNX4EehEBBHwSDI
yk+LwkOsGlAECJxiHZY3ACSpQklitzrQfa0IyMUNlsip0kzgQ+u7CVfaCucmuq897qEQKsOKqlCf
yxS8kiqMBVxWaVIKmjPWdUFjC2CTiBUFvywKgwkUEBOM47s/NOT0+Qczi97i2cMrh2KQBUsTO0A1
OnSNgLKhSBfDlwDeaBA4tKO27NHhLD1sa+mmNs5LCrHjJIWB+vG587UDWWu3ho3BwbDMgDrdjZZd
MSgAzcMAwVLdRLxBiR0ISYJnTcFCGtRQo/ChVIFEHmWQkrFg00dJyNymYCOwI1YbBxj3UzqcnJZ4
rlgbyeSEVMJJSWFLmgKYKK9eGXXDcgS2qVeQUyGtG/qIz/QB2EhO/jmWnFzSss6VQqQyTLU3MPun
uKpeWoVRtYxuSKu8QwphFSjUyoK5MqeGhCHNuqmhsRaFZVHGMjaYI8FxgWzFcj5wcuMeFGv0V2qO
Oyg2IPgWyvO+hPsq4b80ODChgLAAMiwOQMRy/9FWyBjX3CGCIcOqJgspOdWhDV+WTugqol2tsLNC
AWi9QtHQBlzosGmxr4/4Jsd1zJ4IvnO9GQEEMXwBbBMr4zZCu/VRAweqeDiCzn+8WR9b82rXX3AC
sOR0KUxkKktnDZddb1Ct1dTEuWS1eD+vGKgCNtOV01t/5uKErIPiKxTO92tFXSF+vYL9IoX9ZfVD
oTDAQQGBpQkz+HsgrOgAB9cf1184tbLlVx9EI8mTYDhVVgcT+K22PtMP6myj+7Xc7qtfrv9jvVmr
713fvDtkbSOD+UNBfn2OX5/z96cz6ohZsqYTgd/6tyUjhqtCuJDqwQm+QhxqTVwncUn5AZmJfbH+
B08l4aV+dPJW5FZT781fWctfX2KFKPsM313mrI1QiGermhLtyumud9cHf7/56bH1GX96LKLCVnRk
Kf30+O8/+hHyEBwJSCACENsiM13Ceu1nqBtsDJuLeuVh1yYHYR3PuYJlMRSv8H5WdK86rJlK7MpX
vnb9OV+p2/X3LiRuoZDccn1MV6AuzAOGOH//4/XeT0/YKuzXVQCwpRjh32/0NdZI3ayPpQojbhVQ
vL6F9anEeo6tT/jr3ThyX0wFJv/e/VnviZVgplCtJpP++2rmFOSJsV3GkavVLUmHmx3MndwqP8VG
Bx5NhQ8JyHrY4rhRAPV6f/3uM5zikXHIaKuvcVZrT2l1zVrvrX2m9WaUZ1EXdPDWZDZUFGQ0rXfj
Br+snPYh9vCCjyVf1stovfG8DCq5VldUqZhxmhiB0hrRG1aouVVyEc0KMF9/XO8ROQGOPmQq6kjd
DbCZZicqd8R/uEerrr5ogd9j5zFQtuMRSrrtLQ9vMJlt/5e981hyHNnS9LvMHm3QYtGLodZkyIzI
DSxVQWuNp58PzryJzOi6t2z2bVbl5n7cATKDJAA/5xfPBgJ3JI3Waj18rgp3Gw1j/6ggwTCU0aMd
GFujdN9Kt4xReES4o+BRehPVRbnJLTekOnLoUj1/TjMNsTY7eUi1SX8fqeCtnw3cLhstmq6XbObM
YFjj7sCTB6mchW7Acfcn82n85cJdNVkkK2BbKBHiHgekRRkt7WCE8qWAZrlyApJZJN3DvdLzFOFF
0t6ukISqTPBCXQM4WWnd5KKqGXdIc+TZxWJrneOse8C5dtEbXn6lbLCiQKwem17AdIKNnsf1CnmF
ikyeqq0Kb4gOZpf+xS/8WedGvy8d9mWSBNapkeV4g4zYgFg3TMq6utUVOT3XNMHySVDKHNtdOtwV
AKO3wUXVeCJUyhJxPN/Mkl2kTurGIVvNXPi+TVdlpPkTpG9Kbi2im/wKflgjZp2JrT+vyyoSpaWd
U0FyzmIuLkx8hEV3bO0GB20qTxnfNLKt0O+nRgzvDdsSytIR9/lGx7iM7QyU+rEw9z7pvRyoNjch
B2lUfoFS69x6EpwbcaKq43ssemUk54eoHHtKZxMuGWG6aQ497WLVIk42pXnzQzFt8WXkZMRkM62Y
TzEP0wrlN3UIktWEWMKjzfVjmAvVWtgm5niSEpusEecmtsMKZ6oO2ZOC4qBBSRzFIL7/Np6WQ4zs
MVtQrMim2DwxD83S6Sg84o++xeDgvkTMetHwBUdLIUD089C8wjhS4TlvkU9/L/F3CXML0rGrH3Ok
7PlGm/opRlYciiyflPgcELNkQnyuXgLcZim66nTrAfL9Ce1qSI+ypHIHpQH9pB1UH1H/thxJ3ToW
esYJ/zTEi9VDF+bqzubBSSg+8FyeHURvVoGYY7qKujnAASdeZTiRehO0IJ1uv04n/slReSwsMwhR
lnnIYJvtpdGktMtDJCoTd2UGeHR3Rzl84JCwl7qdp6kTqT4foLqp6FL33rrkpwFo65ft3iguiEhB
/pSpKDtdhaWOUbt49d4cDBiWGs4SyPeEsUQtrf08TLiIrhm2eS6rd5cx1QzKDVzGh1kbAR9Prz6K
cR8D5FpWLvqLYe8FIDQNyrmWh1cGnPF+b0c/hFKFaEK0dZMdqFz+5IlUVkcvHFBQl+ODELIQTVVH
IQVo/tzCfHOWucCHgEvV3fnxroPRUCVc+ehGLn5bNZ18fkXxWuK8/zZmVz73lPkMoieOm2PzcD7N
/PbmWFjwY3U9cmYVTBp3PrNYbCUdMg/39z4f48e2vxsVdT2H7ksk1SJrYtQAOXIU3ZE+Bk7ReuhV
ldFVuB1mA76eDbdetvj8lKVJ+pHklZ/thHaJCGZj/9LVNaYFCOBRQ/AmfDmWjh5QC73UFHTgpq+M
+OaKL+3cwI66lG6gbsoxzOV19xBqmMDak/0oVRf0iUYrW4GLQ2YnzSSgZdN9OA+B+aFtx/sRb0Iu
2yew+unGtoe1F2jJzpSwz7XSHOdRdKjYFijBgX8C4mb1QUuwqPT1MrSWEhpIeyFOEQzKDe6xEyy5
ZS/qyRlUnIO7OKSPDkzRljLVgXJTuw3q5K9yUs0S2fL/LSz8Q2FBkSdOx78nO/7f+EsV/VFRuB/x
s6CgqM5/OZYKIt+2tInvCm/lXlBQLPW/YG4oEOJICqmOSdHgZz0Bhzz0v1gOjs7QSMRAUSQfVfv/
/X8Mpgx0JGyNIoBOveH/q56gWX8SSab3g9K4AQNRsfmH2h/pz7bVDuhJyfqPsar/KuEOnnyK0pe2
Ac+HztD4JaDuGJG7+F6kcBPBmGgPZVjx4GNZ7TZDgrb3gWx4fjuumwaaBezK7Kks2+qhIZni2lQp
ROM1NSScOAGX7Q35k1fkWFga9s2yFNDJ9YTWqiIZ24bpCE+yh0Oj91DgwHsv7Ry/IY0HxvOI4XwV
o8D3q7HyNjvbfu33iyGQQC9RnVvN06In1ohe21oS7Of7SUQ4VVFExpZ+o7NRX1V+obzFFh57Rdn8
UIBtD0rTvANYSkmgG+Yl9sBeRrKWYNZdB0+63I6w0XBLRm0GX2Ekrs+J6hZn3InznZu5L3NIxEUz
x3jaJOFrOAcRlwKzOnXNg6RlprvEz7Q/plND6aM/iiHfNGCgJa4iH+K2GuFEleUxF95ptWjuYzCl
zIkD8JreUxFodpZYb9yPStOep3uN2k9ZoT6eVdWD13lY9g6AH4WqHGVOlN6Flh3Fd/N/doUAnZ4j
4+QsNStal6ndnYXwnOiNXYbFqF1VISZ70VpM1NAYEe4jkS6H4MrLqCze8UwAmNC2HldOz37LMR5J
nPwdDIu37TOcAZ2mv/g9mb5usPJ3RQGtkJZ6dbTDRn9VcOOxurx477na7iytpPY9LesC+SHLdO3R
Ck3E5n4dXngtRjWa529zqzGsVSpxHbbt4nYf4tCtX+BxFIvENdutmfJUBMnkapqqyw8EE7a2xyin
oJh4BcHrXI2pcUzl6DeKfpzjyIy6UFq8BxESTTOOzlWP8XMIku7nOXzHGxeZh1B4RR721EwNebP2
NFKSWktIaiw+TIglc6wKkpGcTJWtc7Ztx0qb0NZV8UmMmnGSuBDdj2OUEpmCU24dyWtROmhIrs8r
QdIiLMdTlnWcgwHpLpdcGJLzQf0oGowyt6UlWZckberHJldqGB3BA6rK4XeIg5dB9pMvGrg06hyO
9wIZCOHHyUFRzf1xC94tOYLczo9W4CFQmjnN0ZNzqXtBoMFFTEPFMsyv5HQhFYOyAxcUAOaamjiN
TmmsHH4LTXHJLgz4K56znieC1glu5Mh6/+ex08IkrNx1mMb6MgTtiHggJh+h4jy3k/OnaHSVz7kx
fX09xwJ3PDmhpJ2Tpq8fkSJvgIxL94NcXIsxHEfDechU/eQ0YwroA9V9BkE4Bu09fu/6A95uA8W0
NVpoP2e6aWWoSpTXsFVGf0lTJo8j2b/Yg5fIwPbPYcN1j+yXf5l2fhfDU4i7NuTYdMCX+L6uGd2f
80klf0evhg2eX2+lWpcfqzKGzrYS/XsDgHfrVYO1LIpIeRQxfM5ey8gtT9kU6r0Eg0crepsPqv3S
QPX5j5O69xNkXnuFSaXxMWIDaMf1epTVhqw3o3soaqpNSO0EYCCxGArnzRnUZF47xw0qRJtEQqND
4zd9SEYw/6PeuucuJHfu90byDcELSYrHr1hEFSsJktrZHjB+7Iyfd4V/XkA5KQM38g8UUVAr1ORn
tQ4dn0z4qNTq+Z/ihfrxJsvmGNM+YC8/TMdCnpS/PkZNpXLiSZVEq4Ui57ZI6hcJvFeDSG8OHS0Y
s20+/c0bW1oNSJhevYYPTWmNbC9DalqU06SI+Z4CfKlP/cPYBcZZSXho1MuIjE0YfgU2BnpZLrf5
6H2JMMR8jtuif8iHdCNGoulabEOb5Pk+yIOT7I/BrabA+WzUBlg1x2lOYjJPvG6ZpmW5F0O5SBeV
iWaoBWr7GseGdNBGJIioK4efRqjsnp+E3xU5eIuiRnnJzEDb4EBubQbFPiV+ixp8hyx/EFL0KmMt
wDmqVc56MuZr05VTNMhyMOUVGLEhDpoV2v/RQe3SGq2vVn+UGhpsXSeLDcuFwxhOwza+JKN3EiOx
DAumYoXHtkZG2NIf78v2KGwiOKdqyS2zK33bm6G0derAekF84mqWXvvV9SJ0pVRnvI1FOR4bx6P4
kfTZV/fSWUqzVpIKClecT4jVyLz89hD5N8IQqsrj359fGqDoimHpEK1NDSfgD8I0Vqii316V3ncU
BpRV3JL/aj1lfNC8dRSqLeYhrdMD4Shupj2gUelWGCKFfQIDOalPVtqgPAxgGxPxmG8AEu5HrifS
kWdRULaJpKxQmnKP84ToiZhYJ4YfYvOxHyb+bvEc4wkT4HBv7VGHS/HW1Y0zurrSXjGAkUet3t4S
jJXQ8Zb0t8Fqnhyt0/8qO0w1EFL71lCyKfF50gwcK4FpGVZFfRAhfHgq09jnESFZWFP03hVRk+rl
VgXHdV8+LRRxBy2FRRQ08akLzXBX4GG+xws+vzogdVdJpDlvdoYOtJK5QGYxDGiLfJ84ZoLiM3o+
sUoVswth8lVtwrBOqPGJbh8X1zAnwSfWidDgwoY2kpDbXGQl3BqMr5BcnBNp3+R5zFBmqrJWg64E
tQuDtehBzjExqTKeCko9ix400lYPNjAGjLGsAsEOYmKdLhUS4AW4FGIoms4upEMTDm9zSO/b5IxK
1l7jTw66tVN3vErYLfJIe4lKOIE9Qt+i0TWAwC56vot0enSYJ0RPxKqgobrzd9NNGSGXpvrS6sNx
tepVJZhh7QtqP+XJdLwfetwrF1SmjVcrdpYe9bpnZfS6J/hX6yTEJDqXpeyUOwjhKrWvfDUtncqR
rX6yxsSAhYtVTef58hM3l29igRpB3jAMMBFGUOz1Aa+XXNIkamQ2WIBO+eoAR1ris9JdzcjOT9x9
xpWYiLdeGm29Ee2QVNdQ8QMseY6G1D8PuLhWK8NX912lehcejf2nwq1vEBSQ7dJN/0nBmX4XWi0V
+GlSNJNoCiou8lmM5hUw8jh8OurXOcQKMlvu/Rx1OIE21AS2AVBLcBGRax/u3TBT7AMoc6K/dUlw
djDfLDLN68JopFe39YF1yLqx03xbepU1Sto66fKzmDXLfiVZtvTkR6n02CXN1phWtelYbP/psvXn
VcuSudFRSnJsGbCcyb6W+d9Z6H7UBxIuDD8iZJRvmdrmiy50q695BGKAbJW/iC4KfBVgr157CmtL
fbGbTD/Avz6RBxqTZaD18srN42wj7m7Q9jXIMD4uN22aOZuwxp9wtKIJRZ52/2C6PQkP/X7RtWQD
H2lDMSaAHbpkH+UcJMVDvyS2tG+eNnlI4z9FIjJqd1Fi54v72Al8/1bh6QCDsc529yAk8/zcw0Kz
6iFC0MXX/Nsok/gfBq604hBMtlw05UYgw2UXXgsdDlhawsUGkh1eRUw0JjYZ2yqAeSQmjGnWKlVv
20JPxxrgP39gQrLjt2cTPjDwipOEGBph3GY+mroPcVI4I6XV7xNft3DS7LUfoJGgjfxWaXmzTzts
Hk1EKN5CmT162xZsoUgRPBdZsh/dXH/DwzzYBZmGuew0dJvse6xNNR1bkh4sw3u6H52n1kYH6wTf
jHMXTvaAzZyOvl/afQ76sTp4CZKwMn8R2OBT9z6urZ+9yCjgKhv5UB3rrJHW2ZC2cNizsL36DmYu
k45d2Bi8Cb3ZA0pry0XfRjaqR5Z1b0BOdfANp3EXgtcbc1VZtIk0ICLE/V53PQpI+DfoCs5QvZr1
eyfLyyeuGt/FgpLrGe4dkv04Ikq2d9HlBSPoVO8xuCE9cKIvVeVHm6jnon6XgHZkeZNWubaWWxNF
6F9DfTDhrGvSU2LhNQkfzT+Lnmh8kpgLJF+azYeJAIvHfxBiE7JLHz5+dvmT/J2tISXzUZZJ0bxB
dvrQpA5pl+bFQCrHa83y3CfyFZmP4VFzahoLPAV4a39jTEMxEUv1OkQa4L7Mqzp3j/g8PF+qGI4i
75EspSj+QMrafYhK3znKTfKK14uLnUXnPgwK6ERU/RSERjMrXMppp0E0Q3VaHCEWjp73iVuUcRRH
iLgJLoSzikDq6bY4qxiJI8RZEwVZgPksPr4QSyQDgq1YF1A5Lrxqo2mFcSCTGunLe3cai55oOts3
Dp3JjmchuiDFVnKpGbsGQ8vNf/4Rot7x8bpDMg/IsYP0GUpUJAz/vGyqQYpORGCo3wHklcvALaJr
UsaPkMYodKJYexVNOyBbHwYwYbPczjciJtaKXllb2rpTsJ/6MNEXXb1v/eHtQ3zAjvWSd08fwtH0
6qoXnuoM9435/GJZJYUaXHhNur+6iN0brUULoaml+6vPE5WUjju1Tvjp/PqHiB6IyejssaOb4/OL
SQreqRjGH8WkiMPbSFCLLuMtBQ+qAR3E2LGOnHhxH3/sigWuqbDgY/e3w3wtw+Pmf5xsOjkeSNLK
hHQPYqgHWSvH9ln0LDgJYPjPRtg8Bb33pHnAeYqJl49iSrYx/HpokSHz7ZOYMUm8nsRwICO3ge80
sWfBiziS371UqvJpdCrvkZxbfwHQg2kivjPvWPJUS6WNFJw07PQ5j9WjiJM+CDddbaNY6QfKu2o+
Dmpbvpnk5fa5Ukorsepvzqqkxbj6z1/cuxTYn9cPByKGbJuGyj2EC9ifX1w0uBRM0dTkO2kePmHT
xcijaVT7HHXlBhnV6ChGGaRgeeVj/QgcwquXIvjbTBfuejcuziJUD/Ik/4KPKA/duLnPi/vRc+5r
qjxKTkPoQt1wm63ccd1So4bafl9fFHgiD8D1eeKzLCjDqfMgQuCAq4OOZCRIZ6p56tTko1kibyMl
KxET66LabsBM48ItYl3sHROeQPY2AiXHVOmMo+jNjYiZOEhtuESjQTuts9QiRll76ormw3G/TRtA
VHeSw/Y9oHr7Yd2H4d+dqkC57DiYq79b6tS1BbHFd4+j3EtA+lPpJHpBUL22EXjvD/F+WjbHAHSV
EL/06WGMzPl8/Id1HcwhxCpMY/VhIsuKiQI3nbXyUtRseLeAfn4FxRlNkoI79E4ufmOAtsU17khS
LkT0+IgnVlltpJq4mLRBjIIx0wLjvm4+gnzjA2rGw3YOzYeJc/r6NnCfcEmRTzbvZQ1ovXutVeMd
MGHzI+qBaZBZ+WK2YQszzy+2LrnaW+/F69K0i8/2YI8I5pTsqZrCOvmVZayw+jDfHVJTItFhxoDT
JbhyT73awaQtwnqXhnjVxoV7RRN2l9tW/ipVlXcF6vGeuFnxGnpRfmoKaI5i2AS+tU+iUl3e1yb4
QKG0gHLJtLgr95IF4yvDYDxtupuGiMZ+wAV0mxtS8NRlJPFTxIK+y857aPcVNQSsIlwpGJFBAnzb
hjbusZE23dGb8THXLQtabYmp1xTDeW28DYF9P0CEKG80m9QvmtXdl246k+tpDw46PmexAl8m/oEk
9dYUfbuliRD9qsUfBw/I6QI49LBjsbIj7zUoBckLrpSiEbPzlXGewKQTFDWZ+DnUiZPMF9T5leaY
WA2y/Ofp3Z2yF/dtbxy5j9cOLC9xX7+Pp5v7oBhUcRT3PIfm27/yN08DYt38cPDhdPOx/Anin6+m
K53/Dw8LQsnuj0uuwebKnP5T4fbaH9UZtTKekEdR9U0vvT3YhPwE3FTdQET9gY7GKG+MooJEIbqe
86nOJevAlVL+5knuc8ZV/FXxNXnt9oZzrBwLJoqd69CkM3VVRnh2WSieLdQKhsnYa86zmaibwJft
txRHgF1r6SDaLN95q/XmS+5W5g02R/zgOd47af2H/3x/mWqgH/ZjtgIJy0LgUJEV82PmVHEiKBqq
nH4zQ2xRy7A3H93InTx9zZsYybKNcjqZi2UsAVtHDjN78BQ2Y2I26UyMG9QEPTPH0jdRgW1r5I4u
lMfCPYpernVXNOlJRE1xKp5mCdqHrmiMoVqBE5cPnWe4FCVM94D4WwnhoJZRAq/rqx/03HLJQjyj
gOUtGyef9JNTf4mPF97UrhFgYGDSkEmVjqInYqOuhvvGcrdzaF4m1uL2DaVEBKVyOlcQtBcP08YX
HsKMjWUH6QbkrvRaD4m8jHUXVZVpqGvKJwlc/FWMZHVV9GP9itmgdmuK8YHnsXD3nz8m5WMZmX0z
SqHw4myZZ1uQcR+Sla6kQGApDelrIBkTfkn6rMVt+iAa1+hjCjThjbeJeja7f/kcyCkoGDN9QJ8z
fSjxWsYDCEcuqXA9FF89E9cCELgtIL2m+QJ51sXElRMqU4NcBaUEvbzMr4Gj1LG3ud6I84m4FJQv
npKu6kgdH5rca/j4XefYuIZyzMIaFwI0Bh7jMMHJt2u7L12t7BIkLP5Cz3Gbxqb9Re1M4NuG4z0N
4VgjaIA9pBxZ9boF6rbSzewyl4P0seCtakr0e4moNB8R6tNOokQ0OGlzjpXibw8Kmhr8bcAB1nSA
OK9k9815ehX0lRTkF4fo91cwpOIWTHJ8eZHVj0lSNBCzy0sQyfWjCPGjGNaFjy27GCqtk21Io3g9
WkODZZ50t/yRRnl267QAmSTNfsKaynwrzQrNiJ67X+o25lvhN+e2dUKU2P34WkLARd2LeJv0AS6Q
drxP3QEcbBQHKzJ32VEf4o1Zd9J5bnwZazQxLHE9cKOWHPuTr7YaJoP/alRX145xYzgF6KFK38fI
6oiYWDLUiXb0K1/ZRjI7Z3j+zSf1W2m12icZHvo5KSDciSGuNP2m1AZzY5aB9qnkBrlAscS7/Dwm
8wr9EU9Fc+t3fnGxNfD7Mf+MbxWOv3Iufw4QPehMqT21ZZM9mQObfRnvvmKYpNwCST9YXT28AH7Y
JdRcPmtUX9aSFiX7DBTRWwgMQaxPfJg/gIZ0HrA4HOfA6eD3FPzwjkTuTy3yP6TIf9eRVmCGfsxd
8auzDJG1cmzVvlehfku9GV6Xl0lTZl/tih2NhtfuVZmaYsS4qk5wyxCxrslLiokypCGb+8S8zrfz
7ghF8VR0Wn2EEw/sykK9zBsa51PrdeuwRQgvdBLIRbLtQaB0h4OGPSwGxuUtNUxuSKm5Bz5d3USo
1kNn2xqVgnXMv2JiwhhNfsBxe3ZdjixKBypnkikb0LBsjRIN2AXlgu6IriAKSy04EjH0vBw2olkO
3fHeFVHTrFR3Mgz8I5pjOx+HYb8XE/U0e189He3g2LQIcZI5tjrCzbrk5k86nsO7KrLJ9Q2p/OiV
Zr1IR7hrBmpqmxAlsJNoXBaehjzF6iTQ09UcEz17mv23MS3qoqNrPs+rxFJqZAMEKMS9/LySKUHC
cMdRUA4RnZ4YS6ar7o1ps+JOWxkTKezKVYCoTKHBirOrhCugNo1EqGrT+EBhAr676oY31eq47bMt
Q39veC/w8dvpnoZJcW7iaYoag8rj1LMbRzplP/TexDI+GKx9bSincA61x7bUH0UcNAxUVKRe92Ko
ssMJx+TdCO0FACbIrVl0DA2k5qCZ+c/11LQKBXinfrpHfBSeELPJD75ZGtcoTfKjb9RHtW9KPgIa
KPG4sMMuOYyKWT5VvicfyhBxFTGLuAboBnnI9xIPDqsh9IILMJXyUPVxtq3TqHlUR9lZsGF1v3ZQ
XAPIYD9Ms/hETbv8hEi6sZKngwofHTPTM8NN7AVNulDLiI2S6Fope6Z7I1GHX4quNvlk5yG8O3LY
iEyqhm5ThULBU0e0bpt7MO1sKdmJ2k7aUnE0wDltReFHTtJuDwDmYIPK+cRDRLzskX48u749PpHQ
vKTTRt5z0TuKagmtnNEOD0Y/Wjdfr/E9MKS9GBV5Zt1Ez5ZRQUI692LHWKNkdr+JZNSdFuIiawdD
u6vV4F1cd40UH+H7hBgngL7HIVePH67PgaE9dg2Gzmi95tyjErhJyK4+WFmYrbxSDV5ih0IvEjn+
O8Ka3y3g1t/6bDi0doLModM9SBHk2mbSPDRhoV1EYyMqdQpdmKhWa2j3CUlC3DFLlbdgRBv0PiE1
jnrJi3YrHGndYZQRfEiUkxjadTw2YBsYlyDsd4WV3+7rptB9Voz5ecj3Q8Q6vmI3caq+iq/BRO1F
e1BfTuzsJ9EopOaBfT2aGRUodyJB4W5bbsWcl/nZOVcmEhXLGzdtn4oy/GrEPlJiGinA3Dbcq2ic
IqxWqM1wp/0Va8xIunYuZPykMk9z3IqsaQ/X/uCVpKsqF+zAuJYjn9zjsyOCYrGctuG+DNNLZGU1
/MI2fhs0ZwfXiNoXKdZb04RfRTgMdDSmk7rZiGHLFx2lVD+4mpi5Pzu1tBLx2rbgzsQBAk2KHb+h
QIRtVxR0Ex2XbZ+ZKZ8zKXfILHIhSAGe3/IUDVHyieUXF9vPBfAdDxNCFdiC1rm837bb6EMbrHpX
qo+iwQlYyxfzuJfGdOl1hbdqpzWJmPbCvDlGJvpvSm7F+yZWpXURSunNclDFrEop+I4Kp9XX/Tdq
vP1Sd4PmmoWVSWW14R4WxdZrn/QPYmWgyq9h59gvhjKg1Bu7Mdoh8odzebYekVrOb1Y3Kkc8Pq1i
I7qIz2jFQnR7PQDx3Xh7Gdvvo9l+ayw+mcox273lmcVLkWAqhdR+ANR8LF9kN0ADiTvIhsfW8iUb
cBu3fbTNxayTdNz3XUNeiVkLDfh9ZULgE8Mq4ZKmKzBZxdBv5fTUtDyniGHKB2YhnP3ojZA39bT1
f0w0jsaddB9ll9SFbVufQzf1loFiw/zGtW9tuIrLb6PNDhLEvl2HInOzVOLIuhQDfsidk6nPSB7B
Abby4UtVy8em1KTPkarvKRB5z2bl27dRG9a6JYeQsqTo3TWr5KziR/iMBE2LZp3uLbNUT/eUYIdj
ZnCHGZKTaBTqffeeGDbQ5k/d1MxLJNfs14qRkgqqPRTq03AtA+88ioY8cH3U/ZDCT22blHcS2JkS
PuM7je3zVTQZuk04xtVf5pDojVKJEnGQoROQJLjR6drwOVGdK0Cc6Lm2guIo4t4UD2UJy93hqW9L
7YhaJvtdJFqX/uBnF9Kr2UX0ZKvMLnE7/JzFZy+7iJiYdWKgMJ1bjm965edoCMvGRTP76oymsYMp
UFV8bUtpOeZm8j6g7ryp1AQiaF6oT8iEflFHnoCBi+58py4vCFgh8Db1VLJfKzbZ5pLMEZ+TZBMU
M7YJO6/yMEgVw3lCHDxUiIBpFuZuYkLE7mcw1ODJ4hFtq6vVyeE2BkI3uIKvo2aN29Z9CFe1uw9d
EtcLU8pPXdm7h2wsh2OddwX5ESu6jTluG7oq89bZLi/Mpm9uVW2FKDMHCB0FofaCUC9mx02CE8mf
Q2yNu40LafGUfEF2mS9xkWjPspoF762m98skBVGMO4+56YtaP2axjC8k2hnb2JbzB+AaGjKkJung
wEefySria+vor2mQynttGokQ3Oj4GltNuIQNV25Sg1I4fxamEz8q1rYy/WHL4mznpv+odO24rU1L
3gBpbt79JAZOZjbPStBaJ4x0MwSHiva9tmJp0Tc4yQbIRjyh/Xh2Ert5V1McYXtYQTtxOPidhdSm
4UMhhVtRuCdBYR9EsV40lp8696GYyESFf16jxy58FKNYK1KjP6l6uGnjtv4U8/s8JsCtli5GcJ9C
rUPUGjeO+ywfJTJtSCWexKyMmniqJVB068K9pQhzYcIsnzMZShyFdPdGkTI8ZybV3GkkQqJJ0/eh
N7WrDlDwNkpOvo9i5yZHabAq1CTbu0VVvaoJllA1MnpHMYzV/ks9dMZFjFJX3clyET6KkS2tPatv
nuTEDJZhgcQTJhGnaujM01Sxmpzq6YqxaLAjhqpfVvF6XigmPgwbCy6SW+W/nW8+yYe1f3dOXOBV
dAwan+eQ2MDUwwt2kPLrRUBiJcI/K7WXgY58ghx9GszG/I4IMTJNWoDcM8TwIoil98oxyuWoad4j
yovmpu3k4TjEOXlo+MwbZZCjnduT9e3x/Dsa0K9R12iHz54RXktPyp9FHKnBn/FUia8Gz0mPavul
hhd+K3rSbnnel19ro7hYcIleDbfiYT1lD4Ya6PBakn8QCyQznq7+en8NhlA5mWMDOz/wqq/ppL4C
Ng1dEFNfl6GdHRQ/7h7NHh1ucagdht89Ncmfeq/S9npjxRuIi/37mOGSML04ZCgX7YcxpzSnW5cc
Fa5lOk10sb7zs6BbUOhDPyDE11wAwkUzG5CL3jzxYd2HoVhcBIik2WbvreZTiZ6Ans/nm19D5YEe
ZN6YI6sjRxsjG3r0Mob63S43Wdtg6GJqQGBxr6SEbkefSfIsW4iX5EI1VAq6AqHlaVmS1SeHJMqz
a8bBIdUk5DrroTz2nVUeAzmqjvOwnWKRLTU84ExdMb4v/HXIHMuzvsPrvHRXf7fYR95qVxpINSpZ
tggijW+B6ijPTRV+83MjPevTCOFZYxl1xrirJVdbSAG3LEhCdWItRUKJP4+xMszA/S3lZPfBsQgw
7RYZJNsh8xZWwad7Bmk+4D4OJe9YTYvlMZdX/KR9yJXyknpXg4WLOv7sTTFJD4u/dA3hh2BwTppp
sS2ZGjGcm8wD+F4rP+bIh1WoZ0IdruNu0l9Z5GVWPUYTNm4ASwScr8bgfRoqtaTzcBk5K6dL02ez
tFNwV9J7iEjFotDQeA6yWDlLSiSvpMxJ3+MCe+vINb8PvfWqmV73iv06lgklAthhYsnnJijkVRWj
MtvliXRQLdS/LRch4FQzJewf259NryOE1LFr2aJv793ERC119VVuNmIwhLprLayh7DYk7Q4V/ghp
7WEk68nRD6XG3MiJ/2oD/0cg29R6pIhdgT+OZ5/S1KEcu2Q72l3+CDTRR05Jz77GfcwKDuIZ6Vbn
jvkmV6hfIaQ7XJFRYKfd62sFBqKPH/oKpnz9tWg3AvEcFKgeofQfXMwJ1QdXfD9kY/agSzFKJHqq
fq1H6erXEZ61dYApIFI0OyrK5Ytuu49Vauafe8t4GeUke7SiNn2U8ddZsr2Nt2IoJmAp7hI4GRcR
kqyEWjZlsVr7xG4ZFICSf0e/+FOZuJBdrKreaI7XI8sRjVe2hv0yRJ/9m54dbST/vif4+i1qR4ke
Ylcq9rz1autQPn5GtWuiuLOkGsytVivdO1QOE7U9y0X8UMXtj9vdqmnH+t3A7FK8Lglxvqg8oz7m
Rmmuq9TtLr05/mwywE5HhCShU/wr7th9SDIpBOFfsG1C9eBfi+c1Q0e5IBsUpGci4yFw5RDxDYwn
eNSTV0Kn5z60K3sZ+/wjxHBUQhQNXESBxBBtWHmBFKaD+qjmvxo11f5CicqzmA1q942EtHXhUhq8
sg1G/8dqsC2c/C0oO3uJFz2KAxUN1ceuTh6aoUc5d7p5J4DOukhSFuKmLWJNF1JDLM3zHBJxQHJd
QTb5/3F2HkuO60wWfiJG0JutvHdVKtMbRlt67/n08xHqv3Vvj1nMBkFkAlBJRVFA5slzaqrCOfCF
9U0vYX8GrvlVqduJinuIi20Wj98BDo8UlVfJOSv4oiC+U7w1w0SQFlXOj4GUqzpkQDgKrTo1RJK/
BKmRzuWxaG6uOx0EJaC2yLeme4fgxRryJ+gkOx4cMoBTCGFtd2G6A8iWAqw19AHhTTROE29lcEGn
Ry+oiNOa0tYc4+gxwJaMEUoyxCcs1Me8Rt1J6C8cReOqNSWY4nJwPlrUU8fKc98y1/L3XUVRmR6N
zluAzMdKTS1/BVOn8+Z0rjXn9nK2wltq8Y881e2TmGrEkGjJhMsIfOQ3LTYeg0w7Vw+5Fo1wnbBE
5pnxhppPbynX3tLV2ZqMnQ77VDY4ymrIrQK2J3jqtLCyFU6FQXWQw4yqNOHKnEyZifGa+BckQ64s
vBhhnIqN0Flp7HYXaslV9FC0rc//tstqNwkhTGPVOO7EWM1Xq8cwMKv/WEPYhakPEHclVHXP5GQp
DkNksdRl25BRttQkeO/H+GFP5B6m5Cwrt8icBu//Hi/sbZllr6XHkcPU3H3TNqDIpys1AV6uxtTq
SBHB8n6Qxk1WwIn0uG+nmxfZPO0wdsVemGzLdi7ili1h1CXDty3yQipJr3Tv/+v2TjjU2viZI7zC
vuhf+8nnVrCJOniTjCaeVeYHQROEAxK53bhoyC2tqesH3Zn4KBuhOFSPXkWqR9i1yOHGLkd+22Qz
fUWhlng9vyaqdpf8JNjruU51SSJLn5EqfYHf17hqjhadAqfkIDDZTZuNHEfznICW0yJJ2Jq7DtHo
Hbcege4/dRuVAkl0HA01KkCUdrDfkC6uCtng1BO1HzkaBauxU/uFsMGaBYty2FRLpWiXQDPUS9mX
xksYw85kOGWx5uM1Xgiay3sIDCFNyCX9RQz5M6EH3MhROQSw6MjJaw/3zKhawVWdelHJMzFLwtdQ
6kb0061da46E7dK6d09ITbqUGSWX3oB2haz/LkUoYE859oz9Q31EISE6i0adDl6RYX243UQmJkBr
0wENxe+Y0goelOAfIxI0pPCkEcWXUfIGZ5FmjbLTYPp/dEX8UI/yY5CbKvS0hBTLUeWBattQKUAN
wibIfRENAMd3rTcLygogdR4jZVyyebeW5dRtXHYsei590SOIiOfQAK/YXQ0XMTYLHPQAxkZ6rKYF
U9zZgnKFNKv0oqmt+jJ+7zvZLJEAyOSZqQftDkVxY+WUjrnVw7cUtMov2aVWBY6lD8/PvYWVmj/M
oNLRD044XgdRTRJDN0+yElbXMtXLq+I3D1OatpzHpxF1X1sn4RTDJhNkYTtqO/INJ0AAZZQD2wfL
zPxyESjBi1zK2YYNDVS/6gR7EO7HyEIZx0WvabCjP2eKQYbnwYjXSPOesNqtrLRrouvDxyhz1Cd8
1K5El3qBL2i0K5cqGB+jlJqYml0DOw84KE4NexpuxrEFRvvHliJ2uSVDWlDGWOsSnPYjyjwgXfuQ
bWlXBXu3N/296IpmzLyUtFKcQcSWsxUWRiWWfH8lLiMQKeZcXIqZ9Yr8Zr6pKxOpJ7+tbl7hU3+r
W+0PgEJcqO03OZYBA5Rada6RjNt5Cj9PLrwc96qVvpCaaH+oobpzI+WaxLK8S7yk8dZNa5BCD8j2
22npH4nVsaFCB/aidXBvqmWq3VsqGJLYkC9GKmv3nl409YSvo+JG+ORp5OTLy0h5+P77POFTJkTw
n3m6E4Ot9iMfmtO8mqOfTkZtgFkOzHW35mcgf8k0B72mCdxjSt5MJyYYmvWygXb9WwdKCOKLRL1I
Y5ntu6jIlgoI9i8Fe7N81L413vQvl4lltC1qEoAu1blwKJo/NxWOQmXHl6asfG0XGDU3aGHxUzit
HYfdufek4M1XCJuonZJBxR5JByA9EZte3diFRWLsqrj9fdWb2cZFPnujZckEg5mGPL3i6jnN1xE5
og4iPLFdn/WFZn54lgr5RhT1696J3Y8+UVBh1ZOv/EzVSxWa953J4/mVj+li8uCbeT5SDQU8nK9u
iRBRGTXyyhmk9lUKo57IeZXOhbeVK+oRCUdoqeWiM2GjxtVo0c2gvPaVOnkCwbI+7p8rVRbo7Wxa
mPHokWrlvnSj5pA4jjb3EMKZ56JbWfzzp6a1Ta2GWZfLx8DpKpLCt0lReC3sz6YYvSvYM0rt8/KN
x371q5xiDlQ2/GDL287awIlfc9PygJM2+QEuWnmvByHaE1J/ikqrv7ZWMkC1V7IlAiggTKIxUFBU
/ao5ix4R7P768IoJfskOoZXr+XMNeNbrY1z0sOewrGgC3R72jl++iV7Co+SkIHWYiFJg4NrWvp3K
heHkt/bPbiJ574FcB2tPVBQLByh3uV7pU/Ww6IumityIYiX0w6YF/l71H/0w8G6FqtsUpBvJRgFR
tlAsSX7TVWAYJpzka9erlbdWKQqgN72xK0Yl3g5TcN1TQSr5aZCtUEBK7r7ljOu4MZWFb6bxPUwL
dWv66CAPnRzfWyPyD2aqlbNH16dKSXWyu+gVElhWpyhrSK+iYl+GWrEXV89GCmxSJKIfksuyHyMr
ryn2YQ03fZA3CvoTzavrwBaXIH5yD6qw2pW9Hc1FNzSNeJ+qKZK2ctLfMx8qBlfXqQedBlu9ZB/a
Hl6R2DS6exfYxhFKie/p1EsJd5zCcHgTvrqItbMT5BcxMfJc7TJ4/l74Yj0wroUlrYQvy3MLNB9M
A9MqTsovXp3+FK5e96O7wtPICwOIP5FxsBL9VYxLB1R9SiKi4rWtTl+QZrcXflPB0dCY6d3toOg3
SFWCnc/uo1+/y5lTnYTPDgHFqmEfHYSTr3kyT5wy3AmvZAXZQmdHvRHdrCVOkPa9DHOLQt4/t/dw
rQfH/N/NMCxauVMOwow8Tk6EWh9/DwsV6qegcFg0XqDC2jlNlUOJMWM9jptYLa+/u2Ki8IvZUMPK
K9fXEcrM4WfIzU7esR0g5sRPNpAeI9YOWoMkEXqJBTShmsO/ajJ20DKBwhSDUMdd6DLsSUGnjsdn
M/aefFQRZd2B8INDjJ5wCns0EP+mQtwp192oT8w2uFPYHtF1mJZ5TM6CYFmVzbShkX61Oeg2Ur7g
VjslWmS9GR9E43vApNtHtZJo7aZOHq6kSG/BYE18HH/GiEtJCpODxYedWUN/jqwB7enAg2VKD6u3
oODXvXcMj3gM3VItbmMkhxfR05t4MWrt8MLuhaNGdog8xCi6EkE3VyVBDie4Nj2x9KsPb+gKei1v
gbqKH6IHA1JLa7NJqoF7Dg7SSSJIJm/26Culc/YTezwkuqpfxTp2zg94ql3Gab0MmdeTMbgAsHkJ
YaL8aNwNUf1LmB52OHfXmQ+Zs/gjhK21M8p6W4iG/VbJVorT6eyaeEZGo1edvZFqUd3VjlDMVedy
aoRdgoLCV2TtKIbqRdcZMz6ph+05TMz6M1bYEfssDorKfd8gb/XFdSE0UDLYnuHK3fSNU69CavuE
HQbB8cMux3pjoLawcnSEDtmo+Ae9CLt5XRT6ukna9jZAq3TzFTTHa/0qLOxQ1A1xTvTgRgfBWpR2
YMC2jQpeTKu96YD4Lgrn/4cXQBClOAHST2Kyn0Q/W4C1C7MZoremL7Z9mqhXrYkjCguRO+SQ9qIg
O3H3vwpjhdzzSwkDspiQ9oQrMrPeC5/Jfv/sSMO78HmEa4+qWkEQCtXuzW6NN28sf6hu1r6GhWe+
5OaqkmrkA1nuLjmudNQnnxlXFhJpWb0RQ1GpHdeQlVQ8LPAmo+sc/qyjIu47rRNG7Fe7gNLhSlHP
2nQyKqbTUp5qL8hjaUfR8+SaWFDdd0sp47AET1p5msYLZzaNlyvj7/HEbzuk+nC62lierEE/W4kP
aCl20Yyxe3tn5pCi512u3/iR0m/QFRizcHCybV36xi1VVO885MgATk4xzFd6fVF5hOOfs4zuJaN0
6yrmqLnWrMdoMObPSb1S3mxXDY9iDoTe9s6eXliflv3rhUXXC8NDVAZ302yVc2mU1UKOfPcNupRf
TqmNP33tNZO0mMprKo/RUxs/64mquh+ROYJ81FwVpTHuo8wlsCZxCMpASF4DC6L4zrKNNzefWMNb
6B/65KWamtLrqMCQQMikWZy8ODYbCTUwDqInRlhFZc0cR6+3YpbTJuGhHJxvFqyfGctmHJmjAnE2
3ergOdXzmRr50QktP3WbWO0ZRATaUaVoA9fxjor8KUY8TBQiRifRL8gygYyT0XPFJOzmyOEkDYt+
IWdNe0bFiCNIHBWfY6UhXSsrw66qNPe9K19txOM/xw6Z0a6tm6URRAUxyJgSkWiseIRKaAY4eX7L
pkZ3kWLyRz/fCpumKAR8OQY1tnejHC67uQRhQXcgfiB8YlQO0QNlCsXR6FrtrE2NkRrtvDMgjha2
SongCObH/mz51pWDi7p7mgqt0U+BclUr9gUzMR063pgvfDLnG02ByY/RjIyDaCQb5ZmZuMzagstM
94ZFwulo/hxU9c3v4eR7DXag/+n6HlLGZGa3uht+57nxs4esh7jnOB4U1w/4BmftCwW/8LDbsvs1
Na21omrSL6N1VhLCMd8G00Tytk6Ml8GPnOUoWeYh1CplF8CnNMGqvSuUC5C8euC0jIXWV9anHyf2
SkHfc61MXYnkHSxJxrutubDwtwrcwhFJ9syHkiKe6OaNWNLeHS+9U3BnXNQ+DV9HsqvCXEV+uJf8
tJ+Lrqe5ziJpE/3/nKTlUTo3xhL0FsHpXPG/mb6hLvK61vg2DGiwp96MTv7BufJTl0HVtLph3IrC
PQhzqVBJPJTwezZBXHyk6BrN8r4zSTD3wRuZmMfsXlUJI1pJc4ntZNeTjPkkFAODBzihFTy43qc2
+Be3A5Mn8Rg9E8YvoNTBDtuNsuCLMQU3Pf+zGFFZNvIPP1VMNhpjuPAz6K1hPVKW4C0PsksApeXE
eGwVNZhLU3YbjsQIPhctPIKcjV75edmLNHcZ+BPjZm2sRXKcaq95R5bnrQb1vh/yErmuKZmO4FpF
FViZnnWYPK7DgEbntGyRRckSCiSgTFO3WdpwPX9WMXxUllmHS5FZb0f3k8x2R+yzqniijrCxTouO
uRQsDNAB22r4ZqB0NMwUbXgJIx+lanKT2dpXYRBMqQA6jAZ5hKipnbVc+zplDXU7kaJTwtCH3Z7g
qqJw5wlbFhxraDyzqWfoSPiyH462kjlI+zLP4NHqEuc1KAbpbDjxQfQiTR9fJ86TyWW3HTS2GaKG
BCioraFg7ZCV5OmDhmo+V9Fl7q7M/0hs53veGtIP163mJCvgAK/Z6NhdOXyn7hgi0aAz3uCOQfQ7
7gqguX2L7FVfvoxSP0ClhfqS6LbU6V4c6CsHRakJb2ugNVMKFpa+5rqnXLVhgwZaxYP8FvQdnS4p
FpEGyYHwSX7eH329oGQRJ6IhjIiUHyjnRoeIkoIVr0tSK0J7MW85X4xFop/zRlYeIDC1L36l8pDA
H0BSzWKDuxDgMKXtEUEws3elrPKNphtg3noNOtiMkGtVfeVb3C9jn+JqHq2/VBf99NYuYNtt4Tta
VNrAExiFa0nprZ1oKN8AkCkuGcglAhXWrpiav/3/GPqcryFs9Xu+MIrpD3cJX7lXpOrVbogb9XnU
frVkYCEWJNKz6GQXcEsA1PbPgSP5X1UvVWdFi8IcPO7oiwJ5PBMeV9ZI5kQwsJXVXgqRUdRQ/IAx
23CvUE4hQOP47Jj72r0KW0c1xJx7WVu1kzguFQzchzH8O2k+FusGyPPHUJpfbRiWLiUlDC9poq19
HhCcVptxHo0mSGSee+ay6QkSgWJoDq5adfZxyIExOH63MAYSkCnYj1sNSGIj+2q2AXcj3fyO71DO
vumuRYrNtwa9Y42qzPdxkgFWTSM6wlhZvksOZPA2QuWTpsnFaK2bMNdp72whjfYXLnuFd37jXUD5
WotUGZNsx/hFkapzEk5hEt066/Y69e/3vp9UYrrIXupdo3wSETs2rWu8qKniIe9avUa9jViE3IYT
yIEXV5Vw1WS9s1SnLhg7KMTdNKI0ky6FCdJOcsmEQ3AV3OFe9U6KPwkCG59p5r/LxmC8VlWqrsCK
ZcuKD+BVcyckrVUim15JxqtNcuKk5+E97ioHqYauX0mldmgMSGfaCeGZQlADwDeM9sOE+oRNytuO
MSTRwivGhXUwL9kAXkWvG1TYERIgl3bhXAEJw/mZoijsAwXgvq3670pTcLxIky+uHvpL9vZsb1Rb
PjW5oc7FiBxWOSkLv9dEreaVTT7eHUF1WKWlLkaExr9WDSI30ngyi+DgllX6YYWKD1osanaG5iYf
nW7PO36G7o1ltqcuh/vT44P4aFFaWrITVddaOUxM0MRHIP1C8E4B4pK1/jIuuM0DFWIKS0ehKQTZ
uetzfmb4/huvSCx7Mw2RgKse++Em0STp6HTK70aOi5sBJ8f2aa9BXsZ6X28HxICpQOj7T2nMzg0Y
518uPO+lKcff04CIngnP8ws1iNGqbTgnyr3c7c2RF5bVxLzVOcIrKsQt36xcXYWqMfzSPBei8U7+
UqkIOcqD5xwMA+0+KSob1K278i3Q0hBa4hZljKlb+qa5BrNClm7qqhH8FH7iGivwaeUbidtsYSmW
vRkmL7K80szUC4I7k5fNEFW8Nf8JdFrLtxHMa1bk0VWslDfUIGRV9wpMZ3gdNAiRpzmqpqYbN8+Q
Pur7rwC6ml+uvdXluvpJMjhBOUbJ7yblNMtq0NNjohDcR40iRbR5cK8ycMn54BsZGvMl3LVm/Ssp
jG1HoOVLCCX4PA3K8RqpASXOUlLv0twfjrocZdBdNOpdm1K1NqWbP81mzv6v/sUj4EdiRvJbHccW
YAIn446jQjymFHXdw2NwgSUXmGhorYyKzxEYf7uT0ldAo0qwLawaTma3rohpDVZIigSVh71ohOvZ
NdUAUJUNb9k/5qQxVRVK4Ugbfj6yUzk1FZiThVJ27QKmyuxEfAkIm3ArlR39wxNwpmPHzhjhparl
7nCSqPttZvNb/GiMzGN31NWrooNwWdi6wgWYkVbqJ4RZ7iTER7cMQ9QIUwCr01zZgD2X2GNL8kUJ
9mTE0ccQl4OnTJdIda4ztz09PEXrBvu2dVH5EZf/GO/b54EAy9VBWy0gOvI+ylp6JKcIpGzqBrVX
bTSNh4Pitt673MDnTtBk3Agvv9TQr2dNdxRekuowd0nyi4Hsy8u0ZF8r0ptYMmjQUhVdsWRH9msh
uh7bm8eSogtXwtrQC2vDd1DeVTXRKo9yLEjKkHN72sRVN+mFG12J9oroPxsx79kVV08bG5ZN5dRH
Mjw6pfX3Ok8oj9Za+9J4ln2xqeWKzWw8PO163yM1F6NtJEZwvrUv8YRKrInEkqH6z1S15KNRTbTM
xbh+p2skZXk+R+vOb+xjOV0pdvj7Stg4Kv32/jXuf/ICSrAf62Wxd3Rhc40i1drVPfWEMBFRIWs7
uo7ox3Sp6yO7DnH5GCDGksxTZ77doh02TRVNKeaLy39MIl1i7XIFyZXBR0GMg125CVqAuklcehek
bT1qNhS2lSUwnSJ1SD7+cQyR5Z0oJkdiiWFPuxPBMcvzArg9oWp7Jty1jvy65nX75zgpVINdFQwf
vWFY29p15JVVyf1OjZx+1xp6ClXa1B8n9fJAzlx9+fTreYpfDBXGx/hHX9U9FVwgIFBYn2ahfE7t
dPzqZWa5lOO03vlB0L2gJfQh7G6Zz4xh6FFa8FO2ebHqedekUqRLasOgxs1eL8rKlNh2+Fq1IfWI
DLLXQzo7FrW5B2X5GC2msLl0zlH+Kjrk/pjVGRJSgx7sm9OaotFisMVAeHmqyL47a+1qCp5OVbKz
rkp1gjyRwzcrlXZtF1Ga6g13V0vqKzTvxRWl4jc9z4cPGARgJ1wVfi7f63vpWu29cluNazVq27vA
Ov++NjWIJxNvPFOmbc9DM0MCS8tVzlfQJgFZ+llqzSSeHfevQQlC05c5PQWh27+y1fU2DTvwhfAi
mRofq9H5JpxxoSlskfbgEhCeDcZypWjeWRtaEI164RxFkzQkuWeGO9TrVnJChBin/tMvrqyi2ch6
rO6aJpKbdS0FkJOnRFedMG/3RkusYua6UrMXfWsyiqu/bHasQn5FZJKNmAahhqqD97HRQq1byzs3
dve7MSzogvtwLFZ/OSgYgPWpsOXZ00F8zzsnehoeuV/mf9nFmq6fvQwwV2xFr0dynKwageSpNkhU
+4xKl20NPaNW6z9lP8JucEijFG0yPgqJGLPVGPc0Pa5sqoeeywmbWPPPWGH6a3XV9xBdLKoNQu2R
RDUz1BWG22ycKAlzKhGagTRdl2Xb1o6mS/riKoUpdabFwUH1c54+lqudILTST7o6ejDqDAullfKT
ObgQEStBqixCKUwB3U9enf1D1zqzauRGAavMuyuH4H1QuY1SvU2Wopu6RraAyqTYghsO3zUl/KlO
0CbhjIwb3xLrzhj3QoLxUihS8A6W0dmZLXSGYpDXT0IqdqGCbmB9vtbxHDxktReDex/tZ9LRV9s0
yadxTwhzlRgltLRm8PijVJ2znPTlAX3I088iMqOLgDSwR6muWKjgiS9PpAMY9L8smfIZojp9ASxc
PfAS//s6j9epjI/nGl1PsRjlyrsmHcAUEGj296XsDuYcAD3QsKmhsrFepCN6nG2aN5QrSk2IBJce
HsRVLYzjaHI4V1EOeAwS/qBS69/jH6PEhCghow7xF9DcvxYR7sek0PKjQ4P8FaxkkdNU67ZxXgnw
Sntf743yKC6DLvWosMI48IXkoUFRA2g/qwVjR6Ej90HgEg0JXWkfEB1Bz+LUOz9q2w0XUxgRccwp
6Sgykf9zUlK4AAQUezFS0vxV3ZXpTnd66EIoUC3UCU1acj5/kJI9+n/cldxJ3elPtw/gqUZkDAoz
BTagahFH/bwrDHTMlbD21k9es1obHi8QGmRZTn+6jxXg8+khj0mQV+SQdFU+TcPQrqIpTbU5hroP
3N7n6dX6lbQNrDLhf9do17SK9WtUeFSMSK48f9ocnsGLKrJIvE5LCUdmoZkyqGQYnzZZNj+caKz3
YiVh57m6qMCPU0bETE3JwotklY/XE6bS1pGk1pubmIPgw44okrpFwbaneD/vD1rN86p1nZYdKgrx
KYQdDS/chbRyaZDsmgYMrreQ8rDfedPEXAwSl65H4lEJ7Wr53I2V087u2f1rc/Z0PDds//cQJNnr
GYCuZtW3HHxG8A1e45VnFzgzbMNTY3YXbzD6XcPPvAEwDVuRWW9EYPWt6FlRWZ5TTSnOllP86I0C
VPUfkxgxqFoMkmTMN4MBFXHU5hLSt1R8u347vCO7K8/7xq1RD07MZZxL7hFBWmWjK1W8UyFwPlT2
6K21rC4vkm50izAJkvs4FhyaW8N+i5u+3UuNDD6KBIkNTJPGS/rkkBd7JQ2cg+p6OKEK/u0UI1R1
CA+66s9kDsZybISXbEoshkFonWyzXYqeaCSeArtYq3+0g4c+kVUH3Tp3ioqKBddcVGasT4JwxcIL
fGmtD6P92kolh9ZU3deoNVmktC9OcLIMI4IMkSbi1/haQ92b2FZ9Fr2H3XN2nAWlAwmIcaq1q764
ZmDsxAg5juOrDfnyjNS1sdEtT/bmFGgASahKf/1cXU4gAu1SEudPW1bF0nLU4mQhlhELNgUSN6TV
eUfTH2VMTZ9G9RYdPJTcxZ/gyBp7A1N51atx8OYmzBRHv27Xz7+5MbX0khE+/fe763rEkyrUfJ+v
Bw/74909TX/e4fMvCHWblEjomZvHS6YcNwCqsH14vmZoWXBmpmTgnq/aBpK7pBTu9zsUC5ZB+vsd
Pj6twLeh+p3e3WNt1fDY7/DuxGixvniHFTRizz+ym95hUj/+f4+PpcspAo/63+9OzJYtYyd5Nqio
6YMQs7Mk/RKqpbF7Lm+Rdpz1pRQugOEVL+COpnpXOT/mZmPfSJW9VKrlfFJ8A+Nc6gKwVNziPVPS
eW5KySlTHX3pjEgJ1FZ25sFkvKQqETnEdXnKBBFZz1hXD5KifRVO0RSAMTTDGR7jy5ai+ZoA6Erk
Q7vQbw52Hv14jncU4of85rPhtBGq1ST2esVE0570/aIKbeXme5l6gwfqYPe1dAyn3lBY3c4P+WiF
UwwzXSjr2W37sEIyxK196ChsKI+nNUSj1nm/TFor/4fNjaqVY1rV+fEqQ1gR83dVdPZYQ8yq9QBV
EDNPdqLbK0N1Atz86IlZfQ2dUWEWkHP++Xt9FTHaUbEvwhRC+LCBTAKt3z/rwhn+K5Pjai9GxHXo
Hy21erymMMHtThy0j3yyff/5Y7TPyGubx0cC2D9fy2ECjF/70jtHDeWxUyUpFLAOXnAWV0acUDqF
6NhGdC0jhsm9UEEgBHqN4vm/RzuR3KP5pr89FxAjRMMruOnw+xWeZjPKEen88wpPR1w0v18lowgF
/nj2Q3ILR7KMTDZQZkLbbDpWqiFplNR70ZbtPGTWo9PvyTrbpNvL4uQ4SCX0sl9fNdAFC/I55qvk
20iEaWn/YVQdwne9NnwLs/pY2q37y0EdT0n9nj0hcn9QpcNKHtsq+xPZ/27pyk+E8aQPP5kUXbUm
vavU9SwS2EavlC5xNNU0+cSfq6xNv7X2ltTaWye1y20vcedqmSVkWNh5Ke53vlzDAahW3swq0Sps
+WutTbbC02vOVHGUkkueqW0yHB5WS3NmPT8ESxAVKf+Cmv9yOg/QEF4okhKvGoXtybxIp3S2ck2j
Sr8V8A+tgyrfBqUSEDN1vLPsgAcBXyxBx9iio6km9XGsTPkWytVd2G0v0hbhWNY7Hq0KNZXaAv0n
6RM8q7JyVGRWxbC+O2ZqAwVtp/tbvhrKUpg5Ie67opdfw6sx+jZlYGZcQ4XqUGe5YptIEJKMb7zv
ej3eV1VeU6M8XY4qrBW2oew6xcuIL/qLwG7z5Tikyd0xSZ81PeIItmXG91xCVsHMwHeIbttQchVm
8i/RG6XahiHdOYqZcL4YN1jS5zAF81s8NTbyvZ5Vv4pOF+VrmNvrq5ibhONd9wL5JHq8E3h5XT88
iKFxBwiwIVS/JXwgvSacP7d8FXJ5pqM6SKyeRuuVYC5bqbYcg+C3bUyo54LhugIobBDnEwPDXv2P
expoNiPyf0MG3viPPTemQEMrRzxIx7cItRVg1UX83kqDCv0/v/yiq+XEPLVQ93YeIK139gBvslGE
F8rVx7fGWIhBSurEZy1vuY9ZwVZD6plMhZ3ANCW2DdL5kgtKYPIOCg/HzhqR9Z28I/lvcEjefQBd
dTW0+lTWcfKuI4u4H+ugJBzPpKwds5UJxmIlJhk52uXI23F4QGFlD3u/u/IiyjBFEwpdHidIkn0M
xeHDqIElJDoKFczoleVLSFhriBr12kRaCfdwEC0zPuGVcHaD7Z7JMz56wlQ2iKWl8cBXaJrukNLe
KzVKZVqfk4CEFvQuNV7IMYGVCAQ725DiAhDMvxSj+gazA7CfYCoT1638EumFsTbdcaqZ62Hpk/jJ
dhqzeqlV3UE+zcm/VhblU8qURlcaxKKALn03J0nlKMnke+6bpFp0VSWQrTubDoaorSONE54kD5Yw
q2b3KuZoxk3ZfSe+tnisVKTRNu9a/WukU6lgUhj+0tREveo4SI6anJG5i3pvE8iWe/YtLVvYSpS8
B6b0I7Es42fcXx/rIHp1lZBa+WyMrgZ81UpXB9aHhTuOqDT18X1E1uo1QA/ita1Qgoqs9CZMYaWj
MR82IKsnZ4GG4iojnL4UXp6N0aHVEVMW3hx24dd6/1yLfNwU1Yrqg/BbTpKgd8dNJn2mTtO+Dm2y
KKAzfm8MWwF+EWgz0dVyw1qZKJpCZF1X75zEkHKKesonpsFa4q5IfLQvipuUN0qrHubeRNc9zSZ0
9DQqzvjOUT7Srwe5MfadVMcz3ZC648RPsZArv5vr5tgfhU00QBH6Yzw1Y1ibCySdGDLN6CCyHcCu
4hF9VYaw9OkWNuGFDg70VGru5SoO5003uqfK9KxjnVk9SvGj/ZUQ3M7r3fEtHxFwyNyqWFOTGXx4
+oi2RGx/lShoXqQI5R2CVgkvKekbynpV62saDu8K4hNI6KIg4qYduMYuuDwbq3aPFRudPcWMhT2L
bCfajpLpz8SQOLB+D0blcZ3ocoouPVVNM5NQ3aww6orvv+hzulgVCR9PYKTDpYLQbDd2QHlEdUA7
xN/LEWYlUTlQ0wPS48PmRFXB4ATfZbMJTqI6YPLV08j/xzyxim70W1spg7M8UiogVSTiXSNybr7R
OTe7Aj5im1dhGWSCPtDkoD87+YTNtOtV79TjWfRiI4o2VQdzmY8IXDo33eoCaW1/DKcJmavaqxEV
qUA1zJuPxgqk9wkHE6020bgf7WtsAXPBJyyVaUhLl3r2RZxVsDaGUbhEAjg7KqCy7bIMEYeOyrf/
Yu08lhtnlij9RIiAN1t6T8pLvUG0UcN7j6efD8Xupq7m72tiZlOBysoqQBQJoDJPnqNk6a8jYaPM
qnkY+nwOhiL44nQ/NTMrX63cTLcWBW5LYXa9YO9YjU6yl7sV0jFQGSRd8CUc5e+U7Ld3ftRkp0Eb
rJnwr1INqojM6k6OJid3rqq/C7vh5C7vAYUJbQ2/M8cuDsLOvRUp4z5ptqGReK+hTnJ+uhypk+J1
DAXbWnS5OuPP1XWd3S+z6SpgmNkXjfXr6lpepead6q4qqFTCosveC0s5E5HNXscwMxZm1MtHt3aK
fZFB9th1QfQ0tkAUiNNk71SDz6O618+NpiaLRtdcqC49RECmo1uTNNKwNtvo4JjNR7vw1WX92dNt
/6lt9b0Sm+qr2xfwkKWRfyyUhvJ42c2WauJaL70an93AVn6EWnYPKi550Tz+rK7MpH2ojd0Rdgoq
R3W/egMrv/V49/6huPkXpLn0J7mU0L/MCb5rQS2fOm8MJtJM90skoeQ+uUKHhKKTk1ePGdXfq1Zv
vJ1MKfsZ9qh+rioDP+JBb6HiHlxQbaNubbXQ2bDBiARZ0MuYljVSmEP8xciDb3lSud+IJJwyCDre
C3Vcytz2/ZnTHiE9ycJZY0J/Q8XIjNKPlZ4l5bvjyxfE1JpvWhu8j61vbCTT6VYyyiMPLuC9LH+A
LiJ7aMuCDejgKitha0e9PFM4tkmzLrt6QFfoIWesE8ZAYW7Igns/DZ1zHhigmKcjKvGrRRNnwbK2
oRNZ+jCO8R9w9qVKUprHK/tGo4jur6O1S11SaNfBMrIgLyLd3bDO7ylXG5/qdYpY31cyBTXaoF7F
divNQimWzq7dqft4ACgXeVn5tQ2fwR9b3+KycedQbytH/gvmUYd2eF5OA83wPaEO+WtoduHSK9kH
mAMQlVzuoFeLQuvbqOdUZDT+a95F7SqwQ3kr5YZ8b4c+klGTR9+ajxo1mE9Bqnsb+EFtwHtm+dQk
yoNwgJIomUHqB+Ssqsq1KgUqHwH5IqCYwOuqVwtM9kaKk3xVIgRjNZH/DP+9uo11p1vavWx8MYdm
EVjp8OKWvb6xVXRDhL2Uv9V9EL81yLmtG+BHa8UJzC9xkhhfNJuIQh/L1rpouvhtiL+JsYga5xXb
am2DZMv4MmhoZk9zFIONalglKjGv3n8moLwRpyC+Yy0CKVhrZizNS8NH6oy9xF4c5VP3ZhMDul/+
Xy6d7ujUUzT64tPcHqT9DlZ3FC2h+BNNGYJTLoJc+2BLky47cxHhmkwBWkR/nONpALZ+G9Zp48cn
u1pTcut79fGT3fWy9NiA+G8jc5hXVC3Pu657SY2qvCumykUbDp/9HxNV79Ud4jRXE1m2kiASVbES
21pfH5RFjqLenZcZ2rLWewhPWsdZ5ZqeHx12ehuqYvu9XPP/JC3ubj3TyfdJ5rebCpbPo+HCqFNH
ORkMCRW/CC7kix9WcAK4pfeQKC0MsSEvo6GKKvv0Z5emJq9MpXVnaWq4bKyvn4U8bOBIYGdqmulZ
2MSRGzvGjsqgk+hpTuhBZZT4xbEiIRXEXXq+2sIyQUIwkeOFPwzyA8Xg3q4eSwCsrj4U7PX8OQDo
7k6MGnFdLCw0fteiq0V2d8iH7FtWJvJDpZfNCbLFQ+y5sPaqYUBG14g2oqvrSjdL89C9jgbduNad
yL0ne+o91mqzEF72yPtLqfMeL1OtCPALrpnBGMkTohV88Eu9fg70ch4NGnTMFpHCUW+bpeg2dfSD
2vjhYidtdJey9zTqGJCoo2vL3CxqeC+ZlKBWlZEx2cgZ+q6WaVT3pU0UWI+DYyMjiBjVRnBsefiL
MdF4XV0uG9Uvl6apjDFA6OaiG6a89kCQbFP0x8+iUfQiWsiFiaCdlqVXW1CPCdVKno8KqAmccXIW
NnFEBWe5kRsSnDebK/nuArYXZQbyMB+XbdyTG5k4eBKnSXYhRU3rmP6FedDZtU3DDcp5clTN/RnE
Ox4Y9ntYuD/Vppefk1IagSVV/rnOKnsDP3oA16KpnzqF+t1cy4tnJcwD8htF+w6W19A056dWho/h
Y1rKOk+owbw2dWLBUNcmd0WUIWn6r/Z2GvxkI7aB/kgziw3/Z2F4lXpywDNTkiGPSx1gwTEb0aZG
w+8dSaIBVpdh2IujW2MZSrJWooYqauTdnKnxeQ+h6nE6DLXysVXJEN+E3oRdlajTF7ar8x8/MXpz
7kulWMay7m4kqtHWiK0OoI3M4EVVJAnuQNnYhpUXvPhR8jUwnerMgzt40acseFw9e67VExpOHsSU
sajUHSnDbi6cYnawIL+o0iAKyzNl4LExdlQWGb2lPZmhriySaKjOsaLGG0UuEvALmnkowjhe+WWv
3FsUic07ykneutG6J8g+Afl5/SJpNXOpZA9cXkN8XSvnlDvW93rFEyQpFPmgwFW7S23J24yFPJ5z
Px0WA0Kmz13HLjl/5Z6THHQjJwUQVt2MAJccLYC3xgdvKpNyGkohZ6IvGiB5IQiHZkSjMfo9ItYQ
7sLnOkf0VQnG1q59Gyo9ufMn6mul77JDnxZnYQonEwgE4xh29VqYRNPpanMmVjATc252caROnNhX
Gx5X1z/rQw22vi4oJ8Tpkqg6236aHYS/PAbSyjXGCiCW5qwNAlv7sQiLXZ11DiH4xj/alaatwLdF
F5Ss7AUbl+EhG4yahLFWTM/cHKkizVvYDXVneqQrexhbIDFIJrYQpayjlTCGSmoX10Pbg6HZJZo2
7OVBBYKmsJ/OvKZ6aLsYJLjuEqxO5GQtNx3EiH2ub4ekLLbpFJkMYWRcjU4ZX3JJhLJV71GXs2Ru
ylXxio6wD08oocUWYlKqOVNelYe1O22iZgALl21XQDXmZtbasoeZMQE+2kIKdmzA0XubupbfuDPq
JaRDGCft8x+3xgJdaPdUzGS+9svNrUwX0TLcHFYTdrGaObmBa/noxluICU5gjA9RXZdrKbZJ7keD
+hCYZnnncwc3a98o5q5KUUALI8GudGL1wTJTdZN5BpX8k7ON1MtDSmnP5KrnSTZXwLpthKsi1/Gu
kYBri65u1QheOoW66SxSQtAGyQ+JD7Om4RjRc+6x62lG1XytQ16G+fcrX6MRKgm/Vn5Iacs7VwzR
NrGKmU2YK5x55ZptBqKr4GmWVZQUd5JU6fOqodS8DFs4mpqE0CFJgK8UkR8zvyFuEdobr8zsn+Tn
ntw+LN7yxMjnllTo9xoouVUNj+rRDCNt2wyJtkE0rT2JFaH6SSHlcmHNbnv/a5nxdsqza4odX1cs
EtA704p66+TzYSIp1IFFbcUe5592QZ9sZMSKnZ8Q2h6NjU+RYpjpfYrezJAsE/iHYOmWtDy5C+o8
eyqa4inrNPU0uG36xFVmgBsNIjLT4ChlUN3ZWrkTo1ZThfB3Gu1GjJL1KGB3ck30OZlLGNZYVcS6
+6o5gaEpwL9r8ZsdyAdj0iAxLbYnnuu8pro50Y0GzckJK4CZreKyPa8pCIuKdlZpVv0+rlxPyt/L
OO4BiECJJefdG6UdzsGVyl9N3VTDMs5ibfZp4FPXLCt2WxRHCvsYZHCHOEgIJqPuHPyaMDTk62xa
Q4MdfhH0P3gjg5C5737CfPiMoLj/6iTwBFNX1J3DuDc2FXU51LrY+TkhIbyAZttcm/rgzHm88bFP
TUOBwd5UbHjkeg15cWHMLMtBWHqIyEwbLs+vMZgFuqcfuqpyH12vm34oao0wI92kdcpl2RhIXkzO
qASY61HToduYun7jwOOMGPJ1KSt3mpMvNU9i6siu+B7Co7k1uZp108159QlWMfsJ6iK9MVrkMRvP
TJN67aVJuP1UC/YNvT8Dktyj/BBAOmAs8mjo3uVceUjJMn51W7OaqZbpPKPnNczR3E0e5EYOlhBP
753EgifQH+BsDcds24PEgflEkbJ5XbY7XjVs8OyMKpYeryXDjhdZ5KYPydQMZBbINNwJi+x6B8ca
tzJDR983naOqZMaIbjfl07LpJgsgQp28EOPlQEQ4a+Errhr3GBKXnxd6b89SX36MLKqvTCgZ1gPp
p5XppuVcMAsJ4qBwKoCts3ySjgfWKo8Vioix+mzp/Hl2pJ5FTyaEDvL6EU3V6qLAObwrs7RceKll
vA1t9sNKjOQudyrpBD00SW+j43eEzsMUjbwjm1x9S/zmh8Fn9sbDpUH7ElhAqDXBHMbmC2rz3Smj
iGkZ2DZIYsdCMlPpqm3pUW7twjc5oJ2D3I48Hvi1fFFGbpDogKD/VrfeynRAWML3Fvxw+MdopaRs
IiWUNgQAvw0lxOaJDgF5AR/6r1oWGCJTNbde0BF110idpGuzyJs738yPsTuoiHJpbP3L5Ltcw+xC
0Nm/WGFx10l+uO37wNxD4g0j5NQY8dnLv2aFX3szr6NeNAvan526kjV53QeF8+pnbresNbnc22wg
zh6XOA8bXrI0GBxWqG7r53JsvHlHLJJqoSKEKdrxo1ndRBZln/JZU5rxqzJJrEKeks5cK8/5Rg2r
TLZffLh2v9l2ALNKR8EZD5RwbZYwo7iy0b04JnCtUvfb754xrEuvIHHXaI9tqjtU6Ul3npluah2y
hcGCdGSI1HldIzLdJb69juAk32d91W9MW9q5Y5YulcHZj3HVzmSCHgRimn7VBpq5ytzm1bfSGoV3
O5hV6RB8g5fpYhuF9Z7z44HKGQ1YaNBXjlTXO6hfdw71zSccJjFzKhRO6QAuPQIG0nt+eCcaCMqU
vRTBSj+ZIkmCViyxjSW5HeXYWYNylLv8tbfzS2GmROOz8pHy8fgMsbP8lEkKBF6KdVLDvDoORnnp
QqA8eRKG+8B5D+UmPciQTjhhP2w9CwYU4P2ZfpBObkOlom8mbx2ojDXYdKiZpq40mOcpsnVvqm13
asyawnUJUJsuhcGilBt/rzrNUakbG876CXE4ARN9hyNeEX5EuQ9GaoC+QNhFQzEWeHrhIvqOX33h
pT9dtO7w1KMtdC7i8KlWsupEoJVf0tiR4euq9lm203BGkUWyLoP2h00m5A6ZYO3Y9xaljbofzHnb
yA4c3YlBSOO7u7a3gCuP0TfC+nh0ijFsnSDKZ9d+oFr9bKjUGFBd2i7z3i6eCy1slohC5mvRNTWT
x4+jwC/rjdS/Ofkw72rKQImyaen+emixa927OpV+8wlUsY88/Z5UsDT3O0QIfWeXVsOlGELjbCeg
Wrt6qTvaD/Z1xUwO62+dbrSXsU5IO2XQfJbB21jyOwwldT40YfWz0x8624LlJ/KdQ0GaaQYLVbvo
I4pnmhAp8kBq3A1CcQSc+DlfEpg8L+l0RBr6kqhxQREnJjHYZhRKdR33StGVVT05SUr5LQLVk6H7
9VhGcsszCFoo0bUCbzwONsEynnOPYD67+6TJ5pRBmI95JiezAJgAifP+o7baOHXjSOOp65tf/0la
TXiIAYfHw1YbOPsfBTcLpuwhiH8Wbm7v+gLuR7tB34aqm2QT6FRYUZ9JZXIJNxlb7mGl5VpxHu3S
othSbojheBenLrJNxqv6PrXJy/n8/Dc8Q0jOZVApQHg4niFlzpZuEMj3zRhZqAx18mMe35UlL6CT
XO9d24bhptVRhA89pz4PwZR8ceLyTXXTo1zwS4/iHrV14ExEubS5aWnJRWsMfdO4o7wBK42SeabG
sINbxVYxWQ1w9/TI6Aoy07yXUrW8VOXSfLfz5EEZkAmqMllGtkZadkaY/2SXd/K5F755LVfY+VEG
RVPQbMqhPtn8lNaRanfr3rCHi2zZ3gIOaPVFJkGpmkn4MzWPZLKAjvNjvph9bb1ZPjynRatU9ySY
mlUR1xlYlxJsNGEs3rmqS1bpzTytrOhbkfVzPyvjd9kvEUFIg/jJBBq4aqE+2Y+jBkuLAZbXdzqF
nP5wVGvdfrQdR+GWvSLKVXwNfIPyTlsudq7eWeAJu3fFi7hR2hZQfKMyAcI34R4q4nBJ5GY4JY6Z
z1rD+BYqufdIKeKwUSBOXUN66jyxR4cqMvW+Q2MBgDBNhvsh0TvKfkp5VaZt8wIv6k54BGYNYrwg
Pqd2VbZu+mojW168hRPC3CrkHw78LyNSf7V5hnrCWQQQ+S+bnqD7oAbDISXsO+sDx300dJ1wUNnv
JuxJp8EQXPSgBfs6PgYA9aioKetlaSBT7fFZLkz0L7c8XKTnJhz9md3apL+n0aqxUZwx9EdZnrhI
3YyXopoHaQmkQtPbbts0RK9HW0nfnNh670CaXgon1C+Z5v9ArD2lANqZ5eCo59TxwbDgyOYWEalh
3bdReu+pU+Q6a6rvJuRZSdAo7+xy3gs5sJ4KqJ+WihK92UOZL8h7OpdkasAsw6RK7mjjmpIqwe9R
KYuxBLPku6VzEY6OYwLND0li32y51JtEf7mxTKsIt5i40sW+rn1dLDYR12nOfdsRbJY8f2lneXqU
vAoBgjGG+KnV4gOoiy8WgMljoBnLzK8eoKAO5uqoHsbK2esJcVzLsZVjjqj7fBx8ZWHUdb9x4krd
okMynPOpCTbpQMgFlEGwyT0nWOhmo76YA3z6Zd//pBhu9Dt27NBaPZXE22dV7WTLDoIkbpexN+7I
IMx9XTIQisq1jTwAYosLUyFW41kbN5LSOV95fq9K/Oo7KjQwNiIwmpwPh5Fi1XmikY4OTa1fdEZE
hF4eLErqmqadRXXzAFlQshG2W0NV2G+Xyla7ZWd12oy3kaNOquDFrjrCMJYePE9slIs2MbRL5PjO
yqc4202MNRmp8UCBUbrxDBRvOrWA8Seoj12pJQ8wKvBejcoe2Cu93wqbkgB9gV0WOKhkX9gKWO+K
ShhqnOTI7HtP4y0ZtYmvsiQNO1/Pxh14bD4dlwxGQFH/oQF7xItg9CpVpB06inCXLQTMm6To7TsZ
eU/ZUls2PSjNU/dKrDRgj+MHzTz2kuAAZjjdBiMBCxuYx6KwRnWh+Y4LuUt37xENdwyTFP4YSuax
BqHoUq92J2Vedse79FTtjGzEaPLW5IHefTIRAkCO3OclL67LJ1S+CKJH+iPfHxOMzhyG9/RiN5Ou
cPNkUYx8IfKZXJuCvPSigCFsOUxeYiAsKvdU599FB6FTeUnCNFpYVjleYJhyZppS92RZtPFytcmG
uVZjWwf/iosYYLegnw0gkpMl78JoLhsIuNdSUx56xyoOTRP/OoqhWoChGxpGSK8BKQuf6yF3Ir5X
sdyuYp6Ex9JA3VeSjXydKI5LVSUNXwNn29QW8ft0PBqlyQMgCe/qQor4+XNb5A3WQhEWhm6ETSgh
KQ3rTthqOyPQWEFbGtoq26TKJUlHVBfU33qU03SRFcOpgQ7oIsNsMNdc37vzueo1obmYbGEHa743
XmzARAd+dFWnLOAV1HlMu/reydVkXYf6W+u30dFvfxAEL09xM+Qrx3ZhiwlQIKpcSDfFEZzK0OSI
w1tTW6e+6AdCp8iP9KZsIjRhwVctxW8urChfDOQtZoYu1c/c75V5HbreQ2GXKLWFpXs2Zb4UQQRp
TxDtzQZtXrUxeLRMXdF0kHpQBelkfTYTQ2pP3DrtFlIXqxetug8EOZNsxpTW8AFfuZtkwnFbqsJI
X4wUlbDrVadQHwJugmBJNIWv8Frgm81K8WTtSuBU1g1ipL0Kv9BE4ST8OnSt4Is2D1EGj0AeevGi
sRR9VwfU6zuAuR4V36zu2U7P5D7JHmF+XAKTlO6mF3W3qZQXLXaKQ5kE7rVr5EkyD4cuXEHggsZK
2vbSEvFSaR0D072v9Ow7pRNgxNKu2/FbC2Ydmao7I4vAyznxuDYcF8BVKT37aFvdd0My15uyevSG
oXzMEvuSQyZ8yj2pfHS0zpi3w9Bwh6Vr24q7JkURLtzaPRlZ3h3bfHBPKWLr8HOGL14SlttA9nMK
N7zoxYyITRKHDDZiNKKOGow8qTIx6koIV6WR9CDbunzP82MjzL3VpofYz0A2sdEEIDn6kDeQwTS0
Kl5QD2E+GXEEgbcKdzgVVeZTUhH7BmgmL+ypawyyss4zHu9SZBlPCVVKQEKVeCnmqk7rrWH4bpbX
uQ3IYZ72Ggy/OPOGV62y0fXgSWOpqO0DSNup/xJdFZHKJcz88ko4px2YdB3a0euo7EUpoRs/X1/n
9r27gPBHXgtnjWKKRenb7nU0NqtmYVFmvxHOctABemqnNKw47+hLc72uozW40Y1hOe259QZrlQRj
frCjfUaE7hG1r1aRu8epkuYxKftn8nPOMYNZYAPDA+z6Wt+dmzreUtLu7C1Ngo1F2GrlazFSmXU1
tVoXnXSQCq6cqwHUpam+Jzuyszu7Owv/tAziBfvnAPly1E2stOMVLyBPLIcxsnXkLhKl/57mRvs1
z30VmXDNOFOXHm4CeKNq0mGXxoieGhmpMNNJ1R0x9XYeOr33UhI6XmnwHKzEqFIh+1EXMeoi02im
A+mrsvbiBbb23HytisTbqH4GaXlH2C5MzHJRSUW5Bs3Mc8v2xmHnIFNhLEPD+n0YT4e6khTq/IPD
h0M9UfJVNFV7eca9O3Tes8mfR9HysJCgAXrW+LbduTFCRFNPMjr9HHrDveiFY5qdCtB5ogfGyjho
KPTMAsF7XkLyZPc9fOfTqgh0aquJXWsRmpJ2Hlz5V6NLW0ui5PBm5oU/38UuYMrJ6WaPdTgX/SEw
558GMi+UZ4WbDOubs3AhHsFex4Rr/s/p3JYNo1EqyhPCBCvqu4c3ezTdxVg73WFQUvkoq4S7GhXg
YMge2R8gmwgmRSHRFJOskDiKNWPiwUAYdrRQFBI25c9RnE1J5hZ52k8DwlmMwtqL6Me0spiG5q8H
jwJEFssREPV11YrYMrAnklLNDCTzIhrGdJdVwa+G2sB0R+Q73Ymj28DN7zbwye+/cLktD9wMwnux
/m2e6N58bmf6L1w+LXWb+9er/OvZbldwc/m0fOVJvy//r2e6LXNz+bTMzeV/+zz+usy/P5OYJj4P
pR3Qd/SDe2G6Xcat+9dT/NXlNvDpI//fl7r9GZ+W+qcr/eTyT2f7ZPv/eKV/XerfX6nt+SVvh1qG
aO/Aq10w/QxF82/6H4aiymdWSo7wOuvab/Qo+9i/Tvgw7R/PIIxiqesq/8n/dtbbVcsdKjTL28jH
lf7Tev/p/Gxm2Hp3esjb+e2M11U/fw4frf+v572e8eNfIs5eD+PFKLp2dftrb1f1yXbrfr7Qv04R
Ax8u/baEGImnf/knmxj4L2z/hcv/vpTtlFDnltrXQTKCfSO1E0MiYLN9/KcRI9EwFDtVuwizsIij
Sky4+ZpuGe7FcEkCaevEyLJpnXefaY0+9yqD2qrakO6yIIZAre4f2QVDZDv14pwCyBZ8yzQu5oyB
bu7Ivv8U48LuwhO1GksYsYRNNFUPW4apAwKrIds/QBd9htQjPhe2FG8720HwuaPO1zajawNDZXzM
UxhIJy8tilCSE6OBJQFn8+TD1SaG1Uh/R46OgIjVQC0jlsr9njrnXJWXV0cXVslFZQQ2PMkG9SXZ
iMQOO3twmIiprvwILVcbvhuD+vmuOOsEDcjbh1T3TN0hsIpzocTFWVEabe3pBdB1MbvVqmHjFiAb
Psy2egdgctq8QS7IimJiZebIEhn13W0tsbTfaRVBTW9/XS9IiuYQpjG0vL9PKdzSvuuPKi8WVzd9
ZItmqRtHLnuKmNEL8iZ1+6tYPfTIlKh/EK5vZOqvxqFbG/zf9oByvYNfTVr2rsEkYRTTb8MFOBFH
cvRd0jWgKuy8oOg0hekjs7Z5YfnXjqMEDmiYyZ4Dx4XgiuDVdYYw3qZJ1hjNSXrUyw9zrp7VUC67
OEn3nyeOyuBvm1C6+7SW6BqZeSTSbWyVykCrPkZobZQ77xQ0iXcSR4C9PHRbS2/tApklr83obUD4
dc4YHUcqSyfX28zrQlp7b9tRTNw00HeiGQmd7VBG1nfiCMG0YZtIyUwMJn/cRNfVdS+l4IQZGcXR
iM1Ks9aRgZehNuZDPNYU6qmVJOUkrC1ickswtdpcDFxHJ3dx1I0yIW/VOwjfmwcZJ3Ml5VB6gNf4
5XsbjRT/AZEhlYDtvwxqY6ZvdNX+erOb4AlV+LTSjCyPK6/FyO1kDhqGoOo6KEymq/5zXdduSqke
pYb2UlyEYXkqn0iZwLBluzvRGFmGYv21vVm7yMSaURNCtHDyTUC2IHw9oHw3xp30YQG9yAkYxF0s
XRe8TvqwYNnD9SrB0LBQYUbf61MThnmzF11xdGs+2ajTgzaWjdj8NvA/LXCbdj2H2jurDGq7lI1P
2R8StogoIKvJxZf99BIaKburEEEJMUC8LUKDGpHaDI50eGntHaUAYzoTfbCnv4yW4T8itCCvhB30
mLO7zbj5lkLYUiwj5t58PnVzr6caw6m3oxy9SU1KJiM3YHLTw+ghAKC2tS2CBjLfsJei1TbCgwIu
hz2341+sCcaeZlTX5WZcAqmyoPCf4CTtBCdpBkA9+ZibpB6nQ2GspxFxdPMRU6p+ZfXIN91chfmf
uoGAqNxWiuXx5Lb1cDc6xkWvk+6xYMO9y3W1XA5lnH71dIOUEgArQmcDJG9TCkqO3NfCALgaFdCv
hXXtzqR62AqwsUAhi6aubHduGE6yvNkEbDmlqm6ZgN+ai4ErPNl13HCt2Xz1P4CevbqNtjAvfrs6
NlRxVwGMuQhcuTuncJwdO1c9nYlD0cDFbgAhqNC0v1pLyrT7QjVW2s0TslMXGc7Jh7wRMrFTI6bb
RR0AsCQskJtVD2NoCqG6PHo1sjlBdSpzeJ/FkWjyIaHaNtVBdbjVr4Hoz1HsAXKAyVlfC2dZ05CD
jnw4UWurOvdp/By6jgX5cAzkVIoHdEN+20JSWWcx4E9Hf7Mnffoc/1kjah8JW+aH2smjI9z/0bEp
rUXlEPqE1OuXSQyORTeCJ6mUfAsJ7UEe7aGbCZ+qA0FN3hNl+NSJqA+c1kraugrW4jBujHc7ULP1
B5s4Vfgzhxf8II4lQqZ9ryUQ3enOLpma3lRgpLz1xRE6weiSmNXms11qnd0/2XrDd3cSok9ouk8+
11WFVfTFHNG0A6UnczFSFIO8IavcGqZy0XU/f66JN/syQHYz9vUnoh612eTPnpfKKKh34Prl7FlB
Qv5sdOaDmBHmdnwsc14ac51ordlwo9Epud77qe/uxVHS5V8GzzZXotcNhbv3KiDJPNx/u4R/jm62
Dpgpajgu6hPT6G3gOlmsI1b8dLqaap1FWicTJ/6/zLs5/5obyKhQWMFK9oNsXYy6dyfJJSz0hRO/
Er17M3pd+Ym4tmPopH5tL3yIrah+c9qIlE7Y+vd+aHPPNEJpb9ZmvP+0TgPp197vSvhu+BIfFLmy
tp2UE3+CdmBWI55zCJCXGI4NrICrNgR6CRbBLF/CSHKWMWxdM4tAOQnTJFrCO9YcmqkhWfexudmE
iyIry6i0pe3NLibcusJN2NJcMzdj5KDV9i9LGvn48Qy3+VpIOqJOkotrGBRCxYg7WLCSr0U3lvPk
5CTxCYBtlM+bFDULz0dty9dqeL56FLgULehnkGp1JM7/pcnQ60Xv1YDbeyaGwk6Bx1oc5l6CCmxB
WO2D0S0yc6l1ISg3p2pWgRIpU8mB/yCaRodAAq37O9HzCghwbh7d5NbhEVjjbw/emsA/Ksh7K0Va
LUg7esdSkCQVdcxru5v1S2GEOtM/DoIQKZ6chPHvPrc5N59qol0SA2GoeRsZrB4MQrn2BFdI5Cr5
U1uhRPe783ukkApplVIdRTHMdN/TvGwZQuUwF7fB210xG2DG9aeBm+16H50G9MElkD7dVkVzW+o2
cJt2W+rmnCHYRLw2Sbmv1+MDtf79zCbjvhsj9GLUxPLItVJSFFtuU8wruEr8Rr3vp0GIMex5o4DM
Fr69ZBr7oJr0bjOtLUirBHu7VIOzGA1y/iNpAo256Fpk5k+6109CQvJDOSxb6mMqkHRAFia5czvT
Fm5j+tsUoYtDYsHCxZ4ojxbiEGLxoZrZGchOylDLVT2kfTUrNPmX63X8NlUcdcHEwTCwVxFdouxU
M/WA8CIpu7epNj65taY8DiQ951pk6VtQU8qjX1o2bPeei+J0DlWYrHdzc8q+Gki+bg2t+F6Mss12
dbKBafQAgTXldpzysKLRPUXfBnX9XfSaKWcrfANKd/7Rd1rzNl0ciXWVTCq3sHTF+z7qCurXeZ9S
+BzOeglgRthahWrN2nGd9Vhk0imnTnc51C1qc72Xz/sqUXajaOIKgFM2yQnOhOHD0DSewfWx85L2
15Fw+eCtRcFrmsnlBvROuVNliCX/qA0KyUHRzYJsT1rE3wtTLVQJq4TUmSmnEwX/b31C4VyaVM5J
vQr0GMnCDzN6Jd8bpuXtrwuIkdsqYwrd9eLPZQxtRaJ89OK5EeTvpFLzBzJQxYMkxV/I9bcHfeop
stFvgEwiZTV55IVaPGRBs4D6fLz8H9LOpMttXEmjv4jnkOC81Twr50x7w2O7bM7zzF/fl5DLcvnV
6160FzhEYJCslEggEHE/2V8rJ4SIB1KkZKNiWvWjaHDdz8PlIM9LNAKO0Pq+vYCTpOc0M8nt14ti
2eMqWVixmx9lZ6IIpr0YyRSSr49ChLofHY4lAVfbnf7e1pV+thXCY2XV9oEqTw1ZObJauna9UI3Y
Pme+or7/HNN1mn5WUjjjXunq7/cxLGKjByFQ+wtgWoZ28jUlBueazwVHmNo1EKm5Hmb10rtNNqRG
jk5CjMqPrMpCdgmM8HkgOvFwN8krckYHC+fMfR7ODp2Dl4H8/fVyt56CXHNvcIl1nd+CLAbbgKCe
BdveU5qjyd6zgDYgmqMYqp3V++PO0ZoGPC2mRFg6WSuyLi+l9TZGDrdqDhEJxS3rdTAR/9w2+b8M
yFVyPuNQ2WktWwhZJJ3vEXU112tVETcj6S4/m+8d/7BN84jWat2fg2WzoSdiqxGX/+fUZuI6Kdqe
/5i2IPVlp4/wG+GCJKsYxZkPrXV7nrQGIp2Wn39ozitQZPsN0Fl1riMkA+0hyT4ybyzWjk96OVts
QM+VurBzVVu5c2Q+UtDZ0ZwjN+WVtE0EohNWPLfIIv91Jatg0mh2zQQsTz8/ePN+r7JmPsGlbh+0
IO0ehGZ6q75H8eZus9TSP9eFt5WmnqRLKLMz0lUfnWEvjbKIAENsLQI6Zs51+3AvrOeo8fIHojNt
toomSZx5XbkE3POCZWSp59Qkmo0U01UEXnNXcFr91tZ8QnVkIjk8KzGT/0t2tdc2R2Ou9g0RrGQI
eyfZajnBl350x4scSgTsNa1E+SDbHKPYtoaVPMm2UGkWROAkL5qrua898sMQXlxLeQkh5T0QsFkf
c4+I1LmWgja4XbVuggiB1tV72TCYfvXgVk67g6TFemTufG9oA2WvakaL4AXdZF/i2PxN6xOYcu8r
Z0dEroyD4Db61hZUhGMourZWfN/buH0AhyDx86ssVBNpqKlBQFdWETT+2VAXNWgaVfU3987Z3Irk
RL8K4gL03K9Z4kHLr34g3HXfFggE/WqQI8wer12k2MCYDGVjQdre8zrWPtNQjZnhlOostYcsF1rB
Emt5r9+bES4EeCnrY9OUu9ogeTmIp23O+T+UJ7978HTB922+0uNzhAbglTPln5bIy/vZ68MfSHaY
G7qiqchgIJgUb/HaUxLy9CMXTiAA2n3vNvbDOBdk5aICXOEdS7TQfghS034wNc/eNkNsL+42Q1O0
ExlOR2mSQ2VfMDaLJhMBMYrMJhs13w9vL3O33V/G7cg47mDTHN3A7vYkZpOcnhTTu8WSe5UaLf7I
uepAoyJt33gcOqV+jg1766tiItak848JEabLUFYNO14nrV/vZGtYDl8ibz6qJzrnteTbK3vBVgF8
z4YQ0QqmLmstQ1WrCreyOkUlUZRa4J5lVauI+FSy90wP2gtPquQ2CH0WyMOQGtayV6GbyqKqiOeX
1cwG2CkQ3DZKvrZWkaO0AA5oXxd2tuWmqz9z2MCdHJDAX6EFfhsg/lcYgcPSRur7+kdfA04AWiz0
zRJU3lk+rkjedVeNOunHbi7klSxCpKiOdhl4JQx0WhTCrRadHjcAN6nGVf2ku0303seNG70UWdu8
F2r7XWvDjWOX5WPRq+KFtHTCI6ualWIY6C8D0R4r3+y9rWwNDfb7qJboBGDQeUT5+xh7hEnFc+cK
H+IDKeAH2SjHR+W3xGE3JC1BEX3yKwXC9dxbKQD7T4DlVdNUVwk/tSdZkHylmsFTb3bFE8mcE74k
Fdjl5MXJ0knYrmaGARj1V/+my7d6YJoXYYvvXoog2dBrybXPuVOynISOTzTitZ0L2TBkmbX3h/S1
scq/TfOALHOKc2VFy1v/1vIPUTCdW4koneHz8upeNP9iG1Pz/+p3HxZFfP9zpRlWRuLHxEp7EHdG
g4zhOedU1IGAGEQhr7qCc5KFrP/RTCxouAtC7yTttxnkkD/63W2/9SlgdWz4PXzX1FKwyOCFf3ul
+xB59ee7yQx8QwPLusV/7ShnvM8t++mBYq5L7iqQutEIWPYOVGm+tXGxMWe2tKyDNgkJHiag8W7r
Bx0No9/q88BWGuWYe1E5dnQoil55JHDQfO7q7JuSm/1J1nC5ig17M3PV8b15RjhkF8b5cMpaR0Ml
h0yN0YoE+qaZuEqbLLrMBHLpiHwtq4UyEbtbdtMeny3f/7YK3oiGDslQ01q0AvNsY7hje47j2iVP
JfQPykx+ZVIc1wQIBVPlE4PuB1d5ZQqeNrnWQkf+ZwMqY3iPPfNd2q0pjcBQzF205Efdc5Ak50hz
JwAOMQhuc4qFgiy5obeJZd9q5MDA+5YgTHJMmyQ/2kP0GBpmuo1+maS9tKqgWPx5OZDRjpUP+jZa
tv/W6dds0vbfpyw89+/Zm8LfEuTkrLXezc51EnaAFsg0KMgxWYRWF3zPCPMkiegHf5kPHTbW+6Tl
zcrTnOSa55AEgfuJ3WiV2tVijbayurZYkrrvcvjQTKfAIDx7UwWkEtm1Pax+M8pLWeg+Aepdo3uE
axGzTWy3mE735hHEfbtoPT4mdJO/3BtC8LAosaF5qab5E09bbsfgSGWNTAnjWOfTJ1mTRV8Y85em
r9aiHvMnaVNDQDDV5PDjxuQhms1RbbiWbcZsAn8itpOit8u7LU0bZzF2BKvfJxrir56GdvltVtLB
DqTJRQs5h7RlLmxZLxmijbSxOAqXpQibHZyRa16MSHwgs/TUudZwhpt5juYaafLl0wiFfwM0bVrJ
qizw4X8nUD7CO0m3pDbdq8eJtxwkTQ3Z1lvIBt2yAgxNnvAwEknmIc04FOKaEB1vFFN4aeaatIvA
Mo6sHQ6y5qiTQZSiGMutjeTWQhpvRa2KqyeQCtNbSHPSFvSqfjHGaFGnVbS2XKW8hIXJ6Sxo3l1i
a/qF/7dDwLOtvXYWByhqZwR/jYW2TIGhkMzdGYfMCPMvQUniqgOVCtiRoqzjqbRPBoSSg1urxtbG
KfLQkQ+5AsGivpt5+JUTruqHHW1R1PA33GeqrU323EPrCmuZlz42q23dRc7a/NQ27kG2WkoM8T4Z
+YqjNWrtVGIh9wkSNytdVNaJtPnvIBUCEig0JL1n07242ywY7btcbck3p4e0K8NYdLCs/x5G7ub/
Z7p/e1Vpm98h+y6x9omUr+bjy2Yu2vnkVRYkG60iAn5Pd5Ps4YtR27RC5Q8695U2OV5WSQR9It7d
3MvafV6yZDJYINucdKlDS1j5LLOcvpRdQrKo/RmUvXutOWEb66zc5UINL1nfkP1r6tYj3iCUp1wP
uBI6pAtkMczPg9k+9zHfYGWol2bPGSe7/OONr/obalVejm4q1lVpkCozk1WFblLIq7mQXaaZztrO
XutwSn9Mohiv3NHAXA9B95VklUNJWuW7D9xoS355tytDL0LGRv1q8h3bZY4Nfie387eBBKSt60zj
WlbroenWCDVlW1n1pj5aqaYe7WXVFTP8CqGL48it8s2HZEW6EeitUlWVM/rPxDVn4NdK1RGvg5b9
rFazv1VW3dj1QJF1P1tlNX0ojPXoq9+7aXIhv1oqqkOJQaxvk8VER/fsYCwNxRL+M6tU6dSzrMki
DdIZZCG+R72epevB3gsLRz9uA510GFW/Xc2LdRJjyp5DIBLNZIOBlMOtlZ+aQYrS3DupTLEuRA97
9lezW5p6sZIz3qYls3YxZp6ybpCKWXZJlx/MOEUnELnY1UT8+VfVBMIg3M/K1JvrSQvCQ1s52bMe
618R8Uy3he8Tp9P6+VkWjjc0p965yspYl2W7ujfqiq8tzQqJpaEt+x1AwzcvK0kmdCuxcIWtXJpZ
MITTAP+aJdCWTE3/zV6UmW8segf4ZNi0+A3oJkdBoO32U4fSJccX0adWwKi0TOdL0/s86OICTnxH
XkbbNx3MiNz9Aiboi1Z01bOhj/GBpZK2BvHcf4lZHie6+8XAU8dJbaESCyu0J2Nyvstx7AN4fJN2
8jiQ8ch5RGvw3A3NG5JMHZ4NzdI+k1GKdichInu5dZRFylYosAseU/NuUhZhSdqn2pQIhGe2A2m4
mOxz4VoruQl1olmuLfOXmteo1zqO1Gtee5+q0Nf2siYL2RjF3qInN+58t+tCGKe20KcSqUq1dt+s
SZ/OlheOi05FVHACMrd2xeBsZTVVzFdUnZeosaKJMWNrDC0K+NREcJJX8RSk9UJe+r4T14t7k+o0
bFoqjchwhvzW8eclsn8Lo7FcaI7TcIrmwscLk60qvf+wc6vdygbUtzykT8L83TIyMg6LKqj5W/dE
D8nLYMbuRLOoxfzAOd2KmeRzq986tRy5aWh9AcSaY6ZlVHQNz01j+xnYaIzCpVZwFaPnOoldM2v3
1ITL81SP9F2TCvGqdt7PVtB30WHsUYZjneAsyKXzv052vK0iw/gBYX9fRy1OPiANbB+9vVXb+YN0
5CeinBaqnwVHWfW1IFiXKmgyJ7Zf62FCHymePlueU2ySZsD56NrVx2zPSzF+JmUWLCtfYY53liUR
UodcHcIPw4mBGbv1SztCgUzD7rs0O2kfbAt9WJjpzmKPdoDcDal5vjL+WR2VoZ/lC2m+Xd66B4Rb
IR0OPPfXmD/mufXWkBfIFvc5fdd+tMmD2FaZ3Z8UP+8RvEfKyuy1a4uWuYGYLzbZGqtDf5JFXmUv
yuDb27iOLO8sbaBBiKERRbWQIwgyCXFPz7OW2RTvNM5/CsRf0fomJ6lI+k38K5mLP6A9LWSrGUaf
8lptd1OjCbIa5hFh0HASVFghWXq/OsosMJA+FgFmX9jGxjFoy44FTcEipGo4xNgqVWxtCnhm0K6F
pq58v/lRFLjylaREJ5C8FzIr/hZ75/+K7Hvb/2yQAvA320zI+KPByWySX+/TyN5SJf4mHP/P+f9t
mrvtJh//a0RmQlbht8u7Ced3E87y0LL3/b2agXjyjUxfaEpdrvAx5A8ojGUP9nxFfAEJTNZVWmQx
BajIVb1l/9bVTZqR/dDuNuTXDEM5ptzGvHYtR8qpDUftLiO+LGky0i5A8cI0cCOHQbSZItN3FxrP
1XPh9GtNVuW4tEhyjjNVY6P6pI2T5te1p5CI0Ps7k69Ovi8afs7Ube8NbtN2xxqn4+1tGOosAqas
EHK2H1PcTq2Lo1SYpfOY1K5xJu7lINvU2ZT3NqAOfWR1NFdlQ1O0/brSXHclItbhS3Zw3qKmfVaD
tm99+KNeLeA9JzkLd4X2ETWbezuxf80eqsvZduKdE7bmpTHzhOdryhGoVquE6EA2uESTYV7kleNX
+t5vmudbPznE75O/Mi+bdin/dBzfjLD5SeyaWg8X1jyr7Hefao4LHe0iP9xeUoOVEZKVtern08a+
a31S8IpiJ6tonSMEbJKKJKtOCuqjap8RDHCO6EvYt+KPqmyQts6Nwk0xBhHkQWL/9KhPFujbVI9o
zFWPYcSZl1EIMr76seJjpiDP5Heb7MxTsFklPbQOWZX95NgmYu1h4GC+jf1jvroOmm1Rk4utoXp+
NPLuZ+G29rFn0UAKPKQlkqn+bpgly0uEEMBxmlGdVxvY5TAnwAyWWumv5Ay/XcppZW/Z4kEQ4YeG
NNKkIh6F+CaSmEWKJnwTuSdSpnGy9SZq6UWfqqtbnSxU53TrNbo+BAsr+PpbiykH5fN4qOdsv8kT
ZBmesF4xKk85TmQVsr6iMONCQYaZUz+APkI7xEMRnkLyXKHP64coTTY+Ps5dZJNWNRWleeDM1tr5
Rv+k6D1Z1lCRF/rUNRs2UOPnGC8C+afjh/BhIvANaTZV0t3smVVNN3ufit/ssv9EOMmtv5G0yhlV
RZAsA/ikviwv1ayum8Rsj5tiDA/TrL3b20gLaAjobepZbFdn47LjFxWsZKsPmvXkWTEPqHlsmY3W
g6qEu3bui3KCc3B87w2E6fRYW52+qCuoPbDgFhC79S+61iKP4XchOHODFFdRi0USufGlC4vkGcWl
awlN/BNhVtnG8msFwJpbfHLJZMZ/VJDsh0Y7B/6oJqZnUjSrM+hqBIRKRIB6p7qZfCsAUMRJfnXW
KgVfWkp4tuws+8gGWZVFYZPH7vko8vjBzHy5d5RXyox0zvtv9+mlWU5yt/VB+Lm1PyVDPm0qvfa1
TTlZJC0qbNdWCJGWS+6jNcuoucmM4vI0tDp38dSNkg0OpHTxH6OIpYoOuquvbpPI+W6djLh71xS9
2kV6FF7uhZUTRd2Py7sFPFJ4gWOJVsIUmi+4JP29tN27yKu6cKalp2nK6t6gjQ7D8Jr6W7NLyTuc
X+xmlJd5RWQH9KaVnhi/vwvdxhXXFu0Xp4r7g++N3cFV7Z+FtMmqbLhXf+sSlUqy+K3+axpl8oyl
h6zWUrbeB//Xuez5hZWmCHZoNu9Be0zbcLCDRTUjtBrI/qAAnGJVKK5+zAIX9JZEbcVAo84x5zvL
0Qxx9nrVqKJyyRg1548yTuIou4AfCCErIcDk+4W5GxLbZvVYKZ/6XtuTOQeNWw0GDr9mdvlsL6fy
ux5D6gijQFyKxjjUQbvple4Q1Wb+NUidmqekrryGkVGuhlrpHyzVDLc2bI2jg/TEsk3GAmk7Afy+
ab6ktR296oViP+QkEmfg3l49zmNecv8gm2QB+oGQZrVGN5DerCse69pYoLn7rUQr+CXWBc9PXVnK
momY0Ys98CNz4nY1stZe2frCUsL42Q/a7jke0mjlpF6zTVKre1bzPDpzB3yTjbIYfO+zw2rxJGvg
OOxtbZC7Gam4hZZM5syTuXbwc7KpTtotjuDz2DYc+E05a5gZ4tNByCbmZK5CPlnbjdiWCTSgMFR6
HsJ/K/FIYRwtqQE7m8SX3hvKuviCzIsNYhkvgJIGnDIN8YOMtCLK8Fo2afwgg7DmtnquyTY/iq61
mqiLsWHVYZtNwXFhrC6I1S+e7NzIn1hLkyyRTdlWVmWDnpMnHEX2RZpqs6tOorFfbv3nQb4yy6X6
bHqSsYuSZW80XyPXb4+yCycZzrWZrOV9gKY2S5Wb5KnWjEVsswiOi7AzQQUn3t5NlWtU+QqbJQI/
L0iWdZe0rzn/VxOSVjxQnlvdJmcBjaJq63mazofo1cvSDDgimx+miYhhG0fI/sw1WcjGfO5x7/a/
28YOFb6hJrk3Vta55UAnZE/tgBtZj1HqHIchKK9olJRLVFrTb/93j5Q5hn/O0WolmiR67u/KOGme
61H58HiPp3yuVVkb7KZ+0JaKYtTPej40z3HyIYwkfpIWE40RlAzNfiPbwtG1L8YAJ8mvm8ckEoQ1
l8aFvSnK3GnXfe15ZAemEn00tqtvalcP93msWpeWm4HVO96x4jFXka7L5TC5ytopCIBE9d0Bhzkh
tjQ14nUEvXSris4Sr23n2b9V762y87+NzfD97WDeppNoTrJwVcgHPHRzUI5/2+SV2kK8wBXscQqS
zQGeY4qsrgpZcnUztnM0adTau9TSp8NUQMeWUPYWBSSeSfZLp03KbuxaQvUzEX5SS30J9DP4SuAk
4WCh8yrsCInEghicuAPsqocXs1fEJYYgQ3ITP5NT6hfrW6MVNfbe8tX3gJQGjnq8t7zmFuFaU7vt
ELBZ5e6kv5SBUR85/ugWsiqAgz+EdYxIT6W0S11/10TRPsu2CsBCrJTBRda0YiyWzmUKuZU/wMBx
jmOsxEsCAJAXGa3x3JWTvkRuKfhq6/aGlZL53jUFVBEBIcsaleCtmAXB5g5yZDwLk1QDRCc5kqV1
+HUqzU022uZ73/fFtovXgQ/6eyJiuPorLNE5HBtNebO6/mtlVvFV1lTxVreN+kpIXfvI4do5SXKU
v1uPk0yR+EtZFVmfbgkFttbE6X2k5Mfvy8rKJqLslWlXEHUtElxD6lyYwQBz6tfVkELKYDPQb2SD
LLQisW79bIAfR6Bhy/v4pOYQBfmjtoYA4QUbO0NFa3BadsbVGF/cVhXcMRPtCVJzv4yL2uFDn/xF
bVcGOC59WBaOnx+ttiyd22XqFflRc0xc0HYBkVH51urQuXG45UgNDYSBjzylcr1HFqdt+mfhzZrh
qRF9Szxvieux/ZFG3YMBjOrTNPKDMfSyeGjcuNh1vYWPUEvFRY9KdRVoHNjD7P4iB43OvoBC9N02
+3QRqFn1mnUIrVe21y0qHwVwzgc7iKL85urRqHZNbLUv+CRmrTFi22VrlQc+hzzGN9lo5777zAcj
m2SB3Pkb+t3uWdZ0q3aWutMTcTZPDbr4X+eSjaUyOf+cK0TwxNA192zMg+VckXjxk9RYSbdbZ7YJ
6kZh89Nf91u9GxRnmbYQh+p5bd0I2B8TPJgdrAjzJdEie1N2Wbxu5rV2F1WgbxXuwN1cVQd9uuC1
5tyXmqIV4nmIH+VAOZltFnsUPHqeebQjEFSSrZW6RzmXqg///kr+a+GHPHp037sVvmhMQkeDONy0
Xd0uZIvblT+bZfXWR01rbU+cx/4+OCrYWfjwgxbaqHMbrYhxOwoLbTPCWDkLTLi/ziZvxp6rgTaG
yDJxeeudhgTXKlp0mEDkqY72yVQDwoyb1tv0fj5+1ifYU3+b2xLSrjSr9r+a/9FbTpLNPr1/9Jbm
IIr+cnPYxoPqdDt2TuY2hkb/Yoz+t86qxm9AQp4UAERvhohMkqtMlczNiu1PO00L2QPM4qbvXLI5
vaAgoL191yNtWOqcwJ9ZTUJeVZUmP8t6S9x4P3Oh3P4bS2tku3LjR+YXF3RlnE+9qFA7KvFq2/hT
txWcnYNdt8qp61yxnvK+fgFs3sOVq4dveaXPNx7jB46hLdThRZu500tHYAt8EpUYr/lTMyvCPf7F
jobauTEK9cV3YMH2pvmzf4hQ1L3/3T737+b+nk1/Ob/8QP/Z//66PvP80V++n3/2/5f55fuv5vdv
j/l64ADlRXfN74He9t9aKNBTnKAP4yzIpAsB/pvZDpeB+IZ++l9DZNgHILcdC07T3EEPijae442f
4bWBYquUd1vAPC5nO+LF42eIPEvjlz0j0e5mn/tPjtHt8J40ixTBlWNtxFW1SFLFOpa9biPg0YmV
bJGFbLhX5VVV6wz5ozmP2kMbDMPubh+13sRTFqjPyDrDZUpj8ano6leHU9Uf8HZTxYY31k79bkCj
ZjmAYdkkhVuB9qNAT6s6yaq8koXSc1zuG00NCYVHkkKKVjE1Z1nEhducw7mQVc8czCWIl2Z1t1VG
ix9b1n1lija64U8LOU4OkQ1jAVWWnM4KvL+tfuomHam3yn/NHTM8db2t3exjBOJkSCzkNFUUSdgb
GJeuB/8SJ+mhtFtU1BOiubZuhro37HblhKOXvDmbVORJn/l32fQ8hGxv3Jztlj0+ow4yPTtoF5BS
2iG+ONtIuxkRdmXBEVqk+VnigeS28bkZXBC4hGVAPnarcukPDhkFibjIViuc86yIEltrejA9t4C4
5t0wi8lmqau6+xEF47sGl/BHEj/YkAz9hWURHzHNeYJg9ddtwrpF5IQddGr7WZDh1m9RngsuIKDm
LabeI+ULiWvYqXZAZIAG2E0ti4OsDbhGrvKqvNZdOdyuFZ6xK1MkfGYDgUDk8JM1lPqknpdkJp6r
rBjybdWNLJkB6i05nBzOJmlbGSwoSD9699Wr8+VQjAa820JZ+2oaHmKtn55qMwI5C1huN6imu3aa
oN44A4qxmuIPb008Ax+bLNiLqB3eRifSFmwAM3QYaJ3KmCcKAnhGGg6olJQ8MX4ViED+rLI/ig6K
W8KjhwV0IQ2qe63tdslahFOTSOO2Efto4sxV8uyB3nXZKhp0/ku6PdM1c2KJccGvraIWH4Uya4jX
sXvlwK06GkSXoA2ldORLBsGGyZtF2ZAdkTmOeJQFi/urrmqgDH3YZTc72AFDKR5qIrcf84TElFBM
YLf/HmKEZY/fMPi4myYgnTtVx6F9n4ZzUoRteDLehtaAKZfJ1GYrzUMIuSIY5xxPQn8HxV/6avOe
m8K/OMA8F9KsxgIFDcP60KBact7vbJBgJ24qxqG4UsQcrqxm+yquXGXVRhV7pDwzNlOnpVcn9rNb
kSJ1gjA0CGyLUJRLTmTlVtXRYTPrdrymfmeRfaPZn0E0bwrDz7/nffORV9rwZthqv1ZEVJ9QeOtP
eZOXq160zUtXpt6KI/JwV2vh9IZ/gTAavyL5otfGt8BpPyvEmpAmSE31TdY3af9sZI3xohI7xZ93
estQ5nkIJvdJdirnrww5D9rCDiEti6zdKuoQb0oDfh+5L8Or3rknhefuF8uBg6kPBOeEIaqTpGTC
pRv65ks5kkKX24nzOEAWO/YacQAjkdpfSpxvumsX75D3k51v++G2bszm03xkJDug0gsDd8y6Q9UJ
8SzC8q3F77r18QXsqhn82ria9jJHHG3iyg4PyPiSBAnMaonYl/g6KD9KoYx/EVDK3Y988afAtcOd
XoT6zqk99bHxYXsDHpv+In4IgJbyrfKdhLibWjz4NrLVdWcjOUuoQ5bX0dGdCdKy8MZJPRH7k27G
ObTibrtdOUCmnYYv1K3FnDsGGh+xrRsY7V/z8NlYCKEir1YW2XDwJxvX4p+Xsi4LYRjDQSWN5D87
qY2icuzs98PBjEpmIYAxIEYIVIJKkJkeat3Fr0LzsaiG7iFyv0SGjqx6kgbZyR+9J9lmu435GBSd
uqsyYlJ7UgqiZWwGxrrLLY0zrLnuQ5ldcmvOwb7R3TVgPBbONi2h/I2F0HZTxZE0yew262CNE596
Iv4bAcuufajrkLB/tb/IGsDb9qGwHDzMWSzW0iaLmaeAVoF2QciEqaSt8cRHqinN4dbD/BCpf8BD
McES7cjdyom1QDtmjn8shf3I6X10TVQXkZnAeUz10n7MUrM5oKkdLmTVtwdxRU0RF17nTF9qrT8M
gkgXxY2nXaMYxoZFh/qJAETwp8q+HpRHPE/d42CX8cExhbvwPf+HUcTzkm/WsDafrZK1ScO52WKA
oPwq4ihZ1V5Z8/oJQgBECZ7tmgWLbZOyrqaVc2wDtebENu+u3ixXACJ2fG5bogRHQ0k/fB/ZZtsG
VGdZ0AXI834svDr+ioqfv+hSA2GPHqRa7NQCMYiI0Ay7S1/AxaKF1Ub2Y4vjbz0OhB+SNq5tmrIm
G4PAg52VCf3Ysejd+x0fo6PO9wjVanbG1Mdn0r+5FVlDfEVqkcciu4DHcRYzKf1iekbeTMU9giDb
YDsm7JVB+0A/ISbjkB+1Dci2CezyL0Md90U2Q/g9k4zhdkLiIA3GhdVp9utkIY8bthWbar8iQ1rE
K7f2qw8ikFCG0HPgw7pdfRTJgr2Q/zGqVn4CJZIsZa/EJudbTxxkR+ZBIF9WTpKBRRV1dzFrr+I3
bVVIoZbKmxO4JEW6eCdy0T2bvrJUx1NgXrqkCNGsGbKDQELpm15kf5mqGX1SNcIXw8hBV1azOHdN
kolAWQvURepXFynXI4D225ZTFvpC7evu6sxpZDKTVmbcEovZgcPvnpw5HVea+tiHzpJ04uA6SfE8
kbt4QGS6W5RV3O0GYuI2yCOp17gJQ/gV2kXWiJQlMGUuIBc22xg+MU9I34jWpd6LhVKk1hM4FrEY
B8v73LXlFRUIx1/wqLVmoC2veg6zmMyRMgs3mZ7zpOz1WCE4KkHTVUQ2iRmNfcZNpU8rn4Qr1ont
6VYtO09sGhMgk8OxNH+GKNo4saaqBzWu0dkCM7pIhFeeZZHOhzcVn/xwM8bZDnqNcZKNampAH8FH
ti5NxDwSh6iQxvCjS6KnG0sBfT8SB8bPODceos7VH4K8Ky8kGEJ1/dtUz1cNhElvGO3j3T7EirG0
6q7YaGHsw4lGsHN3m447IrE7o3mbSk6M5Gh7qqv+h1ZPsPWHIP+eXureab4rsdkuDKccn51qcvmf
Gv2Bna276pv8KysACxUNjpA7NQs4CSPFTlbvDbcqh1exW2fnP+yD0aqrCK72Sna7F3mOC8PIHqTF
cNLCWQ2j1i6F4WbrwTuowu+eZBE4fLSe6NS9rEIq1yD+QuIZ6u5J4Vv4BOYy2/qOg7r8PEraoGmS
va5F7kH26xsSX+LJ29wGzN1yEWSbevLGlRzVV0b3VFXqG5Kk+UmaBget2a6OLnIQsXs5aiPBruCE
4qL1OOJGDeVKvepxxoLl5+4pPil+6m8MS/cPuJW1J20C7yp7DHb9Fe+W+lyrTrWvzLrfeA1awWoe
7eu8MHVEXoR3KRvy/VvXPEElAeGKlsDKNGZIFdKEKzCw1R6/pfNh8XAJC9t4C0ItOvXEoC0Lz3I+
9KDmVqhWEbvs3HwzPeRPUidYNjkR85rmxPs61bUT8WnhNoqi/po3TbGGNqo+4a23lkZdR29lGWrw
ZVK49Nb4WUEQ4lvdRfsi1nWebc64Db3JI6+Eog24ObvZKNjd4I23PMD6yfjJMxNn2UzudCzjzn4N
E2sdFBN2+CtbbYKbamb68CkTeKU7sK4enghUyHWOQObhY05YWFAMxbUtpurRC/ovcnjhCGuVmmDZ
BafXcfg/hJ3HkuNI1mZf5bdeD2ygHGJsehbUDDJIhhYbWGZlFLTWePo5cFZnZEa3VdcCBVdgBkE4
3O/9RHpLsNnYuy5Q87YYupNh29k6wG33UZSagMKahd9qC/doueWp+n3Y9dafiBw8CSvO38I8L5dq
ren32TD6G3nFnq3H9Yo2uq0nJe0xnxqs/LEcBgG0Xwu/iaC71WOdTRRXzEBV/NDIeI1/zN4zhh44
b1ZocD96yzgaaWA+BD0wjD6x33oDKIuC+sDeREX6QfUTdpEIFEyFmmHolV1RdH5mtgdmjnYpUXSg
WtvlmH33nDLEgMpzlpVW6Tvfpdh3CWJJfY9rMvEaMNSNuQ0VLMJl6xCzQwuAZC9lq1FCarehFuLt
Jw6KqzsrNIv970mw5uWvfS9brcG0K1WPIqyT86iY2UxVGx5nhFmR6/uqtsYn9vrFja9HwVoCy36v
D+d6CUT7vb5gvfCf6mV/ZSgqMpKp2KlJ5G9SVwuwoDeip6AzlG0bo39ge1H81OtKcWPpmF/K1lxL
FPYdI2+kudV1ddzUh+R20uYkTlN/l3APU+mSm75HpuAT/SHryHeSjv+J/lAGM7mRdRIgIhtqQV6g
BhxqGwgduzi03TqTQRpZifS30mFmr3ULy5PircHx+rmaBfQJAqJwNndNPkS8aXNQjTJSYI6teZJn
+nyGoP95UKbkRlZ91ueZ1Wz7n6NkAwnxv4Z6jfhllB5MP6qpNne6pkXnNo3tVQ7dZyUKVNZlnTz4
UBt2euHiagWJ51xXXcsCF+4fPC9z2U1xx1/4cwjuYFu3bJ3DtZ+8ludBmmxm4sovlYrqWSt7Au/Q
ijpUVp2ZV7sKodtF4tYBhpvzJ8R8gry2vM519PwJZtHZq9TTiDsZrXtnTRpMO22ofrjGR5FHw3dR
ZMaSryE9k1oWNwEGYRsdu91zoMUCj7TaXiupy85S67JnS+1g55R6uxvmYiYqpJdjp7qRrYg5dECZ
gv44qmH2LNr03Y166wSnO3s2I7byPFU3TcDPRk341HpSizcwfMgbBWZ0ihQ3fYA5dJb1wslzEBqQ
hiccld7svliNrpU9Y/tuHoo+/Gu4lyIxFqKifjKs5D8O9wG1vFlTfh2OCLt58G1XX9qpARrDCL1l
7BLtiY2RvYDTRi91++oiavTUVLVy8RMS6akTvbRG4NwQ4mnwtCnil4Fd60a1a9BS3JOFq1j1Vh89
HOaMKjgNDe7sA/rQu3rEIknxx27VBIV4nkLrzyLBnaJM7qAms8SeSRjwNRaRlZ8cwxyO0mlX+vHO
VfzeseMQ/7Lo/VlVlXgW9mnkAWGt2n2VlPcR6tTqFk5A80sR75h2j1XUfdmq+SmIKxiGnpuuDNNE
AXE+pGn7niCXsh+7EuPAsYnSs4bi+DKy7XYji7KfOjeko04SsTKy6wWqoVq5RgIKrzPGx8EjihAZ
9SsOhCUZ8lGsQCPNAQUEt9HkTm4HXmrPokkWsYibV9Ow1BtvcJSlHOX7ertMBTbRslV9HZH3eyXQ
Eh7TBCc1ON4Nq/coXY21V9zUoWqtCGsGmy7hDY7GQGfBY2QHZpvX0xyh7hpA7hH8EFGSjux/HNTp
3phlclasvZ1F01e839EoWxJ9jJ6cJgaZhVfqR1qD1POsHxEwBMLG9vRgZNjQDoPpH0wBnw2piHCt
2HDuRZXjVzQRbiabjj6i+N4zC5Ma9JG2xDZhO3iFvYe7bZ3q0C1X7pjor5UuzvKDzDDYxXAhsYbj
RVqoE1CD3IvO8syqyx+KEtgkAn+rL6vGxcAed/GU0OduUNhwdqrojp1V90d51mbRX2d2L5SDGgIV
p8Nn9ZeuuKP319a2m3VVrILAZEzaLG6DdOdiZXVNm/XcoNtSj15lYzHDRfJwMSZO8iiTX7ZifmOp
lN3KJvwDspWOv8VWNrIESa7XKkNXuUkH0slBrPsXTOzECqMmoE0hbHZZ581nxN3XiqqTLsal8Fpf
enq968jeLmSPzwFJiLSUaw8lKM1/XSRM+ac4ISI/88fIejkq7hxz5cbYkcuGX67OB5rnMFKLO7YS
7VOdObfh2IEEmUuOlj4pauieZMmu8x9eOmtyjGn3ZOPojtdkMR3FXCzAMy9K0+mBTjBSRbRmqftu
d9PWU/cUd8G4TPHJ28uxRLyxlozMaSfHDioT9tgH5vb6b9BQGPE6XBPkWIck16Y11GQjW/vYE0Af
Z3+9EgvOKrWwUOz64tmzot2k6va7ZSrWKgH8AHkoKB7hD16u9ahyrGL280d1yJp7x9S/yXp5nXCs
Ued0m+liZXCvu2Zy3ofW1Jhtm+ochLF7snRhEYbQ0BBs0mFVD9hKlk7QX2Bh9hdlpudXvCYn1QVy
9rNe6CJYkbgUrNDoIRt8oWFWkaHAMlf5haq4CLuO5wyzkoOsS804WjBjilW5byLA3xqr+HXp6uM+
JrH52OfTXVP1+AQ1xAJHu+4eLRsyIg4Bx34uXasC1EwqNGdlKYKvhpd50h9kcfSibO0nwbjxYjCI
Tttam0wyd9TAaxfFfIp5/MasumBewlDXzuweDVxvsWqiABDOjMPVpnibutNNVtjKW8OUKlJW5Gyt
d4iM8usCEfnWpO4OE7X8iZdEfUAhdnbYpR6NoD9GXG9U7UH0WR6sxktQltohZJl9MODJOC0Rcp1J
eyH6obrPlMzdBWM0bIcoGR9TffiD0L/1R2Qxj6CX8JIXZrJxQF7cEEwPL0jgIidjxdYfTnZvqUP7
vdGx+LU9Kzm5GqCAugb1qtipeUAboV54rHuY5ijKgxf35mEOzAD3nyt/OXVlrdGW6Yb8MJqPc3sj
tHjpzltNlvdLDAm8I/Fr01n1thquQkWxV23a2CccvFv2PBFPS1CUu84wbPA1NPiiBjDaiQGSIpP1
TlaS0XKuzSIIIJu4VrcYUOpatRp6J6phTfd454rtbCyFhdfYpMzGwwfmLhU2DdF077tsOBFZOcmS
HED2UF0N81ZVVYo2ZWHbLsukri6yi8c7bD/lmrUwUAO+F/PB1xHf8LPY3cui0fnJKVB3MJ4vUO4J
61fPAvUFfwFx/l7ln/wW+HGMXVKYP6hwV9ZqisVAgSrL3vamYM9uyT8lbogfErGXh8AvlQUPfvPe
lclfV9TJgfzrijW6WVt3ytQ1VqH6ztRiNC2qyntFiPmjsozqEsAkwO7RfZbVo6ESXkknd+vMvQrb
2Ao91B7ZbU+YvuuCe019hz7uagDLfYMzVf2apSv5/zA59oNlsOWFTmfnBVzsZPi1iLulsiAJZS3T
ccJoqTerY6RAON2M82k3WwHJQ62VNt4h9CkQQGkWsvKzj4Fy71YUqboMM8KO0hlY08dd1pCoingm
FwKM5tNoJzp5oAkesJ/7675qnOfGmn9B+QvGYu7J78M/ryVAm7ua1d4qMNv8ZSzThqnVy/a+p4Qr
x/O6jVKCu9ZdnLrSjjeV13dbfrL5a4boSTsHbk0oMKu4iLH/RIj2Tvh2vMDabPrWgiTlDZYmd3oc
J6RPfdiKP6Ua5ZkUXLyqMl5b2GizyvU2n/26qE+XoZUaywxvvr7N+ss4H5LSIY7uFx9tigaILMl6
ww9hkZYja1H0l6/d3KQqz4V4lb0+q5uRBY7Q83T32VAWBLAiGwCjvJr8vFrtNPCuRhZ/K3p/bTI1
nJJ6wOeqHcP7DCzPUrdAoY4VAIY+yMt3TWueMb0MPzKDbKjeMuu62jZrtYItoOnf6E6NqZQiPowx
MF7dcgyI4KTDo97HwyorSvPSIQGz0euovm11GCV6b86Ezr5bfeLlu2Bol07hQtEjYUaGpQ/qW9lc
wwfFGab/qNkgbkvCwUjx5DE2cfnd1Fr46GjAuDKlIPYe65i/YTTJ3Q6bmxY83ivMPNk9Is6yj7s6
WFZ1n++YpZBdrCNzFcwTrjw0TVQE13IsqqxaGDVM8n/8z//+f//3j+H/+B/5hVCKn2f/k7XpJQ+z
pv7nPyznH/9TXKv3P/75D9PWWG2SH3YN1dVtoZkq7X98uw8BHf7zH9r/clgZ9x6Ott8TjdXNkDE/
yYNwkFbUlXrv59VwqwjD7Fdarg23Wh6dajdr9p99Zb1a6E/8UIndOx73RZQqxLPBfsQTJdmRQE5W
sthqQj9UmO/wldMKMsE7G150lKW+9uxHaO/gja6tBitLJC/PsiHXB6hVZY6umYNQl9kl67Yxilff
CZ29MyXNShbRGsyWlZNGx8Esitd2BaI6fY0NkkHJpCVL2UmNu27lEgrdm1n4lDnZaWqG6qKZXrFz
/bxbaEYOfVxWZqUDXS3wjrJESLW6VJoyrrPajVdOmVaX3O6+/f19kd/71/viIPPpOKamO7at/35f
xgI1FEKzzfcG5RwwdfldMVbdXa/kT9IU3sjAFGWTsDbSYj7q1GfZi91EwmaaHYGvZR/FzJmRB9Fp
LZ4+8QfQvOqOW059FLc3P3uJOVLys0r1LRNVXrVdFn40PCfoVkwe6QJZAhsMGSV8Dpqkvc8mBzIv
fXzFq0+RMImKXP7Ll2F8/ZEahq5qpquphqnBwzN//zKGyksbv7fFt8Hz1sashq3NB/ZPLYs3zgQS
RR4Ig39Vls4QrCqSHL/Uyd4tOf5DnCsmnPF5tCzLs2BAHFidUkKIk4FAVNNuiGEkLASs+FQFSXI9
dEMWoXouKyDHqipyCvSSZb9ywYb73UGOkfXXLiSCn1Al8dFFqDV1kYsMVoKBXenff0+W/fV7Yq/m
6LprOJquOYY6P+y/PMw64NCpY0v9farqZqOZbboxWUPvCfcmT1Gfnx0zUr9lTkoiqhUhcf8gOgdu
oixkQ+GYT2gQew/QsqObLnXHdTyU2BFWzQMmrVh7Tklw3zVRsr8WgznFIvMsKoHrbatEGPQESQtX
9WeLzMWM6N7HPZZun5kZeaYrhn37OVaO+rzoL50ZLz9X9vis9wZgv0gsMi8AeTkU2egfbBj5+bUc
GNh98m1tZas1d/nsh5BgcB3hyhGfzUmUZtayN3T/v8y2uj5Pp78/1q5ha4bQ7TnI4BjW73eoVrUa
3XdI8J0Slps+VV1cltBJclyIp4Rj2L9jIXeKvKo7Fo2LmEGXN692rYcHI+myu1BE2Z2W4JKa9K65
l3XXQwdDxg8KjFvnfrIOEeCUGE/XbmWxHa3sri90h2Bz0mxG+eGeV5D8zstuDXXGQy4EOndsGlmz
GCoF/Woj5rSEeUAo2amXsa0VRzcp4Av9ctogzLyLJu/iqTWsgCjjG+8TsWMOs47TUMbboTfCcx4l
+hp4bX8XMXOsMKyMH/2OUB7RDO9ZKXqoeMOkvCVB8F1RAekrunNEl3t6hLN2X5las5sAkBEObuOL
Tkz4Is/gFP3gAihY/qzKG8QgoyZ9Nt1pcK4DitKHwZqCn/0c33TQLz3ClaHCrJXPwniTlZfxN8JP
ELhtxKh8tbSXpujxQ9YF9Oj5LLYnJO3laT2F7rVSFgHkmzfNnyImR+4vwbTHc9g0WbtNANRbHvx4
ZzqjsicJHKP0rdTGUnMCrBIQGzhiFeAdE6XpDsTlEQqgJOstv2Kv8csp4O81qvXTzWef3GVxu5Jl
S7e+R6Zfb7282YdqETwFalusBDmKYz6Zzsklj7405qRAm87Gm4l45VWcb8iymnuMy8kjey153coa
r3QGyWAYPB8rQwfK60x4GDuXeHQNLEs2AlKOzn2FLoLwpmJpVum4GNUIm7C5s9G4pKOz8N027OY4
ub16AlX61yHLMOohJmBv2c9P+qLuUvUUacAXkbffyH6W9qGOTXC2m9i5HTMs7AfPCt7dHnZMPAq2
ZV0tLvaA3p2bG+F71eUQtDwnAUdkKg+k405m53lPxK66hRvdkEsbT4pXqf66w2OT9C9wO7cszoYC
vwLpXizG06k8yLoMzCuaoFpxJqLz1BdobFTs1P01W2ECYGBgdyNizv66ECxulQz8iBwnh8gzN4gg
HCX8NZ/XmhyE8xMelnUSJHyxERi8tTl5wcpmW7HWGp0VDur6J9gg+UF4lXWubd06jxGow79/c8jl
xG/zkmHZhusIy3E13XTkMvGXN4coI9yNFav4pphRtrSJCm3zssBbFCDTWydQsEPX7jl3nPZAPBn9
grneiVBKVAsxnZNJ8S6+MH/0hTXiU8v+heVEfSP0QX2JymIh6wPPCHdEQ4uNLGoZFqEgOB6J2hlH
Mxiq62VLrWBB3qjpaRJBukl0rcd4IQk3uuM7zCmx/dIjbxTPoNgv9am/NIs2f/fH2Fn3GAPtE3QX
X0I1vwKMI7RKr/W4mbcvCfFkCfT90j+jXgKG3VCJ0HE4hJWTP8x5yVWRheZGFpWxyc+wUncx8a4C
4WUdhnfQ5fuozYsHDLLJsDT1xzgq2vrv75bzb+953iE2iTDB/RI6aYzf3yJVWRsOWczgWxe0OEFr
+ctk1d5dlJb2qc+rftGItn8b2gD8gO9asJUd7QmNnA2W2P2b6IZk67R6uBVm2qzrAKSLAb7koM0H
h8zaQRblmawLhE6uxrZvIj3OLrzHkXRRWXCVeCFfEAvELnbgoelLtTh62tgfC8wynppRnIMqms6I
EuVPri4+yHc0t7IUzEHKpgjqgyymbdgvK9fu99U8svTZqvmTYW9lawhufG2kVb3xXT29CWbIGRjI
9tjNfCJr1o5vl03d10dQe0AtZY1s++xV9joy4g67haxGaaqN+h9MZtac30t1i/wYsc175udiF0c1
wZREJYQRq3Q14m7uWjf+zvYgZ9buaN/aSLlNC2Hm9m1emacqF+O+nBtkq6zXGsv+Lzde3thfH1Od
GKXQVNtQTTZr2tcFXo8Udde7vvE+6n61yq0CRK1Q+ush5gePGon7nFeRtWFLEd1apWPdpRPCuzYC
i7JEHjw5i84EDsoWeDaV6ta5Z4aLrAZXM/ZImckDWlHZybGZ0/zGVFhk4TnuoDpFqGU4dSz19n//
oza/LvJ1Yaj8nA0VJqxhGNqXpVFsitIxtEh7tzXvpYbUfNswy/xyGHrU+eA7aixQJnuRIi59C2qk
X5mZ517KVM83Mdt7jJTQIBVZ7t2UTmjdqEBodl0yTbdeN1SbAmvmC/SzftEbY3MoQo1YvFnUO0DX
oISSae14qbc3we/dyLNCjbrrWfbz7D+1ftZ99iOxFv+XqfrfHn5duJbuaKZjCHfevH/ZDLEwmdiz
j9V7lKYfWXYmPO/dDlFkncIZyyPxOUJP4xWKR2L1WSfP4tbRjxoGW9cBJRo1C3kaTTOI2CjHjbyA
7CwbULKZox/eYSRpPf4F9e5QGCiDMUBrxelvr/BveaoO9SzVNCbrnhgouAMIozqAHrhhen22pY7J
XGeHrXZ77QLq61o05i4+misLtGZHZGDr7FLV6aPuCPNGmg3hRJxdfFU0O4GILgQsivIg++ZpfO2b
gvd3FqIM2p2vDJs+0mvovk6rLdqhvAUp77wHaoI9vQMYjwiJzSZWvJqN775bvd0sYS6gLqL1zqVK
EGPV5wbEhggH50F2Blnjn4vJQ3RzbshG1i6NN2IGLoL8th3UOTxEQzQVLyaAyL9/TGz5HPw2B1js
hl2ArbbtAEI0vkYGkKxMNLRs360B5HhZhwS/cBdYR0pvP5em169EXVu7YC4qPRhu1WiyW9nKqxv3
XqLCYyHEY8bSSVaPFtgpXm7fUQO1n1sN/IeTm+pSNro6NiwejwqHudXJ74K+f8SdqDyJUti3wg/1
ZYuy8ndg7jCqjPF1qgtQf7im7LPQLx4rpXqRHTolqxdWOzZ3yD3Gh8CfknXiDcq3JlzIDrmeuavC
DcaDV2QuPvEer/750vjpPbK+tR5ZxRi7wVBwI5PESye1CPv5PfcXmaOtqkX13TgfoP/8VVdlZnUn
D0il/FonO3+OVaKuvvb7rNMjlJJYU/x2ra/XL21QQWyTdLLnD7atngI4IW+Jgb1QXA7ZPq8V+7WP
0I2v7beugUOXdGqFWpNnvdklduBQFlmYduBKMBhB5Ix66JVQE+rMunTZgOZ1AjXUdct9V5D4Qygk
4TExfOyioftH0OeqsT+w8OiDZzdvHhwd7Iue188uBIHbyWycB+Bsxrp3EXcLcSN+GP2qw+YO36MI
6YolCxcQ5kN7ln2HCQevpFI8WKv09TWSYVU+JQvZej3kzdJ0o+kuYUN0FINmbPWfQilS7+SL/Mmn
yApG2tMWK+bLZ5Uc8GX8l+KXy7Uw+lal0K2FHCtlVj6vl2I5dqMWWBrldrPu+ty4iEJrSHDwscZ8
Nsx1slUtXP169vf9cjTDN65Kjs2bMe6WhLvLUz/3nozWMq8NxKa1oysR8rLVmXvLs2LwAafQLyZH
NBmQICbWYqCo1ehOHnKvQczAC9PljKa51jXCnPZ2NsOF537tfFCbFn5LrJ8/h0Z2q5z0qV320aiv
UTd6Mh13vLPVqV5qfVdvZVEehkxrF33npPuuKaY7WaelwIMVSE+yJOuL0d3nTjHefla1IkI/v40u
mSGai8g+PI1UcZ3gaESodXzF1uuDfKN/cRXNvB+04NSM9vAqSssATYN6Ew4pv/bqY2YaqJWnMS3A
5cMYXEajkZbLxD95SJvdu6oyPNR+xC6alOHW76bhQS9H4zjzDx23y0rik3hAgXMBKUjfLlccyCi8
nLT4QecdgS7/eMc2sHhQh7RdW1qvr2VxdOPwLhvLpSxde4yltjR9XdnCWCZ05rNHRtjLrjaGZxqH
UO9Y/fXZDptIeydMq6/3skEekh7Y58YVxqxl1VcL2Vu2NLZ6GyRFea+5iGeXjehvY9vRTl4LIAkQ
afk9QYAsRdbxJU/TbJuhp7gTal48Yf11Jzu8h7pv3wR2rYSo0cHrcBvzdnCcgZjKOJyhwKYnyACL
aw+NlcxBic3jZw/ZzS8yXNSsBmSyqTosliuH3XGANfkghvk7S6qD5iMiH6QUE6vx9lnWG2vUGkqU
NQlU2IOXfjcQ0Clja/iBURHAYiw177vJRx4nbaydF6kjc69jX7skPHOuZf9hkVSW7IpLlqXjnvdx
imLFSwvTC5O+AQHAOv/r4M7Fz7oiNbmNM9FyA8LNXQTkcl+x6ltK5YC0stHdUwFiRmVunwOV17JU
DJjG5N5OS/1Y9HzLU9Gj+Ixq4/vkzJQlTRlOqUqoysRMRDfZpIL8XhaNVr7DGwJ9FLg5XJq2fYOa
ayVZ+T4B8t969VRsZTHRb4rBAx42jOVuGs16IwcjCbnM4bm99IqCvJMXj2tZH9Throk08VRManeT
9KZYyctolX1SE8JgXtYjHdCiO5kIy4Qt6A1vJjbGi9KWBkXTeIeR+7us13yw2+C7pbHB8BoPh2Du
rjeKunMx7FvLXoUqzmZtkfIFAX1rWIWCYmc/vI2iQQKgXMT4rS372BFPltrai6Gpp9fGr2PcnsLx
m4h8eOuV/sOIsh1pEh8QpvJnDjcyIlBxLtmxBwvS3Js+T6uP2E/vlKEz7iY/zGBMi+GSAZtfQpjw
NnGsz9q+SuvtRr3JWesNQb32omRRoZ94doWSeQtDgyFY8ZVu4sxHJT960wPVZYdVVsqt12vK7WCj
Axbr5UFWfdbLM7X3ev4oFpxfGszAUNYTH7atBguHrik+O0mIbI+peE9jZiQgml3l4uaFf8cOx1kY
UDjIxFJn+X12EnpwR4ryGKlGfzAGzTyrjS/O+IXEsyzbWlbJQwrQBpuWob0hFUlktmXJ4Kpa8NTH
AG6BvsSgSNrwCaUO+xx3JfMVjZYXDw++8ZGXYfhUqHq1csYUzyN3aG6H+VDoEfIOWbVTvay5VR2b
w3wmG2W30jSKpYDEt5Z1X/qVyYDtpfUIaUc7Vro6HXo3LTHQqaPHaSAN7gO++AjxzWhM76MTQbjw
kJ4i3+pPax/E2HUQBL5yEyXaQgCVPtg6wrEajLQOwUqj2ylmc7kWUZU3j2ONOszCXpvw7Z6aDAOD
quAxiURaPZUQBdcYgwVbx7fKp8xAzpJZ3cYthqJemhiJOjmil3MxtG17F6AlvZRFp+3KGxaY0bWI
oqJ7gJcI/mjunE6WeqsX/o9Ef/TiSf0GFPyPCIjm21CX3sKvhP2YVHq9yh0ruIP9l2+iflBvB6Uc
CF6P6k0ycpMSq0BiBT+fpaXq7QWGbbxT+W9vaWNzgpQnVn41amyyux+aFvR/8mgoVZL8GbGyW8RY
IzyX4RisqwKI8J9Opqer2Ep4AtTIco99qe+wWeQBKEzrOSsz46bwxvEyl8qm4Jvyg+wJFHCyUDRj
QsRUTZ9s3wQS7SvVjWx1tQzNRXTtgcTTqndDj8qdO21kkaxxtO0J6K2nMUuf0KMyF2mrxEc3r4Oz
rmt/Mhl2L2GQ5rsCns3aQpjyxc9djbBfoaLKQqvbBUc9aPL7JmMGET7CNnO1XZrVATaznFC7lwa9
23Ux1OpWtvJjQeU+qRLwWVyy71cVMKVnExm9s92bv3wupMB0LccY7bDRsWe01K6+x3EsB5pcYtkV
W+HJR2px5VRp/YJc+gvMJH6fUb8k4+1+dyYPoNY8SMA92Q6BwCp8HhQ4ILUMbI1fpiC5DrKcfulU
hfPd71MEKuyovvfnT0r14NdPAgRXv2SV/2IpvvKRlt0vnwSrdzcp1oK5VIASnZPxMkUvD1XabP7L
Jm+OdeQyWX/NypMe0k3VInAGAOnf4zxt5hWBosKnsKPAQPizjQ96lenPqR69TX5UnxH+058DIwbB
WlePQ8nSpx+9lewEFxtbY6DW1yFBM95EJqgiWZwBk1tU6AxuHJdwBqVfoU1i7OQVkYgEZVHEJJ/m
1jGMzjEWNBeNXfkN0Z/wlOdetgsSfBZYrSH8Iabw6LtJvggitpR5OMAuTQecsRLrUfbwhxc037oH
2R5gO8JnNydZCjVeRemoJjejGzw7tWshmGKwG1etrVcZygwkdI5wS6EHzcVayaJdHEcReCOKblIO
yGu69k4WzcaCGVo0+iFwxgcm4mfdsbJ7O+6y+5gtB0hMIvRdwbOw9CMe3jBLD7IVxEh7+/d3UDP+
LZxFhs91VUGsxoIlJL6EsyKb2aSsnZ4d3jBuCRBOBlnJiYnRSxHHajDTjm5boZoHq8r4UfG3QrTz
SKBao7h42XdddaL7osrj+xIT670Ti4b0WASx3EVLVEWYeFurobIe86J7VTtezG1qNGe/dlBbKaZ9
oujd69T1024SwDgDxOFeSwPljYkQ2MkyccgBH34dDj2k2Ts1j04/X61oYci6jlXe9tiTPI/As+Xw
upjym4LsMAZcdCtnOEVmptUxBX364vz1ma5bxwfHzcyl7OULBP00ZseDvAaaSCTrxpXiRMNyIBJ4
0VGYuxSYL/hMb6fPKleAiTEGRNtknTx4WPFsTNR1r0ORc9aOZmm9qJjoHn38FXe5kaL3Np991v2n
s7/vZ0fuX9dzf559uUocumILdJoconpXd4q3jYIwXLJBm+Zd2nSnpUGyEW2Xrz7rfK2dVl2rGWs5
TDZ0pl4uzdTutp91tnAQTBv1ciP66Qc4cOQxa03w5PnqXhiEsSbRo1Rdh849+u/50sqC9k3vxCP4
sQAQjrKmAgKT6pQno+zq97//ff9bItsw2CMAyLBgoRO2le2/JIwyi01OqDfBG0I1YXxj2bvayB4h
eDUfltNuxVhr76rviGWg28a5RFN/XwWTtYXsnx9z1O8XOcDBBQgrfuTzQUHWf2XFIEFlUa+b09//
k42vWRPDdoVtENy0DMd0TPElcGZpqh8GZKXep3FYRe5UA33gYCYFns+23ezYJseLXvX+qlMHG4tv
/OwWemp2b3ZWH6D2ATfXoFiRRoA8lab9mw9ef5GKVL3t0Qx7UMb0bKVq/1ZU3CAdS5ldGqygTRd+
pt+OTUVoczDx184TXvKW62jYJtIiz+RBdiQD3+NbFeb/BYJgOF8mJv5wx7YQUbZsEzwNCJXfk0ew
6EEYZLP9gMWEKZIyP5Kf8Wcjb07t+ZDqfn70CjjnBLD3X+plUfb47CvrEpGj1ZqYeP3NF/nS77P4
OTZ3Ie7AaorQhDX7ewNx80Mg3DeIA8RAanPEoMH2xcYxa1rnLjBBlwPM+YusAq017JlJJ7RpaZQX
6VVsnGonNHfI0Q33alH2iGlcRJRzSaXjt+lXLaot8wB5EcUrgwWwAP8gLwLDbDzFWMfJRlG38dor
elMmSg4JMUKWnKTn4/kgz5razBfILLfrLw1Zilb7Qna0eFSWuoaQbNUWNnJ68bQMjLB7tBNrPPGF
3Ldph7rXfCiHNxhT8cO13SI0yiK5Pso2wBl6ljXHPMHzxiobtFz9QMOz4f9zdmbNbWNptv0rHfmO
asxDRFc/AOAskppl+QVhyxIO5nn89XcBziyXnRWZNzrsYBAESEkkiHPO9+29tibfpEr1+731sfUm
Wfb+cvD62Lq3aXXrYITQaYY5LE+y01F8mNI7QylL6uJ/3Kw7Zxvg/bbQp/K0bv/YLccgjWkajDRp
HfJ2pVnaasvIqyw3MrqMWOmyi72Mw8hDkvPc5tfh+zCMSH5LWGtH/33Zu6T5gODM6SSiFlhfpK8y
+c7otuu+9agom+sD1NWJicoylv+nn6r00yEK9N9/apyNsmePBlKEbJ4h6BLQmILce21QsuBKK50r
xk37um4O6iS9qgNVfA0Aw00/qvk1y9sv5AtrF6jy+mW9ZwY6K0BSMsyq1FkmzohL1h0x63xiJJpq
s27+uFmfUcN1/fGQTPPB7ZQETEo7SGcELsDY1NzeCtmUzutjP26EGQovLKP0SPU4OcHwIgFwubfe
NFIwFe56l65VuoWNeo07kd7EYQ4Byy7zjc3H4NdxWW8yMBtQJeBBU+QaMb51H2FVwM8Y+vyhaalb
D5Mqb75vNl135xAbpGp6UHhGXlN6qcqePDoOFs7QXfJ4vqH4k55DenhgTw3bDVpdexlH1dx0RjPv
1s2CcEBXn6fkWokmfK6ZsShOqr+k89RjWP7pWWZ/m2GSYbrZxtQF1OYr3+bjhGjtJTCLelcMLH+K
QpQQLaP79QBIb5NricC8HSOnPxllAUJ4dMqvqEGXF7BLyfZzBEEnwELqbTfps7vuQAJ1R6WkfeqD
sIQuA1A2yVGvR7Z6XA8wKpjUEkWX3iZPtfSSLND7x8Fh0RrAaGPlXG8XE86X0QeciHgowcDGlFnb
B5GqP+sNkqNld2wnqLlN1ivZUJsbWxjjcREX4/sCPScJ6VStxLlR9nMLeNZqzAjL5CCaMsOX67Sn
sQh/N2yoY/+NfkJ5RwbadKmrivYUEszXRp83StRKV3gL0/3kUFcq0ZDuk1wd71Uoi3edfrPuWx+p
FatEdSNMb92kdnGn67p5JFNRHJpI07aJrBSfprzZru+FOXa9J9q5uWRpRQtvMozvby8gZj/Pi/xV
0fhSk8ojH0YxVg8GgU/rM3MlAYFWGngSGgQ4kh46G2ecxGe8Gt8/CDUAsjfYMDo1sjquclrlnlkD
RpB6kJe5Dtu0qfDJYW6tnO93pvUOSULf7/xr1yT/X47584/gdfKmq5dpwY8fIYWq8TfDsvrnUZlk
Kk1GvKlbmun8OiobRtg6mdmNT7o+29ck7a7Ed1SvSkc+Zg+jZbdu5mA7zFqlYFbTGfSGjhLkNPhB
EUp9wttjlV4OEA+ToBQjif/jnqRbDrOMKd6t977vrcy/aU2CKfl52brMrGhLmhYBuUiItF/XPKwd
mqpEQ/2o1wPgTai7cq0pe0sHxrne+/GY8x8eW49ziiupoe4kZXSlYMakh4ji9LGfKyqPqRMce7U8
TPkcaztlDKzt1DHyfN8mnWYLzxgmypi+9l2b+lpTW8fKAShqNA+xJaXMysz8EIko4/LMZjz130hf
VG6xMmmY/qJv61FUALKNZpNktm7WwaOFpOWlRC647Ru7Ni/pmFew5qLyRe2YfzSiJf9x2YzKwg+1
oH4Ms1m/4/vHnG8R6EwWyUuFQ+KmYKVnJ0G6E5CcrgNd3hsrGLfr1pR0znW9V3e2DGWMPL3EAj/t
rg9KZvYKQSs4/Dh4fT5Vqq28PPX7setz047ReH2wH0kdj0INl6ymBLswkivmKkP5QgnYQglQpsf1
L4kd557OpU7xNuqf+janwstfZJJX4OEpHyFu5ZbxWmbRFxHP2Vs0x696XehM+8eAE9RG2Ug45ONy
QMQ48RQZFZe6wUFsvUyXvt9d51DqlPDJKlPXeLrGL/FjYlUrXRl4P6ZSEErJXMAdt5s7Pdva0Vwd
mI/bj7SJ7zQt0r6URpBATAy1i6aJ8hJWDYPQsqMT86Xki/XkyHl4sKK631YDF5wmflv303oWmzkl
kl5v5SWbIRg2GtP/S5oyrxgUp/yiOvELLq8erJ9qHGnkSv76OO+6FxMP/Glhqe6Gzmp2VulInwTw
mvWAlPyojTpo9RG+evyYRxRolheUQ7327Gm2z7iHtWtT9rRklh1dQMMXkpV0pwZNcJqzrPLNzHBu
4wGHC1zS56YuGvBlZfhksDYoQ2V66S2rvJlqHX7SlE8v2DyibRtpOYp89kYlYFWJ6KfLurfG82Tp
+QuUpfFSE5vAkoSjkmied1MoAUPqovmljbvEk4m/Oa1Pspxw04Fue5SaQbq1cpJk1x+M7+VgOaL3
1ycRupj6bWCbB5BmzbmOYbPM04ywo1lWTVGsPf3YJCfq982qDOoTpaV/31z3RjUlh/W57ZKuFFUh
Jd2M3qOj0/g3RHCMwt74/S5DX7/kU1fBUcHGLW3+tG99hhQYGy0xZTQhhyQPAuNTNTY1yA6Acwgw
KdknNGh61TykxYKmC0qZXCkrPpVTYDwks33//fHUMam6oZC12zG4Yzb9vj7eMCXxsgYgAKal9DZr
y9YVi9REmohryYStX825Gi7oP8mDiMHq9h3CGuC8GytvreP3u+TVWMd1O6AZsyN2E0YOgywwHP2c
T2Asm4qonu+PVZV5juRZOv6buGZ5LFTuJqTaARcLpq+o3Po4+loP4b0VB9F7P1Q7kooL4ZbZ14yA
8NgtuysrY0O4RRJDtAjn92YKrmZtD19J3/k214Xyqs76CBUMwN1I2duFEg9mN7AskIIpKwgMbA7j
kBzA0+xtilzL3fWg9V6jtWRF2XbmrY9JNZYZVxK8Rra+Bh2EaAe/82Pd/eN59kD0mBBzsemDbHQd
MOd4TZNwI5mVfmGNK+NmVZRD7sTdGd0WmDhDNA+SYK5sz3X/GVLcNQhRK7qSH+Z9/93dFC2mptXZ
tLqYwjBTTmJG+bP4n9qJaApTywq3r0cLARo3FPuwP5Rk1jlhzEQEM6vKy99CUOuPoWg+KUs+23rj
LE7iLszOBMRLp/Wh9VBTAIUM4Jz6P461BMmDiiH2aVwbvqpO4VXN2pn0KnMimS7Vz20s9xvVKfJH
crFUvLda+FUbkcA0zKHdPin9BKzPWzEmC4FP0Z+cCPjh+kp1qPz+SsUS0KqZkrozpdo4U9oqjEic
7WUjZRp6zoY5Bew2VNG2saQlF4E9VqrH+BDJ5/RQQlI1ids9d7KbcbkXK1V2E5Z1uy9IIPx+T/zr
sV/2FmEzbGSs/KgD5KNDbRRXyXJXmLJ8lAxu1s31xtDs3Nx8PwiyoaEStMGhdmIqXqGU0W0PejO1
tfQFyY96tPWu8VUTqzO8DMhgguoAdrXs1k41cliXHfDQSn9wOvtYhcJ5rtPOS019JCMF6X8+9NN2
3UT3dSBJzngk2yemXYwBLIW+3ZHnylvN7LuImuAzoe2RlxULoEzS6m2eRvkNWF60zGB3d9Uc9neK
M0+eELjX5ZTmg7ZUmMKl1tQOkX6w8/rlx0PrPbsadD9a0gxlAn+UJLNvSCS3WfTjm4M0Z3jqsrk+
tt7MJTMXF88hEZE2cD6IQXc1BTBPoR8GSLcEpbBuz8v22ISomNZtRvE/tsOsftHlHOZXLn+S0Q9n
tZx/sEAE2pkbrJcQGohEN+/RCptbYZfRybSy8NzZS8NJauunrsihX0D2fe++pmlSfOQqGtK6Vu0n
icsewoG0PYdDrR4LK0t2adVV96w6QXxkVfq1J3BzfZbSl9dw4mqFcC/wuLTu/rrypxo/227oEuqO
pcqUhR3D0GROp59rXtQoRW/LZfBmFAv+YNbCU0atD2/Hh9qEzdcsmTefjA7MdUzAupdE50klGk9p
sBVLhhJdO3U8kIRE5F8VaMzIiksU182hc3zNKqNdVhbiXuT3adJeCy3Uj7JkaEeqBQS6FGXqRX2H
AkbHbMCqSfcLeYL6NaYylw5eDgctjM9t96Loku63E/w26nbtDlsF5WStxirSCmItlKO5iG8sGVcQ
QOlPqgJcK9c+xe8oZ7XbuXgijM5B6QPBWKW/SXKUnd/ISqDssrp7kpyZoKKQBiZee2NPNzXzMFZK
Jyt+oOgB1VsdmqsxkcQV9NhsIijSJ0m2aLlDSHVzclq3GcpUfwjIp7JF6gWGUmyxcMnbIUi17Wy8
dbqaH3pKLRuL+rhnADLdUgEfPasumXsb3SGYo3SPFxetzIxuKDEKF0Qvhk4y1KSIX7kp6PEkBgzn
rHJHOZofBqDRsUR64yQY87H3whRRE2uDjknaILwrt5Nmq24iBlr3SVv5MkA2kh9gyUiD+iUpQPb1
Zl5t8jDIXUmqMj8L1fI+Rg2IpEA9A7FWzy0ep0SJOhIZhAfhZjwiOHZOJBgCPm8wSNEzFA8Jpkkv
HVVKjuS6IUKs6gMcPh8eJs38uD3McOyBNZSuOVIxiOfuLZMr7Qb5zNdQaDtLMGcyqyLO3aCfqiPV
8LANs5tM05/H2NSOYStbfmKA72XWEnqx4rRkR5oNPZZHVnXZDWb+7KbiIj0JoK8djow6DsoHoZeP
htFmRyOiVR3oJ8rXV7BY5ieuvQdhE+5O7rgt8nOhmfFLLaU7xRoGQq2ixitoR97piOn6WndTYaF+
KAUBcCTo4ZSN3b7v23NnHmdkEJuF5rkl1PfcpfZ8FgUCFcmiK44166YMSJmVcWRtrVE3jmUVPxdZ
MJyDiaJsAjPDVupg303qnc161OWSbB/AlgKFVscHJa67y3qjWpATxyongk/UiK4qWTtpU4NUTrNu
Srqx1wElij+ZAny/RQwtYltvCGa3lc9hZRvP2A9dW4hTRRX7KGXSeJic/jXDP37W1RFttMbHqCFw
9VSNYGFW9Igb0U/6fQ0gIZhtdTcyk/Uz1fIiSXuTh2qjRirDyzSOZznPbls8eaTTo6/FJA8eY9Ja
P8k7gtAzsaFg4ezS0Cp8IMq+OYZfTFXr/+aypvy83OaqZiiGZWD3pGpABMyvSmBIZLnl1E7+DdmR
+lJM6KnIjrF6CUNOa0ksujAtw5DalEGMtb43yg9yM6ydYEQjJyUhPj1Jjgld9i7qJ1zDfLf/5sr7
cyObX9HSqQYgV1ZUOhGW/otTRZHVtM6qMn4fSYYC6U3m4CAXd1WqFGTWTsNetUhRKakDeSVrx22q
NK42oLRaMcLlDJUjnoCKa+lWU8xmS8OFZUvUZneFnDsbeRbqdl6utXkyRJ5jptpGzwwygArx0k7y
373jP1dp1ncc4bViIL/HFPIn+ya1TKdIcLZ9ywCaHWEumicUOz458jGhTCk8LMJaAjfH7+pSrg1I
Pk+JNFdtnIeG7f31m+soP5Vb1t+GXHYQuY6j0Gz+1bs/IvJXey4o3xxWIXBPupoA7+K9t8ViWppa
f9adxDVjSC32aH9oUvLWte140w3OfCh0e1fJFmsWyoZ75objMZAEgrM2sraKqODKz9Aku158QgMm
X5pZXJLGUhB39NE569R015HEYWzW8gdRlS9SEQWuWsaPUVc9MIo5m7AcMhLNUmNXy9pLlBL0GOtQ
23QzgRq3NBjizul4u4AQdZUpb5SwP2RZo3rCkHtvCpWarC4LG9GyWZtmumkG6xRi/SL3IXOzkTRI
QJ0fThuJnRG1r2o+g1Ysi/vC1p2jGirHIZIeYIPFzwnfWlexna9ZASxQmzr5hC5H3+chA0ghpfHO
CNT6xDelXnTNXfdhTPqV6wEuuDrdTAP82DpIuhtVbls0tQ6hDXJ5aquuPacZccxmWHQevOLETWQ7
ok6k3BKeING/iUgqbab5468/f+VPsxrORFp4Bt98XbUs+5dZTQEp1aqMMP+WW/J429dOSbxWoA8e
fZ2HRqgsi0qq6upydpZVIe4MrgV//TuofzoHl94vGhVORI2W6q99YEWymhE76/xNKdI3Ut3aG9Qb
KXS5LESlCilmbU6rSX1G6LFjBRYexKSMG0rayJ+Hwt5GhvqVYILuPBKWCxpmkk4pTIF4ymV/GHr1
Zh6IBf3rX1v5pVS5XpiIGdAdW1WcpRf6izxDSVhOomuyvkU1J5+cGF+cblB9ggeBhARhdcgtE4nM
3D4bYkPx/gA8Xftc2OOBoRuzKjmETELK4SL1pUv11Tk21pS6sU02AWEGnsJnxlTYVh6jSpE3kyj2
8KFkv23Ck2LDngiIMDSbzCc/xTyM4dz4VE7t3WBT6xvaFM5KRl4o4UwL5jt9CaQx31oDNGZBr/pU
IR/dVEEAiSWM+hvLnOjn0EbGikskaVfEjVvF09dcp7cpcER6iTR1mykcrW1h2IJ1aNH7TdxXuCEn
Zxt22lYURn2nDW2Gdz61NiO5XdtA12NmJA6zVSMcqO7NLX43rfJrPWy9oGTi6sRfMAaKpvoq6bpx
5spu+JJEfK9iExxaYVN3rTiaqIUFj1jlnMOgRx8d8z5cS+vceZwOIHjLfdm0qImpuuyYMShHGLoR
0OA3WSPWF0CIVvfkahWtOJhLr01nuU36ZUTCpNAPzRCOmwGEGUOAkT84UNn3Tt+9G6AUMyY1qrJX
MMTdlg0z1SsCJNZ3MrrZYzDdOGqZ7EU1KO7U69FMtST3jCr1JqLPbzVLIla2gmU5yI7IXToX0l2U
f8p1BAwkUSjZibxN5oa54ofDB7Dx7KEpdHOv983stZSgZUO5BXC/xBzhJizmtvmbYeAXQ9D3U1kH
+2BRfnfA7v1iCOvkwOF7aQXfzDoSzKb63E0sydkmKJC2ihx1NJ37/mKaRn/RQ4V8zzg8FSnWdiYP
21HvH/olcBDn4mPGh/LX37Q/XyCYATiGg+BAMVXrT4AZTR3mORmH5H2IuiuyYeVBcZC71yiMvYDr
tj91dXrbQkNDJ9F7ijrhSFNsxWsNpjCSRqp30yjF59HuUNAmloYIMu4frOHRKeyvUziVjyE9/78T
izi/jq3MVTSVToym2Y7ON+/nFaOpRE3WEFnwLoWAb2aQikNhPbVpzMAFvnRrjuroCikoDnh2aA8h
i32ANnxrpc4xV0zjsC6melk7S82IXi8/qANpWUXHekchn8INUVda7dCcNaU8xBQOd4odLiAOjDUQ
05xjPcyyqwXNjmigtwml2KuW2AhX2vocZ0G9ozacPGZ9TdmMq0/bjS9//cn9omBbzytbZ/Fmy4aK
1tX5RS8zZx1EgDGJ3+1MbTZOYoaMJwG278a+06IyOZmjYm7wSr1PEkFR3XiUpsY4ZWO9wb0EgHgQ
Z22U6xsjEyV8a+WTRXD9rWZLBxILe6nVnzH7kgaJWcNHvRi5VZP2HkUVmB5xWF3mPPjcyR0XtYBF
FT7XpwBfz6nuYJH/9d/K+fOnzxv9D0OoanOSmor5y5eoHjKjscM8f08NQ/ZR0g4X3MAOQdt9aB0i
Jj3XLEp8dDL52ZnDB70VH0E1q14iq8Y21Z3wvN4UDqVdyD1ADAyUldit4q5L7rhUBYfSbl6JYB5v
JMq9dpttIqm+EKg8AmCgPIq78aLzu93qAIcizq29o4dk2qeSfjvS7rsk+WtkHYjUSEmzJMcBHk7u
aK5R2thdZe2pMrtNQI9eS3TlRCg5Wv62lyHtkhLWoZvJsceXFmMJda99EMbC6wgNcZswX5ofLLHm
eyPL3Uk3JUJNMhAgGHSu4Azym3ahHoWZUxFhDxAcLQ2/mNFJz9KUVj4tiiv6xeKijo9tO0d7lpwh
dXoTU3eWl6QM96mHEFz1Zu2JCQoSz2Z478zu5FQ1WT5crYGBuzQVk2vKpM6dEbRuYhJP3Gzh8JtG
TVRxlV+YQTon2yyiE02swm0T3dgrIhiPkz19jFGn0nXIlWOwJLoGav4uugqEA3VMl9CA8aYkpSOo
yKVsYfuNXAq3BtMULHIUPGSgNUspVDeWClzfWy7RM6exr4GKxemzqddkWi4JvKpNzQ3NEN4Y5dSI
qTnr/QcN+vaaMntwwWMcYL0NOz2ok2eE/segpkZcTF/tVApvWPRU2zGE6l0jrXPjCeoQtXH5ZCw3
OKRdElrLmzAov8Leea/xge+VwrgAdtbv9a4b9xY01QEu7VWNkFSORvaWd/VZN6HSt3Z4O5CzdQss
1WuU7J7kiOLDChkLzQu1feslV2bTnWg9nHJZvYyGoj5MithNdpncDqx4YJ5N7Z7LEvXtQQxECAmc
tOj19mZE6R88KYNxmTmbmKH8hOJ9OocdparZdprbkPyzv5lfWn+a41qmYmgG60fLUdAb/nId7kmm
5KzTu3eT+BgvERPTngxflu10XEOZMlxtu+KEbLYqWe6lG4eAPEwl9AXBjDszmt+yMTJ2aQJwPjYA
j3+m6mG5YLKcQxIvFSrm8Yx/NyREYgYBhcclLjzjzXATMx9IfwlMV9WwSYfDZPtKOIHvz4bpRm4+
J2m+1xB93oMIKAgQzLsz9CpjGxfKx0qDwTWyI7tEOxgjPSDwZclr1vSpj3WMUaQTLMz5WUMWGVs8
MeoO8wDe0DAqTgNQrWTJ+8ybunvoYlXx5v4xo/MFd22MN3IOGkjM+ftoozQyx77dhQENpWQ5hYM6
uvRxP50j07ht57L+vqr/75+occ1KkXsrwIohBmt/2fzfxyLj//8sz/nXMT8/43/P0RsdyeKj/cuj
du/F5Uv23vx60E+vzE///bfzv7RfftrY5G3UTnfdez3dvzdd2v5Bv1uO/P/d+V/v66s8TuX7P3/7
8i2Lcj9q2jp6a3/7fdeiy4c8trjt/8XXW37C77uXP+Gfv/G31GEE6u37y/3bc96/NO0/f5Ns+R82
yw40HhSj0aBqnM6QAtddxj9M2dGZqFkmMBbFZlde1K3452+a8dt/NeSULnflf6Cw0E3q2Bh2DFv9
7Y8/93fY3/fP6T/D/1TrF6CEQVncMflnyKai66ph8pP+nRiGuTu3g8JO901WvhcxsK+5w+VQfYBO
Po4SQb5IEZ+irLohZWw3Ccpytui7IyS988RK1xJpvwltWlFErsmkPSNXZMEY7gdpYaJAWwlqUlyU
xhFeMyh3Ni5Ve2j4NhWa7JW29kGeeekjAXifzQpWg+ScYq2nECToYBQxWHyULX6j9yD5EH5uR0tC
RCkQNcPp2KRZWjLvZyidGzw3Wmcjpvw0KDGzRya4TUyvziyM21KC490lBCiZWnOWssne1rD5XZ7Z
e4TNqRQPtUPaZ6SsJOo3Vl0hpVvNb1gZyAuaJFEveaF/Vuop5wUBasSzuZ2AqempuA0WM3bT5MfM
yQ7TTFRHEnf2pizsa890P0pMMpcVBHjTwPeeqt4u0slUj4Vg5t3fVQG9WNspKreO7DcHDK5qIEyQ
6XiyXERO21fGzG9p3McJrhQDzVvbDzdzciryeT7ogCuzhqinOcPhnZY684oJwSqB3qAxZnEnmdO7
TpRCHJp+ZGi7hAAT6iTEzyuwEWioY04dMKzlLv9V9J80yQmPrg5Vpsw+7xURJvMzYUNQk6hYm0vc
kQIjcVO31VLOa0uAtYrX1YIyvylMN9MKfLMI2xgrv2V9dKkT6UPtA78lhVGOd0Ro4Hk33gh02Kd5
/pKHNueDuQs74y2xwsEDbnqd+LOCub61uvYlyHQGztyL2gAaeEIZNrab2qtG06dwcDczCfHJ+L4f
WqIEOxn2FCl9Oqnn3Tc6Im7Sdi8dS8iJHrYLYXZvNoT2aoSUZo1+oxM4vqkWjwkAWOKh3tt02toW
lWWRJPdc+r8RqLdcmlkHZkvhaEZ4mB3bnFnFOKahP6lqeII6v7FtxSFVSdRbu28OPRx2KkzNgxHg
KpanN814nwhhxropOxttjlwl1OVNEvCu0zeKtpbSnptSR92k85UJhvRcooXbql2gbLPcULeNYTqQ
qaZ7FCXZll6kOHdyfMDD2j2kjW+3SbXnwpLdDdWpZbQ5tdH4OIIH3kvx5GmN1FJSM4IDS+9Pc5tK
6FAIMRibLdmQoWvHkn6y1fHc9xpyCikD5NaE/myhqKKlNTLpg7RrC/Uk4+Ukn046VsFiQuk6CrEd
p+8UNI+N3YmDENXk593wmeyoIMw39GSQy1QjlwuzODc0k3MpdA7TpDwRqQjZ2zK32PqOFWtFOj3R
TVFw7rK6mHdKP7+K3sk2ghh70vymbROMnikNE1Uu/VoQAuHRxkhcZ+z2QYD6I+Aqhf6wueuBde2V
b2RLOgfCHA1fUfGAdhGa80IEG2dKzFNOGNrJLsdbGwz9Vpn63uOAfZhVwV4y7Z2RCmc3KIrkyx2t
YFUMWEeTCpkd7rxHTfDWOMSTSw3uYcSO42QnV1raaBac9FhbBvJMpcekPmqNH8eodltDgtUeVFvT
+pRIjnIxys7HVrvVnMi4qY3wrWmTHm6b+jwQX7AvYPPhaK4qwhpJ9eBb4XhAMlXfbgZ7my0O8qyw
3a4nkrAN7YL5afmadpaxpZfYndLSH+uCeff4RgR09EjekD8rdbwxhz5jnd3Ke300qw0Vb6J5MusG
MrnmmrPE3xMmrUdbW7JOPSiwbTZD2auXtZ3Zb8reObO4sHi2Grv4a+s9i3AvgU7OxdJ8Rv5L/AcX
mp7eq9uoyXZsRX1fhMohTFjwyCWmbmcwF1mCRX8nTz0JtRKaE2XPeuRJa0SwnRxrp5ljAQuvOegi
+swAmi2EtPuI+G1VscY7mbQ0MWsEXppjfTPoDRAbsi6Q1ObZc5vnX6iMnuNRH64U3ZCEOMFbFrO2
kGvQrXktzoSvS3FOmgjW7g3rDMOzFeUJMtJzVkvatsmjU8fJv2kiVuiEEaWIp8HAcRrQYc0PQ43L
l47BnqTFiTlnjq4HGOmWCJiTzTR/21Gjg/OMvCwSrxJVnFvixo9ikvWt01eEKDp2tgub8VVYHakb
VvhMcsVxcCILxyoi/5JFiWcoduS3qnRvzE3s1qF8VZzqXlBRod7VDJ90tZkvem3d96BFj2O7FBNE
oLiaNQhfIfXrQFjI/FRI8i282vE0sgr1Q9Ceu9KZ/SKehQ8wcfwkSuXMgNbs1VqLjlN5mwP92Ews
J/egKZuTSZmwUcVIUih1CXrPWGgKsIsUNminO7s8KC5pbHzp1C46ZDZ8Xiptr8ZQx57IFZrGE59f
PpH3EOJFDcLpokIs3bRG3/mNUXxlrDFfZkt/mlTI/v14Suso3+Sq80DSeOGqdv2SzOlbr1EeQSNk
+ZxL+9metxD8HMrcwnWypddgfUPBAaDRND/FuIRdpYwvgyOXx+FotnO/E5oDm1DHFBs2uscUeD6V
HVnYUn+f9zEz9dS52qLsfc1Bn+OgalkAUH6adcnFjvUzjivqvaWuMhOZLjSibL+TaumR9ACueFP7
SoRJstUrOcf4l7S+THeQNzYMGY8NwyerSt6Es5A8EOdAFsvJ3BCH4/iZWYtjF4uGIeswxYZ6Huth
ZxYS5AHDPpDelns9DduLmab7qocwQJOlLBhOVDw/pzGivW2+Yq6mD1GUr7KTdhd1uZnk6osdz1uY
wSOCBJ/2eQlasN6XWal6rG0F7lBJ8RA/4kK0y3ZbFxnvjKOOsBOydEdswudE6rmQmMUyLoGMpSCH
EM6xMMEnGGlj09xIwczVErM0VrhGvIT1cyc+mvbz5FAVl52m39VW9RjSMbyPyVsSWr0ZayvbkdIV
keOOPRNjTOMNU9ruS5OMIz3bTaZls9QOmciNWomubH6WiWfrWODgHR2lo5oVZ0UvZ6+22hq2r/VF
hHHnKWL5jJO0PFXxQ1SnpwDtkktbbzyo1PI3llwqhPem70yHKJ+FyDLkxA5ckrOFN8cKg+asvqC1
7jcttBNfk6RuS3FD+Lrq13Wrem1pHCCaH2XCIj5UnYBdC7oh+bw6sZE7k+wlt+xn5liFiak+6CVm
Xz1ljVkL9pHOPFsNhnLbqazPiMB6i20t3GulAaKpM0DDTvuIhWrVgQtJh4utmNNJDjL7bjllyiQ1
7sb+fqjQKVdofHzJbMkizueKCtB0dDjZPL2DfuaoNQNzn953GnQmwex2WxPbNJLSyYI02EFiBIlN
D303JeSpEDG9Lacc8FYe+/Sy7mSrbW4ztS6urZ24s9IZe+Qzj7ZGQItJ2kI9lY03KySP6cIagc9q
C50ERXSRts5GsYh9b/nddiaVPg85jcUpUH5twyI5jaZTuEPEYUCu5I0ukk2Zq+rVMT9norX8oFTT
PQyP3BPN+CmkKjJl6quhcSVoB5F7cY+BMFkyFjAaetLEIA2UT/HsINc3ZclQMMrZUVkgKQQe+P1k
fe4nFFJklu9mYm1CqvO9ghPRqDvNc/LDyNRFyuJNHjn3Sd5/MYvmgEYxxmIUnKUy/3/snUlz3Ni2
nf+Kw/NzA30z8ASJ7Hv24gQhiRT67qDHr/cHVvm9urrPt2yPHRWRlaQoMRMJ4Oyz91rf+lRyY1fX
L7Xq/rAlNjcigztN26eD8yMYys8IJboZf3Od7jrF027u2W68SNfsV+X3Pjb3Imy3Y6gjaHfP1KZX
oRj7ICAKOWiv4zgQ+6v4oV0tfS1x1ikiOtzYjp6v5NSAJBm2beysatFsxSw3eDq2rTW/mCP5Y4T/
IXphPqG4Lt3qeWfo5oNOr8sDLf7DxHPqhO1pbKpHflBkqx6XpVbdgWc9sdK2XowslMLby6YGebDO
wCBistSRAVgPW62F5tKSuOnhDjmjaDLrl+WHmJs8o8Bbgt4PbTI8wB47OQhwMdmoj6Uqj80yAotV
lyDVmpVWd4/ZZN3LyUHsav/qSPYOw9hcoUypqiVGqY1WvdJtqoxO8Gxs8Ow/Ykx8HeQ9ZLTJGfvU
hhj5lI1QnfU8h8daNz4t49boOrZpfiH25p3as+/A5DPy52Y/SSbO2UttYAzm97Kh9lK1ORO69Ex6
cuiXxqNE+rTqsVkMgjhvZ7RsQiQqgnH1wBOkrudL9CNxLMsFgksTzZRNY3eKj3Yc78sSNkUUFqup
indTS0qiLPehPsJMVkp6Noa7NYmHmDVG5kbT/iwNL3bgbZLe8dKTctAWKniK5m2QzWlEmKfW3xvZ
PwtowOmDHajapRLIm8zxp3BRhDrvhm2/BlEUIN59KjoSEtLmvTHGCxAL4mrnUySrrTFGTNPKH/qk
3AiXPluSggWaL9wLhGFE0Bej82RBP9mie3mzw/RsTTqCzm6f9495OyH4JpixrNfw8fQFk7iqVHtt
FtmT2We76FpJFtc5qDYi1zFyS0SAosA+LrNViERpySJKSetxuBoSsHHyJrScxitnSkW2n1RIPWtt
s/aa0b2iV6KmpBnG5dS1R+ZT7spalebA7Oehr5YLUrvVnXagfe+F3CII3DtHuPkrNfOUOnxo8oGD
0Y6PuTM9OXN+spv4YCFyTFoN97V5GQpylefqqtTTVWp2vspKsWuxRdd27alsw6w49i1hQvRqXnvT
9oRFVN1gkqlk6AcGM9+6VLmj17InlVASqz0kpvFgie6tSfsjN6FV3zefim4cDcFswGIkOY8X3unJ
YJUmhcNT1Px9svWLmJyLadSf6fgk1fxWKzldA41k7OeWpGSJRJP6zjMc56MKax9E5o00l2cm7Htk
6L6bu4ey40zDMUDttmEIxBFgTc3y/CZHZxfqBhLn1FkFxvSN2ISvW2aRGZsma741QnmwnOi70vpW
kMNi6X6WYbyGnPSYl80Cd/yB0mAzic6XffOE/ilKsysA8g2TRc/AQNLmOZ7Y+F4W6bJhfOa1/lLN
4G51wbuCRcMZ3+22fgm5wc2ptS5b60lm1kcbob2eUYT2ufGsqM2H24ofIUwKLG5+iZKwdN1TojIF
GH6GWr4lLoMNAydLSGJxmVTfW4fiLTIueauj+IjezOCpaNTU0xW5lb2xH+vwTMv8WPWDWI2DKxk8
cNlPeXMvdSf01OmXNnDJ2bXyCik+JgNuqYBLv7LVt7Z1nvPUXDfCvYwUEwgm3gbm29zT8Fr2l24B
ZWTfwJ1+L/hMAny5XUkCJki3iRG6F7ig/AUWPoU9utk9csMIkQOovqjGtVsVB2GNN4uc4jyPto1e
75QW1A4bCz1RPc0NHpMk2ieGug21CRoEp7Y1rs3uNroILmde4sz0nC2RJpbb4s5mYB+lNT0E0RyF
8W5faDReHY1qhOYYgmBInd4Uv8R15XhV1rUeKWofUgs3dU+4WBoYbNsN38xGk8A9bpiQxlTU1p7R
gZng7or4pl2hql5NYvzIs+SlguBL9C6jijQp6JEM96nASFKn4kmybAKzqM4TAl/GRxtsEy9zxVmN
+mOL2GEjp2hPdtGldUmWqO+pqTdeUxXfGh19YCLZtM232YAQiht1mJSHAcBhrdcbEq5f3RGZmC5r
Gl8FO1Nc83omK8+ASeKJYcDFsaMjN7Mj5sZBdwI2K2FM1YBstm3e1dK6kwA1kzddxNk1b/O9JZSt
2g7XohdX7PqrSW3WasrWaKx9M302hvK5sCoSuQirw8tIuuUqaYo3oOpPBP0+GtXoePV0rmYUBQNK
IU8Hmu3lCVui0iSJvPPzpdCrg3lbsg1EA8AEG/UVVBar3NLO8cNwpWv2iSCgN5SgIxmG4Wg8mPpw
k3bxFuVXAT0rMVhx2f0pLlOtId1JV646/U3NOspk47gYqJkSkcAWHJJILuCPJzzM0tiG3CN6rAq0
Hi9obLns4T+2lOcybt4dKzxTAFNp4VIBC1v01t2UJKgv/1ahgHunS1FM1rhqYxxIhPDa5YcMu3Wi
f5349hDuKJz4VDLpD4R8KOxow6D71eBXKRqd9OcSmwJuInW497y7joVCLY4jdGFHqT/DlMSXSVMB
BM2vZEieR31eZ3NAidPfLMvmuIkKM/WYrxJUr/Y4npbPq+7Kb73Vv7ha+44U/tLW5rbKUJ6Va5xp
D4jNUKso9NSsSWKP+ciM8FfM3LNVsu+BrWJCkgbx63r3QIAYlfucxH7QaPCAgmKlJkQzFfz0IlWz
DKAArR5cQ2E/FkNwV7X24ADe8JKxnqmwysdWPs7Bymwn1SPTjoW0I2JwbHYp5qedinOCTjbDVMTX
ZjfMm6KiPUk+JqcA3c25Jp0MA11t4lNRB2XtFgOgInt4TIx3RsVXdq4UTIB0HHu6ZyAf3eKxbLDM
pv38higVcFpZbZUQ6LxVXBVhfWu1EiFS2/sgEz/SZjqM3WdYo4iT/UvWWwYx8oLo8SnbDrrLtaHS
N627OfNFUh9lQF+hcwACSnb1vh26TKW0S2eQwdD2RAs1/bnkXD5kJht0RpErO+6/4g88kcfKma4z
VV05rQd8pPZMd7ssqbES6iPdcX5lbUEPrNV2cKn6dScC5TRz/7RUKiMTL7GhR+6tNRT6di63OlIU
co9MvRmCcxh4AG40aAJkJY3qtGcH4Dl+35I24GYk2KtN8ziWmlwPTgjwrQl3nQX7sInCJ3YEP+bI
SDd1kyCG7GmZhxnYQhlpHor1+KxFU+qptfEEjOsWqLW2HQz9Zg3GFXdd5rlghWo3M/kYw6dZjDcj
KF4CE1ut2aaNr4+d8KO2NnZJlY7bLCtDMuFV6ubCJU8GPzuWOBiT0lmlQ/PSpZnrK5P9CgBP38TF
uJesW9Kw3kyhU/6w1Yup5YAbLel89YMpyNuRFXlRWsfcGX/Ghky9bCUb9lMOsVFeXsklYMnd1jVB
gV08bWiztxePoE/Xd6N6LxczHUo8hgzf5XAxunnVGfazrLovGeKusA+GmQdrRRNiZXBHm9KtHpvW
ybVNKqFlhrMkS3uFuyTX1+nKjsKBDKiEfG4mqFPe7U2kbdRvlbFP0XotVg5iSGrHD4WyboNyOiUT
PMEm6koP4+1AczB4NwfK0xAW20o00txGNnvO0Rw8lAroqKyelOLeRt4zhp7WW/nRLNPHrMs+k37e
VaQNb5B1xZypLYuadYvk+Ct3MJmZr3lZsgPAHZ7pzyIxXspII8DNFI/NciZLyVikJXzTm1QgHVnp
aOvOQdcQwlgsC0b+0t5EpNh5ch7IoWN5yrvIZ6cajfl6yOQtSfSnUS1fomkdGjc5w8WoimtFZgNW
AegpPQyXJhi+ERT/MRtby8l3VobrsgTHQPVPdF/2iYTFz2bwTCq5hpMZll46Fi/VQFaWABvfaeQK
tyCOjemsIC9focouPUMODfNteS6JKR70n+rW1Yzb7FQ/EOP4nSNqn8Yyp0WYbNOgeWB/jdCtzV46
e2kdkgXpuZHrh6r+kVXMw6ARx16FyTOmSDB3mVOti9z2lUiA5NGBGBl4mtJd7mr7kaGDIcR2GO2n
HvBN0BCWGpfeDInAQNlkhepzEFv044S6Z8k2Pc6Yy7DwtRkY7hbGYzCMH2yrGF112XdC2tFjD4yK
MsRnCioW1UUwPw9o6tSHIYk/FGLowql+DBP9hyancxKk1FrF+FOBn506w4uOgLCz7TXdoWdlYPVx
5U9Rvuq9Ee0DVt6mtTAScyXTkhYeGM98w9kYgeznzaJEZHdRp8nBZFVMAt2CcSl+2KFyQDHwAM1t
RRMEsOh4Ycj1atEt9GZr/IwieY/p+g3wTcPMr5WAiEYZs1zIRyyeT1reXdVgAftF97LLUHAE1Wlo
lT0d5p5dYlyziOfFWkMqWQnrgA+UUYgl9zSnP4Cr7tIxPLBL8hd3jXSHliuBiNs++x5S36+MwLwP
6bAd+xq8ysA/pu5Ha/jMLMLmgvZNAfDZCtmtozx7BFCRWsnHVHyGCQ2NgrrRaGmn2wDOc/UsXGut
6cLT9Tn0xqm7SBUP3TRPu0yO3xHtjV4z2YqH/cWHd5+trN55bGLI13b1XR/ZagE+po7JOOnmcTk5
sXX1OKkkzGpFHTFAVZ8iloeJmaKctYuB2jhu7W9u7z4T8bmdzSz18jLGETdQjMhmPYr85sDp83LZ
voQ1I8Wk39bPwOOuid07K1dGO2vOMpjt5ScE1r06Fre+mNZQ45jKGqFnt5gF6CrqTCnwGxtWE/nw
OPrD14NLus4fz76+FMuXv33vty9/+2tff+OPfy9utumkM3rKHUpRhH4oPDbKzCGUSENXgZoXB5co
YdCfocGIeX4okiD3jMwh82Z5+Hr2nw//B98bGZ5kXkBbxB7idA8ZrDxMALR8ZAGZpxYF5OQ5KP94
+PrSBWG1t+dnqXSw1pJQKw+ZQhqX54x2iI8m1zwlqLJ5FTs6+5Ll5RojoOz119Mqt2HPfT2dW/Ua
GM64CZyYm7Kbj/nh60HEwf96RoZGaQXWTs+wJylVvXfMjtf79TL/eJouv+XraxRFS8Mu8OxKpujH
THkY8d4eOnX48+Hre19ffv2B7YQ9n/t//HGzPLOzNFuUbQNmJadU6Fnyzap4MdC+MNGMqwMTtOrQ
GhoLmzKgMEij+sA4FWTo8uw/H76+h4ZI7N0Ol2N/C8TwkWVKtbcQo0WBk56ckHacrcc/ZsY3F91O
JwqAqF3HQ1j4xi518a9iAXnJyH/rnYZelTZ8pq0zsEvlwWHfkzXIxyp1mnzXBdI3c5vUzSLwkUfK
VZqqAYpywhviajpIg9QuqXBznfpLKsdqbZv2uMIV/m00KzRHLILslr1yNF+VfsoOPZuAZDbLi51P
yUpr+mk9l266Da29yNJfil0f9NExDkjap4sDR9tJhvSgGQGCsTI8KFP9QyYRcbdFkLK39hKo1hfQ
Hd0FpKfLHdU6MmUoPZrz69Ls9yBmgtXYqPwarSy53PgwQVUnm5DJJTWpzVLliOZSTuBJ8ian86Ep
ezEo6MnV5tKbkthIVCMzzOJKm8s9dbiHXS7Lzgp+sZCM1Uuv6fplakOufn2xoljXWa9+YRuN1/yV
7pKTVJwXxlmCr99yYt/idnT2ZK1hQyd5J6h0H438O2FRjPkq7bPR2vxclNTvM8OXLqJk4f+JMwZ0
CyaOKgAKv48kd2q3+U6kMXgRvSyuopmL6xz/Qqlrohyfe58EGI98xXTdWnwqZhNQ4irtvE7TvLhE
tp1fFPHEdIkslplUlqjKGKnQbitmddz0KnE87M/tMyZg+0yPdA8j+UELCaOlxTadrB3+hF9Ew69m
RmzgpFB0FtAsfDp5BMayMFGq5rOf1mwl6APka7Viuxnl00UdGQgX7nSKl1fC7EkwnaO8URUbd6EN
6my0Qj6VbmxXbpVLViI3Q3CqvbHeKTvadE8UIGtl+RCZKKE0YaCSM5PjpyI8TKsUcPv663t//PHX
n5i5TVBvh3/AOSL1LCo98/Ihf0Wb/tFZ4LXymto1KR8NOdJCk5cgsg4JuOVxXDVi/G7V+qfSJU8T
VuI0n1BU1MdhxCeBDdJrDfWl1FOwFW71bmuoSFUsXow4HoYZ0WJOULshlJPZUimqFj72JVJWQFWv
s0Olx6emoM5L6g3kK1rPuiQsLsSapQCIgDjwapTark+x4GeKhuY1QNYcEb0Gd44ugnAf6jAbV2UM
GbtweiYoav/kslaJ0bkPMX7FaZhutdpUNLQObG89fSwpwVrzBf702ZnSb4MwKFPZeJI6c1NzpDOq
PGQ7RtuUJaO7DkwMGUPSGJ6pV9ccugBj1F73exdOg0zjxyoO/KyjbdXbdesRiwuh2a1+DjVFmJ0r
711VbXMbASb5BaThqEfHSfmwZ/2Xyd7Oq1UYKWY4PhA2jwtnLOn0hQ0oY3WvWrcALfPKxWYntHI8
DjAtVmPev3WW/mDMD3PEaYNh99YJDW6Yi2YjW+J3NRx3BJCJOB6pIC9K3o7cCAm2meFO1r14DSom
r+SKMNtNS5T98/eA6C02rvIBI916SB5M88Id/8ltC7rDdvE8ydwXC8a/hgbdmdbdUaN91SY/DfU2
kFBPk5yZRem07wWKjxQk6mZCIk0t8FlUpbuXTEhuAgSqX3WM1MAqHXEi6xb8rjkMUh9s94QGJCG0
TTH8nIBdQsq3o6mdlISKstH2HYOwEQOx17SuN5RFtVJHhw+UTY4eI/7UyxlphgKmLx7OJamSVHFo
BpVileVpvaZBoYF/rD9hM/+wbajzHbNKpdPpSSbu49TE447ULLwWhake65CkLlV77QhS083mkNt2
SOz2iPY9Fa+quNTUZ1WJAsWQ9QdcLW7TSIar6Jeqct+3lZICMbthw6l6jRjAKUQrJmKVYEMF3Skb
aBGl2MhZgaNmPiylZKMrR5BqKW2KuFxbslNXENC5FKYGDllLp56EWS8w2ZZh3/TCD6exiqNdFEjV
2Px4oaWX15F2gqdNzs4GXbJjt1s8yKZ6RjH1A1H0Z9J94AmDiKSBHsaVs+O+a9xyDlZu0tQrNOR6
7PiZB4zP0AMmPyM4gd5Z226+K2bRbWray60FsAx6V4lbZryq5C6va4vhYx2gC0xT3TyZ3yOhzxuT
HSUf9xX+jPkN5/lnHREtFufavoBUsk7GZlUwofdk5CrreVC4tlt6hRY2ODIR/WiqQiaanfDyNiBm
Wa9QDcN44PU0o5/PnF04xokzKdO10CTLL4rgtbSntSuan1pf4LPI5icxJ3vuSNESnHsxyZnchor6
GJnUzFpejAu5vydctd5FrUH9lqHQFengNQl0PoIJU1q61jkxkeiUwUlxDBw5Fco3N6Mz1khjAdRR
v0fO2tYk6XaKu7Uqeact6+5Ifb3GDKWkGQEawC6hM6lYu0r4wMx6R2fIuYS2WJLKKmWfRNVMMGKX
79yKwsUhMImRbAlVcxwOut79sur5hdTpnn/bOpiWdurIMCLo9xoZzUc49k812gMKNen3IFHXMlC2
XRLc6LI4mzqs6T6304q7jYFKGctOEKo/pBgHYpuW3UJtfZZ0gD2K0mE9au1mVNwPBfvMqse9Qf2j
/AxqrJE4wHZGYRAx1aJxzDPaEwFb6tgiProu9invbCVbV64nRw2OIvwsGuI4uOfp+Eor7Riz7m7S
kXlTGgnnHDkK6ZCZ8NUBqBS0bmNdYtvYEVE3MSrWxU6xm84PHWBibaEMoHbo1cAToIQ5awiTDknY
X+i+wMju0OkogwzWdZ3+yLoOSlSDFrwxkHL1c5UVm9xKpG+3vPpUxAnSgzA/DOXrKMz4+Md3lm/P
ctkFRE+g04DYKV23ChCHHS1ZL9zQqhk3naxf//gSzclWGipxkjDQNmyyGS4uxR+xtuN/xNVaNJF3
vZmspy8Q0hcT6evpDOLey7Mw9/VCfSlmm5DX5Ue+Huw+AHhfdG981e6UIUKjoWTHJkQaES3PYoet
S5vr+4l+KpdgsSfGsTgCzC19jCquVwQzW/vWsmpuKhZ0KxCKnm0yF7bH+X3Ko4LbVl0cubkfo8JO
1nxAp4p3f5TLQy2CYROZ4vXrW2nkBCuUJcUSiGKkexwH8b7GbGc1GnblED3/kkb49dADnFiNFVEh
ttvtNKsRvi0t7l5FohyGzDChwYSJD5WBVhW0gmIytyGfOHpAgQyr4AcScpz8dqGcEtxXHtGW1F7H
LZDzOv+hhhJccpruupgcUTkyXIQY6hk1cewpwSBH5I54giRSgTzm9DEVlHgx4MyjHmJF0ezkJ9tW
zgdUpMeB7cmqGBlcJNLxMnWkYWLZjKcM0Kn0FnAMKx2KjkrbAhUvKSXItzr2lQK2YjnKTdjVR23E
AFC24alNqI66PJTHwsQWrTbhcncJGYR8fdNOCKpUOprgsVuwc7fl2ilqVowpOqaOQW/n6xfGdNxq
8GWjXh6JaqmO4cjAoGvicx26mNbxpX699oT20/HrGX5q2+8SiqhmktciyOO77LnSVPlTC5V57zLz
zbQYEGdv79tSIWSiHo6RAYmsrqhnxNxd25wXECvjm8YI3q8d6BBF43iz0lvLsv1eW3TAmtpMUaRQ
zk2aBQQt3MxDl50Za1e+Q34TOqFQkPZiO3STrDEktjBswCANBEQyh48lLArQFQ/BQK03uaCtIutd
75uXJEcILRSQARWSy34uOGsbGuZ2kvzhw/7/doi/sUPopmNgo/vf2yFevzdRjH2+LP7qiPjzr/3p
iFBV6x8ugdi4Tx2EkqYB5OJPR4SqGf+AhamDlNHwJfxphjDcfyiKZtDmcDRL5RGfxJ/mCMP8h2nQ
fnZ13EIGpk31/8Yd8Zuv1kC6YiHYpvmFtIAq4XcLKGExdSeQLN2J60LUItNpTwjovqUZtwo7Gns5
OmmMuagZXDXdWkOJqUopN+Wg5oemcvBGS5fCs1POy678L0fyTy/Hfyu6/FbGRdv8j/+u/TOK4uvV
gX1wbQXTiMUB+s2dGZqjkdkUGXdLhaAzl8Y5Iz+cbrcw9zGU19IIHsDzYKUskw5eP6ofrFbqDukl
FtYc3H4a0j9DYo/oy0xOwQzuimEFpa86RNcuiIFtFBiWrX6ll8GPv3n5i2/rLwkXy8GFRogU0HEw
3/8LKlSGbTqAlTPuZNhU3+RcJpd6TmrQShU8kBmNXYiCj3RHJoS010OlvbWqdswtOzrh+I5PWpgd
aoz5F7vMVo5gd+606rNbYRsnA8wHvo1EXoPOgzrj4WsZoUTxyiBPfJ0b5SkX2f1v3tNyyP/5Pdna
kj3guA7vTf0df6rpcQiHLtPvnOgoPxvFXvXSRkExhHT5iw75u2pCAhrUTZU6zi4oa9h9ajSdAMIP
29ipnx3ypCifdWz1tXqBcqnFiHy1BPOfRZQxrRIVdVPY/o3Nbrlo/vWlc+0YXFFcVb+jZIqqCFgO
Xe2uVkBDLZE8TOp2WHbyWR4HKzvsoyPiQvbUU3qmqT++I/uj1bUxTdHvkhiKYSkphgEZjBu9YxZB
6zreDji6CW+JjyLRzpiEGSrZ2EdJIomuDsOIthwUVg238W0biUkSp+4hII18w7nReZYRgVlyNJ1T
shnXba656xroKMM1JP41NtCtGKqSRt2VqQruI6MMd3OA5aUKAjYQLaskXZF9PYUXlgX3/PWQJr7N
jGlrWshkZaqciaCO93AjMcuz+zMCBb5wWE7vbsm8CQDhay/IA8Udka25VYzbRgkg5CUqUxKl7a9f
z4a0v6VJm64VXTQPAHvKi1IHiB/crYNcwx0Gyxus9Al+OAXtmKproRqtNyWy3hOgw0xdVB+M3909
FcabVoSDN9PBuwMn35l5I3f/D6eqpdsmhf2CEPkdHeMMCDhHO9LuQiNG2e6oVBy5BJxlKEZgYYIZ
uAy64eyR3j9HuIbWMOkQdYZluJq1QAX7VG07F85FKudTBjV6gK9I79JDWj37s3TPxHe4f2NJ/6KJ
/H6F4VYjMQ5mh8b/OY3/kjqBJMBORszA95mSgBt39ICw4Ep/Nmc4kbMxKbRl5xhikwF9djai5hCL
9LFxvyuuopEyFP9yaETsBqx5+yZ3PWFEgH5rpDZT1MV/hwv6L24I5E3oaK+XqAyiuv/55cIpLNI6
HdU7SQD1TQHKSY/oPR6yE3vZbuVQq/nkvx8oUU/qXABkCpNnqOzt32Qr64t7/bfjBkhUsQ1H4dWY
X5f/X45bQPOEpYlPqSv6xzpVjZME/ptYpzLWvUgR3Uvef0tL4kvjOT2H2uiu2kHTrl+HcmraDY6y
7CLx3/jz1K3ClYBguq9qjONLLAm+YLHoNQYoxaDWxtzea3H/0KdGeSnq6TAEKoyRQG3QaNfKSYhi
Oogke0vYtP0NDeO/OkV04rEpKVTb1P/lTqYZglQJJVDuzRj/NDpiVwdc/whBMKTgTXjAtfjLKp07
GLgFjDVm74mln3H+MCGLaTMwfu/wQ5MxENnakSay0nsoAbZo74VfQ6Hz/v2laP3rQm6DxVjWDP4D
57V8dn/5bJg2kuKj99pdNkAANNDLgNnU7Wx3P5mc2FfHNHSvJrTO62yUah3doGMuE6Anuubjabyp
0ayujXL8aS6MSBXXmm865Ts+1H7FAsyUnQ72PtKS6zAzA8S3oiPke7WwC+0UNPgHYFmQZvgNu67R
D5GLdCSvmmgDtKn2etXO4VBO+Ql1i+6GJa2w8QHqgXPCqOSunQTLjhjtnH7fppid/lI7/Z5Vwbkm
4HN8pdBuRROavwSi/CKu1Lvo7INO1uGhTBYYSKg/56OQnqqVxsEEBacToHgOLF0c8kiuv3CX+FH6
zb8/7sZyr/jtmrBx23IYDFN3uaH883FPMuRLzuSqd9ddpmL23D8wYCuPs003xUK39yDcfljF1Ben
aUKuHw3T3iond93DJt/l5IxsusY4QE3bGoW4dJhdVqbB5DZhqLFP6og+Qzkd4TV3fbMK4IxsqrqD
rqkjxghaasNiMh5DogaglhO0JQrryXHEKiu046x32tkp2fPUtAJoTRjsi9IdhsDskbE/cvXW2ORR
B72TdZCOsl2tmZC4e60kD+/fHyl1MQH/fqR0A7uyYnC8zN/pmWKkIUJ6hXofq+LVIAzBw+T3ljKE
wbmlktFmiYmRP1veIM4RbzDvi6AXeakxoqcLcHrp1XQudHvy//0rs34vWywaN+hhKSRVU3HU319Z
3oZaoqRTcx8qtrYMuZobzunCw7NMe8k5SVucRoHFVVSx9FWgSVugHSZKaBBNX6dvhXd/h16UHCdN
6GcJf8WLux55Z+CemXaJVbjMrw2tEvAVUoCVzZz6bYcghNA0LHnKw6C/DhbrohhmFZGExXzQbr+L
Ihv2Kiw4MQPBysx6XRqLoCmrthO2HfLjiPQ1GoWB0nLy61axUvpKX+WgascAEFsbu9GG9i/icyMl
R4kxwEbPlRH5ne7rKqm5afo9ocV3ijs0qtyaqT2Af+AcTGnCbXoHo0hf4dxzQbCuImAiqybUmhU4
h3mtx2Xo22gj/+7+6xr/jM6BLsrnwAWlc1fTDNtyfruhQY1zbSIQwzuNz/KSi5nELpHZRIdE9qoU
J9OsP0D0txt7npx9m8QHVy+ip3YWcj+YTHkj+4czyvRiTt0iDrXn2WeMS9moKnvblgjXhha0kRka
5AVbP7ImZG+T9MEa2r5yKZt407VpyujlG4R29SENxue2t5RzV94SN70qvQh9DpiyjRL5M+6sLU5I
FBCOSWN1AACOBl4cUh32ipagX8RNMvbxuHG4pJkLQCorJt5SbwAaKaEYdS7dIVac5NglSeiPBM/G
WebPEDIjqNg7C1RDgpnhUEHhBHIyFVtFAhfPR0NbNYU9nHQLKMwfz7TuPubGgUAAfR0ujG1ARGsl
HdOrWQ9rJDo1bV9pb+2Mfg+tIlRkSrFGRaLCZtYe3BnpIl5fqzsV1oDjuk5e1cGWuwQ5wCjdcj0v
ImDJTJRu69yQQZB7WW3H1zBy6N0kNCDtpMHVayqM0Juk8VvErj4nOpGx5ggqrZzAslL0XursbZKq
uu/YwK7mBrgtUKRDXwuYWhVzHQZnDXm0O4kaiAjmKkTi0SWXySkxTgdMPPQx/zl36bTDiMn7NI3L
aHQnYfJqAIrT5brqcVSTYUDUd68z0h9tun650pZrCFGr3Ow/oSxlR2UgjaTPFORXwehLMngxsHZ3
Y+Ds4ePNtogbPlRGkFvseuI8D4iKA6W/JL2r3/o2eW/0+XvhFNEmSTMLgfPksWao+96xboYM3piV
z7e4ZDpDM9mXKidEYoiNqEDV1qlFyFvZfDDyRjplo/OSoIafZFvuy4a4VT42VG9OiTxhUnfA/Ejf
bdJLLGgzJtW8CKLwqGGMuVVcKlgkXEJfffY/wdYtopNTdp+OCiaPOWRyztRpZgHXm00UNM2FvBTC
CqTrw2qSoFWd/IgGd007gwjtgPXWrTHBzc2Qn4OqOXcxEh8FZcfdbixmSSgl+oK3ZQHYIBZXq/8n
e+e15CjTdekr4g+8OZVDvlS2zQlR1QYPCSQkcPXzoO756v3fGBNzPn2gkFRSdcmQ7Nx7rWetAGiL
XZomFZQ4WpOeKluE2b27GSJ2YTGqVN1AMVCQBMwBNhZesDf05hrwN0eUXDVG1stkYdLvicfepEgW
21VDBc6C3AI4styTdIc+VC1gJe5qH5I57khgm0klBJi3vbek20LEyA5ssUlsl6+aPr7ZPOus6Uzf
kF/7dNh5/Ys0sAtQuMNVvhVS6jf0TOqWHZyqZM4leZOQdwE1KNErlmjxoccQhSCG6Chr2zmXydJv
RF7gePMeMYH7YBRDExZ1t8zFNGcd+0BlXc+i090GPyaGwsVgfR8jXwuHDNHfZpQ98hy++dtxzOcj
2irW2kT+8mQ2XoPlwhN6tWp8mkLs7bxTlERAXcbiJ7Pv+DZLJQ+aGd1qWuEajqeXeslOaKMYcAuu
+D5oUecn7VvZ5OazGxNsqU3zNdVDyCCgei0Gsxpf2w8CHH5OkeaF9VyibpXBcJ6Fgf6AldIw2vEk
nNdEsBfKZ8aEpW2sSEHybvdaJs6IfwJSecXbfYVYmuxjUZIRkjMLppVBfTc09pqFwAXZONRH5TFs
dyPv1tcjHVx5LJoxebZzm9G2220Ha/7qJCCOysbDd9s3+QaFVP2CwFZkHvkCjfHAOpVA2MpwNdAA
9pIu2hHDubHcslwzXeBphJfuk0H7lUjDOvRtdLOIelp1QW+/Ath51ZJ53I5wS7A6OC1KIbZ0x39c
ZffO7RA+anVkN9scB4ikR7ZF4s9NsxvR+t5/4pPAwqo87+xFPORU/szscGSt/nNbh2YRpRj/A0hl
x8Yc/16A9byYXuftRo23tV8kTZ8XbXDUU7yhXmXz/RhZZbeeb/6MEC0ebYu6yPUiWMEMKI7pcuHF
83REwbsYj4Z9YyAS53R3TNQwhKZJBE2sgcCdhvc/dyfpOXHNPBSy6o/tclFakTz2TELpmIA4KZqS
EbMdbTy29Pt0HOFS4uvpjveLxLC6o6ZzAanih1uqdoe4g1Fl0AFphEy+U1XxGtvxK8LwFnUC8oKg
Kost/tSKiGRUKBZgtI01GFjgSEFkazXoKzFPz2bCQl2aJV5+hRSOycfQyZoXmf+9+NfNWTG+mDWU
UV7QZVuFxWKFgfbN1BSsy0Xddr+YvUH8uXa/iV/PxmebrQMkTGwjueBcLI73m/drsbIYT9xvZ2O9
aw1oBpZXEZprPGdYBA4aoKy1RwBQqFjsN4gFmBqbwaZ3c8wbbv1i2PRBhxh2M8PNmw7rfaP58tQ2
tbb1jF+6cC9KofeGNe+ypx2Mde67ABiaGd1m3ESb0YZmKxulIx/FbaBgoxXBiwQ5tIsR2m1RWLyj
OwpnhT6VtZLwvCF3N4sh2HMjKDSA8PvEwQk1YRnsyBhYqabkjaJfcVSt/lsLtPfAzJnMeRyeCTvc
XBaHNlNQWWLSIXK8YIPaepQ4ZwKBqwPk+4PfcO4vbKPZp9V7paU74l17xmJoSzon7tfI/87mWNz3
6sXaKLRnZNc5kjhJOzMWzqY0PLC8VneiNbSvFmVjUSoYw+k0c6gtF5y+DkHcduH9rkxrEEUuj7tf
u9/3+dg/z/3f/vjzNxDpgf9s0BIm/P/9/yzhRKDO+s9/IxodTANTrH/87vz+GBNhbWigfxeg+P7+
xffniaUqihJYax1Cs+39f61ZnmZoFpJPZGavd/8Nn3/95//358XEwqTmZzYVTxDL26zHEDDusowj
pAbcx9HHBsmvJUGuUaiNFnPxWaGnDSK0U26U9sf7xWyaeH2AhuF5kiz4kwFHYpCwRvxmPQaGufad
nO2l4+kn3c39TR7gBaRXTjNMmD+SLHUPqZ44xwpi0DFXOKdWlRPgl5XJs7oLhe4/vl/07IOOvhcQ
nUSCIfZnK7XX959wFnSOU5bBlc/m8P64+133i/vN0qnsvQbJoFt+yf1+p/D/XhMFbsBBz4LN5xOo
5BE4sFtelwI5iYM4NvM1eShzOWMA5eQZMaoz18UMlKacnT3mRRU9O6Xjb2k/1aSDOHJe369WJRI9
osH8lGVt+dn9Qrm60Ld31StZxIjtG4s8mkWY+6nO/byZIM/lhLDgsT/v9P/z6M/77qre+6P/9WvG
uCu2+BtYfZQ+Q1D3TJoId2FvDvZrXmr2l5i8j53JDOCfKtq7lLZqXPKXPqW1xOj9ldbe7/vXzft9
UD1QGf9HjBtPxFyvP2//r55COTCAukNMn/T0Ov48uizr4O/V2Rr5Kz6fSXqRDFEtHRx0MVYCnukf
EuDPh33+p5+K4M/7/vW4+zTs875/vPD7T+7P+/wxdgJtO1uXwBK3lvapJId6eclj71mGWN8fCDSv
k8/68o5FZV6W+/s7Q2h5Ve5nHetJCTPx/pl9fqL3m4E02YCVdcHln+v3uz8fer92/6DTeohnmizL
E4bB0CaSz8o5tLJ0P+jMkfdqDsS2Q5HUsBHvl/WnnRRWqfs3YJzNrPs6LuthcF863JbdkdEQGIHZ
G3l+VR5yEiePpB78vWiJ7S6WFIS/tyMn1jDLJM5KGGgtvNlhh8Had/+lyXJGdUwjpi8REUpbYurQ
2l2qEzZzf1fvn0tL4bszm/pFsKs7REsFYy4f8Cxfi1Ru72/gv97++33/+IjE/Wv6513/vEq0GV+b
tO+/+338w9NSplgO0MKpxhsw94TeBo1XPfZjdBrRVmN+ccanmlCPeCXYcen+DrEw4O9MkNcRRf0a
lRiOl1zlW89bqIhSduFAGu26ppTErDG3F0YQl7Exmy/OTXMj6+xXj5HhxAek2IcYBfJ6ruN41SfG
x2x09rWp9RdHDenBlHh49fYUlPYjEgRzT6PlIwWe5UxX28uLrc0SzDmPKVHXtNvabMjU6pOXuUVV
6hUYxVSDOrbxP2oWq1VfZDqpXQMRDynnepJGvzctJlN4VSTp2VZ00Bd+OTELp87VvweJ7yKPy4C1
+sY3pDJI3TDC9GZJiCrc+YccX2DbV2od6UQAVooNvWZP7+k8gshCdInTQKOJy+aJCZNJbRBAyuqQ
o1u5B7rLqsdDYIw/ZgbAIEO0IEQdEd/QviHfQAvbPmbx9Oa4tUdkovcTHce007s+2EcoKNAVonit
4vTJ6+YmFEO2eLTlluEwPo9FLmdNNcK6Ujnv5kDDzIKDHHZxelAcDA9xTbcKlSmheml9CTL9C7x8
h1NsFKzTEqUGb/uVyLJ+nbbVD63Sq8sgxoxTY7anD3pjQWpO9uwilU+La5a5wwFry6Md6OVLP+BJ
cmz7YzQnnbymvW45YKA0z9sFml5vfHMKezwq1C5Ddoj8eKumnFNhtnB5LHoGfB4/Ziz3QyCc04LF
Qc2X75gO/S5r+pS5XrprvasMSN+IJo8lc6BziR3yjWBGCMQvY9f675A4tVVs9ubeqOMi9OB4ybE/
5y6LgmN0zc3sph7ZnhEWnRGcGzhcvtSw7cLB2RLl+jBMCAE9Y5ye0qTdO7iQCErpH0050kKxEE02
pZ+fYkkCi0cC2FvJiU7zvSt5sLCWM4aYWRVDfMfwKh9ln+WbfrD9czGIt3jwjINdo5kaIihTEz1E
3RFEUZCTt/aHyTmNSvve74vcfpzGPDgXCdpIHcT2KTU+SACFsjcwTpg6ZM32LIN15DbOwXKdMLgN
AQJnsubMVFwDmthbEJHdzzKI02sWGG/Mb6hg2aHvDIPsvMWIMDZ8sSZsXFbZViej9Z4TYZnn8n1m
5Pwmgw9TEEabVvhqU/u71djjLR4jJEkTANncLa8OkPgVtcpwaGvSmie8y+3YOs9mk18Ks83OnT7+
QKyHVLVP3MukoefqFXOkAKLBzHD9xdeKrdKzEV9b3u6rrn5Tli8O7E8PiCL0MLXG82BPzC/S4SCY
m7h11Z4GA/OvaWb8dbzBqzaytX0xza+EYrYvOdrVyBxvubWLUdLDS0nXbe0etdQpaBUzFTUKjxIJ
wT8ugzFsU1sPGdqMyKILwMJarJ99kHdkvTM/aBYZX4Cmr3IsGFMUBW0u8QAjPTnJOfgyDsiu7W6e
14OJ+lnHSr+ZdKSrVmRbJwovNKmlSVZ6Q/KrWGxHVb92yuwr0RSI3mZfWzmt/KrVYIPMoYgumlf9
miTOcuHteEi1s8yIb7few0Qa+/4J6cGz2Zr0E7gJbFFYTFs0ySz+IwDwea0Ecrgk7w6Tp33T2RVf
CTXE/5aYa2G56TEvwG0wdv1h6vVLMHbgWQBrxgSc184MpFx8rQFcA1UbQxj1SPrHbzrI/E2NlAaE
QhtBbyQYBTtAdlBG0L4bX2GJzRct0bZtexBejytg+p56lnWoB/u7Mnt332fDk3Sy306etfuxYG7i
IAsuymQzsJd96ZhQoyqd2kM5PfkpQOJhdN21DRrpWQ10GK2KD8Byyetk14rzQXsF+7r3vLNZZOZL
YvmbkXHA2WnMfsXkwVuXGprayR/QU8f6oYbuODjTl9luuq2IO3l1hirD/NyQZuw9Y05sz/hZaPQn
42bMBj9E9qjAKXhxmNGPWjRsBIIoYjIK7eL0G1v24tnsfFpaOAKSnsQUPzX6czl/1GpqH33adb2p
ninlXCypIhwLNX21OjAAVnHu4A8/B7GbhEaSNcema0W3qlTyqlnR8OjpNMJmZOPT7PYwyH+kpt1+
aJ3bbEQD+UTmfGnpRmIHywgX9DxieFqA7vSAcvE4Sc5pftEJyKkM+jgg2n0/Pw7S7o/3eyILXaI1
Vr8AKRd7HPQAucB46mN19m1H288dNZQ5pwm5TRwwCNzDVPD/2NkgLnEG70Y5iuOiL3NawwRoTaBy
2rhOQJARXy6ju4mmZOIRtFyM1cNYOmAV0wJijAVOyjVPPdy4E2pU4jPk9NN15HWqoXDHU/qu6a13
iKtl2canuJ0WYGdLUUnpRe4BKHpa9xOih17uZ2qomwem6mjptXMYfc2Dv0oGDkBg7bnIXbj89m9y
atQbMtRjrgN6sKMifeoK7LxdGoc6FL1bEuTvVjKBuBwqHQm+pR/lo+YxBHQbnKcs9CFjF7bythc2
2Nvpd5ecw+iKmu5hqF31SmuFr69G1mRLvvM9Ss533aVWUu805/WwyNjCExcYXOwsQDw0kxk45uS5
qsdYANaw5oPiXdhNxvw1cUnzmvSExHJt6JjcWxNsGFqmEe/MGkvZq6xzyguNwKSyjbyVkedf4kJG
TPRMnA/KJPQbT9rGIgRsJ6KFL9UBR6NS/WrbxeugbCpYWqxBBIZxSpVLPTC+5A74izzGha9U/DC2
dD8zlz8C7AlhWrCGIQqRPZSC68pxNeruO8M746p7fcgbaRHx9M2C8AKNMf4Vt0zm7ulk0FkoK2Vy
9oLbGCMhNaviuY75Kg8peSqdwfJPCcO3YpofjBmaKLpaBkVe9zAbTrd14/EtZddMB3lOXyK3v8Sk
F8FjmOZwBgvmR/beyoKfaTMWoQ4NK5QIiLaZ1121XLYQYawtvh3vi27/pqor9oGpvE3lVHxdevGL
Yc6T05v6T0tLaSQH7hfOXmKbT97GQNL/KArvNZnLGTidC/Uim4EeWA0145D7Jzt3YbqZjRYGHt4T
zVHBoYuPnEL1N72pPjwhtkHa4WdN8XUTXK/RZot6kApJcBZu+UBqM3U96pFtWvTpvsvZabTU0me2
4n2Qe4+EUFB5RcW+j/o8zA3/cW6qdi+Xdok+Q6ozDVHvCKsSOwW2IontnrawS3hMqRBAZDkb5Txz
vxHE/N1PSpzvhduclTEQ0TPGJ13i48pzpe9h0AZrFVsAVXE/OZUKI48ORqHSEyPBPa1s+ir2/K0J
yvrUsBh0jGM2Rk8brrZAPKFti45Nbz2BN8J/5Lhy32gd1bKbF6Relzx7ZGAHSxFssTWu9cA8I0qg
X2wj2c5IQNSilcRpsJUeluU58G9iDKZjburfxhIcamFwQvEYqlbjcKZUwCrDiW8vvPFn4xgP47QT
ymWtxg97avLghgr0wTRothiLH2EmMEuWgPBLx7s1Wf1NGPkp7QX57IYJiG0GlpQxfQs7xZ9DWZWh
iZDDIQHGnxGTcQAOl0Pv8X9T8FgnrcVI2wb2fBgNdXA5tz2YLvYmQLhhP/gVLVwMcx0DGFvr01dH
zx/AiB3HMaJscrt5l7ZNDl6XsLt6oTehKVvLwr1WiYUmPP/uiMnDMhG92/W31NLHJ5fovKK3vtVI
Sx+8QHypgpwgMxOttCm6iXoTmlaTOc5eM/pTTUj4NkmR+iWVUV6wjIQWJxbklkN5RYt1TJbfWTrY
ibA8NoHxMhRibxHXwaRt9o+S4FKY6D4GFVjdZJiciloS6TWhnUNciGEKP1NowKHAvzr/pjf+lCQV
b1bt8fGBOnWFC0cvNr7VKrpQHnVHMtlwWMXzVU9RG7TEXuVnLy6/NbYybmZC1DgsQrFx6np+GPkk
VsLCwuFr9PGtHkictMJokrdJ+v0hh6EDAM5tyNk1pHTWRELUIEKGxyJzV7jO0ksQFdDPUE2RTCeO
cWAkKNH9JLzLM+O0gPOjJcWO9XVNv6RjyOHAtMS1i7doEJt2KcZzbbx+DBbzm54c2bu8hCBCqIW6
d1VT98Pw67XNgPo8+Gqv+9186F1ctrwLQCfSueI3p5v7dxyZ7CaPS3FQqfqNDDEkcJfnwmdFQVIw
HzUZV6cjNaVunxr4GU0s5w0yHOiHjI6PLupR6F/GU7KK3xJfOzOlqa/x+B327rD2aULeEERnm7jh
fH+/yBG7Xppy+qJyr99T+ZXnuQQB6Tfsz6qkXNsg1g+FDy3QnkqcmM5L5y8Aw6+YmZBKBka8ilwR
7Wx0I1ul2IPcx061ORwzmOugHpq3v62BQrOAA2unmjvH/Mzjht2E3HR2RHCu2I+sMjbOm5yTDQ5s
/ycTfxAKhIg0Xf7YYKk+xZmLayabTpPl8YHrjnaxAzWvowaikTFqT7aafrG/7vba5HyYI6Hl5Iom
e5XUsCs0Nu6O85UBn3/w8yRAkKv/rGeh0AZV2k63ne7U94lkWkFa1YBPLOk0iB7QsDe6KVHp2kBk
K5u+ENaNvd0WwdpWTb4qAhgptIDNQyO5mQh8u1Y9EXzsBSlnt7zedlU9rKFSEBsycy4oObgIGRfF
qQKYvp3K+eYWpQamDihky+ymgr2zMgIcpegTUF9tu4FMJW+wvjj1T32mPppqdZbsxsgWEl/4zhDD
bj1JuhqPeR5cNUGXRup6iVOW7LgJNJCUCShKC3VPHNv2oxNoJ/oL+J2y6lJIa1fFpbV39ShjjfaT
3Qw6eJ1EPUEhdF6PZqb16yXSfmUg69rFVSmh9qdfOnqKFxAbgJNiKZcGV7olYDQIQSDna3SYJJB6
1JnkUhYYXdaTHXGITc0EpN1F7dbi7daWBkkhu58iHSJi4uKbGQ8PAICDt1EaSJQr3Thx3pWrTPjd
KmW3qCMMPFa2QUla2HjgEApuLa9AJ+f0W6a+zbUs6iaUuZVBDhU4Raxs3NQQqDRpPtlT9qtWzFjj
rhrBqzj9OShBDTsMyrDlG7+1jmAnryN2AO/Wg1KKkM80Pc58S9dj6/f7ymV8ni/D7SQqjKtWYjqt
k7Ng5IUQEkQa86GRVORA3ZI5O7r0Z7REPajOfRVCu7jWhK3FM+SmD/QD4o6JIPAAeFsZk08bFw9a
0+prd9mQxI2TXcu5/zL3yc4bSC9QZNeUgFxWEUyrV8WSGEg3fRlayeB38K6gg5rvQTnsWrv4YZpB
zH7cfG4cLd3nESoKAkfhmll9+di7VCQwHHaRJqJtTYL1AgcOaFZUN+SX1iECBecVItlSjJGvIt1s
69F7WKPWyTZoKZctg+rTlpFnt0AVveFijg2iqNrcepEb7VsR2fSyGJyrtlriWyd260tRkhkGyXNi
YWIC9x+laPdNgvhyThE7Cku9WM7EK2TMz8AgMrdjhhdD5seIIJWdGflQevsozHoDRGuDhaGTdsr8
Tn8PqKCcpuU9zsXXIc+1Y++Y2ZNhMQwRW99u4fYslgTfZ/Oi24XL8Qr0YYjjD9vJB8aMTzHLxTXR
qt/lZK5h12Z7P8cO3CXQracBwWXXV6z7c6GvW7Z6a+Yo2m4o0mOcdRCVKpWd/elBm5IFmkUwrpsY
c+h3AIyINM39VDswgrdQM81wV6OFQ1Yzs4eB5x1zOVGm5WRiyTo1GDjZO47oCqEkB2rLLC/SHkxs
qHiv7W2c6f1Jh63ngOz2i1ssR1zWyzKrJtteS49YrnponvPC8xGBXyxG+Ht03iUDX3v3p7+md09Z
QEXdElz0MM1sF0gOznZEc32ZRCu2senHgE4IOAdjx9koPWud9/Xegik8UiichOy9/JtVFwYzXARB
+Hw53GZ7ZIg46JsuzvtQa3+lrUNCFbbyWzUMP53SPQVFpLZdpqPUL5Sz9kbn2ekqbd3UDrKJZqI6
qIPHIYAQlouWPas1RnRJxW9e9qPVpK9lFZubjpbp2nIwh4F2pDgCX0PWBxKOJNK/S4MQYT/OSdyA
ELgpLbIQ8LG7D2avH9PJ3o1zm4YCETf25mreAQNu9qaHi4wRHHNwSxRPplG8+kP6FIyxfYBnOxK0
SwHi6kO504Pa3tWlcx07rz8Jhgg6ZBz4zI6wfvVILM5G6ZBzAPErAOS+TXWiz9DfKqhaQCXjnDNc
SqWymVNvZJ8M0RCvDgXGgMaxE84lyYfylOXRg6p0Mitq512Jizkn/tkq6SOVGe4TJ5t/5lobr0sd
LpdsCfboUygDRl//uovho9H/qITbfVnRqyL33vGjUOdFbpMlst5VE3b6VwdA8e95CfZgx4Q4jkSo
wfig4Eof5GzS92vH4mL59W1wU5qNNXHgGbTSHdEPOjnhal1CoL3Uyj87OKef6NviZkxdD5Nf8iqz
BmJ9ATaTKCT/jODomy0EeMoYj0TvEb3RFpEJpqSQWMU7FA/+yOijdc8waOCUlWiSsvpEAJLOZDtg
th/EycvESAKpLvqQChRvht1wg6q433e6cZ7JSblEyKKxuit7ep6KRBycJa2ctpKzvrceiaAD/Cdv
Zj7SpdcmiO4y+9qwGT5nrvY2RMxffDSf5NGKhy5dxIuBtjEtpqeVMuKjCp6El3mn+wUhbnznOiK5
vIgkt9z+RWxBhnAY9dxKadX7lIF+6epzlbvjlzz10J0mJJwn2BuABb8IO3guOBBOcQessAuWo5rQ
kNVY0OLKE/mAEq57MIUfBpFesMZvdZ+2q4bJxguK300w6FtPzJzIOnGx8lI/MWSRB1hWFCR1Io8O
mn8j184N3LXXdMzyx/bD7Bo4nnX+ytnZOFcTCLG2CW3NzJ51lPXb0pgY2Rj2dAmMdq3NeReOXeEj
4mjn8N5bMNontijYrpVIwzlFYUhqwUr323Sv/xwTjYTugdU+t7RnojiSk9k7m0kawWUq8wOBwh6S
+5bMGcP8njZk6hhlyxG12LeVT5c3HYGjUdR6djXu8TjQw0pMa52bBISR2LKfsrJmCTKiPQoR5EKY
lMnL8P01cfDVhs2Iu9Gi5lnvrDFUhIPJxCKbzptCS6LVq33jWlb5dzkvCppBdNCWPbprqkZ22mcn
QZTqIatoFBppLTE4J2E9mvpDUtVvvAWCqApK8MkyblbCy6+YUK4Rt5dwDzJ33VceiEYq4hCNbnv0
6bAkY41kDy8+FvYPTQ1uWPli3nmEGexE+gYgBapEpCa86+5AYzW9EL2QrONikGcs0NDxx74kbecj
qAm48s3yPWM1XVnIV3D8xBeRS0WcgpXtHINEmMpN640zYuLQlGF9dYD80Or4ktdFdCw67cUSUly7
mHXLs40obFpjk4DWfmzHobpF4++Kofx2SNhd0PKZbi6o9AfyIlfgZ75Cee6O5BM1SPN0ZDQpIB09
qiS5zcLcDg77BxOUoxqIK+sK5+IG+Y8ybopD7U/aA8P+56Bg9EG7rr1CFQDyuQKu0z5zzgFc1pSE
hpjbqANyouHS3A/BE33v/FnTfpN6WofMDAcIamx1lMjPI52RS6EXKHHilG9bliZnN7ceMruuHwID
gk/Rvf65AehhUyDJXmspgj3XrryTZiFY1SpSgoht4k1mc/aSmoovCXHVZ0s6EszdJFaqnb393XBh
Kioos2NHyaioDn0deWPm+udmYGRlxlp9VlP2pVd08nRDv9UMrOAluttibHA6C6OlE2Xu7ztFXgKq
30zbe53k881Y731HIrB1PTCxc7/29Clij07zbszGmxOz44yjxzYxxgf+Aip0f9oVyiwIGqrHLZrf
kIwQ9rQ4CTeoQ70LaI/3ucyG3dgj4Whiw4VCkn+Ll/UEssli0Nce427I0KdP4x4do7ahjARBMBE2
YPWPRWWpC3MDLWzUCGJ0GTuKjtO+ws0e2GTyVUvFWlEWI4khirrn5ECzywevPoEVkDllaVcTK+TS
fOI8DGEHTZZXbbOoOwFMDbadQDY3DPjNeE1oEuUQ+j0NuXg03oaabVmjftDAzPeTPSW7SMFpM0Tr
rewUOb9lSusslHEC55I9sE8WbAXgzhOVxywCngxm0ZiGq3SMFxr6A51ueqx7x1PTi53Z2WPMkhVP
E6IW2Omqc3iEnpIgZhjrQSzlWWpso9k801zAaER+0WoCNr+J2h5dDhYaEhbNFw+sk0TCW9om9hqL
Nq/yxS8XohmgLG+4VkqsacRtAEdgYMej6AHj9XpLsjD1/glQebAqPZJzdT43rTHXLbEhFH9Gvmmz
tN2btUf/rjwNqPlw0SYOGunFPpnSImSIdazjJrsN9DPW7kirt5OZPArkFsw03avwCeKd2XCdW9f8
Ernfx9iVb3xYr6nyFfMKIFaO1aMuII5nZeiJvUts8xUq7YdtNuoa+aFZBh37ZzZAIgqoP9wSoBCG
5LENK6cX30xP26oyfS7Jwd1qvStvc10eYCwAe09IJFgmc3nBoS4M5e+lASnGNpeAicY0rqadnbzp
pbcRoE91EbBAFtNDnYwItFz1zfEtXmQAabm29ho7pXNhf2jIcYkUizcMJRpOmz2BRAEI5qlwkxPI
AlYOUsDfiJrY+gnukcqQjImbWW3TNqUbEqNgLmY73nSTJcKqpAUr1amfBnV7iRErnRzSDcrsjdKp
2SBmBvubt/oWBNbejyxGJZprHcyqfEUqPZ4Ce1SniUnR2DnWsVd5c2kRrISBP394VlyddNMqT/dr
NVkwwJmMhYoodhEkomMM4vR4vzbOFs5QbaKXVHQXT6Ox7WK0lQ46gdYAOmqayMb8NEY53ddPCvsQ
k2Q+5mpIkCUCLl/VHmkYej4bL1Mbk6LmYWNvY99ejWSkXlrG93d7Gfld1fMM2oLEbLBl7reO/UoS
GN/E6PVPVpHCQlUN5nclVsIlJcqCA4N9hWZgV88Xc5Dq0SI1RhbOs7Tz0J6CAYEZ8WzlqRZgNIza
JD5X/q7T8mtC5R8yfqCri3qdk/Ls7ahtj4zMqL/K9Ahu46utlyxzCcTMwIeDg8z7/a6PGGOgvpFK
m8tsQwxDKY26XFU0Mn1fhH4yvJBdZ561hJWSNtR7zx+SodVboab4bUiSCByHw7jVidCJNHkabPut
NMYn5HkQVLP6R5bOZWhEGlFvjnEkuu5iR0RtdRL3bmD3G/LN2Rj6w6llXHQKovIs+jjfKIGN166p
ui0JK1oE4Bod6zXG936kTHI3kik33VPODhJg510nS1b5NRUTuOBFuFxpPhiMtJDroi+J5MJHt0Xf
7e+6ku5JqixtPVWwtzzx0hd+QxIjq0SlRxjPmU6ts2oiixBSyKobaZi3gUFbUckIW3qebbuyJ+0s
r51HkHoF+lRCqwmgM6NXqwMBTHjGSLwUipTUK+iNVtM70vAGls6RlAf3QiuLst/UtlCxzFe/8H6V
DboozpshhCz8G12D6p3gqiKjpztD0+PPqfcIq9ReIUGoEhrPzbC3lK7vNSgsaVeHQ50+JDRkVzhL
un3XudvOVWHeZ94PtSfUaavAgzzVJokWiWo3LVijjerpfwKWcFdpDnokyQODSts0HppBXjIb23JZ
fy1pqcHosj3WFyFWpgCOA1bmmHqIJqagarb7oJD4XmD87cY4GFH0lcVlrPofY7aElkX5wZq818Zg
RNJ4OflHdoZbXJZqKwUhD8wtsAjWoMiB5V/YoDy2Eew34bTfYku/mnVX3iQhfhYMyUvnG7epT2Ya
tUW0YSGcjgmYNqlXOvMw5k/s/xbNo7pqtqcT/NQ93f0E4PFeEHjWBwkT6Wrb2XPW1sN+rlwS14Aq
S+FNuFS0n47iTFESFbDVpiDAbqOw6TF1WruFYZGjJ9/jtpEnQssWAanzx/j8/4ko/xciCugE8/9I
RDm9V917908ayt+n/KWhBPZ/gUEhAhSzOKwc08Bb9z9pKLr5X7pjmzqGOqh5eFY/kSg6SBT+eS6t
uYCf8Df8RaJY0FUCnJFYnC1oJu7/IxJF1/+7k9zR+Q8s/X+wd2bLjSNZtv2Vtn5HGhwzrnXfBxIE
J81iKCS9wKQIBeZ5cABffxegrFJlWNbtH+iHYpEUxWRQgMPPOXuvbTu6sEzIC5b1m2sWqIKTJSGA
UMjHRz3JVEL3evXK7uSIE3behip4zmKq9gLtE1qjZRUzVr/F6r/obScSuxm2aGvF2fHLk7HeW30a
qy9jfVjSVxi6xjysjwiDjwPSMeUiqxSLFnK9py/3Gsy3x6EmfuofT3/9bH0umxfR99ePWXlxUOjp
uVl1uxETdT82YOvXBPwp8QvjEuFn7mbARrqsXTkzf+IQdauhsbdKOqEnIW3XKGxgvkW72aorshpU
en65einCcTwIQ/HkUuICShq5TFu/hq6vMe8MEf77vD04PcA3xinqab1pAzw3k5N9F3iLN9OqzVX5
vo8o8dbvkc04Um56VwItDmBhAu3471Wn3x6Olf6K9ELdtfN4a2fwL82oizZIkK6zRXQq2uBUWaLd
11UxntabzMQjWzi5szEMSsnAXiwZpstEIiHZbblRZtGBIl3ugr+qgAFGoNXC1guGeNh8fYz1s6wO
mvXeesPn6PxWlfe/uWjqxU+zPkfUujdKUt+KhODNGvmDGVclQTtco8sMuvDWIomTWZvO5MShs0qf
3m5P642qS7YSyXAYO1g2XY55bAk39echehzdmC77aNKaV/0YK9TJioHjslxPoElO5IU2G+Tvwutn
PduN84KRNod0T5o5pEjZn2JQLNLWy8NIMMTgnlwgNdBIEqYuPUlngHEItmsHvJHqfCLlaitySrFi
dtWTUWnJBlkQAYZBbJykMHv64oLa3LlavTTBgmBeb7Q+V5n8Ddv1UVxi98NhfZ2sSuVw0aqvN8HC
X17vlRNUXpE9BLPx3Z4wHdBC3sX0/bIN8ZwOMr5j5va+EwUAWm2OTDfpd25Q0qO3sslbjUCS/QhD
TgNY1+IGijDy7zrN/eXWhKAnMZ5aWojiVH2+uspDmiDrK432Y2xfAvKmmIIchsQI+HaxW/YBgkDb
Vndi0H4orT5xiKLbIRWmh7/WyVNtCXnq85lUS0hghBkklZcHlBbRYi2yJodzqV5A1+vXYKai8tWq
evjt305vjW8hsCMEGo2C9104m24VYC8367313DRXZ8p6FzvfRu0L89Aj59IH92jEys9mqCNfQcDW
EkOidQ6yhZbwoDoiQq1FBEIeMM7ambCObaZIRuDogTYWphwv6KuLNSYTh5htnexm+JYpEErTHsN2
VNT7NI0PqBj9USNpqe0kkDqbJA2u661aW9QEwLtXU5OFBBP1cUhAqzO1VGYmSkI5MsRfKW7BFDS7
oF8Ccol6wUhnAqVWcxyooK+NBXTN5Iuh0ErCJnOQOWH4li8Scsw63Ulr3MxXxvA9nDhAy8ElcYVB
0AG9zCEdYovITWxFKIPMfZeNe9EoYKOXm1jX/ry3PudIMcCtT36sZ7+DxuwEEpHVAMl1vhssRrxw
C2GvmypbMKRPm1oXzU4VBtkvDa26z49EcXdgR+ata9D6lO3q3cZQBIjJ7E30C5hyuUmdbDgBdDQS
1B7FYrK1a9MzZ6QKcIU5BT7vGqhnSoYUB3fxbYi0fHWLGE7NYoZDtzFNIZRXbUZVP7rsfuBLsu37
B+IRSLPia2pPKzsUXqw7d66gL7V+lQaS/8nQzjIGlk9ewzdLu59z9rllSuctx/umZs1ESOg/lt4i
Us8YvpLPddmJyFkOEKptbNJLKdcRh6ShvFfIi5ARbjpa29dxCQylinsMMUGcbtkSIOluyhTVZxx6
zWiTSYRzS9HY/a7eIMRsf7qESI6iIad0h7xntGeU/DlAvzSnSGVtXh8GWv+T+DmSASJgWujh2Fli
pD6Ztv4xpbrYUXFlZxmp6bnyS9yTJ8xf9WlMMjbe6931xl6e/LxHHu4usFg2UedRClgwc6MpXgAG
qEFCuEtHfSlfZ5UGxCT6/NxLTAulArc270xJMGWH6hHj2GmsewTbOQVauCwoXRAR+6xuZ510M1Vl
hQ05inwjzR8KSsS608sdVdx9IZtDM2faPi+7DnpIWx5tG4+ftlwL1ucmq4KztHiPkIGOp9ahiyvU
xYXJoNVE0CAY/tTRPnCrW+RI9pGa53rA939AwTSfemXY0JTDuRTgnEwQkSEYMcOdk4qjo2EvCIxw
T6eRxLdKG84Yqzf1uEtdDV0B8gYrJFwXjjRWrhwA/6efa30YsRHa6/Z4Mqiru1kioO8fxmlZiY0b
UndJr6kx9TF+1zPcIrg3OQXWG3q/xEKDuO9RCDCOYtuTLfub9WY1wjlVvtidiaYLVEzWnz9wLZYF
RErZRzNKENOVvNKorbakYdAY1xgcNeIhKZFejfbwpkXIkHvgsFU2fI/D8m1q2bzpElK/VHp9o07q
fjTEzpnsx7yishJSZ2o32ac4qHbBKJ8y+utoPPoFy/WdwNWW/LLgqlGqYUN42M5xl1MagI6IwK82
Zv09H6wLTAbmDhi5KM+ndzNDM0HkIhmTlCNTfN2hF91rSC16x9D2GfCOrRm7FOXxVSdJrbB03adI
/tVqFtD52TySq85UjJq8E/H81KAi24TG4OtzErBA10/WQMMvzp7sDsA5ZlaCCxXaWoRSmEmkb/LZ
viGW/ErF9+PHYfRql11NK4+cdvZPu2FOyffBXpRAifGsER86O8ZDVuu5n9ld55Vj5pVtuVwH3qqy
hQVSIabvSm3JO9iJw5h22l0dWcwkJ+wBTCny6jaIJV6gbrn6IGzczAOsvgDtu2Ng8mC72u+wRUNG
kxD6EYrSc3bBB8dES40zfc+WaxKq5F+WkZP1kik/OlXHbJLVXtMgXwpmC+t/wO5vtH6Kgf+P3e4C
nBdGIPaKPbN1xgiD8BKAHWhIZ2uXzzED6W4fDi0nnYA5Wx2DpAEQEcJdiNX8dWz152mSgogvJikV
EUQjOhJLy8LzhB0cj+lZM5ujixaUNQ2Wj2nbtKH14ojyhq/XDd6c0jwxR4tQGxO9BVABffudlffJ
QxqDX9P0jExcAFK6MzEQNtVut2CroUduMI9cjxbe/oCNg4/9sCLDLvym1XW74SCg7VTQtiAu8MhV
1S8MJoxlYel+NoJ7nm20t1HxMpQKgIOES17CeM1uyL+yzczLIeCisRtwNAHWcSP1iWHezDn6IM0q
Pxil85ISfgTu1kBcB6K/vcas3W8NnUaKPZbyuqcLWPSDZ1eU1FC4oMnN7kvmSMJX+KTDpQ/vScw9
R1ZXIiseTCzHDalUU/TNcPQtE3SVOp6JXhyXd53OqLfE27QxJC8fR0i0JjFuNv+TSdVtp2ZnMi7i
ELW/WURxengerzozY0vaVhFs5GSrS30+oLO6n8KIdvKEn7/RzM1ouj+B/rIQGjLZGqUNuXIA7qyo
6D5LeRgD63ZISkJ5+55gqxyarZIiqQTpsq96wmbRk2I9MPfZhCefVhOx52FwF0q4+zTfJBGiTLx/
Kkq1rwT/cBWnl54lu9Atv4dj8R5GPR+btKBtPSvupucPQ/8qei9tBJP20L8IRBfvorPehnrYScpl
3xH9M70raijbTLYw5P0pNNHVuhlQ7/xIHxFN0uIS/Be72jAm8Pm4bFBimeAA/fUFXzdflsP1uU/P
2985Ev/tr6w/+O1tfnsuj5trF/TQOEVky7E7CpeqRl+uuGIERLRdH6838fKTr4eSDIQ/f2yxZ/Q1
16YzW8Dqmtn7rfc6S60W6xsuEutayakZ1qfXm3x51ddLv55b71lWy+7t3/74622SErDB+nB6TAe2
3V9vhGg8PE4R+PnlU329cH34+R9Y7643Qxos20XDIl5s/WjrsyU7532QdaSBIDecq/p7slzj4mUb
3wdt7KUNkRTZWm2vT643X6/5eg4X0WLpXn7x714D+jqGw9S9YPeA7vTPl/322nQtGH57f6JmMa//
83MV/WoMX1/5t5+sRzwFDGCR4Hy9XcYE0EeTfV8ZDbmHGHTuhBNKvxBstId2IVT888Zadl3rw3rC
/Agtf/bida+Few5sxdfPPx///c+Mf77L+vq0QarZwUKQzJwD9uR8Ogsj46CijFhLYVx5qbxd786G
TVGxjCLHxV5tLiCG9d7XTbykC309VOvBy1hM4Q7wC183hRKmWwvi/Db96y+sv/93z3HGYOv+evuv
15BsfV9V5eyrii5OUT5w0xQfipUTDVYpzv+2MD+4enTT/9DC1HQiJf6Fwua9dW//8fmbN2/5x3//
582H/I8TLISP6V/bmH/+2p9tTFv/A5ymZbuGAdUecSVEuT/bmDaMZpPnnYWUC+7wq4kp/tAt2gMO
WE/NtnWDzuM/mpjOHy7vRqCZq6mGUCE1/9//+jH+n/CjvPvk1LW/Pf5XcvLCgv4L0A5bv2qq9AyF
67B1N2iO/hX9BxW4QN9oNoeWTJpPJlQHyISuf7RNmkbCScMSUTR6t6vz6KI0VuBRvkF1RtXaI0C+
hG730Ie16iVdkl4VLcPbWDLISRt0kKPT0jrLiNFrRzg8Tm+9Gjlm6CBWb+gLmD4UJ/2E2O4o1DY9
Ev7Bjvs5kTk25RYNagm8hZs+9ojizH2jdyH6awje3FifHuu3QCTvjVMm962hpTujtW/wRZCF06RP
WokgXCpufc7aIfDa1q22WaJgLiOZBqNihS+j626cIbugLLmmjUTwNCyDY5hpdHfUJ9dkosMIJd5G
4/QrLqjNsUnVPcGMFYYpSzFOndHWiNGCdh+OOQlWbnDpC+OHIpNXoAuYHelk4Y1gr1oDweqygUE/
2/p+Sk92WlBSaHGyvW5yAq2QolwnJJl4rdq0nsPckGzEMvenMlSOjVFcklnYPuntOcm1DYLWekYJ
n2AvCOW3qW/yAwYTJ5DFnqmyzhgyk8RmxgVmpGnYlqV6gvX2HC6YLTxfF4bbqFDtS1knE2ViDAOK
XmiN57qI4j1BG37ekxtRx8JFkDx3OyTmF4SuGDtkTWBiT9zlavNo2JZGE+N/2JG7gi/RawYj3mZh
MXjIa1+NmKAbVS8wmCWHThrcqbuEoXsH9TVrt0S9sKMac9+uePMsSM+ZTqArlvc9vraSPd9DicSA
qNUBQ1MzILMJUUnkKv3Q5TekxTQ9ISRr4RCj78WltMnHElib2d513XRQNb6OxkWru8CdmK6HMHmf
VGXkjxIdMYVi6kLf5I2ucZj7+amgIUI0bwbOE6HCPNnNY0fipoyDazHbFgiZ7kpKMnaMSZPeZJJy
rYvBJchDntDHkZBkF/tp4Osd8m+azey0aSw/mSqdodxpctxsow+iI5eFU6PioIsZQw1tHO90RPwz
8aE9ZuBoftJGDjWEyXuO4dHXMi3YkrDYLWaSPOl2IepFPUIfOboOqSn57OPCnwoiR1BLx8z/W8ez
+2ZrMRq9neL0uZhvS2Dy56yOkVN02Q0pHEuIFzk0I/jz1KU/BaGNY36Q75b1XCVieOyV7zjrkuWP
Op8Min7yMJR90iTOFU1mpDRz9Ny3iXLS5YxwZCJ3zUAktMu1EqagVj4xIPTtsLX2KFqLw1jyJ7Bq
nGKlIDqSQ+HKId1mq3aOLyiw7jXyLfJGDHsr7+4BeGr7QAtI7DWwwNg0Da6zDL1fZKmUduyraXtu
XLxPIk7TPR1ofY9oDEswB0+O+nQYt4om5kOTV1dKAN59iHBS6ej7pryJdx1uIjKUDjrOYsvRXhmA
3zewxJA9ZI+TnMMrPgryw7spR9JfOUX76OhwuqYGgaA9ZHQk0SBjjc3ofPcfVhm4XuKoHCwmL+s0
aWKHsSARkJo7j/KShUsU14gOLciiduvGLssiPoFSkKlDFt/9aFM7jIV0t0OevccDNgRi7X6WYUp9
EtaXtA1oxpoMwWeKCS9ppLrhr9B7dptSRRXQ4PBKDhiWDsYv3OoxAiD+zo47H6ZR0GmlyKN7AMW1
a/VtZUcpUtnhMctoXCIGmndopXXEgM6TYkkOUUfM92mBWUX5YOjzLYRS6QmsW3o+ADZtwb0V9j6s
Uc+WxaEKCvOsqQoakvhdGSHmW1GGC67SjlYL1UIr0/empXkoQx8ehe6pNp0mtYPNa1acQI2W3tJr
iLcGvfot6GQUeb3jpzEIo8bOd9byojFEkz2CUgznHPR4nbn7FO2SU1hoc2UCNw8g1qZ41XTwnhRY
OIGmGtJTmF+cHt0yhssrV+dQKMqdcgTQ0LHGEVsDjbm/ToV74+QIOaQMEs8o6WYhTcSXElMfQsNr
PRmHH4lSHXrEL6Sj/Qyj4Tqs6mGrKOqSQYZ9xZk6fCj55EkrJlNrNPbdYCi4QHuWLQX3R1GGN6mq
zxurIDHKip1fsa1omHy0Yc/4+qWtVOsK4ZfmZzkau1EP1Jsxrve6kbe7JieCjyg8cRUw5NiSGZ75
udbVd9oUU/VnyoFElPvUNqpbe1DiqyILF60tnCXkYh4y+vuxhyyAzEoh2rE+5aJB3tpWhANyVVFK
BVFrqAT3QzfduDrp2CAooUXEzs9R0VE7aMH11EUj/T/t16wl5hXtXROaRJZstLhur+uWGmhOWZo6
Ts9CY5hmxvSia6c/tyWu99BlPACznMOAqXxHmk0SbPKhSDEIsVADngD4394Y09jtFKYVqJxZ6+yT
okSc96V1E9FfI21OVYkEfedqj4BleTvS2x7H5m1QadIM2E02Dh1NElbqlFChUWztEmH6jC0C2wip
Yc2erRn/4Dj6Buwk8hG9A/NWYUGsJyMOks1QdZrXyGA3oq6CIx3uKuyaB2OgX4eRDPGYeMm00CUw
0L2BUjoBpnzSWmAp0lUxQ4X5tmxYalTelqM4xbAx3vRELR+EFfxwDCo6mCAx3QkHBQ+pP6A27QPh
5ybqtkQ96EjpO/IbEGo/2qO9NyxGImCUuq3hmm+z5ly4DA0eiZGSWamMvb4fR2wbBd2sdBiISVRo
GxdS2zmt+MWF2RAAehIAGViZ+5s8EYepBfkSd522QU38ousdBwarbUp6bytS9BMOoZDzJN7zIP1e
MqW/wpK0Xsr0qGCsEo/ghNkgmbK2ob3C7hDgXm1V2xe6FZxEhOZQdoUXTPTncXNg3n5pY7XeFcko
fNDBF9dob3D4RL50EegYfLnbNCAgbC4VQtIq43ulEGMkQWxsYsdc/Oi3zdwtWdB4PCPtpEbRFgBl
xt6EARgLA7osrd9l1VGgPzEaQson9cy1EAmQFSJ5gf1zpYCgZG2ReGateiE9uPLIRRH7VBmXt02L
0YopufswOd0PZzYece0Nd8JM4M0kzkNOGn1H59LS4vZM9rU8yyrauL15VXJtzrk2PhSzTlJD2rmH
Rs30fQg1HgoYkUl2fFcZdU8E68yKGtLgbCpPswJ5aRbhXlrrPxO4D49peTWNrfrYE8NF0NFlvZEV
XIARdby02+FijOAbuOAOhwCx8M5SiYwP5wDqRpOUuM9xfi6kh86oCgjvXOjxjnulZQrWQAazEOsx
LVWdiUJT5aJtBhcuieWNAb3UD4eo3kXmaF/UULOP6SKocRJETjh46UcGmonmaX6x6KDtRDEp4J8k
Vkpaw26emxfVnMxLkKa+Woj2/vMpNwLMIVUysdAHM4U3LmnIydEChzmUETK8VtbafsHD0WjG1IO7
cPwmFE5fAb/VN3GBsA83fphTBIZP8sfVOoV/xY+2ck1PG7XiulCrYBNWVnzj5toJt3wy2PNVSvAB
wHBO1zTeShVwTEj/e8B9WOAns8sl9Xd2Nle1EzkPQszo1CzGmBkNxFLHAqVXgvGlcT/Z6a3dS4Th
s4JctEm2AGnCQ2ta2KRkd9FdE8V62z5ZI5aFJj1ahUvXrgf3MfdVQIh3/JSFU3MwNAl6S6mjA5c4
wINkgW8Ygn2XarMxIgl3VaMCCPry2cKEhh2PS0k0aIdO2zcz7bNwCRNFPVG65yKv9yNXraNwi29y
w2ghtUK+ggjCDtZwi29IsF2AKqz1NxQc90XY+5ALuejhgvB6LnYb2lGAcAcIvD0J8ESf+YnByLcb
7AtJXuSPxBASZmQJezMP/SbGQV5r4h3zxuDBSBKbXKe7nVnGuee86QoHt04xV36xVWiYurUwt9M8
J88xmisSGml5srCiz4tVhGOWs53GvvMSiW5RHYefEIitOb9nL2Izf1L3WBuuTP1imUhqEQslXrfs
UAalumo0+1Lkbn1bz8XejMx3NucdPgOX4dPYM/eU721a6fcsN7jdrIiJjyTf1EHaihW3uaKaGgWd
n4x53WFQcK0SYkdKX/orj5gn4Pivd1adPhLvsNcIpwdaWG8cojw2oe58mBbnhko1mbcj1ip0BY7i
MEOX9yPTgcOoceqOTAoincb1c2ga19hJQXkRTu91bXNEczl7Dbs4zyySR+ZGz07FXyRPU2s3oO3U
Ed1ugiG8LuaR7eKQPaIEuFKagMhwipV4bB+JLG4YP3U/Q667s7QdJl2Edw629uzUFKigydB/jBXk
zChKD/Fgv07VQBULxH5J0Z53phHe4fLsGRbmGAK6FGqFRRWh0qUjVQjJbd6G7abWEsjqjHtCqdhH
mtggB3QCYpGzg3dDP+Kwlw3jX1VY+lo7k13OQIycBmA00U/blstQHRd35mjjgVHfcLD5xCDouXQH
aUROIokcG3DwlGmM/3ZmSby9dCEouX3wLQ0dJJxpQ3KlaVNBSffcjBBP+4gZNheJyzA7+0DVMw81
mTgEQ47Y1K3OblhdWSLvbmVpvCzBOVYcaVjOSvtAOuEtqmnl2LbddaAi/bQs4BTICKpt58LzkrN1
WyOV4UAp39ge/IAwhmSK+sG1Dow45oM9V2fVbi9hyniHLRypNYZSbbAjdtvQFJzyhvIEEAOsKifX
ZqxZLmKNHjGeFy5zDTZMUo12SSpYJNtM85QQP2RRxSnS37zfWYIuZWJ3NuB97bqd4/TKbN4tu+/O
RtRf67VzipOebYNmRTfYbuSO3SEK3Jj1ATySc+xlP3q0lnBsB2ypHYxHJUpP0KjXllJfR1yPjhyR
AUeouA4UW/dIQzr2InA2BVYUrNwV52jvfhOGXntssD6KpHon/SOl1c1xonHGetHALkx2sQaqk5jy
3IU0V/9wGugyZGgVh7xe3IJmziaBD6cWxb5srWY/EPxI4jWsLYWTaVZftEK4p9EtGZJJQH1EoRDv
1LNrNBbcU2G0d6DHxLZusheCjhD7l1ulKUtGzZ7mPEx9ax0MbHq7DL8xk9aRHBdmucSK6qTdtUSu
G+yz8cycRvwKtUF4Mfr8lKWcXZhQaROGCIcbLx5k59UGBV7WuvvZjUL2KRhty1Zckzkt7m/aadxT
uD5x5fo1EOcAudu9r/UlmVpF2dNycgdhT4tK0qciRBedrku0k8xVWFPGYw7QGgMRW/JZjcRWG0me
UQkT7RgJCzpoTQciXp0/DA1zZ2zFrwEb8EIp3D3bkbehK0kswD/l3ROt+oo4i0wmrOgbPaOYMBnz
b/TZ+DFQh/dJ3+x0C1qFGr0bIhc4jEbFY7jNoJQJ7U4nGWAm12ZH6beI13J/6G9Nu3/sGiIhsxG0
FlshLzHaDmubeYdsjbM9JTchqpMnkh/5etka4CdMg5OZwtou7dfZVpuX9LYwVBP5VhN5mdV3/qz8
iDraUm34KnTewGWfvy+UkmBS9GmuPt/ZBV6gAZ/QPFC9WppFcRAms+/UBWXJYpJoiBopRihrVJTt
VsxsmnTyIuSoKLswS97niJJZU2nFTGVyLhBlILqGrEp/jTZaFVwmcza2U5x/X6u4pO4XBPtNwMVs
P4cTOZaIcQy+57WUcNqAd2XHGNXfuoZAx7G0SZkOx1M030MCcqED42dBt87ahz+8RXgRJnWxZTfR
7A3ITdWy72c8wlFUByTn1KYfdJy+WL30pYcGloBJO62a3C6qAwYMXDVc+ndtLcFS5PD/2s54T5SB
8h7NlBFRIxcaUWJOfrSzR0WYz80EOEO1KYmLOqMXRjDB0qqchibajiTgHubcenQJh/ZSSVpnSJTy
ITTqy+TYIY6J/C6Y4CZkEToX9NiVF1fBbUbhdD2UpDKEQfhDZn10wpH2aPRTdtaS5L6z5FU/RNpV
g3KD0BATndXS9ilIXtm6aTQ95Hr8va/x2S2lBryscxuPzrlEK4b4BmFpL3qkhhXBFjl0HyjXpCw5
KNmVH23iFlcho9nGEeZ5bcv/rwj7f5hgQNXSGCv8+1jKy0dRfLTtx8e/DjD+/K0/BxiO+MNCmqDa
Giu9CX/7S4ftqn8Q7Qc/hFhKGwm0g9i6KJsu+u//RGyNxnoRaH+OKUwih/4xwjD+wJNiua7tOosb
iVCU30YW/78RhqZqfw1ZMZmf4AgXLulFusXo6/dEL7pxOsAIc4Hl2Ap9NgTBq9ZWGtSznfrUL0z6
UtcqtFUqWFilJiax/Suonn4NF7BV87a+/DeY/fqD9Tl0Del27LMA0Ub3Kc1tF50mZxwGzFWq+3mX
yJmjlrndvsCYfcgYY6xqTXtR6K331ps+VoEf9j0KSqXGhbmoP0XbomBa78oA0sQnbn5Vg34KAYWO
3KQ0wdxaNSor5hnH2rBCrichMxAnfTIzIl7rHFmLCbeqm8/M0GmQIJsTqp0R4hVICSGnEDtSRM5g
JFCKtfXkxS6IWap8rsDhmxjZKU9j9a0RNBi61P6h3JKe95JPbDkmLUE6TLuRjkhwiBSjYsE1Wr+q
sttOHe6kEaVgjrAHTwIzCExOdNvU132oox5FkN03yV7VwvhgGs3iaIoxYUM0pVwiJit6rhodGU2I
bgH9Pcq+eUF9kJ2okwmT0TI3MJQa+7GeZ1+T31L6un6OwoKS3thgsPa13PiOe+TSym7eWZRgMYCi
LankNrLk/H4CxbKFhxBt2bWZvuM+OqEY/GTW+u0sHFrlGp2CZtyZQUIyvYrLbtnqiNzBv80lBqMP
LMCydymmGzxFS4Ba1+2TUp2JZHiQXfKSjaidiaOACMEOOsCqmNL29925lx7Twi1BKoy0HcZBPbE3
Wmg+5tjHD+oiw3bi2zToDZ9uCtTVmGuTyPCBOi7Clci5NtpqPBD6+kspFMsrEEOdasZZetrU91p6
MqFs77BNI42xqk1IjpXvIATEt4ndshCAYCplfiBnoPGjFgPihIw+zlzgqxC7xgZtZq+PLwBPKSEg
a1AlOeh5AutdLu9iTddpMj4XC3oICA1LvTPjRtBiX+B5WE+U+bElXh2H2HinEqeJmytEdoRFi86u
8SPsUGMNBBV6GV3KbZBUxyIuKP3zZt/2mDI7zToJXHJNDjWIJL0HJJ0jW+ig9WWNxqoIyYBodX+M
OteD/Z4ewkHHCGs1J3WIfbORxxluRNVY41WsOLkX3BMPcDRB4xXOwGZ/YanGA0HmChbKubwnMKVg
U0EvqwdixbLmV402HSN99kSKhjuo6q2uaPEWzdFD0UggkmO8LceU/iHk90RpORER7FsouZOeDdWI
MjRF4E5Ke3ppGH7tYkWcafzVhvEz1nosYSnoKKtUMcoCQWwNFV0bDqSNg42Uo4NtcS/jHQYSiPlQ
ID2iAzFek/ukT7jaRtuL4+Z5MPvwvMyHFp61yPFEp4VxFlBX+m6Svuh6sSnLJc0JczStWDa5Trpr
lXAPCfOQseFSkMzuLZWYAw4gxi3ThkiA55bdK6WYru2m5YPVRWnQaA6By0aMR3PjkgvrNbWDyhd+
bKoecQyvcBjEFkaDhIDIlBOrAFBO+6M37Y7UJ2vmzxEUkGiMEhJY+z3jMCOslDC4UMK6mUkHAYt8
DtxlEwTDu3KvhaHy5wHAMnRIZEmRTVSCNpGkt56ijcnebSS6Yil+1mCv8+aZBruJ1VlPDiwg+8zg
1IgQk4LKubWW/0gJZG0eJOgJ+gReoF6rQsG1NzbmXa8aP/HrkunZ+3083pFx1d1MmTHhDmzCY+s+
BiTNPrW2GfAFxeNhFsWx4RhDNW35c0ZHK9Iw+E5xOBGIY2/mhrY3tYEnB/WHlvIoV8M3MOZgceGh
pjHKE7aLeTZ4QfQwhYGCxJOVc1CtbUXH3QPaF+I/3BlL/6BmHELy8RNNb86DmKIJCyOKQKdg00fo
i0PJsVUKACd2QRU0y/podbiPKVDQ0NUyOEcMIwtpU15NtBek82GMLC+DNWUHOrPhtjoyz0hfM6s4
IhDD/tLkz6bxS8nhfgrFHCDpxcegjMNtWf1i1qOd0mA4KA1zppDe65iDwiK4EH9zOgASyyLrzlwK
2KL12lQJjrNg3ex/VnU4H4JZf8JsP3g0rpRN2soC57mrsb+3B19jmarQ2IbZhKr5ISG2p1HAojsC
5TaJaAWHsCKPmDlL9s856T5s/iuiHFPgA+cgoYejvQ5D/ao3ib4xBLEldQ/rU6WmZDZcvCOAf1vA
hnmcb3tlvM2Hqsd66J4IT2nPunur2oyqpgLEoq0FL02pyqMT9VxlIoFYO9rjjzXAKxU2c8Q5OyjZ
RJZWBjjNNFS6IHN+pyDBgUBN+0bVgl1ul+0xmgiZirrm5I5nRmFEw47oKJooAUidQGR6anLQUgp7
ENSLHfJrncwedxxRRtRLIAkjSvAdHMLbdNYJoY+Y+5VpdKnhIexmTQb7TMUUmxYsGjL9ZYYDkdxS
z4iJmOwttal2bL/D/Ti4w3Rd9bSEnGnaW3P23VGNhVHVU/4gIscF8atwLWXrmk2zKyKG0QUXlbAF
eJTOiAbIP8X+MF0NoCXZNtRbhtfGQyjiXaLM5jmN5jPr9E1sVdB29Br5cWXtJ9W6URIfJde4Bxd2
GyfUKB3ZjTsdcQNTqxbFgWE9KIp5cM2lMVtq/rJ9gYkdeFYI10eoN3ZhPnLmPKtORgeyqmBMp9HJ
ZT/zeZOykUjpz+9s7aEyqe8MWEVmREFlDCbIoAhNQFKTf1XL8pgvtqRyudEj7RVbPGlujnM9Mu7b
mSmL+pxm91gGOPIi9xWJb87wB+tTaAJNDFXmSYVROxvYlxd1QHUeBdMLWo8lucf1FHAKqMjVXMOF
XLxVdGpOPUiq05AqzFu6PH9QUygTE8k9IVOJY1yZh9pB92yXtR+4P4OprXemCAC4uWQgjdIhlHgs
cBQr7/+PvTPZblzJrui/eGzUQqDHwAOz7yRRfUoTLKUyE33f4+u9A3z1KKdf1aqae4IFAiRIiSAQ
ce85+3DNrzeuUt75TWdufCIv8X4ZTJt7lxKnZXDPcpkPVqVEKY4Rp+m4bLVw3EZmfZ8RYeMR971v
FpVqdlC95PU76iG0VdKBphGXssHV8qC7ZED1sRYxRe3o9XqQp1e9ztA61iFnmv5KIQ6MmwTpTGog
Ee28Zy09u2mT9xR8+OVtLbO/C6lw2noC+EoObSkBPemRQJZfhTe9dKQBp+sg5QA4swIT5kVwN+h5
f8B0Ui3F2JTLIEq0XV5SmQuwqxmYKJFCOFgimmmvh49j8OIDfVhRxcuX88exaOlyngR7203DTYJt
cSHKAVyLFx+Q/YJ60eDhAfABZ02ODHQ4rEFN8UQeIn8tzWJr0w5E47mxuU/BTXPdMxazHJa6OjJf
cDxrEYmfpak0a7SDwb4ksLK0y2hllaRcJp5LgiYNhpUa1jaJQS3i7BAlYyC9RKn3btTeczQxWK6N
lGCB8gWJ9EPawEnAh/Kia1a9wSLCNJuIsRpPdDu2JMraRrOLRLueugY4T2V9c/xaPcikxBV5lt2i
SvzpkKuqRcJW+o54kESlJDtMMu3KZhzVpJxSfvZedo9p5PzsUZgvA5VQ4kgo21zDcFHqzwM1XWKa
n8JS0QB66N2hrek365H14YbKtJjMwMPdzzcPaqVchb103fBzEn7yAlyblp5PBFPqfmMcGGxcLToh
OycoNFc3idb9RPxKpAlOPz+GA64Gv5ohOQLf0g+F+lRQpN37DV45Q04iDNTpgVWblI0LooAgYDIa
BQWZuXm54DQil4XynMoYDGMc9OEhvldKUzYpurXpqOVOkSFjHvUerAFdAeO5Hvep+1CNlgw+YtH7
n9Dexj0x6SkQluxF1wWsWHUSIBljf0cUMXVGP6ionpo1gpLsYPSBvrGT4o0RhbswUy42qEibhk5y
CVJlUaWTs0La/Vxysd1YOPCLEedvWD52PdEF8A+6o+IMNEQcsR9bysiJcqjD5oPRw0sCMo6fVX00
XWgDbUSqLcXhPsA8aMGqiN2iXOG5Mw7taG7DEg9ZbbYw/m364UWaaAclJtzCzl9DxRrWiXS0zT9q
o0/vtVLLljAyKVTKs1Cr8LZZRh6DULcJrPWx+Nrdux2VnO4FpsdUVaql3yanZGi4dFiKy2VFoyqb
Dvy6nShTmBH6Ow+Ny8IdcdHhM1mlbRpuJeQyhEBxGM8Yv1qw0xwOmMdTjjZoA2olgG05WXtkKwz5
IvXgWZHMCrRffHJtCDyduOBJkbFZHulfYonKYCaHvHdboMVFRbbH8Ui9sXZfUKcxXpApbvNpjgY7
I2ivjteu9WaH2nsQF/myG4tTpIkjRhmYpNV0THxyxnqTplsxVXg+yG2qVIbUtkkHGItQGSdQio33
NHMxYeQpkifnV9q2hDDLharCO0SEo9/36cQ5Kueuhp//sUiKVmJ4hk2vmH9sKi0glzoM3PW88Cwb
9UniQ6RWtXmQvp50cc+NtD4IKLUHPW7FWmnKD1MnHNeFSLEcFJpA6kSVMs3K7hBacOeT2eMaW4Am
KElYtOI2AWYpHJplt2leQy5GB29SDby4qXlZi8GS+3HJ1Zr7ULaIzbpa+xl6pUxpgQMBIVs1fg8W
rjQoWldMK43y7GZ+sKVPbu+m0lrZpeseOrnvupi3JRHJeb4ywIaRTynz1DtYEa1wYdFoG0Hu6uG9
ZiBR9jNv/DQosyxHiVmK8pgbaG65t6XiI1axVO7Mru0R2KqlKE8xuRmV46xxfn3rRdxwb3BRBOTk
N4pQ/Ql/1tPfgIxE/FwcuOwJwKeNjVGOqVgJZcQpLgtP3iUFBEs6L0RtzQs1IjozazWqyRaNJ4Sk
OMHwp84LZaK0r1j7+bZ23UyjsDD5DY3Sra7OlvW2eCKeSQIr2xK9pfHh1bGPnk3ridDmpIomLr4T
5+jOT/P9NMU9NWp89aiLIhJrAdcxVU82btbtfUVZepq74RoAzI5gTs6c1ICaxgJux3e1zR9NgNA0
qsRz6epICSwPvRokMFhex7yi29JpTbFFxXAYGJRu64i8FjI1bwLOvKUhIHjqMbH3qlRKJtELqBr/
bcgeFPrzbUOaEfqkVYCE8MMAIkjgHqxfb/Lug6yyH/Eg60AWloWkuNWZZ549ek77NEh+ANTFUdjR
mMIbsywNAM3SGby24hjQJaOIpzbQkRP5Hn5WJgaDlvvHSnuf1BTGsNu+ZXXU4c1d5EWkv9ZFRDoC
akD0T8ALY7Xkn4WEvo/qftk66kAwl/mzaZOnQE3B0bakNQ66vQ16pmdekA8PONj3U5Z9eGkqPrMy
P1AUeB21VH+oEhpHZpQZAMi04NA73YLJ03BbhOUPFQrRCr0AVXEwItQKo+7Y5+7ebDT7plObHPfM
OCxSp3dPYfFd9Il+LO4GzEEPzEDQC+VpL5vkKyPgiogXq9hHGjNfvxDpcvLbbu37jCdGK9M2VQ/n
n9ntqiqzEuBsVZ16b/BOvhE9mP3HOATxu2ag5lEbax0NdMFd68N5BQbn3nJXxBzbmOIpwNGdNq62
J5KciXOQjaeGoE36Lq65tcfaPQV5bNCcamDIpTqi4dTedsFwKAqEc10Rj1tb/1UF2bS3zKinNaU7
TEAcZZ3U3lM+jYxiVQYYkW0MyLuIxtRJrl0FTv89UcL6zszq1yB3jGVAbokMryMA1PVthJDcTOeb
sCJ90ihQ0x2wKChOtPI8Fy+5Ky//ZHlMB6eiUZQr0dO8ibHQeDgj7Wupa7EYx1YissGHJRqEvVaa
vAnmq2DmsFBoh7u1yY/PrTc6XFYUXJyAiZBhC4b/HMuLdtW5EouKy12SBly5GLXqzKy+v2zS5qJr
oVnP2D38jSaDNucFLRYuIFa5of2fLEN5xymDcx3m437er3OnJ2gpAq6ZBYwViCUnKlerGVzjRssP
ibR7zAttqFejx+mrqkgUWytAqQZAYjzMgx5PUgLmtUREYNQz8TLPdHKmNXYaiO0wCPSznCiWED8E
apVtEaZ7HKTuTrEK96j5iKnzjoKhS1nFExrlllEGTOH+XJC0CyENVfWOP4+iCChglV6L5QVcP5Tz
IGJko14jwKuWCGAG6yfII3EcDefooKum/Dehiu4RVuUPgR8dAnrEB45O09OLnyz4nUxeqB6HGqZE
3YPEVuTlXVTyXl0JsZevix6u7607z6KJOcKw52wlggDUGbMebRWsFfKHK2cK7pxmXfRZt811WGVO
Ah4ePxjlo37lFvJS45/hTZyjzojXbezjEiZtGrjoQ+xHvyhqxVu+73gYNkWgVkQyhbSeiu45jlDI
S/I6MVz08k1qBhVfwaKCZkrSJTkdTi3GTRWRCAeRdswIoQ9j5Gt+8ME8/q71Ede4MZWe2ms2lRst
NYqLXB6hBZbcou168BZ8S7HQdwRzEbuogMbQTW9YGNLKT2Yl13ISz/Gt8s+2pzKVql130ehhu9HN
hdE7p9iA+IUP8Duc032DTjctx56WBn++O72avX2I4jWskPiuRLLBHyDMVVEH5YIgsIIi74p3ZnAT
E5zQtPIaNk3HdhTx1m6nx0HgDGPwGq2jkOp1jUQZ225xklAxXPSRuMtHGVorU9ac8KTzz7EIJCDj
WOs3tDOA8LrljUWtNFGin4NKTRdo3mmgH4BhP30Pe9fcaak3wkAh872ZbkWtwJ939EXZKI8U+h/X
pUf/pRDfCK0t9nIYm/UfKrNr2rxq/YDr9pvPqOihLviz6xLBEFQpCs7SC5f4j0wEIv2mGSEg+mHw
WE8ksRkedzywNIgn0idL829sxsRd3QQ3g/yiy9EoT3a0HMhHQdilfdqlA0a0eclceNZJaj/T+nkx
DUJWgtYwtujib/rZT295BDY7xW3pI89seyXllkEgQOAhgQmEtss8cQP/h2oZptBlC3S4Gl7bKLT3
ihifHCfZCGt0yWPSqD121QlmBckpbb+LdVh9NNMw95KhECiRtyPc40HTaAiEYAnXqt+vJ2HdEAi4
QGNN2yQtqkNaQx9ME+8+9hCwKu1i0iqxVumaqF7frUYAnfBJSgoBvblW4HMvVYHUxKfVk4IyWmn6
T8VtfuhacKtlebGEvZkwMH7zg3PQ+t4eJSGSdRDWKsMDFHogOT0UN47Ut/He8Jl1OMV1v7axiywY
SMPvaVQuKt7BUap3szJ+EUtGlxCxdXajjCq54n7wmkWfzFQDindNvG5Q30GkWamWxpStOI8hOsnJ
pWpFiPyQ1sVTjWJFsafHEi4U8yV9ZfhGdmzD97xt+KX1lrecrG+RIEhKgIZrIBKiS/CrVZtYh4Lc
YLXIx03XUxKga55x69LFCjBDVCHeIiFsVWnf8ijqVlGsPxuN9j3Us2JNOnGyCKb8BT1xuxQtYt1Q
BMeqrfJNI3VcMdXEbBRPE+XwaoRbz2+uaI0nFATVzrO7E5kST7EBxMIlz2ZldQx+UuB0QYQgRyNi
2BdS92ZaVKSqCU1h2C1F+QCGf9cz6qnR8G6sLMGSyQ3LoD0UFlig827l2MqDCvroEcjkaz66b1lc
DFTdyGRouKTXgXWreSGgbyPCvegjiS8yOUEj+1pk3I1gey8iv04WtZMSgJow9qjHAOYePYW1FisI
hagbu2NEyJCehygbTHLuhYuppUPGk4TKd5IdtiYBfIWo/U0UEsBjD8KAZ2KEC7vbMv745Me+CiqV
rzEbLMoKGpPrAH6rdgcKoxP80srouZQeWasqpC2KZkXtixc7acItc+b95BRkhZnQaAhAQWyVr4y8
OsUItrd9AklmvKs1B/R1RVahHtQc5oYAd5xmIn4sC/2XVk2Yd3o+v92/9eimEIe77T4tk5vgicQe
roZHy8Tqg7uZf4PLIbqgKFE+gahXknc1jhmshM0rTQSSkHTtDvGGuidyEuoqTnRj6pylbjACSZq7
IQiAdnVTinUU1Oi0Loj8XBRQaFb86qsqsADKZ/p6QM+ulGUOicD9bLyc/8xUWMR9TaSB84MClrTy
lArTUrWATMR0gJikJuY+gZAITCX3y4WpwYGoB+agyJyYA6n22rGIwMy8ds20nLMQQ1Viv1Pd/CxJ
8dsYIZaBfm8DQnkKc5t2kHTCy0Gir3+GY3OM0fvuudaspiHdWyo9ItcG7vHDJq8SnRLmVeLXI1ky
6qixk56EROku0aIPOmzlBrE48imba5mhRI9gWizABvFDB7NnoQ407ADP6GRRjhka7Ax0TRa3K3yv
T4adH1Jomqh6BuLgAjqQAal+KeRIfl0BF1XbyTdQrqC8Lyf6Rge/AuNqY9UwRsaVKsP1ckh3jH6/
lYnJqakh1yw7cRPS4OyT7MP4jMxEv9WK7k1pK/jcKJ73JiAqtJHWGkkCQHmyENfm4Fj4DOpfXGNw
uIF4WxKAdGx8ugsD14yt6Ki8BlO7dlL3O2qpoz3RCo56okRs55ZerrURsnSYdwZYKmnvACEgx7jX
hS2HwTMk6Ldt14cXjBjTMX9ZkvG1nJmXiPl9FPlzTLyaoyigilAuaeEAr0lTdnFnwzYv2Sdfnl95
Gv3vNHku5pfPz/myejmcPGYuiwkIp2GHykM4eks+mCA7aX5DuZhfe30Yzh/i+n5fDj0/6fr0y/uN
PdHTvpi4VHtRv5xfOPPnfHnw3oxQNsxvLcB07dIJ1Vzqa8/qpIdb21ezjeE3nxTFxl3bFPGWHNF8
lzG6XheR9WmN8a4DzVLm3A3xlgdIoG4JsIIRk71FUz++B2hIs4AEQwd6+k7RJipWclbiIielOvHb
alam9aF0mOA0BPh6sl7I+OmPReRYKELmx6gOXLGeVwP4JLR55LNq1Y4O5NAnXmfs8/T4+/75eHZG
xfpylES+2/ykeWFp0d+PdNloTIwtLbhHBffg6/OuH+tyrOvjv3rOX20zAOXtbRh3soBu1iMx3ZQa
F7Yx6qv5YSBRdvWfe+e1edu8d344L+YDXB/+1Wv/6lBpm+NS1PkuKtkcodFGXYm+gc9fywkuH//l
Rh3A+df9uXxReH3R/Hh+pVUy+2mdfS9bB1XLKU2/mlUvt3GmzqvzrnlhgmFVQBleX379CNdtutrr
i/9Xof0rPnqkWf9UhPbfVTjl2cdXCdrlJX8o0ITq/k1F3WWYjm0A75R2+L+TQIXxN0cQEGTaAvkL
w8arAs2GBOqgQFMd/K6W7WLl/7sCDX+95jiqi2hNmK5w/h0BmrB0/priYrbf//iv/wAE6oALmx30
qhCGoaN1Kz4/HsLMr//rP8R/pqVd10OMNtLBubIOZXVxXgxDPB1EqE0HbSLOICv87nLpuNwE5v7E
n7eNkGZs1lhYI5uYMv0FyugCU57X4I2ldRr8wfST5fGZ7jcv5utrK7cxMgcMN2/EONNuXS3Yq5L+
4ufjU3DJcZf6M2w5fvUNw9AJsJS3maVm18UX/RltUi7YnZG+Gtpkr2eCIK2D7BDYDagky1dYmvS/
uLYq2sqQXcN5oZUNDrlZi2dcV9HDfYaxVqNtoMEOvJt+YtdNxJLNqxFIqGmZxBHhex1qsS+XSAhI
VMigkn65LF92Iz451oTBq8ToARM0R2ou1KfoXv75MEkCatOZIvlqPpxHKsrZFJsqDSVW0YYAxptX
54XiCjj2Q0k738tAdE95FyxziTi9LoQl/3wfqgMjnLlZIcsjSHBsqlP0UQOpyLG7iJuhg7Obxrpv
Ub2ZN89PuD6rr7QXVO/0xZjhbMayfBhHbkR6xt1iXmNU9sda2OpEXf22Ww0HT6x1ClAADsWT59Dv
i5uCe9f8xPmx1sl7zZdd16N/OSaWPfmqBghAMqZi9du7F5fd8sPNH2k+xuWd5tXr55xfmAI9GjnX
YiXWDl3iiMuawpzroJsJTaF5dd49L8qJPE1D9dbXTfNaKg8wr5kl44IMxcNv268vIIA8PaASorML
fCUDF840Q2JULuvz5uvClufKZf+88S8ffznUvEp9LNrEWJKuL5nXLsf5/RBf3vf/rEbuD2Ie0SJc
P+zvR0qs0VqIDujel1f/9Tv9a+98/dBf/u4vx77un9fmxZfdX1bnXaGkCBlkWNgM75boFovD9fSe
1/7htsvv4vfdYaJnu982Kjk/pvmnM9pJOy1/eweomGQNKETZ4iipBmurcUm7vub67N8OO++wpntC
Pc2982epdl4Tkks6F23nh79tyw0PpcBc3f0/q/NT513XV84Hmg85b5sfmjPvdH4M4oTDzasmylGu
I//03a/Hnd/GNKCyUOvbzNu1mPntt3m1i7DnkNM7ia3a21tdMjphxxWHcXIpVs/dsXnjvHASzZjo
S8td87PmrU3Ym5OsVdYLqnE9Cd0UNY/zrkmNrOlxXlVN2lp3Xw6jWT59G/Jg8bP5jPEux5LE4uhY
VaGHGzon3CgRIMGYqBXW8D2sjDdqzA2qLrqjQaoRHth+jxPKGhUVmHWX/Bh70BB5EKxTpSYdscgA
xDrhsUjygrgYeh/MB9v0oNv+pz513SbjFgRHkb4LmCdCrK+f8vJnUNwGfhxWwbqVt7ROXsfhcEDc
kg//4bb6z72Xp8hXzK/9hw/dmdv126H/hcPojtlu4Qft5iO78812fqfL6rx1PgyVX+778xv8w0+S
quGBalS+/fppajhYhTY+FPOdTDWBe8/ctnmtkX/Zddvvz7nuvj7nuq0oLVqJ18d/dVgNoTKuT/mu
10P8e28zH/b6LtfDzNvcKH6jKUyvR1JhB3nr0uTddF6bt80PuYOfRSQbiPIZ8/YuqJkwflmdd0Xz
fXV+zW9HnB+m8x1y3n155vwijOR/vPdl//Xx5ZgBbPRRAbwIVpz6fK7cmlphUrd5R1+fHoMpPeUy
eFqko0+QSU+UrJybIFZxNzHxQLlDaN9EV22ZGBbR4kHxXfbUVs6IHYj7c7O2AiLzmIC7SKrTU+26
+a5rxNYtVDQ1sfOOK4tZZ4h67t1SnL2IIQn2Drk6OXWFpWE/jBkqVCgGwUKpy89o6gz6huBPQv3W
sfzp7JfeFk26c4D5JKgZlk+gPYwtNalvFBA/oxSBHyxcd51P5q3f0z8mlAqf5Gvt4rkCgwJikeBT
Mw62RptTz0LC3CVZt7CaEU9U8Elgk8eQ2NrpNbJ2kzTEgEx1FIL1ms4W9Djb2BVxefaU8BciSFyN
U07d07JOTBECAlFcampx/DGSDLIwnViaHoacbHf7kGjqK0yN4TYNi5M61hCBZYK7ZSPZyUHKlmhT
Kp2oxdJdp64yrI1mjJddHz5YgvBxywec+tFl6N2DFqH2qKiC2IkwOkEn/ZYn4YfdTPpa9G9q/dj6
xblEb+mXuzxVkRTa8jpnBlvsYBgXkeAu4hCHOrGDiPC9CPQ8hB773rCSXWm1nL0aAja9yan5Ofl7
3g/EgTVIKFNpdRwD/V7TfySdqyMzC/CwU8kjvRdXVmOdiMl9M+lGYfqmnTHe+6lPgaqA4Tv8KlKR
HZSyotyIFJTvogDZ2ZDHDVUS+C9EqH0zsjceq5sMdlXfcFEt0bVvjLrG+OHWlMqwTiAE+YwELEyN
au1p1NOVa5W02t083Ae29tYF9zS5U2jPIcxLVB2romhIk1Fhjpj2GhFjQvh5hIsGGTZ/ljX1e8SP
bxllhbuuLab79pvzqA5tt7XDkRymWvmpBDuvzIoNTsoXzDL5tqJimPhBtqwn/ayDysmzjW9ifR0k
A6oxB2MpwJV2BZFQRoYMu3F6FGWGTpk5qfcl6mUg42FA86dCvgfPTwkJ3/M8QptNQl90t3kjqfNX
kY0D6r2GClZ8hzKAwNOxNu9MccSY18Wud1vojXV0fG85uiTQDMUPxfI9QBcJYBeCV8pcxUTXClDH
xa+sNM7AggUOGk6HNfGLVHunsNi6MQAxXAtmpUFFrwHFkhGFbj0tXIjxIbywnFu0lTCzMawUxJrf
8eOZxAMBu4SyCLI0DVjMEEnfmmm4t7BJrOsQdH+rtYf5FSOyxlWgjjdZXp8zzyfwFWRAKKZjY9vA
ZdTXOk6rlQcMvMYE2DLaXxR14hwxKfcrDx5PrLbp2dUMVD+jkE5BIDf4aNeGLz4Hs4KT1BsJqcdj
cQZasR9Jod9ViatS6tIhuiYtNMgGmWqYdtzt82BpijClOcQ3YZDyAQPJeZ7I8l2rFcyMoqUBi6JM
bEvTeNLaoTyVUfNY6YGzm6YDTcQIgUVFVp/IYaMi0V+UsV/fqMA5gsDcDnpyRhmj8iUZI5Rf8zkg
VnkDW2HX9XG+H4xp0bVUZBufrPYCfC1Uzg+jIjJg6LED1/zwlzkG5A1d77TR4M8q3rY1fSBdUsrE
ifqM6hK1faMbJ68kLs4d33UGI5ZeZ1xPsT8qDkIXq+IAYVeZaELoARnlRjjHmLNxb1Z4eE2aeph8
F2ZVUOtsk9dchUbRo9Qq+GQr3YC205OEbHWACdQA/OmUiWyhiuFbAyxviZhjV/DlLrQu+Dl13s8s
D25CBE9WNDx6WXmuvcLcOo17pB5mbwpgG6tGoS8+5M1TrimcFLh4F6qSBNtG1x87XZDREbrYdZyM
cugwnlHjIG0LlW2Hm3oRBEm8aVLJJ86NYGnZxYbM3pbY12nrk1dalsOtp1vfUjcSRLXnWGcxmhBP
/7ai//5Q2sULvz4kWBWSWRg6xA/yqHG9Td4bzEfjMFv6k3+MNKgX6JsQoWbdckj9Z5Du3bbVP0Qu
UN4hcaC5ZlNvDOl6e6Cibcn9glu07yJZ+1asE3jtJ0H6NYfvTqr5TsQuCC4t2LmNQVK2h7dXVOmj
7kGU9qvYx18RI0ZWky36YvMxgbPQOcTY31llqcDHJ/jSqvVtGYVo613aCmMB/ClFlgEKjhYJAjbf
uidyF8R+wW+y92owVchs94N5dtrmtsROtCptzr0+bh3ituN93LxWjKKW3BpVj8td08TvTBDw1KEf
cRvX3eQeLW7TKuKVEevVtkEJjRbM2FdYZ1ptrM9EKK9HGdwX+3RsMpLZpnE0jmEuE9Agdbe+jY26
xBVphNGNTiLihHe67RDQtLYBxs57mawRJfngvoyaOq2NBH0+uajLZvQ+qtY8dmQ4kDVMuChxrT/T
KlFW9gCLil9KtvOYCWDo0B6zIRRghUIEGfYRZoG6MEpcec2Ag64JyngdiRD2oKW9AYoSS1ea6myH
TVWhOrvRVmhqZfkbFbV0P3WMiFpkxYppPQ/duAHz8AwmA3UojvsEG9vCrqEfBu4E1AVZJDrHpwwB
Pr62SVu6enAbO3m/Jp0bfYAIvWXtZA4gZn+tZ9Fd9aA22nDrIPWyIwIkcn4bduzhXR7xDTXdR9eG
a98zhlVoeWeS1JFR+Bp2xFg9kAWBWZ16RR+H445Mgxj5XfjipVFyIA3x1m6N7yCONqRc+wfVwZZj
2u4CD221mUb47QRKbw0s67k1njz5ny5Ed5tnNpOlgitfjxunkLmlToXFygl/FAJ+5GgwUKhDSTNX
pb0qL6qFo8iAyK7YtlH25FAggqzvHyzfxfIn+pssIqnGMwElYca/JffeWvuYStFk5481I4eytCpk
zc3Z1Ut0H5AXk0Yr7kxLe9EqcEredrBajesZrVU7KuoVQsEUVkobixNP4mvT7wdTJMsp9U+h1n0v
kA7h53I2KLaJbKC7VyHMPwkteAA203GOkkEWBT/i4cXqoSRqw6+kV0Zk9YqG4U/s6wxak24QOhsZ
8DFSq66Wwy/ccAi2IY0sNNt4dlARL3U1uMWBpiwD6a0sbUx1Gal/kAogD4Zx5u1LhtBqlZ+KYsrA
Jhk1QWxLlOC0RMgDb4OkXbTxyeYd6UNKboc0Xxqlru5LAtGm3NB3XOPAIrjejZVFD47RfbY22Dpg
HkCq+McFSbiJWjyvptsey8Cy6AxaRxgxuCTCPalSK3x0sdmLY+MCryEKBTLpsCjoxy/dvNC3TB+W
mvHe53iCayEvnUkGnJzGKUF1n5naczEJlvzHSUzzHfxXh4JpHXSNYjsS1sjEJX0YjAwTTFbckLn2
oPWptDllj2bb/iDBNF6qhboAAPgtiSSaa8DUrxgljkOt3QXpsJ7otS7yIAqOqm3eEvY+DpOyAJfx
rSJGc8HFEEliXJy4DzLcAuMTOEWETJ+EtZCBQmEEBUT42tiWJaxEs6bfj+9m5avvXTO+Yynb+Hrb
LISeP6CTCLdJk3qrzCQCAtTFStUqmJAkHy7aMJrWakc/3qrOic/NmOyEfRvb0U0Rdbdm+KNytNuq
16xXXXqywgPmVlrvMZH1U/QTuizi065icOSawRonJOcofW0FCsfGSYhQaiwFGy5YswDZ4EryF3Ir
XIDOw+Y93AtNJhx72q1ScIy8wcnn08hfRCRaLrrIIyYFARgx9niPyRAJm9bf2tW07v3xxqsCdUPe
62vQTv42qyaM3sx/NOoVz01+xAsZL/l5MToQRD0nPeUOkJoY5oKPdgwhb+WYe73+l9aIk+12Yi/G
7pflP1OOjzd9Pf7q00F/MYOyXcYKqMLeHfR1L4hPjPK6vbFWkdBcmA/eUan9U9F009oF2rF1lJsU
OJI71vENlSOav7qBY76+qWN6zdXk732qwjtq9B9mXo8AXiaTwNc9ocbT1nbbn4VTwGYjalcNPzvc
jYvSsCjauICCMXDvg6T5UaUentJhODoj4LZSg99rcVMobPfTQkmVIxxUKvfGpC1pVKBbCRxc1J5/
71TxS655u144z0bdkTrGJHmhE3haeSXfavss0NuvhNcVC1uNbzu1Rt2FGxe+LirSaJ1o+Qugs48g
709KbsMD6XDBOdmiiMPpNgeAAgJHBLtOM7Rt5fKVKeK+ApNxViPTOxdTmZxBdhiKaxOUJDf1Q7ev
hiS+uWwTNh6ZCY/T/voqX/OCVVoNwaaQR5p3dJP+0aD+XpUNgNkAT3SJLdroz73ot41daUgjSLPo
pxi7H0J5Poj/TFKIr8DOkfL01l7jvJKGz6Np8KuiRHDbicG/b+RiRAgGndnJ0vxo+715nheUI8lg
GydGorn9xzbImOUWniE/+T+3tZMDr9EItW3pKIvcMb27VC5ILnELuzzzo9C45DcVoixNO09yQWkW
yNWIXWR+iMJOP0eVHd71bX3ZdN1eW8ZryPCXNDde6ZDRe06KYVqlPfqLedu80DUPY6JvAmuUT/my
Ax2TzvDlusWU9JNwzLP9/MbzDg+3MaMx5CaM9kmP463mnWEMZg7Z2uO8yUyLEJUAAXSEP9xTKyTn
YTw3QoT3fTn8GsLS25P5faOOUXIaBtM4zwtn4ndFKrq5uW5LRjitHszEZawqEfQ5yi4nXQE2hmfw
jCDCvLy2DS3aOV68HoOmXmYZOUgQXxEgTmbhbC+Pq3wqN1WeGDiT5P4AUwEjo+Ec1c7d5HIN6Sak
uES9G2fXjQkCD4++fKAzvbksmFq9tXAEcEQkHAEDGKp6EqjX1+cNcYfTGwrm5UC2mltHqNDntEjb
W5Ryq8sZNRVYe/HTE56S1nc5o697Q3H8ey3KHwvPH9Bwcc7NC6vMtYXngK2ZH87PFZC0VyYiOmR8
vGrepo1aslLy+CYBhLZ04X6eScd2zz4e0QNWnHffq9zzvF2z0+7OQmnkAc/l75BPg6y7L2wtuJmf
wSzwrOKQoWzD+ZePYbNTfNc6I5qyzwU+1TVZuESIDpN9nneIJqr3aoENc3447/Bj1bgt8VroUQwY
r3EDovhSINNdODJy68zT9blBWdrAnWobGF+JZmmMoEYrXnBfZFhLBwPNsE4GITSnpvQ2BEW2yFXL
8L6VC6Opmz01JWyhw6D+v4rgX6LxCwNf4T9j2ezz/n9rCC4v+ENEAKtGmDYEDcfQvzD4XTg1hmYJ
9KbCtTVLcmr+QNgY+t/I16LwbcBHtnjdlcJvAL5BUYCN0HJQF8hX/RsIGwHA4XcFAdkA6AbQNhAW
YOs6gaZfFQRjyoQd0LBzKPX4dYCp2FSkltdQwNrSBfPkRS+ONoYnR6lPFG/qI1eLbmmP2ocS6eFa
Kcdk6xW5lBZ2p8J5D5CN7/VVxB39mcBmrHPJL1wU4Y7W7I/BfserIyBH2Ets/8rOjkPtSWdyN1CP
IRq+OoXdqN62/bNXqfE+zeJqQ4fpSVNVHQxmcVLq4TCi0QfcEoLzzpR+a4FSPsS982gUYECqBrtw
/D/sncly3MqWZX+lfgDPAAfgAKbRN+wpUqQmMFEi0feO9utzOZR59TLLrKxqXoOLGxGSyGgQjuPn
7L12cYQh6N+g49uE7YBjp8YVZffs5dyQbVnU2qA3PdqBlpecy8wj8SuX3wmoNu/JOxWQGXN0X9Fy
h/pjlwJJJe7IsR+bUn56MHe37FQ+ucrk+6V1b4h0ms6O37000wIIIe96fAgFDaTKNq6Og6BsVO9j
Yht3gGh2w0hn28U3H5bW9JKREVTbzq1w+uLDDiS82OQUYX15nEIgoVavzkg7mq1XZMsurER6DGf/
QiKBJqXqPoPrnf2mzhEWhVBiagCCsF8YXTUBxcrAmMmeWb7b2qMtPwpAE/W8XNvMPjk5BPpoN4F7
Pk6432Ov25NTv8dokOx0Hpg0cnEz94G590ayh+ypvMOWhc9AAoBoyx9O273MIun3RE4eUfXqcG73
d1NCM+5y2V0IiMq3oyBCPhi84jiPmTxX2QMISnHpJdcKa3nqC6u5cGFO5QwI2PXTY554VzveCzEg
dqMDu/fgRVLUO1+2XV7tcFRg6dqbdDKCm3D0D/KVjS9Uu2C6zScAyEsOdm6kddoK6GUDG2IVuXeO
S55B6WLQSqpPg6e37SMzO2RTYRzNFAOYN454r2aSFBVBprjLzgLj5tiYXPXh/+xTm3btRH0JkBAA
TCJdujDe77JySZ5ysKKaUfjbkpCl7axzSFohcpuNODgNC2pybXiPSIAjmvdkjLlgGg++HH6UZjzB
Z1K3bBmqaxi6G6RjrN9GdcasFlwXIensbvyqChFg39dRFz3KFDpzsLPitrpknGDHhtYY1/Y317CX
60xjG6BoeC5E/di2gw1TbRxuUuuL+TSCZKMP9y5JiRptQXQ61Jjac1raqWN55Rs3wXU3r4VT9+c6
aEv24TDVZM0kBnv/NvYKphrVL2MC3RIMxXs0q5FeSb7sBC3QC3Q6EpLcOzwrOnku3UUUOJx187tN
qC37LIxXhmvcj4Xj8dUGIcicK43Nc+FjrRqc5xIQ3i1sDYoyKccTOIiDrB3i2WbN6PbxG1i0tIMs
o3lNw/vkquYwefkHjkbnSGcoIv4DwiGztzfFBgtx/F00Efg6/0hyDbxHFBxA2m2hEO+tmebs0gAn
Z5DrdqEB64SzJi1/WIubII2PYDniWaO0y/dm1T1ipvhyQnPnZ8U1SoZ9H0zAUF3zkznUWVaGuxWh
Zu3OzWlKi188b/zYmXeuK/pyJWKrvY8o2/UqbEe0zauRHn7Vs3VWyfvEli4LAdR3heYRwqWbzPil
YNEGeqTop+bVuMlVjbIYf8r2qa3Qgy904AAtT9md8RQ19KXLMjkLDOxONw4IuuWvIY4RNVlpRGxk
Ux7cvga5nGkih6oAJuUiZnD90HZy2Ad5VtORYbOI1HpHk2E7MpA7pc69DFq1hRYab4cqMrc0LtP9
bGCxb5YQc+UbTmZiFqQLWSjF9w1JlwbbctOJcgTnv8A4nn+jQcqArkD4FFF0KBxY/rNsf8iJ88eZ
eJWNIqegW7zvxSeYlPyYsWdll1PsMhNpKo63myAhYbhPyl/VFNwQeJbdZb1BEqiljJ05hEza+nMS
85SrgQA0WuY0iwvhQZB1GekYnwvhNodkwjxRTSYt7PEz8yA3MhBAYJDYEZkrPoaL5GFpA5gOijzU
dJ5v0jRmTSqLD0caL4YZXq0Rfmzk0lGPBHAaY/jeTP0es+G2tYg5zElt2MOUucZ5Fz0HxfDUDKV7
WCYbKqbjZvuhbzQ/amA+NnnPc4gt0cd+iCHLFPfZNh9esS2Fl55u8bYjw2MHN4cORm3NlP9OcWd6
qtxClHP3DMDMbeSVzA2d5SHMWsUmm8ZW2HH6uCbultSbHxAhVJzsLd+NdLlRFZ2PMPKCi+8kTE9a
QJ5T7do7EeQtQzSD7ngADDsW6oQq+FQl/dkAJ79bzalNN2iFBMkeQZeqy0DLQA7ucgfus9kNshBY
7/orFnyuCf5UwwrJX3yytNHzNy+micVL+3H23jA1WEFwFvSm4AwXEF0UETP7dqGN5Q5VDix3ZvFl
2DJit0j6+qaQkXO12xY0gOhIC+Zr4k5Vej/m6igj+26pAzJQDKA/cZJdy6SI9oKQ3dDTIdUKLlZQ
kvFbYJ5mkHJ0aqzRVC0GqXbjbkoxp7vjorayioE2e+Wuw9GUYaC4eqo4BU0Csw6INMYTLzji0Tka
+E8xkVqcuWmtzszFdnlCI3oKHE4EfySiQvi3YAPEqX02kto4xbatYRzRNzKT6x1X+IZI2XrYjvFU
nVoiC324sZix6GIyVNzEaereOvWAZ6Y+NLUx3YA0gBg9kLKZVe5eju2gn2Vx3yWUARBDduQnwGYy
nv0kjs6kmuClYOpHWPKS3/TdfJybiIFoPpvbZtKpvSOCtVgn+frMOsCvLpwANMyJt/CYMg053TXS
YQlaZmgAK4o48BVy0rf+b6FIux7EmR1Vc1kfXW85WuHt6WmsCYKO7KPn1bvu99iWmwpciAgMrFJC
iq0bpxkWIaEukqD0lPHuJi0H6ERk1bQsYidTmafVoroeCBqx9vQifpLnhobTHX4Zi47uozYAgIg9
YU8QMF4Znd9XwBw7Ed+AB9yqsWLBq/KSgJ5iz/A9FX59VJ2P7rJxFEiczOM6kLkD/h2i5c0ICLyl
1IeiBsd1WDHg1k+SYJSWr6NkpKtjxKfeBXU6ZCZBjy9tIQ9hBBElMtqXMFMZDdj/sv9bRJin4CeO
Kwwgqv0bsQzGYSVhrGSWv0yM9dbfg06fwqsVnFbP8XqgfY7BWR9mQScyifZ0ssmy9JF9VsETYR0p
CKQwOw+sJ2XvW1u3JL2lhPOzr1xIEIr69WA59cP6dEc0yitt5H+Yhe1VCbZKxdaDjGKPqYP8vrIx
HO3eGOooZ8Siv/ZT0kKAWUU8QTuc07aEpad1Ss4qsVlvdg5vb2bmYPT1+WZa363BIk9eC4KHwaLZ
vt7E7s9URMcQrR/riu1Bh4T15M9xfcByqodFmjkepel9ZRBxfhLaqGlEfw8rROgPgoSobqndGAsu
je1f37SrzdPr3XbOPs1aY4/+eSirWxJTgp466x9B3B+B3PpedcK9cQViMvENSMRyiXEggrmg++0v
aclVSkAa0YduPfhfDbSFTTzS9KARAOcmYo9SaZzGROiET7FzCjF74zT6r0PQEumEfao6YER7KeB6
XRiVG5d81OccA/JtY9D60oSd9eAPHlnfsvvMzQWt2jI2C9kr3mn1v6/G+PXgG4iR/txa3SHmIpz9
ZKj3lXC0HjyrZLlcXefjwNrXd40OKqKzq8Xl5MrcoaOIjkyq+2ITwmsKvHE+rH84aH6F3RDfpppJ
4P9ccGb1YFzwCIMyWdcJqZeINsYOst6yZh/18np/UNFr4hPQs34o62exGtyHjHxfWXrPf5zu4Wri
kMHBSyx5/HOC/qOgXO92I5E5dZdO/+aCx1MGUig4A0Aslz+Ql2k1NTlz0wG+bonx0XaZP+Sef96l
YNJq5iLt4zPbiT9vwfoq19dLE/M/YR7rYyzbJU7c+AzQdVcPLYZd0/6NTWugGVM6J09ZjxY7Ys8B
DOkStLCp7UCzVZz3LiKPQwxyrxSxqnP1YpQ9qSF+CT17gQ4Z+OrT5FPxmdwiOprf2oxspNyPGIdA
qOE6Hti7dlbZ7d/DFLREz1jJtcPZFjjYAyRgKWIQTvDKJ5yh7hOj6XjXB7eN0dzh+HtoJXs3I152
DZCXiLnohujzs9M5T5WqnhvnwBUTsZCziI1HPjy6sOywBOXtNNymZfnL8gAHADPd5EbGzm9Mvhfm
axqT1w4y4g0w3JvwQokfh6+AVaR3gB/yU+VMjybB0qTBHcapuEkiJDEFXgxKC/s7RJ2QWTovkWrn
0Hv4IWHRZIco708jrDI6qsO3tEZMFLXqFiurfyLo6qWxgOrrQtVkMgaBD2e0pbnskanOvU9ImqUN
xfP0EBT+t9TGe0gj4up/GPQJ9rjdTuBhxie3x+04+8Olc5zbvP01iUd/eapzRmyhBvE0RXZDUskH
G5JimxjGndFHGb1tOAQRMLTQB16aFeRcyBCja9SCtfDb5zRyiT5/mP0M2BoD13qOV4TWz66nWMG8
TDQMQ0Afr+AWLuHJTesnnzRnvdUD57G1fBj0bqUeMq/QbT4A7A5Z2uFY3PZVgzc7HW7N6TX0gASr
SN5CINgqwqjpdczJpmuBAVqKgOT6BZrd3rIRIpBZD2kqA1qiEJNNW+VkPzt3+NZJ/8fAm7DQk8SH
DgIykO5zm2cXvzCfmhzxhz3b+7pdfmWCPfUASBu1T/fohAxLJQBgpDYCAHjy2k/2bhrEyxyGGOMC
ch4L97NtbdzTdnPuRcy8pOtpDg/7uDoszsR8Mj2CtviCUUVsBi1TcAObTEwukpt837kVENwYQVWT
ePvUZfRUaxt/bTCCPIl0ibYYiD4WkT2lwYzUh3jefHZ6VGnlDYlJJ5sMcAz+V5zTh2zIoJ45eMh7
6y4u2pel9Z7JNnkPZB9u8brjxCDeHHc6ApjGZ6BQHEszvxszHO7UpEdCjd6qqnjiWaKZD1AsWind
dij+oZPn0GHKBZQv4reQZ1BU7Ny9ZNkZfAzR+DDlDoVjtjdP1oDJ2x6gFiXgbm1nmLegZhgsF8ED
sRtvyxxeAIHOWxQcb20Uh5sRrYYScC0KnyznpY08hA3ZcBUJQdHlYry34Bx2oUX0BKNLNj0gIb1D
6Es2t80AXaJn8TPQ3YkA2MvCciB7q8OsrR76zve3ISFGKCs3cUStbIBBlqX1Dc3CAJhszHdxWuxS
0eJPboeWX+811MkJrJdhvPbwWnZIBE8zRlgkRoqQz9Fsjv6ALy4tv/LGJWpN1m+AvGGkET5cWdan
moGsxtVwV1NibRYTO2yeB/m2r1G2RLiWwTvP2yx5mlEXgvMawNcPR0SU9IiKODiZGY4gRi5AWxrj
xhTRDWSueIPyM32oewQAQWsfO9d7QlqZY6MVZIVrzHM+eQQlyi8qC7QY/YAHOn/wRGRdpuIVZvMj
++LlxnKSmyogI8WQ/RfWzIaQGRoSrf2TgYiJltJ8L5OUOdPiXHuw5vCe0DT5MSoF+7dDlNx+SReC
sqJxl2EhZ06+SWz/lnDzzaTlPs4ixcFJG3ih/OzahHVGq/8lSeaHDvoc7F57OJrKsS4UsK9cNYC5
hDQC5/Kmi5h/YkFHn2I+QQL4kIgkbwUK5+3iGfJO5e69GRAsguIq0fTITauG05ANEVwT2gKw0jZh
6H+laQ57GrrHtjOSfpd6Sb4toO3Hbv1GzgOqMl9nwPBpulH7RdsDcMlEJoKT1SczDJ9Rq/aXMmi+
4nzcKpugCqzXnzFdFBIev3xk4CgDbnwTZUHk5I9JPGQ7RMP4lArzRrX9vdPkv7nE3HQsZIeC8l4m
6q0f/E8u6QPQXKgGgcvUuMAjn/7OGLYB8e/HG4nmkEC3g+iBbYnOJ4ZTHdLOyXnFtEFcp5OAXpA6
eMTeZ9XS0pY0IuSqyJiDB3SZyc41WGWoamFMmCOBZ46fUI8aH2RZAjuZUQyasmc9SJ7azC3uZEla
iSzgQvSgDLb8Jiv3HnI21gg76xoM6EhekLNv+9sqJCjScX60JHRSZ/bjkXj2E3kbGjuD8SA4BNCb
yC5Q7tbnqVUK8QgJEsV27EARVfF7ZUKjW8jRa9xtPIzlvb1082PohuSZFwk80wm0OTFvPrrFe6df
EBI0Hi8YkFllWvlhEPIJ8gmJm36Wnhr3ZNsNc2rpf8SBewvGhwuuU4C4dr6VGSA8kqg9mqUsaFE/
PITocPq2PhFFCn2mmO5AdpArxFkNsOq4kMhy49ijy+UL0V18yYq83U1dfsWyxO5fkihr5WQzLFXE
cHZfqM650vDeRijVHNd6ijj1c4uEeu/geuOvzM6+Vf1tV/pM/5kk7IiDIJeyF6Ccgh7Z3UIHTqLO
8dUxQXj9MAPytBbzQpsMEaRJ3C5y/GCXtPIxScRDXJCzkTvfM/rb0BM4p9aDN8htgyznZJX1N4eF
bdyNHgFwngK0ltIcAu1W7ekFJ6SOhnswUlz8oy9ChOtrODrm0QsF4sle6sVwOgG2u+Uyt83iPrhL
AhfGy1Q+p8NHoq6haFy4dtBLvDokosS2X1rlcGdOATZkPyFXVxtmEe1pzof3xZo+qJv2sC3BQ4zI
8nL/MUyrnT1Qt7TJo53zfDpv/D3FzplO5Y1R+A68X8CGofPTdef6osoaZZV7Xky2V4nKP3vU9FWD
sl2Rxuja6UctnI+FjseuVijbJ4etZs9Z5yPSgFEOVb4KG/IGqmjLZ8IynJUFDQKqd6PHGZbHDgNO
Yo5nC73i4j7ZDYHmbQPLriB3hmCwUFYjwNS0OSyLbiWNxWtriWrfe0hycmWfpQ19J3d7cPulvMTS
ufcs5qmFz3y7KgK5A3VV3yuUnbA2Sy6MjtoQfUqF0mbNTSwD1L/Eh9BQ6VCS/CyHodyZ5q+mVuEu
4HMs6pgwN2lN+9oMfpLMuk/TiKptS9cJEIqpcZK6Yd5b843X3I0LTYugrb4Vudeyv5p7uGKQEdWc
g2ipo1rBnuK+qUmJQm+9XvNOKvofuo9QaNTuev/vIaljlguXlR5ENtYPC4i4hYGiovGPXJ+fYJj8
wGTds/mcb3GSXlr9i8qpfGQmMh0oePgN+qG/h2HEthp6fkoMKL80ndy8Ow2a8msS5LwU7z6tjH2t
+WW+ZhSD/hkupSpJmS/9hfTkBFSXV2URHYEoGi9/Xeo8gZsFLsRxfdyU76lw5nNSyPFia5IUkEH6
zjPwtjGChDA1Xc/AjcnIehe4OeiOqpa6WYZfXuM+Y7Mp4CRSzkRNkp4Zd0EWLheCCLQfzNUHOjf/
fsiVmewWsVibFS6/enqn0H6yVE6llhC3OIr24E7heFkPTV1OlwVZWZpI4xTqjXOaqpHWFof11t/H
QGo/EATN2MyztDiPHXgUYnTWIR/YdPX9vw+WxAhVLpgcMx0181Ihr5T1yQD/elmmmhSlNGRY1Loo
iogmUZdcd4oaOESbsIGC4+apKzAuk/aa8u+k4XWXulm6y3rL0XfXW/pvNMJXyPshunYKtaiKH3wb
xoOr+oETv0/9iyksXqJsnS0Fm7gAGxeXWt/CYBudPSafQ4fTNcxGB7bbGBgHr8UcoB9LI1bO9ZY1
OUiXe0mDs+w/LduG4eoC6/SN2Lo4IUKvrPlY76wPwxpX54xPjJQC87Ie2n9u/Y+7FLzdntA7cqP1
szKqyeaU3VkdLxhypP3nsD48KxWep+qx73RAF9uE7Fjn6Z3lxNyFTir+POOMImHrScistX6OzrxY
F6kP6931IBuV7pr2Kau5Ehfo2C4e5Fn9+//tSei7Eh99sZn181j/ZOZESHAlb+Mxc/eh/81p2vsA
XuuWcLeIPRfAc8w5CO6Ay5FTlMRIxVKc9O7sSWYc5GWDygBK7dwtRUAQYUVL20DZhZRMoS11wX75
6c9syj+ogeC1o6EGACl3ZFt9um75UhF8GmZzqbV/zXbBxsCkBynrQmYkzdPqSpnPXgIuEBqRrthb
NCoONvppxY5GTaV7zAZ+XItU/svcTew3j0tI+LlooytNX9LkkWIn1guRsp9GziuQg98RFWXwLuDN
YVLKmTtAutHYTW8wnw3Dgmkj22T7/9ET/1foCXQb5v9JNHJFe9L/yub/Bp/484/+5h+RVMTJEmid
h4D98J/sCT/4l+sJjyLcdqXjuPa/pR8F/7IcEVgmgggpBQCLv+wJ+S90KfDWXMuxpGn9v0lHbPgW
/46eIPvIRLviu4GNLMESghf778IRW9oxxWsYXUYARaU+xbKmtna9nACc1OFtGEQXtuUgcjxiO2pU
lotfxidzekyM/JIa43QuFb3joKVoN71QbfKgmvYTuuQN0w3tvykAXNcaDMWkNc7S58xQ7p4mkaa4
kUwTmjASgwQNXTN+tuKQWP2CTuefTKqHPySN/1ViEaqSUoHMEI75v79O3imQbyZjCSL5hP/fX+dE
+8zNhC/PIeOpbeWqw6R5on9BGommjSrNHV0ROJFG/USaSuoRNUmsGRmolvlahkgSXRM0gebkLpqY
m4LOjUHo0ryD0g9UVyroukDJn0twu+RROg/rIdcsXqmpvCGGFAeC7AQbPjEKGFV1s1Wa5EtwG1Bf
EKTj1cir86yJv2wfmv3sMeoyQ3jAgSYDTyCCM5u+fZsRbEej89u63Et9AQjAd1yKeft3te90BNys
2d6L8fj34cDTbo4ioqBCAtkFYjnZuhe6HuJERTBAAwphPQZZD4OuB+wwJKEU3HcI1gxatixSXCT2
e3VCbfc5aKryjB10s15Lo7l5q8wk2Kf6ohr3vGelJjNHmtFca1pzCbY5WQHOUw/L2dZU58jNl1+W
Jj2r6jHPpuyyjLF/SIr8SYLjv9QaDe1IuyZpAXM41snwsigiOP4e1scMaBqdM3unuiDQJbG7h0n/
rY7TT++zT2KCV51CEN1UOssmEzOALou/TDTGHJ0zYmvDPsCUxrzust4ih9a6dN+ZKULI1pBY6TLd
jEriwMCL1NGitRBk7V5CDV7p+DrsRk3e9jU2y7GhcYdguUXGGGytP9dKdAbebWLj2y/gvAvN9Q4k
hG8RA/xeD7XU/G9NCB80E7zXdPCs7l/Xh9ZDpBnig6aJB679SDYkfc1cY2vXQ+1/Wbp1n2seeeT8
qDWfHHmz1LzyRpPLiZlyISRAM3c01xyvzwYg3jWxg34/NPa1haWXIzcgqVT88OW7qRnpk6al/61/
a022RcryWhk0I2skyWcFcL1Y0etA5lzNYm+BIWubfKQp7dWgh1tg2ANNcA81zFcnIapigZmtOe+l
Jr4zBPoGfREHiabBTw+IjZJLCyQ+17T4BkhyPDX+SQQuJD6Q8p5myxv5xL7A1MR56slghzB+PhoK
HL3m0mN8hx7SInErwx+9Q+zAEvoz1LQB9qsuiW2Nt59MSmtLc+8rypy1jK0DqOexpuPL6jv/3juv
hc4CpxoNF9xQ0hCnk4JLqmK6GzgjUGEMscXopIHC3xx8TeV3wPNDsb1mmtcvavXaAvAnS8VgInma
NNk/BPFf9rD+e039j8H/RzU5AEz4mSXXB2MkIEAnBdQ6M2CtNSVFp0OcgBuNwUYSMGCPJA0IRnOe
zh4IdQpBrPMIIt4izuLgKNawAovYAppixWHKcqiC0a9KJxs0+pAHTywcMz6Tpd4GOgch1MQhLpjN
ySEkIdRpCTAAHzuv93aFTlJwdKZCUX5r8w5tQEzTU625CzqBAQiDiy+TuamNusXQtOJKJzYE0Utc
U2ZOzHWlyr6CNdsBfoLOesgIfSAU7TAu4Nl94iCYnsJgzoO32HOIi7KsgxnlrwiuqnM8oqvXqRK+
zpeYddKErzMnBOETSqdQ9AyPLrFOpkiJqBiR4ftEVpREVyw6wkz1zV3VN7oLG37O3rND2EWoUy8A
Za+n+UwcRq5zMSQBGaVOymh0Zka0pmfoHA1Pz487ojUMufAsBZnYnqM4H3ooxmsSh87k6KKNoNl7
iDrxGiZGe2KdePLs186i0h5ywsCw8Gg8SP40ZGhthOeiIZubLU9mX7Pp3CuxDrnKc9D2J1oM5i5g
6LhDcO7eWcjCnMJC71jC9J3z3cSHM6IsPyVsW7a9C4LZsCUxGFjZ2lmcGq9VZwcd57W0n/IJW1op
zdsitt8dNFh077qk/pRzfOfgh8J3lFKvTs05sEr3VroaK0gcWaf6epf5AzhJ/oU9K+/OIlQRKSJa
uzBbFkpa/N+ViTpRAK5FNYOmM8OHac7Bx5RWhwQI7iMRuz0aPJOdvzvc1wSN2uhHG5EFh1Tme1eP
CBErEIsrCLqdcWrW8yktSDbCS3Wfh3m2w33/XVhYs90ggiSN+QMTZ3uJh/bDa2O1tSNQBMZk1FBA
UrVP8mFhPytPaVSj7hjnvQ+xUMtjrFMVLrdTSwcpa7BWus2uswfa+HWHu8kIWI8WRLMKcmcUYLDN
gwYiuU7FWgqexmy8eCiesNQaxqPs9J+nGPQKcRH1svUNtO3yF55w/l8jQ+yI1nMlf99SNc5FFOUn
r6n3faYlGK7otl7AuoVKD7Nl+Z6YVGbjE3GNKEPAXGOewmeCb+5Z1vmt4/V7Rb8dCYvT7lsbMi5L
2cFW1f0kJFZHpJ0i+07CJtWeZM+VCJdUr7Z9WKq52ZG0EC8Ex5ZZdLug/xs9i+CzqX80zZasuL6u
rv3ww1XuK44OzK3aU+cmnJZk7qHiwtC0rQOMoFGLJItg6Urx8ZNhZO8TJftDQyPfMRlUNPiH8Fea
gkzdezd+CpUa78fIf4dmSS75gksPPUlG+wnl9Vse1MCIEY2yF7edo5jZK3u+95aKgPlMj+0qLqT1
AEZUPJC/fnSq8C1OECzW9fitGdnJ03n6yuGFoP7vbtiWHtKAioyahji+CjdcbrnzrvPwl6c1uTrd
F/0XBgAYtlMVHpXvWueot/dlySxwSZzqZ9XBtB7VgAdbpsFpqpi5uFmIgCcni7swKIH7sGb/HCn8
Vw2XkG+OKMRJ1sWNNTW3PlNh9Fz425bu7I/WyUI1t+2gN/+YzVtw3vOrX5FtQNTaXvXGrpXkVKfu
gkir9q4eIhn6Hb87n+jMbinfHBdLZg2GllyWW5WjaioN4hmXxMfZlNnzPvBi+dMj2Qnr0xIR5+1c
SrD1G/pwuHVR59VemB0p/6ZND0WocDlgWytuwV+DKXjDlvHhBySqkTuHNPw3H/pzZQ+PmUusEcaP
BwfAR54X5aETKe74wNHS7BfyAqnzovREVDQA61LxVZg/lgE7mwWwo3TtQ8P8BWnYo7eI+6Ukhb0o
TQu0COy4bAruo7A8VZjycBWDJQ79cKsTn7e+XX4SF0LmiXxcJh/weSluDX+89SWCc7x2/lbFwUGE
/Y8p96mlsrc5r7HupT+lAqMfOzYiG3VQPOUd0lia5EX3YFUhIXEjdufc71EE12Z/DI1z2YeIDhNC
HI02pgGcI9sUbfVdzb/nkgCdqJR3cxMQTl4iyEz75kWI6XWavLeyDp/JRxKMP4cPjFG4gZeiPQXT
a116R29y/JNNBhyyR9r15Bwz1dh67ZloimCr4dIbYREI3k3dxs4a3N0O/ngKfYzajEZcglT3ozXR
PejUHYqeU8SnfCj9vDxk2HkiqCPMK+utSwoHeXOvTVPfEeu+D7EcY/WPcGQPyY1DRguIMFFeLZqq
ceB/Vv3PsRMvXG+OdkCPQroQK8RwbhaSqZdkhIeyLC05aMaX10NQiQp03QR8MlQLbgOSOYzscaHM
fsKEQFnYYkVMlidLJE8p3r6NNImDjN1fS/le9yhEk5AyiOkG5+F4A23jKU5LqjjzpQjRyqBWOpsC
o7RZp98bCPWVBFIhI385lymEgxlkR6wKXAZoYTZ0N+c44rOFQMF1v34MszvLPTdRlt4wIfkgBOap
lbZ5LHCkHWEv36LGnw9Q7x+Ecsb9ODasw40tWFIAGC30+2nOTSnRCYsM+sMI6x7RcTYdG5JKkJ1V
/Sa00nSL/JymH/LdrCFOhcBskHl2g23WqnZJNOzlQMKBiFIdsE0hGfnpC9bjR9sdx3NrPYwZ9XjL
a3Zbgkic0rsLWhDasnKvRi1+L82wDSMNHGT0dJnqahPKJD56XWBvIrbcaAh29gKHu467N6+K7qeU
cx/uTYN6Yd/GvOipcA4m9PKdMpcctXDww8G1fdtFW3RVJNuhEMJCcU8c96soIqbprsG8N4Lozf4m
54r52Run2QaIUGPXOPYDwSc1sSCBScpIGRhP0MKx/DWzfzSw4B8W0gK2bet8yxr9lrIWSlLRwUag
ZYFhj+qV7n+m5SqlvK8MkLxTTk3cd+2d3yNlnTSGWSTiZ4SqcG9b4r5cWL38zLo2hvuSS1x3rf8r
jMZHXOQeFBNWCSdH651lgGSwvQ+J++46BmdOjMwlqOZtpPmKJfUuepXEXUoMwyXJHkCUa0IXckdW
B/ZmTEWc4Y7FcYmoHAE17nwiPXGWUQrSXzSmLyy22EGY60TCeg1Q6SN9uPTx+KtWeY3c9hTYTnIM
RiI/M3xee5UmuANGXZQwQ9xkY/4L3fhNUAS/KoTPNp6/bZUTnVP1516Ln8jog9LA8ics++r16dmq
vsa8m78ZBjUHneRd0p1JVaXiLiTqhbz65YbuuM/k/GAwN6YD4O5JUABFTZLiwVokBnCcuD7r+9zj
qK3DBeFDj+u2DdEMwKw52wIeQGwi4SRgBfGca6Nsy4hO8wqIv7ZLxEa2ZEelYnUcJrql6Mof0ae+
lHYClCmo9lCSnuqy/rRl/ynYizhFK/bmwfHmH8PUEQeUenzpxx957z8nLcEeRnYnyOLgxNfToSoI
mTT+8KjgzRFJOaGeOEhC4y3vlhNj4Hsj90CgtM0zP5iyCXfPvvOzN7Mb93WGd4Hk7okoRoo8RcDl
QakJN456T/KxPBfRfLFmQ+z5GhNuwlplRjcy89B6h8RcdiK669nLMTVkoglMfwfih6t/KuEa2DA8
G4WHgtXdGNhcylwn6kYjMR9U2G5QDxsh/XRXTX2CTLHGf12mB+TU+9hKXTrSaMHycLnT/xXnHGjV
pp/AH8RlDfTEfaeDyOmKE1nNsH1IdyHdajnHZvyG6Zjrq1FdgU/5G8xAeU12B+i1jIqBrwNlQb8h
YLXf1YXH11+/kVktvvs3Q73wZngShU/ODlyEHTIqbPZuN7EE2HJjBOKHQ1QltTjqrLGqIV2bjZ46
feVx9lwnhKDknwa9gGainY6wNdzFjvsA07balIPyYf0tciMY41Pbv6aVh0Y2fAls5vlT4H8rKSK3
dhsi/6/CR4PIEpsYRUaRjtryDb9vFv83o1+0jk/BADckZfYxV5QbYwmoP6U7X2ZgpIisXZjM42JW
J1MQ1NjReOTi+CuBvrGrhO1tHA/VVJcJ9vJcJ6JpIsVJ8r6Fo8mXrUIE04Uhc05npu/WsCOvYV9N
DfbcpbcT5Bq2R8REHKHPD/Y1YjJUUvVHIHjBRpw8hfobGQ308IM6vZLJaB/nMKZ9Irggpa9k5Lzm
Azkp/8HeeSxHzmRZ+lXGej0og4ZjzHoTWgcZVMncwJhMJrQWDuDp5wP4VzEru2a6e98bWEgEIgLC
/d5zvtMTaFJI5V3Kmmts8z1EhxcWzg4pwLmysBRBSUJO0BJnAmB/oYbp4+BfCxsBZ9pgYO1cXiZ3
eutdqp7cW0VuPBSz3+OY8etmjAf5i6FFoJQ3GlY4bKyeJmI5GksPo2gZC3dVKwbzkGMlxw0eBEjg
bvLUg+eqTTQKggslVz04ijb/XeUbyarhJDpOMJmQmQDIkHApphgX6f1iXNVdMne4lY3n75LYiw+p
665KBf1yVe9qNz/pJqP5JO/6nauNT6hGH7w6vDbCVFeBHXxg+NraOXpgOVg3Kymfye++j+qlYbXP
uWVeaxWQPu3jnjGFAyffdOKHxuBowe+0geF4AxsVe0QSZ+AAVjgeji6SVPIvUgAkCz3xXj1mN0ob
UqrqjxZ2xzBoPrRKMmtREesa6b7NW+J0mqs6HWtG/lFW2UvuMJcYe2ZcHbD4HMwHpINmyaz8rmnr
Yt25zWOV6U+e9qDYJj6UXPlVN8NZ4AdjXySkg72nXyUpahu/6t9jGuPO6GAM01CPVMpbr6g0uWul
58gwfjBgW8oQdVBb+99KOyS4ER5Y1dMoarrwribfILJ/6V18oZ2LNk3z3wL8ykT3rqbWuZ0RpKyk
D/n0nRXZPNmEzaYtJ3KBWB65pg6j1uYUHaFdAQ4xNS/PurvQ+kBu6Lb/JINnn/ArXgr13PuhvjfI
zokZpi6zSnibKoOhg9aftHbF3iRFKDd9ReGM+j4zkKRHwTWM2BSGkBJiJHCLM5JEEbKwtAF7BnSC
ADv03lfch5C5glGqXKWjZ8XTxl3CkAOWnsakwyM4HQXHvq9G+E74IbDuqVc/A4SEIw3FQ76yGrQK
IhyWvY4xOmHILGKfozSlbee1Tb1JRu01H1RQlUVcbuMCpDLRVrtQJ8apV4mZs8dswRCbEuYo36HW
TSCueC1yC36DZG5up+BV6LczelWZ012kWT7HG60IKybemr5RQ/NZWIxolI4k7b5ILmXs4tRRxh/w
B5Q1uk4QLV1mLjSmEhsBRYJwTnPjjvFLHaFCUOpb6SWocEi0e+hxE/S9jYdCQUJN9WlX5lD3mvQJ
gUK+CYb8J9w6RhP3iR2ctQJJ05BVIdrOrj+JoPrZBL4LWMnUtvnQkxxjxM4ZcgVnRXd861O330N+
NS/myI5QiuEuHc3x6ErCdVMdvkkBnarC9qMPXEM4g6aNuAZBzBSjbYKFY6jOlj5/uE4MXy69URt2
1S5J++YSjg21NM1YBK1jI/9Td6rE3drGxVZLfhkB+lK3ycxlMlCoxGoc870NirZNx9fsI8bTlJvd
0QSwmuP6baHMmITN0AgtFmkX3Q0KKUVgAR4lGvJVroWkVxnj2qP/seYcJ6bI+Ee9kHJF1iOCKXDc
+Htc6DXCenD1NDiGvoENIToUTTYcGSVz+hpaDKxO9SNM+58FZRm6yNYBVhrYAJqi3dgVm8JTibTD
lbj2IudHZZXIb4T3nAnj4vjtj57az7HEtrukL1Zveknkd41u0tO7ltM9sDVR1dEZCQQZGD1nwbx+
w/TiLTq9J/WHetGpFulHNFgoeQ2qUrpgRmB6wloqRXJfK5p5tmPqc5SvN3GkJVu+yo4M2+ImIW8t
MBDuyf2VF0iZzx68oYMo+reGFLRTlQnGvT56NLO3CP5q8JUoqnoN5AAObypWQh1TNXA00NFVHbBF
gmN6YUQdqsDBuIYleulMh2NkaU6/a50pyDpwMQti9Ikic7gN+VXpIA9GatHeh5m6Vit9z2WCDGx1
H2Smtc+qX5WvIDdzvZ+yjIptlI80MxAphJpyctQuPDrim0FPZFvHDPHn0Mi2tp6kbuRXt7hkBoh3
Js5EIG5VohCXqR93a5nTakJdWeCjqDhCr6VIGoJ3iYSncXqiNEssn4BaB+bop9MON3+Ibuitzw1B
TriGFoh/v8VKb21LyT8Kw56Zdo+hLPwom9S8L/T2iemyd0AX2Y00KHvwfhZZjQyAUboizcLz0+Yo
w9BuKmN7M3P/jtKRJB8PRCThFw8ZceUbaxSPnpsRx5Tn8r6W4Qc0qB0h2go6JS7xoP+eZRhQ8OKQ
xDL0lsVYc6ZuITnHvbUOVfdbaOePGnqMq9ejg04aLn/G4H/zPWYcamzejxIxAbO6jiYYMgTwjC8F
XYKNP7z4Y0zEDEXUsXBeW81ABwhgD0E5Y7vBW8vWMs6MIFrB2NDPHORiWXkfoY9iDpRO14lupwt0
QJ08YcaGdESWyrIQpHQFHgnPcRysKx1ZJuqtcy+HnWX5Yi1w1CzDfIzBrnlipaXjLo+tTdFA5awS
eZE6TBZRXqyDgsSHLD9oX9QZvYXuOKfiHNOWuNUm3nGHErg9zSaDuAc5VZhLtBwCW1b9YSpsZxAV
mxwe0gqe1hmBGYBYMb6ndb4AZhfsDC8/Ikf9hhaTbEmP+gp2rVyJLc6JdbAzW/vOkkNOcwnJvq5F
No08TcHwyqg8wDCM6HP0c3Co1YAtwfvl5Vq6dujZaa05UK+LL2Q4vzO5CrZRiPvfdt/6AveCXuQ6
pUQUtD66J6f6SGQXTTxP5Pa623AMms4Fxg+5mASiltktJkQQzKnB4Rl1V+GCKekjRD349QZFvJRp
95YHMjjFdLtXbkS3U8/jjcGv1aVltRyyguJOA1eX2tI1Ztq8LmtvKwJbXRkN6T1GA9bEyvNFh5+e
P69/dKzvEFEuYQqQivZbe9AstENcSmBJlhvHHQC+qpZNcixtaQP/hdL7kvTkAjpikT+0SvhcECrn
moO5oLCYrDoyj6OU8kzUTnX7kaCCpA7MTezRrrf7LF695pSqX4LO5N11u65UZN9hm/qXVC3kkTRr
DOhZi1XK5kovy7UX56d0styOYV7vsSFoKz2UNxn79j5+RBo4riPU5bYk7AvLX79p1KDlRKXo90Pk
rknBewLkXe9wqemrElIlCtV8q+sqnRsQUgwbxlUjQgDyjnEfl169Cik3L0KNEUiB33kROektVvBF
exaKbITGk0sWtgvxUz99NKO4DJRbkzQOv4vj3zlxItco3Ck2QsarkvsxNe0rMFXC30fnZqVcDVxo
UCYTQk7asGBNxzmYjv6eSQbqfS/ylafr/kvcXKv2l8fY/H7UM/dSK3AdDK9hs3M83CQhtnrL7naf
O/2D0WE6h3dpERlp1NdW1X6kwwAkGXZP3XYtPM72pGhcnrukCc5lEe/wg69UU5bPlT0u0ZnqW5lp
+FLibaU7p6QDRNu6H/DApAOGQ+VoKuDQrX1iJZzc3PkTxKLVJJxGPasWnGkZ/EcpQV7AQwAku6sm
j8TKNNEAC7DE7Us0QpqtWobITbJMKuPVtfLsp2GnBytdt0OVn6PAIVzZaLfOqJXbSuH0UlTJcSQP
Av9rsBkth0mRx9BbDgt+KcEB4C1SFDRLZSS8sstROFUhFB8pb7nH6achF9O3+no51OgkMHn/cAZs
p02n4VSOxnOs1JThBzfehEMHPdAPNhEWpLaN8YkwcaC90VerwVf2ZGt3Ry0et21rxae2/1ZlNZQf
xkZYwMN1D1byBIjSX6YpdT1c0P6qMEVzlJ0SMCXF/uMMyndKxuaB6O57QIPwj+T4g9EGYaDVW9La
CIExvnsNUlhfDRGXJRjo9d7cxmbExW/Q0ntjGt/YDXqOugpJKo2ci0253Bu44EWdkVz7iVundM2W
FG09tnf01t4jsLZrp9Ii5IoKJTGmH5qHPcYV+sGpzT1CZroNdlRviiy5hfV4h5iyu2Kuj5ga83dG
5fiDduXZQdD4MTrqnjkeFzPiTLF2rRjg1OSGBCcslKvCspwfUY0IoBUxCW+5f0EtybUPDxtTRg1u
n7FRKRWduWos6LU1V9uu+Ps0Dum4PFchn6lzrqhVsaJIYC1gO+d3ekDpxAkVY52UYnJ1Fzu67jSN
daraGc4J6jz1StGyVzfKrqA+QFvoGIqbiBB5LX5w1APK+OQ0LxQlSk+W4zGz6Ah/LdgXajQcDGJr
upJxQpQMFQJsHO2BRGUVq4Qe0jkSU1osZqDE6TZOYX8n4A7bVgDo2VWJmo3oK6IaoBNRl+qx6a1v
fpMd3SQAKRH418yK0pc04b/GZEObFAam31joSKZOp0a/CvOf/kTCuDFcK1qEB1cw4BpcEXNmrnvW
nBNFSYycG5aPRjs467pwlRWVOhDYB6Wm6CUskGqWbSxllzeAMJQl6hPy95y4v4thnhP9iZ0o7682
wbbbuFaw7hlyXTIMZBD30WcjfUvqmBIV+Npw6R7YAEcgcVj5utBGmHsDA5SKCpGpySO6lHHrZukW
CkJ0IR/ghhabqvXYKQyTXQp3jUnxy25Q9/QdpL+pcwh2ty7iYd3a+t6tvfIyLwgzW4e4AjrLCPdm
YULZMgJ1WyBrZiZamejCouolYERlTxA0Fan8sgwMsJrCu7RqbeCgavVTgD45Nii5GmAvlhnS3IVw
xv1oGe7JSJkKZFl1h4NoGiwfoJz63/qGDsjg70RGIraGnmDwAU9HybNfWhb5RKG/pdOO+UlN3oQF
ojJNwN3iuhygfLj6SpfRS05jc0hidV12Ogg3Tkx5Ue6V54gI0EWhpBAax1LuwpqLu254HGRjF2wT
rafzVnh3fs/I25cdEnq3G28ww8VSG42TD2YSesT4LhZuq5vPhcGwlshZNSsQktpteooaAUWH/8cA
rh/aaXowQwfEGWgXXZRr10jLpVImys7qi19GHP50SlVsSjzCsN8rc22FgHna1OQQGImtIW2Japj1
I0ldhDY4XhcZ8jNVcU51hRQl88EMxTbuppDqUuOe23T0HyIajxGuAIbFnBmTJ1BC8oL4C3bbWrf8
K50QZnSZ2DP35yrDiZ82LJQHH5hyMRULyUvNHb1f1ilh0Tp/es1sAcgBDbWw4i2tLzZ6b2+a0b9r
aZBRvhtqZVuXyAMzbJZcxQBw2gOzzfrojzq+TC4JrdoFqyqghlI0FUnr2ioxhL5VyHDBHdSzpWAb
9HSArJTRrGZ4oNDZhYh380Nv3LhhaO5UrIArZchebfFoaLSG1C4+5ZgVYNJT3aCu7kLoh0f+PU10
ZtvUgNxmuDHl9/ZNRDdGcxE4kI64LPBL3xyhMleq91Rb0ERHkt9Mtw4ydynF045gjowUOVaH6xgk
7iJK7vM6Y6bUB4cAOd/WNQ0q3LLu6IIy6bXR+4l+MYIQg96qDis4ra92LJSdajF+aEPlWmJXB7PL
eXdMKZupwoYSUgSPnY1TSYCzN/s6JLvJQ4WZYwdorZqh2+ge0zYkFJiSd19E4TZszJ/uwNw+cbMd
qQTaNiMUHLHacIiICY818sKZwA+A5FnMt0y1xVk5R4yPKrTofsod1wggj6c48nkxqzGQJhBUnkyZ
5bDRq2VlRATA6JMHnxkHDZ+QnPMiYD6FOiybEtCpRtMX4qn5+XlRT4npjSKe2HRavnOSmAusYeNp
9V3A/3uYH/IpR5dTDns0SdtCotmDyVtvJiNNKs4Zk+MWvKuc2InuipPyZKtngaYQAUhkqczDyICf
jRSzr2JePGNiGQ5iUp9lBMg7U5J8NGfKTw+5U878/2ip/ytaat1Qp+S7fwh3V2/N2//6RPdd3tKP
f/+3y0f39vOfEHx/veXvOX6E9akG4DxbMx0y+9zfcvwm4fLfuXv6FNxn2C6aaqGqjkBX/ffgPoun
LCL9yPTTUT1r/z3unmUCEPxdPg3ez3EcTBqzfBoh1h/JfUFj9l1WFcY58DsGb5D4HY4ABEHQ+f0A
ynmIVo9DElQyUN52ZHgYB9apYjC5GHVAI3i56LJC/reJAMgasgDo+BZTNkAzpQQ0FYWBXIcywMD/
TQu6TeCBTmlb0gUkqPeRMT0aBgqtrZZt8t6BY+Kh9Ig8umZaducR7rDVxKGa8gs6GCn6lGgwVuCn
sjnmQB0PtUHuQUUAAuYgCk1EIog5G2FKSdCmvARVkpwQ0ftXG0U9aEw/N2hf62eqEY+W0T7Tss5f
DFdujKy/uMKr924rgTN1jMDAnKI+Mctr4OgksExZDpavvTvKpNrxMo8hjqNhrDMPiYrAWxGQFaZU
CFdvBUMlxmQq51EFInQzZUhkuvrSEioR0dp3CZnIp7SJnNiJkPiJccqhkB3NHahVBxHoCHMqv4bC
Nd7H8tWaUizYJep1OeKEkwxXXR8ZwfwOmz4qoySXCa/IQnxNUEPsKSfDmRIzaCImy2pK0fDiO2tK
1cBij5Rto8lwq3Ht2OTEb3jEcLTEcVQ5uRyAWwtC5rPNaGTexjV/2goisRrtShIY9lFO+R7MWG3t
OE6pH1JF3JfF+GabluonVDEGsL+cWr5S7it3CuEhPtHwDNkh3LVIdqMpYaSKpqyRKXUE2wgCBjCt
1pRI4jgxAjio5IHUqdKarbvM1YYmWbPJUO7qDTiErk2jbYgVkIINRrZoNFqgc9pdUcn4bAygkAWA
ZbqczLadmEG77060vAPDnUgJz0ncIdLit8nh0j/i1SsS6sVjnpKkIjuOAzG0Wz8nbXzl6ElyVzCg
9gAenJwHQbkeOnSeLvFfW9BvzqWW/4B3COxezboNVUpclyIgf7VQX3wTkYBPqYOfxzuOjKH3BaWe
qUFPEaQzLtQ0ljL1qyNe2FU+SuMlLlCL+xhfKys+9hpxhI5rHCMuTYwoKRBpZjZAGfKfXNRvmL8N
dtuGMp2Xqhc96GugK3q69jSIGBX/IuEMLiJcvVrSrO5XdmkANjKSvU0GyARPEXds9U7YOse8TKz1
0KF/x2j5QqOhPsH9I0rGeDSSoH0FIfNAuj0YLaVb5V1i7VyQAKuxPzK89o+VphT7ISC3GosugROa
HJ/tkOYELm3lDX3EmSoKQDaVwJxC4xwivG6nKco+Ng31UoU4kr0RgZEI0xeguPk51SlFFDk6DceJ
rG3iBcYFit8pQIi2m05XGcA3oGa+D2VAJU+tUUX7UaLxo57rnUaRdxSqE2sRaB4gHJXfYNCDfKUq
TX4OFaFuifh4Bc7mwRYOe2wdaEmsOi4ptjYGQ32bxA+lT66EaNQ728HmERZmcjYShBPtJOLyK8ZD
FgS2tVXXDGO7vF2XdqCvvCrD+dyhnscEo22rzvVWUSppDHneMzWm6LEF1ZWXAmKFHtJZTW1xyFXG
lT6zX75nMxj8EjroxbDTiURgwhiA5vpcJFF0ziwPLCSjyIy/XLFR72myaa6u0X+QXGY9xH5orlJE
orP4us36lWU1xYHR9/dBKcyt8FOQnGiqI9Nj+qsx+J4zLOfFHGnZBlMK2Nf9+VY2p3zNYZqfz3/l
bM7Pf939fOX8oFMB1KOSjwD7t5vzUz3m+U3da3fzKueXzI/Pd7/W2MK9OBix/iTevoIM3Tn1cM5G
/Lz5lXs435ozDufF13tihz1iMT8t5mzSr6e+3vP12Pzu+Qk6epS0W4s8I+RzIyZTaE//egs+0xjn
F3x+3LyW325+vm3+lM+bhks0IBP/7fxl/lz1fH9ex7/8rp+r+ON7zu/pKw+shwNZ5Wu9X6+rq+5h
sPyM/t+UHvn1kt+CJr8++us3+fPlf367+T2/benXJ36+87fVzytFeN4g25sQWvNbi4KiiFUTa1Fh
cf498dK0y5qwyz9++Xn9XxtauOa+SKxqyynw1bc6/fMNn6/qAWTFHkbNxohXNthWiHK6Z52jnDpq
7vtU9oMQmW9f3M8Rn3OuaFSg3/k9g/TrqabSycTxlMP80Nfj8605jXdew9eznxmitf9HLKsXlIuo
wIjdl3F5BCUeAcQ5hN2EpppvAjnGzjzfHzCv0RcI6dd+PZh5cbeP85fPl8xPzO/zgkFDQS2vXhwy
rW4Vm+jx1M21NWnDnPrpfibCPZZALmmNY5aab1UmpmjQCvXSbJJopadwXqnSu16//TpEi/lUUOgX
vdH1Q6vlx8oduVzF/GeMgbO9QNFU192HU39wJkcOlQ3fE7IaKLs5TIvGaTHk3V8LG/PKv7z79br5
bfwb4Mu6jDgFB8dJXxz7unao2gAyUfsfWeBWm6qqmci5Y2BgXJKvtGYfco/LfEhwyqLQ0dDZE6Zv
ZrzNd8sefbbdZLtBbg2GOAAJW/ugTqxA12Hy6vVtSylgcqpPC7AnjNFm+3qadv6Ophs/DBZ318Hs
rk635rsFTMltJ/K9Qnn2OC9kHrtLmoApDiJNoS9YiewIDTin3MtfOrPt5oUzGih5PWfXTZ6jGXw3
L5ha/yo0pHJFXtBKcT0jRBpn31WyDo/DlPEzKERAQbNe2Ymn7BKa/gpSwb1pus64zBSLupWdxzBe
GWwiWCF4CZHewXFq46AAEFykMkIBM1nno0oHVSCZ/dpd+aoV9rliRMLljL8q6m+pRksuQGSlr42Y
qgleaFRK+AnhFK2tySftTqY+zTw6Jv4WB0Qf+XacyaNpHj7fkra1Yvqb74Lp8Z6wrkWiqWhmJnN5
OhmxSxXz9HzLnWzazAnOHWqEz/+APbtsdn7L1JwBAGid6fd3poVssCKVyW1Og1WnKbszh86ib9ip
ZS238zYM+MIgIQHPhGPEzfl+MqIbDhjmYbXKYANAG7RKkt522CrRvFPEX34GbKZEz7j/WPhDIGi+
p+ZFKhmiFMuEdaZM+7c1iHBcqoRhYXiZNBHse1874Hzrj8cGBNRYw4CSiOls6Dr5JNfbfPLnZiad
Pn2l3+7bThCumZ+FiyycTi4zJfDz60w/9oylm7+yS9F+kY6SCKxpx5q/3rzDpfiPUPTN/8P0jPD2
ZkCtHY5Jepi/8HzrazE/1sRIEqUwvnkTSnGGKzJ/JFCx0em9zVDF+cG+opvZNTUpa9PeM+9C862v
xfwbzHe5VjJcjcyd5YaciKbFH2DF+S5UjFcJcHSZDepdM6f1zpDLz5sGsV2LjqrpcsZc6pMt7gtu
+cfdvDY3qeEjq5nqLbSVfl/AGqYQMz3mU9jcslschDR6DChS/2hUnJdzX2xeBGgB1r3H/0Ukgrcz
zYwKLurzMDbXM4ly/v3mtNr51vzY190GmxaNA1x0lmlvW8vedDEtYFJ99NUgHTjZVK7h5UbFKpI6
jmdA3jUNPXM/fyGTQ9rKyUWVU90rq5kELjSfLAodLA5HVtWDDTE3kQkEHtiv8HDe6Z1jH8IBLMMI
OmcVU2s+9kZ0omn8KGVD3FddJGutAgoxb2wbC+KFvOmELnSbeh+7x+dRoKirLkNVlIzwXSSsVwhU
U9dlAIox7R2NgYwZgvnjjNH8/KenAtnXzuBQrj1A4e6zbFl5PsaAaW5kJm+9BjcBHrh1dKYF6ekb
pWwQY+Z1dWjmq5orwwOK7cx33YPN0HqHrWfTBe0z4C4F9l3ir8qE3nbZBVWKLwFqPmTI7RjI6NiY
GU2/urgvYyyW5uggxgvplVgWyq6hbNtVpYKCUARqU5j32boG67YL1HCnFeiYI53UrGwyW00nC9h1
OSgLdTKATPc1j+a9G3OpnWBu4D3okJuagNwl4K+o/8jkdXSDmWqrPBtRSLGguySp2a2d2r0TETBQ
UVWP0sbiglbvc+1mzsNIG8Vq/hw55kS1qqc0c1a+U8EwhIMJSZaRjp2vUrw5uGW4zteyKuDIgFML
CVcqMPKPy/mx+dkxCqhI1s1j0HINHUf/yUPOsokaPz/W4HpMZTjota8dKX47IaujqS4PYdk9WUoN
aS/NKH8niDlULBzrecMyEdXbNtYBl+XXirrAWkVcv1B+BTUrhQL3Tat9zGuyQVcl9U0n4PYhRqUE
wZlyXmBE84mzVz/MmmNRVB22I/VBeGW4qw5RPqFPpsV8qx3oYiEBB+yLtmLvdFdH9BE27qDFORgW
66wCBfD5Ao7efYyxqKvaTROBj+rw73VNKCCJ1fLzuwUFihOVIAA6n9NJd1p0KRnpHUUWwFCcZobx
JR+qZ19pgJ4iGQR4hmzLsePnJsD7N8QIwQxSW89RQy6ZgdpfNFwd5l+HPjnnXUie5mJUcneZSqjI
TDbTw3xLiBDf19eD0AZSytzDMVXUYDs/rk8H13zrazG/zP5673x/XitBksG20PgDpw/67XXzTRgE
MfA1MHTze+fH0givP9l1y8x6p8fWIhJKytUkfaIpTIBzbUUPGekQZxd69o2Ww7iLJFYZV1kbeqYv
KmcqoSnDxvAMTNxAHC2Mk75Mn8diQNCeSAhIfWcTKUQfYBxL1It28eK32TYV2pqSBQSzgLDHKvNx
yBgdJvyqp0cEEdPra2xFhfsdI73AHjeppsGOLc0a/xOF1ArCQNwfZDcqt1EP3rVo2wvD/F4bAgWr
L72rE/jV2dPgjmfEJbw5FQCiPrefdGpfO0pM7UbrrO57rBzn56WBvsLWZHLovArYnNY+4Uzo38yg
DpZh6jmX0i/qS1a32VxyecM2e8t0Tz35GCQQj4YWQg1Js5F6zBumAq1vYV26cbJBv1/A0nKyJ7q6
l3mt/Grs6qFlnt0wl1eLuvBifqIRymsQmemDLCr9YJnkLaUDyn9aH+Ndjso07N3xtdSACmaZ1e7K
2h2fZREQNcKXJDVBWeZ1aJzQSGl3zH44IBiv3wkb5nY9kCePGcbD0xZqx7YPkApMW4tzcDW6dvwt
RVWP+6vRkFS2wTcLgfO8Ve0Q9CAZbf0oHYBhFgmcn5tr+uQrhU1o3HX+oJ2I1MYuPK1yILy66y39
eciiZpcPObnedSNf04Du7/S7BrkABFYbxqG2UFi3Xf99flxNEF6Cx+mv+pCiArcbSVAnb9CC/CIS
tXyiMpjv6x4rj4bL482Sn38wdD9zjRPaRk2mto9hPN7mFcrCSpedJZpLMBS4XXPMgvMmWiJ70lUI
XyU+83WNNgOZUtR//oEId91Al99Hm3S+mP7qTicz8GnUk9O81jFwYOBOu1jr2d513u3mtZql+k41
Wr+Z6jARtBGszJufaQwvdSd/DnN7CWKw3wxlYZIgnbv3kU+BFZZo9k6i58EETPHSE9W1YaLsQ8ut
+nu/p+c4v6L1s71lK9E3hSyWjTlU5aHghISQE0iCr6b5e4iyA7Lc8I1MA3cdGCUY6ak6quU2/h92
tHk9yJ43PRFbr4y29HXkG2S/oHW4GxpBaXNajxWSniKV7jWxqIQpjpUyfsiCu6ryw+X8Ch85hE9E
wmvtOsWahHV5ZGKgXSkTI5yYvk+FRKbOh+a7P3kCJyERcsy0vKr4FD7XYcNXTRtLfB9LhwZZoUWn
DMPNJcHv+/mKFlVZN471m6iBDaAtbk7pEKpI3EgpmD+l5xzgRuItyQVO8V4xTrUdYCmscePMG+p2
O5uEs9P8ArSkNWLVKjw3sNjPXCK8z1c5Eqf44PzoWnsK+XbqcyyakV0Q0ZXEK/+e/LVBuRYQlyWN
s2HK/IxOGp95JbUf1DU/t4eG+LJVFEI7lco7hWFDCKNhJj9S5ThvjzYWBhjQvLlAc1ZPrReoK29M
9LfOfJlfQIbBAI6rNC+NNhQns8bt2PiNCgyAv6cjCJnSffWTITmlSNmoN8cPCq5tY71Lx6y7jUIh
MFuzy581Xd/Ebs230kgVoiRZR8n+eczYxnUXhcqz0vi3z7W5wUOBLv3ZI4RgTTcrPjqaYl7YmbBC
YOd+Q/awmF8ao/lb0NAtb1ZudugvvWRnkDp9I2cS3tS0bRko6Izi7JvpYH1AG19ddM2UR4JrDUQp
RfmiJuXd/FKOnsdWrZpnSiv4jjgkDphwgitdbJORT1b/MALkO9NaDSa1Cxs5/T0xK/qOwZOyHW0j
enB8StIZo/yfWO9XKgTO75FC1oK/gl7gXwI8rUhVRb8Owe6/mKNJ7iA/Dxyi506twmezniJf/F47
6GFWXftaUZc6mhFGRi/zK0csq4u20zTyk8ifkzCx101XHXvM2g/SwYo2v2wg0ic3ycZWImRLXdtY
Z6n6walHT4LrlXDSsY2JXZz+vcL9pnat8eQECj4amJOHGPrSVXMUuQwp27xr3Xn+gUpmcgsfb+t9
V8uYNJJu2DYQUR5Ivp5iKFiZZ/sbQbvqu6dyrha6K8+OruQnz9TggoZ1801LteP8Uip1b2GAQKFJ
JUGLXkK+ktLneztzxb09pogeCsN8b9NqrbuV8hq3hreSTV6fMksLLlYUY4dMk+ZHKu7BSFjvvYKT
qyNc8opHCXhcaQYbL+/al0oO53ldQaP+UiI/eqS/4GzrvkXuPXLpRuGObXBaR0cgQT942jfXGhHc
20F/jMbMvyK3Vakisj3zYr7b+q5yEYgMj9p0aprfNr1/foXhH/6nN/5f6Y1D+RJ0s//fvfGXsH7P
M9oOv4PG/nrX30Fj9t+ECmBMs3RLOMJVaUb/hRpz9b8JAefLRWLyV97cP7rlzt9olusmYheGcvgq
f0up00GNGQ48YdvUVZz95n8rpW7KoPtkc+1//vu/mcJ1LccyVN00WJ1mG3/0yqGcBTE4aPvogtjZ
wUbqr2Zzs7Ss2lllP2zoNbHD49pCp2bsM7+YzmnDOsSnsm1Nef7t5/sXTDBtIpv9uTmOPqkINLhg
SAp4/v3tFmY+BDHtfzN/1iHOp9bRYERIPHZQbCL9vSOe7qpmb27h4ZkXaYMQkzg2mi+fe/p7/3/8
j/xffD4Et//48abNr+syEADD9s8f70b2CHLLMY/Y/F5z0bUPcDB3dlNn1K69ZC1tXPFd0ZxAuIfb
/+S7Tz/1H9+dXYV9xbJs1VHNP757hQIdbRpFRYJYrLfcG8iGHowF4xSBdJswP84fSHbxTTrjQQHQ
bKcJ9esoPYJibrZGzfnfx5rKRAtb7n+ycWhC/sPGabbF/oam2HXQaPzTHyNJ0hygNJnHhN7qOqrL
V5yDxOeUnrZJa5S22KZxeJq4nKwpoTpMtwnxIvCn9YckV4Y9eWiQfMXm/79d5oSI++NH42jQXGAo
0PnFdLz+vsP0eVKnDuS1Y9ARleeXXr+qm0IlYtn9paL7fyKffGvo5NdHoylX9UQNS8rUOoBCC7fx
ro7IETLqbmMn5XAcBoLQiKJql+iKo6tKodftGL621YORY85hUK9COGDuIO3+J0Is+77NX+neODs3
NqHCQWpB25h/B9f6pEB4vSlxccdBFp8RfoBhibT7/8vZmS23jWzb9ouwL4BMdBEn9gMJEmzVu9ML
wpbsRN/3X38GuBuXXefUvvdGVLAkipJoCszMtdacY9p6sqdrWYGlmx97Ff5AmNc8hiU987h1xTFK
nC+abX7S0aZf/vrVMhDZ/PZqwXAj80R3DQeXx+/AvcTAI5uRcn+OS/hNKmwlCAkiCyC2EdWVhXik
J1DDnNDRXRTN6oGv6e/+/z0RA6u/MHin84b67Y2msMBk0Qxzk7KE2YMeXTGAiKcFCWFlds/A9gKr
wtIoQ3nsuvxIVTi9/PWL8ecrB1CjdCW6aR1JkrXCCf+w1MRd1UDP7uWZhLMfmnlgssMwjIBa6XkP
Mk72/I3+0/L259WW3wk60vP4P1vCb1erPiQSAnZG3JZuHaamJFmqNZ9L5T6UYU52kacvZwgvTJ7w
rKaLc9Vxjza1IT42jfUf3jrmn9cbeAMmTlRbgAww3N/oi24oCEXQkFuWaXcp05HQY6+7EjmIxxvM
mO7Ob5ajxT5tN0zyGJH3y1BcATUsR8g2MfHXlXHFs+hSV1soLl1sEZ6dPQm9sI7ljM61btLw6Hb4
TJp23qcli7fByZ23W/+P/Nz/deE2/7xy40FiH6MrywfIyH79a4amYYahncrzKHEcFUsV3lOmEQo4
EZ45JdiwQ8+9VFqLdtvK5DFrYW6Fs/0qEBU/QU2h16JT/hBktXeZzG3F2ACMqqLh2I/iPFimdkfs
3I7DJS0BghR3OpEHOwLcnH3mgOYF9jpjYGsBmmNPPPz1tfqrom3dpflHEYcsvfVydfTf3i5p5tlT
nlZcN6lVH+BkMb3Sebpj0eONHD73aip3f/0rjV/hnP/4nbZNOWwg1hPm7+8P5mwABulbn2PLYyRG
XtkDjtwHo6qJerQasPq5GwUR+l8C+bhxiSWy39O6yP/Dpmz8uvew0UvQUzr5upxQUPP+/kyqqCsz
CDnaqQvT1daoP0tyK9DCq3QbTfEUoBbX9xVhT/RNNHE1W6ahqm3EwTXbPvBokCvVqOfCGJr/sGlb
v66o63NzwEVDZbDXPxHWx1+vuypdJEHEDvWat5akmbMzrC7ZpgMpELby6C/1jER5blfdMduzQSFc
0dC7X/cVdEnmzqwdnZwN4mxHKwbBM8UHa1CI2Lz6nOKMCpqSy5hWl3NYI1s9TmWbWIFDmEy+EVer
3JhziKCqty7T6iXBv2bcubFdH9ZOBmV6+KgrLF/K9XZFa526pmLgRiZ3ACtSx77KuS+NoDbm6bSv
8WXsOB6l/rzEJno2Ag41ij2JqPwBrb1BxOZfX2f8CX+90tBv2ii9HN643iok5fT362tY0MSWE169
k1JgylrL/qAv0bIvgUSSTpXfQ6cY2bR73U+0DvgLz31b2rh6OKFFJGX9m0te64DZYhdv/A3tmIs5
PSak1mTdbJ7ibkxw1MvXXObHJUlBTU3gym+YwzmxmcI49uM06nGQpSmhSEw4fXxdAK9M51S4bRKM
9kgPNMGJpAaTPzaU8Ugq2hQeyQ3kkjBDwVRRnZIcDQJhj0z3bp9PCd5zOkS4WBriahjwu+4+JBNQ
II48atmA3RbF0jmOMMu4cePB/T1AT5vvCngRIUjNM+gr7FCmjZI6cbiERmyn9YR/cnYPrBvxo90J
QowEzpa4+ISXYjguUfFUutYT61p0WI9FTTa8zsjBaCW3z5EJo2SI6Hx5NQbQyqaHl1orgBtvQsca
ej+iJvOHeol2NgbCI+f/oE6i9pLjpt5UlnJ2KR7XjTO33gXRabUpGVTx1zOnE0OncFsvGZzeCUej
nmvFSSCOTWrzs0NWHRcwKlwx0CZmE37OstekSD4L6wBKgPjYvst8YHvTpaW7tF1G/VM5KHXsDetr
z/x4V7UJMz3chpuSEVTQOlnhQ6TRKOcHcdqT/iY2sorl0RqIhRb2tSXviNY3MMWm3Wad5zyPavE2
pR3ua7frAm8J7dO8zB+SIh4vUyIOpqVHRz23vxeTC2wx8mq8tjj1RBmDJTF6QkWjTj0MA/o0nQRu
gRnzNS3me+kWhzyMhyeGXn47Cg7yXf9kE4N0CbOCQBErLHakLDkc46MXmdbOIyo+IqIUBw/iXIJx
srtj7NaZj4T0R2u36kkb8MaS/LsbrZQUZWwMwQSWj/FEtlwL9TElUJiUwhkNahHddSH9Cwyi7mc6
6Lgsi2udjM45jGQVcFDtt7A7CIjOBuGreW5eMDESzVAx/Q23wm3nJzePAquMpjvNshn7Yx9aKnSY
4GCLo+GlQEMdjcC06g6LWLHTIS4euNZI3Wt6zjMGfxuBuWoTmQXBxJg2/VrhTbxd4Q0O9i4PuVI9
PjLq8IdHw/pcLuW7R3cHLMpSPoxuecdKho8wWrxACWyFVqvjg+htw2/bbxpvjQ/AjZNifPIIOb8s
IHK2gko6qCKZnMdiuGp9th9RET23AqeRHMOHDp9sgsOF5QPXo2d/j2k37ay8afYtPdutlw4lLCLg
ZBltUEk47d5eEoXXtf4qxUSSXetVh1ZlX8M2IVsZRPIgZf3AP7CEzNc4x9AMv0ovnM9dXv7Q5DBe
VW/Q1iyFy5TN7jbESEDNtbjCivjUGvH8UYbPjRlzVfS9895daPxET6XJ7KRyOXhLRzT3JCv7y+pB
yvRCbO36hzca2pU8x68tIWH3Eqtc3i/flI66uuiJbbNSgQctbj7H+pFxlvOpLZvX2Ah9FCbRvV0y
/FShkv7seumVsSRpco44WS2/cFpz27uaJXCpaQCkfXbXy2YOdG0lD+QMLj18vtsC1NqlrLWPDeVw
YNH628KWxQnqlW85R4pNClwG2mn1QDR8exzc9JKXcXg1I4D45lI861MU7m1PrCL518gi5yypsUwZ
mpMd60H6pEW/YkPCT95ihGsdRIlM2zvyz7a8pPYldo3D3IZX4BPto/D2Reiae7vDjSstsgHbsWx3
THopQ0vTeCmcg+oc9dIbYthYWf4BMgWxLkYafqyl/M7YjmSWZU4po3kmQ9GLx6zC8U00h/ex99Ly
DnMwbEXUNz753oxShVYcYjSqU5ORvhPWn5ifgHaRqiFutidPdvBeopmYsLodAjEZ8l6L7N0ECtiv
JyyHorDmF3WZgDP4udQJBVM6unMvfR0UTmgjUXvisDTm3NaxbWvtOHTGAxnafLvsL2CB3Ku2XJvB
Hfe34qygMt6bHb7npGmYLxnYroOmL4AnmTDSJ+15wSGIsVeCiGV1eiT5ryuLaWeA7jjP6fIALp6X
zETnnedxs9OT9oXmmHNWuUuCRuq9IjUrn3AC4ZtgnLyzRxgaxISKT4M0hn3F1GjSWJwEIQuX3Gy/
o59XfjGKAZozIDWNamgDCKLfFWUwUjP4USTnXWnjoKxS81Ex+N3aFrWEZ4YRb12iI8g8kaB1sxcH
rfJFtJd5aLSDRwiWj9dRzed+qagWq+kBAf+mkZXaRm1oXSpTA+UCaTNEqLzGsFjB1FeU8Ywotsi4
yQrsWVNsSJQTCJ/TpDvi3hwxJqdOuzfr0ftct/PnAarwYcplH5he/YXA4uGzAmQAfz23d7pKc58J
QnhIFxzC1VpcuHJs3+cESk6HfuCMspBkv4muUS2LHzmGDt9Fo3apI+exw0Nx77YGKJOumvZ5DxVs
6JpHzuELvw4bhhdaUH+a6Jy1svaV0SAiBfHgTCiQIuoXyKGWvog9IUOoJgvBFM8V+m6MUvtI/DnV
pehwK2hDwNReB6y34vFwsZgQny8EaDKLSpKGv2NvcQ4qqf5J84Wv6DbQXzXiX9AfotDGYLEM44l1
WMe2u/ecGTd+N4y+XZISYHj2fVPWNWQoQCn4MrvjbBv62RyyO69v3mtTkA+v1gOYGTTRrF0nAFwy
Tfq7Fkwi4XmpR9Cud5fUgkbfUpXBVAjC6ztaXia9VDZ/M9mTyQFxamZZVEPqHsIyZ0aZl9AAWrPx
NQ+FD0GTITqnOLnOGQ0HaJOaxWid3wjDoA/g6YCSt75kyhgvSejpWzp5jHzNxLowZovXIDXzIrOT
yDsJ9X+2jlFUuCBs7fQ6sYMHwsbwMDXM1psMuBXdqN24eN+dzv0RlcN4bF35OhT2e1UllLtSB16X
dD40sW+pFsaUJDkuGG14GBj17T1oeFFkevuqQeZP+MFFF0C9UIr6SnZfTM07dtNZm7m+c6P6Li3j
VQDYQXRgW5twSgJjYl4TyreyGiNQofnnHqweiXMxyzSz+Nawn6Z8mkgjtGwftu+rbZ/XZtgUCdiU
5UQ4pfUDWzIjGxN8rNN/wh5wdHR7bzNex5uQKw5xUNhG3PLN0j5PvGXB8hTxdqxeW7dKg5xUMPI8
cVegMYWcp2BWMW1qmIdsw8i4kvoSklrZXjXTnfB87nF9dnv3ZRgNsisn8dHl/zjvw/3Yza/WlBIh
H01H18JblVkM19RQftXz+WtvJId+Nt4QFsBFXx3Dz8MMTalyE7mVlTzkzUeNSGAS/DzYrAzXto31
bmYWBg/yFXeJgZO9z1KEN/q3UrYcsT2z3pQVrnKM0HfzytdBbVlxME6tlSRNUlui8WeBzI2nRW4j
VTwOOpQDZ+53hkDMI4BuQ/jFVRrz8pA/DDtoFzn1pZ4YwKaJjUpuVDijkJNwivTLti8xiEj0a3F5
VyayY3K2J8UQ3NvUPfcV2N2sxszlewhToEcAXmjRDm3kmD2obiBjbpkOho3WDWIStYcCBWGRuhV3
7WE2UzZZ+LjaYKW7CjAeZTA4lqVqIWIlHYFbU+gb4IB2FH0lIkLOslkEGDLukFPe1+mdJtIvfaq/
5lHukoIx2duu1wDCFfea0wR9qBOV47GgU6n5nBHdvQdE2nelsenr+DsV7wHkHCFOMiz8oZEf2Rge
OIu+S0LQWJPYuZWzponBjpKa8wjSIg5MlImiserVxf0EDarYCQKidqkb7Tmhb6YOOEZJ/Ae5b3s6
9odKq7/PFiWGKNOAZfNTQ1DcxqOVZDF023UKwFipzGc9YrWAFeERL1SeZZLDjhfpM1UFiRXkQTkV
sGOeKPRjMbOOoQnoqxh0Mj5gNi2Gxb2TB2H67kbWdxBB7BkwufbtnAQwnV7isJ53aU3sYZiEQD4j
sGJKXXQDmiecJx1lJgmX1PiPeZXekbpMsB0GCMF6Q03pvSH/JD+woU3P2EftQW7brvYG8xBrnvUs
Vv+gPoYfxka8iyovz6KncZ47md/UoN5qcz95KS4oew1OLTk5lmw/bWcjh+y/ieJhyaKJ5BbN8lOS
xTUbrkpBf9cSCOUGa9yU5bdMm8lzYOJySM33dMC5yBQda/iCDVird8ZctJcSRuHYGV8G02q2NhEN
ioMgKsDhUDhAJqVVOay0U/RpCbq6vXNDCxfe6Clsbe2jafIztbCK1idytEL+FTAFsVQO4QYVor1g
X5JVc5ejIItd57EYota3BTkkpCmeLPuL1Rj6BoXidI+yOEwYeIMfzLfJEGmb0VnToj3ApmECpHRQ
+a4xKMfRDDo7mUvk60vJUvEtfi0nojXkNH3NYuC+GoHQuWuyu/QC4Na26FrO+VaebPVGAiWpSdwo
1JO0e6T0qcCNPkfmDojfJWnYXXODXKjM+SQMCLh1MKjGOJgFxkh7+NpYnzOze9e8lOMJCXNsYSaG
Zrj8EtYxKZ9UOSIoF+MSN5gIIr3rfA21jRyjg5Orj4Ve/TAUy3M/VRxyPcph6ISdm90pdrnQzIHD
efaDBoR0j0lru9CePjg2pBFT956gGPpZWwxkY4XjMy5XY0dtsTC6pksklrrZIfQp2X0IbTZ0ZAqG
kdZbIPzb0JOvdDz1UxPCsWRcAEd06LODoVyHFtak73ut0HxIVum2rp1574yxGUxl/d3yXOOK+hKY
qZucjJiDNmLuvT4ABTT10t65ciJ2DJjy3e0j4hqTu0jlD2KOluPP+9tuBb4ueDlA/MZUVDq4BpP3
xe3T2w1FSaXzMrPjVqJNtr3E6DS1kFiGrI7uKjzmDPLLYT7V4Xjs1vtW37lO7mr0HhWw3MqpUUCx
tIPSiYJw6kjd3W6sf39kC6y5k4J7Min3gxjtzzIDDNjbiBZ4bUfvGCntwsyHT52xvqSVxSWUgtQ3
mBPUsbmr4qx6hfVU9RVq4iw/FDEu1jkBK1M4OOp6khS2EFlfqYon3zGWce+Rv5La/AkNhSajem+L
hNTENOlgMQ+PLvQnFLTs1jLdVxq4bo/QcETMxnlu2b91wkD4Jw0F2d0W4bu0tq+NBaBzILctY3jI
wknIk2Nr75bVXBZkfJtU0R+z2GZSq39OEnXfZ5EOSSva82PvacqobUwmGyZlQgg2TGmh9yRAK5th
fmlr8RVGv+1TnvzokYFtbFnzBlp7jJHg9F9Hfm7Rpd7SEqWR3kBLX+mmT64xXFpTRA/w2FMjjq4j
0vEppiMqUJxe1pVynImRji1y1USRiDP8XqJaVasfrZRqsFzafEvTwz1PVd9dXCgwm6Uv7tsF2lOF
+DBgk5qIEuLNE6LnIVzcOEhzNH2KaPPY6pN1zvLlfRZl9Mz0AllIF11ct9YOTYWWGfWEd29D5bDa
5lFPHe/QcLQA7mA4zwbOXRCnxgBvNs3Je8/vW8tis1YZxIN8zg8pYU+s2N0UOAWJrmCC9yKq1UmP
jYQkvmSraS7RdR2c16GN4qCBlPug0yrbTE4JwdlrL2Gy7Bxz/JRHmvIZb1iXtiie7bq+t+IENAZi
6LZ27OtYxRHeSZ4yclEysKGfBHb9UOits4tC13gkrwHlbb0bw1h9Aot751ZG9K2s9p070XSzsSpX
NRIyzeyGHe+WL0CMswNClmWTTbW2deasOZTOh8TpWN7Habnyu7LUKPfNxD6g+rh5zpJjZkpC9KLy
ramb9l4CBz8sOLhoBbK7mtb06g3Ox8WEaF03Rn7mn44uNyd4ZZrUqRzFiYMqMCxX2lQo0j4jit87
FLep9NR1nB/MBewvPDS1YyTpbbwKmFfcGuGWiSBxQlYzP1Uc7zvsMedSlZ9MWEJbIETWAYu1dnHr
4tmb4RlqJdk+Nvt/R5jApczpn6g1fHXy1KemCr9qrhmjqHef5lE2FwQXH4zMMs7GhDHVpkd3qhbt
gz5H5ZMhxJFy2/XL2pDbW/FpluDnu8G+0imCoNIqsoaLkIVaqDrI6R9eK33Qr5lMjGurY/pjHuvt
21ZfZnjm3Hl7zFhYwxWUIYRUTdrtYyT16HkcU1JXmQHTsOIIgPOIk0mRd4+DJztE+cB7SpDstd+X
0rqQfyx2uQ1b28slGbTDxCRA9CPdkUIFjvtiVLCBZUIbY4G0XhblDJnI7g7jaL/gsvIOdZPPvlNi
hqItGlQjnHyXfIYtz5K5ljnqR/JjcHBBXMFF46zX8VO0GJ/16XMyhr0vshhDnUgvra4P/A0iMGpw
WbeaCiNfFBw9WbB06tAdGlwR827k2bLImbmvYCIcKsBTY2KTzlFG77Eo2VSBX8niyjgfI3BsFftc
en5PjCQF2WacZtwfdRq9CTsioEtDuE9AKTBv2zu4La4qaSKP19XHaoCXcrvhffS0yORNai4rqTvV
LLu0WhaXHj1YhAruCh+V09rDrxJonQV9AyhXyPj1lV7oQXPhDWvPnMstXhVSKKoddJ/xRDbQltPY
CcYVaV/DOpSj7ocQY/WlBi8R38o4oNgDR7TBP5RQYNA/ccXFLnhv6CzNugKu50XGMReRQ9pdlh3b
1eFuzvbzPNpvrXIIlrVv66vxMsL8DgajehwbFNQTy/Vusqb7OFH0pOAqhi0vsyD+pET9SjnJ+tWK
keq/T06RaDnjia7dRf33vIZA7Mj2rCHaZjFfiJPIrWOa0o2uVQkDAGU4q/+BLly1ESAZD6kbxBUl
32yLMSj6BlpP5X2oFid+jJ1w41qKKOQaBNTMM54sLdkNhM5vKMk2etaoK3SdflPl4HsSLeGUVSQk
CZNTd6CKVZkDLpeVc1PF4Uwi1ASkrsmuNJpSiFcQRXVaEZgvvI9i0NBhZ9rz1OhrB2TjaMomSIXm
vgsxgjmZdw9AFOJo1rwO1JLHJKaxbuCvdAYu7mTGKUt8Sz9ZhMa0errvM+K5TXhv85jWiFpog83m
fKLs3Mg5WR6EcYRt3gZ0+QNlyycEx87WWvp6p0GhXJDwkbtHpkcC1jyRNvYFyHWGVcFc5Eyiz1q2
NZyFxqYmvsSGqQda1lxJowU5PxHfNJVhEFW4pNFnbqOcdGlzeqM1p1Gt0dKzOYbSX3QU9Q6q6Hed
JhFByrRw67XlM+XdLqq+OqkZ3UXT4xLN8kDq6YOhqi5AOQNVo3BXFKU4liaQv17rN1o59tuS7Jid
biS7ymzUjmYIwRFxDrQK4O5g9/zbCCBgbMV+U9nfa5n3kCvTR6hYHoVPss208pPNxrBXSG1dQx6I
TP+SezrkM4PMHJoDaoN7gmAQ1qXtUk3Q/BzcedTV/DCGKURN+VZVPg5pGMJ7/tbSDD/YsITKyAM/
aD8pOcBCN8P3xta+W0pkuyEkzY+D32uMnmejeRyuQQ1xxTrUQXHkECFdyT0LBHTZ/Fk3XRAddvhl
zO3FTwaXiImGLsHYomsA2y6DpmBO0+XOIcPa6RXiY6jUF6+B1l6JGdOV7ZIzNseGX3oxqwLVahSX
qzeJYSqi0I7QQZQyU0aiDx32Vph3cBAxx5CDOKbNU9L0b8sEL837McacFmrGTlA2CTkv1rz4Ze8m
NEXinpjBz0sT08KPCUrJUjxBFeknizfEq83bd1Sening7Wl886q1xcFE2h8lucVNnQdaqTimx1s7
0QMmwux42YQ4i/BtgxbFHhnZB2sqMn9ss4+W3cC+5WRFlhCHZq8C2xbndu2nGYk9miTmCMeKTUjp
iWTPHbCIcueZooHVD+ViDlc/rFgvb+2Hlcy63zSEkNizhPQre1oepIDIUAQMX1nj5/odiRhvD7d9
x3hk+lMH4b9LEIybJPylBk2gkXqc/EniBgYaGStJbVw+aHn56C1uQO5nd8A3oZ/qagBrJufpYdDP
yXqQpPkF6x9a3j6kq80gDqJdoIzkGWidcx7JdEc7588cvbFaJpxJbQ9CpYHxm2UV+rNdy5MVN1xB
9fLFUV33AXyLdW9HIBoHTz2abXggwDB9yQBwcgoOG/syZqwJoVYlgakxTx51DvG5nAG7cbYzHVXu
+/yI0LK6tHVQeNaHwnW/2llZHVwyL+u0c+5BWJLM2kDdjJtkr2cUFrlJ+WS02X28DGDCxPScMzLc
ZEX3sigtPEeycC+yjzhfSX8UXhgsvfSCyuGgVOVtQstJUAebVEd5hfEorndlazPOvxleapfrrzc+
ZCF5sq1MffgvJ22Q6hlqDuExMGYomosrSct3Vu+OgEdFvdOr/K3At3SgidcehOZ+RbKFD64S+kdT
LeEW0wtMHwgiVRxvMU8ScCqmh4ID1ykiZVlK71O5DjtCU72KqfyUjySLMFxTB06lb2bJvwaJ9LB1
V2I/aXRt0CVOQTIZjJLSNh50VelB4eSTzwmwO8SVhmFpRwJGvC88WaBckEQOVB75bvCfw7iEccdf
cTPwi17gP7yXTv+GG4VklNC4WqXtXkQ8HFLUJMfGraptKcClRqUITAPrk7DYoZkhuX4b4WPrI2Kb
Cr6dsAsC3ooetvmou1Cvm94I0MV8Yx7dbRkPPrqsxYFwswQoY11t9bZBf1jgFEzs+Q4yJfZJvG27
hu5lbFVMuCb5qIw8sAWVaF6nRKmTZBezuvWSw88cwmlntGjulFd3HHqNoI+9p76x9FOoBIFYxGrt
EKZu2zqHlwJBd57TE1odhXWHLO6y6BlLMg83SGvYeIpNF1yCsydE7Es48JeLyL3MzKlCZ5AeyQdO
4PszFKWhm1pddlwGrvZwE8mpoQvJGZqOIFShlmBeLToJXHJs58wzk6mOPlZ9TYY5R5GSyc0WshSb
/pLSL3CGma0GeLpVKGNv6g1E3gV5lIcZDGtRck6d7lgMzefGyYtgWGeDUh/drRUmP+Z4JrRwFN8m
8EmHnngDCfKIvotSftfOQa3q7NKkpEC4k3Swa0bqqGmp9kzOm5vivI8dJoYS7YjtOM22+O5Ak1VT
JS8l1Cgficqaw4b+07bMQ1XuC/5K91rBUVU0bN6oZ7Yyag5a78RMz/C0RaMHk7XadC3s28iuuEKj
jmNhC1VV1zr0FXCWkOZgoLVDjCBuf0xSCiqNskiZjMQ1dEpkx6ydHAzt+zin+FQOKNkm9U4uDeMH
RFQvOqq0Nc/sLhultnfJ8vUTsw4DozZ29mdzyo0d/Zn8Ipmva1PyhSobb6D09H3YWD9qtwAD6yIZ
NOJDHueKCUi8bhstSmpvPLGBrpTiQFKW3lvtwHzUaC9mA0clI+jtHPXVZbCb61ADGRPlfJZDSdYC
3kdixQyHzoHG3BAt+aaZp8G3B6KGgJxEbF5wa3EnfnBm3iquln2o9L5aqWj0yzGSLS3oIIhL7PaD
tdz1vHLoabqTXBEuVTs0m8VzF8ifxCIUcX9EF3NQZncQXm1S4eJgpCHRMHpY7U9NSoqHjHMubGRX
K2NuEyVMUOZGbRMjBxmfOPMDFCgOnWELLb2vL6gWul0hlwfNLiCEUYWRK1IhbHC6Yuu1Mr9rKmMO
htmu4KY45PAkHSWocMNTOnwkWKDFVO6UWuJPod7uHdj+BAoD+exr8lwlbfd5YpJTDcxM3Hx4UkgF
n3PPPKcNr1ttJHDudW9bTT1e+eFTzMu31ZW1YAxtoJh753HyPlhL8s3oiR5AJ8DWCyT3583tvuHX
L9zuI40Nx6oQ08bVU20nK4bRK/AhvpEobgCI24e3O283teMm27a1x23fFE2Ac+l4C9xOTMgs4IIB
mt8+/3mnQ5b1qWbvyjhp8+HtkW3IdRZ1DNlzx6H+hnreEFjUAHCtsa7nxXIOS7bJlOTOtV/Hc4pu
T+f2oZ4X+RHvARsIfuOfN/UwZ5Aq/32nA5B1R5Djm5ZEMFz4550WS3/CVlPvpQVGTzOhRK1f+/kA
vQ5tytbK3baMZP7xbInUayHOrP/E2w0YOphN/XABWptwrLe7U25O3Kwv+8jbP8tTwj7XaFPGqs91
KnKiBvjMS9Hu2bCdbl+73QUkoty3Sj7LPMlZQeGMqTQtjzEd1o4m/JIHpZhj2MqMWetckSpsvd++
/UbsBGbdBEbx0kpB92TicKx5SB5uKrv/84tAtv37f/E5Q7+5ibGd/vbp31/KnP/+a/2efz/m1+/4
+zV+a8q2/NH95aOC7+XKhmx/f9AvP5nf/s9ntyIlf/mE4jnu0LZ/p1HzvcUzf3sWODTWR/7ffvGf
kMqXuQJS+fU9ZynEw9XEb90fzTjQDnTkhv+7hecat+36X1XF/8P3/cvE4/7N0KVh4J/G+eB4Nurj
f5l4jL/ZIC1JuUO1+k/WpViBlrqAQWnx2z3TQ877L9al/jfEoPgVPFN6pu1Y7v+Le8dkIIg28qf/
wZKeZUE75ZnZAnnwn7SxsRPXVloxvM0G2nDe2L320r7z8g4cC/hucLqcLLWBgnFidJ7ExVFNM4Kq
LtIPjWmuQrkEQ//8kDaiO6O/osfS4YTTqq/ZVKYE8/XfJ3KeGK0tEGXyNAeEP/4YSrO4tHN1nzkJ
XUyVLnva1zpzmu2s5mB2mn6Hp+9OJJ/1ucQ/bJbw9FrX1xsnC8aItaMTP4BMLfvJUmeJ5f1sPfSK
sYVeta95TUmJr9DZIyMX/jJCIX5TDK8Zishnu2D5bCAT+kIBn8A3yjkcb37OTAClB9NBHfVQ6cba
wTZK7z5hlLFd2N73SYQtVwuzu1Sz0ofJamlyLUMbxBMZOEuGyMzI1ZvWGN5JgtJ64SgaH7o6/BKB
rrhjTBbdOaGK/c7QwVFO4XxJnGVEwkAyLxsuCj7iBVHZcgZvEk3bIRkTxGwo/ZBOJEpxLOHJ1eyY
logObojzP56z7mqm+XX2unZLVXbF9kgTllAfhDrjAy7gZ9d2oMsnafrs6t8mZGpDVAzf0XBsl5bS
Vvb6NgcDD+wuJAMB+a9PjMWtLkII5WCYd3OSVM2PyKRWZPNMR7CYA1Tq/KCy3tTQm7dlCHwgsYYz
4TjTwwKqcl+JaA7KiZVsqcGbL1p28cA2lkQ3E/0CMT4um6/EDsGE4NFMW+6sEsrxFD/lIdEEoWRR
rjR3o/MDk5xQDXfVFdOb5jji0fkRleYd5iYFaWE2ASprbaML4zRjJ8YjrRTCgPhtiCwoJuuNvvJM
bje00dM/fHr76u1xt6/+T5/evhBKquPJIhJk/UmaTQmYD1MJQrSngfPb77j9vOr2lduHCx3IPdlr
T7dvvt3cnoZM8DcwjvhUizY//XwWt0fcfqbFVb0Ju1r4P+/7+bifv/Z23+1TmYLzJ0YMGfP6TH9+
4fYpAuQBy+j6lT88v388Ulso79cQU4UZ4Q8P/MOHtwfefs0C0EcLSbqaTJrMkVvql9tNS+yany1u
t7XHWb+MxAFt0Jh4/rDyRyzPIhqFlKgiJ6URWevPG22W6QWuKPdpNaH2GTQeb71vGqUBI4OqaYSl
zffc7uVYP2+ghy+7QVGIj+2nhj75riajA05tUqNsGC6RVl/jCTBN5HEpGUiJL+DnNfoafCSQK+yW
UG/Y7qfunDnTCVPgcmwSc9yhY6R0o57SjYOdL+KCtU1ctPXGs1CNklSvTFH5bFCfsAiJ4PZ1swP9
47TDJYRQ8d/snceW3EaUpl9lzuyhA28Ws0lvKsuxWCzWBocUKXiPgHv6+SJSUpbY6u6ZfW9wIgAk
EjbMvb85IyrGrXbNaDfUo30XEfsj40kJOaMQ2sv8TFJZ6nMTEuDFWiSeKCo1cuE69/C2zovF1oLg
jRAYeyAk8nsbgIHLM+uQEIY/10XpnuMRUTwjzhDPlvd9AaxTbdIaRBaK/GWQ7sIUo6G6c5b1kvv6
ndpLLXQ3N65Vy49TIvjZG6SfisYz/zaGxIesAlGWMJilOJ3AcShwzh1KBBjgNIcCib7egHEQ2uXv
BOJQ+W/SYofXc30pvOwVL1l33zZjsetA7a5m3NLhvhDnJp0w3REIne7mNCZSU1QvAN+nu0ouJoLo
cEbbAM0V9jDbR5RKrHNBS38aHQKVj8lI/kcLewP998o5Tkl1jOcyvkvlYgCEfeowRSN5Z2CFpjFh
sBpSqRxwSEiIuUlWXazyHcdgzCfCvT4yGWzJDe3GUlvutNlgSiCRVV1aZEfoQNins0qtX8aoWem2
n+5UNZVvvip9JyAEdrm6m/PjqAFESSJpsCpBcWUwMtHAwPOhtPXhWPcFVph+uzOSATWNoc3vQJUB
k1i09DCY5BL7TwzXCWsU9t08LcZxLkbk9Hq33jgBwr2YDfDya2ATa8t5VS9Wa5EHkPLGKwwA80tD
LOCydMhddYhc7FTV1rAKmhE2Rc5nLi49jnWb0SOepBH7drswWpEHeMrJs7cMu7aVR0a/ypBIAIfb
r3EYzI+wljrAEKDZRBUZD4haMDq18i+4eQINCNMHk6TKQamnYS5K/o+UDwJ2UjhNqalhiAIKt5Vs
sBHHmqa3iFVeJe/kGF+VriuV8Jyqqx+maiKg6r/srqomj2cXWOJB/TUpWo9EAAPxX37w4dDXIlP3
z6SSYqzF/z4T9X/q75ei4PTaMazXkZs06w8n8WF/HGeMtRlhCBzpcv6jyRmMWvhyvnOrZnLa8Ms6
tVXgq7C37TjPfQKDBnaYIWA6rB3uLZkkACqzBajDB+d+b8roO9adEhjWfHcX7x2OyHARKXDBbEjy
fbq8OeAHJ66G7IDLB2RnBWwSh+Bpau/hSA2HNsxI5RLJgF5brbXezrcTAti7Ls/nY1EbXzB6Pro4
u+A5s7EXYGZmjPyK49XPg1se4nJ+7o0RP+Fx4Jq1+EHDsV1ktgQKYUFcGWJlDQXKfJjyuRHmI7aP
wUhvLOmxyJ07iEo9vgWrzgurjQFJNiUyvIx+c8yJq+v24ELC5fAVcEXXa2rUxc23kWwPWfTU2xXe
tmgLnTx8E+Bh372A1c3KEO8qDH7ol/uDy4SJ6HYzYWzs36dVu8MJDSBWob0XMgEl4KQRz/EPTZzh
MePgxV4BB9j4QyLuREFXS0O40nUXR4jKGHjsR631SfEPXXCsWBJwXhJE1sJjJgmMOtyrbdhMx1iK
IJoJ8ldm48KHiAjdVJKUS6ic8JQOZLqBQwC0N1/5XU+GO5gwBO3GL7nBCCzMnYkMsPek8RzapEsP
IZhJkiARmCUglqsxRqdZG/Nv9dAds9nZi0jiMqwfCYyLXaF/cg0gdpFdX2YNhr1ZdG9u1GHAFqKY
lgDqAG0Q4FdStMe6xVAn0Yguov/4UhO1IBuIYVu/uO/RMkTnWG+73cjryVjMfZwdnE3KrH0vXz2R
u5slr/ejVgGO08UbQStE3Cbv++jpaF5MyLkw1QI2S/g2QIfKH6Vh0qgxqJjIKetZw9XX76aO211w
8fzxsfZqzCNFkB8NvM2WMcPSAswxVl1Iz/ZfliX8GYvg4FUIJXqhtdYTUrTBYh24Y9YF/atppZ+N
ZcgvPa8jyTR9M44Bk4Z8Qms/IuXi1Ce70tvPYLHioCAxXf3h2S252FDo5xl07Vh+q8ow2XR6dWjB
o8Vz0d9B6cc+ScSXUs/3QcsdtPCSxgkKEiN4usFqgzNR4aNtYkvaGNb7tMzzk4ucFwaa7QVvio3u
E9LDCksm+XhB/Vp/aLXhUyFOkJQMuJDkAqsFO3bUonhStmyTg89BrKGZjS/kOk1JjYZWvk9yzBMt
doSPDPEsLTTMX8oI944J6zl8hiCV7GNkTNPA3xlm9NlovFc7xXtUx+oXzKB1EKN5iIWbnAhGrZ3S
u0QzUbUABJfZI7tiVA9gVJEhGw5d6YDnhlq5K6JUHIQ1Hoxsi5AJo+zcRqtNJ7Afzq+B0392reTb
BHlxNZF52hSuaUHev0ewBy/qnmbFSTJGIH4cIbgHk36eHW+ra8HnqbNeU1StkETIg23UNtkeCVsX
/flgKds1o7C9U1rYIBfMAdGWtc9p9uAamUuiN/bXiS7JcPgDTwQamRyhRxtEbzDU9ePYTW9jUzVS
O+8+TjwfY7D6q99jQaX7gD3xWtugC24e3CnA2ZdE8a4EzRou+HkVM+eN9oy1dpoi2RakIos01ncE
Zl6dHPg/WunJ2qxjDWMZ7o+Y5+1spdqeGGOy03VyU4kfmSC4u4sc4uRwZFwnz8lFIK9X9R2qkhiB
o6qcryd9Xjai1i6Ls0nAR5AzH3ZGT+a/H6Pn0AW0VOH5VGNttY41118Ps6NvXIPwdAnrW2Mkj5l6
tp6++VFZImTjB3g8MpVLzYSBFIAitANmmBb1CbOb4Ojrf5ihF8I+wXdhjiIco7KGaxfpgzH0OZNw
bq2JlUyXFztUM8qNxtNIyRGsraT+ETmYG30nXpWDi3RJBCXTOzPWibw4JmagUABHxxVwy6UKD0sd
JABlK95gC819L12bgGk34FQ4aqdbFwP7SCgAw7EPFn01ZiOoEO8rIX1nndg+BBrZ4nVSFbVv0jck
RfptHoIZYPy0RA2qe5Edb1G8BN1V5IARfcR1W9/bDZr9IxInFG7DTx03fRU9Fm4ZnokP+6s5sv+I
CWHAZEjEwUqRaojdEy3ViB37V6ttj20eM00nkWlqbXqajS0TZPJDefO1LemU7L5HtTQS64IbjcMx
MrSxnI4idnaJNUzFljx5aQH2bxk8PFoDqrKJXvweGvSAgYWsnXRRbMCNHiCaQUH1t4j4PyHIc7Qy
C5TM2O7nQZAvBq6H+R7pwQ7ehVHq97wFd5ZfPOiJ/4wn4SXSn6NRXBADzUkNaVI/o+3PZU5zottf
UTd9HR0eA+pbq2ACoZxHrzDE3H3pjsN+KJ9rZp4NBhqMNmsMBQDhRJmPCwcQpZGkznYu3XeS9v26
gsGbGh1pR/JuaVVtUG4h59ok59BrShJWQbKRzl8ZKS7hPnbdAF6RRFOb+h4ACKPePSKLZW39xv1U
+vpTVvL5aTGOIFnZ/cjL6DAmub3Hmu13d4n1Z1v7SRT8ACgqeJ4aB1UJaTwHbsVqjEPtDG9tysDC
J0pvRoz8CYmWgtdLy0imF3HEEHlZV5gdm6Tyue0ATsy22Cx18nNs7K9uT9yERmRap2hub5eU3cPw
nFfEtRDW4CFqyHH45CroGEvSFDS7CH596zF2gjcsknWVxl+9xPlmlTCurYnAlmmVL3FJ0Cb6XAMV
jJc622Y2CnHC9d9IWOHfFiP2ai4PFcbIqzgy1hHTBkCL03uPRCTI4jk9dD1hhOk5IWtnROXvbrlg
BrL3m5qjaodZL9/7RsuksQJt4kCQPm3vBz9Njl08YNmakcpq7Hm5R4AxAelSvZfEaNCnBKBWvmtO
nR6Svt7Mw9zu+7mVlpTRZ6wh57UacpkZxFy7pYPGOSwERMDcd8Fac5cEPqjXaG8b/q4cnYsVDPo+
b7RqFzjDrnHxfgqiZBdkIe2H3q6DKkvgzyH9iY7CagBgY+HjDXG2Dh5mf0YoxEERwcsOiQV+1R7B
ajRIpO+nAbnErg0fgxzk9viHY/XtboL8ux77zEZWoUklYP6LENAP7RY5XKG/Yqxh7X0S+X0qLkZe
WefIOqFYNB7fM7hVq8Btuc2t7TAGPZvTWJ6x9yJJajdvgUenWjjeT5jKPyOAh+sQtaVVja0VTLAq
3ZL+rHZ5eI+K2vgwF9LUOwjXbmUz+4z95Gj7yKv7/sGPMoYRfrqsGPD2d+1T2i34UiUp9mZkxh8F
Yml9gz0NKEVMwurFPTd1/Plg6dU7YJ1oyS3wQekj7leG5EniQNfKKbvn7KHl2hA00e+lnwwZX6Oj
6NnRAymbDT642LO17qdE2H+ADR5WUxI5NGwz1mLgh9dBqnd3jOuqzPgeM2gS4QTBw0MKJCWLAzwA
e59Vgrrihez0quHrx4CrI+7Apc/ptB+F9wWkCqNrk5SyWDrG09adkWcbwEVI4CzttC2LMTn6hnXR
tehzWUGddha/XbVBHgMeLr5qzvypR8eZnrbRt07QfiUY7h5dPM36nZ2ZvwsiMxvHXJJjb5mvJGbO
7TIHG6OF9uroD7kBS2SG3WHGAmM3QaeoRZc+qu+HbpjJkGL+SybH3lp1c2f6zkGk4EWiJdjMEyo0
YzVD8MhS3sPmcTDjZ6Sjio1PEmddTv2LHt25Rjmc7G7BBXFatoUp/f9MzVl7AWBtLAGYvEw+9wSm
BaHSL13YbY0elfDMYYYTOi4qiUQCxzp9cAsdAyiYrAjLPRJ6PztFf0EyB4DZLC7cJ3vlhQ9mbEuy
qf9lnjpnA3XuldzqM+Icr40lGPH2KDuUWvacG0DB43p2tohMJ/Bx4vecpCEsInikWdrsKxe/9dyC
VTI+J2now3CJLzo8hPMiUnezqsknnTp/P2cmxp5deRSAhHcIuYiV2zrHxsAdUogSWZJp2srWoq5n
ZnNo0R46ovzxbhzMtyBCzyccixjwvHk/lWjUDnFmMZTGSDrQzB81OgZnJkE4ohP8r1tGyYuDCXh9
bCcO58X1WctIHRRhLdnrwetA7PqLG/cIJFs+LhZ0P4TWf1j5J9FgWmpFkb/v/ew5MetkO5Og3hZ0
Dps6+lnUYryDDA5zFNOBtJ42ulc4Wx/8J2yrPNmORglpayoLOPwk3gs6RRe2DNFEQlg9ah4wTJn1
uOuMMTFcD4ym3aAHx1cdQiTBAVni5dgMaKzHJlLU4QMZ9kuWwuDnTXaO4TS+AHJ7bP3Ox9lVA8EW
aC9eEME+0QFZgT6qIvLKi2B01B/HtIDYPp99Uv2rwQ4LulbI5rmLD2yHqeDcgWcJR9NhmE+INPIX
b8+08mj3EXT9IT8k6FXTkifwfYGtop7K4GNBKUQs+Ku6tMEDfeE2ENm0bgIw2KLqX8DamKcuZtJT
wHs5F0NLmhSHTxtkBeLXmrXqsfGY0xe03EhdN/3z5CVg3Abgjh18hTsodcDgi93g+eUGI1DcjD1s
pTog1snMILiE2YM1Fnyl+uCZJVrUgTNvvcQutvMIo6yt02Y9YwczBFguCHrLJs+RCTGcn55uJud6
jL7CPvH7LKCzQ4E1Fs57n1e0H7CDIFUvq8Tzvs1RDRIgF4yDvfEg2vk+IN68jtDbWs+g4hE2Ctbc
MaY2lovM9IhYrvvShtBNDOHl6xqcwc6h6a/14msUTQxVSv81Clv0XDw8TcxAg8OCVc9KL81TJuoG
Ofr4CZWKI+M3kkc6hL2lebcIWRsdbmjA6mzRVZclQYzM7t+yOWY222rfW4IUhj4hmWo0zZYZiYc+
ChKt3rOWg/Qn+n7qywkEbDOHhCHsn8ESvc4dQnBFPGWkk8xkZVrjt6ruCngU6evS3Ecghy8tKKjH
JAdQujA2R5z7tbSIGlQLgRxPy3e93eycXKf/mEpjlRUp9O5FD/fDWLyg2C+2U8+w1NTLL51FDHiZ
AHZlyw+mgotjQjAlaVTP+VPMEyPGndLPP1ojQ+heJwYxTfFKBO6T3aR/ZJP9MBTDS6uNHqxqUh5G
Xy8bvsqUCdewtb514QSIsHE14qpMSBcL52B7Tl5yZmZHwwZ8tJin0oNk4ZuXVg/TPfm/mpE8c9Xk
laBRgZma/kpUFG6Y3T/38iMlHrmZmS+i84o1cx8lZ7yxsu/LAOoU6GWCsdNMms4Kg12S5+sU0/O1
iO39hHMeOoBi1WtQjoKeNzMgpbrXvXE3pvbrCPuRNxTrSzde/sBarNv2ms2HjyxM83sYQbmPx08+
9BtkkX6A0p32EIFPrd+8hVMkGehgxmILikuHSFwhvGkHK+J9sXLjQLdZMr6BjE6W5YHXokd9ugR2
a2HaC6ImXneyd/Rn7VEnMbsKmu9APe6Ak71Ygw6uJwTxJmoMkLvsSdftlzGfeL06GCwL5LEG+3dM
CjA6A8njIcsD3+a7YcPYmpr2HLeBwYiNqWLUwmkO9XKb2256N8di5aGmjVJD9VDzivBdB946HyN4
FVb+1lqgTePasNZ0tvhlSYYIMRaUrsogOBQC+pRehKfIm49Wi1VKhZBOZP9wNO+lzcVDruFuXiFZ
Xfp4zRgzBBKsjr207y6EJzda1OUHrfg0dN/hUo/nxrLei77c1hO5VyMR8cqCVnVED48xJjK0LtlG
Rwznxa+OYmiJAtYY+hYjwiUp6Agku61EMHwmCrbq86GTWdGfy7BA8bKdexMcudV0HZGX8tEMSDzH
CPNv4nbk1Gixa3/w7wOrMg5OyuWD2v2RoaeOJ2L+o89IgceNCDd4QpJkFMC8gXFZK4/GczVpAkQl
DdpG6zXikhFk5aUqdtkSXXR3bo9Vy/jQGP197Ud7PiC4s6M4BXmSHLUYVbDETg5ZnvBqNPPnue/g
cwEc3M2tf+yTBnuHId1AwSAHVWGmEQvOuHJAPw+lkdzZ2qVLcSzW2+LBTtEyKAketl5W7T1Cxydr
IPrSWV+qELDZVDrkH9z2PmH46uSkx4UGK10bH7XE8A58MUQN+uwpECl95ti2WzGiK9WhINekBpws
dNz2lRE89viIuA6uDEiH74ahwq3Z/ZwnAQyUTk6PUpxuS11saJ/2BfqazKwui340F81/gAVyP811
SFhQe+9rYmEDkYL97Bdoo+XQut04Wk9B2mxnxx12FQwybA7vh/JHMtcJpIej2dFvdhbKyYMw6U7s
3xNXAC+vPln54yjA87Whxng2jPptrXn4ypU2skHOXK41ogya9uzDDECXYNUCjWUQWCCmj2Gyrj/6
REv3pRaUvFAjg/rcuiS2+wLWb4+goNi3EJk29bB46ybJARDGxAamOxcAznoQ+PhatfFU+vPZSVEw
qidvOCb5dMEDpdzUoOkAY1YIrNVEo3GX7MCtW0n5tGTmN3JT5so7mtU87YoW+Sgjw1KhGaHkJPr3
Ng6iZ9rmP7wYD3Qip/E2Tc1hlzNRgqWKrI+XPyZFdVchUZD1UXkHrPTUhRpYqCVrD6Y1PJL578ji
wCxNU4NRQ+gSyMkJVA9NxrdYBhd9Gr7Ak+i3S59xgzOBjDWoRiLpMYImxCBMXmpTRzS4yZMjuKdL
P2vvIdoW6D0Ob0Cq9po+jI9JZwN9dnttN+sQg6YBVfOw9cQegfjlNGLluCY9IPb04oQ/u+mbx5tA
QuKA/vzA+9GBd7DzaO2ad441or0+V5+FzBMBii9PAtnck1OMJB5vdVXCr+bjPuonfqQBaVS/UXVV
uv1OrUvIYq8XJ9H5FDgCRiKYDxWLtEn2zU8fDnP91389pJ/D8tZngOjXndT/0BuShL79+fWXXlqe
+2pMGaUBHY/DEH0FaRDzy/ldj1NiOIKGXbD7cNi2FWfmTMn+1yOr+nVHdSWd73yLx3DYqkPHhJ64
FfJGXn8ob+Ttxql1cQHi2SvDea2qtzuqo9wLE9I4J632OUQPgGwjscokhZxqttom1nFMAVzTErzD
kmrINWYugxSpMU1mkmig9KZhQBVnUsyY+ekexWAd2r8ZHFMr3bu6DV2lJxI2L+IzVtZQpMyNbUS/
M+WPVnGV4uTMAH8L8plmHqmhMSB9D+ka0SbAkzPqC25Zfg4E6nQWeBYnfc6H70Ne6gBMin7tiOxe
R2oE1VvMQWbNkzDvO6Ocz0OT/i5TGK0k06SivtTW8i3ryhwJAuduNO09ZtokWEADOztYy/dWgUsl
gmL0T2mEWBa82DUBitVYhI+6RYOaeiAELAfwejgCJF4AffPBlkvwIIX7yBUJKPbOuUmDU9vExTax
7H6dYF5ELn5V5vFlAq2/dsG7w2mCkNQX35eW21uR4sIJZYuwUEnEsPvclyZ6hBnpGo+XdmXl05GO
7aDVcDj72FjF7vzNIpY3j9obOB1tHZlotACssYjZwqzBoAeawr7OMJiJY2vndPNXYDnMHHoUPpBl
CDSMEKYu3CZjS8rcrl+L3P0B03LaDM38Y/RgCOm4kXLACkdkeJwMsrG2HZa3ODJfKsgi5OoRNR+G
GtHLL7i8g9aCsQrn2jT1ZN1qiXNAISfclgbYcL8lgZ4mC/bigb9vdOQTjOwchtBk2pnIgG2V+Vr0
tKZDznRDeIZx7EcbRQZNvDUjBH7Pzl5GJPM1t0ZuNtC/ov2PJkHhkY5qv8+bSOTfZzq1rSYVKfoS
LHvijndea24S2/kkWZgNrO6d6ZGVR/D/nmZsG0yAF5xe09ZpgQag2wQnfQmfakSByJGhCjB17uuI
Nejkly6GcXmz6zHpxAAX848W9TFRPfRL8Not9cnJ+m/FlDwuM1lLG5NYfRKA7g1pltnjdawwT27t
df+dkOmvYoiki0zHshCmtRgqgev7pxhiHNpzngiCU2D6EX8etODkZWQWEiN/zHXQHYkdvjh1Y221
AgsarUdKy4+ICheiMtaaBXfQ3JNDMaStnzgbhRY82dO8mmKveMh4ESqv+0RTEP03J25IlcZ/IhFd
09V5HZAMtVzi/v888QXTABfFGnqc0c+Omgu3riScB2uSzJlIe0KDKTKUSR4/OGmcnGYLIYkP0M3H
65/9rxLHaYhHvRQE/5ebR/zDtVAVJofGKO+f55AA5nURfE2OgDXmhzo3j5mRIrEoBgTeFk87VFjy
7FBJ8LWGIYPQT+4D2nX11//6PKSD+q/3Aqgo5GW4fEi8u7+o0WYV0sZt5qFZWIfzLvZb+yh60vM6
jeDYpW/DElX7KndfDD9qLn5mTIeEYMuAH0oddtplCPoGAytr1Zb+eIEOH9Nf5fToRjxu7YhmGkSo
cQm96Awf6+T3Y3dBAMBEWpJ8eItPItIzIfyaxPjm+sNwQLNhnwWVd6cWiSz1+fL2X1+2+R9vv4fp
um14nuHrvufJ7R8klYXe+3E/wMVwDfwVx67GPyVAJddAJLd2YA/bSwviGj+beVgOjlkfC3xD79N8
Ydg+3ZXoah4KfbQPhlMMx9BGyWaIYphXdTjs8yU2D8IcPwkU9XbqzP8HHv3fwKM9uu8Pz1jir//E
VUuA9//53+sqB8P5o/oIjb7+5k9ktKGbv+m2JW0E+OYt00cf909ktKEHv+nIjXu0B7RoyvngT4C0
bfxGfAkZcttiUITMPjrZfwGk3d/AM5sBmFbHQdhdD/5/ANKcxj+/RN5C3/dQ8/d80yJkq/TjP7yS
OnZLeqgt2jlvwf56SAacIEE2cGH+Kl3X1SjJQwxOgOCNqqz2+g/bphDuSjvDTvqwXR5PVdWCsX1z
gnc6QotlCpYJe9liOP0EXwSjd+mbl3UxHVXXdUSqIz8hPsJKFFv+XNTKN+26U1umGdaccpvaC3zR
x10/HO62z+1IqjRBpVy1Yvw6CDxkbht/+dfRlmCv22ZV+mWf65l1GsLDJDmSzW2f0ui+6OkQbLW8
P5KhGPZdWLancsFbUrfdDH5IhogiERfWqoXndv+oZxX+lGoLGUSm+k50VL9Wq/IBRzfjRZVvO6qq
Wtz2vO4u//bDH/zb5l/WRWXl77rMvcS4CQpXr4+3I6mSFXgXT2/cXSy9+yYrg6ihimqRypW3qjmF
bLal869aKSzdheMErUPdsttT/OWhqmqpnj8IhIXwmQfnzK3dZd1K62Kw4RBabLBNFWFfnP8i3lr1
klZFHa9bo2ZSLXdU61Tp+jv1SpuOhq50b9yr9xSJBn6sNqPVSVgHE1pVy0dwCiLp3evGD/uZo/3o
CsJwar/rxyHPSFWvB5VVMseTod0jqiFO2P+5fFKyqBbJaKConn9DTVCc5ggGwKqQ7JtMLhCUhIIj
S6huw63UGKslBu7RXpVDx1PFfgaDEaG9Abmx3PRwr1e4hvBRyYXAWGel8/Q3QOGTg+cj1SXXJ3/v
oWfh3ixbfd9Kt2RyGkAWA2mdfqtbLanu3C2/mhPCEGrhOtxTVbJynCENuVDVfJm/LHMNy0zu4UcE
qILSPlyRk6Gm80n5STyAPPIOylBUOaJGaor3oWglT5ODKheuV/Cwq1zK56bSKFEVldksug/D0Ske
mZs4uwZ5EXVhzFb4C1X0AZrnq7woRqiYUDpL0zML9NvI4aSpe0jtOdC3t9P3jNQD5KaTNZHvbi1v
h3IuVVW1uHn3ZgWjlC72d8q3tvdqSdJSgtdwrutTUWBbiuLnk7oLqeAdUCX1b7rQ5gMsTch57XSa
g2Q6SV8jnL5npCtGDyafLaYRO8yGouNg61lnJXpkUnebnDEMZ6i/SClJN/XreRnK1z3lDa0g36zV
SalnYiMvJqCZX/111RO6Patwt0DQO+XhQiOf5cVr3ZUR6WFZzeU5M9TXiElhAAvdb1UkYXSM5NsX
es4rMD8ICfZyTJtq2DOP6U5qmyoxDNyaNlI6PHHgojpyzKoUTPXwJ5q0iTXyjpb4wVitJfApmWlW
pgEjbGVR1csl/WT4GXirwZYEbWZRILkohpLgpkp+h1B70EaAkjA/Jl1Wn4gjTdwYRVWTCzAkiM2M
vNIOaCpdWvwqn19VulX9Jai36DP9oVaRkv/qk4HZxpXglfCktrmfI85oRSSXDZIoalUc9eY+casD
ZKIvNSmc7e1i/dIWXOzfFz/p4IpMvAo2tyu8XiZipbx1aAOc6t4wkdm+izIu8HaVqqqut5aMP3sY
dpPfhgDosMIG65Cs1ZUrC2wPkAeXqpZqRQUF2/XAySlXaDF5tOeQZ7Yf3lf1wlRZF2wsVyICO9kS
Xr9g+RkHQtuj62fsb6tsKKJNzJfHzOmj23Iq3cTJ/ydrzyEapZ4K0d9x1+jD4w3mfAVASyD1FYCs
6g6CwSBJUSQiUMiAAPtlWjC50H1yeFJxlshhh6rDYKHJaQL9ICiPNIOUwweZXzHNHcZ1W5fTSa0L
8aH3qj7dmQK+jFq4ebaAlNSNzRijBmYtTr8SBr3jFFXtSZWg2vCSggydji2CVyOKZR6CwuuqWbpT
XRTYQdPvdadALgYknBCBngqiGxIprQDRCgF9rdsNTunA1vi8I2Pj1i3flnr8rXyQaoFkPSubeQSU
3AT4E2Ipu6xND/NZBCBrQl06cSN8pgPiTPR4gMpvnt+3at8SnKh0GMY+gBxvXoyTWuAh8AVzJvRG
pFu3Lh1k1UJZxN7WqSqiB4QnVVHtozbfqmodwaN4jxTPWdVseuhspfa7FtXaD8e5Fn2D5FRPu+fO
g7ZrO5ANf7shmx2qznr3VJkumAyBoINtELQdtChaV04AkA480cZE7vKUy6Fkr4ZMoOfA7MmVnSqq
7TQqDyERUBCd6O5JozK4FbhWtyqaqopqpVpgTcIgUi40Rs10GiqI+vdvVHV4soSTXA+idlVr1YFm
IA/8yESDp+5gMVzriTzI7UhxSADQRLAJoUn54anNTIZ5u1UxVoNc+ZtUllQVtysewq2udrxVr5sL
NW5We6ofIcTzj2Oq/W9/cd38y7+lt984AP72vcAt+u8T+nCW1x2vx/CQsUUvHXMTZSJ9VYjqpGKU
qoemjY9HiCuFWqcWSk/qVlXKUlcHah+Nqdtvr+JTSxOfcmelKnbk0bGqou64y5/u1Zotu1v1u+ta
tcMvf0WPqMO4QtZVbVX/p3b5t50/HPG2+ZdT/PX4f5/7lNBSoNilSNqG/GzVYvm79EvVmotgTQdP
GlTuYsoOrZGjjdvCRoZ/GzrzD7UKP4Ukl6pvH3f5pap2/E/XVRWpyQRhy5Xaz1Ljhdvfqd9d/+Vf
t4sB+EPjNqjnqjOWrdLt3FUJc0waKVW87aMurbXSv7ao+m0fxwDsODSHAGELAJNIkMkDq4W6eRhu
8Mg9A6aVlrmf6hrLtCEXAwKIcpBXDMMFBU2UaCWi1pGDNk8N+VT9triubEsD7FzTmHRMclx4205M
uQL6JQ+pDqLqavN1parrM4wVo8QVyYeWGWOmuq5HHULriDtJn2O9oWtOv21axJB8UJNbhPetZdvU
Hg7VFunVQbbb9mQv4ydjwm12hs6Hume6EUZLOloOoJVBilBjyUWNtOOY68fQlOyCoVeSTWCfQBaT
2pelWLq2qZKdDCBtbP+gWPyK5B+oUVVauvU6sMx2PecReSLtTBwKB3E1xJsSZvwxisyk6lSvLRdq
pavhCjWgR7yqPOPZjIN2l+vota0BCZ6AACAMIXznNMkFCi31MenRm4/q/pTKuYoqFfA50pQxQ6uX
+qmXCzC4y6lr4XJGlfMdELI4KQWH20Ktc0cA9JYBh3D0SY9oqDoi3mNpJ7NbYjS2AKcZwKeXFqRx
obpjX/bEatEtznCsqi9IP3BZ6k6QHOAyJU9JldRCbcjraFj36ERj5u1ibK8WZh4fQDSQGZTtqcoy
pYtsrkfZMF6Lai05mfvZToPdDIbtFBD/ZdBMomkftfPh150N2Vqrn6ktqkRAvrZ4GPju9R8WxT+r
aqtalzSEjQHtOUjpNAMc4Xk4uUAneL4wgdS62wZVmuStCiZQGRhXMCqTz1eVbgvoQX8+c7VOVXtD
Bn1u9WtpEU/xAv4XPNNfW9UG9cKo3yWQu3oXYusiu9xbHu5W1VSXec3nIUFQnhpDdry3XeMEaEmo
oxPxYafcSvZJgqQbqmh7/FDCDltYMZzIHXPjTQ/9s8ogNZ25EKmZYMSAvT2ceqxa3KmFIMDq9cI/
ePqE0ElkMB1RC4T8wFzYkD8G5FmuDXijBDdubVgB5gUdE1B9ggT5Kbekuggyh5acohlycasCi8V+
6VZXJbWP2ltV6xDF4f8J1v6/2NGSDCK6+p9LWWx+wub91v78GKy9/ubPYK2HLgXescBzAX3IgCzx
+T+DtWzySOg6vhsYtvSrvYlZBL+RhDIdLLpsSYOWOZe/YrX+bzaqGI7O8UwQWYRx/1Ly+DNZc5Ug
+XfvVdv7p8sd0VmGLwaUJN3wA5/T+8UHLEPfOzWWoCHRDhrTZ7AAMEVKuPqMSOOQJsvpthG4tBWy
FdJdSxvcLR1peTCGcdoA2euxfWvSFXxAtIC0jqABGFHYjNVmzrwGuAcz1J3uIVVfd310Hsp4q+Nw
i943LJCxMvszeOx1nsV3oquweYjefbfuNr3Tu+vOdcUZYhBMGq3XN0YTf9MD1993nns/OnNxTBDm
T8AwnTNX+sTYEkiNsvNc/QSJv+ztzkl3GJZJczhIzGX3Bjnsvqq5LJnoEfk70QuAyrbYT1PTw7Ii
DBfE3uts6dH2/7J3XttxI9m2/ZXzA6gBb+5jekNPipLqBYMyhPcIuK8/MyJVlWyN6ju6388LBKQT
yQQCEXuvNVcWh3e+1Wog00q0JKbuIZmN6zXud/CMzj7EzfJcpflZx5u70gRoMnItl7M7R4CCSUYC
FHLbGk64Jfdn5RdM4YS+MEQQ+m132YMZRX+6YW48+wkwhMwHSly0pwIy91qfXwSQ2RXpPDGFi7bB
tL+QTpRyr0e2lq6WiP6t3sFBrIL1YjoAbM2auBuAFWHkfcVABsfTat36OPZ02Fvb+LmU3kgDvr4z
cpPWHCMgY1yHcmUmYKNL/hTVNok0c5tm9PSrAk33nPT9FtdIEdBI4z5IDmu/4xx6z8aKTnmNuLZN
++c6grjhgrziezb718Ikg1aBR5wFR6Trrgc/QvmWxasyLHBXxeZjO5iPTiYwnwUZNkIRD6sEX9bu
Hm/pXQtHdEPayzs3v03unZZBJ+zRwJotQH8ViI7CsIxXaMibddfOZ6eGjoEq6odROQ5EsNkDvcGs
xEmLh5j/yMVKgUC2v+2l1F6Y5mNJK3a2vJtwwP8Q4rCPp/J5SPpknYS6v+b+uJ5Qp1MPA+47k6eE
CuXR9AEaz8WNg+ioLh7IZDxNLKtYqeCIAScHanuO/gzc8DjX7l2tsRoGEWNZj9mc/dk44GG9qnoW
6KmRCeev2RCu8RwUPUlwVhxvwkwnQ4F+qZBktyQp1+Rp0jG5nyxcnl7qrrKQ33yA/eY6vbnuhOS6
GkQB40emcoFtROhYrGYs5RHe4mJi/SRI6Rog6tKvJ0mqHqZDNY72zm28g6hbMH4gVo+DniHar+K1
MVnlngpYvWYJRlKHPh/xtr+QAoxmre8bgkCK99R/Cvr43GE93mK4ug9tQiIjLI6i9dzb2X8WbTfe
u21xU+ju3lvqZ1eb+ycIMLtgoD9ttPGrVWOeHpN3QDlhQcRZPjqH0F98CkLka3XondL5GUB5t4XV
2pNe479gJ/Vyt92CAV0Dl0/2fY5GSA/qCj9His5MZi9YLD9SVHX8/A2Rocwuu4yhJmuH5Fh/a3Mn
fHDurDzuT4Gl3XkMOjvolkwAkwWDcRilxON8BsJd7SJ9eCoST9uY3PsHD0q8mE1/1Z86iNYGDLVN
6Fb1xtaIXRjd5rFh8n5jLRO65D7oV00/R9vYKtttmdT2vqgiqfJkdBryJ78JCFBhqozLEH1YZo0r
Dzzbzo71+2BYAsiaq7ERFXjF+LmKmwX+Yvnc9TAj0r54z9PQ2PdLVO7m2PjuJSetoA4zPhORdhjI
rtaZ3xByFAXGg9cYOTSQ8W6YH00LpguJHyvLit11XYQbP9S/p4mMwzId0OHlMwY9mr8mZWNHhO7Z
tUvvnE6DcSzdeTv4RbSLoKmBLa/EGfVWsRv5Aaymb8+JMFvyEqn49dryY8iI2qEHb83Ta2o4PmMD
hsjB8fcWwM/DLJJHj0iuPfZeFlqhz33Da92zadJ/qsnj8YrXVg782EoEJaCphn7IuqzQwZIuVXK2
qUmSqJcGIJWa7AabKNavOT7m/gBabcTg7Y8Tgw7jKKVviIEVxtgyRAZUWN276XVkKYa0J5m1a+eE
VNp9NJgPWuk453JIcA0hZQJ+3xSErML5oVOByMP10gPRkHd9apQHrQWEMc36mTaBs+FPsRkxf6zi
JgDGUlqfA7GQgG17wXkemhqmnntbpaSYpeWMTagFwpH0GGbVT9HKH0XtNct77KUerlMeKfpxOnCi
XX7KMs6mcyaIzyagplhq8zTM+CF/7TaJS+TvqxNUyylyrZdKt0zCLuLDTDAyjSPzcZLLgBxksPSh
uF5ngc1hrzQNbCna3OEEwyNLYfS9IAxoV81I9000EzmPhm6Oc40Mjda0a4R89kNU2tD3guVWhXxG
lBCPBqJECmv4n0hJayZE6v83Af1PJqCkKkvy2b+fgd79/Na+ddnbxxnorzf9moIGzh+WYQNMg1fh
6o79gaQGYe0P3UGzY5E3jGhARjj/pRewAKohLtBdzk6pjOKpX3NQksP/izknUeP8Ah+lOjoB4Igi
kUQzt3UdfrR/1azkltD0OYyHm3Kw+2mO103Y3pYj/eYQaOtJ7V03//1jEO6LU+BD/lr9/z+mtWNt
B+lAtDYY0gLcj/z/q8YFVaDeOdhWyvCf2IQCHNswfwyJnjzn2JXWGMP2UGrQFI/tSzy+Vn5lyva5
tx0s3u4bxtdCM498FvkyTi5OZdl+Luiyeru0bkimfBMkvWyrZTU5iQsiQQx7PWZGYEGOG4P6JfTj
LzWpeSuiApDfWp96EWNsbsSDU/vMXskLWo9tNZ9CwjfzdHj1y/aYU5UmjhiXVB+kzqkeEU4zhYUL
qqE3rAgARQDORRxJn94r2L23cWRSZIfEVQmXOQft75Ojjwx7pva1gN68gmtnHGEZrGZh/TBohhQj
0HJZ/RaWmSGCxGyqR9UtsKhqnVU2SADSze518Ga7PsGljj8Z9VFKjKGBew+UZ+qLdZrZMJDq8tVM
owNuQHG0teF9tGObjObyOUPZAOozEMyLsNXTQol9pJ1YL14jviimUKfMDiGcWqN/mMoBW8RBS1a1
Q2JfOZZ35QC9PcCkh90eisD8IwQnuxt89G92aucUEKIbSIGvAW5FDMrMZYb2pXTdH30U6Di/9P52
TjD1jFX+0MZNvEf3uRQl3Dkr+DykxjMpW87OtmvWIsXjUvtfh6pBhakhHSkjZoWtIAiRFjQ5jJSp
pky79VPraJHriEjd+j4kRFqNrDlWiWH/STscph4zTqCwrzqLeMx4qBdsvaV15JFbEpNbkiJko7Vc
MoW6C1v9psvxWKb2UqwIo13Wc8OdKloR/rtt9OBtgGoC8Sg2dyGVw7bGCGvo36thAG/rvGkeSI9c
L8AuuMEKEW9z4w95sbG5INHXM/kjvY1vr6rv6yJgbeWnGqd03AAGte+XqXRPhSPOnkVGANC+o0hG
VLOkyEJ+r15L4oOQjdXNTgzDuKtz7egW1hZ08tZu8Eaai/M0zRByIgS3lMNsJMEzl8DUnmqCMWQr
kXUkrKQ1i6BmXbh6utUh7RMVO6+MXCOVDQYBPypAisb7lrfFNywom8rGyz7Y3lPa5z91XZvXsXMU
cPS3rjOzcrXfSm+hs9YRrzuY800wOsduXn6kwxRurf7RHiwTCkS1IVrUfzSyccVK5s8sJgvBmL4t
+fA1Zu11cLKlWtV9+ebXM1RXMsY0y/rk1yhexch3pZmNs037sxZ8mwxmv4yvmJfsgC+NcOahvA0a
bu29cNe+nJNoow1yewrrcx8m725WPDE8bpcgwvCFmAV9MbQZAD0wF5jnI0UU1gtGsJcWfM9B0521
UiJcNoQysD76nEgGe5qYD2nrPma9FhCJQNSs0xF5YggfBaa5T0MtefCyYY9G2FwZrn5ekkCsW7Bw
U8U14aVTtkEK6WAcvU2t7KUvxPeUq8vWFlyufGPGkwYFyyJ7EAOwfW40gq+Sz87SD6ulB2CTNmOO
YTM/5wXOkISWrSl2uBaclZ6OUByXcc/v8mOJBvsW4fjdlKCgMM3mIBp7HfXTQ0NBWcKOvYNHzOTa
yz7NWg3b2autTRI4t5Hnf0NPPt60zmEixOkAe9gD6OI/VYmf76LcpFLWwFAWC+YYCwbE5K/SwV22
uLbnrebArLWXbn4kNqq8D6El6v2m1rFvumb61Q6GU0H5FNfUPGPm6ph9zwR32iw7Ch/bvo9Y21h+
1oVzcAcx7rsJkrppE+8VTqzObtuZiN3Wwt2S1Zt6DnOQG84DHjzK8YiSWsJ1zBF/VJc5xZ3VJk8G
mTvN7FtrH+44Rintm7B9QA41bCtThijmYZJsTAqFm9oPHsoQ/rMWnXI85aveYmXt2RiotBlFwVQs
uG48aMH6zlxiit0CKfqchjt5aU0LpuDcYVafpT8wwR9Dxz61i8kK0IWvQYjKz2YcvjAg8SgOKkD2
N6Djf9TVeM/N4KaNWBSlFEs3QEUfYbD1lNvB/swQZcb3xERgVBbtz9ilVNmHVEbN/n0OZyHpci94
3OoDq9hNBSB417v9e0pAwRpIIMoiz74B1/6lBECXeeRM9FoiAOAYnOUp3REt9N+XHnR9GUNiyIbo
2PUDmVDOqtCIVDCADDJwOfe6p7l3FjXi9TzF1W1sG9/GyXxCREhs+iiO8TCXN0O4I3CmI/02fzV6
2ziVmTXs+zJgqE3mBz8sPzU6KngWGlw7NFmdhdk0pHiSimpoCGN424OqI5mTC3ncWJkDcKyfKBIV
P4Ok7DZZozF3oNaiL/Y5yLiWySH72o+Zvg9b6y1sQuRqfHbkifc6KLyVaQOg6d3lBmb741y8+mZk
nLgBeTa1H0LcKUnN7ruTTx7BswbLeXPYhHB41r3jPfGR+wbS3DoedbAIOhUSeEZAjhrtBhniWUcl
tWqKODjYGYKCytzzYqwhTYPduieynllG1bVwhZD3FHmQ48YKgScLughJNdyJOeg2tWH8bCilkf9a
k+daf4ExmhA5Wr4HyL27UW/2PVM6LEMN9i9yYYaum3HJDeN5xvQBiRZLcDsQa2gSBWxoQFI71qh+
A/7EZWCLiuScRJQBE2JE6ZVtTX7gtZUND8wju5UzxckmKHERWwzH2y4ZD8RsvYU9pTIf7upusMaf
0UkzKg8YUxawotG+mmma7KfOE2fmClCqc7vmZh8g7zDI6yXzpqL62HwjqoYpng9XXnOzG3qN56rz
72eymNYLLMeNiHSMvISQChmMZMPeAJ0OLx0X79wT1tnxZa1I08CpatcbfQafkFu48fj7pevUb34K
wYCBG8TfeInnbBjLsKTORnxHPBgnStNgVbe0dN97RXXbx0RKG6UndZGcQFOKccgqfno4eG7ohzAW
HfQx+VHyTTaLOTO/KsajNydiN+bUH3zJyR291toREFQj1TG5jKjtzQ38s3HhzlpHHkWrzFzl/L8A
PEFzzl0DiqkE7jaSW4IHGC/lpD9qnVWv7Cbud61rtPshjZ9KQGg3jlabu6pjwkB+4y3nAHMQssQX
Pds2EV68uhx+eF32Y0l1Uma85zCe8JhLZHkmxJ+kefrbWbb32rTsVzP3963jzJ+0Gqe7WxbTLQGJ
LwHAQyj2rOTx9zrh8MOe0D/1sbS7LrJVy6adwQAG0EfdpDqXlvhu9pFzH6DVLAKr37u19lIUfv3o
4HoJnaPfGKjfyrbcRYF/21QJwE+DG/kSkVdt+biiFisSNx0WZaJdmnXTee0mbxLkzDPy03ws7p1S
h7LlkThLZ64grpk5PRTK4UWbnPuqbe+yPI4OhmVXB7hfAdG2RF+F1S6OcTr3YZ+A13Nt6oMmyAwt
Nk6uVgCnB4e/Bg4s1lnMzIagLWudyqwNAwXejY45ejdkzU+Avs25S63mrPZQ599bjm4cTY2yVeWN
0v0xzswWHKLXqvGzNhfafszmG9sRzl3scWE7CVWYdBbHkdvmKvXzcp/qAyT7Ob0jTdA6er6ctnsB
3nSLqRy5ITR2o/B2ptNEpE/t7EaHqA17DvFhDjdt50GCDeGtd+HyOKdDiFgtJGtH906TR7RINjUL
SkcP4xl4rADT2xHViv5a+NZDiq9oMuZ+m5lRvDVTbztDPB5m3TqLekpvm9C/LRhIhFHddNWiP5CA
sbaMmX6B5X7tiTBc6TZOwWyqXhr6queibp6doN4sOin0ZvHU6f7ysOhLsm2WgtZGWYSY2ys8eya1
6VQPvd3oL+lJuNqzDnFkHbKy2FEJWpm5bnzuTQKQWvIXhmIk0bKs7svxJgrHDtUHk1MSFpgnyM0i
u7Rq89tjfpZ/TyJmHKHuDSfc1NwWIxGCvdAodZNSwKN67W2KivEMCcIvaZmegxtYXY+HAle0hO2Q
S61TlCzQcpZl9J4ivuWklfJItSFIGlmrNZjniPzIpLfE2r3oBCViMwgg41wkg0pDhuvljfr9slXi
QEM1tUn7xByDAUbJyNQTapPQmdSwpx6EPcXDmYHcwRKerb2pGH8J8Qo7RAWpNHkDQvutQKSuaKZK
fnfd0IBHqyB71rOmPTZIGXaiI49ISCKo0p6pz1AbshZ3LEC8/fWhy3/Q0ncyCKjdTLJzrj7tov9V
u9cHA1zklamjKZAdYV32jplr4eRUu20QLYhOby7CX6UBDnrzLzlwKNVsTZZMlFu1e6XWZeGhLdu+
m9z9RP1AyagDERb8uTTiJazB0JEPRGirS531RiNVC1XoABQQsdjEsjesNprUk7o3WeMQepstzBgJ
rMBGjI4AYHl7UntTYS3GNtFI7iLJUSmmLdmHU3u17gxo3ifvi2AEvyiNaTiSqleLpTrMsGIiGLkH
7gsIFFRzXokx1LGSVTI/WQgassh+RJzYNxgC1B5WKnFwPIF2BOViJzdqL297ewv5+esgXxrqm74v
4pNSiauTT+0lfsLvPUzlvDZSsnOVQDVirmNs1S9+EeoGhBWnHi7tRP7GSqYqAmeqD4Dp93Ql3b3S
pP4mTB278DTqUblXWtVloQ0Pk4o1cPnpIkhVgkalSlWCVXVYEn0M3VX8cHy93wVz/9j0f5NrP/Bp
lXp0jlOCyoKCoG2pmguUsK+Tu1e1qDpcNKDATlsGJfxTluFK8a4vAjw3Kl514mgsGbZxWHyJY1cp
/1Fkql+oltrM6Qn/YHZqlHwJm7tUeEv1EwNCTWZGWe5d4Z4aKQpVUuA2AZd48O2UocR8cmzi9WhL
IBROCXBiHcAm40LZtFVqXKSJV0Gh2vslKJS/izpWG11JJoIhG7eAs96uT7h6pi+Q9blmemEW7Re1
e1UeLp1VEPX6c1KuhkZ6IC67dhPkjOKCuYl8kB4zyXJtwjh/feUgXQuT3Kg99cJh4j5M9WaGCcwp
YaZiWztuQYYwR7ia0FTIvcBqvzRCxnzIozaj1LbVI70k2612NrVWwu2rAEJbTGcv73Dk3m+HMKz2
gcuoMvosUukk/fXxltVp5KLW0hDO31b9WQMfcbY6VJtRPnE9/O0lMWRSQoIZ0R15LVJmQmZbGaG+
1aIW0jkFT5bZdnFfxQyek4F2RI+i+Jdg7IN2rJnN24TO3y6YHqoZ2RF98/IUqsEpkOOSr3Yp4zab
RdoK+urxIoBRepcPu0og42OIILYJZ4QySXALR49WSe9EBpVGSW0sd/ABQ+ifufVhyP37x1eHiZT4
qD21ievm6zIKa2vK8UiT2sGBIYtz+O/jEKj63kfarbRujRTRqT1w4dtpIHiQMnG7IbhVfBDLEQk8
oQ5oS5oqMys8zCextARwAWFIUbuTdKlQ0+7X1xgZpQtTh9PF4iLdLn3+Fkv3y1X/RSAX5hh1PGKY
gdf8+0koz0lXWtXUOelI742BCefD+a12yVuhJSt9O+qQHm62z6Wp53odqDNbx/xjSBfQh5Nfveb6
fzTSQ1RKN5F6jGQtxopSuo0S6TtSP6B6CyJgbEmTdCj5+ki6opKQ/SbE/e1QKXStrPq/eJv/LN6G
XopMhPn3HZln4q/i/9m8ZVX/L12ZX2/8qyvjIuTBp+z4AYUIG9v538Ig1ZWh54L4J7A905WW6r+6
Ms4fgW2jFQ98E8uvZ9E6+asrY/5h4/p0PQqKlOsM3vXfdGks7zdzOQOeATdFN0jSZULpGFI69MHG
Gehd2YfEz51TjZxNaBw19Qsq98IENzARf0P+MkCbrvviO3IuNYendOq+LIX2QHo93qNGh9szwl0b
XG9nDrJcdphpHOasuPFqPkQCdQf92VDabSQqHMwSsgwInhrGHvA2tNCN1N9P0NIAayFmrJjNu+KL
RW5hxKyXInt5h3Rj3zT+g8E5vtIZegEuGVApRQiaKfhKyeGZ2f6ndFlwx03f4S0BY7OhjBbzGSrU
yQ+nQ5CVN04Ggb2IvdssIBldN7Onqk++WekCAOVQ1hoAZb17yhxvwUOReFsA1wCCwPa1ab4l2c+5
MaRMnwqdXwDpGLTynRv6Xrenc0LaXT1sl048iCmnzpN3xwF3zSas3seYFyc50Inetj+JkaxJkb1S
56fIZfE7O6yjsrF7ZM2ORkg0Lvgw8/ti2Nu5H5tV1phPTZ6dfNd5JrFzWlk1Oo1UBBu/hSHkDC91
U75Bix6Ap3VzejRS8t9MC7lpVi1bbWo/EWvfb/Rx0y+YOqBIEb2WEFQWubcAgugGTK/0Ym5pbxB5
MBa3mOIRYfBX6DSJriqHB+r71bo2UbkSln7I4FKl9VNfTgd/MSnyiOxmSQGF+sAnKI4nb82M3Eeb
kwXZffaD+hbsx3vMwc+YN3euDFzPRN0AnE/aDeCKDYkh6SoaIpaqmnYXZqD5YcB+awvKNLFGUSvP
IakuT3nyVLvf9UmmtucjcxZ4lnU1Pc1TiZ5kyLbBNz9LzlotEXcCosO0PMR81yY5lvsRILmjZzTu
psY7GnZGzz9Lt62BmijO4080wBA/t/0teRT1ufaGl8q3CXUG1GMsxLPgNOavR1REx5eJFDvjVE6N
z0U+WRvQ5jD/fDJaqiYFmyWrII8duuiD08V3rBcg3Xmhu46H8guVii+0HGCh6K+2l32uM6B+2WAP
TA2N16wsv8/DrR6Ut2aR7XxiMpljLbKA74kVgCT4xM/V6D4thX+sYorNcz2iltY3nVsI2PohhbTu
ziyBNZOpZCTOEzNoWIjVwVno9TkkbW51uIhWlZ2JjTXWVm9lt9dN5yb2pir5FQs/CqhdZ8TV5uP8
JfA7MGjGNvT7nyKzpEMUwt5C4YTOVPGJLLBdYKIdpOS6Nhb7awMRF2UbURulF4OAIkGnHKzHvB9s
5nsaejAwY83QpptyHjZBG1Ok7sudknpzDweWJKXeau/6mNYYKNdWyuurNsLG/6X2yGBFwc9gjEjO
//LrSTkBanIZVyGUFfuyr8lpZCFaAs/Vcx8+rsjAm9WyTWDa4jSNvXHgxLwcZS1/JrCjKUBOkxBp
DMnMNBqi+hALymwwiMMnXyTfPd1F7yt0ekkdJXBzRhCu4EIJhJo4rZjVBxUi9zqoerom+HPV3mjV
DwBKDEpNfz2kHk9b844wLXAPf78+ka9QL5u5l2wWhzYdkcYwl6WlhNX+vlg8c9+y8mK6Jh/T5Ua9
RG3KiEpZRGa2fNP1nepVtNV5V1LNJYObcXnn5ZN69XnqRUOSPkXB0O58DNI4KqvnTjiwHMsEPl+h
nedZRuakbzXOt9zsGG586+tYfQoXAd6/SUDcVF7zYEDTXI39ZEPlHPai6dPzOFQv4zy3t8IETsEs
/k6VC0DfEEZTl8kRpH3J7N+MowVK/fCUELNgLhnNYa3eWQV1/KlJ75YitG+meXgpEo3C/FC5q9Bb
0HuR83Nqick4mFH1qZMuDM8iq6auxbZPQQzlSbrt4/4sli+TQUmd1QNJk4skAlLr1b4ulq8D3Wlh
M09pf4fl8QgZDLfv0r01HSw5rbS6A3T+b/ZkEfBBpfwQd4P/KYGTXLggnvtEc5mE+8VR86OvzSx+
lrHonlxKiA/m4K0tf9h6Wi9ellIkp6UqH4AUU6qbepkNnm2LOX6Cvh/utA7BXB276bbz9C9DHy/7
LGronAfccDuDWsQPSmwtk+DHlrNrNxJptkL70+FynUlsLunSQIrLKFivuIxpfA1RER1tKnB71wzP
qsyi1swxfrvyoI59oj+sIThOo68X1P9ZPaoNYd33w8BkmtlEgQlER53R9924bH3agDQzMADZXccV
6UHGP+YpBsuANpbqbC4icTfOhAFC1T3U5h+N5HOtm/tazPt4qkwsjn/byZEpS3WzqjWoYtbUgSvS
tPKoluJqUd7KRfl1eX49RMX4qpWTtlUrc1VSuCzXZxQBCXOFg5EDUUw0OnXqWbuGt5qYFrSJPrGw
ChsAq8o5OSrTs9o4hkT5qt2L59VyPrty+aWKMw6zAtMeEFbJQtIiN6q0cj004rFYo/Ud1oUPb30F
a7E7XXZVkUUd01weEPTW320VxunCZEzx5XNGsnLOwxIDWz57uEkWf60qMJX0iAbpQACBtM4uKstH
FfCcunD3sH936lsm/hUOs0knT5bert+yKpFciyXqiXzOfjrw7rZBMaGukToftVEnwvVQ7S2NQOwC
5/LyvWtywas2V5xAXXjMXggGj3ZEqH9S54Kt7GZq11BWtkjrvoRl52w9D66EnnzrZBUu1EPyduBO
rNRf9Foz7WUdSpRhLHFZv+qo6u8dpZ2xdybZFaI+cN1cPde/Pba4X5sq7dHj/e05V6eb+utmkMeR
8fo+qQG4r6+b6zl4PRG93D7qXFj7QRnfoty/z8pqgekuE1LlRlVBP9iwx6SuGZ+an6q6evnuLteo
yoFSu1CeGNqARl+/OE9VuP7pO7REwAye+DL13Qzqmr1cuZd9J62/e6nZ/U58UN+YunCvX5tXBgNc
4zJDR/gXBkKhBVz13amrWT1janG4bWL99YoR6NtOGvxkTaJLpV8TN1qB1olh6VrPVJeSKnKqPXUZ
qT0jIjy8g1anKptdSD9ClAQzIUFVhU1b+svVc5cXyGJnFfUFklXhbZQHWxn2PekBU3u/Paa1TYTe
crRXRHBQ+UxYOey8PEGNEy/tGQ0qMfUMPpb0Yao97NoGGo/2T/UVXp316vBSQ1ffcJ2U7qFDe6Mu
QXVJVl0c61ss14yUTkaFnTb4oVUup8s4exeMkFHVvuV6FlWxlNhyWfNDEM0arMvjrbpMXeXtVS+s
LeCcuA926osulQBOXa1qEyopXSszfjORsQKRV2WA3pBEbLV7Pe58VyOQQ2fiWU6UtC7fsLQ/KtqF
rh4kNFTbZ5jmFclCjdEKD6AO1Z7aqCfUYwSirMKyCQ7X4fLCkFAj52WXz/9aBpH0enT2LpA3mUIO
NdAGquLgq19hskhgIYRIPkfiIeh6+YoJ9FVxULvqKeVGvx5GGD/mtelq34a6juNvYZ8V+0j+SoPB
iaz2rpt/eqzUNKaY19dEhfzT/NNHTKxVtgWECPUxuXpfGOlnh4yw/Ye3/dN7f3ssixcSpzrw14n8
WdWzeu69eaMzbtVRNRE32aFiN9r+hzHK21Ep3e+2LH6pjSpgXR8DcIHl0dS1nd6a3n4a83OhCTjx
rjTsqXdEs3T2qbeoN//Tx6gnPrwnmL2tk1o3ZBiSOdlan43YhK8q63CXj7u8dlDFY5+/hmENGb2c
v2rHqmh2eXZYbKQ6nCgf7Na1oesLd7dmPFI/Q8ku0IMfBgnYcCVzQzpOE1lsv9qpJ1WLr1Vdvpcl
+uW5knODa+B1pOr5EZX9VredbSivgDnu4QLW8PZloTOskR+1EE3Km1k2ChhkqKP/vVGHF+qpejCV
DYdJth4SeeO9bNSwrXZr1a/w6VzYsoUx0ssoZFNDWZl1aWpW6dbqECEleI60/OTLxsgsWyS2HHkG
2TYZmK2q30U9pH4htYlkw2Wg89KrHoyyrypLayJvjb5s1lA2/uVq1LgxsNST3BFdNniEbPXEquuj
6rOzvImqPZjtMZ3VzSKZKJDXvzqyUQU+lKaS3Kg9wxk2dtKJQy+H3km+VO21NMmRSS0HdHDtSTmI
s9HkFDTkiK2ORxuC+Gwi2ewdMshUiVoV3DE12IyS4Zd+WGhOqvK0sjxf9nQnOsUaYFLZXUvlbAgN
yq+g8ka24VL6canqzJm3oWzUXT2drmzjlbKhh/MJeJLq8ulyilap3h+ICOLbZENQ1aRHeoQxFcD9
Aj2cOA95Nc5a9NA41bRTJ46q5TsKjKF2LxV+O7xpZGtS1e511a+8+lxL2c4kgupgyR6qsvyqvUtp
//qgLtujQjZKVfD5dVPIhupCZ/X6kEpWh5AcrQFtUyKRTdmJ7qz6NGUuV3vXTSTP1J4Or5CtXvVB
uer/ql1XdYVtWhyWbBT3qmccDrSPY/rIyiStNo2E8cR0my3Zdr7YqtUTWkVb2qc/HcqvRp1tvupe
q2NH9bRj2d7WauvNpN8NzJDOtzr51CZRnfGCHjnFvoY+heybO3TQl7JJjo3stAfROJ2AxtNpvx4X
UTMeshpjoOzPkxI5nirVtceACC9JPZokCT+cU36/OqKjEL/0by7pX4+lLcRsJAPFeDNICUEjxQRC
ygo6c8u8hkIReoNACg8WKUHo0SIMUpSQSHlCLIUKSJfLvSfFC7WUMcxS0NBKaYNRPBFz5B1sNA85
2odaiiBS1BCLlEUgdiW3D6WEKSUTI9qJVooohJRT5NGhRl3BdDu9hQ1unelFrQwUGKmUYoxSlIE6
eZ2j0sBep7+CY8+OmZRwdGg5UinqGD3kHQM6D1hz3mqS0g8MLY+ZFIM0UhZSow9BEB8exkbOFkaH
gFd92iyudos+UUcgmjYH1wNsro0kfQVTZx3tLr8rQ0PbakFX7u2ZmY7buOLYC3EgNQlJZuM4d5G3
3KQJzaVInz+PiKoxZSN8weVooYJEDENfCQYu+hgqWyTkSMmM2hOoaGhdDjun6WoCjdUkF8R6pk3x
JpICHCSX87oR7bAunQZhYORBsw1De+3kdnKX56SkGFLQUyAbkgIfXUp9Uin6KVH/LIN3z3A2vlgi
8XezmRc4xuAX21I2FEkBUSaVRPTfKYMQhOJImVGL3miWwiNTSpCGGgaFZZO4U0uBEuJIgneRLOHo
KlYxtRkadrkSNaFuyqXMyadbZEjhU4ECCpb6GZXIuKXUuhdSJGVLuVQohVMWCiobJRWRc6UUVvlS
YtWgtXKk6CqU8isbHdYkBVmNlGYpBkMt5Vopuq1KCrhEaeTrlsr6jLbLReNFvuePWom+pPxrDg44
4ZY1nobbUgrEAmvEh2TpVILz9KmRMjJLCspCKS0rpcisQ21G3gDGUSlAK6QUzZeitAx1GgZGZGoB
om0pXJukhA1B29aWojZPytsqfbZ2WVEtNzQMSeph6o/5DEFcLaVxBRq5Ba0c6TD90KOjkAVpLf2p
GxF5Hczz1roU2nUo7tDyY+ySIjwh5Xi1FOblUqIHUmtmLotsz5QCvl5K+RI0fb0U92VS5pexwFz5
3GqFlAC2Ugw4SVmgiT4wsbC9RaWxD8mv2JAEiO0xMbZkLgSbSQoMS5SGIYrDQEoPGzSIuhQjZqgS
aylPrKRQ8f/8VP+Rnwr6KY2sf9+9u/s5/s/hrahJkv9XW795eedfvn79D+mbN9xfzv2/PP3mHzTF
6cDRiGNxZciu3rV1B3HS4Bv26ATaJHZ9bN25geNRfIa+6ig263/RunMguX60V9m+BzjAcn1mgrqP
gYuf4WPjztbciSqftzBWdvsscVHXx1vynrRPzU1+8Fz84rvGO4Xmtmo24qV/s79HL/0ryQpluZmD
PdZN6Hae9rmvzyLck4iAVAIdoiMT8g5BupEhqtASPxGF0FA/C5+IhNuYu/INs5RFCRyTdriJPxk/
mnOw8Y4BI9zFDvh9+n//DC4wfmtOXn5HiLUBKx+PfyAkfPwd29Cc4cz4y0FfvFdhGE+xWPaNlBOO
9nfRindN04gQyJKvTmI8fTghflEUPiKv7UD+BT9yt+Vf2Oab8hxb93TH+u1/r4qQEnJkkZnzKRjP
+nv11N7bUOD/7HfFO01RogDFu/dsP1Xhxj6jYM6etZ1/Gzz73nq5J5zZfjSIA7hBTvFW3C3H7DEj
S+QuaVfjI3lm3Rbwy5tvY8xZOc9euidvEf7f9+o1vrEedMJSfkaO63J7/F/2zmOplTTcsk+UN9Kb
aTo5JCFAgJhkwAHSe59P3ytVt29V1+3ojp73RAGnCpDN/zN7r728pj/odvRH9dYCU7Cx+mAG0I4M
LxbDJkzaRml7za9Du2LKV8MoaURcghZbqhypYQzmhIndPuQPoy9+c6lVtoSAm6CsCaFhF+Y2z/VJ
Sh3p0G7MveLmHyX7Qjv6k7zwcPzprfhdNsLTQgrPMdjqPbAye/gMze340J8x7RCN+TNvCRFxl9kj
+DGt7F/5gFGqs0K2eTvAr+0Xi9yefC83/8K+MamusGs+BhNbstdcTbY5qi3Deozs8KUsbesatJss
ucyPJI2Ex1B3GvOlvKQ/oWpPbDmO5Yu2WZ5M1klv+fgiQkVLXJ6O8GF+J23FH1N81bb2m6CoP+r6
bpD2aeih0A3RmJr+OPKEuJwYCmtXlaPkncQ6RTkuLGUyySvEiyr6xOMZl+ZjPOhf5WNw7sqT/EzR
YVIJ0YKETkTQ51O8EU75fjyFe7jb4aN+IO1zdvXMISS3+sz2tWmT4xNdSEb5TTyw+j3pJjSv9vjV
Edoz+BH7TobeTvDOgK0i1uqli47mQZ1dOA7A9FlDeMUByIUfeSokhcSLC1u7Sd/BsZJt/bi84xW2
3PzMIvwjOspHhSHVrq1c/HqLRFIs0b12sjEeJiqBZIML4G0NWVBdbBzZT3PJJns6EbSlnsWbPHja
U7gzGpxoNl6cUnY4N62XgWeC1qJzDOMBLxsAyM9+1zj5WX5i7WNewy/91LeHTrDjt+BqXjDi8NZe
mQRur9nKTj/l53EnkvikPBgUAbCMvWpbfI0szJ1kW2+zd8vlesJeDMvg0Xq0iPqyy35jVM7kdU7O
p8POfoaTyrN5kJOXhEjVc7nTz+3q8bMRFuV4iNL9+E64lXEhqRHHjWyTRZh53ae+jZF225JnwXDz
IFIRz3nR9tQQ0ZHkNB026rgjzBabxB8AV+sDJGHeM3bAHEJkCpSB4yY5ztug2hIk2jjNKc8d/CUk
4DmSyjWQg3umnBtolh3a4CFEtGZL39k18uA03NLGzjayDaz1kZZd3yAN03bJtfuY3e28ja4qumsq
JCIGz0ZHCoitvQSf7a+AGK2x5eMw7OY3VHceNah16QN7AhmyIVeJ+dvEuBNTgm2elf5qXYZjd4v2
UCSM2/wkvokuqUDMSp6kM+yS//P18V/8b2acEs21ST6YJHHMaf9KBJCzxdRGnQ1aG3ZugVFCzo03
E3LS//nP/LeL8PpnNOhLFi5iU/43uqZphLkXA6neahIZg/wJa552czj94J5h7EGyibjUkHv+qxb4
31z6YQ78t9PVlFRZNGnYVcOEn8Mx/s+TRwlrlcVU225xr7wpcxx42lQk2wrVmV3oivAhaS3VauYH
1WsSWhiLzU9cqgU+epKQMCaRfzq/lEEwbBdT5qOGf8vvNYwBMXvGtJ/OUwhSF2tx60MoI9dZjFWP
OBjTb2RigZelHJF9tKdu4pKRLRAeSvUgKllyLhalflChidJKG/tU92mU21e56jUslTGiepFWJytK
nHrm8tTlqFR5l6MEmNcYJHs2yytOov451Fr5aGUFOSx4IvIUHF2jhtXO6toHTG4kUoUcZIFY3ayh
3NFzZCsjL9P+9MR210Wf4RQRSKVBMELYV1l3ezFPpY0iLjujLxZfX7NFsWBsBD0gYQ1BSmURRDeO
hB6ugpK44CHwsndcDkwyXVu/biRhXzLZc8zIepMrYnVIv10nl/Fv33TpSR4bIpxK8TnVA/UYD4AE
i0UnK1qW6Q80AVb1vNXq5qJncYpWKfenGIuSSlY6d9L8lV8iCQVGUkQT22J2eWHWla4Gb9iWBVg+
ak0myiQWviDDsVES0Th2rXHEflu4hjhy8BnqeW6UeaML6tdoTerJAlyyWhAD+tztMMjYrjuNZXBL
8hzBtUop/LFk7lmhLS+a/Blyf+3SzL+bUg22WqVzni3yORk60pVxsnWlDgo31l/7WFs8lY3+GJDl
lxGjhtyEGq1REdTo+jPUnWexIgo+lU6iGW2FWXuUpu96QutRCcpGDee3Sa9eqwlx5Jmc7txrp/Zp
AjKSBOGLHLffCSIYe+ENvKh9im/0bf1aHT1pjInojom+0XLFhYEsuZoo8BBTdTtwJBRW7+GSQ1Kj
ElEk572XA+hDIRWeokq7Its4CoJIsqa1xlvK+xL680bIVGHblI2XDExIQLhg6enH16LKHdEcSY6p
QtMXpp+ZtzqBly9TJX8HxszQC7wKO4ic2OaNkPY0aGGPQJQ0bRHALvIbO+tOA6/AHKySr4VkoqM0
48UkbLIfn9m5sWmMuB/Qr/vMVemV12S29TUjv8Cfsh8rC32D2FEl0tyxMLxmwWtn1luQ7Gifcs3C
38fQvKydKq3RffWOBgJynHChNru+iZn3YCeRPrRBcAwYjCmFV6H9JNHnMj0vg0YzPlzNdnwAsLcz
DdFXq9XnirYKo3NLiTZMsX7IDegoZLyqmzjPz3OkEVEZBobsQbbj0Gh65SEQevRz0PEWBe3zPO60
TkVtRdYpW3yp3sl6MeOT7LfokoB4aCtZpaibJ6EMgw25tCGeZ2ZUpYYZKWzhyVRc+bAymC1MMDnc
zsMAiQ6eTgoowMGTAgFYhBRcsudqBXl/v9FnWd5ncUPNJoMI2tSd+Rh0Q0Hsj9ZisqIvVmdiE8dI
TA+TOqZ7Q/9MGBVha17/KTbfigFVc0mI1eH+L1pkpX99Nch/+EQkh0Ur8EyFOCzymtV22LDfiLqM
yyfigGAf9fJPHcqCL5NU5j3GbLdt8bw8EVxJuUgJUG1Ntz2WFwu5/gYtBSVjcJOvy1a+JZVHMOIx
O05H6TMjLOLQpo5uudbjgriChOLb/Mxnv35gOT39NhvJw7OYPygn82aXl8i0xZuAhe8cfbYPqj8d
e9EmBvsrP1CyizZpdfI7r5H+bh7a52irEqqE0oHr/NmoWE/aXOlzUsBUnigHgRFCwKZ1jJP4yJZN
ojzFja3vKWcHOM+Qs9GoXUyXAh/oWXOTWmc2HpgN8WMGBaKDN037Mh/Nb3NX/8TDLVrIP3YJ01J7
fnD4JctIex0f5B7bH8hHp0ipepy0c7OTtTFeyxcK+fDRtKdXY2NsxHO8MRrSz9yAeK2L8pt9ALgp
HPNr+SDB29jUrVfKK0B65mziyNPd7tBtpZpWxR8O8sQ+dZ9BFBcJoE1OTEkabaNLhzH1Qiy1I/Zt
X6G6Gj2lPUjqDqseO6GmOyCJEY/NgJXU00R7pcRDsQJCwGzGXOtzAfjSoyY5Ew/vUnNtOuQeigzT
Z7ZvjFwQOE+cpmBoRBKSE1Ze+JZ1G8LuKU5PJvdcoQhFXdi8y9VGkUBHOOXs4P3JGPghvjzLe2Kh
uDmS+1S2RKrZmumbILjc8Z3nOOXzNW86AGoKbEfH1B+m3megg10zH7xZQOFio+K+lDxbVJc/aFyU
5tB8laiQvvg1pIPDkgMdlJ0tfZ+iEgwxPz6Nw26ybsKJS5h1IjVcvwH0Gra8LXJhx1MM5jkPn42T
+s1Ai4EbLVmHJYh0uU5yFmpG88U4FY3dJiczPujfmidcltfgTP/U3hpG3cVT9zI1Ln87/KD0fS8e
qt3wTU9WwLD4Ufz4pB/zTxhUgHy6t/EaT2D2HOvExwbGU7k1YW0XTnkFM/cc0WrhOL3xCVC+cpq1
xMULDKbMIiaMN/i1BlXraqf0qlGqLi4RyyiSIOEHbvM2GHaI6Y37v+f+iv1RJjWUspun2ps6KOg2
oAOnrm2j3tRXguVwBPAw+dUDuY3SOxy6AmyY+RBqbgyGLWViaBs0kqe0cZDk1p5xCPYmHahJX8Mr
5fM7SHXkBSrIQX5FaxuihiM5F/V+fxC+1MKLn0JpC+9IszY1hdjJIsfeExeb8SiwtIe0JQzD550L
R1Sw601z6FN/2uO9OSahu9p+v2HrJe+i9ZA9BMWW3lYH0E6xXezKL1B+TPBLm1TyMrSNd95XDIPh
hhF918Bx28pcM/qvxFO3MK/ah2hL2oZhuuk7qzndoRigARu96RXFcHrugBAyOHeJLWvR1EbwE2zB
dNDwkEERQmp8qGnIC3c5WrxraFGZC3jZR0O22+hM0AwudOTQxNOXYUOVZ72YcKPfSiqcaWM6BJs5
0rvkyxsiTDcMc24gABeOj112jH3lWjBX8IyHA1m6y/OYeyAbwD8/Zhf6mVvnJzss34SBcxlDIunC
nTe+o9gOt/lJ5fcO7+rG/OAxXOh0zWIb7YcNkbQhY9gHUCSLZ4HZdadzCMarcUQ8gKUvnoIn9M0d
WSk2LeDo0pZ3T+1ZuEGafMbY2L2bFxgvH9GuPaB68CgTLsFEbB/NNnGbz8nsmxu8WsHO8q0v2ctf
OUK7x9Us/zD55Sk8NX8WxZ4RaR/T2LHOWOMIE1Kv1VfvasfVOvyinOJregi3qgzwdq9ixpptebZn
cZulD1W3q8RH/aIejefyFWoEBWZcuCQ8B7zrtG3zTWsAaOHQ7KR3ts/LmZbuxAnDKIQeMf7qyPiW
bQvtOx9WwzV6J1OdPHerYM/zDqLlvT4Q1lipXvMuKR6qw/RsnmBPNpJvCBsWMJGwnUDkEkke+TyW
Mr2I00Op7tgm0KQi7Qp6vzgyVhmxPpcPdJXSd1t/UVVYUBm6B/USveA3NG3JNy/yxnqWIpelKwrJ
UHTk1FbBJHpNbze7SHaV3p4eYnLX2RGf6lMTcSCdUKlDdzF/h8ZVdrztwrflT366X+ZYyu7zD6Yr
I97ND4y9lEWWNz/mm3KfXsJ4r0hfEWmC5iUcj/HHSOGVHZbVH4jn/WBW8Of0Ixf/fkY+dQjGl17i
nS78YqBnB+KVySPXHwtiR2a9pPvhefaiP9IbCBQ6gvGY3ZhAKO/SmQHIwJronO0Wv75IHetyO7+E
H5xLXAwU5dMafEzt5/IpBjvwp/NDlndvBLyaFsH1jsUTMJIWe+LBQTmQOIeJRsiuU3UNTapwJ9U2
FmdL6XOoSFztbslHZzjpWaYuvUzvQfAMrSilAN0pvGMTslEbt/eW3g4+wtBGhl5IXvVVX8uPMnhQ
X6v4KXk0q4OF4Xab3NbCE0bC5wTNCDNT7MJ7SvfJeVG2CwfFm7StfHUDC5JlEQORrbjpdrSn/REt
bNRsatnvf0zN7YBXam5Y22Ji9zfzWVxOwXOxhWBx6386eFFUAS9gOdFeKY3LByU8iV5+NUQneCwv
QFqeqodVofmJqKb+Vfz+o2K+8Tvv809ZueSxQ5DGCM/8OBzGkbe0nT1z5sUXy5kfB3GjxTtUjd78
ofZufeWqDmyl4LcyGzulh+YZxRSniLI1XwF94pa2zgyUPhVf/OEbCY5BuINaFTFinTYBwsbaA9QX
vGCGKw7aU8WwJPKj7JL/KAtVrJf/aCix08tiHRBRC55Z+IpxClGePg76LuBYnEV4sFy/1a9hEWlO
RDQt74uOsReuJL7XsoXLxASLxhZoj12PspP2wAEogeq4oVH3DDSybRIwVpNkWz0Cs87ei8IJjo3y
2zZ/GizVjzwmsszQbQa78IcapjhDeYovhOQGIexxB8Z85xEwbaVOdcMCyQun/gS8jGT7prQfdn8d
ycMACvXCavXb+DN+rMIsbCpf9Q9dI5iOsnGC31bHckZpTc+8Z5asvYWTzZkFHRM53H45zi6Izk1O
demOuj2eUsqMBo+PuoG/IQ0uQKLBrk+xBwtglnz1W9xRIsYbAE3EYx/rLQM/Li+1F56yW7FLkNw6
7VdfeTCvopcafAZx6TYnxRkx98k0D+Jm+hl+zBPvSiF08pflGB2LP9ZLeO6OOevRL2sXvxJWyLsg
sOvXafbn4ldaHmcYRBmLVgf7CtLNGFXCH4PIcNYUFq0Mwl7e6AJg7pglLqxZGUc0bMZFVnmepxql
x0IXG0FaPoxhJh2m+3+QQHwNOUI0sZ0br1sJk0D7pcP95v7/3b+6/5gxwokp0hS/R9lLB3LYWJTf
/3OJNHgfzI9Z2OFbTqJLS+5LqGH6WGXgccR1pqtb1TVRTHl4rRE6K+G0yStdcpMpp5Y3SQtIzmE0
8cHOwaDklRS7mpFeYis6YB/jvgFSwRKVi/4gcIIshmitajjV7VJMqvKQ5syPZC4eeumjb6aiEoi9
C2YR2fcKqGtEhlGWxpwzwFLVJd1NSnWWu307Pktgg+K8yPxaZsIuWhTciAUMFsLJRCfcPLetYq6Q
zk85ApsWES0UzoprZE3ohg2LTMKgGm/M8GlMcpD7SjxFr3HMal1VYWkZEuv+rnEGJWj8WovxQ4As
cMu67J5qqiNTiVzLSky7mUjCziaVdq0dCV/nXK/ShUGKOR6iJLsIa7jbIErBMWqVm64SibJwfUj6
NNoVM5NMVUie4BPtzco4GBxOAK8OgwIzesk66kcq5LEMLlkcfKhKir5IxqJVTrTPCdc/mP4+vLNx
lRnJRrlLyfg05MeuEjNXVhdG4rhtEGbndCIzRUXeqbtwtK5RbkTAgno/Gsx9a4QPQTW962kh74ZR
YE/W6Y9B8pn1DfIVS/ohVIS2bDAnb5iTZCMGq1FZ2CS9mt1Uk2YlAFMNVqISAHt2Dbij6WkJL3lR
aO95/94KpehMYncrwIs60ujGSfBSa78SjiYbO/vrEGEuQ2cBtq6xfmvwrVLLtl6AveuKhAAG4GY8
gDfeKJsCre/yJnTmsO1WH0ItRr9LQGAIHOPGhOAcjUO0JdTWB/15rQ2iH3rw3k4tmMy+9ZENQzi+
zesfk2W6UwQTshXkTKBJVmkWy9PZ76uSJRCELYts1+Ut4e4TORDWZklZaqcFW/NGxkfxBqLoDS74
CdCTN0DmhbVRvnUdzdj9Z/NE+xVNYmUrLtYj/TvztNiABjghic50sQYBI750ovpeTOm2rz04WoJK
eV9z6syEC3NVjuzeDLkHxh8paN9KbdxHOQ0xfpHYUcruWtREXBcqviVjtL6aCWtU8KXqlMbxAOeu
pGCucjYI5FVY6s3KpPcGzjEtKAusDrtcCtGsHHoIubQMcsQKJVlNgjEOQKnBM/EUaSyVCLyhZ4zq
TSnFNDOtiJXQuKB/fBWSkbbJaKinxVtajV/JxEljFsFmtpgH5d0OaAvQB4TLqzofiOG1XokCicIl
JRPplgn4Kt0IURJ8rBnhh9xtzbjWbauIdZSqHABG+NJParQxlM1AX5p0A5wKQbyAAffb1uocIX4J
ouRTU8EE41RB9td1OzlT0o3SAl7LZAsW08DcQoD5ukO/d0UEVa9XVk+ZazJjg94VFfZtYV+dTau4
kI19lep5HZMRcTW35G5L3RNCKLhS4nglwo50TBlAZmrA/5Nb1hZBh+K8ZJ0sGqiTZkawuuBXUnlR
eGp5d8rFtlEpabUGHtSQ9m9JiYooyNjFcA3PH6z6VTFp0aQiuRmdxfoqCeaTWuROEpovw5g8LHrr
kiGEe64QN2VJLz0NADg0QZjdJJ3lc8UeUBDLwdetWLczA2WQtYQ22KznxMRlJGXWZ53RuZZRfp1A
t8cDrxUCpAYHHoF5alqfKsYMXRfAQCMBbOjf8IPACgRobutZknjVzGINayh2+L3Zyh/RRCFbdTdR
P4RSdWKvsa0MiGZm1/5YE4v7vHVFNDGGUBzLWWE2k4dH56k0tV1e18+iZZ6mCjbTqLNp68RxlzfN
d5XtrVn8DMOc47ToATjG5FYJbcawychuqeC3KdvfRouO2cpLYJdAwUOLM98+9dmaHa2msG8hBxYD
c1JFkB+6nqlII6y9qjk+xWR622kSX8QmRBql5VulZu0LHxq2kfUcNknuZz104T6ttm277DqdVJGk
EQ9lg2U0EbOnaehuQwVcrc4XyhM5pFmmJsqL4VIKwuc09N4cKedwKA5IJ87jZIW8Gn1rL+RZo2W3
TQHhFLlRuqNqfKvncrMFpb6JDHriAr4bdVRmuKWVX8tp5J8qxmrNOBxQa11FY3LbckAxrkkbcIWk
xY8j099B3rRczWzdTBl3DMpJWuTXbJh1ksAJgl4y0AjF8rlo8QGInbBLROkCE3AdOFfXccpoovXu
eVKY4Aajcel5nzqzygVetsBCt6lr9hl9E7vWUKWtGgyN7NbKT2sFYRC8aEXYxBWDPiWzJCeWip2S
VYfBjJ8FHv8rsVOYd9P31ICdT0AA1SIHmVQoKdu2UdypgwgbSihtWckZIScK16lGjf2oorE32oYG
M9A59oW+JD+HvoMccUcMk9iHJDucASnthwTboD6GAy+J5UbLKPkKex142jTAMSB0SZ8/1dRKnHHK
M6es0t0iStu8NFGmESFvChKehT5NGY7rrr5M7ohig0C82UkX7H6tyOuvB4uvRPRlJFvrTpAIj7Pa
5TutAvvfmAUte1762AChU43y71gPjHGz1hlfMMRonokmsp4TWgdYi60MGK4fIm9RC7A33XObm8w1
u2YX9OYWlzkziEa7jDlHbrX0u3iyTilPEUQw46HSA8GtQg4bllaYSp5rLH123Wpv8lQBhUzzWxqI
17GJ5o2mayzqrDcD1D6e9skHaBk4sdXmuyHU31VcGw5+DRd3V8qSBl2ZpELr67PRJ6QYMXKo2brO
TMBcZ9aanD0tgnCIquW5SdlAcGFHtixVfIxzdXwh3YGwPlP67rGjHtWk3TDHr2wYlLU/BN0TyQRl
ZnzpcozBFyZrmM+/SRlG5HcMph3wDJUqauuJ+ZokULHFaiQj+UfbOPGpNuo/Rg2jUNJ5S0QteuVu
anU39aU8JSlrKCQCTaVrIPYhBEEaBRV1RBn0g5Ml8XOaJ73Pgqa3LRNVUM0qOx2QQCx+nAXo2tho
zCNzjbAzjvjNUWBIFWm+02rlvwRBWzrdvCybuBjOg+ILJihUOeqVzdIU6r7NR3V//+pf305ZOe+i
ksa1Tr9iNkOepNTafjSjf97c/81sZgtzXvhxx0Hfb+qBTwAXLMnLK6q2QJJvYl8q+1Yv/mil2PpW
asnuIArEZa16bi0amPBFIU2pRCO7WufcCVAaoipmmhmd2yoAH8Kw3KlMnbQMXE9aZ/9508/VRcgV
wyf4S8e4NIPVlbXS2MuRov91UxToT7qbJU0G1ML/eRMjL1AXrcbKig34b8SJBvXGNzTxKR9NpmKK
VjyKwSgTlaWlD1mdqpv7tvv/R7T/XyLaZZVQnH8IA/5bRvu5+QnL4n9Brv/1I/+pDoSZ8R+qrt+F
CbomKyvh/D8VgpKs/gcXCU03REnX75iO/1II6v+xwj40xHuybBDf/g+FoEREOzAQQzGRHaj6/1tE
u2Tp3IF/KtjAwCvcBQ0JtKwAvZL/nfvT9ks69lYMRfbDFPG1FStlSs8Wevhx3pLlhjWhf0WpH+wX
C9AOQLCrOcXfoRi1DkJw6tCVQPT3zV9sImw8k65JLtiDx788LKtHoFGgCdRltkkMjeXV3WgwdZXh
S5NwzMKeteF6Uxo9yTY507COdTDu8XqHCLPEbg19PMl0faNPi8nqIyKRLx1GEoVyCn5lOASK+ifJ
hOCx7rPO7xTrFQ4WsY6aU+uB8cgWrwnHmdFLHV9SjNVBp56kibWB3EK06NNmB3zgK9ajv8IXQpWJ
SC2MhV/fjXV33wWek2J//+pOV9Ll6RVxe+jWpX5WwD1tqIBO6cAiU4Dz6EA+/WZZ+kdcP+x0KrNX
ViWZnGsGnGqiuRoHViqUzH4hjdqhWm+sYVL2CpFTedgcaoxfbqOyvQp5NELyV/7gPSrwDlG6G0nu
X+EffJnSLv3LTVJQMaPiQ8xXh+EhXdrOXbgUgVeQ3DvU/v4YLF3XtzN2qY5sG7Id1gcn8tdgEhLO
MoxdDNM3exmV5CGJxAylOmrruTQx1jepAceAlXgvyudYJfhbUP1UaqY98GGZQbacuXkbZRgoRfgO
0kDBPQrg1O4unk7fke3ZbgptjVeVOvxnWq/L9jQSdhEsJFcYKVYBHCW+nIfsHlc3uGL986n/1yvx
96tTxikSMtSfigqcAObyFtgec2aTDJGmK/r9/Waa1MYzS+1HNEr8Iv1IrrSeNGi+MSTRTiKuWr/6
++buSJKzklX5rPng9MmRXm/uD+hf395dSc2CVwC1DscqdiMmpCs5668vl0l+HLM0o6yTYUxDXbi7
ku5f/f2ttPrWF6NRtybl1f2VLlfX7P2rv2/ub4b7t8uaYo7yiAHFHQy2+tGMu6Mo4tD662N69xqN
ifau5DE09tWZf3/q/r75+9+UyBB3afKXs+ju8yF2Hdv13fxzzxq8e46yBSUdljfauNUj9beXaFr5
jvfPeR43jH0gP6O6NCKIvgNWtOZurZMMRjj/+J4RjL463No7FWB1aUbElC9ek32GKVGO3VCyNhfM
yc7TDviHKS0gPbi5f3u/ka0Es0O4TlC0WyLlW0kKNkSQp1tOasU1p1VCKq8m3WlluJF8yZd1Acui
mLpDMwZvZjl5PbRIoAe9sDcV5QWMIlk3d9Saud4p1etIS93TIUJgW/9BWp/y+43yX1/dv7XaUiI6
XNwQvoE/cP0Bmaj0TZ7ERw4ItIeFtCNMvDzo+Rq9KAqhB9ps4XFzI9KRQoIcY39Rp/c4JwY0FqJo
ry5XnlkANaFKPGGgcDNEVr8na4ardqS9V2vQWmOoL2ai5P79Ltbrqx3lAIImXc7daWVg3v8DoI68
fmekWFOu4cw4SWPyMs/kEaWSCMN6ubRWDQl4hJrcD+0pWaavrhFURxGYrojDQxw2DSUtlGJZDr5j
S2KlUleSX+edKwfNc2aK8TZM+1dRJYfVHBEHFRYCfElzlzG/WH5vNRmBbOLDmMeZX9T8HzWA2nAp
F7cfEyAzc8bGhzbAnKbbBPZMmtIbjZO1U6ZEcSn1ydCoFsaV61thms4KbHy4Q+ItmKXAK6Vcdqa+
P8Uye9syMVMCYHudrj0GI8WjY4OzbtNmPXQLmf4nKh4yPFZcIob4gcnBKqXOtZD4MapxUa6WQ6zB
HE3VeDd38lGqp2czaiVn1JDciLlBfFPSw1ruOd80c9rW2nhYkrEH/YpCopmiFhr4/Do1UcFIW2hc
Myq+U0WF3Gv2fwQxpPStJGYqJuq3ib7ZqYdLYArQca3hysQl3VTJfBYSk63OPA5+PIHaqbKZpbwQ
nRUlUQ5Gq+W7IjUZ87B+y0jgKPJc97Qg3bQagodEVrv9PJcHoWFPtQJrHW1q601LPpmjtAF6C0Kd
3HA8l2HCcISQcUdRoRU2ceCYE/PHQWOt2ZNVQDdgogOjjnYaVVF8RelB2Ofpzywt4ia0iLLL5jN5
IeNLpirMqRXB70rF8KayY5kzL/asiyB+JLnfygltcF3xS2EyPnaofVC6FNNBLlLhRFIMPxx+R3Om
n8xMyJhSV/2GUDn2bt0EMT5h2VaqH2WCwoveY18oqIUjvQsfZxpopTNFf2FUIQiNcOp1ljrhaMKe
yRmoDRrjnTFBdKmp/Uw4ChEIZi8dzUqr3FxCSk2XWn9lOkPIReJ+xQqzUTliB0Qg5NtoOlF/KC2x
wlwog14aXFGMv9MwYldEGC66aQxvaOQkENzOwHnO2JUPEGPPG3h0gOHLaMBer6WdUIzwzTPLk1NM
ctyZbwMwM8FcGOIkxWnV5Zte/9HIgwuMyWOa8ZzqYvnRWe3NrEc7mKwjEzSSZvjcpnINbRb93ahE
5lbOsAmuH9Uo5dMZRWgJtADWdS5p18VA8zaXAS1KSF5HUV1T9i0QbZAas07WVQFpnEjQfZKQT0oe
bNmr0WupW38yOeE4EQmfN0VNOC2dR+OOsHzW+UxKLAgh0meexnpI7Of+0VpkgTGvhmRxGP+QJUUS
bBYk2yVb11u7SJfexlaU3UpQb5OOudWwGDZP1y7OYI4I6m/aGNqlaF4Afz9UVjh5BoyaXZPqMw1u
Ie+LdXTH2G/bKgy2A43EvcrcNoI8Pcqp9cwdfYxjVlmtMNZEW0ROvGImc/0nmZX3pWJ/pNfigyIG
pqeKsOpDhZiUSD2xlOj8YSUwk4XBkDoXhWMOCJpePkaAW/9WJcqhZhAjv8zo4BOJoaSiwBTJ5ZqN
nvE1acE5Eazan8T6GAdLQrQkk6splZisTSdlZmHas6KUjfSJrU3qtEP3wnZUaaNz1sUNaYq53RhE
BYSYh3ckILD3ldqFt0qsrSM54nUAbBHAUzPor1hpDlP7NsIWdqtzXBIOwOwBDY06S1u9zTZK2pNL
oymfmvaxSpkPTUB0jRaRZinyqe9q5pp5mj6OBqWMqIYdRka/LdqvoU8z31iEz6Vo/agv3qMwphJf
VPT0YMuxO75FJuEIfYzdHB+qW0Uj2OhKPAhTClNDtQwPkOx3sVjd7n+wdx7bcSPrln4inAUXMFOm
9/QUa4JFiRICNuADwNP3h6zbdbrPndye9yQXqZJYzExk4Dd7f5sXImdXdKsETsHKaB5nZCosQglD
E5fcS1beXHE7MhJMIosfUKsRxFYeh0fkkQy5UAPY3LFPk0U8TxL1V+6lAO77xybAy2lFCVSn0uaF
RWij8R4+FGaiIKGmtDnmsGHetY1ScCxSk33Ifob65P79/as7j+X+rUZB1k4GJdk/ABZq0+pvFMv9
z7glllvdlu+jW1F+F2W64QEXgk6X1B0aofvDnc7yH9+qfgS4NZLIRr3ncDdZ1/P04jiN+TCkaE0b
3SYnv0cIVNUoue/YDSaEOV1SxrDe65uddOO3sczfHOyQW5yzLAGyZeFmVbC1c/kLLTOwg+Xh34yb
dBypgAPKoH3Ju1QwZz76rkjXdpvY0BBtZFlOxAxiecCmn+0SmZwb5k9HsGxfWWxMG8cmh1WD57r/
cWMlBFrYw570R/QP9QRLdYayuDwkpujWwimWywt0QBDY3xPmVDbxLtIdMqHJajf/5kz3Cwng/tAt
tbi9CMxp6y7e4p6/P1RLPVxUJYGtXiiYB0Equ5OxO+yrAFKW75GEThhD/dudE1IQwcGTveN4F5QM
ybT18f6ttQSGRds7CEZnHdmMmHPrI2cX4HuTwpB4F2IP5+vUmqcoca0X4aj3KM+GPXcRpCSjiRVp
qC+zW7ivbhyBwAoejUJxcSvLuKV+8t1L9ii1Vv5pansFJwJgcdSl4zVYHiLZ/Z5zL0dFj7QZzuKS
1EV/NONO1ut8sIydjMy/EtInbcsDJz9hIpuGakVIpSCdhEtEJqreTbrwbtaAI6WkXiilh4jPFRAp
omMuk/hahhWtacEGITNA7nmehljY2F8jLZevW/V85tZQvRi1WhVG82F1S/4nM3b0hYlY040bTChL
8TZEHnoBlhiWO/yZ8ojECgvZUkviObm59ItAid2NK9An4hNpbrKPm5v2BPWniX2nScWJKy/gXOXI
9Bhx86lUAEsST8SkasrxYocIZfL2UnnqyhsR7lUu0kdybJ22ya4uwzHsDgiHK2/tlCnOOW7xZGF4
xbZofbVtQ5b/dZVMt3SWemshwRsgfDLuH8enosdqbo/1ZdAF/T8XDEYfo1tVtV2veh9RpjkXJyMu
msO45AOXbnMNp6S99mpst1WCTE2OSXppPRlsTd2AtzJOcYiW2l919dzhDcAcOE7uY5sEWLHxfON2
o5MpWn514cQo4DmC45Brmfp+VbXmfKJjOsCBM18nnzWNyG374Kn2u4ZIt03tTO0NDdJtkOhQwBCs
p2TgU25Njzr0f+BUeZT9aB0mtiiGFuIpHSVj4Gz8Am//l1FOzmM31cMVEvqq9EvjIkyHqPPe/U66
Od8pFxnxRI/15BB6lkyCaGeqlh3lw3WwyvxUioF6LliVZqc2k+8B23bYpli4GTjZiMDpHau+oQzB
aHIDjXwWU+9eU9s4mcTM7N2x+NXhWcUazgpcBiinCFaNV+wUxqesjsv9wE1a80DXPJ390T6aVBRE
NnfkLDSWdWjyH1OQ0p7Ap0OdO6Zr2ZMg17NXWMs2XQKj0aoGaetzcVXDTsogfCCeOrklVPAlx8wO
UT1gVwTw+CpDRd4EPESGDmyM0w/l0cjOWXcmldPIoic3Np9rpjR7fiyBajGiHWIyuDIbf1cqNKa8
bxsrG1F0JahCkig6A5J1kAa4R99qnzJzJJcKFsH5/hUtClohIzXXnteUBBkIFF6UqfQ9aH40hnm6
vosh2btP+fOQIiSFF56ehpAZkKFS1msDrEU1DVtXJT0Jf5hXYH7q7cKCT/WwMWs0sbYXHt2i9l6y
rJfPFoKfj3pRonXqVx7k5o74IJQkcXrrw9vYafNiWsObHCPz2Sw/+47Pl1JyWw+FeR08hU61DNjg
ND8tc0YX7DXdtgxNJA92MR90W4SIT3pqMjj0+O3i4hZUMrvm7U8A/flq7BwUgh1b52qOj0ZeI0Vv
+BF5qr61dc6HwFvFpSRsqOmGbR436mq6YpcOE2vipu5O8Oy//NxyzmGfzqtwCWlM8VcjRwNFzKyD
gAJlfPeVP2171yevqPTes0YNe+GmL30XNldLCnXoXev1ftC2c/scowI6GLHQVystaO+nbDcuINGO
iFhTFdPRNXMuhB69fBdYpHXp+IK4Zgs8njBpxySsp/lsI6s5kuX0hKXbuiSKK7CLWFdVRCWJrtAb
9ryYWPzMeCAWuNriJn7joMkP1mQfaIF/VaLJL1McjuvOY30Z5Z2/O8xhWW9SH+yI0jakTol4LGgr
qpUANSpnJFfMj4wNEyVmd0la27olWWjt0mwAMev6uIcKA2Eb6QPrUOoGKmlzGyG0Py/T1BF2Vur/
6jy961pvw2eq3Scesk6tkuUaVru4/Olq0+TjMOxjhRFktH5SYkBCKSeCbAQhW6ksD7MXJOuyZxld
siUajWTcleBjw9z/nVK2v7lU931NFykNw7tY4iirot5P5fQFuQ3tqcdHyRumEdgjC+4ObvBbdilC
bI+Jl1+JoRdPlNcDEhbwu4nuIuIjRoDRdvinnQk4LD3SuZtAYpTxhI/0M2LTpSiwe6t8rQkKn+bJ
wCaG0Vcsprmu8NzNmLABJKGpW+FOqtbIqqpjrYlH0sBT76WY2YE0htNKYJNq37s88FBKKgvMmfNW
c067XV+uhepxKFexJhYLQwa3svMQJ/FZaNJ5E+gvJMmvu465tYgCxd5TXMhmtxj6kCiQzGDD+vzX
yF4KwsXw7HcslT27OzkG+WBp3x1lbtdIfxqMIXl1CAT6nt7sSVPWX66e5UnnCDqqySIsKEuK27A4
4LAYXsIC+bHLWnYoJKp+K5uPZA+XpmouVnutBuDv2iOOUwTD9BI7/i5rU71nFIVaP/QHhI1RspJJ
Lq+5oPYmbyzbhrSvdYKzwUKO21fFn8ZMUQsEof4STQVVtSo2ooaHm3jRPXDqdZ4yh7EmjEnyBOQl
9H0GDqF57pM5gpxpyMNM+UO0eUjXar/QSf1BZzmefRQ03P3htipl/wk7m7GJ7Rz0XG7MyUjWcYar
QAaozJ2OQUePZ3NTucl46ntjGzYNe3IrKN8a0xxvvRPdPPerS9P+w+1T7mxzTjpe0P4ihUdaD5yS
V/KjmETd455bUqpNd3iqG1jlhigJ1LTcaCcyDIbgtRh/ttZzyY0urovwHA/yY8rD+qiRsj1ogwc/
UvWpMCXyexdFL/cZ80JzxP2QTeVGAqHFrZwb2BPM4SEN22ZfWPgdLLR05XLBOo29zlySOr1qvLhh
CxevrH6YuD/PSqfyhNAOsifpnz3KhvXA2Gyfz9FXEVfV28QHMRkCDlkRjs9GrXf4+2JMfOVet4Jr
rGT/YaUYHuY2UDuxaG/Drl9rlqvrnNZ2U5ixWHXcaMgoaYjMbpEzZRoIgA7L4SQbvHXc5o111Dkk
USz/l5bJLdrkmRupopgPnOmBRfDAdF1Yr04Sy7U3YrYKWNbQPtT9EQ6w8spwU/I/XQVDa+9lQoWa
1eoaxNcxb8SpyZoIlWSeH7osf7KMRG9DzRvghx3q75hl7NCH3ABosVfBZLC9t92VJDDjwmBiya80
9kNtt8S7lUjOWliogxxTVkE++B9P/bIFRZE1BJglyHy8egtVNq8tYD1gYxwNhl5jGd4kc8Do2B6q
g1AB/RpBXmtmkAOaEMNZy9Iod/cX2pIQrSxruho1ChEnMk9+RR1Me4bKaTuXydZN62Df4Q2LEr95
skyckVXFcUv05eT9Zbhk/pWBejURDu9F7BhHfMIkXtndRRX6k1Azi1OW7MtoXEx8RQ+vg1qZAWmb
/XDrcd6JYsbzVxQYVKbiZ1dkWGem0N+Hg5kzjyzZnDjlOfEoLiLGqwikm/SktNoiFTQYfbOxPGR+
ZUI8Z+mk0hv35PgUdFF+8Qp3ExqZugKvQR9dJbtqTGgMRfwMoca/lCavlP6RlIk+BxkicS9y6o0b
dN4x90OaNGU8izT1T/eHoBkQvxtNipGIwBNRVQQG62Lh/1NC4qltdon2EQgkXglj4RD0iXFzU+9T
iD5Eu8F3nZ9+jlwPJ5r6gQE+Z4F2vI8CKdS17k11TR37uYrH5pQm3bCa6Fk3fgZg2570c7k84Nbe
5GX/HA50quWYNrcaRb0f9idXQEChebDPKGaRGNdwJrM8hROVWOlBhZlel7n1aEtjRBxP7CDgpnSd
jLOzIyUCxRRv3Eq2lX8w+jRAAO5uK8HCcpibZJcg3lphT3UhSUXpMSvm29jy+VVq/OkOSKsAfwdX
woJXRjEllzDug5UrLYuf2v/So3CfUi5DBD3myxAh+sjNqxEr60rPi9jGp6nzspU7zBTn+cFVor2F
FrGnTYVpqmz7GwPCGsFzMjHfdrOTR45rKBjc5lPYX4JmXRsONwNa04e8QjmUieZQFRzCRW50l3Ck
Y2Hi9Bh0XETO0GSUmee+KeuLz+gwEdoGNua8amGfqqYOdkYaJ4c4QOdh1x3LkzrMwFwNt9mPBzJ0
0l2bYUFCJZEciqJkTjNMiOiRY6RwoFtrwlraZeHDxOGJMpUVT2enEK1UiVHRUwPnR8jnevD+JGnz
20y9eheWwU85QR5rh+KqOjgOOm1JUI1qTMjNfG0chbUN9BQCRUR6Ffvh3TSO3c7NudWntE0Ar2FZ
9GVdbROj2gW1b62lHffvhWjOveE5B8dn3zxPODSngnQEM9fyJPLu2QzAtAyq43cdKdOroH+tojA4
M8B9xZw6rWArs+tNLHSwvX/AWqXaujp4k3AO9NxcHD3d2yT6XSGY7VpzjTvDLgy6x+CpGxlPaYHX
FIgN2uMWglsJqJtRTvsb9Tgph6TaxqYANpKWG8fkJtP27UfpqU9zUt0qmjTh4lS2wZiCeuV59EEt
ds7sf2hZcgEncb7XVv8mA/R1OEQM1m63OXr3RjdGZF7PHIGEQsiQza3P4umoOve1yrBmmuMPV3Df
0Y1bbA3R/73ju2/77su/f+/9/v1ncdS/SnTfW6a5DHuLZZZULdvYvlWbPmIIQ1IBsucBW9QyKTPC
PuckQANzB1lapVmscn/RIPwNtmxbpFpoahkemscphJTteEu8Neqyo+siqkw78qcSNxlIyYmf4h7n
SbeQNe97+zttkxpK7y3sGGafIE0wi6/CCXrGssY+bG5pg1QhXnLa9AKyNPPQx5sBAan1LH2M7bJY
105k4f+BDHh/kHl6jboO5gujmiM6z2HjjlzcJFarU0QyAH4V+4kPC159r34XMzy03k1AjtHLqFOa
Y2Ji6V+sUXIyxvCsqjpNfEJ8kiAOudOPDKFnFJMLqNJfMJzhzJ3XnuG1Mwd9s1JsKzH2AUhr3P7A
PoDLXGRLtCCgDJZncn+4EzzzZcj37z8zHDvdZpN6+489dIQ07w5BFGOkUUjxzO9fqQWb+O9v71/5
JGGvGxSwD7SHVMELNvH+VfDPV/dv5fKCgWR4nbv6KmvsGkWFdJGDnbwwIUl2Wx5CGIoPuWOI9eA2
/fH+ILh7HWYMkoHPunMO6PcevOXLKmfzeX+4fzvbFKNpqsIHtxjPQ5BNJzIWTOoAXozld5uXmSbz
/EWGkd1FChmnM1N1lsZsKyh4U6eh7wvkrq3MH9bkGKTQMDQ1TB6y+7yUGqQ9hr5478NUbu8asMIm
ceH+VbZ8RbaH2LZd+rdAjEXieJD+e7c8HZWQS3V/6KpBrvWQgw1atuV3uUzsBceCaAWmbxWcSq/+
OQQMzUoPKWbeTQhl/nkYHHXubVB6g8xQjQgAkt59IsxyEKKNk2Z7Y/AYIzLJTEb30Q2wPf1/gdj/
hCIHwG0hkv1DjvlvArG/M6BWXxwUSfn1fwrF/uuf/m+MXPAv1PSmj9hmkYLZoHT+SycWOP9yBGQz
1yHrKbBh3fxDknPEv5Y8JkBxTMxcm7/1D0nOsf9lumzZfARmS5OE8Oz/gSRnO3b4f+vE2MNQAppI
zpDgOpZj/odOrE/srGxS7keN6uKdFQ3+Oan714Jmk9jPj0YP7fPQ1vArx2GAKGSJczqdBtI1CMPw
gh1VSKi2LnXB1a+fIt+I1iGnFhYzi0y8eFy7Moow0F6npgLKbIa/0hQTizFjzvAYLrB0xqpN987d
3RvVOr4iiElfwszcmE3pvBGrDilsZKVszX20Hj0W17ShGL3jBd8CaT/HzbJ1G5xwrTXM9KGYrkQJ
scdWebitxnDrlzFVsGDJyEAxswmxsfhFH5pOElnQUG2pKDmiPRjXjYmbzmnicFdWySab3HAbdTEn
rPaurTvgoqjyF9+iZytgnu7rbN4nxqDWdWJVJ3McHpxaB4eC+erOluNbKEl3K/O0ORti149Y9avR
9hBZ6/bTcMbxgW5rF6dpuDXyxOUGwzkVcb0cPV1+N9mE8V51kPyVbVFe9eIBCaliLIgZDP7oj1wl
52kwJNMMApDSBAl/Uju7sA4PNlfVqVe+dcy187NpYeIEJHgcLBhfiSVeQzxrG5XUh9Ju3G1ZyOIc
j9G+j+z4yMSftmJTsIX7mgfYcc6bCEXIFIMOPY30s2OmJdtcWPOemQcXHxH54JPb7RXPZB8T5W60
7k1PLuGRIVz0TCKWIsgCynlvnNji5kfJDuaaDiGD+LB6GxYrkdNPhBwmUqDNUNODhJ/VD9E5ahvq
yEgDX2PKj3S4ISnL+iiruT6bjf8+Kh/hggCvN5Gz+8xyh2UKum+KxInxuqeZK9KiIH0hfK9TK1JK
xHvUd5SfkXOwm/jZnRJnW+fpKqgrTHPForn1opPjkWw02hhqJ+nNpynDbz124qkBl/3MC0oV4+1n
3erXyiByuf2bZiS5Xw9Q3WZ8TLh8lSZkKna2cfNt8XQfbN/zH90MzYtyPqvCqr6mFQK8PBrKJyb/
aO9NHIINOUofMhF7nU6CaDKzXCs/v/lePrHMrOLFM0PpU08X4syMx3Z49WKzOsmxeA5Ke5P03YtL
Is5xauQmoI9Ge+idQ3IRkBdpsa99x3+K6FcBmMcHq4yJ+62bczKO+sHpXOeAqfEACZ48HOiTK+o8
5lXiTnmbn2o1ZPs7ZXf+Tg1ETH6CrBrtyYs3dlc7T6YnkDPfRQ+SwfZNk/cVfkMb9+VW1jgu0sJb
emkHN6/G/uLa45qYMb03LNM6ETljGX/5U/iK3ba+ZSwsQXTveKPYLsN3SIMze0+N4qfF7NK34TFD
tWrSgRlgOc8Tgu07Kj1w+ttoj/mt3MVXplQn5Y3paXQwxQEnNjduarN7DIi5N1rSMmWlt0JBdB9R
m2Tkn8NLYrSq0cqSnrwNnVK+NvZ72XirIgjGdWlayTWOfWuVhiiPLMN/jJT3yhHkP2rd/8HBWD34
ZUQZqwq18YrJO5uk0iEDcSAV9IziTNfbpTXSzyBTSJm8+oo/0j+rLox2eUAm0ZSwR+mx41zcoH8m
8ppCFPnqOoCKtGKk4WyMFDfJVIUJr4/9l+Xjx0QiHu5M2X+3XraNyZrYkUuQ7TGIYJ5ym99+P+Ww
qTJr3RFzsdFpUDyuCU4LToxj3vI0sreJA+yvqBQjYI+GSE2KVVhsPM6SRcRM3NJGOsEfN4zeG4do
9AqlCkYTz92pD6om2H8B8oS0jiJ+7/HGS8vYcSqe6/J3kXf9W0P6kwIBmbo43U0X9/Oiv7KYJo8g
R7o4HQ4N3M+NEcEh0AKQ9DDAKdTcBGTQYd+Zfkd4+nZtjf6VyeW87dr6IxUgLJOh8dYmf4fy8gcj
JxY6foyr2h3fSt9U62ns/IdWRGdptQxszPLXHCDxVFa3RpHzq7DiAvhBB9aJcZdPSPBK5fnGsUD3
FLm1Y8pD/pODizBBohCBYqbtnrb2lPChlOZ7NY3MN51lXjrT2cWOjYUD3vkYykMdZP7ZdY3xMWDY
SmAHW0ePRbhPB1HOYNCcRjDBj3XBMT/SKrnFtGmNDzeJ36Z2TDaiCp3DFLaratI/xViMK88JRuJt
saUggfq04/lnIPPoqWkO9HgYaUBYTpl4Ckw3eYwTy1qHHVJd10sFIl+eROsmT43EHIk5kNS1AnZk
PxubMnMvTjQilyr9cGtlcbVqHJLynCw85laH+ZwZ5mbOGRGY5iUYxLzMb1AwV6W5D8r05zyz39Xk
oT4QA0DAXrhTeEgefHQCcSvKa+G69QoyHRwQ8kg2hWcDl2JLyC07FVjBJkIb5noTIYnag0vPVrPT
fDidJ/d2x4bEKgFRpLr8IouBBVSYHuY5w7HDJH5ti5GrhAssr5HwKL+FL1I9ehiA38bC2BdjvZll
PO/b2f2efF9esJjhrXQEh0/3ZyoC67Vs9yyJfli+rp6LIf5Q9fwLfUS8mTuuGaY4bAiYw8AoysGt
pskujAzjaPXNZ+BlGObzWK9D1pzriOnYym99bxf6c/Fi2d0hiwwIdpzf+KQj+xFBAJVGYD0h1N6k
pZH8mLID+ZrRPrDtbEMYILSwcoyOwou7DwICX4JkfGpLS/5AKbZwy21GHr14DSLjjWOJtYHsPnwL
+ZwLDdbDzH5F4YrMngpmFXfK3GdIJtZZ1+cvrL3UOiDre12bnHlmDZkhxSH0Y/Smv+yp665Wgnkt
TM9ebLtfBEsEa+Dr0alDQBqwNThJNF/IUjr/S8jgR1RFXxKF28Fc9BHMMpiKx7l/ls3svg5+8zG4
4E86Kx62AQ7LZ+ExK2qkLPbzBHWVQDR3VfljduzF+OwSBXdhIlWS1WZUey9GKhrJ3zUD8AfhNelL
FuX9bghYGke9I26Yx6yVwGfHrsCWe8DjhyrT7h+EjRyN+Vnb02/JdNWXfnVYjFEPcOO3aFjjnab9
XmUJEuJmsgiismY++T1L4vKZKCe2QLLCYhk2r2HHRYyxY/g1Km9VeTXeyNZkFmW2B2Tom1ypF16q
BXefVIe+c/ot7jfgYfjoT0GdfiWxD32wDnreFAG/wSIhYUzkq8dKljprKMgJzCNvR1aiWIVF/ca9
d+s1cXbAJkpKuyme+6p9tPUhUk3wVxChJm2tOXyZ/dZhxDOXl4RylbMag2o+uys3iX6znZArl4kt
PmgYGcZy4WRNAH1WxcaDsejM4CP+SVt0ZbJzPVIKzceAedHcfrhaNN/EgHxGdpX8MGUUrIap4gaX
krA1C42zD7VZrN5HdvLgbyp7ZbIw2bRFCtRHzPIzeiwdqMG+Hn/HzECkK+fPqXVeDF/8bMNSPZcO
eFO3v3AecYIETr7L3frs6SC5WVyW8CV1t/P0D6GBzRSCqlStwEqp2Wp+g7qHsdGyaggG9zTLguw2
448T9fJUYy1cpyakWMMbISm1XrvB7OxuJ8OFV2HrblXOUfKIc7eIE+M96F1mjJpWHc3OTUXssSyd
fVd4Q9ettqa9isaPWrUI7oxpFWI4/8yG5hLV/Pop8WN70aB6Sdx3cr8A5ZpYGYtuhKEfdNB9kLU7
SQZXclDfDqinzLNB87UDPooqYZhqJ+/3hCZaj/kByXmB0pZ/c/+HepknSBc9lSr4u1ToL5UGhDEr
Jqn0WGmOqsSU7ywCfSbF43eAqJdwB8XYqSa9WgeM/Mxlv1I5A26GWP/9wPl8kCbmtQ4ZvMqJoZAJ
eEKuODv1rspC60UBdoE/Gm+iCrEKKn1MLcuDDpPxmAz600KkglWUuZZjsrNfko5XcDaQFTB3iT04
pEzjV3M864dygqVr+myA+MyTBRItQ8CsqmCLVOmHNbGM7JkXGa2f7Cxgq6hXGW0lNkFDuu1Psd+3
KyGxg/eiRgyEyJTteQ75idpyg9psKZu9n11Nfl/BDnwV5sBTsE++1uTNr1tc8itnjrfYVkDdTP6w
7ib5VAvf2wpm8gfKk7n2n3H3b3z508uG7Nx9S5QZ9A/prRA9K7REh3Ae2xNEifjAlsk9j8NxKhMk
F50XHtCXy4tlwGMqM4SuIkhvgY/+K5WQn4sU4nbghxdG+e9KgoZbpOXPmQYdAEiJ3RcFsszSZ6vw
d5Wof4emNF+MNILtQoApqw3MvFlE7GgyD5+GNooVWTImwS7Bj9JGLKg67e6QyPWL/RapDBhgRKCd
drqXOcXSb8TBJ6bt/QRAbm+W+Y8+9z9Zwuy6yjr7Wv5k7VWuWGR8GM1FusyhO2zAUc0a2gYJwUs5
3/pu+mR+v52hd5o6j2k/WJrFHuy15WST5sRocDjQmJyyMj26+TVPAFAX6lQDEXGFOe00XXEjh2Ff
su7Z9wYe7CkgWpN7FjtxEPI9PeADqgAPiUK1yiVggHg0b66HbzIScGPwjDp9/TWQ3bPqibY1Wowp
SLIJ3YkK+JLyPdPBl4c1jc/uY9lnH5FTeceww8IxmleXDN01hf39B6kZ8U9dZfs6ao5uW3HjqJwl
8wi8uj9/IEi0T5HicyzRImzqAZ2Cxga9Esvlh4he0wUxPpBhforC0IYvBL+wKCYWCc6eGC3v2Ogw
32WZcRv0SJB06R7CqYBXV6CbjW2eUwtcFNiAPawT0nXX5tS/cPA8Jb1DjVNQRBaRnayHhnZk4+gZ
8GiBHStrTjEor+lGqot1qFrWi/1iBGtEHB2M7tvoaXqb0O9XBftzmsDmGoxTsE0yzPBTAXTv/vyR
kvR0PcErnZU4uovJlghtcQwXj67g51WVy74qFuhuICEvvOXxIez1izsXn7nX3ew+AdOm9bRWBnUU
tcyrVZPEVoaolkzcOCBa4l9UQw11fQynQYqdaQvs85GzDgfjuURFafXPVmBlm6wDeTT4xWYO8qs5
d/MmnqsUBHH7bnpQcA1PXmI//y6C3HoIhtIF4LBDN+JSsuO017lMUTVk1RG+8s4dKu/BNKM3Xydy
3VvTb11+tvVYvNj2bw9eSDEm8Niz4EHjqCHyzsH3NAX2Lpe3YkKcbyO8QomOtCgHJSFH65T63U+r
tvYwTRDu2v6us4PHNLb+6i2M2b04uL352TEDJEgILhWZXA9d36fkKoLZbeO1TB1U3tYXub/UETXs
iHYSmzijt2mmmum//bsy6vBy7acw/AvEwYBvoe6LHrnxEi0dn7w2IDa4nUA22d1WIYF9kFMMYABc
HnnM+tYhCGRDmdpbtCk7WEnp2abUX5GtGG/MnE390FZEg20ExHR3QlUzCesbmIFkhLb0AExGuC69
U2QAaUhSiFpq0fxp/lYq1JtZga2fYXnUhZjX7YhXBn36uISw+xvDjeXNbwtw5I7O1kOPmTDKEhBo
CtuIkcCICOmAay7rfZOzvJ1JBS/rQzeq3zW9LojMGObLEKyMfLxVb9LvdnqsV8hd3kMD12Iu88c2
zNtNm/zFupYkeAHCtZgzduX+Gyq0T1cxCpntK59rRHMVRqHid9VxOdjkArkRrgzRaFDLA+4yUH0j
uIJ5QBztVuXXwreokdXVpJ2tZN6ts2gRkLINe8At8jWRdT443OVCh2xt7iVIH+CPemA3u/ni+4L7
gqJmgf4LPuohcb+DVH4zNwxl+jLGYJIzx+ENan5kXvapvWVEfHAb3jmL1aTr9zsRiScZ84SbIf9C
m3UZRpRKJUvaPIL+KI2D30XkZpffAeKjURGkl3fiSALqykS0tXGplBGSAcQeOgARXVSdaapOJsyF
CssH054btI7XZKiwMqFm4ITfptQ3FEfPfEYwSD2VyfDbs+F0tZb3EQ/jVZFuvbhTkVs+M2AiQ8/4
mUSOB5KONTjeQZakENQ45mMQeRE0KqsuthxqsAVd57HpYOqGIyfu4Eqq1g/iMH/N2v2dzi1kGCRq
ODvSQL+3kYdaZ/yVRDCWrWa6GInz0xjrF+xj0C0I9jGtZ3/W7M6Gw5yVCChgmKSK+ZHIsCj1+ddo
QEAI9fiN3fQhgowzYO3hFpVcXZuxKW3CAdQLBv7YenM8cZjgWcQJTsGWxVDVfapavGq6AK3Sbc5h
nqtsj+Bn5cTwDqSxKwpC4n3F1FXs5YMyHN5Q/I5ZBbiXvdF3IENUnNb80PmYGPouf2enze8Ytc8+
XYg51PynwKixsLXrKah+MgZ+lAe3+FY1fPKmuTgYADizMvI9NNq53J0uqqt/drZ7isR0UJodMcig
91HEikYqBPlBXdaBs55U/ntyD6URcYXnS3cTFPuJMFQr+G4i/ekOoIlTi/pRlcEGrvWtnquT4Tzm
+ByN+r3kuausewy5piCtFXWyjiC/1TNqljiLbBxEWze2eQIOc1wEocBbsZd6vq8I88ihrTbgfpqe
2loK46WUdEFR6r5nzluWBejrmH8Q1QzQDvdPiYAxbsY/lUvMaJWFbzgNJ6Lm508Z/C/2zmS7cSTb
sl+EXIDB0E1JsBNbSVTHCZYkd6Hve3z922BEvoiKes2qeQ0y0l0ukRQJmF2795x9gG8Znj7tgK/D
Nqfb4vTBT53pp8Ygn7Okqw0DeyWaNnL1IFOPZf57pA+Gk2kV6oFOWh6mK7N9KqdU7sjZCOhxLI00
Hleynz+R9ql2hmSZ2J23a5zg6DEe5FSOJH/yspUShue08yhMaeYQHzdLBlh6NUPD5pD1G2w/+k4L
sAtN3vCFa+SGrGBRhUi4AhLLOIUnSy1FGTVWsxa23SeMJsBAFyXUU9XLOCsCj01rRsgVbSlZcNcp
rVgKNQI447Dj2TVnzCqYeUNYCxe1l48HhdtKoKxlnokgPtGMZW0Vcic1BP5D2lJ4MhNWsujTDPx+
N6hlvEydED4w0ktjiMFZWojYRGgALobyNCB2EIpCw5yYudR6SEObGgjWatsZLz6Ir7I/4e7/zJLv
0uv0FztgQlDV7ULMYuV61KAPW0RmoCbKUPSq2HqSaq21XbXwoMascZ/gb5WrIKPSyiDTrGsRPk1R
S8SZI3EzljQ/S4TtTuUzdvUCYENGsa26qj0Z56n9VgtdgpTMbXa5kbIxAE6rANvCfnIdBVw8hTCa
Ap0YMDabM4UTrIIIPWLmzIMd2NQJ0N2wiIcN+6LciqFF59fENXBacLK6l72OdOEqH82yA8cM0cBb
3GDDMHp57li0HK0Um9B0Lmopr1owgt9DiXo0q0DggE70ZdNBnqyhv8Ok49gSd19V4F8b0+MwVM8J
M3OwXi6qlVrXz3Yy0xwbx3ItFyvwgsPkrhlJ+7DpAC0iAtUWBY36dTVxd9qOg9FHgmzGUuZcJMYr
MO4NQOSSK8VTDwQiAERvxDZuYHoL2/7JCBUFwBNvzUnLVl1pboMyH1dh9FaNSnGR/pwawGXYZP6q
TdCxq2mzCsipCR31lQIX4ndBdoqgJ0IFkny3uQIFW7z4sVXuYodDmOGk+ln1pxt2U5PrWs9PXVCt
06R8ST2rXutYYpfGCAcy6wmeSb3PogXj32vABjvd6ehKkX+S8LBxx3m77F7p9qPHa9ESjw+Dnv7q
m86tBeCESTE/ALKdJ99fmXmxKZl/L6IOdnUdM/l2sufB4kWpj4SwsfLQ1a+Mnnr4Jqz+2c5oYTha
r64Kg4aCD9pXyaZyzamiRDiECsF0ZdvzVkMCoOTCxqmG60hmyVYb6q1GbIUbK3hfGsTpI4if6tmj
pRMSgbiwULstVFQFae/BKbSeazSolAW0/sHg0caM4avqrsU97tSwwfUJKQrSMpr1evs0VjJ2sciE
i1olj4Fvhin3k46/jLECl4O7QSsY++H0fxLooZyI4ltu0jE6FWl1q/qGKzb5MCh3zQEQLzmK9H+X
xZxXZ+DFYFXuLvF8NiBLk3KGZKg3c2ByGMQmNZda4jrqOKaknFJod+mb2QMihv6N6SJuFd2tBGQa
p/2ZeEs6Q/62hwSFccGj9P6WoEw31D91r8aBmP6CXz/4zmM+msNSEySLOBDmVZPpK37itDMfK5iz
E1R9x49Xlukfy7C+1XDmKiTXVHlyHbb2qR2so2ICkas4tS5ULSFlqHkvDO9hfqzKiI/ZHHhCj6/R
30unWjKx4LAFfYK9NZT9xguzPWaE0sreHYE/RjWfIIa5jbcxp+5dCOvAJ+n0oB2x/aOxdmvDok5h
9cG/QUqfYImEY9i6VW6sEhapqpnPJyq67HziqFOMR71gqQxT7dkep2tYZ+8DjY5GB4JpdYfUxGvc
5y+JvPKugYIadqFarVrmIdXgnI2+Pc+fV6vQ0E2jM095Uskkyc1Hr6lvfUFXa4q6bmG2nLWHHmk0
2RWKt/X6fotLM1qIpGJrSdkZJb31Qq/Q4Y/lo5m0bwiHebtrdgDxJEwbBJaxiMzpAt9ihSAOdWD2
ERkQwfKoxNn/mGnmiZDIXWWPazNINmRAovktjdewFWvTUB+8NjuWVQu3NFauQwaq1ukfo4hOlWI5
DGuCKtokSfQ6KMMvpoqkUtb4qHBc622MTA5AXJF026Gp9jJhblAjaAtmC07RyXMp/HXUBr/yhIFr
UOLjHMJXes8BKyHQf0s0WHFhjJgnT95obO2TsRNuNsxsmGirOv4m68UWBCuFvotkmT7UxTeHVcM1
omjjEaPeJoyCXRsFVxFReCv6empG1O/F1sPtjMwbPwJTlyIjrnlgqqS5nj2HhRjts0cTuCHQgWV3
Qwgjcxuk7CIPV2mYPc8XfqNEn3lC14M9Le9O/ZiDOS2RQVnvSRzsK8U5JbGxqhv7hUH7ex/DhDSG
PSdslqtSfdN6G2vo+JPphJUMaf04cssvNNPnwwEfuuy1bE/pgXdP7oRabdJaA8EF35juQ0H9kqfi
hK/hlEXFJ+Prj3qwt1rUMBsX6cbqvzMQmBljT6lMbkXhorCi2o3yNWk1PDH5Mgr7pQ7ou9OM+JU1
5nWMiZRTcJ015StzzBveeaP1bqqBHWqqf+IyeMmyeB0b8SMz510/o5+JOLDRVzhZdFa7jZKXVzNo
XYZU69BJvoSKlNbUnzMf0bBBLqlHR59ErDb+rBT1qUrqj5S7XsmKQxtEZDD0H32jYOqQutvF1jZO
08vECBYlJ+1NAUKWWApmpks7dR6wB7vsMTvAqS9C1y45n4lu2794raCZA3S51SZPX1QmaSb7Z6ml
l2i4Ml/67Y32iZSQU53EtwSyoW9FW3CAh3DCjYnfWIeyOOlyX+kF2Rnxsoq7vaG07zo3lQmRyxy1
1A2ZmcbqY1KHH1mKLgsyJdNrQROSrrlevxmKcTDCEGM/sHYLDEFYnAILo1fHMEVt+rM+FedeQDaf
9JOSarSf2S9t/6H24gPO1yvNpeeKPWUxMRHJAeL6I3DPnEub1dMAaDva3J6puLQF56enDAcjYHw/
pRVpts3ezOfTFxxpSCWTdTZGrCWdgfjFgZe7nC8WT6QXz79ooHmDAsVtSP+KdQb/BpDAZOllNK0w
RHvwRFFPFGsE8XDXzpIgVafJrpokpF0fl1ZuAEHPy1WjFrjUx1VrPesRETSjjjiBDr8v3o0x0zfp
QAvIGp8tc+7G9CSYGdV56uQxGsXFUcovfQi2flVsgnQ6eExR62k6pXF9S9vwKU+vTkC0om5Zb6N9
85xxNxhEIioFkxRNnJo6foJMMQ0vvVZ+9u26q2oE8/V7IMcPq4X4Fjuvgc0tRxJDIuvmGwTnUdIF
ZyyyKdScKSbKPfpU+Y5MVjAz/ja2LByNDZMNdDF4G/a9Qy+OhLchzo9RMG28mBqJFWOFDYCDWYF1
ZjBB7CvwRHF3rEvKLKiyz3CRfOiu2gvTraOTge/0rQfOONtQJq+y47bvJ59Hn/Yq7YdCr7eZRkyI
TuPJkBdqXsKPQBJr9spxoF5rZ7NMr3lSbXz9cZjCt7qvnmGOrR3KCKYDtMsDmIyQtqJirSgBDWoD
IbImf+bnxQT4qOrOPiiDY6DRF64EUp35CVOMzVZq4CoJnMPgo5gPINzUXClB+CJSsW66/NUiaGA6
GhqiY/wJnEOCboNrCOgV8+f5m4a0fGstPFJB+FvUASEeqXnNRfHYBmu8gzp25jwDBF8dJObBOCWG
ofbgvOvGkzpN7OSOO3GAw9QFCEwOhGCY06s+tZvIwHur4OMM7aUpaYooFU1uip1mWggazHWsHHst
zWeVvtsP/bayurNDqpenyh2chvOoWLju9J0fNJto0nfyvWtpYo/XbgrdIRy3tt2S3Pzhz63MPv8d
9fYX3VZgGMxAA3Vh+tZX6bwwotn6XvLbk/bRCzyyasxyZ6v15+SZT14arfqWNKeMDg4gFJ6ASI4a
X+fEElmk8YYW3rIdrVvGNM01mJCTAPegxT1vZdxK4rWkRtKOhf+FseoyalKkC8gGmEBlS9jV1Lap
+JiXTL8GNp2W5LCkkMSU+mzajQ4eWC0fcAs75CB4qCaOxhhsG+qJh0z5I+jv//MB/zc+IBrL/zFE
+PhZjcln9uvvwk/xxw/9W/hpINRk+IfuU6rcbSohiX8qPy3nX4RrGWQIG+SUabMm9M8IYd35l8VO
plnoQXXTQYT6l/DT+hczItQmeB4lQmZV/38Rfmr8Nn/HA/L8xAarqq06IN+FiYz0/wg5JAYtqtIA
+SKw1B6wKlO6VtYPI9EPbPnpMh8ITYPaAl+vJNelG3r4ArFF5ge+KkxOvzhRgE5q6Ptb0epvStr/
IoNR47f854tDgobKFYGYbst/5hs3iRM0ymSOW6VuHwTCpoWOR31psKeOjaApmVavo7Q2Mu02zMyC
RWFS8P7PL2L+FP75Iki4nBW2hkkxLf4hjCXJj64dTJvt2JQhHTz67WXRJ4ux4E2xvGtBVy319ZNX
mb+JVqEJZXRY55Q3NeYl0rXFC6M951ZNXlIjSbqjSVSoyS1pbmRQeBwVec1KYCfL/+2FG//3S9eo
mh1bl7bgk3ZQFv89wbJtMQ52o9VsDd1yPad963CbroTOXMpjOY0AOFJg4WcL8Kv7Koc2EOudOX2E
Kr9loyQXFleWzfm9ngAecrwljNTEQMXzbWOGRq7epy+dpl4HEeBEcEDgdd4Hb5JOxkGzR3BLnmEQ
PjZOhxkSktQC/sTGV7EGpy2R7aK0wy10abqdnL0reNADQC1Vj7C55gCtiiSeIGg8CamLpSc1uHGT
ZBITYb224DggK2UODJocoYOdxcchrJjcpYhv7m24blzXNmk41eh1hDWwUrfFs4+KTRmICJtm/VOS
cjwWGcax2EDpHNJVoSvA54aSZkiKm4WeuBmM0rW6dBOlKiFCkxG7htM/mG1AIQovbBnN312B7EHF
UTioKZqpDTeRQuJOXFT06iQ9WURU+8LSV5DYIS3Xpr3Sk3c/s8JtgGkGIxHTDSL4fhw/j6i5uxSS
vRFshNfe/F6+55AFFuV8gXsMvRfI0dWFghCFfaC49SGRaUw+LbP4TlQaDTr0M3dUsBsGxpkf57AA
o2NZirJ3rXSkYwEKGoc0EN/oVbbz8d5SthRb3FW5frAiZHf1VFxKM6DXVtPdtZkTk/FKmegwkKtv
Wk331T6jZluUZU02Wn9vvdtLo6CEhXWXLuqCMZul2FxK2BulTb6Th1rofpcqnfqj0ASpbZ6E28G3
jWspmefYVv9Wm9HNICcALAH9wvhWqd1SL3WiSFPnCoCCup9ap7CQAsCIpzOmbkceBNwDxVVnrsM6
4kCtR2+DEd/u/5LOqr6u79fY7Z7Hcm6JtAT4Tgkh3ICqVzGJfR1NXRIPFOJd+/oFBW6P0lS+zlU4
cNFk3WXdNpYZgimoc03Je0fXjJcyBT9W4R+GKHkR0l6YisGZpIVAY9pY2fIqXMdITCch6oXVnJNe
YbhtsXhUQP7mkICTp3EhZgiFewSgbiN9nfBWlf43h+8+11iWYQXcfwO0oSiqsvFZ9kO3BLmGi6Ui
ME/twks8f+5U2T+92W1l1R+oza/9lNKbJcSk9/nocprtU51ttIJlqVKopJG5B97AjDOwdhmaVcJr
q3Wmc6Kw9eLCrJQwE8uma+odu5BHGG0Om3DvV20+Xxid5a+cie6F5afQ1XFJuEY/fYB26GloE5SH
UPQ8MdUmAI/vp/s4TuUGJm5BZC0KWkcZMbcnrwg3DRgd+pfQQM2U44hsNc1fKpS2rBy/ifssVn9I
7fr+NRsNBJCKAd1sIltazQvU6NiEcp2rN3QyvJxh+gKeAYkmDZRVSiRmpSAILWsQO6ON/OS+jOeq
Qc2ZinitYr9dNn1+cEyswSHmWgT3rkUrfXFf/Epn7JZIUc++8ipV+7s1sLcl0j5U4PSCijKuSdaG
07622swPiciqvH82Rcv1kTvJbZxUz1XsTa5HRCgKEpfm4JM+RACOOpdkSxOlnFZocDrkV4XGZxkn
I7mf3DsQXYl4Hbido3NnoVmKGrZfGXNr3z+RtmFh7nuIeYPy2xiCp2pgjRhRj9lwg5ZDElFXbm2t
IF/M57fLPIJMBbieIeHRgz5mqEW4UsZnlIvoJy/ulykdJax2ybLIseFalTtgG+uDX5JG+NTHN7jb
gFbnJ6JK4Y4eHowWOl3Jxb5J1PC1tsuzHrG93C8T9gax8nv/CSJ8iOaKW6OrSSBxPqM+eMhL//1+
iUw9q1mi+j91zvgpoQ4PUevYGpBsK3wKiIhZWEV2c5KKBBct/hEqG1BRs3m0ER4Kjc4kB7jkDLKf
Dk1IR4a0ErT6vL+6mfJ63Th3zkSvdEvk5kiAVNeZ9wpcuW6jiW8fVwzTKbp387UPyZyFQCY48nN+
T1sd+Mem7Re9fKsTDd/qQK7TfGHSZeBK8+MfdD9AXJjCjvoQr/Op/mpCDL2OwIPbtc/3q0hHt+5K
f/rUg/hcVfbK8tglVMHHWc5a0jpGaIG04jAKTixtSWSeiQ3CbglnyiuubTJ2SQI085sge3o5+PG6
6syPjI/OESwq6bxE59XkQoHU6DplD8z1bF4D/1ak6CL88hsWi7MsI4Tl2oxt68uVnbIUT0m4VB3e
U6WZH6hjrJWFr+b8zOPcMWjjM27zW6HhV+y8kZ68d8XIYy8MPGyLHGkZewNLsmqwGxbzxuF05bpJ
JjS+PvtOVEYQhKezJsl8D6Pol/T4Hpy0LzXvLRFBjCEgKqxKg782wj+AoL+ZQQEbGd6EOqCzhCjh
3ndsTbLYtU5AxC5cK4NPERNMxJRPX0sPahW/vdvZ6e1eBygD1/2gsk3ymcyQPtb77DT6xFegSqSI
Gd4aLLeLCPkE4SXxT1y0H4W0LqmhLA2C8gC6IlFhdZmi+CcbriInCXgovZsycHHhGp5L5wMxQ/mK
rZYJtLlJEekBimEhExNmdJzCAVWLO79nuup/dmG1vf8i5H3GJXLCRGEXQgKOFq6yvwlDDh3CNeaV
k1E5a5IQG4vVZlHUvLl/lCBaiFSmTOn9sY4VNZdFg9t7LExnZQHZA/tkCn0dBNzmfl8+d830Svbo
7KtHVnfSYwIwC4teKhZzLF4G1b1D4jHegppWpnsH5raesqL9sISteKz001gqvziUkF2VcKu0XkOW
po0vfGbi08N+8/FgucW8rGoBW2xc8O5UeXFzfFa7UucHxcmsmfHowcR6xntRtyqhzCkilFzjgK1Y
/cJPqa90g5cQDQ8Bffbl/ZYVNMj8yEA0HnMvKz4PJq3xl2+rZO1KFlJGuSk9Gntugii/HQnTAhHQ
Np6YmkIxYz1cqhM2JKGhO/Gl8pr3yY9ls7Uy3OrdPFRSio0fzhtrZPaBW7EFj5l4b6qtNU6EhVj+
Yx0w1KBSHjfTXMcPsl6nTXKFtUDCxcgvmeU+wdTjrhasygrSQjdW83Uzyi0witkCxQLajSEz/Ng/
5ybSQJFywWR1+l237ZMoJ4q0kNtct3hfI+NNodzo9OkkWvq+rENRpJGfPMs8h3bctP0rqiUQ5t0P
kDpKWomOSSfzmVsQAYtozg2F3sJLgh97fv60QzAaE72i9v0qMdNLWyU3mvyXQvlKBvSRwnPOeXTf
R/NL4wfq1rK5REz6py3eiwzwpatUjMAiYDFRrhKs2cr9GFpLVQ7q2te4Vms9RRKeUyLG+e1++Tmd
zN1acVP8/aj6P9MJ/PGAY2xeVO/1XD7QopzLoFB8JCgwsEFzhUWafb3XIPdFHNM/c/hIffT0hh8D
W0wkbnUTPuhfPsq2rV+cijF4pnGL6Jl9LdLwMmT1LWKiZZKeYA1EU77oBcFtE2WG47M7pyroS6+O
v++1r2U2YuWRDmLryh75OTMgCfOI9YAc4TD5QWLI3U3BndTxh8PxZqF1lJCm6j2EbfgTavENwArr
pZk+lqgkABWQzPGgjdUFcOQ6b0f2P5uTdhQBfBpijBRziTrNy/8Uw64uSdtlP6LaINBtsLQPr2MJ
qKpuG9TGDS06jr/RfE6c+DGLeK+7MLlZNZILs1rq+FIkeGK1t69t6DDEISimbcx9Mxq3++44KRxc
hQk4sw8fSkpwDhRhw7TiImVyC2uqGoYsvyhQXGuu4pOUKQRGqfvvPvTBwfHJUJzrBieV1J81N1Ue
/VAlcgxh3zMkYsWRXwhPK98T5wc6HxQB5aECRYW9HBBvaHyK7DeqTVbi3ARpIS5gjpX49/3at+7M
BC90FvfvSEJXUiujjaWKgUX1nJYMS7N5f4knipbwfa4XDOlcE5tDdxfOrm4zxi7Ge2P30zGk14sA
ovvKm1tcsmHeP+aJONx2JDIr8pkEG8HF1+ytIrEIBKw9ZZvdRM1rrUS0CfXCohGJt7Wov1VvoY2h
xmId/cxHJCLt5gXtuZ9Y7e7X8bwPl1Ju1ZGXhfnNTeP00vX2odceRxWKqR1RIoHY/02peZOmSSIX
qSipkfwwwPUWXTeuxmo+5/ZB7YaAiCDPQPNUhic8CnLXNwdGQuERvsoexAuFYG6vS3NStopSfuih
8dKo9mfgOCcryS+Jyf2FSQ61u5n8ygyr20RcuetzrLLElN01nHV8MQlwG7lT5sOfOp9SAJ0h3SFJ
vXeF0ayYbiMdsWinExpoOg5qsbmonHsAWs1xPTeGdik1/49DJ+htMw0IGp8oCLUifI0N7x3+/qHV
C7AuCqWFML0XkDX0Xi2FGIqYTRLlzTzvCTel1Jc5mo9NEWqHtnAIGvPoWpea4mwDXz9nifPTedYI
vighxcuAX/UlcoSUXsdd0/reeuhU3ExtdmCzPvg2lVg9JTvh9xkmX2Y0HpIsknqHkXdmRPHHhzRf
55bV7cpunvCbGPLttHm+k0WNmdzfWEWCNJFgADfPGZuotHT5+2Qx6UOAzu8BoCDWYTb0lywJcnXV
4SJakwZz+otj+hfMVM0GWva9mIB5+zjs7kxZtQcWmVrGNg+zYC3L7uUOOb2/CCKVfJzZMwj1/kXs
uajP0BKsxJwfkHThuSSVCMZ2CyJ+1vhbM+AMABgjujvOv51jH+7/UTWcoYkdILz+95f++BabgRIy
l8T+8xuVOiAHQMWXoPi07QHyUgL+58/c//TXN//1D904ZQ/D/J/71+5/vf/pr68590f+64t/fc9/
+7V/PCpJlnSq6NT8+eul91+yM5DJw/v/93PfX15tWR6otpi48f98ZZ6K9TgiJlyDfVrv7w8eN45M
//6mOL9yPA47fUbbaipB3rqpEHGNyzSCtaBnZGl0Ph9I13v1Pp7DF+5/RwX/2BZ2SegQYQHOnALQ
J8OmnDkoanBrGyI7eS97Bu6Y6vB5IfILUIm3liTtiM6++cDrNqC48sX7f8oyCVzdjxRki4i86YKB
ifHiiWQHxOM+VPaH+59YTq2HsIBpOzTalpC0S1N4cp2Pvngg7EM8ADASZJh2j2Ik9VgxOWHWVfkd
U/oWHgeOnU8qZT2AJ0pRYJsaInUtYczSq9GG+5ZfUOUokioYLTwz2+ZOx8BInzYmianLEP3swnLk
S6KYzq92XAHZfqgQNbt+hIbZ97pZKgJKzgRPL8lF6HKO8jtIRYjTVHD1JcFQo+fNNQizPhAjsglO
Ru3RTMkUnT1aPHCv6tz0IQVEzamzM64wER9n7N1Cq7OTYpMallXOyVPzlRW++Kr/0CcNMjevRUPe
Y0XGKuVt8f8yhA2OsdkfQizxbmKZ30xj5wEcSilba5F3TRxp8PeL2M+WrTHTgTz/PKjho976F1S2
NULPdju14rnFZLDvk9Bno5uzhnX7txjlt51Z+JFLptxdn/5y6pbRTtl8l+mmG7phNZQEcytGscnD
5mJE7akucDflwEz8AJX0DDgYCBRwi1baO8YEx6zp3a7OOZTq/YBy6leijRg8yW1d6dJTON1ZqzLg
JZtcEDYA+NwjomEwiFloCL2u0Gydh9QqWaqpAEff2qYVTkq8H/E2xZ+JTBckuI1KB14AnrsqeBpS
06RoiVHhGBU68QTFuC/bFkklepTefjYa5vRACd9FMKf5dnrBnADhnV0XM5GJ1Dhf0vNNx1OHz2Br
RSMJMSWZES22SIkP17D9j7LsnBU4t70Dv3SZM2redWiPaiKWVbq3kBC6m4a0iA5Mh/rjWUCGWvTU
x6LvyOKOe7LYdXvVFDbpZ1m5LXQ7XaTIQZeF1/ziFXBe0VA9xXqxN2KyHzoEzSUwco5WAcqZcSPV
4AFFme36QdXwMiK0HwTd+WFzxdmdn+LJOnSNm3kFFX6cf9KPQ5o6j8XVxtg5peXqsy+krYtvjoZb
PHA3yda4wYVyJedCBX4EKdADpd5FFU9VhivaqYRW+9o+UG37RG7JkQsI1GullryF4Vqo3daAq2/1
uVwb9SzuN7SbbeC4qXx5VkEEZ7VConuNBrrR+1ezCS60EV5MRP+tzmJhBuUFav8x1ayr59ESqWbF
ixaeweGPV6VWvzi40lIxo32r5G9a0AZL3CKXoibsDgkd2uOiW+aAB3eZQyBCH2213gmgZBEFTwv1
ROpmRB4qGZFNherOH3acVL5oDX0FU3TsNH2vJEQhhtnJPMmAEDnkljqxIyGbMRCu2jsoSc46E4K9
GZRHIp4+tbagIVv7XLYoAEztlA3wcEiTZDMz8cVlKgAI6vJtVVpv4wAMQRj2eu7OZeZUoy8uf6dO
uurmM+8kxkOc0UVIp2HlOfijiDSB9OeZF/Qe1bZs9fUogmtTpGB2h2gxtnPv0dHOiEyPY0SOx8TC
jWmvWtL45kZNvIUR2TsbH8XkFShA+ilcIcqA3o9Xm94CgMYarYCqHoB9BEfRjzh5lXAHuO/SNzHK
fMw2q9wMqv2j3knjGbExYhKzI83Fu6iNQ7PJx2zejOYrsGoo7+iJOb3kdbdSAJE1on8dR+dCJYdz
BvJiaBjjIrM3U1h/egzr0+ha5nLDUncNyfDrJnp/ufdmMdxbWoZ4azr6vaWxbUz9wenyB2hGS71T
sO1RkGAGjV1fL58LjIYFoyBv3DZhvkYHxYSDM+JMBwlCpMpFdyXG2J2EBSODI07MJmYbAxqZ4FsH
iRV6OeHfzAzacYFPLClRKpZa4sYw40s72fQltYpsv6NgoDeBKhwnuHNoS+MLHADTMDqMtNaZlChE
X6+Ykp2mWhyLvEBgqzFPF2dmWyaBvDuvS78cJoTGfElrfrQGBaUEB2JHVkrtAZX02KXTQ1Pk7JYf
mgf2AFJGWFRnW+rHoIyvo8Ky4eToPDpXduIrgNYH2g5Ovqq99r54tMxy7Td89Lo/0tYyyoXUKMvr
IDwRpLKPI585QLuVHRn3vOdpBa1tEu/aUFy0xD+IsD8Lk/6BYdFon3LSzyRcvSR9tNTkUAHNs/Aq
9NHSj+JygX53Dg6mTSUjzDWJ9aRz5sIR1V6IbFuEAVaJqnrFa7BP6UdkUr7OH838UKHVb0tWNpvO
mKiOkf0u0X1zYi8WYdV9eLb5PZTWtXalg9B7GKwXKFjLdig+Ru6hfkJ4rr0YXvBl1PgwbN/1EiDN
KfYGLbF2/mQ+FEpKwFTranEyM3T6Iz34hZTa2qYF3g7NThluwwgGR6d1mtglPAQY74P/ST/laXwa
/YQzo4pvmI6n9ECQJp2/CSbnCVUU2dwKesgkKTmq7idEu27PG4+i+NUMrcfaTj8z6NJNfrFp6iR1
tTOi8qZE7UQzSfmsWcmaiM6StFPpTpo2i3uTI2yxTXVsBnHoFeITqghxq1bGT4Mx/qYn9kap4pZF
8V2FezviMszYrpb0D3ZjjhlNpvshTbdDQqCJU++nqfTWpoZEw4ntx5EGhwXGjBM2JsZK6jATohIX
FGCXMVOX5KbFNEVhg1olVExp7E3aazOhTeFm7uW+iWxrlSUn6mrfHc16cg1Cy8uh/F1AkDCb2kGA
44OyIOEjVWaMvroF/89qkKEmNwlob+zhq47LLxI+5lY1F6EaM2I1aCoXh1QbVjMlyA5GN8itw1D3
P0FXpJtME8vaEJiBMrTDseF/9ArXWj+hicSVu8SUueoV8u5SG3+X2pLq3lpBDZap3ClW9KLDGsH7
RbjVAASZECX03gNHqrRC4tTr1t7EzAQF/4kO96Op6PpyBj0ZWLBxvcR88mP/AKz2aaRImjsvsYv+
gYYyx0EY4fnY9ttIUffRQMwlq9+3pnmvJNWEuFS7jzbT/TX9JexyQ3vLGaAGAx9pCM98+lCHrF80
GXt6MXYH8KMoh9ixpUSvmL91gmukj9I30hARX2P/WcM2RaJJu43N9ShG2Bde336MAPVbFUeehbV5
OSF8WGah8uInkvcEwbvSjcRTBC+piq9bwB8ZJ5Kxmr7dR8LY9OYMiBBAa+iboOwpZvD2imkZyuKp
+3Ec+iquwaxrkdvBtTScS5/aL+irTD3+ktNsgtGPpkVXCsQ8idRpCOK/3PSe3EpRfHTtWWuWhKF9
lROTV/43oougXseCCXm+6hHzds8q0/eFDc5GQxbMjJeuWJnR7DIkbVi5UHtC7vkxqJAouf74t3AQ
S0l5X0FAYpdj+Jwuay4Qlacwefj50UI4JWWhAaL7rDrCVv78UREUrEaIReZvwYkQD6gwebrccLbz
Q7S4kGPPW44WIc88HJX8/FdByKoevkzTZX5cv8TLwP/P3+zxHG0ADd0jd4AWx8gwN3ud4nYZxld4
2xWeqoLemYNKVWNDKgLTLfizrpC4Pf95/jf+VzjVwuHK0YEI3L9OkarBM6oiGhbqF8Ix8t5xWdz/
v2C8y6kCOc6mmuXACgpKfn7+loI0nPnP8+3o8PhR5hyrroblD4Z4LyQRXeTP0LHDdPczP3nWjDEj
Stq8Yf9YRILeXLcGvIJud+/w1y51aOEg1R02hTTgd4jl/HwFmAkybwnRMV2jLpMVeLWbHjrb+cmL
ql0V8y/A4Fr/D/bOY7eVJVvTr9KocWd1enPR1QN6ipSnzOYkob0lpTeRPvPp+4vQucBFFVAXPe/B
wdGWIZNpItZav8smhID3k8A3lr+VxyXfVpMfBx8d9dl5DTyTIrot+dcYX+BRmG2J/N3JH5OAt5an
R348eQr/86MSG7IxJ6o55mYCIryL0XoCsIZZz5b1eydS7ja+14KAzV6xkV/L36nA+xHf67QtNhZK
Or/aZj+/jtXSXidNLOTlMqyffJN4IeZYTCgEAZ/yWxE/riT/kF+pu2Sz9HQoKLBtI/8jX0rHzLgg
0Ad+L+YCze+xwp2Lv5G/E1R3+XIvf0MeU1l9xXf/eVAR35QHHFXOUb4Vb3E74gJW0jynraHeTr6c
S2YRL2M1ZKOk81OwHMYYIU6fIiqrzkXzrleAWH5ZPkwmg8UmIkfAAtUrkRyVfSM2gwnSEVnJt0ex
bfFUpTIHEyULHNdI19ju5wcF4KOd/Wa7vWgTt2vhiB2OFZcoNYOTXuDID2JujiZwcIpXQ8csWi+5
Ff24u03DcNpDR/iug/aAuW1OKYFypcywph4dgfcENsUiPYvoI2Wgx2ZjPtIt/C6GqQBw9+4VDcIW
3Ki46LJJMiyToIgtLnbVTsAQXrtpWrjtid2WWK4eYrOIj1ZUPpNmeAkXH7ZOh686NQ7jhvymrYZH
+V8RCHOLnR3DUMrDFtKQmbbLbthhmASCxSayHuP4Ww+Hapd4f7SgQ9zqzG9d2AwgNYyo9YTJ90LF
5ljQDazGe0E588sqPdifoiE1IzmOOLoP9XV2uucsoh5aHIbsrgnaZM3sGfZAG6cfvalE0ik3rEaa
oUeojNduTe3pR/pFjbt9m2m6ViXeRts0RYGLGJfTkAgMA7ucWDvwmMQ6YBCS4A+LrTAzVm5vhsJz
MT90hGERT1vdRoTdr1wJmcHvRoNWZn/sBllVFdE9miPHX35VfgVYa+W/4E9gSUJmDqpwBriNcdAL
ACSivNGChFvR1bjYGeV5xA9uE6LJbSx7txgALZ3fIxDs9ec6Z6YNmHYlqhcQUuCkJkEKDNaSg7Do
dRQ4Se18KD1mByVmBGsTXh/57+Rshx1ILJI1LCCsFbL2veVWOIdPw0mvc/tYN/qpCRhGzGNirUcJ
ZjpmdVYj/PxYVBymYl5VUMVWej3C/5NJhC2T0pBZtiFhaCQMNd43z1FIkapudN+Lp01futsG5vHW
noi/LehkZm9I9mUL6FcWdUuFBe7cy1u+1si1QGqa7hysX2YHmyuNq9qjBB8z6kbN9w+lM4+3HtUS
sIpzr3s3QaW9osL8k/iLsU2CdKfeWkzwL1xixLaTWcbrwY7Ko0597ZQCBi2+dumEfO2TVlD2ldJ1
gocVmpukg5Xlbbok46aN/BP2jTArdPc1n/xmXaNlQzzn7IaAumVJ7tGFzftEZjR4KclMOhUVjLCL
JZkZI2t0muy6STMUk4EQXHEpEKaS8IAs2pzDG8smPXccjkSJZ5vkzQkrtI5MN9ypWUgKjkt073+o
OEnhgTa/h9Nw6toFKrb5rhuAE/GYn+kDnfU8Sd+UsXyw4uoPeHcMR9oMtmTH3/SheOjb+Gy46bef
3wYBpZHIG3s9k7agnoWQRHEIENMLXJd+XWMDDfjgrpBqU5bp3TkwsIpkTjjFsLdkxJkrKX0/cKoE
FBVLqqg4Hoq8dbskV3e0bg3qfS+HItKNlEcdKZRQyI4FY5s4iHXEmZRGNt6WayAoPJGTm95PcVCv
zgo0aHJwOcqPa0bBtA4lc0H+S7erB2dxngoYhIA9ADc8wH2NIqC3Xp2UBq7U9ginr9lAWocrkKFP
OwzEwXzGnshkD0Sg6hFzVLssfJj0ngGuP2zwumB6YFGVyTcZQaLL0HjDe/La5s5zFsMDkiwvtg6q
R8CypUMvl/AAFy63GWk7u7DQvyR+pog5y8A6zJueHAveBLPi22gOwWnp0ew42/jJmd6DKZLsc7H6
M6C0+ieRZlcT2YpVcy+UQYy5C7z4FlDbxMdml4+E3pjTNu56iOQhG363BKQ5dnSg+vQWR+0vguTo
MAeYPDhnNkQYwZGBhHIxFmZEJZ+wmeqJnsTK8PfCmc+NIFYGUfIJQQzP6tRA8MGITMO3ZU0F7m/c
ZjyMPdHOtsiDc6H5GN6bZzsbnhagb0aH3CDuwIdI5EWySSFjHW22lfRH8ivruSZvFRMOvGpIvMPn
GqZHlTr5MXDte6tyrqlr/qn79reegiFbCzUAiVMQ4LkEAfZVIlobnvcDM4oivolDBBhxP4yEhFD/
RhlhIIMveVoSZuobuge793cemFQBONdE7Ws2BSgJOHONB6btdahk/csPeWpsP8r6Wxsfk+pIJN0p
yyUvVkJ+eeKS5GLc6JLW2UqmZxZ7GxznmJvUA4SatoE0EpVXidi5EmSfCAncznPyLUFB169fkX4+
Z0bAsIZ+Y5i5exkEJ+ukdh+5b57KRlvpGpphhZ31sETqKnhvxuV9nFiAqhTsUxDrg5wQh88hT/f/
nhdsQTj/J0Kz4RoujQkKGp/o5H9iBTcmDxoc2O4Q1nAo5l6BoiC/vo8bEzvo8wI59FC0jBFtTMXT
JcCHjEedFL16i27/hxqodyx8Exu75CoJ3GjwMqseNAnh43TA0DYgK0H+ywknebvnV84J0YuRiyNu
597OFh2OzObLe/q3ATgykACe6MUNDejTEnHe/v0Hd/6VTv7zsS3PMfjsgTwxfz6ekjJq//E3439C
46qKOhXdgTbtkLNwTItBeA3kUY2tebU0t1n9Xc2YB5oGIUjCN6wVrwTngizhjUsnByuAcqWCfzdL
mk8ME2ALsvRNEfIhWlmALcFvXwwQTvxd73D21C7KgG2dQSgYcrY1My6ehybkQYCCHGrJtyybYnmf
ZpKKPFlcjx+uvSQ4lCWjIDxLHqiyfo0N1Ytc4XBLpCWKB8QoxEugQay/RLLcN1pu/zcnzfoXX2jd
cPmgpuX6TgC4+08nzfewrBw0hEqYcUCAq8MLwv+DJ0siheVOzXNnAospMqWiR4C6HCubcZzcWmhY
zl4VuKxB2stQaneRMHeKHKNoTcvC4uG5M4ElSX7KupYz53LTxHr8yJj01w+bzbZeBhMcd6FFkuSG
aEwOS9Y8dsPEpoqmtdpFMUNp+QT++3vG+9d7BnNuWLvy4yMw+GcJQkTAlRkkEXaQeospar4hhSpa
e7jgMcuNwLeGBOY2a4VuYl+NxdhJkfQ0i0uZIGfbp5JNHs4IxevlbBHnwOJ3WFyWumI4tjUUS1Uw
TIIQRJgGldxUIru4kkXOthQElzInl8MzGLfAgWD90U5hMYIRkQigqENOGkOZo63IaySexdhuR6+6
mSIfJlU6wfDAexQLskO6zIqHlI62uHFaMip8oiBdubcRRhLsncQ+VpKI5UekTRo5MJDF+CihBd8H
DezP7KqHcI+i+SWDmrB4Ld5KcncFriIL2SEjTBXKZhps4HEzALOPAibW5t9fEVP3/nUB8ywT0Yql
+4Hlejqu6P/1OXZ6zZIZ2M0hrQpWSIrVfeen08a04eyUGFcsLjrFzmMrJZfIdYW5aYb4mz257iE2
mx1mqpJTV0ueVSnKUxwUtz5eymut4o+0pHxrTCmfBL/6WZRa42i7/aodRLrVDPMDi75PL4mucM92
5LVezCD/JoIRtof2zOCDDbXBfUmyyrLG1ddt5d2mdn9dirreziLkeri/hORx2iGzIQyfk22MIy9R
Ny/4GaJyrvvxPiCeslu6kyY6PN7QQ/tN6ZxKY3RODnTXLLOKQwNMEvPSeKJNN2EwNHyHpPmQ0BaM
Qu5bZnUHa8qJDaJACClidNjkcGc3NenqTq4XW5Y2xBvVVXLwPYwjppwFTzLDFJ3N6mCgO/jaQIht
cmokWaS5Tf6dB9Gu81mbHJutQTGp1M9NCjmr0R71Ifoui3ylpdaqNNtPVVBGRf3gaiCYTdljtyWf
DEncajznsoTNWfbFER6THq4aQRW+sFJeZWtKF22tZzkbwpHpfQyc9xC1feb0UHoHzPHwE9rLLHex
UHEFGjXCgoqbQI5fkhhExU+eSEyZ5mTfeCM+iqI4mXrs0iTCoU8sqvAl+MSN4zVq8oNiqnbxRxX1
vzVTvlZMDxEQKlEiiXAKLHcrm1jrjDtlwVZzpfcV/rZ0ookoz43rXTINBq9kdcmKs81bU5JB8jWk
8rOfoxeM8CHSf/htvew7yoGHTi96+shGHBI4pD5DBGUmIwl0Nna+q0xnelhyuGaLQSjYE9x7u770
Bnx+0Q5wcTgAKtltCzFy1/bWox9W73g0ITlYeHMdpXcizHf1gMcNnjNOOT3G6QADoI4QwAjzoU4x
ma0aevyWwUMEopf4zZsfjQ+OpbHY0Pdgj4ItBT25rzWUcgXln0Gc+9bw9KdJVE91Uj3MUjfRSaNp
2uOgZfPXw3wksDu8aAzPNyHeMY0lgp+2u9MYnAwGo4CF8t6Q9MdK4w9TcjSS8dxHH0z6NU3dtnF8
MoyG3QPMKLf8U+3C8E87Kzk1nGSbjDymFeU7cvWt8BGyZSPANcj4S59VxgmLSMfBEH4cs+QhNcfj
PPvjoTIDBj0IVxHmDuFO1z1GFhgaVOXAfqIHzt5e4geH3vKoZW6+qUMdANAfz+O8/Hay2XzOFmbJ
2XDWYrRgCyKWzpN2OSxHTaEjDGDiRAzPSo+LTeNhhkcgDgPZLsFtP8ZLeDStYUuH7m+wsAJaz/du
pznA/32xqYJJTkk7OlUb4K6TxB5ImuXBa/GMk7nHuClgW48c3Wm3k4pUIVbEymqxy7TyZlkSd9NM
ukWy3HJrMjXfx4MGkaUsj4WMF1mC5TYubWz3FvNB642al6uXtXRTW+xFh9D1Xs9CsHmLaDc67fdk
8l1HY8ZAFIF1AyXNuvG89q+vgA2NjIBlzdQfF8M1d9DXDrVuEZvpWhc3wCU+6F5HkbjMl6CijLNw
iGyVX+KinffE6lRxNsFXFNrJ9JoTlIcJX8ZFOyVe6t00y7f6Ryu/o75CUQcI2tjQbMs53bKP44Jh
+bcL5PWDbZONGPZLuvdL6y0hqAqt80Q4wkJuplE4QFOzfora6ran/8Gib7mLPOkQgL8SypEeujkR
OqdcK7V1NST1mjGic4oH8wESnbNXR6mOwsLwDlZG+12FcFjCiohRKHNAKv5srEPa0HU1Ws6+8Ie9
GeHB4eY5+I7I8PtPg7WT8HZ6lRDjqHeHOmdwbgAebi0DHm8LQ/DkF6+ih15nOhFpbo17qmUREhqV
jElrpz1is0c76rrD6Ph7z5DWMtSdAC3TKyLh3ZLMuNyZn9aYZtu0N3HoENh0TLHxh8xhYpSnqj/F
9YR9ol9Eu8qV6QKDcfTsEjCHKeFpNDF1TSNgQ9bi5zDyX7NkwNsm1KGzkKI6FC7pWvSQlpWexvnR
6ea7suVxiQPjwZTOEUxM4A9qbXqYnqNyMW78hIQe40+/YCBVpKGxh+Q07Fsjv4n6udvrhUuXLMTS
3jia1zLJIDxnAURZk3nzUMJwuoFgn2JARfTeGuUCM0Ij60jmWWWITEj7LrgkZupt1GtEUHkPI7KM
tenhypEn8V0CQ3xjSo0KzRiBjpRmZWvcKAZw1qJEqQjYymMN37s2YqzuxQcl4aq6jglwNnxHLnwd
CGtntWqVUpsBvfoTu9IXu1heVHVRDHhWgZPtRxM4L+ra9yGC7egD98Hkzq/+zDK1TJioSz2DUzFo
T21U7uFWUaPzaUr2MYKq2al25KT+nvHjVPTs0sxdfMXh3U4M8SsT0droanfwo3bqKBVhWo6IlrB4
mIi/cusbIyZV2ZZ5wtTrSx8Af7UXVSc1M9vHGBX7OIVulYd47Wg93RljGoOB99opl0e5fSoOOeIX
WP0Naz+fApfA9GnBpH9D4vV1lNRgHdo5ZXpzWURxlXxYyT53LRjoCJuAEieiuetrgggyrBYcUJma
j9G8YdenlHZ5pXqEmlPlZ/wAUWUhQrRwJCGye52J/CZlrrjqe96ng/qcCUhnWi9orfiOEsksUa2v
rorbT+pSl3jJzsuZERTZuDf6kUSqZDiWRUZqmxXfNjlhiQRXKM2WIghPDTKCRqcXHeDZbz2Bsgwi
5bdVR3BKWuachUV/SzojxkAuhrIdyte0khrUwDxMmrhr9OASOQtYpflAd4s2xB0vDszdIk++F5Hz
rAJB9dolm5g4uC7agWa+DtgTrzpdbM1ZPAjPJrTSRWjiHFQD7Um2cd9697Al7kf8mnZDC4ur85pj
rqZpUg8YaMcmbB4Ir6MSjWYkES7T1eqmDerNklvPhHLAmpPqGi1lHqOL4DTGPUWLdXZMeFN0+kOL
8oX/J7jBbmayK4jCm9apLrKdCJmimdONFVoZgAwqqij8GgjkIAyeO2KJLWaRlJGr1KzvKKLHlRq2
TCH9iTfkb16AGUPSvCNNO0bgK+iKM7wcU3xWUw66PZJ/SUU8UT2VEXWRi2DA6hdczIvi2mrars21
N/UGkUOSkGQr46NNCJjTXqRox2Z9YLUVb7L2VPOD0KYSEeQQyPq8Fc1zBnSNSIbat2Bok6a09ViI
npMG9w5/9J7y2boThCImHizosIHp3DbBRY8SSLXgt27AqQv0GuFMeudI1yV5aDre+yOGi+toetMN
+NAmwUDAwVyeyElMeAj8osH0ea3P3ifDLfj8oxSBFYSXda775Q8YCA9uEpw7KUVNpBQp1Eki1Wxw
OtUiarxEQFKBP0SfWnRboTlnWv2iW+F3rS0ZvMlsXyHfwZaqoiYfl4ex5FjDmRxlHw9VTMGr+xy8
ldUHqctEap4W/TZKzqGsUtmwty5OFcsorodqDn7pRfFtmIgF5HPbGfGji5fk0NVfWZgdDTkAKZj8
ouvVj9ncfA5MTi15jJiiXGoPY8Y0WDoOETvptKT7KJYqvFma+lhYJnQx19ZpNA6jxqMThLaz0bRx
Ew8W4sZe2HsHE2xULOm3moj4MB0ijRAVj0HgxgZ0V9/W4nkVDhhzZf6HPwV3zKC2sl6Kse/WBz+U
XCvOgFT7VdG1dGwUktj0MdQ7ZbJh/1nLIi40Zp/XYMo+sOz7KmNXMI2uUVLjBBfi5YYLy26O6eQh
ibMctugmZtBQ0iYRa+3rqqfBkZq7VoPSOAhvJ0Ursh+XLYkz017D9OdNsngt4M/M1UyrIPX1qfWR
ZDOCQanwUP1RHbNrR3GNeKbLV94QXJRwSikwDHlTYTPzQlDToUROrQZwam5tyqrZaxGldCPqGwwV
4JVGSH4p/Mjbpr8fS5JseVAzBpGHfjKQ2We40slbUelzdBnXGML+MrwBKq3sOmxyv5J2N+rHxnWo
e6nsBwNPLx9OR3DXL92+qDBCMuCeHJMWb8zW9UFxkvwmmeOSreWlt7EDH5xTakdHwzadtdV6+S51
CeizIf4j0tXuhsV96moMoElrB+PpBqbe1p9ZrrIZPejYERisNRDP6dfQk2FaSvj7wZ52dQylVU9c
b4uDFPZhfEiJu+jJzE5ECjFy2ik32rVR0ugXI92eOgQ7ZcUdQ/HLjjHWkg+3Ntn37VSyu7IipQXN
orBR7XsMaPWW4oAAia0I5wdjNiBgoLrol6A8WrXukYmDkAixBtkx9My45NlOT2vUbZB6auW9AjhV
k2vi8VZbHkmjOOIFTN+bovpldbiaV8tdO/KgKtVt6IFXOmLqd9bvPpguhBJNm85GoJZMmIan+ohu
0f2skEEQdu6d6xIC7ewxyK9nPEmr8Dcxq8wedMzZovCgbDrmXptvTfs1jxx9XYwDwhI58cFaEM1f
65dnZtM32PdFMNGz72Yev6tMg//pZTx0FRmy+UOawBLyqZoqKTFUmmWlPIkXcWRFuwS2+KUgt3lm
r/O7+dcSGOdUXx4Js0hXUOEZjAWZZCmUGxGkv9TYCqUo+2rc//YwlZ/gbZMYfunE9GrnJbG+7mUM
h9umcva+7F97RhWwxtBsSV+HMNKqbSFVXhJuxiLpLNd/BeNqOn4No0Z+eVxljHySCsK5wN+X/U7t
fGndPLQ96DFo5k4qENXTlVnzzhbtyS9NqEvZCxmRLJOpOAY9HDqSJnNZ3omO5Vk9coVEZBSoIYGi
fvjtuUbFBFwX+3x+zW1oCh03l5U+JI7+WfY8l9gz7QaXlTMocDuQk2Pfg+uqk1mqDszPot8aWRUK
wvyBpA2SR6BEuVIT1S/ambyBZ4X0qmsI1QKsPmXo3ADmN3Vz7D2wida7ADSxs8gaqdJZmXofuRz8
6+M04eoswXhN174Ge3jvwvGRcRiAQxalm/iQuDwe+P856m7QmqTequdCzRA0ABYgH16Q+eR+1r0n
WTND2sw2CrlQAFbnfIR+96y0RAHS5pUGqZEw4nYz+dHMIHF5jXEQXPkyIoF6mNkjx2ozNFzlubMG
auTlMx4nkeNoQdoI6gGeDwaJ2BjIcca0nGXSMYo8emdZS/cWfgr0oEetKR8CMnNgHZZnI2fxbamZ
kkiD8QDbm0JoOlhyxyNanEquyx9kPWZV06bAukbqBfGGkLMvWWkZlJ7qLKex/TZSd/oTAx8l8TJe
vAXv0CjTwSVbjV0sI8OI1jfsTzOWnhLrS2L4KYu4q4d0r17LkajuUoOkpo240Ph/l8TYbEh8v/G5
8mslLC7kOs6qz9huj90cGTBSYwrrRM2bp8iAcGrQzHMF4Z+5a51qD0/rGm/F5FuM3bKTECZUMzAv
n8tSNA/Im99bmttFBC9IHwAumGXAqDdvszx+V8+QMIxx500NghWcrSN8Y/0OhYn0qJGSOMIYuf39
CHNRhLQ4KP6oeT3tM2dIgYop2KMtocyQT6Y/5FcGR/pCH6xWih5A25inLQZ/1yk15cl4VRDHUmBK
ULvPc/zSfzlz5eIhzd4Tenfocq4lLfUqYHSBPwPwUpl/W155TYrxIQlIm9EjQ+Hftrcjn3daK/2k
5rOpmjU7Z9GW51maCRQegSv1tLfRA1Q2fYO8WeeE2r6T0ylZtoCRJSQvd4RDsp7Iei6RVghWgfxV
ahQVbcSxil1up4yMBaA29CnUmtrB8qq1iypoW+JYvmHSyUPOgwXsQ4Cu/WhG4GW6No87G7HzWNsH
K6q+FWEAij2YadltRivqNtem0QwY5cVDsvQUKJF7RQsjPRGvrHTvOk5wsp1JpLbWbouH2KM6luC3
XPXSut/C9ie2Q0TWChf/TzmDHHtqSKXgZv94jfDSwcmB+9rPkAbraH1knV4z+u3RiS6hcxxdH6dc
+RHiYWLsXS4rUcUuvPBnhWCU8t6c/PCifC0yZNbskbB/MXyv8ATIar1fZ455DWbapZznKqmYp/vR
8jRpAGfC5HQrwyDakNpErxq1mgsZGE0LFn0s5JjzRoZ4mnNX0PHS/PVclqBGH4tv+6AhJOa2UMUK
SqiHsvTR0cbf8ozKd4utho5MKjpaU/+ZSZNcugE9q1eOk51LJsiLU+Y7NebXaUyNTdkUn5gh38rK
acko0ahtd3maoComkAiYvH7VDcYwIRrRwhhHUpjfRI8A12PQ4cpCwjFtQsai5aTWjFbq0tMUQlOG
fhJrT+sUNtOOsfiWw6XRA0z/kcVT2Uy9R+vsM8s1cFhqXMak1bTMa6qNDEkF3W5UbKTzBWMi4B2p
cCia7ksH8NCwMVmbAwtJ8Q11lOFu6B17I2CeQgdmS8Gtg5cyXLIUDUi2wMYY/rhpupe3u1oTszTh
7fp0p/AQV0f1T0YXYm8kWrLM1GMfKr/zx6+QQPTFObVJlPD9MrwB01yPQnM3cgauLAv8xNnRR90p
qwJDiuLjmSlv5SCWKqgh1fMTWx4CDsa8JOgV1rZZorOsvWwPPLSOljuMfbFaThpYfN7LLNoaGveL
GiaoOQaGphFMIPNZmWM0+QzbNsNDU+qBhoxl1A8IAGws7ybOq0cM+fHgY7NxTQxL28tis3XjQM+c
Cdv4vv4mkJSwLw3pqXCc5xgEfFVqC9a13ANlycZOvoCxw027lzYvhVfdar2NB4k7f/jjl1KphyKD
XhJwzntmNT5NqlMn5xilru8PbAULuq5gNMVaEgM6OiLG8CTZDDxEFa6fU8w6ZBFNug4TUkKKm9jo
wdGwcQV918mTTAa51Y31a8eSLCcrRcU8xqgPgs7ICyD9QR7+Vg00PsvPltW/Ei6DKz/XJ8vyZK88
lkLgEg3UduytzTROMe055NuRBsNzs6+sro5zrlMCusvKJtn7Z1APu+zXnBQfZswSATo3YMOus9ZB
2TI9yBkaIp1EbO0aIteYu6ck1GcodfZjIRkf+TjcicZcwGuSO9uHg9Us8OAKSZ6qI4p3h6eS4ex2
YGuJZheLzoXpm2BKutEDHJol5aJzfTpPJzq7FClrEbAeh8uXR2ELNwfVS+mVJQ5dVKP6UrwXAjWG
0+AC1Hi83pQ6G55QiF243CryUOzCpZsJ3F61IYuSnefvk2P9GBwZw0fates+4ZC95mqZ0sYcSu5a
7uQSE1POO4kLACIcXlSztW/N1gndpKDkUguqkjdlrpJk4hZ74Ge5bwo46Azu+xMOVcjIZQufgg55
Bo95G+V/qv5NLaFqPSvTa+LSFFg1XEr7LZdBngnzAXeYSIhqmlsiL7Idbf4Vg8+tUdSPsfgi1+Kj
FuDqfgq4kpuUbAmsuvXkIcC0snNrS3ISC42yCqEYr1e4+TF/vcruroyCg5+MqwGijlW6DHmivVjO
5hBLe4CWeQ385Z1dBydNC/eFkf1WphyFxgpXyNE0GgIiDxhZRqFPJh4VWGhRgfks53L65WEKoDgd
4xLfEOP2DuOQ4d60UmPOGqiHDBZ/H5AWfFDGUIrpNeINGrEPKOKABP8yFxKtH2VfUJ6ojMI+XNki
+1LGQo7LjhJU1oYd+K1PSRNp8xdpYCS3Tb1KEWlUzadftbeQKD8VXAfbbz+39dviUwfhulPj7SJ9
G5hySs7Q0MG2bEF2Y/nwNV11QaJ5VACw4YHYMaBZ2UHwgBfgfQjdb4sog6U2gvPehc+yfZomyvsK
QyYgSYZ5gycdrKgOC0nx6+3i1s0Cc72U2pcaDpuulBNPA+Opfg1CApHV4bobLUz4ssErmuYABhGW
5Dr4HKIivG4hv63VTQowOqydwV3jFk0ITuo+9THsWXn2ubnh9QBAFl19Zkx4llwl1AsHVfup3q3S
7hKSHxYfTDN3SW5B94n+q4H4CDHbwqAJim6CHXa271L3zTBZkmGb/o4lpTY28OVuTSBS6hCr8Z98
elpSheq3zvDFBnhnHbjdHVwziPDSSkx2aZO0RELvZ2PA/kvOfIcixzpAY/gpx+tVe2ltONeqvemk
05iCUfve/HTsknAX5zN3JhSF0k5CdjZyOpqwA5YtfgzW5CFLpGXL+bEn5bOSCmJDDUkH/37u9VuC
EaEKWPRntiNucOtkGS29D/lApAXUNBNdjayiFQEua6m0vCX5Je7ThoaikB80lhVA198TLdIU5RbH
VVxCjPZR+XdlC9t14u/gzft0gCbefcCtWxdqeFtZMc8yLuTljHDaBLJa19igG6Z7kdPxpfI+S635
kI5WsmcE+HhB00KGqHiQniJV4pwXhh4MkakZJzxjm+AZ29J3VIToMFnJWe5YVx6KRb8o78NcHn6g
nSdd07ciQ0PcSjc6nEQKcjCh6bYnhpgfaspiTKwccbvQiDYvFXN+hKckk0SJtZGnkEi+mkMennxJ
5qmq0AJAgQRDq2Xl5WuuK1RdUShl46me3EW668keTM2emFHcWFQvuV38seT8VJ5lv15ui9q/8Wrg
usX9U4wCmQwUXb34nqXnkWd/mqScystjOWQYx8CbLPeAAS73IVdDY8gEZiM86kOuqS2ekPCxoQPj
yR+blGgTKo2VkJWVPM2qIpbjdNVfTx4PvXIrkr894w4HW5ySWXWAHfYKKI+zE6l0NEzs4GiOsg7n
vX5KIUnUJNTNmtRtMtm2NHK06IfpGq7okn85LQuv1rgU3PjUcCYWWWr7cnyP1+W9O6FXkyzPpYdx
3Qj/Se0kAywf7I50Snnw/bSmEuEW/eViWFgsxY0dRni2sUT1t1nZ/5Jrjdr7nXC5syAebeGJ2vNO
WrH10HFWZpR8h/hgrBw9ORk13oZJWb931fNsORflICWLXtdarnmJP/RCw1iOVrIicuOtu9Pb+Fet
WZ/1o73L7MrZNDUXVFYVarPR8CoO53kHJdIPZakqAQU81jFLWNnDcEzL8YhM6h6K/ms7BtMKdf2l
HJ/iAiQZScRFmKYFkJiydGVXVd9qpa2ti3CVtM5L1YjxZxpnGAwDHAdloxlZPyzI/+9o/N84Ghu2
70P4/F//53//mf4j+qo2H93H//gquwRE9qP4+sffjuVn8lF+/FdD47/+5i9DY9/+Oy4OkhVH3aXD
iIN+9Zehse//XQ90z7Z1w3ecnx/95WhsG3/3nICnihA0w3ZtH6Phlq0w/sffLO/vHj+AWmgFfmA6
nv//4mhsBbb0LK5yHFDK4+c//ubgI2qR2Q5Z0bHAYEzzn/hhPV7kycKU6Uge74J9eM7WCuKVFPfh
LO30Ah1ct/fuMAlNtm46ITOaMbHD6/+RJt/EDs7eM4UEkdAhbmhdiTkHGZ3s4vieNh9dWxBqnZm/
XWrmjV0aj41r2jcDthTCQzqIF2MCR8jvTlUFap8X/QRBo4rWoxvrCGQSaTxLDFTZtsTevXesrGc9
W/Z1bw2neWQnhc0DxiGAMLyyl6OIc5DjCRMjahzmgMF0NUp9rX4LY9PcaCbTfSHS37OJtEbDSB0P
D+jUQGE4pvdPGjP0RupcPLqKTVg4aHUlNmhZPuR6hCy47W9mx7tW2hTvZrJdorrJT0LDbtnyxb6K
RjaEkEVvMKpbo902TXVTE5nzSQ32K82LtVfozOuX+nt4CwjTYIqWn3rJmaVCDDYmVWuQEmk6S4TE
1QQzqwhNpj25iDMM54AkZpsHo7UNnaFaIZk96sNH3AdfGYW9IMWlyLP9UBrkD+XmHrMjuEKjeHUQ
v2GDdOjzjgwvEpLuiJE/Nz3qqySJH2Co51uzsn9Hdtzdx7bryI5AsD/oz9pzERsRNrF2ubYKIlak
OYsfG9vZLIO7IJz0R9F/p919YJrR2zghOSxGhKqYsv3pbc+7Gd0eQ9ouXk3wPO7sot8Xi/c0J7W5
RrXp3gPyZilvOBjpxs3ycdsuXvTQ5p0H8UZ70iig16LKPl0BkjcswAaBE4h1qo3RPvGKp2ogvio2
DFRYSWqtUvojsBnrEYJpBUiOXfNQ539CrEUBxGsMWHKgqRHWX+tpLYbK2ktShtugbKzHOCYXsx+K
eZfMUXkaXA66FJjHvGJX6B7NfH7CecrYWNXYHkMPW1/Trc/GJGs8tj/NEgQwtw5OUPN4mnEpuisD
I8DRYu63ne4+E3dSv8mospbxUh71m5oibxfq1L1DZOM12hGjuMT4gXh9DuaEeKZC4ttpOEPV1TMm
w+BsE6Fl5v9l7712Y8e2Ldsv4gG9eaUNbxTyL4SkJdF7z6+vFsp9MvfdOBdV9V5AYqVcWM6YZoze
W+86NogG2QKipm90a6FjQDSkn6Cx06jglYpACHKh0kOKV9LJ3o1JnR+HEaVm2KICjGRoCxj+zEEQ
3UUWgi6CbFlUzdkwOUbOJXL8AX4YOxjjIFWZr2HwAOfD+WkSi/iQAPaHh/UydIvoCOxGDGt4Z+9z
BmSDaRFgJVTj+kFAwHfIm6sxUfXI0ni4CzlQBo5i6o7GdxYlv/RmN1xHOZBUQwGnSWU/j/2sW+LA
WosvIcvYHQtLQMLNRuZ6e/JAyoLAMUrRWrJiaL2ViHiyemSLKcGvkVLwaYu6ujrpM3tt0C9YzONN
xerMIa7X/SlxpjsXdm3613Rp9ukA4SnvwDKaJNfnpuomg36M0jokVqeu/Snqr4M2fGdiRC6wzJ4U
cYBraBRFQmOAKIIhOdcN9aE5IqU/kB0Omwyro71SfrP7A5iwUySJ5H0vpx72lFtmmi8W6yYzQprq
1UruU80EpGqR6UnmSvM4PQqKTCyEXsdePg47SRRx6EqVAPAO2d0wHSRGx3YmYzNFBmqzFYeTVzZX
QuQWarWUzwYgToOmHNWcqT2xFHJQ0tiFNPIg1sabdj8gRqg7J+Ell4fER8j3IqiyamtJzC5vWkpn
zdSrYIGo6ZUles1IBbFmdjdiXzJH6NVjLFqv8TRrXimNiCbkkQTVtvlAtX4ak3hC91k9m8SfkwqJ
tDnOyk07Jd9SVU1X8oMIWV/Nx2IUSEoUevNWccaOqFqTaxNdwnV4mJMCGKoOnkhq+2lnMY9LQ9m4
2YxLlaaqbZk/kZSgw5SHp7ov1KuWfJv9TPz5nckxaY2XCjNYBnV4XVE4dav+Co77WIn5gzCLD+hH
/qgceGEYF5S04c4hvkHpsgz9bplJJkXpQqT6LqrnyJGFevTI/6kw1gTRKmZ+KivgO09ImuvzIBlP
ZUwCCIecBeE/6ZdK81aKarJPJeGgZJbgZ9X6MTdpHaxS/K2s1XxIjR9pjfRtbm1LAfaTqWPkq6mA
ptJwNRRous16VsJ0fVBD5lA5C71hHmTehRRI83rfsXdJFSSTdk6thXOpsVA1yMmVW1uz86AGKwCI
HE7atwi6iiyI4hlQMWoBrSCnYIBFMACjjWm+HCivfoQqIdRZnT2jI59OVo30BCqkrdVz/UD674a6
YM7xgdlA54hvJpF2bJvyOsm0V4oO2sxg0VDEs5N7nVh/11ZJ/l6GhkFJ8PuBUvzQW73dLVqKoEBO
j03IyTI0ZUJL0HLaORl/aR92mPIJ0AFCVO0VcfpcFe0kpo3wrOitN6jWJxxtxN6NqQUIfWqfEwXG
YjzOgqbvpIj1NrHWP9k4fKbLoAbdvRUBUGzZMyntUnDhIV7dfWlqtyW1ZjwK6KPVgaViWCWI133z
KGZscYRCHzHZrl4tceSfgT24crk+En4teGSVAnhhLUTcqftyBa86kh5jYglJui+ISq/n9NhS2kh1
Qd/ObZGRZRwvZHd2sG8IL3Fn6UeeCfWhq3M0enETDdBPF/pV8doDGSQO69RsrFVaNpkSTU5Z6+y+
FNEIUraJtIIRSBCTeC5BfzjS8tq1HKnvAqYUtPJR62K3YP+0J5niEi2cVWRQ56d+zJetMcofYdNh
ajMG4xiNYkybRJACmtgW4I3+D+Kb+dDAvETyjilW45Wkj1VjYXOgRjQbQ+VXUvWkq837XWO7yShY
0OSks9NbCDb6/Jb0LcF+6oNJlpdbC8VLnDSqb4w1hOW89mOCqG2seMzZNeHzsrB+Jl1cOVJanuhh
Uw/ResmREvUZC7Xsy3XC/g0jaftcA9ARAqy1yFh7bBVSLam+2cNcTcfcA2e42njPv+KJPq/MTs/O
0WpymIzc2iiY4Qk0m+qsCVAA3FOQpTdh6Ds2cS0TWxYBS8pBtSxy5FgJfbMeulooMa9JDedoRE/V
MIrnfG78vFKQsw36sCWkYXJ0oovmAYlEJLAHqdb02VQa8ZwW5CZbtyTrha2S0GSgt+epDTqhtdsX
qYktfknulsoR0aMW29byvDLRzxpZNlY1+WZu+qNEgl4pEE/dVqngm9h8oA+TAN028rYPqdQU9SlT
xXdytKrdwi6fAjlRV6mqJ8s+jLUmmAVxlxnlDYtb5c8lYFZboV63M5aw2lkyukUPuAIlgyL+gwqo
2ul5C1F5CB8TNX5MOBnby9iObh6RKgQvp62I2yKC1AwT/CL3f7SK9C+ixdt/ff/7Q/bY0jZrH5SJ
Fr7dqma9azImU26bepHB68VZrtAKUNFXmdNM4Nr912WCf0MbxHMzYMllFWl2v1/9T9/+Tz+bR9nA
HEvm4e9t8xYec13okNbu9/c/3eL378JGoqatzwNd2UG4O+v++6+17E6v/Of7nj28SwDJSozy37/5
ty//eYiIkgG+uBaU/t/3RpCcAN8beI5ospn6637/T1+lFMWcvOpJd/gIkNSgw7r5+1366xX83hXt
foa3IkDr+fvXGK10+sWZ6XRqxnVHYNfAfYKEcB8KLaVk+/cX1X0E/H5FkxEVSchy9s8viDqj8n8f
ZbkaAtfo+x5hx8qQiq0s5TLfoZu//4Rpua/YzON456rep7p/++f3Z5aC0jYqM9kuynQN+iHfyH/j
NIl4722yUHr26HK+0gppYj8vyIy4X9AYbJTTdwnEyGIusJ/SFPr96j9+pqrmRkzHIVgM9i17maZE
oFrlTl2At09avUAuBEr5yxqV8WTxOPTF7LhEfxWTpzcmCSG+VYRY9P44//yz3B+xmqR//xn0OD83
Vi34RVnS3Ch30ToKfjhlh8QEePnPz8dxtvylkg8oiAtYljUn7oLH/L0RyJSHWCor38KQg1giagCL
/v7mDihVZGxL/8BRf7/6j2/lZRn8Vd0zog+/QNb7M8jxPwc0Q9tdJkNe/f3K5CP717e4dcmgJ9fX
1bul2bUsdruWEObd77d//Yxx54aDHWTby+Kvu0uV2JcUBkjR7wTVfyFlOMgp2XZkKniTTxfZNo4v
8w6r9Hbxqey6WgCutzM2E8APzb+su5fJD3qP5hWwUa8GDZ8erNCT1m14C8ZsVxwIgw7CW+tpV3Q5
/kG3wXC4yBEWO1h3navbrfd2f7ADk3NT2ZesdV9S0znMTrZ9KQ33BXSlfl6++MHg8oCUdW+oYdfq
j1RgQ7rxwQ6Kw0t463ENsdFJ6CyYzrpLtuyCrzw34D08eMB9M7Z/Ore0yVrfrQ5KWRu3UxOjYnJr
64YHhGQLlKUgIQZnek2ao1qeeVvWIujWS6V98fYsmeitKwzPVzxgd/bXuQQetSY98JBd03k9ZO4F
rTCOJKgjnrUQOX7RjW0YARXeijKtvOrEY4fHvI+8nJ36dJl8LokUemArwZnk2YZQlvGHfj81C0rP
UuxgBjKnF55HdhjMgKehDohsUR3YwI9YFLZw9kv2i3ZHKhtdusjjC761SKtftzTZ6YQmid0XnnoG
syBOezQlYE65CGwJdIuOkT184SSRqdmDQNY30vtIl5fAc5CSk0t+d5vdJpCMjeIQlpXkiEdObP7v
Dzaf4NxxFarXVfWZP2AW8eiY4mmaJ1sd0hcVndwVzyvr2nEgPiXZMizsaHDKxSP+JUJtFuGhv5ln
wubMcx5eWLE8/qe+VJ4cMN/JVzgkRBKFQGD6IAMJ6CTPyllBse9A9Ult9aE8ypIzHuMdhEF7RyrN
9MgJk5LtZH6KX+KwgQQ1mUH8KV5yJNSTO36jsS/feXeK5Tl8YFYkM+KUxx+Dt/rxI3GImbN8brpH
0fcoqXeHapu0x17wrOK7rlxZ2EIlesic/LMsjumk+0X2jFmrjXAqNkfxYbAtl4xM2/oJv9gsalyv
1TnVx1je96fyKa8PwvZH5YPTTG/jds6v5FsD7Cm2GjMGMVkGSSYcQePZbe4ZwwqBxahT8p3yM/8o
PHO7OqQfDAEUCr5obFVpdVNvuI2n4k+dOO2zlG5NNKuKUy8e1yl91uur1XF96kepCKLm2pVv3Lwn
AQh+A6qUc0deTety1SXO2IU3z+8COtjlzHjkkg3Oy7oTvwJ+ObxSK3mX0g2WAQ7vGLk7j4GUr5vy
x8pd5Endg1RDzzjz2OnCgHTzHy5/jQOezw3BkdJVrY8Mrih2oQ3cBxpX1ryVuLOeeXHcJR+ImAtr
dA/kbjbqfUSTibEIPgN/XY+lek8RtrnTEoPctFcFn8lgkX8EEPb98MFIxkcnSwTuHOLoyKDMYZbS
AFV9fjggqKjLvdnt8t93qcx2mfnU1I9W/TUofwgFD4BqNu22arekLRgUtlqfu0zSg9B+kiCicgea
eVMIBJcPI5v7MUdKIQXStGykgdjoyz3Dm4980VyzpXGYK1AZiAAfgJTL9dG84QhqcB6CCbGnHGjd
9II4ncrKduQsHksBdxFXf15KurrPXedFLRsxlENMXLxm2pZId3CeoINRHLpkXybh3X6GInK9WO/m
mSuMapr3dXQ+Esc89/YpiR+0YPniE0xMCtMTHxOmBUzFPVXXTWGdUeJ8KFcU3mBvHaby7LAWzJ58
xeUwAjjb3n3uZo59YyjxGAFC4C/m1ZlDERD3nFm3/NH4xuOpHGiWcRLzZXZjgI0l8oE+AIfKN+G7
pVD3fvc1Qnz7En2Cjuyu3aA/zoFo+upNPxtHejqMk2QI0Dkx0Ss7BiHPZN4tr1gAT7wH1N2oYgSr
+jpIsAq88Lz4E/mjj8ycyYELV9oj75YxPPEUVP5Yg0vs9Qxec/YXH4j58sXsw1Q681mD62eyLIYb
aScF95UD9B1YT6e+z5rlM5Pl4HK4H5B32ikyMV6DEcA20c8mNv0do154Uvug/BHeKxZ3wR93XCzK
OPJZl4i/8YqtZbAvtYv0/U29CcfvOfTEL966weVZIKzmk8TH8X736QuVFKZdLdmuIZ98h98yVf8+
vFIE8JWrA0raD+Od/CFbeDKuvT29orN9N64sf1xHI+ANij+mL74IIIi091UE1Qk8XuAorMMs7CIX
+r4SqqTK2NIOWAGSJ5uxoZSXWmZEnvGSsZit15UrytDiuZZ24hSHezJuwPXA/bBTeLvYSmbb+0t2
xK8PRh7LBcFldr9rDqxf5pmrZF25misrcecTrXwwrgX3x3oQvBjvHMMOEDvpN7v8OZOCEohn4Sg8
STsuEv+9kMHtfPEm6LfZ4brwNmlH3nG+5PXzshj8LKFwRfmcavvai+mA2tKV5UUDK1c958/yjctY
HView5tx7D1GtMIcFVgpUxbvlXFk9dOufMoId4zc9CMu9zLXz5HJ7Vg2PCLQ78i9cxZ50pPFmGGw
cCbllkyV1Fl9ZtHu9Y0bs0cpGNJWsWeqjLaAxZIDF57JJ39mGpR2fPLolxx4ZcwBsI1c7fjGq1De
eTVoH1hDeWc1u/c6weehjPe3tgPb7QkEVvBQrFhMqBFeaLfYLpFnXAfo3nyMuC4YElU//sA237FO
bkHTucySDFZ6PjwBI+AdLlpXuTL/c6v5Pkj1mTACD7klnkBsy53HUXwF8Lmpw0v3xcc6NAKuSrkS
/uQspLT2Hg9tHYF64kEkLPzALReM9ObtPkpVLydonoF+UMQgbLYUjWc2C6o/XQDIcOZktxc9GKQv
Bcs636gfxBRehyfWTZRhZvPeAvrStOnCW4BT6ZIuaFSCATngdiTHxytxuG7vNX1GfQ95AdQgMlV6
q0YL0PgoPBgUAzeQYx1N2sGOI6buOFIribuOv2sHXx31fR4D1FA4wm97AzOB24hO3V3aFqfOY037
IJdNL5Uc7fhh3jikI1i3mRrm+yQnS7blTDPO2afL0ryWRQAUKnmfuPAi1QAnAt2eYbtO0H/2/Ra1
/+H+5kto3dii+cl0e8kLKos+2ybERQMS4r18k6WDXpyZogzKEtPXvJMWKhj3IkDt0BF5YzmduBsk
xo6K1KdlVZsbj4AVsIrVs3bUrV3NRaQhIgUhpOzyZM2eOt6HgVkdayL5eKSnqIP6Yp7i1l+WCztz
cQrk6hgzXNkRYx13RYX0Iw7bHnuQ9SE6apWnFPu4+DY56z+ztBpPKSdKBnDkKXxOI5fWD3ua+wA7
3C3u7PW/GLMs5+yzGbvAZC13urSq372NiwMTvycHTSRX2W9el2ErbsmvYDIfNqnqk63OGljCpzBP
Pd9eZ/MkkcuKbstydcULgoBJrm8fBGRGPiOtemW+YgTMooNyWZz9Afo326HITeqjil/XwyVGrAez
ANPK4iBJlOQtTUFOGOxWZkf8YwLLRN0mPk7jnifMiYOxFQDB6jjvsLyyd0NjbYM1R63B0YANMP6/
YSOdQNCyN8jZp7ARnligHOU4LxsZZuqh+5q7n4LASeFKdw+K2PrQk/f3KL0Td+iR4BoCCIX60u6x
3phsjZmQVQhpGGGpsufifGmoSPcgUI1Pq5U48Mdvjax76QcsQAIg88S65elO65+zgBtGHFH9pHhY
MTlT1N0W70gdiUrAaJa2Xgy+vncAY+f7NTsnV8Fjb+lpDC48aZy/GIB9i+4zOQAFEpRj94ZSjHHN
QsqutX/QN7QscN8OgoNZ4oSq8IuPXJXiWrGJD6G7jIsHJROfR9oMbOQsdMhbKl+zbb1Qb1qox0cO
yMzmq/9hmTL2VumhWheOTCZc3FgN+uxYpZjeNjjDi+NE9JZLs7O7EmyyoqMP7WZHp4XuSeyLFBDZ
uhSCswIZGD1V99B5tkiP8MFQrtXh6AEqtwVnJl4N8qNyEd+QgTKEZj7KhT0Of5DP2pdGCGLVLwTK
sX/M+NKDjh6eJzrd2i4VXjOGTevMylFo9vwEbdg9P8vWTkvph4qrMvMDvJkRVoIH750ObrDXWd+6
ziz0NmiOVAdptTP5Dd2jFLO4jzlNHa59fLbEDxrqvBQd2Wq5idg96y6yVx3qiWM+PhBJ4cen340J
fHYOR+8EPCAHfADOUHxHT8uFBQ8aDuwdFZoclV2ZtJJoQyKLzKpbCESll4dUYRsSCA6JYRTpHwbV
zfYly6BdvgiDDwQifAw3HLpxX0FJw8uj5zsxNVAjgnfuxqv20FEYVgmxC4qeTxKWmq55N5h/mvcR
B2YfcXKKXbb3wt254GgP4VUvbOUP4MXiOXwHQUJFxG5hNd6iI/Vd7cECglJ/moRTldsawi/NyJuE
PGgE/HCU3sOD9dA3klP1ZsawHDdpOrEqcpnVcYsWRz6EpN7c5h3zD0PBgPdrc61zZdMYB60/tTTa
2z1pH4l2ifA956+Q2at4CeL4TeEJUNG1USkWKrJLHdHBQeqc9px/rYo7XMu36f3OnyUiHk2eve5h
uLnJYXGX0LZ23YFVGVYp+MT2k//HZ0D8T/2FRgzadILXKEbr49kaT8geQtVVJwdTQQQ851hApum9
hkobwoMPZgzCiVLE8RN+AwfpQgmRxNEO4ImCZcd7NzW9Hb6v/nzQDjGzm9cfIomZcCSLzI4+zOAY
bdZHCBbo8S0iqCLeEcBKhouLAvUC9n8vMXaAs9krc95z1vijE8yLSIHQrbeqU71bvuQzZ7KYe81z
hMXlqD9RZPEQ8SGxQArMeCeFogeej1rfJ3ZXonBHH9WCLmjXnK82sQ8KYA5dXbDb/JigqfQzwBLY
1c7Cfr8UW9oY+jXaN0H0JA8bchCzANinRmHuzGyqvpFcjC/DVjZF5ikbxS0eLMi28SFmOnNhmQt7
7Yxj4UbUe0R63mY+VFizow/Fxq4wgih4BdlK88cN35pAbKgABADvIbYH6mHY3p2jl1t40tz4YJwF
Sgq2ca68ao9ye77hCBW8mF2ofCh+Zo53Z+Al82Pi5b4+OdH6qr9F78NTL7qkZKRugzluw+xz5GKl
60FEj9A7zWyzrL5IDxok4OOSnSp5X5le29240B3eageoEVZgAiV9WluTAHEZJQabraA6ovu9z4kV
lJ2dcgKRIm8Nr3tNX5hFxTc6ZFHwm3GxTfAVt/tKRYdB4h3Ws/c6edQTl0+x9NCoFzhUEkJQdWtK
P+y6zHbDHkFstylMd3bdBbF0VENF+42jE8sfOwQBggZ7swrRRzsjKoxe7/+vNITebIrc9GB6YFQ8
pIfdFqosyVfyHv5ATl2F5xJtYUBynLdX3emd4TC9GkgQ2NOaL8UhCQoCpYdkCdoXNApV5Kl3CBAZ
uLWwp5nFqYqWDq02AKe6jWR1uKpY7o8ynAgaM4AX4WuVHlT9ctgAY26NYMK4q6ZPbDc5oS+vmeyu
i8dWH722dVmlK6V+cVvez+woSbyEB4HKLvhUM4Tj4n8wCmSbKc4oAto2S/qO2RbAghef4s30h9Yf
p6YSWw99Ezt6grqs3gyvfyEzEomFnTwPhh9hvj1WNhHfzN7RU09ryFb8+TX7SV6GTwj7FeV3V/rS
qJ641iZDF2454bIVu0O2vHc/eV3bgNpS5nHriLi7ABp2jX6QSTLHoS5gxwFOw6UtTgNK7sAn0efb
lLHX2PmWNhP6IMoHKIDYITDLo+ioBRdIzS3OnC4gIETbmFs2+be12XVO8ZAwMlJ4SR/VtY1Jj0WM
s0f/RHHIOsVnbEhY4/IXbCHdRIAF8Sd2+CctJS/bFiaATUVTHN7GcnDnXfI2AEoNIuV+eomfRwjl
squtTvogIGPi+Gw1b/UzJdWvPr2y0xKCQr0MvRupJ6vaSdDSEM731Ur2upsRvgHBF7/4djpJL+bb
INhBE3C8P/CRhO1w61/0t5hZlJa4X0VonsEJzhucT9mAek0LkAoMJObZnAJ/ipNcfWuA/3v1oDzM
7CeeQGfK4zH7kDn3ElbCEKlsyU/4DIatR5Ogor38Un/WnxBjj9qu5WRPXeOMXAC1gNLcSOxA7OqM
NkmZjvKdAoRI2G1frJNCJAIHCuyYZqCd5/oaUV/Y9TtR+gkP/WfyVL/U3n1Xdg4fS2UT9RArMAfY
0gwvNPxuOkgw+E0KhyUph18tP5lYYL57G9jauon2lAYMCAqegLHb5oh+vywcGYPxs7dXG6wXBtxN
TNNtP2/6zYwWAduaM26YSaIr29sjJIDGfqx9UnuM15UyGkkj7lriR/TG24N1it7pV8UGfdU38UaN
7ZlcCRyFzLbP8QtbqJSrzMMS7dY8mZfc8iv2AARuMc++GCetcqmLnxVm8sy2KH7aqY8XqwuKo/Yy
/0GwWr0rD9VTuB3ITX5JdvMjI/G7SS9jSbAPWevRznh4VAVe21fjJE+SbZwI4147RzhlOwgurMgM
hfCSu/3qNsGIb9WJ3gski/Y5izcQu2Txdd3rjr5jc3b3i8nXfgo32bTt784L4dAL0SW6N0+jYubs
//vlBEMF3u3CHlI0LD+aKhJ1+zGjZ0TfB5e4gcBrpPUx0QH6/ZnVJPsaHU+Q3VtY8T07DYkEBRm5
pSSZrhMeqr9/U9y/+udbNRrRPYiPPUF5Tn/vzv3e/vef3z/t1XtS25IRn6HMDfPA//f2mdxKMEJ2
iUhjpxdAMvz+Q3ZI+9fPwnpiix6b2oeFZsjTOQ4bQ/xvf/oft/y9uVbRK/rn3qo2rPw8626aRl5W
3MYejdoNrM1m9/sPkcU8xu+XmLvQKP5+ST5WJ0HnKcsA58r+nz8f/36a//zMioTmX3fx+8Pfvyny
Ntmw1JCA/t8P9fvzf77966u4iEXnP36TqRj8m46l6Z9fmErPg/x+X03sy6S6Bq1zv+9/e/jfl40i
FPaAsPCx6iI2kHymi9oaPZRRFL/uNdykXPyxxlbUNgXeiWajaUYMn8kUA1lpjlFBzytJqV2tyqOU
CexHpxs+uM1Qc/zLFHUrjL3mDsgnWtgJfc/SrsfmAybsTzPrj52KQ9TAhVOio+xFymiCha5WecG/
OeFrkUDYwCiP70AmGOyZg5YX4oMF7DlJzWAsJLI3q1H1xxGKeousIAsNa6NoyGTj7IWIqtnRO23b
L+12KsTH+lfrk40zdzmTpygxC1bpbZrWfRGyPYO2U46Lm0obDOjerLK3bLJLWrxGEfsUqhyQAV3N
tLaQGNgq3r0vU976VptwXknOcVf4qoS1UVGIhPsQTVAKQ4O6KCWlr2hBQAkfor5eS1Iqw+hzGhV6
QSXnZiYcSz6vLaFcaFRMuqQaZpGhPxoD8Tr6SlEnNN5n5KJ4bssLUrPIqdpa43CEOpITAN1XVhHN
eosixHq1SkGnmkbhGOenKTS+l36WXdKX/6AkOYqR8RplSFjlYQ3mjDyVXTTlX+XUFvZUrmwC4g79
6vATl+YnbeRyP4jKGIAOiIM4SXCe4R5HmqhpHKd7GZluX74YS0qvXNq193DERt8WBX2WNTzMifzQ
teNlWWQ7mVrUUeVuyegItSWirN4v+sxpJ529GNN92KJqVOWnwcKb+qir0CIqA5qztgaSbu4jap69
9s7b9Nkh+pOs/CzJKRkpOlYyfAWrFHkyGbs1VY+C90xJpe86HT67iJzWecUMIbLGt4hceMcW3Tj0
Bg5UodViLA84wHoJ5j3SWdtqFPIzIENGtfqFHdFpQzDj/fJa1C11UGugmqrk6IzKbxgWhR0Pwn7q
KncmsXGTNUaA01WyNdjipnrvU7OxTFNh2cZN+qcCaSQbohsV01NtsrouvUau+tjN2zFLDyQ1ItrV
YGKR0GgXYl6f8PG9gcTDLyKbAp4lzpOF/DwPUrUF/ogpbmVKkSW0Mh1p38YsuGgD3zjr032Cmg24
1UjalABF9ZuR5ElS/0we2AeZYueQrjShpXjQxPlpJgBgzDFo6g3K3RFnsSQeFyO6GXG5KySFdA6L
8ocyyQ/zc1tQ0MmtUYa41nk1xBUnStQnZTCJCdHkj+ZLVKyfJgNqm1W8XTNR5bGx7GVNCv2p4c6t
ZWHxGsN9ryWjLcDP8mJtJ8XCaRUBL2pqeEL8SjpK/03MnOyGHB7yWn9CTQ7/UEZ9uzQRYD/tAwQ9
ct6KfTQdsZX8CU9oRboWS/UnXQpvCZWBgNvKdLL1hPj5TOAT+492sXw1Cn9CMHiHaXjVJKa5Rpx3
Wq7rnqTQ3ca5bKJGB1qUFz/32OHemljFTfPahh2bDIgz5fijdusNtTNJiNE9nDBM4GNV6V7Xu5dk
4HRRyBPZOyh66VjT7CAHK/Pq5xzgYNBr66kWhOeYzybvrvaa6FbtSwIVmUSEDLrQq9RhpA3p+zJJ
L2OM/Etu+ygQBU7MkN0xJywK5aHlTrqatkqnH4kC2usJABxlEU9FnLNTnaJL9T229Z+wv9vfaUAW
OxLXRbdRgeXFBjxhmbRC3eg8ecyptWnyfUtIxyVckp1lEqy00v3UBMqeAnPPps1DKmZzcomJ59Lq
7qkBs8t7flpbGaNa6M5DStdUEF8ik6JXZj2GU4MhbQ2Eur4kqkLto2RhaI0VJFOR/KjzDfCGClhN
xxxRxRdZhUyv6DkVeVysqQVQSEZh6gjaiKJLx8mkZr0jjvmXgPMZcXX/o+qUt3DJbSM1+8yYvJ1e
iT/Ndk23SIPnPXFru4X5O2+qCqgJjEjmpMXob6AFfvpEhunT3+3JEWp11ZooQbAKInsg8M6E6gwA
MvXSrnnN5npyur48KxeFSohQo2ApvrVClp0/ukq7oInf8v5Tj1c+6qI8wQUSS0eCQopQfycXVyFs
T9HcdCfU1XdVKQV1qYJDIoftJpxyujV98SzEw6cmKwRvy/dW171Wp7YuJknCNSrg+s0yPSX6Suoo
vUlknzIRrEDx6HvWCwJ22RPyeifMhhGIlUobOBPuuVMWDhCKICba3rmuLkpJ7wspLonu4fQiztYC
vt+Enx1mTjnLHZpq7UWEYgN/rGTUDjCK9DZ7hOfxVY2xV3XDzoqdOaJYW4MkzHPEJQbcRTtddO1A
ALK/9Jw+YypiXlVAsxnDHNqeWknO1DmKshOGg6HcodcibQYSB9CaAAKTyIg+RpQcrQLRp6EsX+SV
NMCuKRkVBGAJIwX9zDwVAwnMAL4I5Jrpk5SEOLPTkSi01+XD0DWdP6riausdJQBT3onhyoSYzLOb
hMS4tFLqJIjDvG6ov0i52Pz6pP6fpex/YymDpI/D6v/fUeZUZfn91Sfs6P7dVfbXzf5lKjOwh5l4
g4glUHTg3vdQgn+ZygzlvwxMYaKoYNOQoPZDqP9vU5n8XwjhYPnrCmuoodydYP8ylanif2Em0zVT
YYcqyaYl/d+YykxD+09PmaEoKEdlzGWGJoqy+B/McRkhKh72kalQ3MQ9fswhag5MpzRqUa1D3Ohf
e+Ena5UHUwTbwcmp98phphqaUt0oTdyeidCZ+Bg4eFcEuPbmozma2S4q63A/NlTecrIr7zYtUsOT
CsW7mGxzEZ+pkRLLjO6b/kFk8e09Kg+PTVAuMFtw71MsWZ8SC3PEIq0nVtRrTeiZA3Hso5uzJ4Mk
qFxiYRKj6agK7PpI7fS0cOpdGUya1Bgz6BWe5B0pg+E0VKQPpoiaQBzCDuan0FxTR07Uq7U8jLn1
2AL4EdbysV3jn7jVceKkn8NknTs9Pk4tW8Ceo6DYnjIJ2gUehpV2FhD0emxfsQE9xmH1MEJgI7MQ
iNSMrL5HRREaz6wSl8HIfsaWJ69r9Wte4X6OeoBHFW+zoctXvdb2rSYd5DvVLYt4zpHRvqpsBZLY
VwqZXl/npVN56q3WEyXyAzX1NFrpaz6GQSTdA/IIjkai+UeB5N625jYRedvCjnqIwk3SkL3ZiGIv
6klFMdhKKToVuUyg+q1zVdVsY8JkzLCyOmLDc8gJW6dkkG9EFbYic/8MbMKrYUTjbgMA3n+RcpXi
xoC/kKdghKdin5QFWsyQFVv/HSn/i73z2o4bybbtr/QPoEYEPF6ZlplJT4lUvWBIlARvA/7r7wxI
KqnUfarHuc/nQSmkYVoAEbH3WnMZikXS8qck7De123qfxZi5sim6dhvmAgOGlcVDK1Vb5lE/cWrj
ylp/7VAZn+36BYoGndzcoqo++S9pbyJvhVoBvi1/UBGs/2ZiecypTwfoZjX0TWekxMaiCJ84tRw1
3vYE/IJFLimptgpdEP5kVhnvMsUsGzuQvw2q8quylmCXpzisk+g28dh1+HcAmkK/0lNy01XeS9vR
PQvy6C3Mqe5pO3vqtSUQrpsIAZDKmaXFNKOUwAkYFyzr7A6SkPTme2OQb2bLaTkxHk2SW2VOUyrq
ayDUMdQ4F0QgOiNtUmk9qBHBBFeita6YAcFWcrzrAQgOMnyymDhYwiCgmRkPu6WRuBPI5PMGsZWz
9VCAWYXuGjw3U/QCZuA2S/h98YAXwnkYkpbulYwe8FYk+2xGX2cXgHqbko9Z7yM4OJs5rCdMc2/T
gNKuLpHAl+Zj0Gnd2KMYe+YogUc9rqCeyKq8z4MvyNVimpE1Kyc0TYfcFl/dkGnPYuoDr8mu8xip
eOE4t9MMQyJgsoqnFUioWb044xGkzVVoZxwJ4kWC/GYfna4GaUALb8m4ZBfxhgp1WcFvFZXaCDdG
r5K4om1XURcRDR2ZVrWvY8oyCZVeRI0XWi60Jw46ktcPjc4otdgdEuvZC9r0asBUGcnltDCtgvud
+cXGbPiue96FkNFXu9UhAlCtkudkmfYyk/d+jMEPjLp11Q41q23yXzO0e409UWsrmPNbxIrnMfe7
fvrJkjQLOTfS2m/C17KN52PPT+jZ3jPFJWPDKmrHPSX5jTA3EgJSt7nL+dQqwwSNHEUFZ8x3gade
vYzXdb0GBmcP3FzNF5+zZ+bSlxvr+7LmDFQon7zxgpJynRUg/RMbR05zXdScWEqvCDakvOUmQPU6
avCxU9iugU1qbNMjNGXALVHTk4ZD0cOsR1oXLTCDwNTHbF/TuEi8W0ADFOzb9qNZBVhg8gzOSr5V
mgFPGeaqyurwUJFN4SviHrvIuiffF0EyTGKr4QMFMYo2TkeZXpiBLbsko26U9JXaNqqPdZjjvk0T
Wsgiu7H4IvBD+DdReBZQ5K+CxHoy7I4+gWFv/AW8BoCXrUgzyHYFNFQD2fUQO7ejwS9I5DQdtggN
zADo6Cqe/Xeid46Vjx4KdQ46zaJl/tqnEEWKXm0Dr+L0VowogkAWA4gilCzEKzhliN9kiQuVugIK
q+CeBJm9bd0ZBT+FEZYXsw7fMnwLkQQGFdfp577MnyzQQ1DAXscOVfWiwZVV3QaHZqYSnQk+s3Ke
BwbfjWvFHHq5TzMV64pls7voc0mkzIe5pXEWBd2jl8dP+DM+T/30rnVxufgdLSrLje697PO6l0/B
scuwdaStjhA/jPYYszdQ/aq96i6xkr1fjJxuS7u9bizWseuABUSfJrvBG60IkN4MqinpYWgemJN8
sob6bpq7j15ffo2BPqRL/6Fq2A2kzD8Lg2OxsDr6N2ZB8d90dslgX4cKrJYfGKyuREzSV9CcJxUe
HFx8DWf7GfkOuA0aJaZ7u4zezTgCnEyhLZGYaG4atCR94uyYHDFOLeKLcLv3Psn0ZGHMD4tVIP8s
mw9Jv3hXdcRgZEiAi9YkyZ51OZaXoW0ZnPJbAz4D6BnAElBGP4oxe2lrcZKUfxLs7j6tm1qIL1By
MbKF059dCNIvs/No40YfbRv/7FBfnPFD3FX5doV/h2DPr9qJSfvocrIJMhdYJn/tdV1JthWN/CIR
W0jHGyOPOElFEqFUzcmHALxnNSycKnyIdWFvPgz4n5t+QnilT5AuvvCrQTESCwthWo4QRSseohQ1
yMCHWEkeaYxTetYmVXkLmp2QPV1cAvR9tQ6HHDwWBLb2NdezrzSpSUBA+Z5wQjQi43mZu9cpW7IT
5Ht7A2sH3I39QHF7m0gR74OekTK2bpyu0vM3pg2GUz8ZI58lDm4snaSSVbnYxg30LKrBUWXEt3rq
gv8bnJwyrjxT3s6LeF33nMCqKvYAnZoxn+LScHcUbVBQMsTt7dLV6Qs2rXpDETwfviRpccyB1FxF
t4FnZexImNSdyeu2Exnx5jLG2y71+P0pcqUSL22FzKxNyi/+KJtT4rj1vhHhR7ACzm5gzRb3WPe9
q6rxkG0yVcoMplkgVRwi17yqgxFXD+meWtgjX3l5NF23O3fm9P2iwf52bscBZOzclkyZdu40BCdL
qoPf1fLIDPxD3LiMEhHGFkWGKZPj8dS2gdyNVf6CdgeOtdLP9ujE3kdsUuner2ua62GL+C9SXHy7
LtSCTGpIWflTSSQHN79LU5sQSYs+jd+rUz3DV5NloU6Vt+981oZJL+nr2Li08Ff1pzpJ+9N6db3o
9R3hfo5Ytbr2pzUfwDMIE3DxCW3ceVw09ys+Z4V/ZxM5iUEb11fgtwFB4ZI0IBRxgdn6e6Pbu/5o
Hhcv2U3KvpXQAw7Ah2muZSFIahtj2CbNKGMWJm0BuwMBU+r3suYUTHh8HAI2UWjpO5qMXa5LWvLy
mqg7LZ2M6L9A/R707xlRKMvCBaQyXoK+zc5xeTtnlMpLE0WlO8vo4rkgmvq431CVaZi0qwghSH4x
KlMcLHCUJ59IyRMIj13s2hOqF0QaZfkUOl/cqQwx3FtMwILhrara4RJ7YrgsD4QW3NaNRe8v91H3
yOidG/9Z+5EL7d1BrjTk1zk2MTTg7DC+omrWQTSSm3Uz80ymOC4RSPqOpMYN3/c02OSSPqWFO55S
2U6ndSsnCLz0IujaXn1Oq6TfT6b3AfoecmJ2VlIJ3FfCkdT+Z7yIS2Gx+CVuxJwiauUlzj6dYCKS
yQPuuW7aGcGWXsbcMeR1qKeaJ2mEiHDyODgTjJVsmeYgNJj85VAhVG+qwTi3SApPGs6+XjPHhOVU
ELklhXcM4LjOiW3TF0o/+NtVsHxWgqrQrTpvx0IFMnLRjecu6OTOHHUj1XOHcyEoIuE6mogmIcnG
JVv9igQPSs5tdAuryTkDMXHOTVG637ZCu/W2dodecr1tfUjfhKdSLScCPO3deoul/8gtUX94bT0B
oBU30nJuwjEdvtS8z3oS7YesDcut7wiXbkCIxCvoh/PYjO7NbBiXdGEWDkHjKemUcdsVZEqN6Asa
awT6QQPi2VAl1I7KhQmnrzpLfGsVoI68kblZPQqTxm0qL2qhBDMOWLohp9T7PECG2yXW+Ge9RAcP
XO4DQFCq/dn0oei94n3dEwSbl0wQspKapKB8ZfV82zF4oF/qC/ffUC//KvsCQ1bZ6ew+vRr/GwGG
WoBrEdqGq9slJOy3iMM8MEwYc21/7EDBHsyQKl/8NcECvbXA/PYtsxpLsCwZ5gqxKqPX/8/r29LH
weQLzxK/VQsIiDXnoKv7o/Kmdw4c4NZjMslC0Eqyz0z2TYUMrndjDHTLf4l31HCbf/vo0KZBzsgA
PtxvL83kn+ziBckIiATUESwYVQ8SLp+xHNhIPm1xFLGKvsUE/l/t67/UvgLqJr/sG/9GU0If3rXJ
W/ev6uu/NlXeF5+Sv6GVvv39jyKY+we/mEvHGiqCroFRhPpRBPP+kJIKmScsiwB6W5CJ970IZvl/
BIRGUO2CeuTbnstdP8hK/h++YO/nThdeE0P3/6YIpl/+b7tWIIQjbEuCtXWo0ulP/mvu3izLTMbz
RFxmAOmfWnn01VnOfRRBykdnA6BC2KiifJ+Mry8Y9q/U8NRjxhfLZ5MyliLsOmHnj4r0OI73Y30U
yV3XvEoEiF1y/8vX/B9OAab/n94tJwBJ3S6wzUD+RoHCde/WPsHfR7gYtJmY+Cri54RnMo20X0EL
X9SQ7aKF2FzvCIHkkaTLq3q5nf3hSAbIJ5OV/2Az6BdiF40Z6q3wJqn8/WghqaUINLKGScik60uW
aHee9UXVYMkRx8ThHU8D3onmdLihvIe0tvs0u2hv9G08ImtZPTfVm34MK6irrk63+uUqJziOQQjV
FHkIL9VFCHfQG0E00jfph+inbGrJ1NdG74kplafC9ntSaJhE/Wbz7D/eVENJSr8n/QbXNwxXjZTO
nevRSuKNJzxdxPo01C5YIDyqMljptASgmyQW0nFgW40h9Hubl87ANGa7xBd3+jFxQbA3C5iYP+Vu
m6ZoVPMn+qERtxFRPKNY9rs7O6NcQhp2M/Cv7cltAbeVBGSgh3+6Compfo6kIhkAUU+I0Kbhbxs6
GAB8G97VWAQ3+unM9NwP6mhbw14/IkvGh4ZHM/kFfsXLjp34avpUYfC2Wfado852tVf8RVbyBLzG
+r548UZ6+x8fVb8ei/IrL5AHBL1NORz1XVQi1/+noyM+qRRMSdPv1g/A89g1yF8jOeivR392/eL6
M9hGumtKYnL0a/EVhnqb+xRSvqDapnRReGvE3r63xURXLyZ1L2cBQ/4AtkTYgjaHBuOwy/ZQkVD3
zNRlKxJ2hw78B+HiDkYdruoHK4ngUvnHGd2SQG3RQOHCCLEnIpTuYQmniTeH5XUYwm26/JnwGvp5
lU5uJ2Mq4+n0U5hsB51HsSGhdcVro8D48ac+Mu4mpdg5Ms9O7KuQbX1fo592V9t8Mp4ts1FvJbJ7
EugF6YJv9DvQfzaiHg0+SPCImRsehwZdSQAkIx2qjwWCYmBwG9v1NgUmAyilZgQbmELfx2EifIn8
vckICT9h6ppb9Z+ZKnDRQLSYrfuwyN/T8U+3CQhfiCeHSHlnNXs3TSuRwBMukyLeis2bfkr6ben3
OAHRVncI7CmqPWflq6lyBLUJKIwspcIA0uqtxKdUxJqXHXHAGDK+p2C+U4iYsgS8+tg9YPnf1K7a
9RVSlMy64yT2f2Pod7DgfxlDpeU6jFn/cwPp+HH8mCS/9o6+/8n3cVM6NuOcy7hk2WQ7/zVoSlf8
YdquLZmJ2XSQLMJ9vw+apvmHSZXRDByNK3TpD/01aErGU3IdmbvBnvlfd47QCfxt1CRCx6LJEDgu
TWqGZ3sdp95+pk4LN8iX1InMJ1GnGDrmvD+CwcXbWsqbLMlAVWkNTj2WZ9n19jt/YcQ0g3Y+gZNH
FyMXqoMGMoKwHHd2gj1OLDbLL/JQuoyYREH+KLutbA8DvLYNehLsSxitxt7C29A40ePoGyW4JvWc
1Gghu+ToschAlBOHNEgxpZLKidDBYH5vUqruJbaTcBB4bEd1nCVtDOwheNKIY0cAQnGX9EvriFQO
t0E5ekRqhOUuGGACLBMiH8GqaFvFwH4zv0dRM6DzEZ25h6CISUKl/k2H6X1RLhqCeGsG6qkhl8N2
w3pHVL1zjjJnN/UozFNrOa65shQq68mqztJO8z37UrvhLIjBtSWQI6Suj7ZrtO/UML4pJDTGXNuH
llSEQ1GP/WE03E+dM7/4VPlux8h7MGmx3A0dJZ98rqgyZ8XD7HT5ta+wS1ZpAJ2O3IfHkSHZbrzu
Rfnh16buMdJkQbGfLCT+lNNqSg/upoGVSMioOgJwnuk3UfSaUp0qM/a3jh3dFFMIDtXDVpq79gk+
7Vc4Ydnd2BuvRiLuVWUuj4WjTa/o8Z7KpN13njtt4gY3+NBGkkJITu5PKb6OfMZzEou3tAtcVhMI
AMMpJaJHkPpI7i3tDFQddQfOoK48pBcRKqZfjrn/MKNy9aLp58pi3ZFd1/c4OIB1+tLXUdm/7MjF
YiPaDJX7VDbpJhMhDAGrx5zN2kKTG8NrR9bdjteNizz9Uzjl1qkRoNP5xJkVm+qOmDPwXJXEUzZW
hzEb5INXTg7M98G6b66gjUTPssLIssw+Ktka50omhsMSp/Mux5cD1BfkfI/VTGb1tYa0B0ZXnKZ5
QkyMCgvpB/q+xku2lkHY9hCMkqNsJwylbqtCHeLZmHZuzljndvmbV2cfvWFRLxojEize+yHvnccY
VtmwjH+aRYnjWWk+A8j4XlnVHWjqR2VjYbL6ClReNJrPbY44uLTQS7hdETz98xdu6kn9379xWy8e
Pab1Qti2Y/82ha19149CUZdPHkWjbTyDUu7ieTcO1CYtPAlB6LyUURzd5ZcJVuA5nY37qR7+7IRh
bLOkhpUwM+rXffuGOK2loTmUR0sWRC0nvUlQ5k0ik3Sf+uiYcn0RNVRqZTRDh6xHeUonPElt2BMG
mVr3Mq2u+1j5p2T6FBEae8rr4UVlhn9M8+S+iTM6zIkXo7gu3rdGSCDWlLwza6J3+ZZ0xpx18PvI
O+Va6hk1073jh+8jezIPENeSk1vLcZOVI86uZEFn49UfRmwDOYgrxImLcbD9i6qXbjuTUUwiBoai
wa8/QG30793RPgUuEXVisT6XLk6M1pRHTzvuLXJ0igHwRVOm1fs5Gi82fjUH4uCug9G3tehLImKD
4ZXW3sZKBQy/qArO88xMaqQMn8SVRS5MbJ9SRHeMQ7e5WJIrOTvB1uqcQ2yO1wWyKjlUdI1qqngq
DV49p3+rluSSxVZ4qe13haqSJwfjFhn3CPgVs4eI4m5cxY+dD1F5kRT7gU4GO9GzZimCHsYfc/Ku
bC+lQAGX5qSlxajOsnTB1O3Kd2653PWAUFl9ZdN2njB3EBo07oPYz45JQocqiEFLDst8Fui0aOHT
yK3rBsFWZt9CpvWI+zobsc9IQrD5Zhnq+YwODWe0CUDJraGsRP21jXk3DHDwDNRy941n+KfSQp8b
SSbCi2M7ujh7rId+Ps1zdDMMTnHgQP8Muo2MAHPAfWhStQ/97I3AY3VE/mwi4t7mtGsI3rUQ+JMs
YS7ZpcE6EqeiZqIfXlMDLumFYC+cpUQqzSqzUfg1p5mAD5wVYZ+UmzJ0DlPiLLt+JnDDDbz6Zr3w
oLnXTd+cZj4ZXdGsPtJ0Bx7hdLAjw3m7jD5ZDwkrV2qse1m7Rw4CULIlycCzow60sGDXUxY7ppQf
N0MaZSdLOZtRk6jtxVYkjHgMT1l0iUdGR9Ov7ztXvfVtPB7/+TRAp+xvpwHUJr6JUJCVv7RYzJuB
9fcTrxkNYRgNnvGY5shRx1hr40rmzYGXBnASQNoEdvuQNT6IR/B0rYc+aoH7Y3jJNQeL2oksmM9T
suC7LTm8inIg6lxh/mV4vx6i6fMSCecpKU7YcOu+ny6KWPncaU4+zYoDhVRnV9Q1UKSux+NowfHz
69cpIP6hWab+enTYk41opjVDHfYSRIhKXe8Qo3Hx8HJECEc5HC9Ue9H3KgW9xZTa3lF+cZFqnuOo
J4bQlORF1uFwJr6WaHazxDpOpDu27n3Vkhxh677cOCXpjuiFLYmBhG58mlgLHQthF+dWAW4g1/II
Y/okcs+8aQbO/aNBEdaxnPlS8/JXTmeYGJ9s5kO1JAlUW2ehD2LacHNct4ZXbPupK/adpQMoS4Py
7CzeD0X851Ann1wjCg4mi4JAuNG5QEtcD5FErjzDF/DGTdy5yx4lhb/zbGywARGopxa0flqn9dXC
AXx2AxMkx8AaNgm7Ua+b7JuxtPBTz1QZimBmXuZk0TmJ9LJowrgFvj7lBJAdVMsvaiZ4UYM6u+km
wM9tlZdkW4LC8qPsc+VJl1bqY2IE8Z5kHdzJSIcfzVT04GrdZ4TnoV0VF1n6B3qWxYWWYXS/Xhyn
of/6z3utq3fKn7MFvdNaTJ494buu6ZAe4f19px0bSRT90oaPKsTyHgwRUdwugSILWY00JM33dVsc
DWOZHgfnLV2CGaclSlizgqy5NB9FaB2MEgGOIXJmweaktolZmfs4M6cLLGYMessjqMr0NHX4erPW
fzCcfP7gl6qj1ybixxp49iYJSDOw0YkmDWtIxydGpKYXs6HJM4DuLqYbKMywJjydzpZMOQtR8B/0
LMIDb+OTm4wSvXK20PZZdp2ybobpoQw9/zKFroKS2NNn6Gzx6IQw3LqAH82Feh8A1F68RR5Ha+lg
7EQurdNdx5GDt2Ai153+xMFz6O8nUCf++Yu3f6t76S/e1msbKsBI5kznt7NFuWSqlXFEmK2WTEyp
nG6bmrPnq90v4X05BctB2HG0rXxnz7KYoIj4XKmkv9SA24m9MdLHooJm5Ri7psvn/Zxk7rbPCMMK
6VkMTWRsWnsIbg20xYwrtFl96dyWraBmFednAjdBgVQR/jBOGRuzAo9WmSCgK2eozwTsZs9SOHd5
5n9oy7g6LQO8gNJEMuBSCfMZzp86EH3QI/Jozyz52rABDP3zd0Qh/N/3Ths5CQkCJvI3ypm/7Z1F
m7S0QPBgj4TfBWlm3iXyQS00Edt4EAde89U1qSS4w9SfRL9MLFdSIIqDtK8J9UY9A2/wkKm+Y+47
jciCCqa1dqO5nDWukiwAUpOizI6C5UYEGuMeIooxy9K99usEb3pH8liTvlS9sI+VusTFcBFeTc2q
juX1aGqDdtTvO7cIDoHyPs1x4Rw5Ky5odJDqkaF3XVvivPgquQwDWWE1tYxWIKmqmTFuTb+YttJP
51uwhkwakkGcDfJcDTGzwgkqG9xS6V8KcudJRRr765l0EkyYt2mUxK+GdJxjmbwMRt9ekt7ez30W
3yDDjGBFxfazkDMAiWxxz4VCc8BEghPJCdMMMomkYH1lZsj/hxGexrS3DThPjQJjHZA4d0Ug86s7
cliOrHV20wgNovVjaoiVio5jgWI+LV15rqBVCcxrgWscDSZN99Iek50RtO3W6HKgCC0woZioL1W5
l6rP+8dkEXRqQ6zBXYOUogq9bZqI+BI4yWtvKU4batpYVfbJnKbuo5+Zm6TzdaxT6B8L5oQjU/H7
cLA+D2ozT0V51WkBWFlQi5R9C69ej0A2wY4+J6hLJZrbpMZLPUr/rm2Mdu+j1NoROreUubq1nfG6
QRFyqgIc/F4FvAcLjwOLwEw941TH7rUo2+i9lRUObd1kfkia+NS6MWLBWbwUnS/fjVNwneUI8soJ
+42w6beSqqXo6pdq3xl+eU59776r3xVmkd41CMwrs4v3poP4jaZhtyHQPTGJoSPfFqft0J9HKq+4
9sYvnuy9raDFt8fZJgDEFtmzlZzixIgvjR9V+1rlSAz0VT9SB69I35ATkRc2MYvjkGLZayrm38gG
/Yyv3c7NC7MliFRj92RZc0FYwUiLUmeLzlMkbvhy/at/Poo5mf1+FONhYTkqCZtYCza/rUj9UiJS
yobm0YHPupmKIN3WTu+dFBWVWwalx0VbBJy2tO+8zHgyY3rZJulygGGm5jCHEO8AqzOjYHU3WZhP
LLjauyS8N4rygUzS8hlTrWt2y4MgZOWYWCAIYzs23wU+0OOELg4RYGiiKrN+7lJqkUIxbq/nWXi0
VOJzPBpxOPNLRP0IGiv8PPjDo8gttEwRxl5+5tshQ59hSqTzIQUU/Patv3NqFH3m4E8HZrhiS3UG
0lYlc9BuUPYRCIdHML4I8WPUYIEBMTAfvT3OPv9sLL5/GzZVdIR1jzXMbUpeOCrvnN46Y/0LWToB
y3DKqP/ggUNM02x5diV2+jwS+KwnoJ1l/TBg16AgU8XvrKVpjlnC6+bGlD4X4ZMb6EfTkbiZQp+E
LOIersmRxNEScnYTXvQwyELchIEgZ11YlzR0MQ/7LZUPx3pRroT0MpvZxUXycD2go9pGs0h3Qe+9
EZNRPka9cDdkeCATsKht19WxDKzxTC1ZPaLB1BCswNvWeIzwZs3GYycXkoEG64BclWK0w8iVlP21
lbGgm+TCbD4xIBznw6FksndVeEV4azZVcGUITIqxSLsD9k84Dp1R3qKYpq4xGu+ToRp2ZViLQztL
znFuzzKDSUdVmXTMzWch4ubsVAMopLBfNiH+mR0t3W1ixQ2uJDz9+BQweZaJj8/ORVQSN0238yHZ
HvMgwg4XpS9xGhUEVxL2nvcoPsi9J0AsD1jDqvCCFGZ+4HvYOip7G51cPkElzg5OZZERAt/4zgXE
pSU8G3yWxZu07xhxw49GpXBFdByRKJ5z7FgJgtIgPId2kd0mfnKiT5m/y6XziYKNvGn0ta4JzgFh
nU2TW6ecYuZzXnZ0x6Rtg2V5XyjDvFNCUX4nynFTt5DTEHugjBOFz08YZI++VrNmFctvVKJhO35y
G999SN+blhGdYmLV9vi1U6t6SIzPkK79Tde2/jnOAUZEXmkd5sHxtxLX1jt7AQhFFRFbV5pXh2xk
3cUw8N5QhbtFfwZKANvQNkR+aMWMv5NCBGeSJ/tM8Fa96aYyvUbQ8a6Oqv7Qi1KcavE8WC1TnspK
PuB0OzaQK5eouiyRQ5etghBupT6cDrPde92M0TxL9pGMk1tBcs4DWQnXDhaUfWQbJafXen6fhex2
TI7iuFtem2lm58mGcku2Sgl8x42JLCmzo11+qKfC040OD4epcxlsTDjeBDTBGKb8vrbbpx4hE9qJ
xtjT/ctvlh7jHHkW5L4lE3Myoi9PUZ++lAlyQp851Kb3ifEqSnAn2OCAmZsyJsfXg+w5Dt596tTU
HAi+E655G0c4gacEHkmJ5HQfeLl7sAdbIT8CBhDhQDiWzI0ema1cQ12XF9+O36UhUM86OuZp1x5x
HZFqoZzi7NYz00DWT1e9YYfHwvDVXrbYiaxUDo+y3iOgrnaig9NOVk2Cw78NYZZROLUJt0J2PJCL
bltouDOIa4VDso4nxwTNZ2Jy1hkhzDfjE5r1/Mb05+lgDfOpIEbqap02z87HLifhmsX70xLS8pvn
ID2QMGDeJsk2D2bSc9K3PKXrJAjGuZhIeRdj8LejF8abqlKbyJ3DizE2y+04kG4coHaivUvsVEuY
0XGR1gev9I5SqQ+eXEzak/N0HUgmCVmXurSBPEANaQMfVXfhLEgigz8+0kMI+NKCew6W9pSKfrzN
a7goTWl9zZto2WWTnF/subyL2ti8skl1JRIShHjWuvsgeC8DVb761M63XQ7+ZYp7dXSZu38bKf9P
nfFfOktIJUzWnf9zZ+llroqkjH5tLX3/mx+tJWFjMUJYYTuC50JW9LO7JCV34X1CYOB/6zv9sCU5
fwj6QBiCApe6LWv6v5pL2pYUBB7RJj6qIE/7nH4kcX0vwavfrv+qc/pN6wNP3cHEYgWONJHgBpZe
Cv5SkWc/VVkbNOOt1byCNKPmeMV5pJwwS96L4r9Nt/5ejXb+7dX0/b+8GvHSop5Qkd2GN/NXEPou
AUJbnSv4QGWNzo/zUgE9urEOFZ2mK/uVHskX0oyugYrBXEQBu4kv43t5mbbeNfs6uvGYYxQkCiCi
X37E79/Tr98LjT76d38rP9Cf8PndTIsZIjXI3xVYs1Qyd3JbIscVVMCbRZ0IPVIkrljMUm2tAh2i
mKGsMwn7Lp891GzXRjEPeDaoQ546ObandStFbH4VTa29jTEzY6GFjEy4THZeL+jPwZchrQCtwnQy
ohEGqFxG/DY1USf6thJ9xZV053qL9puJc6IohjbNsKdODk7VaEqYFFz4KoaKXi5DuqOjSRysRmIk
ooLgkTgQNNbrg4Jtv16txXBf+kg6sohqresky6aSkI4teJGnnxd9VJFO4qUMXgtElD5vTusFZ2dY
tk50/HlTK5FuUneX2RVfUrCVmnAvNOsenDszjb6vs11Hnwk9KC/peChiywac0ELqgm0MMKnd9XK9
AUBGDURRayBz4I1M/yipDMO+4iR4YhDCrJrG37cCvbVeVe2lwhF/7Whme2HF8H+UJrevF43eIrCy
3rJ8xAynWe+hCNqTV9pkrfy8Xtk5TqUpfMEdfOwaYdJGzSDBtR16W0fcYJwI9+tN3UJ9CbM2UR+h
z9wAt8wp6rKvaPUaAHRcW29aL35elU366mjUhoGQmKBQPr+jL9IumjTYn0++/ip+i1pXFVSg9Odd
P+W6xSIT6sC6ScwkQydC2Z+fELsZzqH1utdpBImw+s81ImoAJABM6FWwk/78sOuWtHNKn2QszwZC
aUMglF63ElSth8Ferv0JJ0/gOe/X+3IaqNd65T6Y8HhcQ0EHTCiXx2XOSwdmF+0JEXr/7So6SxgO
B1PvCSyqSD3QW+veYVKLPY5MKNbb15v4xZnbBezz0Zqf0Oj8hCbMmSLLuDMQDw/MyiODVlbQOFe2
02VbI24SUHn9NJ7G0WMzKmewbUsZ6Xw1JMVaPzza3iarwMd6+j2su+2g3/O3raV/KJywY/T/a3+t
U4+9dn1TqkJNpcL2Zn031fqW/rpwNConqLFWrfeGOsAzqRbnOCC8PoU+p4qiYs9Zr64X+LR+vfrb
Q3Ibh3irZmNLSaM9iZk9NCoyqsxOCcTLDaoDBav2tN676K3frpYhRvUgQK+MpIf2aG7BsbVAPuzW
PyGdwiNboMf3+OPp162O9AjC8EBA6tvRF3HUTWA6Wpvva1Qc+bO+WLfW2+Z64vRdtjiiSNojJFA/
cJFQCZ0myHff7v7lkZ34YgwGXBh9uso0EGjdmuy0bl/XTQLm5EJCFfevFwQafcSuRfxdZKCu+3nH
+teUEn/c+PPZ1scYfiHJTvJTCGZ889lfX79rj5LDznzs44YCC+MsS7+R81Tk6FOURE50HBfUR+tH
w7T0/fOuH9pE/X0IInH+dq/tLpzvYkL7YI7rb8aMwdwmrfVSzVO5c1PrEs7eztFP8u2x66PW65U0
vz/zenW9Y73t29P98jel0ReHGWm1bE3vYJGFMKX6IPtPT/PzNnO0/GUD+uGzp2iaW0EH9pbd1B8p
JMvc+7hew9dSnYTeX/MYqOt62yg53tatnxe/37ZioVzH0kG/4lwYBlEp62NKZNKz/vD/8W/XP/t5
T7X+3c/r69bvL6Xf4c/bot4mYI2vYaYQ3wrza8XZbDfoAdcifdGb6vxolOKVkqWzS/Wot16MetRr
lpEGtmFONe0AeBCYJ66ypTLQNCcYvEQ3q+1P78f/Y++8dhvX1i39RGwwh1uRVHaQc/mGsMs2c5pM
k3z681FrY9fqddBno9G3XUAJshwkUeQM/z/GNxC/P5ClK7bGOhr/uVGd8e9fXr9Rpe03iWdw2tfn
UZs6o3wGSShbp7lq6mnN9JNOBTceRDCsJ/f1Rl8n6D9f/u2xddYTeQsUuy7WM5z08BCJGdfaRMz9
MLcILK1ln7Fr3+oerIKCBKpc9O8cjvGgaOqZaOFil9psqSvmFrUcGdPHRxM1ZZ7/9ZzjmhXjXK+g
lviyQOYlBFBSlsLU4vAIkYez1TpUccFt6j3gp2idL8eyA6N3vZtoDEzXG9EnWFnseAncmUClaY7o
5/6+HhvLwEC4r3FSHjriINYjcj1K9jrf5U53l3lLhgYP/yQ2wR/6ue1pIDxnlu5H2yXxdnLivZd3
894jxFsD+Qg2MMm4eLt1hSXX5YnnDCWkqyZ6SOux3V4fW08HQzeLvaALxmyoLB5F8fOkMYV0rdMF
LJYutua99Kx16TvnUE9OtdDy40iZYGfFyQHtk44BxABhv94s5nCHTIs8kX6Grl+7t6sZLdHRzpTR
uIUccxyn5iHVWOCgURGBBd4KH4VzWV3ZQG0l0isLWNr1Zh1s/0rP+fOYmmINzdn4+9cQnOvNX2fA
9W5q5yyCcwQOaULbRXeUWydxiE3qFhGIxDxPETFXzlo675fuwP4yvuulBVhoQloh1+qqPTh34H/k
rlGtkQm11H46qRIf+e8womsO0TUi5/pYZcApXGx3V9XmVyO1+6ow6D24yni83mvpR4EzTWi811yE
Je+ApIOFT+ZvX3sqgx3hl+vDuZd0f30PafVptESx+/PQ9Sf++hvlMLIk6+ze23RxbfkIZ8iqWm+K
woV/db07ENi6iVIqA46JP3SjXoO1rj+KH/RfP3+9J9fx+XrvzzeuP/fXrywy/Soy+CXXx5y29RAD
Ublq1ljX9UZdKpPDt97lZNewJtHpZ83WIzvhMUcx+XYjiNfVrMP1oes3k3jCWrb+WK3ksT+25FsV
g6B04aqhmCIXNqd1Ty8Qh25UMaXryaEQ0bSb7DhXkc6sj/XiO3ZjEeoNK/PrQ1apKbDFPaCy60/8
+cafL6c7lHaI0bQixJk9TiEoKE4Abd44O80db4tdjGnPOJHEarnh9Ir9T6MpEkQkIOg7goSeilu2
HQ8Kgms92QRj+UCRKsF/nIXc0aNTa3NJBLN46KazoNLFLmlFmh7n8WXQP0ZIm0m+K1zwgsBhX8zs
Tst2JUxN5VRnd062Q9OXzTtHO1G/wPLL9X2usttWntEPAPKKPKAOJ3LiXM+3iRJQN5MHKf2Ql4d8
rn0ht1Asxq19rM4uqZnM2H7/eyHCICx/qMuLfgdAyVHeMbRbvP9HknMtoAHqfDeLTZm/6kDkESwF
ybONZvxTQ7WNIEh/GnA8wk5FiEwAPIYrf0XY5Ei6d466tcvDAJ0Sbz9wK/OOwmz2LLL7Tv0sbkje
2JytY/MBoflWbsDQAr0kw8M4Wj44pnMXZD/z1vggUxWMcqDcW4xEpMy/ezvpuwf9i4SFcDrkb2rQ
vIDcCSRhhxtQkftxv6ZMpPeYxaDQ3K/10w20p6C80fbNZ8rGsr/VQIUTK2GCMt9GygEosn0GBN0M
W40VNt1TtPnBJ5Cnu+pgbanYLz7kx4tyG3/PX8lL81Of27Nk5++LsHyjp2azzX7u0eDd6k/dmxl8
9/vldBjeowOvKiUHA6HXhWvOOtb3R0PunR3K59kM1TgEl0TWBWoRY1eVRBK99dmeuJQJ2lqL93dL
iHK0pSuDKmpXQtglyQPgKoZt4AdfZk3isD//ooekqOQ7gqgNMCXgfp2GPe4PMJ/S2WQUBxCxxpus
Q/oEb7+HzPsuTkRhgE69VAfbrx5teXTH0AvTAyGWSvSKILSOdyBvGSEXTo5nWGvROdl7FwQhN/EW
1zKs8C/q3tkGUGHu7eM0QAQ3PxawR71tTwXaC6foQHpmbT/Aja8+jAZx1PYXiUSZfqFk29S301b9
3VACXcIwYSZd/6fVZv50vhzICRNdvFPuEBhyilgKI2W707xN/tLO/gn3ugI4WNs2AeiGr4R5EGxY
x5l0jh5iNXB+AaiYI7949/oAnx/fJGXA3I/vM1E7Z93cq2fWXpfiXfumZ0plQv1cYWTH8YPuWdaS
Wuyz+tlVedD4XnwAp0FtMpE+2Z4pKTbokF5BVYwEeG+cF/tzvJT37lt7kDfUK5uJjJ8zl78yHtwo
mB5He1NGm+Er9sW3x+VDSKtNG4McT5JntgR08wr584RX99LXboyjcUGUIyXQ0z0ghPSbrt6H8ru4
J3jAZ5P2pL/FX/kT/EOCO4bBtze9H93mr+0roOk1sSreJuFwwtdt39Z72ovLW3Ewb1/mB+tR2Rv3
2XfVwhkgV3tjBepPWgX2UW5rVAjQpXbiud+NF31vntQDig3xosPA/GB3nB+6AHlQqLyBona2ETlm
QzA8kbzLWAgusuC3AV4ELQ15Ul8YstlAXMb38iDox3u8RfwoG/VMkMoufjW1I3ivRzBTvPU6xDs5
bnR2v9NG3+hbd19dvF954L0gJA2AYL+XOysEqZy6dwaJC11Ie3VXBDGmTRLVbJPcl/rM5ZZtKdJB
b6RIxnl4htsAiyOkJAGBGDtgtltuM/Jm5BY92+V3tI/P7Dz31X7hQoUn4d73e/UwMfKIremRm7Eh
BofgMz1oHzmmhx48O/HkiGcqztR4T8U/Jt5SDTIu63vvjTyPGcNI7LfGNrI3SB7BK7e3zj6yfJfz
cBdR3tnFIVaaXfZruqnFM3sveDUxf9HbWq8AUvCwN0R8nQHLHNpztC2P9gs8FHeHkXkvc/8OW5Fz
apttszeYU3yTWZ30jy1SLUBq3/NdfvY+zPv8GRbMLvkkAB3gSQEn5c/051agTdc1F9sBho1yLPo9
xaOjajpih5DyVnNTyL/rDieq2a+b695omCZAwZ1N41Z332yiLDoLPTnZR0bTkC5IBew4rr9yvXeF
4V7v0YvsUcOu355QCalhBmkgN7tsl66bluK6u/k///aVp9t2IH+c3sqCGjl43tfdyXV+krpy2FAl
3nAc/n2TCbQlilGMx+u96ze6rnlXatWmjuSi1pwE0RULaWt5rh86KlfuRMt/ucr9r3elSu0Rl34b
OLbZEQKWsOAElAIg2B3lMWkcMrLLijRS26AGgaCVr5HIyyPJy8Gc5/OePiTLabC8lEJdSkXXewTP
8uCfrwVFxx1q85M9mqSyFGSM6VpZHdX1xkkJeLze+/OY5o3TrhTDfaQSFKdx8tszHzDbE3a6bUXi
7JxpCklId2Rfq0fXKViD2JV2yBLR7YZ1LX296XPrtp0VbTut1YU/N/G6FfzzpT7RzUKmc3etssl1
13a9J5o1CvbPg6aNXhYYZhKiu2mONrHNKuLN/bUc3K8lwes9e60Gp7mO7DbxfM3WHgvViLauR2mq
kTCS54ZpIgL3cqJZpG3xoBFc8CJpjh0mBLeKJdHo/LuApLrVGgxkrxdjCp01bfvlWC5UYoxeMKqj
mSgSnZXnMKYBHTLUxeuX6oR6Bh/nxRujJyfu1GNSSjyGyaI9NcJtt/QA5JE+gDx6mjTQp7n7GDIU
mRKm9VrOjRuOBa1FP1vrdWZujBui2BHxrrGd3vrJ/bn589g4qqRoR+dq5T5rI54K9AvI22ezfVLR
zTvsegwnsveQNyhtryW6tQviW+O45pGxKje7tYr0V/H4TzFZ18d3yGwMrEptol2QxrGa+xN7X6j6
dvs597nHNULy8xZUx+sIpIedGzdqCZpcnSCyC8Jgr2XV6wd8vfnzpdvXKW+SjeGaOXv9eLV1a6/M
tO98DbYmIWyTu5lnl/IOhgpCd683aw3ZagQPxjGJUV7CkqTtI19ZNCp01wprpoOZ/utrV5VleG1O
/P9m3H9oxml0yf5Hr/TNB5CSv7fi/vUb/2rF2bijcffg69ctG6yf96cVBz2Q7tRqSXGwWXn0ff5t
9DKd/2WiPkWJyi7VNZBE/unFGWv/Dpqfo1JgNXXP+b/pxWn/aI+ZSFw9A2/MapRBrm2vPrC/tcd6
J1OVXipEhYFKXu3RGf6dPlCJ2/0NJ/l9eFIOhGJlG+swxf+hN6etSqe/qW15clezKbJrNBdVDaHm
//7kdWXVLU2yZW+wB1hTgvpTMd2W9dbuAZVsZMvI8q1N/69P+48G5GBG1ihSnla8DS2+n7tB2YWk
UFC/jjpWemy4/sNT/qPl+d/e6D+akLnticgdecaebNflQtwHgrg4gsOF3PLlf24jmo7x357O1ej9
Onjn8QmiFv3Hce0KEMPx2ApyDKbomKBqd6BcyR42HSSJ9gZZVBIaNeZyzEtYU9CN33jIk4FaWCu0
JL9Bbb9WxCN3y5kLt3Rm5Ta1NAcXUVooNA3qip3KTsZRX5mqNTxomkqAO4C0zPwa0ZNJPng46061
r+Kc2FOjJMuO9VuUt4RtZdNdpLR6UGbTjWkTFZMuHckysmP53JK2zr+gUw/oZtSDWVM4j+uViCc3
UhKWJxZgcoZd3kZ9Co2C6F98cq+51wH+TSGmuw3ApNl5lA7CixtoOXiGmxT7/qKGkUOwWFxDkEw6
QEDio5slZ57xAeYfRX01PwMg8acKJp5ZWMfOpvGjGd2NM9U+kvFjlWAd0HuEhd6tHhGh5FUGWN3h
Jm1azBnjMzxekELdjWJNr7M+EQbXc2SXTHP8zgZ/rgkcOgr9q07GhPSgSbM/hxRfgz0b4PVGuALu
MD3LDnZb04h3Fdge2znm5ZSEwJnYjhKvHDtlVwZGvW/z31qlfxsKvzdRN8MdTXi0zp/S4xy6HRg8
rVoutVbvmgnPmximKOSw7ZV2fquUo13nZdj3FOIHrBUlXN8qxWON8SA0zfrdYS2dpcC5h/k7R0+c
sDe2YgmRVj7PUwqELmJvVwEGzJ3l2zDK57j5Yp32AdeWxZu7rhAzGnUDGVZ5VkJjad4jhJ2KQ4ZM
5ZpYI8dnHHff6kQNGL9zsP6d0pDP6mzdzfW93XplkHcmG8XFTxvkVkyiG9dOHmie4JcREumqwo/U
q4y1Oy9pBE6xxEQ1KA2pFLYk18igKFF2HDW30YPJVn86nfd4kG5NdkRtfiuOq+/gKvtmSXpJrtxH
Oi48J0t/upx3UHaRuUmU/pwbJNmVBjEmekHzyABuClj8y6tddmeJI8OBQneZ89PKYnyrBYoC9Ilh
pC+279kZwDUUkq3LC2nxjgI2A76sjnGYqZl+U3jOvrVb6rCgAwkmY9OmiQdz4TQpNIwomUctT6HF
ZagsXQolOfTFSljSSGVEHuq3OeaMBDA2JGfQwSzQk7xdQwL5hbFFm8YH7bkMOm304XruPX8LcW/P
GB9xMCZd7BrFVHn2PtCS6SZuwNatBNP19K105AToM3+jPB0D6RaXeM5gLgLC2vSmizIIOrIseHfw
lZoNARwUfSwoFY6dH9bzRs7VU15Ot7MO7d0o+nfw+7HfKRSl6sbyTYe9PDJp9rw6i3FJMmplDd+F
ggR9TtT9OJTbNf/A0Z3sMKg0VRqa32Mu7tNKartu6G7cpn9WKqxG2cDhu555KrtLxt1qg0H+Xdd5
H0Xawr/LQHoIzLjWesXVpGKQqamSa++NuJjlzDXboqPdjyQ1DDr1rZhkGLdfuDrzGN23on6XsAP0
KbvNdbY6dBJ9bL5oyy2DyCVI0oNJwcmzp+fR4Rh3lnh30koEjjdcxEzlL0P65VYxIEYlmf3xJRrF
GiAwOTChSgKVW3IbGD8xNRYLWe/lYT2d3Jrcp1lnMIv7NHCa9LkwXkSrm1vVZd9klfbFqslNsrkg
k9zazPX80jcUUCKVTx4o+/YvkN76eVLmnTuNPULZ3wzWAPqqSEiUinhTLPRR4XFix+Z33zFQjTOf
SOEy+EsSyvXowW04FPCY0Dzq3wJVMhRajyRO+yExAOHxwnrJg5WHbNJML4Jd1iCqZ0XPSdZOIRl6
qbj+vlz6reXUr54+Pbfj/Cw8CmBKdAdKq8EuLdmJZ/J5KONt7KSPw4K2kq4C/SjzG2hluxmmdYwR
5btILZwO4Rhjw/WE8V1n87NucTYylh1UaVwms7hoankBu/+Daxb/GY4mfb2OTT7RRXK4OiXfmiMp
AKpbzr4F/J/M1HlnKhjMlu5mUDkU2GAa6gLnLuGwynVwR9cBmNFFT9GzJrdyPFPxZBNRx/xDcI28
EQVOxMWLqdoI/Tt1FMbODNFnfzcOu3bpX+YcIxPjp+Lx1mKXKh+6+UPniff1kMwtU4xuAmFamS9l
Xsx0vZfrG9SUAvgl+THXE95q+vcWY1GFnRBjcNjxnCCumEfT2to5Xf+LGTn2Sz0JRcYH7kUz2cVd
eXHMjiyz5j0x4jeR02VIHXNnOzgbZ6bxAdq+5qXRziOUJ1hzNAZRfC6a3fjZOqpZkUpiI6EqRBUs
bBEXkLIplodoouQ4TfnFxfKwr5sO+WYTwTd1uks24+erPbJpXGHvtMQ6iwYWqZZgjtCm8oLDBpeE
nO7NGkBh1N20FVXrVVNSrDNf0hc3RtZfsHgOoVUnj8zRJz5Cil9jfRQ57E13em6kQ8yJBTcnz+oK
fa3308d4cuGrBUmpNgEg0E3n8hb6JK2DxGpCROiWr3DFHl1ox9it52cPSGNmU2ZhlFV2TUMOoJti
Q0pnCH3dSRBQGJeh6uR3vY5Ut7BbupHSfROtA3kWU+SGHqXeOmNYavSonJnMqj7uilCFxB8wqX7R
Ug0bnKGw8TUmQHnO+V/3lPvmqN83+qi/TokCFo2I2pFlTZRhiMj64cR+lLPU2o4VULhFsZHmDKQT
AT1BVGv9sh1O5baGOKtK/R2/0LGrweUnTQf0dRnIT23Deoo98lzkJVkShTHW/JAR1oO8iAlJnOAy
FAWVORIXl4CUFQ5nYZfbzMufxgUHuU43lcZh8anU+cCMvDBXjDENmEHBm5EIynwmkb41+FxJXMGx
03lF49QfIBMbmOAn24+JPbajT3OmWpj3yrvS66x1lJmjMY977Ml13HZYJNYtsa4/II09CK93qXpb
SHJIuqkUuXUyFnC8lYZQ5AnHybC4ewXKsL60d8ZkVycMuC+xwuAzSl0JjSWDA+NLa1T3ANjLrU2h
h1D7lgo/uHEk7FDlNALStcVK9/Qzf2PqRhlChrk7WvjsycfDoPvk9gMwI10JmB1qTiJq3fw/zgZz
ujAnBVrEF6PdRDlKnmODfkEPLJ2M+OEp00jHSq3oo26ZgP56ERhp/HGmBjjf6cpy9mT6rpVeGrTq
FPumUUxcH8TFJasq2MC24MOz3mZkVygxKRdp3+xtA8jV0vQFTs+GFg8AJR019K5mEwr823yajfTB
SHCLOv0YH4WOU1v0Gh1rD+6eBkAC2rkhdlK6tyZI0io10OOo+4xSHSGGSRNCOwZq/hmhO8VWUeq7
htS8RX6NDhdVlGjNTZrhrBAGi4IeWZPbk9WEnFvd93r9gC9y1Z51vzsuzRCvdVpyQiRj8tvUAbli
TQYvghCKAhBBd6x4iSUl61s2QW5h9lVHLZRVQQhLUjNuE9WAIJ8mmuKlLPB48dczioEiddyU62Xl
XgHc8WjZOYLuNaNHPJ81KDwIIasKXLNe7TkSQPVsdDuJRix0FkfpGYjPfWF9xQUfdmeTkGtV1Q1u
yiI0ofP4HREwsrbScHajNjTS9DPvx4L0wZQdSEYTD+9X6FnLCLwUo4aJf2YTVb2xWVoboX7cMdNr
nREouvqcGvjMYx3INLsv3yvAQeST9VGWIwzm+rDg97ynM80wYJHOG0e7iCl8m3U2q6up/5GCiXiS
+Se7otHX9AoKdIsxBa06bRD81E0TM6PPC54nFPG9gcWOtjZhoPqLpeut32sFzusYuLhW3zpgXXwU
DByraGXgJ/lDo/bkiFPZIx0n2XlaiySWBIGN3rXwmTPGIxJ1PNytgVuOlJMtg3CB/DOppoq57TA4
OjiCAtWMNM1bu7a+BjasvtNijhUW+E2X7ZYwHcDH+k9lQrYlHGu1zpC02GK/31Avpk9ptwcbM4nf
qWsrNR9eC3t8cBrwylpN+d6KkkPsEm5VQIIhMHEORjT6YeJkt0o8/FhCRliTYL3Vc/YMmzfZKvo0
HVij3lpVsdULPLGpa9T0LMf21LG06DW6gDRwpMxpPFXC3kQNqPisG9hsGJzS9kACO1B3LHDdLnai
rSHkCB/BfetzjcAYU3lMG+dBb+hW5QoQj8JY7A2ikq2ZgOqPtW4Dsp5F7NzQxcj23milhNdHj9FN
UVmE9ua1ALafE+JI5T0zwVyhRojoII4rUDirHQsdQF8d+OrTWfok0BR7O3mjGaL7bYFuZIw2484w
X2Eg9B+y8B5tY+4PrKzInZZ2tOGokaDtERfEGXdmIVzuRsl17U3e3bTQi0wpGUC9n327E5WfGy6e
E1V/snTzTnHlpykKcCKazucb32aTNx0qgkajwqak3sjP1fzGoMh1pnUqxJoIfbdELEy3B4dO0U9h
nWUEJpuxd+inFbhiCnDZNgFJZteTxrBebpmY9vZAy6oc3Y1OKs662+T0RKLpy1ig0rGU3TitZxp8
+kCzQMm2eshzb0HPaJR3MZ1OjJZkhhNTnCrGcUCqtCis9ZPWnbd8VEkdB1Qg9hWydZjs1B4A3OAt
oeFYM9Zkjt9XKkwfNz/VU3PTF8UMBgxhKX06J23AhJsIYcAvN1KqYPWNXzQOQqGNaHrK4tNRkndQ
ZHn6W6gLSgvJh261H4DV2RdI2nYanlY1Og96GS6u3CljS5oneB91ab/zecY7wjH0BGgIIBMz4z/n
L/XCvd1Vv9Q5xiZCQ2Kum0tNbFsTI6dinU32ltoynUCJHmFq2yxzULUQzJyMXXCn1TaSACG+4GlD
W2rgFOiVVu2ctN0uOeCfek0AqeuHwWInG/Wg5nUMqJkR0yysSEWezWbxeZrHyqRymC/zPorCEY5U
YA+GdsZpfhKVuhvR7UqnQsljJWQQE/jpUgJLZ85PjF5hWSGXU1qCzlISFZrhG1fuA9SCR6eKXqos
zny7aNmyJxWq3IJB1VFOhkqyOlQTcUit+rXpiZYqKrveRm6oU4/atJMF19BZ+a3ucmoWwy/waZF5
Wp6lMC5dat4Ytih8odbZLmu07VAY8oCMJiwL292blnn2FkRudZzdKBGVFNpeC6ta475RCl5lPNNy
RhggyPnbmexQAicvtxh+ntWK+onECAvhaIHJPJr0s8t7Qn0YmakmIUxle9ePQGoxS83kNjEIRnTs
8RPe9wYeys5mEMdE+GKzSNpqleLTmyJRyRzsk+Gqh/ReUaE8zkkvN2U2/NiJ3QbZzqnAfVcNh0vv
YtZIDryUYnFXKX62Y3O0hilo0bGIcBkOUVCUebW369qhUe88N3Pqbdf9XW61IpzbV50Khm/T1U0A
AdpZ5u4ipMAYiHkHbQMunMsxmYvkXGQsf/DdH2tVfygmQg2qXg3MmdSVsZxJMQWRjwtdZ7FCJvZK
zU8sEy0dVrOpw+o3pwxhqzcZkj3hHQlR07kcb2QvsQGnCVnolAT3czlPoFRgbSmG8D2Dr+qiMV6H
zDkPLbEviyKqnWku9anO6W6DZICR2yiH0coeaOSVB3yPF6M1jFPFImjFH0BnckCIIfSQWcc1R2pA
4kSa3wFj2RpxDAhQia29oQJvmBfjM+nE09Q1dzqyt8CIVgzDPJ8KdIBbrDdEmFvezVQu4gAr7DDq
+h3JXdZJLnpgxu20a0pm13JGVjUmFJzaEwMOG/t1rrYHj5gstmlZwq7J85iw4Y+y1CUdknKamgTT
ggxhQa8yAC50E0Z2iXWerdYw+kB8Wck50T2g9gBONIHtKhdSoxdngXyglst8J6fpNcow7tm66vrF
nByvGTu1YxAeMF3Hxex5XF+8p1EptjuqrgK1yhSNPbKksgjp0q1Rea9RvRgI9iJf2OKrKZVfRc55
1uWyIHCDWaGw0KisB1C3xEHrWFZoiNcbj/z0fDaDyUu9XeVkAjUaseNYmrfgml9cC+q8ZXJMq7zr
0ITlpJhBDZLmsZjFybbKS6JQNew8ZsxJ1qxYchr8fBATCcOT7XD55EgB5xykiNeR7ox5HR0j/IeR
IIir951krxR2BJwBdNZFOHHm0CXv2L79tiN4UKWlv3gx9duiQvBNbnIuYrZGvwjempBXsOOWOynE
oS419dhPFB+rJeNa0YqfingdP0+yYWtZLMujoe/DTuOc5+ReM36dL2toKQoWvDKhmDeFodyNWKZt
Kc8VNnB/kXp+bzbKJ9qYNM5Js1WbD0+o4OFjUeyZimDNv9vKj75A1XMKBuC4w+kJgMnbWasL1xhp
KqBMIsFyV8xzcqOJEjAD5xxvhVXWMF1SA4yVyQbCWzTLb738ixgyopm8Fi/ic73IsHQaMiOsFZPp
kGePm5q3BYdZkt7sGxrRNJ1Tni0voTxncf6taSWWgxUx0yvlyalwLELQJjlVTZJwgdcCWwESgbCp
BHn1OgDFE1VaiKPrX1ZxcHbujAUW7kSuYxKeoI17c3lJ54+lwyFJFeXGVipCWMDdrLModBi4YdW0
UbqF1MzBQkTirEXAhdp4PbV3kCeI6J5s8v6m+nnqTWUDKyjfRBqzhDasa2tCy4Vm300KBehePRRe
7Zdj+aR8WVF0WhZCS8ticfw5sS7tnG77xkBIq5hba0y2bdMcBrP9aK0DSR4xNVK25OCGPnHwb6PM
vWVxtQVnFC4ebjYnRVsV2+6rIY2TXUDLdeZlU/XaGWjhpiPvrey43ifehVuLj1wgdcw8hlNqo8Om
CyHcf3k6JeVUQw6ZJz5wHRbuWTeH9YNEYWfj0qBEhxTHKlkiOsx5vYi2kD7PcYOuAnzok9KojPAd
OLh1k5HAYlSt5BJXycEStUZlIKlZSxuvEcwgs20/XNjffODKhRXqRwNVbR7m1yx2z/QJLp3GYDcB
gEiRiCy6+JA5KI0Jj7ud8taErD8oDL6m0nhaFPNpwmid9tONQs9xkxu0zGNgQgFn/EdnL4/4kX+Z
ggdyheTMblCDGaMyBbAGqWHzUDRJ4XdMlvmCJ36WWk8d661vYfg3qXcuORc2tVH/NhR1DWsiE0gY
3Mwv5Oy+t7PLYTEJFuyZ73SUMXjNGcmHEvVuW5DALhz/Ou+IlD1wAR2S/ZUamcwibdaxj0G8EMvk
Zs3T0tjWFvSHgrJA4WWZD7Vteo9GhLMuZROoMHtVEZ5d2bn5TjSsuS3aLHYmbH/s9TQQh5lLEuBd
NO5UVRAc5OKrbrJsuiAZ3zuOfNezKGCjfddRXwoz0zXhtcp7NpIO9fN9FRFBmur2Td7Vy83cOa+L
Zb+pNhIMvWTplCQ1eM3qNunRZ5vJmpWTsXNX44FFJ2IBO2eaSWwIVtdNXhFTRTDJcO/VbJso6afI
Z3nbWQz7qYL6qiScIjPZ+y1z2wW94zQIYutHbTTci5VT0ZtjmQUVrsCDrjft1o567zKVO7X8nkbv
s3KNe4WQM/gG7S85Mlr0oC3JyFWQw0OqI9gFzzOt5BiOPAsjkNbYnv0p5aw3MqRe141tb+ytCK6B
xmVVABfbOOXFLXo+wowBUibYSXKb3f7AssTRnKdRix8EOSyY0wkZmcExrwuWtqVEpMH5P1nKpasy
+Cutc0/mUX2e6DhcbPUwGuoLweHpthOqfbRkSgpZGx8VrehI0TK2aJxgDNGrQ+RpP1vtZJJwck9Z
IN2JyI5OJWsXxBmbtm30vSjzh9EZ21vbHQ51T0rcQgzkztR2mQtyAsTAExDyr05p6Q1R9D+x2BMn
i0xyBQJIUCm0YCBpbAa5MJt0NZNuzAehRzYjFcfMdWqPAqB4EtZzqaTxwTCxQSqvLWG6Wk+pQLjH
CLQO9RDWqde5MFb4A5n+gAKA2UDat7HFlO0O+a2hUAAuKaqGhXVDiFAUKFblBkrjPFkmikAhgcNZ
ngfvC9vnImkjqnx414EexQJQ9Cm69BY5tm2Sfl5PXdLs2eKrqx88b9cVaELZb1J+Cg22DGbgM8iF
e1Wr+qDMx9t0gYtXwlRzpmhYo1zeTencQiWhoLBe5+xXfgzB505wskg16spt8zPESehG/FmvI7AH
p6oRRHNCCBBnw5rw562vsV6XW22ONd2ldNHW64qIOmKb1XVQVzU9sZlCKIpbu6Hdi3BjL1NIiVdj
PSxF5NLGsh001/ZTyL1HPfM+vIk2aRqZuNfceZ+hl0NoXAKI15BJ1UZWBZFJvYOwvstgPhoUFo9O
vVCgK0KGnz4kknXNw2WrprqhtzArL91A61tMbNmVn2ycCKMGbRlU1RLAXOAaNMqF9QkvUme/QXiO
sgfysfFatk/svVg5qkroStSmoDBCL/Gc4+gctd7+WrqEmBuipDeoAowgcXp5e703dCMu4EbXaOjL
dOtFaREMLkneZFL7qcoU0cfjtDehdG0mVsd+Y7hVAJb2GatjftDyvSMvusI1m/UlmPOkIw5azvhq
AAiRl/Wqp9GJfmWBHAs0eZZQptCJzrxrVCM+kPINf84hBRVf8i5iftwLZUVpwrOMvTK969XiG9+z
2EpbDJQU3MCO9OKtzYwdsXc7ozB/1XkiL4s1s5Uk0ZfKDN7g7KtS0V6DdKNroxmBOUTv1qiAJ+fl
+01JHjFs7RGIL5rSG8i9yzIAULH77NbzVBRWC3z3OG1fqxyIsMtmSiGbpcOno2VvM6+ca3LITpZg
b9fEXgCFvEqZtM9QLwCht6QXDm2T7pza/j3RgLf0gmu2SWvfgo9RYbb95dTt/bROaIt1ZzRCZcLL
4k1iZGjEU/znWjr//Bdl57HcONZt6VfpuHNEwJtBT0gQoDciKTdByMJ7j6e/H/J2dP+lysiMHlSG
KpUSCeLgmL3X+lbbQEFtiBtGF3HuOEcQaV+/ZBkE8ED49IrwIDQZMGVFpPQWQPdJLfoaIdAdxIre
k98IwqvROYbS2JyAbnnZYSMw6i+Lvrwt1JQ6qfcWjYH5QKHUgj+TDTKtVZyaoQ69V3uVQ3nainE+
8aY47meUzqWw3BdZQBMp7epNWcTHtChlN5PLlg0JWTcKDSzJ696EPstuwI9B78eJS13rno1FjsYQ
eCc71uWgxLPsl/5nqIhbr0ZqTWHsaMRjtNYUgPnsbuYq+NDt1UJFGNyvskL17jLHs4LsN2wawU1S
K89m4TPZBo7Ek/FfXmVHuuNbT8cF0kOVJJTUPBAm2uyKVHpLGqg5Q5JIbs9otBMGr+PF0C1yo6vc
VKD5qWYxiOnxW6YhYrfdOG1lakuuCm49C2h2WqT2MHmpgxMMTufp/U4urQ3OIM/VtYbdkSy7QyQw
+Kappk+UJ3RsO9q7QiuiNgkjBs2snUARqGKZsiBPXwtxzG1dYwllY0PGIb0+05jKB0Ml86rU3Ta3
zj254UudwBu6Lvo6E5TYaaLuFKu9tC2mFCQB9pZs8iimcB7yS3AwuCtPBWllHDtmr9OvP3JWcXz9
WSCvUBr83y9lkQEmkfckUh9WdYc8h+P//Cj9Q77169+WTTUpz79+QyjeIg9KK2IFThaIXhucgouK
+0g9nl8bpU3oKJF3F/1C28A/vQEPqkCMwV2TMsijnGxIkehkCwXKZF3wCCMqLTAFDUFhrSXLiYXM
Xw6Rf7KCSnh70KecDIfa8o6jwWDJ5PesMb7iy+gL0iYEo+YUI2kVdb+LA2uCR6OH+B9bxrW2MkyA
mVAGrJMoF9gNTH81+nJ4yaCfrZI2iBHAfGka8xgATuwiUUx/n9e7SizokylcvX6hxIkFdEXdZESp
OVFRvMRB3FBJ6F+iVCJR3OsO5AB1bm+qKeqAEM64pRz8Sm2cEWglItfpPhR969DXzwAvg11I08El
9BBgf5FyeEm17lDmEajHYsC9wVlPZsuURplDCPiuCr2YnXX8kKZ55Qhxfh9khBkREuYJ3Rdz82yq
StunJvcAEBbXMcZnL8nNmdjrBmxTj+akrnbUpDL0Zl23apJO2wqywBQjxepGQfe31MRhPmHhm8EC
Q4zjN6VFNula8mTlqQ0c2Ok1r+D2biu/pVJaLnIp2pGwyJOuIs+zlCF8yJT82PUGqYxUDleSX1tb
uvhA5Ogu93LuNBXGnaz37ShNabmLOpK+kVXYQgqGCtl0oJfUxxZ2TeXXzVER5dSdpjmkYogst6at
RvVBa++odFDYTrCLQrnYUAAMT3hy132ybDiRYnQbv8bMjJ8QVCwgrG27wB82WY32IwzoNpcZuO1R
o5aXdU23gsDSEqHIYJ/T04mhwP5ZB7S+ithfEXM644J4/uOi+JxARzlFYD4URU9lYqYYoKA+q9Es
QyKiMtqpg+YkaaVvR5noC4Jpv2UMNm2Owteid2dM+XekaI9aP37g/0ZWFKp7zdB29N5sCkMUIyWl
nCtLYKk5P/ttdmMQa0d1JLGvqZJq3QSTetXPphC2lxbUcST7FCxFKbIVLIKwBD3d1qXe2GQp+W9G
Su4E3a1thR6VR6UzgJqpvasZCUUzDuRrKG/mLqJctAlqwdp2nWeRJVkH217jMhj+6QZ0lbLLxbzm
DGLJe731JneIZeUQefD4kWlrR1CFdIODQ12qkMmA5a4qsK1nQ4KsT14WNhC6PShcqjnTtfYfJOqQ
tiZp3QMV2NbuBU14UCD/dnMCpemnw7WZCZ+V0IS3UiUXVKhK8dZaeJR81UjvSHYIXDRyNsDEti0t
GuUbCYAl3dEZjp551WPPMQaISVw9QlxkhANJePQ99qaD2GaPTUkTqRj05BEMS0ylgL6wiKYas1Ad
PdbzL5XHKnikFopoTor9R5z06bJhk3ofMkQESWSZdyYmCvJ1YdyRV+VLqVOrsxfj9xpzmQo38iiz
QpH463+jYJKPmpeLqwGaY6Lr+JnorXuWQGuxFM5BpGmbUCfL2PPV7tg0YX/sM8Jz2oA+5vz34KWa
VWGlHX0qQzvUUkP2G8SnVjcfm9i8Nz26yGx6T4Y+hHc6txfI0lylpv8STY22TIKK9rFfg/kcsBfq
WYQ5qQ8r0uRTauvQ421hyCUbrdsH/crRCatKo0ytqysgHJStgGYeZPYlFEZiZRU36ZswTntRlAh7
0aPenYojVpbcTcrYOE+8YyHS95kfAQ4pkweIWbR4KYRTewW3lnYZuijevxdXxg4ao8dCREdQLVBK
qJk2C3aEhmzbigK4sKrCYPanGN1BUzu6J1hXt4h2FDur2ofGj3ZNlU9uWZNzJGjxuQrDdVv1wHVn
zZc3McljFCgWg5LsvRwWOI4GrzSApsRwvDy2UywCzWsm5rjaI7VepSMIMi+i4BYff3Fy/KTA+5jO
Bnqct0JRafRG53MtXRKo2ii0lHm3lnX1vqxYGvSgpOunu1DaBAchGIhkyNhUbhVrhYpy9jARvGkl
ncioMqe9oun6IWKzyaHJckxlbHeS2sPwpgR8MvJoT+drV1fVtCA+G7ylGcobJoRhzfDDLJmeALKV
iFgnp+9CiufG6POzuJFUA5S2lgTautV1zvRDZot4DFbB1HFyiGgsqtEdpmF59scBzxFFMabtyVXy
ctxS2JP98HGauglyYZHsjRJtS6aI3qGGG75UqmDZQrjcIolbZrmi0vtPmEpAZsdtaQB1pybARU5k
RDfTGaQwwVvTwRSl+FibujP2rbpPQuzBmWGYYHUALbYh/tdEHN3OB56oa/KJriBCVUV5EqLia0yq
e4CQmZE1nvSCZjkWc+UgTMy4QY3brWbWWieA8RZDTq22raK96NUUBaLRAMfSnxBaDAbTMRTsdMva
761GPchw5nZP+UB/ZBStEWsIeQPqQGqF6nH0kI1Tg6+EUGQaNm0hp1sB/w6zfrsHOJlvzLHrF5GZ
lyRaS0d/wpDfMt5orcdLRQzyG8c6CbWRvqsGC+PoQGCqVHW1WwDspB3bOpxMEphEQrXqR5R4uf8i
iBayd0rG7tiWZ4iuLA2VpK5ZQ59lmWNQoJhz8WddGdXRkgVxCcgycrLSTFwvVsqV5SGuanR/25r4
J8uiutQKJ+CODYGdYjtbCFmAv3UY6MV64p6dzchg7PaG0Tj9kFTk/OqnXwdHPslFlcKpDkr4NUnq
Uy5AQdBpLppU/SLo4PnLVktWLdfjJLJx0AzkuEnW6atY5BwNwwhluOAfp1QmuGzieCFAWV2lukpZ
xyNcFBW+sexTdONdFD0qvpds4wkfrSjrO0tv9mOkNWs1is5aPlIlSUi1UEq13Rhhz1mo8RNp5+et
tJs6+oPFvPj/+rtff3Tzd73JQpamVSPF6rTW7FQ3lHWl12tfwwuLjM0UliQOO6pXphtlGMVdOH/j
11dyRps/s7S5It54tnkw8TFeusYFk47nG6WCvg2BktK8vnTPPXL3G07wTWgDLHg2X7sPaz8bvIMn
SXAECr8rtlXqI8cF9VIyENRVfzHHg/eGI7zpL3WJG4vZG0M7OwzQA05gLaQXv3MKN1qL68SF7vLB
X5zyq86PIqMHSSrli/RRvoT1cXoxyPmOSWFeaueMMFjK13djHzrTQYB1u37Ekw4jhF3JdEqjpXWj
RSi+Gxv5SJqBco3fdcNRc3uCj+0SwRHb2WdxIxfFKg9GceoCW7/4j2q6rsv3rjgwIdS0GFlHaGUS
AlSvxgTfut2ChSQk8oAyOoWRmVGwsy3TDYkbrRIn2nuJixRGfijfc3HREqtwMI2bIHxw6YjzHOUe
N0ukPdSY+s9yg7AE92sARXExHFVkWtWy2BZuGd/SK7tuNduM0kpErsjcccFD0m6yx+gR+z2NaiID
XGOVu4S9KI/qeyLvZEIihuUUfDUH5W6RE2In4GbRHmNcbcsFic179G3AG6PX7i3tFsolsM0zFzcu
1Y/B7Z+KYds9B7f2UXIqZYnU9iBQk54W45VVDQmRy4lTWiEX6Y5EpBVE3aLCWGR3MbdRkwi3SJjd
/QMp5A2o0+N0qns72lvwPNBQ4kjoiS9Y9nivt9O1X2N/yR2aPSS00d3aGXDnCC+CPJA+SiftlmFW
1S+tvE5Q+B5U+FagW4mVcayreCGSfrRlBo6wERnXpf3cYiddTNSGo6WwT3fmgcIxB8lbhB97HgE+
J45x7T/RsOuc7Avo1ItwGbYJCn033UwrdXdHOLkKDikX8xTWSwQ1VJM/ara8b5VN7e8ofQ6U+7FB
l9gcThVr3Ct2iCcm4FTZ5MVKgp6tgm9bQkPRj9YmmNPglsYGV6WobKK7KYIJdSR8nxSZeVTxQ5dO
duQcjpZgXAp4Cx+TWVdtc0fgzvqVXe/lRbT1r8NdcKOjBrfPuFfZWQs3um97vv0kXeSzt2FvSr54
9gQ4Pv6qdinU0UVNsYTaKnhU1p1F/VLb+XO186iXP7WOagsPhCxA024WzTogmoDbexzekm11MM6F
+zYEy3qvuMQ/QcKdsQlP8SuGkKsB+pZfBK2cWrS/UmOIpauZG/sdfSfNAvEECSeIEI+igjta2lH0
6V+ZypR3+nyzoB4FuEv1O0GWR34tasZNt86u1ruGy/k1v0P+3FmFq96andkjd1hL7/WrGK9otFor
4VBuRHJvUPcuoTvgoTevUrDsP/RFbldue0qvs6MHKe60ENfxNenXwo1aUdRwSykHiTfVkT/q5+iN
OJhyZbjaZTIW1VOR2OaVc+L0DcaqSdbpXrwqF+sSRBvKYN5mooB85BPisB6BaVnU74JqNy7bjWxF
m0jfBtv8pD/3jvHq7aud72br4rt2Am8ZvZdzp2lhpTuD7gm/fFGoi1bEBb+mT7drjYfkklDrcmAU
JHfq9s+isoxPkWprbJpw2qzB6CJGRlrXf/viAW83yYdz1+cTHec4YoA59khrFOixi+qGZ6FkrWHQ
yMjBFoWFNM/W2HviOFY2fPKL4jF4Ewy8Rsv6gxPrsCKnHHUizVioW6t6LZ0D1MduBJth1+7DipvN
YMI2PC9Ns/ZhYZ6Ki9hQJbShiWThTuhdA5RMvURep6/qrXdXiyWhtiJAVea16Qzjm77jQ3RHzy1Q
Cp4JFfikpcNInthCXdMzBUX/3n34R/MA7qSzQTvthetwtvbTSaCJyo7hYO19ApW/enMZ7QWHUyI+
DOXGiiixd3vWbsbZePGvLAkvxkb5FPb1mucv4lBPwQC7LyHx6+qx2iIGClGKLsWTtcLMsAxe9G9i
Qy7whQRKni8Shf5+QUeio0e6lo4WYEWXRq61rX10CnjveZhty1qZ1yq1q2/IHMKWYC1u6YO0kU5l
+xbt0yfynanagY6EeNAsObUhk8lt/idvTglTGTCnkvlQ7F0VUznm/XR0om+reRSmhWlrkBwa9UCY
Eo1eAUKLZvNkAcMx7fYlhRG4pqWEpoI4b6IYDrRgUVmPNjQV0j3b9XQJMleUF9mK7GcSUFYG0uyL
gl/caR6tgyS6xQ4TpGYsSnfY667FYyKdhGdAkmu27vIZROghym3zU+w2OnPqmZxitAutbaQuOmE2
QepHtm529DhTLrG8d81ihBmQLYcdMt9gRVTFi/XMHl3al8KCjDragMIbdX7kuN6ndowhN5zhqlTe
hJ5l0bxbIjo9BMaHymNasIWLfvW7iz5sp11i1y6kYAxAbnkghfM9e5Jv4zOOZPOd0k+wNXfZMcV3
/wJxZVzVHzxyM7hlp7wLD3y6jkSCjs0HZvQnPoipXIbEltxiECXWJeoXrbSRaaPBsxC4SzzTC+VJ
JPnKXA0bLd5Li24NrQmRxnOzblDukt8cLPRPD0/7YOOpBzkCROTQfTfi2qP2JVMLcrPHGsHgsrsL
L4Rj4YKDDJ2ezF2o0G9aZeNDskuyHXwezv6LElyK+q5al/aEMDEnem506g9voxDOEDrtQ6Sthd6p
7+Si4l/EFo1ENeXD22FQHFcyqU/Fugclv9cDFzeGvDe+c8Z2uNC0hXGgJ69dID4rwnVkv0HyzmN1
6ZHJv2doLlfwtIaz4PhIalDWGiiTCX1Y8WASWueSwdCsq+nECKvPabGRMjsQMXLTXVu0O/JDTKxI
2VZ+4N8bwgJUCdWn8WHodkbszNpKjOt4JsEKBDDfHFLsObOHEMgFRJ53XT00jV2bNw6SQntgw1Z8
VQ+NdQVt47ENfY3SjXRhgkL+JId3ioLZQ30KTxmeym1frvxr+xSXbkzjRWOOwjgExNZk41J8iMYy
YNF/1IgQwKficCpGGaCv/fxYxluKc2znUCGFR//NfJUPTBLJVwR/xKB2t+5Wyivknk2wbXfNi/pQ
JC52fBlN6VWZs4WxTSnLYFoHqV2soLlZr03qEkHXpbtcWcKVzgwbCyAYDu/kT9f8s3gtApwbC45+
Mx9A+/K1FXaP7BtvV6p+4S0bn/EuYsNK9AUqOYSDs+AbEK1jnCp5IW4pk94yN2x39XWO7XoShMV0
mOAL6df8GbqGtzZvPtuvbfaIB3WpNMsBb96h0OyCm/WLm1LysHKXGGyXUlpWKFCWyZ19XJO9+cEC
Zkd2GKjrPfE+MYdiHmD52sbouuOFCScHjfCT1l2Ec3rFKTOoC7bjdK8jpKLviD2nLxa2EmPEzmcr
sTC9nfiEbuVac+rYwqwBMOMdzXWNYJq64rTULtoBHX30ODoee9R3Br6w7ZIt+1YMPzYF8+w1BGz0
1cJ4knhkZigkZihbegRAKsBhYd9ip5d4pwCFc0CDOOYmPJj7Ai8YyW2QiA5kXUHLf+WZSXZdvoUl
iKqRROHiqk/bInJmv22Mgn1VWTeYK6jpJG2rHY10Meyoq1OnUAndRMrvxDwR8rK40v71XyUmLHZU
kY2xJNvFpps8epI95Z8vwmsxvIr5ZQbbPFN19oWN57CDCl0kCgip2Z4N1W1QS9d8AHnl+WzroUGF
7H3EhfXJzWBVjdnGc6DZyAvhkN6GuxkuuleiFYCWBQuq7J+jttBuGFroTkqqPZ0rWn5O+SSuuY3e
g4ekiBCrehew8ZMdCsGmvA7uPKAAJDpH3aYX30VkazJ/bpNNss/fOnPh75Kbfyw4QlnslVoEO18U
Ah7Ud/ozHETZsJorbDLWHsWyv4gRi2/Dc/bA25bO4qt4UW4UM3hZ3FGcEV7w+nQokpGz73Kbmyvs
kldqdxwUkq/a2yEgmbvsN/+T2TgVtiiqmqP5hGH3Pfqu1uCnzE2xUj+8vYlZk7BrfA7iIj9YD3gZ
qesV+34L9QwK6yr4TMkEZY2aeV6oZJ4hvq9Yoxgv7TOlAtbr9pnSR1MuK4wttmz7J/VBeEnhSYmj
UxC/zKN6jpkPEX7ykTdvIITVj+qbVasv7QaCMwjLTdDZysr78Hb1k1/tIsS8G3kv2MY2xeYW2OQD
tOZGdMoXS2cm4gnlw/5GQi9oC2uLD8RAK0E6KCgh61JdmjtizidztHP8jwg/eVZRhDrjPnhjVx19
M/tJia0D0X8fKfD5i6+uQGXpsG1Cn80q3zy1l0DZJ5/aM6PzIXzz3HRteeQK2NbOOEr4Cz/pLSC6
sKbHgALmylCQwi/UV2EvrkuM8itrXIQ2s7++o3ViBweG1VCvog0kQSzwZ+k6TzazSIwznLGRzsV8
iCWaJ3Op5/nH8S49P5dgHBubsg9NWzznLIzla4KWfUnA0JGBw00KLvIumFFW5kOSL8Lv6NZ9sAgI
V8nJXrLbmLo568TFc4eNcWWO4qEwPum67ZX9uI0wCr/EoBuS5XTllw0vDWFH0wbGCMVb4C3Bhh2x
94VynOM62tvoC0g3kU60G1l7ggP2KvGBWR5mMXaLQ4QH5pYf8zfk6NZ+rm8KdH1WcMCuAc/TwntK
vhjD3TNb6HGLHlO8hCemI5kpB8sZQPVl/VQ/aS/1E9Nj8CDuMBKcS6d/4uyqHrK95Bi7TXwRV8Zz
xdNWIijNHSZPJkvthb31vXvt13Rjnoo7AjXBHtGRbju20s74zIGdUKh6X6CTLO3aEWn50ex7tLaM
pvfqUgqUZZYxojAC2G/m8zjsLLs7eh/98BQRIgX1SnRzlbPlAlX/2jjGlP55bHD4cIjrsTEuxJf5
ASJ7rN8V356jyetJdcBdkeMqlmvf5R/mrrYbj8WJWRDNobUdebOVWz1o28HlExD3RHDTELzjMQ4W
ZA1SkhjI6KUuxEJJc+s4b5/xEr5nbMuC1bASP0uTTK4VE/gTUa/ZLFxYFGvjULzVz9gpZA6e0kW4
hwSKaGDS6O6rroEIurcSbyvQmgEFxVfxoBMbFBOeUU9iZBsVjzTifQxNr37scfOUuCdqtic9dYdX
NhDjXfjr72NEWJCeS4aKFe9qqTNXETAlfhcHuzDCMKVMybOQKLUDNYrr1glWASia8aVvwjBVqZ2V
Ee4SCOVLVMooRPv2HItR6SYZ7ycoOqzOIw9DP/8RIbtZtnQ28HhPCjK4eq9KA9ulIf8/fwxmdWjV
QndjiLJb0rZoUapsKJMKdI/1ZX3ltdXtyRcy2wVyLoqw6BNIexQ4qfz6Q5/uiSH4Ls0FipgIjItV
U4VsHwLzCZFltQ4KNuboHrEgUnhW8Z6i5KBEO06fohbdhPjsU7HoC99ENADAbiCHWZU/5VisF1nE
YU43Lx7Xuw1L2n9l2tr5HEIKorZdWri7S3/8Ugrv4DWezBbWbzGPPUe6XPOoiPiPuRGtChdOFNKF
0E8sj8PFqNvYnbBaUJmhceYVj2r9NKqoV+evQ3MoUYvUn0IU3aykuFZD/dAIU8wcqS4JkXzr9YIS
6vg0FoLiNqq4prLuSKNxjoGrFYJ8VDh4wml6yCT1angcjgjiW8T6yImlUtZy4l08mjurvjEfi3bS
gPSjBvKG6d5P8onbwQYmJ0UF/d8nLNZgYXStXYnDhylrwtbyAhx9wdpTqn2dDfWmxWXFPJMkm8pg
62oM614cg2MlYDrBjDG6Xtm6nUh2b6jOXczaOJiJNey6jE2m1VEMLFPKQcKkupYlf4wUjVfk9Xhw
DYPB9iUP/+jT1Grfao/wkYxnHrc2cbSE7UILtgwD+zEqA07Dkrn8r/+Xt3H+H0TN/8ra9JyHWVP/
7/+SfiTxqSbhpqKh6ZaKO5MX/QF0Id9SzjrBrNa9Ch8in5PyOtYL2Qs3dUpYU1q6FQHShSKzGFfj
/c8v/2++y/zqlqSIkLV0Xf3BdzEGbWi03KjWYtx/e4Nqi7VP6SCiikEGWLjwKp1ql4hX+s+vK80B
g/8A9nDZpFMQH6LR3FLl+Y39By1IrPVikAepotMChLHCKVbpLiEz51HHCz+JqOnT6oANj0Bb9Jy0
kznZ5spGtfq/hSHO1/jvt2LIChEiFu/oxx2QYk0ckYdWa08EixCVAlgI4SvITVSRp+DkE1kUzUAY
hi+cRa+7a145LS12wp0//mU4zKmgP9+LLKFFVUxVk62f70ULPUkW8pBeeZlhqIpY4GesQDIWbwFe
NE8w1b/cCeV3A1DG4mFgMRF1Vf9xJ+I5K7wohGqtZ5T7jD69G4o2I9rssp2aOWFsIKmoeS0KkoTS
zCWNSiWxC8dhh/65TgjmIMBNoYgmYqUlVJu9vqrxQ14MILfBcVVVjyYakIK03UWTcnuLlhZ4CTmC
AxHisFVoNpc/j6/f3VNZUQwssuZMvfoxrkdfLViV/HptpnPmOXiYhV72f3l4fg3Sn3dLkXl2NBH+
lmHI/xzEA07nsbHkat1V2g02zaVLjV1vUPxueGIKSrBGn12mogPHYPFFb26GSDvg/5iRxslFDxhR
SV2c+71Hujf33i1M9ctqZmZJ8ZoQ0zWNADQKvSRazzuLbfCdV0Dd//xhyf+iZ/EwKrIOF51ce0tS
5yHyHw8jATKD5MsKxwHCn4kjy6EV6GicaLWMKfd0qsJ0nRrKZoD2JM5lZdPJquTRl3oEjjGEEX34
8i35y4yrez0zFxQfWsHU+2cvNau/PCO/nTsUlcbdzByT9V/f/4+3q9SWnhshb5eRtWwlqDYYrpZE
zsVImbp7TEt99vS/DtouUqhd+gjgqMksCMZq/vZefvf0KEzcooqiHmHojyHgIyyRBHOs1rFG94Sc
+tGeaSPjnFReyqXrazxPDSF5uk8bow/Szz/fu98+viQgyaoI501nIP64d/hN/mcMDgiK7EqSKTJ3
ISLR8W62EcmKwE7r+cnDlxUDBJlvTidfI5O60oyTGbDJYWMfvrwZiDIh9l+S2/rVGDEFV/9QJAXs
noRTttVg7x9vBGW8w4nYYaOkYBoBU4ey1MwYqj9f2G8XRpKldFCegO7Nf81LaFAZQGK1rvOdBpJx
oSu4AlGtOQOomSZCSzxJ1iahcB5Bfvnzq/9uXWSEzcQzEeCe8mNNUAdPbVUSrtfjzOkRKE30E93U
ro9cyTfukZZRIOmbv1zz72YtVYSYpML3gWT3AycXD23WjUlfraeBe4ng5lU389c/X9nfXuPHlYVa
I+MTZcAi8jtMeuWqZvqXyfe3Y5KHQeL2MSqNf41JK4LVIhOfF5eSo/S0AEZmEWtggGl5doH5SeFL
DVda2R7wy1wwNdGMRz+cJPvEK3fkWRw6EX+oKUt2PyZ0qQwqBsEYvIaF7zQ1CuBOYSS3wngPCtbm
cQZG+cZDEXrvM3DM9FBp/PmDI5rs59pMZJlmEvejkrnKE/fPJ03VilYRgAWtfcTpi4ZlfKEmZA8g
glpGKY+ZUScko9KJmXE3oF/pmhRsfQuSH/78Vn6Ee7Fn/BWeRpKaTLyh8XPSKXVDNGGylusy+xZ8
mu2BTP3aaCT6uONlqBpvpwCsCJS/5Ir9e3eCatJEWGfoRELN4W3/XCd8qZmIvizX0xTYhswzWfNh
L/Oiw4/GpFt5f9sPzSP+nyssSd6KqRkY5zVF/bk7JgMonECY4g5TCauIUGazlX0uqujxz5/ob19H
lUWJG8xsrs5X/h9Lis4ZTrEqI1+b1G4mT3YFoijC8m/B2+a/t71cz3+8zo/NFvxj3UM4kq9BUjSC
pdpovjnlQ0AekAVIuUpf8SEJ801OAAvzdvGiRhtism9cPrWGru0cwZo1V0q6UtBjSUogOhE7IYDw
Ke84G02+B/mgR8FWqgBuWp+akWoN2O8LonrhhwqrQRNR9EL3aS0TUYXnX/0UH5jsccyPlI1W1r4z
EVWWBum+V+nQSZ2RA1xXEcDnzSrIpw985sKm50CJZ7JHHkkvv2g/OlNEXhAHPgdi/GIARd56w+Z4
SqvNHxr0auaLZKCUAPtYYG6awf4bZEjSDR/j1vSDFwKwRYSr0HW0Qb34RfAtwsSzY48ONsFX1DAn
iaRfTXsWHTmazhyaS9ejwppbNMA7HbtNFCMeMIfgMZymmx+e/jxSpN8sTGwoDY1HUEQZpv3cLSXJ
JCgc0/J1lAIEkANI8kl2UXr5albWO9UIwnjG+IKd58lKCVewAlIFtB6r/z4Pte2YqVfM68+aVK6k
oLhPQvIq6WQYyUpTEX4rQ/gPKOyUuh2K/mPV6Rk312uXmBLdwRM/K/LgdSO+YGujS6UGj3lH61QA
CKpY70nfX7XGOk5Ne5XJ+aw7z1GjjIZIah2rMlip2AgblR+IEsLyhtYOeryc0SWV1T1ekovcdFcs
c371GY3ZRlGkz9GXXE8wjvBg4oVSyW9tRnTeQOsx5GP3PLpYYZhQalqV1YS4As/Ccn6fstrHdm20
10CXPn/9XKfv67y+oL616w5ChYycr0ms7aB4a422YFuJb3XUrb2BOU1SnxU52+Cz2CZhdpgC+exr
6smPYUME1V2Y8gNuF5g7QXAP+vilCopp3wQweTyfcNqsPqit8UniDdV8s3rKsSOe487Cu5Wdscbl
D5xBGVMehqu/jJDfLBSkFkkSxScNVabxYzLxUqilcjWijgZDlvvVuG0gly51izpkWmlOmFqfIQJ2
JBkVchaR2x7XA01QT+nXf3kv83L+YwJVZEMFN2HB8rB+HlGosnSk+qT5GhwI8vRtLAjhbFRLVyZ6
uVaXCMJRcnEpFP3bYDQfUi5e6wplTRCY5Bp0Bd1EU/A3fTP8ZRGT/n3qUDihibouSyZUzJ9ze+WP
nRC0ekYsgEE9WChMpLI0XhCX+ztvqF68dIJOaMjJujbgbAVCv2lb0fvLojbDkX9+RPBtWc9IzOS/
n2fFZozN3htb8LLmHSJA6uL/S4XVL24Ipo7FEA3jLksQJyr5ppppGs3sOVc7C1lxEuFo1D8ICE6w
E1CWH87w/qZD7hEe0GEskdV4KVsoZ72qsSddOCtdwrWEjQxxDraWmk+O1+oLLBvJ///hROF8pIBk
0KhtyPKPs0EdN0US46mC0NoeG9mi9V69waAiDqK6lX12S9oR6Y8yAYvJ3/488v69g1bn1VQyQEIb
lqb92GfGXYG7SYqwo5i0m/Ar2cM43qjWOaFe7ns5fZgExEN/ftHfjCl27eCuDYONkSLqP664IOiw
9bs2Wecxkk+0hEVcv016C/QjOmkeOukMj9zwlkbGBRX1559f/tcW8J9PmyoqXLYsqZJOgNyPDZIf
JgU5S2WynrRGpbfYMTp0GemduKS0eooS/dJhDqC9rdGTFkBb9FQnyk5dDKL5VLUK8T182wzj01jj
5S+G/ybtzJbbxrIs+isV+Y5qzENHZT1wJiVRoy3JLwhakjFfzOPX9wKYnZJpttUdHaFgACREgMAd
z91nbZuISXro+zutvgLjtwtTUvSt4rOn9WszwYUz6WDQbhhc/smF5wZxa7NOuHCS7n2NbODBfg1J
wgdB+cns4FzB0Aj6mdwmRkLGyal8pMKuXTnRJorgGlhkeHjWOjHqKwudNyljzCgr5/H3D+bXATM/
D2K6BuR8bGxOh116BlgTs0WUQHy9kx3SXnkAybCQM+XLdMsjN1nq6l/G0y/df3pv6c3xyX+M7v46
rNRlpuSabNkOw8rTJs4oCWJUrhVtpLre9XGz0fXoOjDly9//POXcPTVkwl2aDVkQI4Sfh68Mu3A5
57s3njBuzYY5fEpFI+BGV5k+55J2GenYVcnGyoYtoJe0soVGplXdbwNEgUCqDDhwg/UouZ+VrDPD
Je6BIjN+t1XZZEb487V1OBaKMCTttyAPaAj8e83oaANcTGDwQ2ieFTdE5BPCiFI+K2rG2NOe1sex
6bMMIGH0NCfnpgOpHChH0cYxgEvoJPoRAYG1IFsp7XrabiuYbriCEcYaSSRC8+ilMYRRE+/aJwl+
1jbuMAc+eDUBb22FRECbSq0p5B53SQSxhp7AC3AW0gmYKWqxIDMOUUhWi5VbirtYJ4m8GwkyE3Ss
ynQS6MkmIU8sHjPaHiaWAfYnSwMb2cV0OEA8B3YS0CeSyAm1goNr229VaeyKBiTDkMpjUjxmQraW
z2Efg+QIvhPXQ/nWAfeT0mYDiMuZq0p+APC8ysZpwCcFbqykv9xY2xlDM4rtYLrx80MdQhiuvk5D
17fSNzdEL+cbSxPH+gI1Wg4QxTXqXSogkZA09Up2zlLLypvfX8TZyoXlAMsXmAX+MhtN9JzBg5fG
G3I6kVTxs+VIebCt6rMFgl8nbZRgx2TeS6NuEuv7+ceS7aaJLBfxptVYdEKbaNcgO2iny7zZMYR6
gHmAHpxnU2nGrV+rl4XbXLb28NmF/DpSGSP0CstENsFP7v7PFzKEMmnEoFk3Sgn3ouZl0RXr0jtE
Sf9kjKmcZRl/L3JjPybCJ/b3//sN5y7odOi6LcunETmqgdlEPq1ZH7mv4/0u0JdhpP1JY62eu982
LSPrDITv1dNa25URLropLYYZscTgwPmfxVmMOsu6jXoFygNtVqhVm6AxnVlbUcoBks8aNCZqAUU8
IuGBmcNmcBjyjst3ge48JjBzVBezgQ55YKkgcPq8GT7X2mBDoTPDd86EZWyzsEH4NThsclKprXZS
lh24lXOhqpe9/Gmrf/Y+qRqsO7AX9i8rNzE3yTKJfm367lpSapDIUXaoCZuChLRR1sTB9zr+rgN+
aSVwVS0jUjPfBQIBzO8LhjXWgNPmgAfFIq+uaJiTnAz2nFoF8OTl0YYkY7J0AP3bgB8gUOZQKwO0
XyRJpVV54zOaYEhw69jlWrafLVt/SNDWpG+dR+pKkDSbkuFSSAcJatrHyoGXxlFQtnfGleG4V32l
PtgdwYyMwiBr2UGvoq+OVt0nWXpwOvkyA1SPERy5TMVzYRtLPJZR1zJeIlRNCNJ5GJT8ToPWlDnB
CB5+C1IW23070Zapal6SY3zX4PIDibu48GsNvIW8YoV/4VoWwFPzUQRMcyn2MorTTgZrqV76FIdZ
ZASwdr5N25aZLKe7nOVEVPz0eyh/1qvqZ5+9RYSV9o/cvtOhfeGWY0ghoWfLi50AtmRHza5lkXMx
VoiibdEH+f3GUOqCCcx3kzsdOspDWIhD6BUvtV9uB1l/kAJGmVVLg50X+T0sjptBL1qGpfi4Ff5L
+F1xQI7UPqIEs78hw2uDNexrNHKmrNhEGS2Zrw2Fy86Mct5o6B7Htliz+EiGgA9eKiNbpyGTIPXu
qpL1LEv6pBs4N8BQZJ1pJAnezjiN+7lVjK26CwMAIhupwti0E3de5+7kcKl4+Ze06A9yhlbHjW+d
tP9kjqOe6YIUGsNx0MxirXY63lcVarVO+vZmcJVXcG1PwP6/Woq/zB1xH2bfakXbaJv+zRwTywyE
O/6TnFqXqasd7Ka6FzlAPTtj1S8bI1XrskNAobpiRbyHlCqnuveLePv7unqudSWmpZiM9xmP/TLt
bqCtdoWXpps2RNFmiW1eE99J2vsiEtshi3Zya600nwwtVJq94OLQkcxaub6PK9QRlk/qjH8dW8NL
2OlPiS2/DrDgQvuLkvSHqJRff3+9Zx+vorAsyVoMc7rT3leXnDAo7DLdkE63z822QDT01avwrZSD
W4/Bloi7ZR966942PvUVOjOw5txj5FlVDIe2+ueyRZPXVqWeU7YwT5mrlGal0y+pNWsjxSA5vCez
fucP8msWy6/EqVcQ29aidfeGWt+Tmj+LKhsZM/BpTRZXn9yZM8MBLo7pjMYYjJnbSaubuIUOcJ4n
OVTpE7ixVT8YT6FBc+n51oz56aUsiC15hrE3PWend97XT67gzLyKJyM7mm0ywbJPh4GZpQdVIogu
5X1zPz6f1sR0tARiXj3pTnMvy9HXNDEvu8jeB+STofNIQ+0pLIfXyvJuJaE/CSD7kk7WrKV8UjvP
dMeKhqrG0XT6pF9W5xv4lmIgDo0SumZenb4ZRv4QlxSgwMtv7Vp8thh8rrBo2GyphqKibjltiCgZ
bqqWg9gQHVgVHmp4eCYzyKuLzPTvQ7/nze6T6nxm4s56vWxoGivQuuqMLdSHhYtsaLtCdglekbH8
OKBj7MgNt6orLxWfBb6tc0/747lOypsjhVGoY1S9EQ58rDJwSTBVIHUxw1GCQ96lANhsZI26tvbl
fD9kqUUSjn1h9w6V1lyQsv4wEn0T3Vp5rOcVWb+VU/0RUH3CSj7uJOCW4mGdKXUAhkfellL2QEqs
D0JfqwjWQpG4sC6yuniYyMdINBOWH2HzZW+6UDa9xrjQaMCuhLi1+8o2F9ZSpM11H7x6qrV0SoGS
ztrZ5GATclG7dFOl/VrOnYusaPZOAvRF6tfFUO6lNn+IAPjUEqmmJIDGzVXS9FutJkstr3+EYfXQ
lFylJ/adgGCSuMO9EbNSojpYGqUkac8DC4RN3A2z7Lu99SOmZ6nuwHxx5SesbJ6j0twUIMukXuvn
gLSdbtHImORoEGlWOfloE+HS4aesdFSSZOPpOxNNkBV6+SrpUErLySFDmkVkscQHq7oYvD6GhSro
R8wcJ5+UEgheYK1rgwoUyQt21GAyQVlqWYdei3CzamHTAYpq+xCDiDq6qxMGiZqjAwaJ5ZivGKn7
yBJhJRh7v7P8NWQhJONEsGeYMDy5OTrr0MEnGVsgW8puweiRo0OpH2xxC+p8oWWMxyy525aCrtCA
GheRL9zgHeREbw7pQVZQPtiufWHYxVsTpLdeIW6lskJL4aJ50klpT1/wRXxUY/IWRZR+DbstLMOZ
ZYK7ZeHg0QKO5GYkeQMpdvyNb/BdkXslY2pVAw7QfGOFC/dYJDozv3V668I2e5JIucixHQCSvkbf
utYiuIeuf9kG9VNqed1C1P36983l2fqjWJZC46AhWzmJfJl5mVe9SYOklu6iMGmR/famz3C8QCWk
9+ayHpwLfuIn7eC5QQrxD2aviCnQKp2c1vB7GCpeTxYZyz+K7OwFHuQtyPff/7pzsVdWhllrZMWW
ZUTn5Dw64iDg9Y7YtL2zqduanChI8AnZukRTUuR0QDf9W6dQrwJscXLl85HCuRafTtUyucdEYU8n
jk6W5EnWGqwokMMR5yhOa/TvrWRe8vYeoQCTPnvmesMdjf/SD1C8gkS8lAsAyTbBxxpDnqoqbiIV
Sy3bxOBaZQXLAJbsYkTTQs6cJYqgCpY4FMfiNfWqu9r3dnDFL5y+AaaA21RjFGQoCKL5HkYhHgnE
SVsv+tR80GowcBHNJS6grBHG0lwtoJX6/ZjpJPcHTQwbMWC441tzxbH2iS8j5H9VywhhTkMCPr5e
M0sL7vLstrBTNOw6SQNyNRzGp5lCBiP/q4sWdmh+ZSoVJSbQhh58VnhbwFuC3MtI5JsrtQgXxhU7
n3ZDg6O3ULyAQE0TXtkMUvEqCMEpEIUqE6taqGHjEWUA46iAEI7dYI3lBy4ECNSrOHsjkQowqQyb
u2vA8iOMaD08c5NKf8i6Nl/1aP6trMJ5maYTyiYcCtYercbclTJJlHHhzeqOHNsm/DpEGfSNZBSJ
k/MZuJxgxAr+vpSe6y9NjSm6g96NojrW0Q/9ZSCXRiKiRkA/ZI1J/ZKY8UXfyutIwa7m/3Wq0yla
k8EbTkE+bnwLkqKALyyIsYNJnLeV9MnPOjtKNplXoUtBjsZ07uffJedqluZ6we+KNqWPm56HkXqX
rsZxe6j0z4qHvRiZ7OCGP/mZ50Y9RGkISTHUYh52MkQ2C2QFIqZ56Vj2hYCeJKS8VNXe8p0LJeP5
sv/7G3v+jAaR/NHY9JdoA3Bq1C1wDDdFWJAAVjxAlTkobv+YxsVbRR8C1Wn5+1NOTcdJhIOwDvHr
cSlVtU7FP0OZQfXHQWETdrE/1zE5bNA4kmzpYDQqF7OhMu9L2Ex4wbXxvW0/5BEUx6JnjFC041Jf
So55dSvRUZUku5JnmlSMSINh7fRIGwwphTqB84iVGBcRojcCXS5JccPWzCxzPhTD2nOzam7Z1LeW
rDS8BohtXzRwdBfUlYsggC/F4m05V9z7IiYxroIJlzjaJk3UL52T3whJ9DOXSCyC5oVf+dCEHQnP
dPwTiM22ZB2P2ed5CTQJASAmYemc2aeYw/F/Dm2oEwZwvN/f1bOlljKrsRTE0jQa1J9Lbdu5eKX5
TrJp8+wt7r860EYid9iCr9ur+rKqFyH5jsNngcxzBQgeEIFMArr6LzODspF6P1PNZAOh+i0ceHzO
UB76uDokowajK7JbuD8Pv/+x53p/Vp5QvMvjyzS6/tDyyE4RIUiGfBjRhaTgauYOOq2x6y9SYxfa
ynWc5g/j+OT35z3X4n047+n8ORz0uEkNOSGxuVvbMWUstMt9qyqPRdrsf38u59yUlBAoIjGmpbQK
J6HyqrUx9MCUaaOJ8K7rmnYRIFv3iMaqRVxh45L9MDBzY/VpWPeyTy67DTODuKHCg3bd0poZ5Ubz
XuMU+pFpdtehp93CquwSF8CpFiPyk5RXzyQXq9SB5bnGc4hGcqmqyPI6bPdKGIN+CDjHGL5UNUiT
IbqnbYTdC3lq5YstY1rSosk2KcnWxrntcUouMe1QxvaJtDtnH6VkI+US8w0F/PWMmRcB45SxviQe
sNkoSQkh7uwqa68x8LirytFzfsa6kb8URvvcDHqLCRzTHqUy1si99q7pQXJugV/iaUIXXMGYiOae
CkM40rpbPfZ347g5L7RHmxFxV1I2sFRYen73qHsDNljVQ5jWe+wesqUVSRddZCxb8LOB5P+QhqJf
Gn61w2O22huFj1sUya849H7SxZyrNM5oQM3CA7X1VNQZx1mJ7jIjrp4xu0rxLAdHUcn6o5EZFyz4
PlZYlH3S0qvnCq+DJoNsCIul4tPyxPzSw7eQBsKMrb0K8B7ZrasulHKeQ8INRncoZVyCKwNnY7oh
loaJu++CMNx4YXJf1CxrZirLvgmuHWr4Q7jZE3p7zK2aYURLRBeweOEl1ADVwWYt44YUYMWABvH7
enEmU0AnxwKdh0pzQ6zypF54Uh+jqYxhHrnJCv0UGe4yEe+uUPZ6wq/CfyubBST1ST389UjyMdtz
HITZfUqE3CMRUXKqdVPTClfiHlc99FukOq1xLSATF347lh7x10ZbuaYGPD6DeFlJGFDE8mgNLeP7
GjT+5vc/6lfHb9CPiAaUcTBlE/4ZS8yHFs0xezupVC3edGq4zAmqg1KzH6oUK4tC7VaK42aLNAEd
nqjKgw9fgTm8IL3XwxukEtE6iJgGQK20ffuTduicEAPRNktH4yjB+iUw63XGkLkNjW1m+5d1EB+k
OL/1UxKjDZ1E5AqPkwKOd2l0D8Afr/2uujJY+po1LjPPqrS+tqvEF29VxIOCUo/MLXnrcSuwWr6i
FvYFpjWofXTpxyf3VD7TgqKNQCqAwI2FnVMlhhy6nknYKEGfXWCkFJHvV/c0G668w/kZjQh3txvS
YNv6O6cFPZCG0XDlyLAbWv9V7nP1mgU0VrdjiEGaO/pz1jmqN6U/eAPVpY+/4w8plq2orqGjwj3B
WdHJiHEIk9piBI20COGq4ttJZeuhjht2cEdjBaBSpNYmjhwdt13BXMrWdqmKQ47mExceV77gpvg7
AGpA+mICFE0zck3dN/IU7x7LXPPRGjrSUs4zlKeSdmcbwaNAhjTTal2ZtRljJVuyLyPnxWppgs2w
fvUMeeEajGZEs0HItsjNbxBL3zzX23Ue7CcvNBaelt6O/UljfcEG89s4KKxi7bEsigelrl9V1vpY
N39sAlVh9Z8v1uTqwWfM37bN1skqFsj9C6j1zcIL2h9XrqztHXoDTw+jNdFCUtKLHMsUx7rFDpnp
I0RAmtgG5ldWbYZ45I728jeR9i+flIVzRQFBmiYjWmFSe7qq1rOYEJeVlmy6MI3BQmoz8L53iVd2
a+Zz3J/AuW10CRPPsf0izyZKlE+UJWcGLSQI2ujMjbFHPw3wYned58k4QHNSHl8bZ19NC8Rw4+Tc
G+SkG6fPlwN5pLMA1vJntfhM60+ohDUdwriMEE+j74I19rpNArGJakwkMxFu9BSGmQXofqHlpFel
JCNd2sa9QR1YJa4PPLTcuFmK77Nf2WtVhHu3ztWt1o8WgI0DhBBfLtnYNnXnXkHLXGCY9BDYGIcy
tlgzqmFMWBTHXuw/fpIBlf/+F/svaYbxqudXJ7v/vsKWLS3TH9W/xn/7+7Cf/+nfD2nC328PWb+l
+0PyVp4e9NPXcva/rm5xqA4/7SwFupr+tn4r+ru3so6r6RKQM41H/m8//Mfb9C0Pffb25x+HVx4B
NGLSnl+qP/76aPv65x+sgdsUqP/4eIa/Ph5/wp9/XKWiOgjCWcev+/A/b4ey+vMPiXW9f8o05My8
WP4hxE3Ep307fqSY/0RXhL5QI2yqErf64x8iLSr/zz90559osx0ZCYFNbikZgH/8o0zr6SP9n5qp
s5LD2heaRBrZP/776m6O073jgzsv71IJbdHHfZgXyoaJsmkM5hG7VMkAO5l3Z0MaqS7mEddmX966
CnUU9j0R8pyUs0SSgZin1gonlYuktkPGF8E3u7SrndYx+sSHYG7k/kUti2al4JQIG/YHAi3UDpXx
rNrVnU6mw9xq9HLeN4ZKBnM8typHbGCjfi1pFpPWgHQOMiFKd7b8wEjo+4DdYWqFA4w8QuxRoT37
UfciVKT/egIRK+rlW9+RFqLUMZSMGH67tB6GOWyUWO+ICUP4aDNloUU3+TB8lYzkUeulYJ3+8Frc
F3sABXZPMKjWxcovIqC5MRN/cJtrj3+bISPENz3wnuJx1Tew+tdOx8qOuze3C93bDBBQZDijxH/7
ndccOlJ9b5kKL2uHUEE5QFtF3XlBTri+qUnEmCFR9RZDC7ckcILXvAZB1cQopJjRzJqFopYySoJ0
nXYOIXenXiY6aGaO6NZq5kL8jswd84xg7TsEeOhzF0C+dcisdX2JN2jmGebKlOKAWXFCsgT8X9UA
uBeqrHbHK5YWjWsycRdqFhmLSvfseaA591IQoMkv5Juqwb24llhJGiLIi2Z2X1IGlhKzDxJ34yel
KLtlrsYHpWZFXMPvGU4pACU/M4e5iw+mFpbPThirM3Mga0PU8k510vYyG63N0F9j/EX8JAZsEZhF
vfa4AzGE23bZWd+UGPz1oMPZg789FxgKAmFWcTgiOWee2v113vrFRWDHP0JE3+iLbR1Tva1fOfoG
T7N2OQC3xo+Y2YuFb4wfqwccXTuC9M2yC/1mG0c+rN84dTcxUUEebLeXaHXn4YCWF678TBMICkVn
KyRuJytqylUyON8VL6zXZmR9E9iKAmD2DHzfmVXLez/HWrBFtEF0MFwQwFlKchnucwW7T0xUzFWn
XZKmupO8rMV8PSQmEefBPFZ/OLIPqj2pn+QgHpYFdl8z29Awz2WmR2YBZEXTu6hMUgVfIqlKdqFQ
cQH0U6yYNIMAr4z5duCrSAAisFpFI+5YxXZ9J77Qc+xYq8BouR5/gUMcE7SSbMkcoh1Q+g6oiekz
utVfjHwtfCIScnFtYVSx8pQMca4y90GXxxY8cosslAjPW7/Qoy1rwY+ORugrMyII+AZ0EgdrNkm3
DiimXisasLk8KEAYe3UVYCCDOVQw03vjzRLdFYvFfHdIvlyS16zpBS1FvcGarikhr2RBWK8U8iUa
J8vQdqdElzHGEtjtKNpuNBzJDRvGS6ZBLGoZCtaY5RRNDkQygcAUOIwm/RSLMQFsAq00Tw1MSGd5
LIUVEDds+VsQkJljYaVsaytaYPzrjVfuOPRC8t7Abd9UOAUVis2zhfi7kjwZGJeOK6G+LLyNNnLv
gWGrF1HQHmIkPWlZdxujJmFkMAFTIU6AWhEkEQtrqDBD1X/KHH8vp1j2+bbVzIlY5LMgysj4jGtt
YeNn46TwZ+IwXfYV6UmyLro1NPO5VLvtipl7SerM06g4n7ei09Z57V6DTMLzb1kXZY9FBi6Wuj5X
5KZaqbp0sLUEaKKPHB7KWaIZ15IFjqt1gXlC3LgN6/7K/xIES2w/IMeETNo7Gec4r1rnLASsZDNg
fOEzMetrd1MAYWwzHFLqLRTj4toP1WhXmZUzEzVqdAywe6CP8dAWO4RNoBEdnDVao4jXjgcn+O+3
piPgYMpqvjv+z/Gz8R8/7Ku+j1nTkFFGoWfAOU5bAkhsKa12g4H7qxa569DXlLWKC/ZOIaC1Y3yX
7abd6SUqECkZnv6jaoYWQzOLQWVfOtcsNpPbGIHULTvmQ7XdetflUG5NNcIy2EUXlPv65UBDjbQY
JxLyOqS9TyBHHphCBEFGnpiSiJ1dqQDrps3ppcwIeQzchvnAstBuehGtkuzK0Qfk/T2l6pSF8NsM
N6vBulXoRjE7Hm10aAnDobjTAvBiCXxsT8WfhqRALUrt/ei0Sso1elS9vpYlTdlNL5nhqTvd87d1
mZhrUSjRLjdg1aBy8Q3zxvS8x8pNbsvOq8CAdBCKvCu7sp0teSttzAK1l2wKHFIqZXxyZGytigpE
rJkK2AXje2U+Ps2ib1lQ+5LEnbfD68iOShAASbAxVeGtMEE/VHiGV6GWEys2fqR9j1utbYL+tMpr
Y3DTXVdW6S5ikrWTrb0QBFh0TRLpRmV7Z6kvTmO6G6uHb2R6AwRgkus9xSl204sjycWuTkoueNpU
KppHFD7YrGq9tZFgB+eVCRipc+jAIxbZMz2lxfUQxNPYjTYsUi52WhRFO/3WMrp7XU6aXZLufNOC
4Qk4Z+0q8qUXmQ0OM803lt7SVVKZ26DNgXvFyiYRjYoLQokNhe5BDwZ0szyWAE2uO/LNyEjHIPyv
M02nm15O3lPh6SzKVq1nSVsl8jIY70hCJuQcLQHWC+NdKgLgckmQv0335v1lsBrK93i/PryEsBIs
Q75r9AJq8fhCtjzTWhKMKUxYfcz13ANHWSjck9bssnXitLNmPE9gMKaaXjQXSCCLuk8Cj9KpOAwS
1dfTNZCEsvpD7cGq9l7tysJdt3Yf+N8RR79InW8T3xjvbzcWeaL0ye59F/Mywcxu/KSzCP8sp4+S
3ASmNTSFBYqjj9K/jpg+I19hpTcljmVlr2/ev4m5cbIw1RFLP36bNla/aev4NcdTTOcZXz6cZvqk
TuovdptTTv8+ZNqavuZ4Oe+nej9mei91DfIJJRtJdGiBWxh/y9/n+B93zx1yvNTj6abPj29M9+zD
z/iwOR3l2vXACKSLusu4kNLj7Xy/3A+Hn/0l5z8/e+i5i7YSoGGWDeM5ZmCea6V/0ekhTn/gFnCl
k5HVFUOxmT5weyUzj8ckODlB/xsPnz6CEEElocr7xj0p5DluZF21s2MbeO35zTJjiCfloToXigsE
0ImZD3cVOaTYhyE7xuCD+MX4LdP+9KJgXoPgRFl0SgPXAAe6apGVHeCz/EK044/QCUFmpSovZLpR
0tuY5APJTFYmjTpZqyj+ZzodEVGSEVmW7yYXoXRsw+2xyE27XSBTct/3pzelseRPWyf/krYxGFyM
p8hZELvppWi89LilRlDaMGLKQTp3+CWMX5ImKYDBabNxfbLNp9PjbcS70+aHd1tbexIGAxKz7PNd
j0xsib/Cs6kMNMZYTMzqUIq3VZOFA3Jl4lKY0nwhSnrw8LVbNmO9nV6qcStkMEzWlhMuVQJoolcx
JdFo+4buAudGdVY6NcoTWgylU3cVNreZnVULDJqXuJXTtlavKGuS7fSFTEyT41e7WGOSi741g/Z1
aB0yB7HKnX6HG5n3bt5GuDGMDcL03nQbaHutLf/3fn3q2GM2PQuM73cxSyzG55GtiV1iJwYhtIT0
YwRPO0ZKT40ia8tsYPXveIg+PuBCi5+yTjGWchGXw5zAH52RRHJ1b8NVd7W7rgjXDAk6uLYmzjhx
t+n6ASBtnYsBi0PojzEiysV0lTjq7AvM2lbTJUzX5ZpBt63U60ETFaM37fZ44N+PdtoVdf0San1A
bg6a034Mbc6ns9RjD4WtGqWk9Plp0z528WwqBHnTCIITXpIyWhNTgIOpRHuFZxA+mzWcN+I62Q5h
T76jLPzIWKI+Pt/pSWCk+deTfn8whDbfYlRiOso1vMUjh1piaXN03FQC1Ev4ztOXZtyy6clMxdqT
Gw1TWBzpU/1YZKfPppd+fOTvu9NvPRbosfqc250Ong6ZPn3/35OvqkTTMfa4mqrcVNami5l2kzSm
h3/fn7aObw7E3sFmW/HxeXlSbW7kwTgePJ2WuSY1edrspqp23Jzq93Q1jPz+uwJG04neL9nLQA92
jBMlp37Qx34/HOuGL7nSsJyqCWGTdJh7vf4N770M3RZZE2np+/JyOvy46Y53DQSvUTOmQHWS7qaS
Om29v7y/1w+JjsW7uswUbKD+bpOmnz29VI1Clz9tOtP4dNo8Xj3LltdGeNXhuLpq2C7TfliZHVY2
8zwu062pf7enC9GLHVoIeTvdbDypxW7aer/37+9Zac3M3DMkVgtpBaYPplO+777/77T1/hjfP3j/
vpP/DcSXGrs22jBuzdRw1paPBGTan2oedzyqLqb948UPGTYfgdTK+GfSnk7P9L1sOcPBkySsMKYb
DwQBPPa46dc1Q5mpIJ7fnL7i2FR1aQ91C85/PA7eMDak7xjbkml32pree9+d3jPHUfD/6bjp4BYi
p1Kgffq7GjVTAX2vMy7ksZG+Nb5O7zp4seDc+Pc/TFvHo6bN0/3pn47f+uGo0xOc/pekFMG8Mh8U
+JnzqV2ZupFpa/rfc++9HzJ9qk6jwGnz/WV6Hu+709b0f//jt2YskEWz93+ZDjw51bn3Tr715Eze
2OB38rIYc0OmOlsRSdCafFhPdf39ZbC1jPXssQy8vzltvb83JAlVfNrPK43N45FTczt9+fuhHz6Z
Nl0dCRpaS5rksUSbg3D+avOmGvRh/7h5+u60P/3rx+rpWPMOhVwdDQohPQbH+YtcLknD0W9QFOCR
51UrAyDpusoJvjntl6gTYI7KWv5CcwJsq8usW+LCQIGGOv9CFvpWzxESDIrZPwtdbMxck76oiuvc
NGqa45/U3EdhFqxG6fBSxlZrGyCrlk3jTnQ4TCga8L20jLPLoScYb3lVuE305HKwMGCTiJPM/b70
yE0FF9laROuazlxJUxt3+oOPzcmAGKgeJ1VDgoAoablpU/c6dazvL857b/uhy502zx1+8t7UdU/v
Hc9w7v+OZ2gj59IkJ4ycIYy0sdUaX+yp7r7vO+MQsCN0Tlhsqr/jfjs2UMc3z35+8u+4rfYLBKRg
8KuxUZv+PbEtEV5PRzZRXq7ULr+dPuinKnh+M/BinNzj9EUJgGwjEBl5PS25uhWi7kD35mHrv1ji
spYyHnT6tQ2xBwrEU5TghBOU0OtEae1aWYvnzKN2jV3pX8ssuFEK89LunL0mmkNgk0RkS9pSLRPj
2aiNO7eTXzIVhHpA87wMGPpvWsVO4b1ZI4dFtJPp6qJWfHkheVK5yMsasYSRoMkMsRDKiTMiDagv
YIvB6FupHiPDXLIrToEjuext3LaKQF8Duw0GPANaaD+rgGU1h5SzuWJEmBixrk4X/xSZ6rAIUstY
SJL71azrZxQrJBnGiYoTirroiLMR5WPZTRAIn+X2GIF3SXGCLkjF6DpM5t1+j8EmUQpTQx8pJ+no
rDvPXIIWPRaac4OVP91rkb+NKa966cZLoaevkuJcY+xoMlWu1mYm/QDz2C8TSQ2Wmc+Vx8bX2NTh
dxOYy8lDuGn88OD3jbexMHAhQrDE6vKxRhBuAzW3wyCfQ2YyWDgI5up38D7Vvu4Bkju5vEKst7Lw
aV/GiSDHJ9saUsOyu991KybJ9bKPxE2eyqS29MqL5fgYP6eWvbFYMR9U4tdKG+vbuPGzORw9GOjZ
KkdgXw5muCLXC9doG88HhyQ6pm1EzoHP5qkwN3Gh70haNBH7y1jSpBHDTxYRHFQkKyXDX7W1sAu0
JUyPCVsoerHQKiKektDu2zRHBN/n+sISArvV8oszuBooFc8BCOzch12FUkYug9vQqJ98P1xHSSc9
wDbLEe4rD1IqnDl6PX1GAxVe1Ip7JYZCrGrPJKCtjQ6OgXwhCqxQRKMY87rV17aTH/qErKhsiNRF
1un2rDeT8tJSynZtSuK5tvcYCvY4OVfljCUJAuWK9SXplQOzT2aVegymvGw2nVu4/FzMJFxBmKnG
ZiNRmu9mC1va0UF4x+i5c61daVaGpQCtv6+NrR7xpkWHsyYA3aqPxWVRe2tfV+otlClIbFtWF6Wl
lAXP5EF1q4gAaw69ObnWKw+3LJO1CkcpngetfE0cA4a2Yj7oiM6GUrxameJ/7zX5e5h14r5oonAn
jBTXp1RZUOSUfdUTK2e9hazT9sIZAvu+jZVL3D6hxuoZNpneZVeIctMa9Cvkx8xqNSVhrX7zrEDc
RG30aivtJijtbORlszhXmXv8Q+eq2d6rtfx9MIV6RUuBewE2kTO6oeeow+wIg/BiWeT5Uxwa+jKA
YDaXioDJYbg1egpbVPsHlKmo2jT8HtI4XBau/pSu1BRXksgsv5loB6C0PnlQS9GwYs/aqt8ku3aW
qRQwYmqWcnnXZy8iN/zbUAb3nmWiW3klKknDl0j5LIpLyy6quWK2zyQbUkiIEfdB4FGkrRfF9U0M
l5Lo2oR4EpjYvFn/Rd157TaubGn4VTbmngZzuBlglOWc3e0bwqmZc+bTz0fSbtvq3ufsOeoLj2AI
kmyXyGKxatVaf0iQzIfVeo1IawSSS06Wid2Gc6HD17pgxpBFxqwvAsYZaokhoH7cpa3niFRb1Dbr
1MY1NHRRDcwCnG+ddmkY20BnrynhN+yxGtb49uYMPyEXrnCDXZAp3SQyec+B66EqwYVsYv6Re6cs
f7oWwE3KjK3DdVx22VUi5vKTE4MQS+6a2LUXqonEWhPa8yKkIwUpBG9Rt/Ocr1s43a2s1XdWEwkr
YMnLVmbyJ8A8jxAEalomUgWdKoQnULM2VbRwpYy7tlIVhYPWbmstEQ8z+65HtVsLjaUSFbcq8Q4s
IgMrtl4+MtG4JgliX6AHvUxy21+ZVQkipU+P8nBIkosCnZBIJ2blgVxI21MVgYuFp6LS63WsS5GD
VjEFgO6YeGaW1fkPNVH1TYbmdul6SN2l5rpWcNX2JJU8LY6JZQ5EFMoCxFCVHSGItoqCJne5k0gW
PhcdqD8uapc1zQmQZKRWKTKvUoo2npXmG69qsbSoYOgw83MHVg31bBK7qzzBIqo3VIqyrYqdjfU9
LamZyjmlIEd0EDIsnxyMQuelclE3CtZSCYgyNZdXrRoEc7dFD1lzHaxM5BtNxGsl7oLgCBzRodI9
ZEUqnIbIzIWpG540AhJkauTXW4pys0SrdTzBVYxlmSyZGgBZ1/a8rqGVlXlxZDrwNCvy/XfMj0e6
FTlzR2Sg4g4/qxQmK1kS0qViBJdklxfI8XhrkR5boBjoQxty730pOcW7U0J5oAloEpoIufwTWajP
+9I/sgYGYGXrj+yY10VGstbycBcje6f5QMso61EItZ0T8IPpvMrMU3So4YHlPayQWqJapbcXmqe5
6zRUOS0sZpU4to4OpZRacMvteCQKN6FE7zqk6WeWratzxbsTi8Zchg+2TVVf6JEzxxadW9CpNl53
W4s4ndXCRRYG3iF4tIu2U9YU5pDuU1Ykj5SZKXfHVsMtnpnWsuiG6k1b3VPd5ga1aShRcQ61Q2mu
RdJNgMjKhWODnJETeW26CHWF9FDM5JJbrX+EYTPOKfYyx04EeOul4znNNsfazov6pawjNG5AH2ki
IHm21Wx8sTsMqCiHuAf5joYmuFczjSvBghXqUI6sct6ExOO1Fixj2UvmaRm1Sxs7AuTwvatK7jAJ
iHSi6Uyghhmjpy4JhbOUBZ0gLctubAkv2RBvLLRcjHvF6hHGV0B0lXIGIwbbKFFvh8SPplGL8vFh
9bph2ApD0bI60mo81NPgSBW+dQ0EO0eB7CSHApIAXvG9R2ACrFZ/3XbCuVdkdEOM4RaDRAaHJqxj
GVOGxtS+dyA12ig9QpxBWoYtnmhKiwITbra3ZuFuJCPOtqWft3PE/noWua1t4EuRmG61BXq50CyH
gNmD6dti/1xhMEjclFrOAsnj/tIHCorTkosub++Ip4Zgt6c2fBwroPgk+4T7MOPJtNmzWnOf07g/
bhXDXlKvpSc8aeVuIcH1XKD6rI/ERapcgZLAj8/ThEVbsqCGOsziAHRclvaHrEpUgquMW9CDZBAV
32rQF5ippd9NDZBdZUgzsTBB3Lo/oi74DtJEhLhUO8d5XF7KnWKtXK3WNq1jPrpRcK1FdrAEEIP9
j2GWqyJsCZMk7co17iL2P5Sjce/JwxQBzNQ7jrQTQ7g3HDfDtom9QyfglNc3x81Qq+oEfVUkxC0O
Pk8Ss2kSB+6lVxdHRtIbW8PGDilwS0y3mZQzOQsXnWRQ9QWGi9QIBubnwNP8bdNUt2Zn/sgzXULq
UFewP8Do0+1OamAAAVC4uW6WkEfhm7k98IUAgUtPOIeGlM07nbXYlPOtbIAadf1KmDmtvpULSztm
c8GeAY9QzT5suVSb0EzUlfAtbmQC9cQa/LgopkdwSMFmX3nMDoa5ZUa/iXpzoZOmOhJhrLWihXV8
89RX6g87tuuZBwTI84EPRVh/ha6/QIZ84wu1tcrwm9MhtjIxWt22se1TsajlmZNtcQ8Olx71zt6r
mnXsZ/lCdAUU3D3RW0bKMAMx+SlFc1617aFFHERUFa77oisXdCTj3moIwgNxLbSDDRo2ba0fqRdR
vwD0QiEUvKDgfo+7/LTQnPy0jDugJG4unIUOjOk0Xulump6WbKBR4YlPkQ5ZqeWwNWmyud+Z91GE
whIGzeU81U000T3zxtWzRUcE0NrppW9060RS12pdhotKaVOSsWjkhHpzHMb90qEsufB1+RbrkGej
d8JFqvlsFgw7XKWaEs3DyF+zbfiWJZBDKzAHoagXmGAiWW82LJ9Sn22sOF+3FUgCy1i2HD/U2Oqm
AbRwGPvnlYjCDJrW+JHF0UMcGceGRwJIAy45tzpQFhWm9Ufk4TF2dbZhxShs5LI/tcLoqq3MJ83U
mm+Jad1leHPPCiV89nxBX9iVBNrGSDetwvgK1dM80OTbMDfuCpA9FEilZeno4WEfY6waK/FcKItm
JbbgkuzM2Uixf5uWanQFrRYz1BCcdg/YyfeEm9jvvFWBx6Sd4KYsmmTR0d65Q2AzW4ptiMYU11LX
fEYOgF4nx9PDbit3BQ8N5ApOZibAtHlC7k5yF7WgnDYK7I5sAFPiD1AP/kwG2oI4nIfwJQyr2+jY
Y1VhG89y9OZmnkqgI7e4oYH0NXGa8YVl7VzIrDcrAbD1sg5ZcgMwX5KGXKbhAlbBfLaXnVWiwZ72
nNKetVmBrVYBHrRCnWjZkA0NWf0P86bbIIlTcusPSvY4nCxD4MUinkwexNC7iO2S71DKT0ClzbU8
DyES03qdAYIRS0gsHi5kAzK/zRvwo35RL0DfqjPi4DOMuvDuYPPBTBYGBTzlTlu5UWizTeyg9/YN
BohuD5Aa9dtFbRbryGPWjKJu0xXIrSICvHStdstNnUDhRoTGL42z2I7sldliRwiHYG5AS7/wo4S5
AfAW2jJUTnLQaaKl+Qt259xwjMCVhNk48B9NOnQRwV3ZXXgr+grTPItW4+K6bRku1RHTtQ/z5BKx
M+wYLl21vPVLfBgqJ0jmgbmqY1/fcjVyBzliG2/fgcmOIka/QJwUgFWFtWxpoLeajJB96xY+rbuk
7n0hyY4ONwFwuQHnTZNwNK2QpuB2kaQzSY6A09kEM1KOYWOD25vh/gjpy3kmdNY69YIXr9Efqd+v
h0Pc+np1r5Hlmtl6eJO3DdmwrtxopbNGTRenJBvx76b6JtvFqjasYw/fXU2pcC4ttaMfWSYEhzYQ
+hlLxKXMFmSmOH66Uh0MhmwHc7yeS5pq9Yp9xcxxCve0SrCv0doa47WqB4OXVywD1U0vV98iXBFO
E3rvrOzzUzT2hopAAjlXi4slDjExihbKFVpH1GB1Ax5tOeQgurMqQwepQJ9ygTwxdtSK5CyNyg8H
StB/gC3+B6jhfwY//v+ELYbdAdb277HFpwMW+K/FQ5CUnwHG0z++Aowt/UDTsU+gMgkSEKwwKOI3
gPGAPQY8jKDHAH1HPnAHYKwPbFcRHDEL7jvAWDuwoDNiIyPKJiBj1Gb/DwBjmPOfAcZkYwwVWi8a
vgjQmKhr7VAkVctMC7015GNUCQcw1/gUlp4ybJT6NeUOeS1bXorYmE5yJIAzwPbx7f34YSky+msh
1lFdZm7scojmTHeHdaRK22SsA4e5jWddg7e9poJFWIZjRc8Yqlb5sAq3rnA2QoXGp6Yx4RN6Sm1t
ofAoQ4HPyQuEDSa8zPBek9GgbzN3XTmRsyUumCFgfQlMCD6nG92GiXnvdsqlSMpxE9enbSr1hwHC
/XonaVu7PguEGAkGAF9sztObwumvI7Gpjpsm2grwaa2ACVPvgnTlu6ZEPtyMIWyYF43nH6HiACwD
PC2M2+QoswhObODhyCurm1KSInbtWYIMBiZebpw9KQnlEYR+zlNF/5aZwWWRORedWN6BesUeTsvI
VpA4qU3kRoxIKtagf8HravZxFheYZXjWD71dRHmEA7PmI33jmdIsTssTqyKzGDUnaqmReOq1uyzq
zrQgvpAU715LdUpkTXQR40EXyzbKq+KlLgoJG/z72kLJSFFlgiOnmUWt36+HBku3uCPrQhWU2ngb
A0iIomIWNC06/I7VrVhg4KloSI5kCfomTXyZCIk0txMpB+wwU33l2C3j+9ShV0F7stvTQ3umSP2R
6+XfU0jLNgkQKcvPzcK4sVzptjCpJTiNv7Ei/cSSbPqdYoSRXchCjokzutWYLfcte5gmx2/AyZ4p
3+DFrsTPOO601HYBPbIi6qQVmuapaYonU8F9LarKlROsXT9e9jgI2WhbVo63aoV0pYheiyS9PQsM
fZuLKhs2yaU4EWtIyKnZD2h21qwT+57UAjh05wJi8VlYSi8kUBZymF5HNSsvkSXeqK72g7rSsM0+
8ksHpLZBBlxvmPl7TlqAO2SFRFadUTHwcswlmoyUsZEg1COXAF8plWYh3pSN9ZhqeKDkTX4Wx9/I
2Uczi9TbXGI8zHotuZLuApmuAupoIS2jr8TaPlZaYm3GUyomGzQ7LxypK2ZsW0nr9eG5F27jRjgL
enVRR2CeDf1MrrtirvQaWXJPWDcJy3cRdM+91J6GekaWpPTPKoQZ12WguPNK4z+l6CIfEoEZQku5
ZN8psXVaVvjNoieBLimWmE2Emp2Qys9qKZ4L1aFRgiDOAqkHouJvSNMPtqzkYVpDQhw2vdEa/blK
inwR4FkugPicwQK/QjW7X2nE+xalcZiAaPGQZF7Iinco1M08y5CDqAr1PEa1BZlx9K9wiYic4A4h
NJxuEX9VChUbEGUtyd5JbpbXDVnPeWihuhszknWiYDyNQ+JUh13mPNKFfBEmfjOHy7jJr5ra5CIb
BrUAERICYoB9Fi+qQBewBnMuyhZp2VBEsW+u0alizAbdDNDjDtPuB1/wPfLUc8HNIMbmHoqI7Vas
o6Vd5Fe27j/yGjPIRt+YgmChlsfxblOvHuhz/rGXOZdkAetq3dQkdjBoa+ZsXrhQsonSkBq0cxkK
51zTlEUErRyLd/+skAY2WfbDL4WNg+CKlV+XuXhpOWSsS4l7uvaV88o9IYQnJRMWF7ri3TYqQOoC
X+usrLaN0KAPnzTnMg7WlAVCVgmGl39fK8DMo0L/AY0EpGAJ1c8R2iM9FK8sVHZnsqZkC6NsXkTt
1CbeZkt9VoTeiy21gBzD5rJUcuzt4vJaStisqB0SJ1Yfu0u30NGEZ0lxK/uqduunQkEjP63vKWUi
6dfHp6oMfBci6pozX5iGeu5a8Kl9lISMKnoQ2JKCP17UsnqTALop8OqZI92ZQRtEcFzELhdRn7r7
IcnxddNka9Xzf7ROfOS3/UqQ03JJJIp7bKnqwL9nhmctjBDCq0RhyM/SpZycCigvcoL1vKjiG5Hm
kQL3l6ItkelW2DlHOvltTGKp2zzpPnNF5Z77pvbUd+TAgGPSiOedUEGBMR0z//Wo+s7KXj31avUI
QZcN+lZ3hOIvhi0fJgn1Arcn++mqxrEt1ysMbI4MdBlwn8Z4wq6OKMwsVZU8gIz/lBi18xqqh8vO
S3QuRRtPUNhpioJrVnSuRjY6lBAHqLriSF1ZAMHVuVxK6xDziLCG0+gr+PEU+cqqW9Dprbgw2+S8
xkDaG+6uts9WCirmEDHcF+DOy7rRSLWU2C/4gJRwyVkowr1eYBkXFNYmw0yQwka9CIK4mhOvnJqx
/VTHPbaqA3Eh7h9L2bltW+/SoQya1ITWZZUpG2/IVRSG+C22S3OlKUC78bfatpmSzA2j3spZftxi
atm5hBONPdcMJvmYnLOLwaio9ZeUxLpZhotDgvhlrpO2LQP1RIQnsvDLAAcRfZM20irTjDsUL9z5
MNotOZWI/qlROX63clr5u9N4pGEL5TFSctLBDjkI5J2ib7ErAoRuXyzcRITIOAkb5SYlMxTjYEYS
sfruGzj69mZzWFDoq1AIniVCcQmkH65VI2xLC/Fc0523bXKhJPKl2rtHplWyO4EXKmcBEb1+Lsm5
PZf5IzO+tjJrVaTBg9rIkPw9dtLwHAX2V7iyRUcFLp0LQ0uZ77BmFRIjWycx0LWoFxHT0Bg3NXoD
uV3W8wpezkBo+YZuZwYeg89TkZEb2519TEgxbxKR1Y0Roqj52kFuWE+R/BLVQ1xNXEgf/Y3VRkd5
o6Zc8e+eVHtbv9ef3UBe6wZ5K78RHi3VwPRVA8nkWtsmUIbUj07KM7xn648MZuqvzUJZ10FjzhHn
o7DhZOFatWL5yNPkRUVdCpWm+FpPucX1CGld1b/GVMbH1zN7UboiWJnZjRKI1tJP0RjFFuEYJS2U
lhJkCUTlJqGYAL3JvDXQR0xNAJUkQ8gs3gUYsKJTkMNrC886ndSBk/iXemS/xHEuLgWL8Ana2iLv
7vTSPLQ91Z6TdmK+wWZLidpHJU3DuUwuM1UeUQeeqU14LVlw+Y3v0Wmt4v7iSGQc8pAZERLYNWRW
n4yOeCcIUBqUwUbFFp1VPdD/IZrctSlZGAh/MxghKZJ5zaGqtniQVA0KCno0j5T6SjLTJ806R/Tv
vtHM5wJG0bwomuOgMOWZpfonHcb0UKNvbMttyT6I5zhVsJPH7cqEFT2TSx2BpkZdCEErI4/knMnu
plJDHCZRXGoD53uoBI9+5jxkQX+K/cplKfunki2eGJ1uzeNIPFIKOCZFREIhYSDKA+/XbW/JaeMN
2mdXoGvu4ckeJQigz6QwvKpC/ZgKG/v9FgleT1hFg8Bb4txpCRVycp9HWqYw7/qUNvFKRYLxWpBd
6sY61B3LLxax137T/N5m8krPbQJrTgWX8k7Hv6LxWYRc1Lw0mXxetLbkjRYGz7HEvhafFicyWLTM
7skHhAm6UJjlRoxbPNrrXYFIBBBVGEgzT4PIwH2eNfa1VxglAuuofdiudyJaCG70rqZAerxIFEed
I7XFd7vhpS1ofDdpLm6dmAJLbT84qnutmz1hSmwDveyo/KpFcofJrrPSsycYjpe+gApYCM2nNZtv
hls/d1X5IqPeQ6T96FnIKKQifeXa/mUlkLIIyR/nVr2u1dLfSHZ1Sfpi3WnNsZTbR7oMjatz8vvK
IeEEfWflJWuSJ2mB3oTvGd9g4h3ZWfbDLVliOym8b2RzoUnmpmwJ6Hs5uJCq1JqbufnkloI3E0Gp
SmJwZuGvhLCq/liGOlVvo4KbNyx4MCeaFzCE5txp8oLyabQ1dUFGOSVj+a+u1MR8VHzbJe6lirdJ
2gjaoYQBdoBY5KypkFPpzPaJCecSGTwqQxdNKs8DB7vk0l/aiRsMHj7BwgjAu/jU/BUrwdBYCgiZ
b1o1pkTrsPzP7QhXcJCQ8EwbJAxdUWC8+OoRAcEqrzQNmmW79czBPLgC4esaZ40tnsmDfn2XgU/M
WjZBhT5HHXJVy9VxllDWzimXkxrcVL28MEXrCQLjJRlPbZNX2XnXSLdian63U0x3Sdly63KDmTUZ
75iyBhmqvm8ipN3kLbx+d1Pi5dEV0kUgmOu8hXEV9N6xGw8qyNYtMCvShQX8W8UbaHeGepYr3jwo
pdvAcJeQiNeZXQ+WnNHGN6Kj1r72G5XSZzhEtSrG0LrPAughHiF4J1WRuytPgfSqJLAlO+YoyyrR
BfhuN1K5HSqfkuOivnUtQB1exEZZAgwy8WyKjpWGKrQdGTcKtk2mXQNaN05T+tVJq3mZhC+VLK6l
rD6O5TtVrl88135GteEbBgeP2FTcOirxtmUesv8+V1PjBzqRF9BIW1QU03XrphSpiZDAJmvkqJ58
Od5KUnuce2etxHrp2MnaTCy8q+21pFSbTCZYoOQUwyjtkqWnx7jNJ+l1kaWHJdba8yBmU2uJWT7v
jfABKiL0vQHh07fudzc/UwOqzE7KMk9WHzuH4FIGPoHbvfviY9NYOdca656sL5+qAa7Vqp6xiW11
AhmPkLsJeju+9Eskj1Hf95bj28H32MVpek2quos2cUqGmML/pvqJ1rawaPAyLBzQnlxChHwe/w8K
FuoTeeYsPiB8R3RmPKD3cYPCL2EACo6ftalcrX2YOt28rtKJozBCcOsRKdx2SAuLyH6MGLrxCRTK
ugLKUS9iPCugZzb63OwzIwQTYxbLD9BpV3TusV4SkR0dEOu66kerMiiuRjycHphnTVW3q35KxjRe
sNWG4vGQoAmNDkYrFkGLd2x6PJyXphXO4h2IOb76AO8cUZwaBisbhUE74vywdqXUNwLwx/eIs8eL
QFhnkkABPWzA14+nFRaCSmp/yPdML8e/NjrTA9s/0Aiml31YL/VY9zbjV7dF0c7hIhDW3fXwHt7B
y42HUnKCIOoEyhx7JShZ84tSIuvys//H/xivxPjZBxz5+KESWiGxvrvJVGtRNtXlyHrwjBJY+9g1
76Nh/A3ZYnafVghZdOAVjAc5oWhLJ5GJtkl3dFr2WLbF0ixwOB4bUWOj7peCSuHbsjVGHSmQuNw6
pNLjPukpCneXTLAxCks8Rb5urHunXzlOxmUV2QNtnL6odEzu4+SXL/5wDOPLwUtiJsmuPP3ldPU8
VySGrgfI3EBxGBHyVQ6fSS+URXsZDkX6sasmes2Hu2YC4Y+dt9uDSuaeUq0zhb5AzpuqztI33Xuh
glc3du74BEnzUDZMZGEGGOXYa4lYn0d5U68m9KadnYV6L65SUQObUUTc6I0srKY/HW7r8T/Hxv72
M6tKKWCz3CzGkVCjLwkfwCb/w40ot7qxUWH6vw+f4Q/0rOcPVMLi1Ok24whuK63ZdLE2B1K7jA3S
UhMi+2+/V0/Cre0OVvU4u0xchvErx6PtkbskdCM0TPR8O42koffHkTS+ff8sMdTlMCNpcm8sKcM3
K9cIz42RQTn+/fj0frd+GKLTy/H3PWnQDRCnCRA+/QtUzrVwi6PparqqcUZVX3by7TtCezy9cfC8
Q7KdYRSKdb0qSqi+roG20kBTUke86vgP7/+/OwTH9+848ul/xvfTy53fj293PpuGbTpyk8ZfJRFR
lAbO0UmLCrzPRkJEYy7WOoXO4cAQrq5mjgyWBrq7D/nK1MA5jle8QaN+qVP66ssLww9IV5rHckgY
KCY4EwQXsalsmnxAXajpIbnGizg6SgbiGsIxJTmiQS1REYAoZAI2Xx2kt/GJynl5mEs5ZbTxvTHy
6VLRaRZGYpREY7ZElbZ2yYKi0EBih7///cvYtNNVY8pXQQgzN9Svu4Hl1wxPtocj5mx8b8t6os/H
l5WcA4TKURhS2sZBqwJ1gvEXDowbcALVSh+ogzvQ5Pe346sPaOYPL8df/Ttg9Iffj/86/hO21AkQ
MdlvjzX4pqv3r/vw59NLYwBWf/h0gld/+OD9AN9b+d1n798+/rbVtfvYzuGLKoW23Pnl+/9PXycP
i9FO84BQnVXqQbUeA4oRCv67Zj4c6nszJSmwWQOSevH+VT6DSwrF7y6mKANckrzVh5ftQBmTo0HO
2Kb8/LP8AvrilVU/fja+Hesy49sCHULIwMJarFDZJVFMXSaj5j89oQjKh06gkHJsHWdJ0pxlxB3W
WA6Gyf/9fRBBGSVRRRA6slpGvvz4ZE2slmH6tPIUzxVFuhgrM9qI5B+51SIL3FIbrb7GmKn3yWng
uTNRvqH8+oftVNPJRoZIGYCOVgNzyX4ZZmA8srHGgo4zkLdEQCuJBy7ZGKg6oWpTZxoZ6+N7JGDT
icAOY+4+onawlEZC9nDTjq+IJNYgY3IylWBDPbH3Vg5bG0j2sajO/BSVYURzCmRssuIw/flq57M8
Fw12oU1EToMK1sjBH58o+r+y8UtfbMEzJ8hrqOhzQNKvVUtduxmx5HA9PdI8h+MrsGyvr8bPvAb0
D+VroAKdH2+LvCD6HWUTWgQyqKoN1398r+fyrZ0kNnBiru1YbfOojICvHC7ze/WtG0QP2F2TMR7i
OhSrksPx1Xildz5ThviRvc8TYl/EN1MFbnrtDBe6jsmplaY156hfifTvFbkPZP5qWMT0ntArLrPN
WJzzRiLN+LIbmTYjwz2ARF8PbPrxCqpCjXP1+xUdP/RjwP+IBJ1VgkgP9G5erHVmecF3MxYbrq1d
K3HIZpD3Tuf7qywKb7SBcBvWZdIcwTApt53+3Ub+FO4pQgXvT7/7jAzMRvAKae1KSnHYCdXrUxmT
BigMJVi+f9ZB3YdgRnbZEm11kTtpedh7j4pjpVtykEhkFvU3baT7jtfJGS/R+LJiCrFlB5GdAgHa
2fuVGC/M+9Vxc4lNqtF18/ESvD+NldH3t9NNWerJMuiCl/GyjPfg7y7VeH0ahPOQqOwX40VJdWsF
Rlhfj3fadInGO8/0QdcA8aAk4hrZIZYW86Azuk1gx6E492UfVQomDRgJSCwRhVJMCNInm0rCshn6
btSHCE0d8ZHx/fTScgDrii7757ELxaEfp/4eXo1vJbVm7+hRABvuFs+XzWWBXeM4QY73joWON9zc
4Yaa7qVE97Z6Qv4sNSlN65HZzpWBXzSqMbiCJM/F0LBnrogcZxujYBS7JJrH347SDXbcCku9T2/H
sZSpaXaYDE/vb8dX42faQFJsCCDGkeYO3SAMs82IF/g/ybZ9ZWjFB4W35a6o208Vs0HV7Zx5ubwG
urKj/PaP/ugNvfD7hl6V2yYhuKcEIaEcWTnHS+JPom6DbuAnqMZ4SKMI3b9qIUQYpayeUYpTrAMN
B08DvbX/+itMYuf1c8GyDkTJRNBd1KzxAX6Cb/rQN3939v/6xH7Vxvu1nU+H/rcqeCRed0Xw/ubs
d5r4cPbGgQw2Rbfw2hkfKEV+7ARJsg50CV00SZWmXvhqnYC1rP4Px8C/6gWMdQY1SnXqBeVzLxjm
gW4Nst6qPP0eI4yvNRQkDmzvXpAPdBWpQaTvfw74j2PBVA4wAsIKVgQJMDzopS/WC8CjQDH9k/ng
b8eCbB5oFp4mmB18HgSmfKAi+KsCvvqip68okjqNzEk/9OfE+ut0+Lenr0gHqo5bj4mT2/jYmRCY
FfFWhyX0NkgAqH2tQQBsTp1G5n/eC6p8wKTHUMfz+He9YEgHOug8BVPkr3b6XLZ9z16RDwxdV2V9
UDodHjvToakfmIOpt4xy7tdcFGTWLZbzvSYCVT0AaYL4svm68jHSP02H2gGjwzKw3546YfrCLxQf
yKqmc/vu1wsKqFNTN9GI/nmtP/YCC88BO1NJAo761SYCxHP3PX1FO9BwQjU0rvT44H7/ePqGdSCZ
GqY/sEbGx7T8fKVBMNzK+w4CpjuUZywNH57xsXMrMB1SazbFQf94fHy9yIDIBmeEvW4FxTjQZOSd
QW5/HgSmdgAczKDy/XqPTP39lQYBdgr7nr4qHqgSWEM876ehvrsqsGrg14lY9et8OO1NvlAvkLY3
914bxQMMUUURSdrPg8CSDkycOXGrep0pvtwgUPTRvGuve4BFEVKDxZ7r9Sx3g2SLRZGJQrO+apCM
94U4xax7hIfiAZbBBNvaay/sTgisCipLJqS6aT78crcCOwVp715QD7C/pRcMYqDhsbM2cpccDMr6
mMZ9uXtBVqT9QyOZ0MiSkVR4zQrszAiGxqopkleS1Kl/vl6AiL37vhMiy4JpkUB6jX9EcWfDaBgH
JrB9Nozv9wpT0FdaFnRMHvaNDUySA1h5D6c5PnZ6wTIP8BcnSFS+ajKRyQrLiv0iJNUgRJBIpuJB
Nz52Z4RxszCEYmRVh8f0hV9oLDAvDEYc+62RrA7gdlkkp5MU2RN82jOwhhqY5YpvcdLXmx0lbTjo
vXphSCLIIvTGtyXw10hBZ/oRcS8bh8JAgvxa8wLEzcEja69eUPWDwURGVd7mx915QT2QLBKKivz1
No4i6c49T18xD6xhz6TtXHxDZ69Axh3D72mimFahLzQRSNb+qVT1YDAelc239X93NpTYVg9bZu6D
LzobqpzAvkOADApVNFXXptt8Nz6w2FWLQ0r9LYr8crEyoby57zxAlXFIE8Ldnsb7ULj7uCaQUmWc
kEHBXWh8fLk1ATNSee/igkbimJyxSK5ofNCtO72gqAoFybfE85ebFCevvL2WhGFOtEy2jm/FxJ0l
gXrzAYbqmE9/uUmR3Zyy9xiggKTpWL0iUjE+dk8f9zWdNNNQg3v7/VeLC6gO7jsrsh/QDe1nILwb
I1oUGw2DIfCWcv160dFQ+9izF1TlAAqMLpE1nMYCI/7jfDDklQ0Dc9svOx+wug/CHntNCCpnCcBC
4UynXtiZFSm5knEc6q2vs+bXQx9Y2rST+89TagrVtuEEFel1v7CTUhtuCMUi/8w9Mz6+XCewddwb
fEAvqDIjQUL+ZXzs3BCSqB9IREusoFOH/6OI+R/80U/A1tz1wucRz+W9FB+8PP/tH7yBnn5t4BXM
NHpwAtf69IcDvGtq+uWn7+d/fwInjJmiD798yxyN3/P6768n+OtXf/qut7N6+3DjveQP+ZMLN3WA
r70e5uQf+j/hw+ND9PARasZqxNV4P5Jf7El/TgL/puEi2GlXpTSzd7u51yefDU+nLcz+DQcPcfFQ
vB3icBml8X7ft+X5Q+j9QKjF+9QdE6ht77aTMMkfnpOPRz3Fbvu3HMcvT6X3VJWfGjcsZqx9G1+8
hA/NQ/7y1tLQ2dg0c6/v3bI3uej+lfz4a55ANn783O1DOLb/t6zode/50/UERzRMi/sePwJiufP5
kF8xb/u2vKHHPe/tCMfhrbAjf/tgAqB+mpI+rPf/6lbfPj+4nwagpLLK/4F2w9CLE+/zHTlVtfbt
i2387O3YJr/ufvduOWk+DwvkxQgf92326Ne5acrm790wDVRPQfd2iOO4mEAE+zZ9nFRe8Us3T7Xp
fds+efDiT7MH2cU/sbycPORd+BA/f+wOcrd/4hKePBTFw5NbFS9l+WlMvwL59u4S78n1nIfPsPEJ
H7Z/06wFxa4M4JQ23r9t/En5SdNPcxNafcNe8U+0nlT5btPDvnbvpv/eev1niPefxU6nL4/5w070
9LoB2/egT1/qh8/r1muuY/+Gm782DxGCpd7nZZ32h/3zn2j/8CUvXj7NVK9lrD/R+MlL6z19WsZe
Nzp/ovHvSR689cEww9L0UJbfu+lRoXP+kCeslJ+WHXnCBP6ZL/h7CdA9BzryEp97fIJv7XvUZwEa
YcnnXY08pfj3bjp/cXaZOSP4dN+GzxFpKrqwftjZJuAcMEAX9m3+0k2eX/7aFr+sbRNqct/mr5IK
qdjfDcQBgPMHAu7pC34diK/4nn2P/5refymKl08hxWslYP+228+7ylf6wr7t3pQP7tvAGOYURdXl
PxDN377kESvbp5ZZiv/AgnnrsbPZGd6vrKZ9++LugXUndhDb/nzcI9Rj78ZfivKv3x48Zf0/sBm+
84qnJEbD4dOxTyDGvY+9Q4U3dj63bMn/dkH+XabpJ5jp1/zTG9fvd//2Obk2/MVT+PKQ//f/AgAA
//8=</cx:binary>
              </cx:geoCache>
            </cx:geography>
          </cx:layoutPr>
          <cx:valueColorPositions count="3">
            <cx:midPosition>
              <cx:number val="48099999.999999993"/>
            </cx:midPosition>
          </cx:valueColorPositions>
        </cx:series>
      </cx:plotAreaRegion>
    </cx:plotArea>
    <cx:legend pos="t" align="ctr" overlay="1">
      <cx:txPr>
        <a:bodyPr vertOverflow="overflow" horzOverflow="overflow" wrap="square" lIns="0" tIns="0" rIns="0" bIns="0"/>
        <a:lstStyle/>
        <a:p>
          <a:pPr algn="ctr" rtl="0">
            <a:defRPr sz="1200" b="0" i="0">
              <a:solidFill>
                <a:schemeClr val="bg1"/>
              </a:solidFill>
              <a:latin typeface="Arial" panose="020B0604020202020204" pitchFamily="34" charset="0"/>
              <a:ea typeface="Arial" panose="020B0604020202020204" pitchFamily="34" charset="0"/>
              <a:cs typeface="Arial" panose="020B0604020202020204" pitchFamily="34" charset="0"/>
            </a:defRPr>
          </a:pPr>
          <a:endParaRPr lang="en-IN" sz="1200">
            <a:solidFill>
              <a:schemeClr val="bg1"/>
            </a:solidFill>
          </a:endParaRPr>
        </a:p>
      </cx:txPr>
    </cx:legend>
  </cx:chart>
  <cx:spPr>
    <a:noFill/>
    <a:ln>
      <a:noFill/>
    </a:ln>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2">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50000"/>
        <a:lumOff val="50000"/>
      </a:schemeClr>
    </cs:fontRef>
    <cs:spPr>
      <a:ln w="9525">
        <a:solidFill>
          <a:schemeClr val="tx1">
            <a:lumMod val="5000"/>
            <a:lumOff val="95000"/>
          </a:schemeClr>
        </a:solidFill>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35000"/>
        </a:schemeClr>
      </a:solidFill>
      <a:ln w="9525">
        <a:solidFill>
          <a:schemeClr val="phClr"/>
        </a:solidFill>
      </a:ln>
    </cs:spPr>
  </cs:dataPoint>
  <cs:dataPoint3D>
    <cs:lnRef idx="0">
      <cs:styleClr val="auto"/>
    </cs:lnRef>
    <cs:fillRef idx="0">
      <cs:styleClr val="auto"/>
    </cs:fillRef>
    <cs:effectRef idx="0"/>
    <cs:fontRef idx="minor">
      <a:schemeClr val="tx1"/>
    </cs:fontRef>
    <cs:spPr>
      <a:solidFill>
        <a:schemeClr val="phClr">
          <a:alpha val="35000"/>
        </a:schemeClr>
      </a:solidFill>
      <a:ln w="9525">
        <a:solidFill>
          <a:schemeClr val="phClr"/>
        </a:solidFill>
      </a:ln>
    </cs:spPr>
  </cs:dataPoint3D>
  <cs:dataPointLine>
    <cs:lnRef idx="0">
      <cs:styleClr val="auto"/>
    </cs:lnRef>
    <cs:fillRef idx="0"/>
    <cs:effectRef idx="0"/>
    <cs:fontRef idx="minor">
      <a:schemeClr val="tx1"/>
    </cs:fontRef>
    <cs:spPr>
      <a:ln w="28575" cap="rnd">
        <a:solidFill>
          <a:schemeClr val="phClr">
            <a:alpha val="70000"/>
          </a:schemeClr>
        </a:solidFill>
        <a:round/>
      </a:ln>
    </cs:spPr>
  </cs:dataPointLine>
  <cs:dataPointMarker>
    <cs:lnRef idx="0">
      <cs:styleClr val="auto"/>
    </cs:lnRef>
    <cs:fillRef idx="0">
      <cs:styleClr val="auto"/>
    </cs:fillRef>
    <cs:effectRef idx="0"/>
    <cs:fontRef idx="minor">
      <a:schemeClr val="dk1"/>
    </cs:fontRef>
    <cs:spPr>
      <a:solidFill>
        <a:schemeClr val="phClr">
          <a:alpha val="70000"/>
        </a:schemeClr>
      </a:solidFill>
      <a:ln>
        <a:solidFill>
          <a:schemeClr val="phClr">
            <a:lumMod val="7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5000"/>
            <a:lumOff val="95000"/>
          </a:schemeClr>
        </a:solidFill>
        <a:round/>
      </a:ln>
    </cs:spPr>
  </cs:gridlineMajor>
  <cs:gridlineMinor>
    <cs:lnRef idx="0"/>
    <cs:fillRef idx="0"/>
    <cs:effectRef idx="0"/>
    <cs:fontRef idx="minor">
      <a:schemeClr val="tx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50000"/>
        <a:lumOff val="50000"/>
      </a:schemeClr>
    </cs:fontRef>
    <cs:spPr>
      <a:ln w="9525" cap="flat" cmpd="sng" algn="ctr">
        <a:solidFill>
          <a:schemeClr val="tx1">
            <a:lumMod val="5000"/>
            <a:lumOff val="9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0" kern="1200" cap="none" spc="5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50000"/>
        <a:lumOff val="50000"/>
      </a:schemeClr>
    </cs:fontRef>
    <cs:spPr>
      <a:ln w="9525">
        <a:solidFill>
          <a:schemeClr val="tx1">
            <a:lumMod val="5000"/>
            <a:lumOff val="95000"/>
          </a:schemeClr>
        </a:solidFill>
      </a:ln>
    </cs:spPr>
    <cs:defRPr sz="900" kern="1200"/>
  </cs:valueAxis>
  <cs:wall>
    <cs:lnRef idx="0"/>
    <cs:fillRef idx="0"/>
    <cs:effectRef idx="0"/>
    <cs:fontRef idx="minor">
      <a:schemeClr val="tx1"/>
    </cs:fontRef>
    <cs:spPr>
      <a:sp3d/>
    </cs:spPr>
  </cs:wall>
</cs:chartStyle>
</file>

<file path=ppt/charts/style2.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494">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bg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1/12/2024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1/12/2024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2" y="1586881"/>
            <a:ext cx="11812178" cy="4735413"/>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998403" y="385339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4404172" y="385339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6789003" y="385339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9194772" y="3856977"/>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4" name="Rectangle: Rounded Corners 3">
            <a:extLst>
              <a:ext uri="{FF2B5EF4-FFF2-40B4-BE49-F238E27FC236}">
                <a16:creationId xmlns:a16="http://schemas.microsoft.com/office/drawing/2014/main" id="{BBADD8AE-1B7D-FF9E-0376-1427097103E8}"/>
              </a:ext>
            </a:extLst>
          </p:cNvPr>
          <p:cNvSpPr/>
          <p:nvPr userDrawn="1"/>
        </p:nvSpPr>
        <p:spPr>
          <a:xfrm>
            <a:off x="443365" y="3429000"/>
            <a:ext cx="1555038" cy="886474"/>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505B227F-626E-4F40-E5A9-43D21DFBECA4}"/>
              </a:ext>
            </a:extLst>
          </p:cNvPr>
          <p:cNvSpPr/>
          <p:nvPr userDrawn="1"/>
        </p:nvSpPr>
        <p:spPr>
          <a:xfrm>
            <a:off x="5233965" y="3442095"/>
            <a:ext cx="1555038" cy="886474"/>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0EA78458-C894-A4B9-6125-B2460E03E44A}"/>
              </a:ext>
            </a:extLst>
          </p:cNvPr>
          <p:cNvSpPr/>
          <p:nvPr userDrawn="1"/>
        </p:nvSpPr>
        <p:spPr>
          <a:xfrm>
            <a:off x="2849134" y="3429000"/>
            <a:ext cx="1555038" cy="886474"/>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531E7BDF-0CBC-E5F5-8DF4-3D1D92468235}"/>
              </a:ext>
            </a:extLst>
          </p:cNvPr>
          <p:cNvSpPr/>
          <p:nvPr userDrawn="1"/>
        </p:nvSpPr>
        <p:spPr>
          <a:xfrm>
            <a:off x="7639734" y="3442095"/>
            <a:ext cx="1555038" cy="886474"/>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Rounded Corners 24">
            <a:extLst>
              <a:ext uri="{FF2B5EF4-FFF2-40B4-BE49-F238E27FC236}">
                <a16:creationId xmlns:a16="http://schemas.microsoft.com/office/drawing/2014/main" id="{F14CC23D-8398-1FA9-4BA8-A8AAC52B1A0C}"/>
              </a:ext>
            </a:extLst>
          </p:cNvPr>
          <p:cNvSpPr/>
          <p:nvPr userDrawn="1"/>
        </p:nvSpPr>
        <p:spPr>
          <a:xfrm>
            <a:off x="10081854" y="3429000"/>
            <a:ext cx="1555038" cy="886474"/>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07544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0" y="1357409"/>
            <a:ext cx="11658600"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7329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6493671"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9431824" y="2057188"/>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34746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6235353"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9173506" y="4200565"/>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9970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6757813"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9695966" y="3785494"/>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868264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79" r:id="rId12"/>
    <p:sldLayoutId id="2147483678" r:id="rId13"/>
    <p:sldLayoutId id="2147483663" r:id="rId14"/>
    <p:sldLayoutId id="2147483664" r:id="rId15"/>
    <p:sldLayoutId id="2147483675" r:id="rId16"/>
    <p:sldLayoutId id="2147483676" r:id="rId17"/>
    <p:sldLayoutId id="2147483672" r:id="rId18"/>
    <p:sldLayoutId id="2147483667" r:id="rId19"/>
    <p:sldLayoutId id="2147483668"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80.png"/><Relationship Id="rId2" Type="http://schemas.microsoft.com/office/2014/relationships/chartEx" Target="../charts/chartEx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14.jpe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4135902" y="2395728"/>
            <a:ext cx="5703042" cy="1243584"/>
          </a:xfrm>
        </p:spPr>
        <p:txBody>
          <a:bodyPr/>
          <a:lstStyle/>
          <a:p>
            <a:r>
              <a:rPr lang="en-US" sz="7200" dirty="0"/>
              <a:t>Supply Chain</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4135902" y="3721608"/>
            <a:ext cx="5703042" cy="868680"/>
          </a:xfrm>
        </p:spPr>
        <p:txBody>
          <a:bodyPr/>
          <a:lstStyle/>
          <a:p>
            <a:pPr marL="0" indent="0">
              <a:buNone/>
            </a:pPr>
            <a:r>
              <a:rPr lang="en-US" dirty="0">
                <a:latin typeface="Segoe UI Light" panose="020B0502040204020203" pitchFamily="34" charset="0"/>
                <a:cs typeface="Segoe UI Light" panose="020B0502040204020203" pitchFamily="34" charset="0"/>
              </a:rPr>
              <a:t>Data Analysis Project</a:t>
            </a:r>
          </a:p>
        </p:txBody>
      </p:sp>
      <p:pic>
        <p:nvPicPr>
          <p:cNvPr id="5" name="Picture 4" descr="A blue and green gradient gear with check marks&#10;&#10;Description automatically generated">
            <a:extLst>
              <a:ext uri="{FF2B5EF4-FFF2-40B4-BE49-F238E27FC236}">
                <a16:creationId xmlns:a16="http://schemas.microsoft.com/office/drawing/2014/main" id="{D52A728F-6769-BB77-1C32-127789FA2918}"/>
              </a:ext>
            </a:extLst>
          </p:cNvPr>
          <p:cNvPicPr>
            <a:picLocks noChangeAspect="1"/>
          </p:cNvPicPr>
          <p:nvPr/>
        </p:nvPicPr>
        <p:blipFill>
          <a:blip r:embed="rId2"/>
          <a:stretch>
            <a:fillRect/>
          </a:stretch>
        </p:blipFill>
        <p:spPr>
          <a:xfrm>
            <a:off x="2761488" y="2348836"/>
            <a:ext cx="1290476" cy="1290476"/>
          </a:xfrm>
          <a:prstGeom prst="ellipse">
            <a:avLst/>
          </a:prstGeom>
        </p:spPr>
      </p:pic>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EB483-59FB-6221-1101-5A573E13ED0A}"/>
              </a:ext>
            </a:extLst>
          </p:cNvPr>
          <p:cNvSpPr>
            <a:spLocks noGrp="1"/>
          </p:cNvSpPr>
          <p:nvPr>
            <p:ph type="ctrTitle"/>
          </p:nvPr>
        </p:nvSpPr>
        <p:spPr>
          <a:xfrm>
            <a:off x="236533" y="159328"/>
            <a:ext cx="11664522" cy="671945"/>
          </a:xfrm>
        </p:spPr>
        <p:txBody>
          <a:bodyPr/>
          <a:lstStyle/>
          <a:p>
            <a:r>
              <a:rPr lang="en-US" sz="4800" dirty="0"/>
              <a:t>Key Performance Indicators (KPIs)</a:t>
            </a:r>
            <a:endParaRPr lang="en-IN" sz="4800" dirty="0"/>
          </a:p>
        </p:txBody>
      </p:sp>
      <p:sp>
        <p:nvSpPr>
          <p:cNvPr id="4" name="Text Placeholder 1">
            <a:extLst>
              <a:ext uri="{FF2B5EF4-FFF2-40B4-BE49-F238E27FC236}">
                <a16:creationId xmlns:a16="http://schemas.microsoft.com/office/drawing/2014/main" id="{C7569215-0E31-5582-14F0-AFAF227A72A3}"/>
              </a:ext>
            </a:extLst>
          </p:cNvPr>
          <p:cNvSpPr txBox="1">
            <a:spLocks/>
          </p:cNvSpPr>
          <p:nvPr/>
        </p:nvSpPr>
        <p:spPr>
          <a:xfrm>
            <a:off x="236533" y="1025236"/>
            <a:ext cx="6953976" cy="5673436"/>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3"/>
            </a:pPr>
            <a:r>
              <a:rPr lang="en-US" dirty="0">
                <a:solidFill>
                  <a:schemeClr val="accent5">
                    <a:lumMod val="20000"/>
                    <a:lumOff val="80000"/>
                  </a:schemeClr>
                </a:solidFill>
                <a:latin typeface="+mj-lt"/>
              </a:rPr>
              <a:t>Daily Sales Trend</a:t>
            </a:r>
          </a:p>
          <a:p>
            <a:pPr marL="0" indent="0">
              <a:buNone/>
            </a:pPr>
            <a:r>
              <a:rPr lang="en-US" i="1" dirty="0">
                <a:solidFill>
                  <a:schemeClr val="accent5">
                    <a:lumMod val="20000"/>
                    <a:lumOff val="80000"/>
                  </a:schemeClr>
                </a:solidFill>
                <a:latin typeface="Segoe UI Light" panose="020B0502040204020203" pitchFamily="34" charset="0"/>
                <a:cs typeface="Segoe UI Light" panose="020B0502040204020203" pitchFamily="34" charset="0"/>
              </a:rPr>
              <a:t>Insights</a:t>
            </a:r>
          </a:p>
          <a:p>
            <a:pPr algn="l">
              <a:buFont typeface="Arial" panose="020B0604020202020204" pitchFamily="34" charset="0"/>
              <a:buChar char="•"/>
            </a:pPr>
            <a:r>
              <a:rPr lang="en-US" sz="1800" b="0" i="0" dirty="0">
                <a:solidFill>
                  <a:schemeClr val="bg1"/>
                </a:solidFill>
                <a:effectLst/>
                <a:latin typeface="Segoe UI Light" panose="020B0502040204020203" pitchFamily="34" charset="0"/>
                <a:cs typeface="Segoe UI Light" panose="020B0502040204020203" pitchFamily="34" charset="0"/>
              </a:rPr>
              <a:t>Monthly variations in sales, with </a:t>
            </a:r>
            <a:r>
              <a:rPr lang="en-US" sz="1800" b="1" i="0" dirty="0">
                <a:solidFill>
                  <a:schemeClr val="bg1"/>
                </a:solidFill>
                <a:effectLst/>
                <a:latin typeface="Segoe UI Light" panose="020B0502040204020203" pitchFamily="34" charset="0"/>
                <a:cs typeface="Segoe UI Light" panose="020B0502040204020203" pitchFamily="34" charset="0"/>
              </a:rPr>
              <a:t>February</a:t>
            </a:r>
            <a:r>
              <a:rPr lang="en-US" sz="1800" b="0" i="0" dirty="0">
                <a:solidFill>
                  <a:schemeClr val="bg1"/>
                </a:solidFill>
                <a:effectLst/>
                <a:latin typeface="Segoe UI Light" panose="020B0502040204020203" pitchFamily="34" charset="0"/>
                <a:cs typeface="Segoe UI Light" panose="020B0502040204020203" pitchFamily="34" charset="0"/>
              </a:rPr>
              <a:t> and </a:t>
            </a:r>
            <a:r>
              <a:rPr lang="en-US" sz="1800" b="1" i="0" dirty="0">
                <a:solidFill>
                  <a:schemeClr val="bg1"/>
                </a:solidFill>
                <a:effectLst/>
                <a:latin typeface="Segoe UI Light" panose="020B0502040204020203" pitchFamily="34" charset="0"/>
                <a:cs typeface="Segoe UI Light" panose="020B0502040204020203" pitchFamily="34" charset="0"/>
              </a:rPr>
              <a:t>March</a:t>
            </a:r>
            <a:r>
              <a:rPr lang="en-US" sz="1800" b="0" i="0" dirty="0">
                <a:solidFill>
                  <a:schemeClr val="bg1"/>
                </a:solidFill>
                <a:effectLst/>
                <a:latin typeface="Segoe UI Light" panose="020B0502040204020203" pitchFamily="34" charset="0"/>
                <a:cs typeface="Segoe UI Light" panose="020B0502040204020203" pitchFamily="34" charset="0"/>
              </a:rPr>
              <a:t> consistently showing </a:t>
            </a:r>
            <a:r>
              <a:rPr lang="en-US" sz="1800" b="1" i="0" dirty="0">
                <a:solidFill>
                  <a:schemeClr val="bg1"/>
                </a:solidFill>
                <a:effectLst/>
                <a:latin typeface="Segoe UI Light" panose="020B0502040204020203" pitchFamily="34" charset="0"/>
                <a:cs typeface="Segoe UI Light" panose="020B0502040204020203" pitchFamily="34" charset="0"/>
              </a:rPr>
              <a:t>high</a:t>
            </a:r>
            <a:r>
              <a:rPr lang="en-US" sz="1800" b="0" i="0" dirty="0">
                <a:solidFill>
                  <a:schemeClr val="bg1"/>
                </a:solidFill>
                <a:effectLst/>
                <a:latin typeface="Segoe UI Light" panose="020B0502040204020203" pitchFamily="34" charset="0"/>
                <a:cs typeface="Segoe UI Light" panose="020B0502040204020203" pitchFamily="34" charset="0"/>
              </a:rPr>
              <a:t> figures.</a:t>
            </a:r>
          </a:p>
          <a:p>
            <a:pPr algn="l">
              <a:buFont typeface="Arial" panose="020B0604020202020204" pitchFamily="34" charset="0"/>
              <a:buChar char="•"/>
            </a:pPr>
            <a:r>
              <a:rPr lang="en-US" sz="1800" b="1" i="0" dirty="0">
                <a:solidFill>
                  <a:schemeClr val="bg1"/>
                </a:solidFill>
                <a:effectLst/>
                <a:latin typeface="Segoe UI Light" panose="020B0502040204020203" pitchFamily="34" charset="0"/>
                <a:cs typeface="Segoe UI Light" panose="020B0502040204020203" pitchFamily="34" charset="0"/>
              </a:rPr>
              <a:t>December</a:t>
            </a:r>
            <a:r>
              <a:rPr lang="en-US" sz="1800" b="0" i="0" dirty="0">
                <a:solidFill>
                  <a:schemeClr val="bg1"/>
                </a:solidFill>
                <a:effectLst/>
                <a:latin typeface="Segoe UI Light" panose="020B0502040204020203" pitchFamily="34" charset="0"/>
                <a:cs typeface="Segoe UI Light" panose="020B0502040204020203" pitchFamily="34" charset="0"/>
              </a:rPr>
              <a:t> consistently </a:t>
            </a:r>
            <a:r>
              <a:rPr lang="en-US" sz="1800" b="1" i="0" dirty="0">
                <a:solidFill>
                  <a:schemeClr val="bg1"/>
                </a:solidFill>
                <a:effectLst/>
                <a:latin typeface="Segoe UI Light" panose="020B0502040204020203" pitchFamily="34" charset="0"/>
                <a:cs typeface="Segoe UI Light" panose="020B0502040204020203" pitchFamily="34" charset="0"/>
              </a:rPr>
              <a:t>strong</a:t>
            </a:r>
            <a:r>
              <a:rPr lang="en-US" sz="1800" b="0" i="0" dirty="0">
                <a:solidFill>
                  <a:schemeClr val="bg1"/>
                </a:solidFill>
                <a:effectLst/>
                <a:latin typeface="Segoe UI Light" panose="020B0502040204020203" pitchFamily="34" charset="0"/>
                <a:cs typeface="Segoe UI Light" panose="020B0502040204020203" pitchFamily="34" charset="0"/>
              </a:rPr>
              <a:t>, suggesting a </a:t>
            </a:r>
            <a:r>
              <a:rPr lang="en-US" sz="1800" b="1" i="0" dirty="0">
                <a:solidFill>
                  <a:schemeClr val="bg1"/>
                </a:solidFill>
                <a:effectLst/>
                <a:latin typeface="Segoe UI Light" panose="020B0502040204020203" pitchFamily="34" charset="0"/>
                <a:cs typeface="Segoe UI Light" panose="020B0502040204020203" pitchFamily="34" charset="0"/>
              </a:rPr>
              <a:t>holiday season</a:t>
            </a:r>
            <a:r>
              <a:rPr lang="en-US" sz="1800" b="0" i="0" dirty="0">
                <a:solidFill>
                  <a:schemeClr val="bg1"/>
                </a:solidFill>
                <a:effectLst/>
                <a:latin typeface="Segoe UI Light" panose="020B0502040204020203" pitchFamily="34" charset="0"/>
                <a:cs typeface="Segoe UI Light" panose="020B0502040204020203" pitchFamily="34" charset="0"/>
              </a:rPr>
              <a:t> impact on sales.</a:t>
            </a:r>
          </a:p>
          <a:p>
            <a:pPr algn="l">
              <a:buFont typeface="Arial" panose="020B0604020202020204" pitchFamily="34" charset="0"/>
              <a:buChar char="•"/>
            </a:pPr>
            <a:r>
              <a:rPr lang="en-US" sz="1800" b="0" i="0" dirty="0">
                <a:solidFill>
                  <a:schemeClr val="bg1"/>
                </a:solidFill>
                <a:effectLst/>
                <a:latin typeface="Segoe UI Light" panose="020B0502040204020203" pitchFamily="34" charset="0"/>
                <a:cs typeface="Segoe UI Light" panose="020B0502040204020203" pitchFamily="34" charset="0"/>
              </a:rPr>
              <a:t>Understanding monthly trends aids in proactive marketing and inventory planning.</a:t>
            </a:r>
          </a:p>
          <a:p>
            <a:pPr marL="0" indent="0" algn="l">
              <a:buNone/>
            </a:pPr>
            <a:endParaRPr lang="en-US" sz="2400" i="1" dirty="0">
              <a:solidFill>
                <a:schemeClr val="accent5">
                  <a:lumMod val="20000"/>
                  <a:lumOff val="80000"/>
                </a:schemeClr>
              </a:solidFill>
              <a:latin typeface="Segoe UI Light" panose="020B0502040204020203" pitchFamily="34" charset="0"/>
              <a:cs typeface="Segoe UI Light" panose="020B0502040204020203" pitchFamily="34" charset="0"/>
            </a:endParaRPr>
          </a:p>
          <a:p>
            <a:pPr marL="0" indent="0" algn="l">
              <a:buNone/>
            </a:pPr>
            <a:r>
              <a:rPr lang="en-US" sz="2400" i="1" dirty="0">
                <a:solidFill>
                  <a:schemeClr val="accent5">
                    <a:lumMod val="20000"/>
                    <a:lumOff val="80000"/>
                  </a:schemeClr>
                </a:solidFill>
                <a:latin typeface="Segoe UI Light" panose="020B0502040204020203" pitchFamily="34" charset="0"/>
                <a:cs typeface="Segoe UI Light" panose="020B0502040204020203" pitchFamily="34" charset="0"/>
              </a:rPr>
              <a:t>Next Steps</a:t>
            </a:r>
            <a:endParaRPr lang="en-US" sz="1800" b="0" i="1" dirty="0">
              <a:solidFill>
                <a:schemeClr val="accent5">
                  <a:lumMod val="20000"/>
                  <a:lumOff val="80000"/>
                </a:schemeClr>
              </a:solidFill>
              <a:effectLst/>
              <a:latin typeface="Segoe UI Light" panose="020B0502040204020203" pitchFamily="34" charset="0"/>
              <a:cs typeface="Segoe UI Light" panose="020B0502040204020203" pitchFamily="34" charset="0"/>
            </a:endParaRPr>
          </a:p>
          <a:p>
            <a:pPr algn="l">
              <a:buFont typeface="Arial" panose="020B0604020202020204" pitchFamily="34" charset="0"/>
              <a:buChar char="•"/>
            </a:pPr>
            <a:r>
              <a:rPr lang="en-US" sz="1800" b="0" i="0" dirty="0">
                <a:solidFill>
                  <a:schemeClr val="bg1"/>
                </a:solidFill>
                <a:effectLst/>
                <a:latin typeface="Segoe UI Light" panose="020B0502040204020203" pitchFamily="34" charset="0"/>
                <a:cs typeface="Segoe UI Light" panose="020B0502040204020203" pitchFamily="34" charset="0"/>
              </a:rPr>
              <a:t>Plan targeted promotions during peak months.</a:t>
            </a:r>
          </a:p>
          <a:p>
            <a:pPr algn="l">
              <a:buFont typeface="Arial" panose="020B0604020202020204" pitchFamily="34" charset="0"/>
              <a:buChar char="•"/>
            </a:pPr>
            <a:r>
              <a:rPr lang="en-US" sz="1800" b="0" i="0" dirty="0">
                <a:solidFill>
                  <a:schemeClr val="bg1"/>
                </a:solidFill>
                <a:effectLst/>
                <a:latin typeface="Segoe UI Light" panose="020B0502040204020203" pitchFamily="34" charset="0"/>
                <a:cs typeface="Segoe UI Light" panose="020B0502040204020203" pitchFamily="34" charset="0"/>
              </a:rPr>
              <a:t>Optimize inventory to meet fluctuating demand.</a:t>
            </a:r>
          </a:p>
          <a:p>
            <a:pPr algn="l">
              <a:buFont typeface="Arial" panose="020B0604020202020204" pitchFamily="34" charset="0"/>
              <a:buChar char="•"/>
            </a:pPr>
            <a:r>
              <a:rPr lang="en-US" sz="1800" b="0" i="0" dirty="0">
                <a:solidFill>
                  <a:schemeClr val="bg1"/>
                </a:solidFill>
                <a:effectLst/>
                <a:latin typeface="Segoe UI Light" panose="020B0502040204020203" pitchFamily="34" charset="0"/>
                <a:cs typeface="Segoe UI Light" panose="020B0502040204020203" pitchFamily="34" charset="0"/>
              </a:rPr>
              <a:t>Evaluate the impact of external factors on monthly trends.</a:t>
            </a:r>
            <a:endParaRPr lang="en-US" sz="4000" dirty="0">
              <a:solidFill>
                <a:schemeClr val="bg1"/>
              </a:solidFill>
              <a:latin typeface="Segoe UI Light" panose="020B0502040204020203" pitchFamily="34" charset="0"/>
              <a:cs typeface="Segoe UI Light" panose="020B0502040204020203" pitchFamily="34" charset="0"/>
            </a:endParaRPr>
          </a:p>
          <a:p>
            <a:pPr marL="0" indent="0">
              <a:buNone/>
            </a:pPr>
            <a:endParaRPr lang="en-US" dirty="0">
              <a:solidFill>
                <a:schemeClr val="accent5">
                  <a:lumMod val="20000"/>
                  <a:lumOff val="80000"/>
                </a:schemeClr>
              </a:solidFill>
            </a:endParaRPr>
          </a:p>
        </p:txBody>
      </p:sp>
      <p:graphicFrame>
        <p:nvGraphicFramePr>
          <p:cNvPr id="5" name="Chart 4">
            <a:extLst>
              <a:ext uri="{FF2B5EF4-FFF2-40B4-BE49-F238E27FC236}">
                <a16:creationId xmlns:a16="http://schemas.microsoft.com/office/drawing/2014/main" id="{B8A90F25-EAFA-7780-F9B6-5D14DC0DAC9A}"/>
              </a:ext>
            </a:extLst>
          </p:cNvPr>
          <p:cNvGraphicFramePr>
            <a:graphicFrameLocks/>
          </p:cNvGraphicFramePr>
          <p:nvPr>
            <p:extLst>
              <p:ext uri="{D42A27DB-BD31-4B8C-83A1-F6EECF244321}">
                <p14:modId xmlns:p14="http://schemas.microsoft.com/office/powerpoint/2010/main" val="2682505663"/>
              </p:ext>
            </p:extLst>
          </p:nvPr>
        </p:nvGraphicFramePr>
        <p:xfrm>
          <a:off x="7190508" y="831272"/>
          <a:ext cx="4710547" cy="56734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3373231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EB483-59FB-6221-1101-5A573E13ED0A}"/>
              </a:ext>
            </a:extLst>
          </p:cNvPr>
          <p:cNvSpPr>
            <a:spLocks noGrp="1"/>
          </p:cNvSpPr>
          <p:nvPr>
            <p:ph type="ctrTitle"/>
          </p:nvPr>
        </p:nvSpPr>
        <p:spPr>
          <a:xfrm>
            <a:off x="236533" y="159328"/>
            <a:ext cx="11664522" cy="671945"/>
          </a:xfrm>
        </p:spPr>
        <p:txBody>
          <a:bodyPr/>
          <a:lstStyle/>
          <a:p>
            <a:r>
              <a:rPr lang="en-US" sz="4800" dirty="0"/>
              <a:t>Key Performance Indicators (KPIs)</a:t>
            </a:r>
            <a:endParaRPr lang="en-IN" sz="4800" dirty="0"/>
          </a:p>
        </p:txBody>
      </p:sp>
      <p:sp>
        <p:nvSpPr>
          <p:cNvPr id="4" name="Text Placeholder 1">
            <a:extLst>
              <a:ext uri="{FF2B5EF4-FFF2-40B4-BE49-F238E27FC236}">
                <a16:creationId xmlns:a16="http://schemas.microsoft.com/office/drawing/2014/main" id="{C7569215-0E31-5582-14F0-AFAF227A72A3}"/>
              </a:ext>
            </a:extLst>
          </p:cNvPr>
          <p:cNvSpPr txBox="1">
            <a:spLocks/>
          </p:cNvSpPr>
          <p:nvPr/>
        </p:nvSpPr>
        <p:spPr>
          <a:xfrm>
            <a:off x="236533" y="1011382"/>
            <a:ext cx="6108850" cy="5572298"/>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4"/>
            </a:pPr>
            <a:r>
              <a:rPr lang="en-US" dirty="0">
                <a:solidFill>
                  <a:schemeClr val="accent5">
                    <a:lumMod val="20000"/>
                    <a:lumOff val="80000"/>
                  </a:schemeClr>
                </a:solidFill>
                <a:latin typeface="+mj-lt"/>
              </a:rPr>
              <a:t>State wise Sales</a:t>
            </a:r>
          </a:p>
          <a:p>
            <a:pPr marL="0" indent="0">
              <a:buNone/>
            </a:pPr>
            <a:r>
              <a:rPr lang="en-US" i="1" dirty="0">
                <a:solidFill>
                  <a:schemeClr val="accent5">
                    <a:lumMod val="20000"/>
                    <a:lumOff val="80000"/>
                  </a:schemeClr>
                </a:solidFill>
                <a:latin typeface="Segoe UI Light" panose="020B0502040204020203" pitchFamily="34" charset="0"/>
                <a:cs typeface="Segoe UI Light" panose="020B0502040204020203" pitchFamily="34" charset="0"/>
              </a:rPr>
              <a:t>Insights</a:t>
            </a:r>
          </a:p>
          <a:p>
            <a:pPr algn="l">
              <a:buFont typeface="Arial" panose="020B0604020202020204" pitchFamily="34" charset="0"/>
              <a:buChar char="•"/>
            </a:pPr>
            <a:r>
              <a:rPr lang="en-US" sz="1800" b="1" i="0" dirty="0">
                <a:solidFill>
                  <a:schemeClr val="bg1"/>
                </a:solidFill>
                <a:effectLst/>
                <a:latin typeface="Segoe UI Light" panose="020B0502040204020203" pitchFamily="34" charset="0"/>
                <a:cs typeface="Segoe UI Light" panose="020B0502040204020203" pitchFamily="34" charset="0"/>
              </a:rPr>
              <a:t>California, Florida,</a:t>
            </a:r>
            <a:r>
              <a:rPr lang="en-US" sz="1800" b="0" i="0" dirty="0">
                <a:solidFill>
                  <a:schemeClr val="bg1"/>
                </a:solidFill>
                <a:effectLst/>
                <a:latin typeface="Segoe UI Light" panose="020B0502040204020203" pitchFamily="34" charset="0"/>
                <a:cs typeface="Segoe UI Light" panose="020B0502040204020203" pitchFamily="34" charset="0"/>
              </a:rPr>
              <a:t> and </a:t>
            </a:r>
            <a:r>
              <a:rPr lang="en-US" sz="1800" b="1" i="0" dirty="0">
                <a:solidFill>
                  <a:schemeClr val="bg1"/>
                </a:solidFill>
                <a:effectLst/>
                <a:latin typeface="Segoe UI Light" panose="020B0502040204020203" pitchFamily="34" charset="0"/>
                <a:cs typeface="Segoe UI Light" panose="020B0502040204020203" pitchFamily="34" charset="0"/>
              </a:rPr>
              <a:t>Texas</a:t>
            </a:r>
            <a:r>
              <a:rPr lang="en-US" sz="1800" b="0" i="0" dirty="0">
                <a:solidFill>
                  <a:schemeClr val="bg1"/>
                </a:solidFill>
                <a:effectLst/>
                <a:latin typeface="Segoe UI Light" panose="020B0502040204020203" pitchFamily="34" charset="0"/>
                <a:cs typeface="Segoe UI Light" panose="020B0502040204020203" pitchFamily="34" charset="0"/>
              </a:rPr>
              <a:t> are </a:t>
            </a:r>
            <a:r>
              <a:rPr lang="en-US" sz="1800" b="1" i="0" dirty="0">
                <a:solidFill>
                  <a:schemeClr val="bg1"/>
                </a:solidFill>
                <a:effectLst/>
                <a:latin typeface="Segoe UI Light" panose="020B0502040204020203" pitchFamily="34" charset="0"/>
                <a:cs typeface="Segoe UI Light" panose="020B0502040204020203" pitchFamily="34" charset="0"/>
              </a:rPr>
              <a:t>top sales</a:t>
            </a:r>
            <a:r>
              <a:rPr lang="en-US" sz="1800" b="0" i="0" dirty="0">
                <a:solidFill>
                  <a:schemeClr val="bg1"/>
                </a:solidFill>
                <a:effectLst/>
                <a:latin typeface="Segoe UI Light" panose="020B0502040204020203" pitchFamily="34" charset="0"/>
                <a:cs typeface="Segoe UI Light" panose="020B0502040204020203" pitchFamily="34" charset="0"/>
              </a:rPr>
              <a:t> contributors, emphasizing key regional markets.</a:t>
            </a:r>
          </a:p>
          <a:p>
            <a:pPr algn="l">
              <a:buFont typeface="Arial" panose="020B0604020202020204" pitchFamily="34" charset="0"/>
              <a:buChar char="•"/>
            </a:pPr>
            <a:r>
              <a:rPr lang="en-US" sz="1800" b="0" i="0" dirty="0">
                <a:solidFill>
                  <a:schemeClr val="bg1"/>
                </a:solidFill>
                <a:effectLst/>
                <a:latin typeface="Segoe UI Light" panose="020B0502040204020203" pitchFamily="34" charset="0"/>
                <a:cs typeface="Segoe UI Light" panose="020B0502040204020203" pitchFamily="34" charset="0"/>
              </a:rPr>
              <a:t>Varied sales across states indicate potential for targeted regional strategies.</a:t>
            </a:r>
          </a:p>
          <a:p>
            <a:pPr algn="l">
              <a:buFont typeface="Arial" panose="020B0604020202020204" pitchFamily="34" charset="0"/>
              <a:buChar char="•"/>
            </a:pPr>
            <a:r>
              <a:rPr lang="en-US" sz="1800" b="0" i="0" dirty="0">
                <a:solidFill>
                  <a:schemeClr val="bg1"/>
                </a:solidFill>
                <a:effectLst/>
                <a:latin typeface="Segoe UI Light" panose="020B0502040204020203" pitchFamily="34" charset="0"/>
                <a:cs typeface="Segoe UI Light" panose="020B0502040204020203" pitchFamily="34" charset="0"/>
              </a:rPr>
              <a:t>Opportunities for expansion or intensified marketing efforts in high-performing states.</a:t>
            </a:r>
          </a:p>
          <a:p>
            <a:pPr marL="0" indent="0" algn="l">
              <a:buNone/>
            </a:pPr>
            <a:endParaRPr lang="en-US" sz="2400" i="1" dirty="0">
              <a:solidFill>
                <a:schemeClr val="accent5">
                  <a:lumMod val="20000"/>
                  <a:lumOff val="80000"/>
                </a:schemeClr>
              </a:solidFill>
              <a:latin typeface="Segoe UI Light" panose="020B0502040204020203" pitchFamily="34" charset="0"/>
              <a:cs typeface="Segoe UI Light" panose="020B0502040204020203" pitchFamily="34" charset="0"/>
            </a:endParaRPr>
          </a:p>
          <a:p>
            <a:pPr marL="0" indent="0" algn="l">
              <a:buNone/>
            </a:pPr>
            <a:r>
              <a:rPr lang="en-US" sz="2400" i="1" dirty="0">
                <a:solidFill>
                  <a:schemeClr val="accent5">
                    <a:lumMod val="20000"/>
                    <a:lumOff val="80000"/>
                  </a:schemeClr>
                </a:solidFill>
                <a:latin typeface="Segoe UI Light" panose="020B0502040204020203" pitchFamily="34" charset="0"/>
                <a:cs typeface="Segoe UI Light" panose="020B0502040204020203" pitchFamily="34" charset="0"/>
              </a:rPr>
              <a:t>Next Steps</a:t>
            </a:r>
          </a:p>
          <a:p>
            <a:pPr algn="l">
              <a:buFont typeface="Arial" panose="020B0604020202020204" pitchFamily="34" charset="0"/>
              <a:buChar char="•"/>
            </a:pPr>
            <a:r>
              <a:rPr lang="en-US" sz="1800" b="0" i="0" dirty="0">
                <a:solidFill>
                  <a:schemeClr val="bg1"/>
                </a:solidFill>
                <a:effectLst/>
                <a:latin typeface="Segoe UI Light" panose="020B0502040204020203" pitchFamily="34" charset="0"/>
                <a:cs typeface="Segoe UI Light" panose="020B0502040204020203" pitchFamily="34" charset="0"/>
              </a:rPr>
              <a:t>Tailor marketing strategies to capitalize on state preferences.</a:t>
            </a:r>
          </a:p>
          <a:p>
            <a:pPr algn="l">
              <a:buFont typeface="Arial" panose="020B0604020202020204" pitchFamily="34" charset="0"/>
              <a:buChar char="•"/>
            </a:pPr>
            <a:r>
              <a:rPr lang="en-US" sz="1800" b="0" i="0" dirty="0">
                <a:solidFill>
                  <a:schemeClr val="bg1"/>
                </a:solidFill>
                <a:effectLst/>
                <a:latin typeface="Segoe UI Light" panose="020B0502040204020203" pitchFamily="34" charset="0"/>
                <a:cs typeface="Segoe UI Light" panose="020B0502040204020203" pitchFamily="34" charset="0"/>
              </a:rPr>
              <a:t>Assess expansion opportunities in high-performing regions.</a:t>
            </a:r>
          </a:p>
          <a:p>
            <a:pPr algn="l">
              <a:buFont typeface="Arial" panose="020B0604020202020204" pitchFamily="34" charset="0"/>
              <a:buChar char="•"/>
            </a:pPr>
            <a:r>
              <a:rPr lang="en-US" sz="1800" b="0" i="0" dirty="0">
                <a:solidFill>
                  <a:schemeClr val="bg1"/>
                </a:solidFill>
                <a:effectLst/>
                <a:latin typeface="Segoe UI Light" panose="020B0502040204020203" pitchFamily="34" charset="0"/>
                <a:cs typeface="Segoe UI Light" panose="020B0502040204020203" pitchFamily="34" charset="0"/>
              </a:rPr>
              <a:t>Monitor and adapt strategies based on regional sales patterns.</a:t>
            </a:r>
            <a:endParaRPr lang="en-US" i="1" dirty="0">
              <a:solidFill>
                <a:schemeClr val="bg1"/>
              </a:solidFill>
              <a:latin typeface="Segoe UI Light" panose="020B0502040204020203" pitchFamily="34" charset="0"/>
              <a:cs typeface="Segoe UI Light" panose="020B0502040204020203" pitchFamily="34" charset="0"/>
            </a:endParaRPr>
          </a:p>
          <a:p>
            <a:pPr marL="0" indent="0">
              <a:buNone/>
            </a:pPr>
            <a:endParaRPr lang="en-US" dirty="0">
              <a:solidFill>
                <a:schemeClr val="accent5">
                  <a:lumMod val="20000"/>
                  <a:lumOff val="80000"/>
                </a:schemeClr>
              </a:solidFill>
            </a:endParaRPr>
          </a:p>
        </p:txBody>
      </p:sp>
      <mc:AlternateContent xmlns:mc="http://schemas.openxmlformats.org/markup-compatibility/2006" xmlns:cx4="http://schemas.microsoft.com/office/drawing/2016/5/10/chartex">
        <mc:Choice Requires="cx4">
          <p:graphicFrame>
            <p:nvGraphicFramePr>
              <p:cNvPr id="5" name="Chart 4">
                <a:extLst>
                  <a:ext uri="{FF2B5EF4-FFF2-40B4-BE49-F238E27FC236}">
                    <a16:creationId xmlns:a16="http://schemas.microsoft.com/office/drawing/2014/main" id="{26F9F135-8663-744B-D7BB-C3BA2437790F}"/>
                  </a:ext>
                </a:extLst>
              </p:cNvPr>
              <p:cNvGraphicFramePr/>
              <p:nvPr>
                <p:extLst>
                  <p:ext uri="{D42A27DB-BD31-4B8C-83A1-F6EECF244321}">
                    <p14:modId xmlns:p14="http://schemas.microsoft.com/office/powerpoint/2010/main" val="2123833277"/>
                  </p:ext>
                </p:extLst>
              </p:nvPr>
            </p:nvGraphicFramePr>
            <p:xfrm>
              <a:off x="6345384" y="1011382"/>
              <a:ext cx="5610084" cy="5572298"/>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5" name="Chart 4">
                <a:extLst>
                  <a:ext uri="{FF2B5EF4-FFF2-40B4-BE49-F238E27FC236}">
                    <a16:creationId xmlns:a16="http://schemas.microsoft.com/office/drawing/2014/main" id="{26F9F135-8663-744B-D7BB-C3BA2437790F}"/>
                  </a:ext>
                </a:extLst>
              </p:cNvPr>
              <p:cNvPicPr>
                <a:picLocks noGrp="1" noRot="1" noChangeAspect="1" noMove="1" noResize="1" noEditPoints="1" noAdjustHandles="1" noChangeArrowheads="1" noChangeShapeType="1"/>
              </p:cNvPicPr>
              <p:nvPr/>
            </p:nvPicPr>
            <p:blipFill>
              <a:blip r:embed="rId3"/>
              <a:stretch>
                <a:fillRect/>
              </a:stretch>
            </p:blipFill>
            <p:spPr>
              <a:xfrm>
                <a:off x="6345384" y="1011382"/>
                <a:ext cx="5610084" cy="5572298"/>
              </a:xfrm>
              <a:prstGeom prst="rect">
                <a:avLst/>
              </a:prstGeom>
            </p:spPr>
          </p:pic>
        </mc:Fallback>
      </mc:AlternateContent>
    </p:spTree>
    <p:extLst>
      <p:ext uri="{BB962C8B-B14F-4D97-AF65-F5344CB8AC3E}">
        <p14:creationId xmlns:p14="http://schemas.microsoft.com/office/powerpoint/2010/main" val="311018414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EB483-59FB-6221-1101-5A573E13ED0A}"/>
              </a:ext>
            </a:extLst>
          </p:cNvPr>
          <p:cNvSpPr>
            <a:spLocks noGrp="1"/>
          </p:cNvSpPr>
          <p:nvPr>
            <p:ph type="ctrTitle"/>
          </p:nvPr>
        </p:nvSpPr>
        <p:spPr>
          <a:xfrm>
            <a:off x="236533" y="159328"/>
            <a:ext cx="11664522" cy="671945"/>
          </a:xfrm>
        </p:spPr>
        <p:txBody>
          <a:bodyPr/>
          <a:lstStyle/>
          <a:p>
            <a:r>
              <a:rPr lang="en-US" sz="4800" dirty="0"/>
              <a:t>Key Performance Indicators (KPIs)</a:t>
            </a:r>
            <a:endParaRPr lang="en-IN" sz="4800" dirty="0"/>
          </a:p>
        </p:txBody>
      </p:sp>
      <p:sp>
        <p:nvSpPr>
          <p:cNvPr id="4" name="Text Placeholder 1">
            <a:extLst>
              <a:ext uri="{FF2B5EF4-FFF2-40B4-BE49-F238E27FC236}">
                <a16:creationId xmlns:a16="http://schemas.microsoft.com/office/drawing/2014/main" id="{C7569215-0E31-5582-14F0-AFAF227A72A3}"/>
              </a:ext>
            </a:extLst>
          </p:cNvPr>
          <p:cNvSpPr txBox="1">
            <a:spLocks/>
          </p:cNvSpPr>
          <p:nvPr/>
        </p:nvSpPr>
        <p:spPr>
          <a:xfrm>
            <a:off x="236533" y="1025236"/>
            <a:ext cx="6621467" cy="5544376"/>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5"/>
            </a:pPr>
            <a:r>
              <a:rPr lang="en-US" dirty="0">
                <a:solidFill>
                  <a:schemeClr val="accent5">
                    <a:lumMod val="20000"/>
                    <a:lumOff val="80000"/>
                  </a:schemeClr>
                </a:solidFill>
                <a:latin typeface="+mj-lt"/>
              </a:rPr>
              <a:t>Store wise Sales (Top 5)</a:t>
            </a:r>
          </a:p>
          <a:p>
            <a:pPr marL="0" indent="0">
              <a:buNone/>
            </a:pPr>
            <a:r>
              <a:rPr lang="en-US" i="1" dirty="0">
                <a:solidFill>
                  <a:schemeClr val="accent5">
                    <a:lumMod val="20000"/>
                    <a:lumOff val="80000"/>
                  </a:schemeClr>
                </a:solidFill>
                <a:latin typeface="Segoe UI Light" panose="020B0502040204020203" pitchFamily="34" charset="0"/>
                <a:cs typeface="Segoe UI Light" panose="020B0502040204020203" pitchFamily="34" charset="0"/>
              </a:rPr>
              <a:t>Insights</a:t>
            </a:r>
          </a:p>
          <a:p>
            <a:pPr algn="l">
              <a:buFont typeface="Arial" panose="020B0604020202020204" pitchFamily="34" charset="0"/>
              <a:buChar char="•"/>
            </a:pPr>
            <a:r>
              <a:rPr lang="en-US" sz="1800" b="1" i="0" u="sng" dirty="0" err="1">
                <a:solidFill>
                  <a:schemeClr val="bg1"/>
                </a:solidFill>
                <a:effectLst/>
                <a:latin typeface="Segoe UI Light" panose="020B0502040204020203" pitchFamily="34" charset="0"/>
                <a:cs typeface="Segoe UI Light" panose="020B0502040204020203" pitchFamily="34" charset="0"/>
              </a:rPr>
              <a:t>Tilloch</a:t>
            </a:r>
            <a:r>
              <a:rPr lang="en-US" sz="1800" b="0" i="0" dirty="0">
                <a:solidFill>
                  <a:schemeClr val="bg1"/>
                </a:solidFill>
                <a:effectLst/>
                <a:latin typeface="Segoe UI Light" panose="020B0502040204020203" pitchFamily="34" charset="0"/>
                <a:cs typeface="Segoe UI Light" panose="020B0502040204020203" pitchFamily="34" charset="0"/>
              </a:rPr>
              <a:t> </a:t>
            </a:r>
            <a:r>
              <a:rPr lang="en-US" sz="1800" b="1" i="0" dirty="0">
                <a:solidFill>
                  <a:schemeClr val="bg1"/>
                </a:solidFill>
                <a:effectLst/>
                <a:latin typeface="Segoe UI Light" panose="020B0502040204020203" pitchFamily="34" charset="0"/>
                <a:cs typeface="Segoe UI Light" panose="020B0502040204020203" pitchFamily="34" charset="0"/>
              </a:rPr>
              <a:t>Store</a:t>
            </a:r>
            <a:r>
              <a:rPr lang="en-US" sz="1800" b="0" i="0" dirty="0">
                <a:solidFill>
                  <a:schemeClr val="bg1"/>
                </a:solidFill>
                <a:effectLst/>
                <a:latin typeface="Segoe UI Light" panose="020B0502040204020203" pitchFamily="34" charset="0"/>
                <a:cs typeface="Segoe UI Light" panose="020B0502040204020203" pitchFamily="34" charset="0"/>
              </a:rPr>
              <a:t> leads in sales, indicating a successful store strategy.</a:t>
            </a:r>
          </a:p>
          <a:p>
            <a:pPr algn="l">
              <a:buFont typeface="Arial" panose="020B0604020202020204" pitchFamily="34" charset="0"/>
              <a:buChar char="•"/>
            </a:pPr>
            <a:r>
              <a:rPr lang="en-US" sz="1800" b="0" i="0" dirty="0">
                <a:solidFill>
                  <a:schemeClr val="bg1"/>
                </a:solidFill>
                <a:effectLst/>
                <a:latin typeface="Segoe UI Light" panose="020B0502040204020203" pitchFamily="34" charset="0"/>
                <a:cs typeface="Segoe UI Light" panose="020B0502040204020203" pitchFamily="34" charset="0"/>
              </a:rPr>
              <a:t>Varied sales across stores provide insights into successful practices.</a:t>
            </a:r>
          </a:p>
          <a:p>
            <a:pPr algn="l">
              <a:buFont typeface="Arial" panose="020B0604020202020204" pitchFamily="34" charset="0"/>
              <a:buChar char="•"/>
            </a:pPr>
            <a:r>
              <a:rPr lang="en-US" sz="1800" b="0" i="0" dirty="0">
                <a:solidFill>
                  <a:schemeClr val="bg1"/>
                </a:solidFill>
                <a:effectLst/>
                <a:latin typeface="Segoe UI Light" panose="020B0502040204020203" pitchFamily="34" charset="0"/>
                <a:cs typeface="Segoe UI Light" panose="020B0502040204020203" pitchFamily="34" charset="0"/>
              </a:rPr>
              <a:t>Strategies from top-performing stores can be replicated for improved overall performance.</a:t>
            </a:r>
          </a:p>
          <a:p>
            <a:pPr marL="0" indent="0" algn="l">
              <a:buNone/>
            </a:pPr>
            <a:endParaRPr lang="en-US" sz="2400" i="1" dirty="0">
              <a:solidFill>
                <a:schemeClr val="accent5">
                  <a:lumMod val="20000"/>
                  <a:lumOff val="80000"/>
                </a:schemeClr>
              </a:solidFill>
              <a:latin typeface="Segoe UI Light" panose="020B0502040204020203" pitchFamily="34" charset="0"/>
              <a:cs typeface="Segoe UI Light" panose="020B0502040204020203" pitchFamily="34" charset="0"/>
            </a:endParaRPr>
          </a:p>
          <a:p>
            <a:pPr marL="0" indent="0" algn="l">
              <a:buNone/>
            </a:pPr>
            <a:r>
              <a:rPr lang="en-US" sz="2400" i="1" dirty="0">
                <a:solidFill>
                  <a:schemeClr val="accent5">
                    <a:lumMod val="20000"/>
                    <a:lumOff val="80000"/>
                  </a:schemeClr>
                </a:solidFill>
                <a:latin typeface="Segoe UI Light" panose="020B0502040204020203" pitchFamily="34" charset="0"/>
                <a:cs typeface="Segoe UI Light" panose="020B0502040204020203" pitchFamily="34" charset="0"/>
              </a:rPr>
              <a:t>Next Steps</a:t>
            </a:r>
            <a:endParaRPr lang="en-US" sz="1800" i="1" dirty="0">
              <a:solidFill>
                <a:schemeClr val="accent5">
                  <a:lumMod val="20000"/>
                  <a:lumOff val="80000"/>
                </a:schemeClr>
              </a:solidFill>
              <a:latin typeface="Segoe UI Light" panose="020B0502040204020203" pitchFamily="34" charset="0"/>
              <a:cs typeface="Segoe UI Light" panose="020B0502040204020203" pitchFamily="34" charset="0"/>
            </a:endParaRPr>
          </a:p>
          <a:p>
            <a:pPr algn="l">
              <a:buFont typeface="Arial" panose="020B0604020202020204" pitchFamily="34" charset="0"/>
              <a:buChar char="•"/>
            </a:pPr>
            <a:r>
              <a:rPr lang="en-US" sz="1800" b="0" i="0" dirty="0">
                <a:solidFill>
                  <a:schemeClr val="bg1"/>
                </a:solidFill>
                <a:effectLst/>
                <a:latin typeface="Segoe UI Light" panose="020B0502040204020203" pitchFamily="34" charset="0"/>
                <a:cs typeface="Segoe UI Light" panose="020B0502040204020203" pitchFamily="34" charset="0"/>
              </a:rPr>
              <a:t>Analyze successful practices of top-performing stores.</a:t>
            </a:r>
          </a:p>
          <a:p>
            <a:pPr algn="l">
              <a:buFont typeface="Arial" panose="020B0604020202020204" pitchFamily="34" charset="0"/>
              <a:buChar char="•"/>
            </a:pPr>
            <a:r>
              <a:rPr lang="en-US" sz="1800" b="0" i="0" dirty="0">
                <a:solidFill>
                  <a:schemeClr val="bg1"/>
                </a:solidFill>
                <a:effectLst/>
                <a:latin typeface="Segoe UI Light" panose="020B0502040204020203" pitchFamily="34" charset="0"/>
                <a:cs typeface="Segoe UI Light" panose="020B0502040204020203" pitchFamily="34" charset="0"/>
              </a:rPr>
              <a:t>Implement successful strategies in other stores.</a:t>
            </a:r>
          </a:p>
          <a:p>
            <a:pPr algn="l">
              <a:buFont typeface="Arial" panose="020B0604020202020204" pitchFamily="34" charset="0"/>
              <a:buChar char="•"/>
            </a:pPr>
            <a:r>
              <a:rPr lang="en-US" sz="1800" b="0" i="0" dirty="0">
                <a:solidFill>
                  <a:schemeClr val="bg1"/>
                </a:solidFill>
                <a:effectLst/>
                <a:latin typeface="Segoe UI Light" panose="020B0502040204020203" pitchFamily="34" charset="0"/>
                <a:cs typeface="Segoe UI Light" panose="020B0502040204020203" pitchFamily="34" charset="0"/>
              </a:rPr>
              <a:t>Foster healthy competition among stores for improved performance.</a:t>
            </a:r>
          </a:p>
        </p:txBody>
      </p:sp>
      <p:graphicFrame>
        <p:nvGraphicFramePr>
          <p:cNvPr id="6" name="Chart 5">
            <a:extLst>
              <a:ext uri="{FF2B5EF4-FFF2-40B4-BE49-F238E27FC236}">
                <a16:creationId xmlns:a16="http://schemas.microsoft.com/office/drawing/2014/main" id="{7DFB19CB-1C8D-0E3B-3BA3-1FBCEBB538C8}"/>
              </a:ext>
            </a:extLst>
          </p:cNvPr>
          <p:cNvGraphicFramePr>
            <a:graphicFrameLocks/>
          </p:cNvGraphicFramePr>
          <p:nvPr>
            <p:extLst>
              <p:ext uri="{D42A27DB-BD31-4B8C-83A1-F6EECF244321}">
                <p14:modId xmlns:p14="http://schemas.microsoft.com/office/powerpoint/2010/main" val="2939063713"/>
              </p:ext>
            </p:extLst>
          </p:nvPr>
        </p:nvGraphicFramePr>
        <p:xfrm>
          <a:off x="6857999" y="1025236"/>
          <a:ext cx="5043055" cy="5544376"/>
        </p:xfrm>
        <a:graphic>
          <a:graphicData uri="http://schemas.openxmlformats.org/drawingml/2006/chart">
            <c:chart xmlns:c="http://schemas.openxmlformats.org/drawingml/2006/chart" xmlns:r="http://schemas.openxmlformats.org/officeDocument/2006/relationships" r:id="rId2"/>
          </a:graphicData>
        </a:graphic>
      </p:graphicFrame>
      <p:sp>
        <p:nvSpPr>
          <p:cNvPr id="7" name="Oval 6">
            <a:extLst>
              <a:ext uri="{FF2B5EF4-FFF2-40B4-BE49-F238E27FC236}">
                <a16:creationId xmlns:a16="http://schemas.microsoft.com/office/drawing/2014/main" id="{20FE6C09-B32A-FB7B-8FC9-7D6B89D09085}"/>
              </a:ext>
            </a:extLst>
          </p:cNvPr>
          <p:cNvSpPr/>
          <p:nvPr/>
        </p:nvSpPr>
        <p:spPr>
          <a:xfrm>
            <a:off x="7408983" y="1409007"/>
            <a:ext cx="590843" cy="576775"/>
          </a:xfrm>
          <a:prstGeom prst="ellipse">
            <a:avLst/>
          </a:prstGeom>
          <a:solidFill>
            <a:schemeClr val="accent1">
              <a:lumMod val="40000"/>
              <a:lumOff val="60000"/>
            </a:schemeClr>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600" dirty="0"/>
          </a:p>
        </p:txBody>
      </p:sp>
      <p:sp>
        <p:nvSpPr>
          <p:cNvPr id="8" name="Oval 7">
            <a:extLst>
              <a:ext uri="{FF2B5EF4-FFF2-40B4-BE49-F238E27FC236}">
                <a16:creationId xmlns:a16="http://schemas.microsoft.com/office/drawing/2014/main" id="{64D883C0-549D-BA00-3367-B4A289DAFC3D}"/>
              </a:ext>
            </a:extLst>
          </p:cNvPr>
          <p:cNvSpPr/>
          <p:nvPr/>
        </p:nvSpPr>
        <p:spPr>
          <a:xfrm>
            <a:off x="7690338" y="3509036"/>
            <a:ext cx="590843" cy="576775"/>
          </a:xfrm>
          <a:prstGeom prst="ellipse">
            <a:avLst/>
          </a:prstGeom>
          <a:solidFill>
            <a:schemeClr val="accent1">
              <a:lumMod val="40000"/>
              <a:lumOff val="60000"/>
            </a:schemeClr>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80DD8A74-DC11-0AF4-1C3C-1E5A90B0ABEF}"/>
              </a:ext>
            </a:extLst>
          </p:cNvPr>
          <p:cNvSpPr/>
          <p:nvPr/>
        </p:nvSpPr>
        <p:spPr>
          <a:xfrm>
            <a:off x="7861495" y="4553243"/>
            <a:ext cx="590843" cy="576775"/>
          </a:xfrm>
          <a:prstGeom prst="ellipse">
            <a:avLst/>
          </a:prstGeom>
          <a:solidFill>
            <a:schemeClr val="accent1">
              <a:lumMod val="40000"/>
              <a:lumOff val="60000"/>
            </a:schemeClr>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2BC098CA-E411-ADA3-5FFF-DC25DCF6AA1C}"/>
              </a:ext>
            </a:extLst>
          </p:cNvPr>
          <p:cNvSpPr/>
          <p:nvPr/>
        </p:nvSpPr>
        <p:spPr>
          <a:xfrm>
            <a:off x="7985759" y="5597450"/>
            <a:ext cx="590843" cy="576775"/>
          </a:xfrm>
          <a:prstGeom prst="ellipse">
            <a:avLst/>
          </a:prstGeom>
          <a:solidFill>
            <a:schemeClr val="accent1">
              <a:lumMod val="40000"/>
              <a:lumOff val="60000"/>
            </a:schemeClr>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8F7F1885-0BD5-1898-B4CD-4D0EDD786661}"/>
              </a:ext>
            </a:extLst>
          </p:cNvPr>
          <p:cNvSpPr/>
          <p:nvPr/>
        </p:nvSpPr>
        <p:spPr>
          <a:xfrm>
            <a:off x="7566073" y="2447458"/>
            <a:ext cx="590843" cy="576775"/>
          </a:xfrm>
          <a:prstGeom prst="ellipse">
            <a:avLst/>
          </a:prstGeom>
          <a:solidFill>
            <a:schemeClr val="accent1">
              <a:lumMod val="40000"/>
              <a:lumOff val="60000"/>
            </a:schemeClr>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2DB7FE62-972D-AFD9-971A-E8E7F00D1B52}"/>
              </a:ext>
            </a:extLst>
          </p:cNvPr>
          <p:cNvSpPr txBox="1"/>
          <p:nvPr/>
        </p:nvSpPr>
        <p:spPr>
          <a:xfrm>
            <a:off x="8550809" y="1239730"/>
            <a:ext cx="783099" cy="338554"/>
          </a:xfrm>
          <a:prstGeom prst="rect">
            <a:avLst/>
          </a:prstGeom>
          <a:noFill/>
        </p:spPr>
        <p:txBody>
          <a:bodyPr wrap="square" rtlCol="0">
            <a:spAutoFit/>
          </a:bodyPr>
          <a:lstStyle/>
          <a:p>
            <a:pPr algn="ctr"/>
            <a:r>
              <a:rPr lang="en-US" sz="1600" dirty="0">
                <a:solidFill>
                  <a:schemeClr val="bg1"/>
                </a:solidFill>
                <a:latin typeface="Segoe UI Light" panose="020B0502040204020203" pitchFamily="34" charset="0"/>
                <a:cs typeface="Segoe UI Light" panose="020B0502040204020203" pitchFamily="34" charset="0"/>
              </a:rPr>
              <a:t>$6.2M</a:t>
            </a:r>
            <a:endParaRPr lang="en-IN" sz="1600" dirty="0">
              <a:solidFill>
                <a:schemeClr val="bg1"/>
              </a:solidFill>
              <a:latin typeface="Segoe UI Light" panose="020B0502040204020203" pitchFamily="34" charset="0"/>
              <a:cs typeface="Segoe UI Light" panose="020B0502040204020203" pitchFamily="34" charset="0"/>
            </a:endParaRPr>
          </a:p>
        </p:txBody>
      </p:sp>
      <p:sp>
        <p:nvSpPr>
          <p:cNvPr id="13" name="TextBox 12">
            <a:extLst>
              <a:ext uri="{FF2B5EF4-FFF2-40B4-BE49-F238E27FC236}">
                <a16:creationId xmlns:a16="http://schemas.microsoft.com/office/drawing/2014/main" id="{4DA273DE-DB7B-E153-DC59-64023AF5EF88}"/>
              </a:ext>
            </a:extLst>
          </p:cNvPr>
          <p:cNvSpPr txBox="1"/>
          <p:nvPr/>
        </p:nvSpPr>
        <p:spPr>
          <a:xfrm>
            <a:off x="8550809" y="2278181"/>
            <a:ext cx="783099" cy="338554"/>
          </a:xfrm>
          <a:prstGeom prst="rect">
            <a:avLst/>
          </a:prstGeom>
          <a:noFill/>
        </p:spPr>
        <p:txBody>
          <a:bodyPr wrap="square" rtlCol="0">
            <a:spAutoFit/>
          </a:bodyPr>
          <a:lstStyle/>
          <a:p>
            <a:pPr algn="ctr"/>
            <a:r>
              <a:rPr lang="en-US" sz="1600" dirty="0">
                <a:solidFill>
                  <a:schemeClr val="bg1"/>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$6.1M</a:t>
            </a:r>
            <a:endParaRPr lang="en-IN" sz="1600" dirty="0">
              <a:solidFill>
                <a:schemeClr val="bg1"/>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14" name="TextBox 13">
            <a:extLst>
              <a:ext uri="{FF2B5EF4-FFF2-40B4-BE49-F238E27FC236}">
                <a16:creationId xmlns:a16="http://schemas.microsoft.com/office/drawing/2014/main" id="{496AFB3D-BF86-9B76-8ECA-6974BFCDE833}"/>
              </a:ext>
            </a:extLst>
          </p:cNvPr>
          <p:cNvSpPr txBox="1"/>
          <p:nvPr/>
        </p:nvSpPr>
        <p:spPr>
          <a:xfrm>
            <a:off x="8567226" y="3339759"/>
            <a:ext cx="783099" cy="338554"/>
          </a:xfrm>
          <a:prstGeom prst="rect">
            <a:avLst/>
          </a:prstGeom>
          <a:noFill/>
        </p:spPr>
        <p:txBody>
          <a:bodyPr wrap="square" rtlCol="0">
            <a:spAutoFit/>
          </a:bodyPr>
          <a:lstStyle/>
          <a:p>
            <a:pPr algn="ctr"/>
            <a:r>
              <a:rPr lang="en-US" sz="1600" dirty="0">
                <a:solidFill>
                  <a:schemeClr val="bg1"/>
                </a:solidFill>
                <a:latin typeface="Segoe UI Light" panose="020B0502040204020203" pitchFamily="34" charset="0"/>
                <a:cs typeface="Segoe UI Light" panose="020B0502040204020203" pitchFamily="34" charset="0"/>
              </a:rPr>
              <a:t>$5.3M</a:t>
            </a:r>
            <a:endParaRPr lang="en-IN" sz="1600" dirty="0">
              <a:solidFill>
                <a:schemeClr val="bg1"/>
              </a:solidFill>
              <a:latin typeface="Segoe UI Light" panose="020B0502040204020203" pitchFamily="34" charset="0"/>
              <a:cs typeface="Segoe UI Light" panose="020B0502040204020203" pitchFamily="34" charset="0"/>
            </a:endParaRPr>
          </a:p>
        </p:txBody>
      </p:sp>
      <p:sp>
        <p:nvSpPr>
          <p:cNvPr id="15" name="TextBox 14">
            <a:extLst>
              <a:ext uri="{FF2B5EF4-FFF2-40B4-BE49-F238E27FC236}">
                <a16:creationId xmlns:a16="http://schemas.microsoft.com/office/drawing/2014/main" id="{ECA32570-FB57-A167-8E34-26B130A31F4E}"/>
              </a:ext>
            </a:extLst>
          </p:cNvPr>
          <p:cNvSpPr txBox="1"/>
          <p:nvPr/>
        </p:nvSpPr>
        <p:spPr>
          <a:xfrm>
            <a:off x="8567225" y="5428173"/>
            <a:ext cx="783099" cy="338554"/>
          </a:xfrm>
          <a:prstGeom prst="rect">
            <a:avLst/>
          </a:prstGeom>
          <a:noFill/>
        </p:spPr>
        <p:txBody>
          <a:bodyPr wrap="square" rtlCol="0">
            <a:spAutoFit/>
          </a:bodyPr>
          <a:lstStyle/>
          <a:p>
            <a:pPr algn="ctr"/>
            <a:r>
              <a:rPr lang="en-US" sz="1600" dirty="0">
                <a:solidFill>
                  <a:schemeClr val="bg1"/>
                </a:solidFill>
                <a:latin typeface="Segoe UI Light" panose="020B0502040204020203" pitchFamily="34" charset="0"/>
                <a:cs typeface="Segoe UI Light" panose="020B0502040204020203" pitchFamily="34" charset="0"/>
              </a:rPr>
              <a:t>$4.9M</a:t>
            </a:r>
            <a:endParaRPr lang="en-IN" sz="1600" dirty="0">
              <a:solidFill>
                <a:schemeClr val="bg1"/>
              </a:solidFill>
              <a:latin typeface="Segoe UI Light" panose="020B0502040204020203" pitchFamily="34" charset="0"/>
              <a:cs typeface="Segoe UI Light" panose="020B0502040204020203" pitchFamily="34" charset="0"/>
            </a:endParaRPr>
          </a:p>
        </p:txBody>
      </p:sp>
      <p:sp>
        <p:nvSpPr>
          <p:cNvPr id="16" name="TextBox 15">
            <a:extLst>
              <a:ext uri="{FF2B5EF4-FFF2-40B4-BE49-F238E27FC236}">
                <a16:creationId xmlns:a16="http://schemas.microsoft.com/office/drawing/2014/main" id="{27408686-9E9C-CFF8-A8BF-FEE3E048CEDB}"/>
              </a:ext>
            </a:extLst>
          </p:cNvPr>
          <p:cNvSpPr txBox="1"/>
          <p:nvPr/>
        </p:nvSpPr>
        <p:spPr>
          <a:xfrm>
            <a:off x="8571911" y="4401337"/>
            <a:ext cx="783099" cy="338554"/>
          </a:xfrm>
          <a:prstGeom prst="rect">
            <a:avLst/>
          </a:prstGeom>
          <a:noFill/>
        </p:spPr>
        <p:txBody>
          <a:bodyPr wrap="square" rtlCol="0">
            <a:spAutoFit/>
          </a:bodyPr>
          <a:lstStyle/>
          <a:p>
            <a:pPr algn="ctr"/>
            <a:r>
              <a:rPr lang="en-US" sz="1600" dirty="0">
                <a:solidFill>
                  <a:schemeClr val="bg1"/>
                </a:solidFill>
                <a:latin typeface="Segoe UI Light" panose="020B0502040204020203" pitchFamily="34" charset="0"/>
                <a:cs typeface="Segoe UI Light" panose="020B0502040204020203" pitchFamily="34" charset="0"/>
              </a:rPr>
              <a:t>$5.1M</a:t>
            </a:r>
            <a:endParaRPr lang="en-IN" sz="16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5800333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EB483-59FB-6221-1101-5A573E13ED0A}"/>
              </a:ext>
            </a:extLst>
          </p:cNvPr>
          <p:cNvSpPr>
            <a:spLocks noGrp="1"/>
          </p:cNvSpPr>
          <p:nvPr>
            <p:ph type="ctrTitle"/>
          </p:nvPr>
        </p:nvSpPr>
        <p:spPr>
          <a:xfrm>
            <a:off x="236533" y="159328"/>
            <a:ext cx="11664522" cy="671945"/>
          </a:xfrm>
        </p:spPr>
        <p:txBody>
          <a:bodyPr/>
          <a:lstStyle/>
          <a:p>
            <a:r>
              <a:rPr lang="en-US" sz="4800" dirty="0"/>
              <a:t>Key Performance Indicators (KPIs)</a:t>
            </a:r>
            <a:endParaRPr lang="en-IN" sz="4800" dirty="0"/>
          </a:p>
        </p:txBody>
      </p:sp>
      <p:sp>
        <p:nvSpPr>
          <p:cNvPr id="4" name="Text Placeholder 1">
            <a:extLst>
              <a:ext uri="{FF2B5EF4-FFF2-40B4-BE49-F238E27FC236}">
                <a16:creationId xmlns:a16="http://schemas.microsoft.com/office/drawing/2014/main" id="{C7569215-0E31-5582-14F0-AFAF227A72A3}"/>
              </a:ext>
            </a:extLst>
          </p:cNvPr>
          <p:cNvSpPr txBox="1">
            <a:spLocks/>
          </p:cNvSpPr>
          <p:nvPr/>
        </p:nvSpPr>
        <p:spPr>
          <a:xfrm>
            <a:off x="236533" y="1025236"/>
            <a:ext cx="6302812" cy="5544376"/>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6"/>
            </a:pPr>
            <a:r>
              <a:rPr lang="en-US" dirty="0">
                <a:solidFill>
                  <a:schemeClr val="accent5">
                    <a:lumMod val="20000"/>
                    <a:lumOff val="80000"/>
                  </a:schemeClr>
                </a:solidFill>
                <a:latin typeface="+mj-lt"/>
              </a:rPr>
              <a:t>Region wise Sales</a:t>
            </a:r>
          </a:p>
          <a:p>
            <a:pPr marL="0" indent="0">
              <a:buNone/>
            </a:pPr>
            <a:r>
              <a:rPr lang="en-US" i="1" dirty="0">
                <a:solidFill>
                  <a:schemeClr val="accent5">
                    <a:lumMod val="20000"/>
                    <a:lumOff val="80000"/>
                  </a:schemeClr>
                </a:solidFill>
                <a:latin typeface="Segoe UI Light" panose="020B0502040204020203" pitchFamily="34" charset="0"/>
                <a:cs typeface="Segoe UI Light" panose="020B0502040204020203" pitchFamily="34" charset="0"/>
              </a:rPr>
              <a:t>Insights</a:t>
            </a:r>
          </a:p>
          <a:p>
            <a:pPr algn="l">
              <a:buFont typeface="Arial" panose="020B0604020202020204" pitchFamily="34" charset="0"/>
              <a:buChar char="•"/>
            </a:pPr>
            <a:r>
              <a:rPr lang="en-US" sz="1800" b="1" i="0" dirty="0">
                <a:solidFill>
                  <a:schemeClr val="bg1"/>
                </a:solidFill>
                <a:effectLst/>
                <a:latin typeface="Segoe UI Light" panose="020B0502040204020203" pitchFamily="34" charset="0"/>
                <a:cs typeface="Segoe UI Light" panose="020B0502040204020203" pitchFamily="34" charset="0"/>
              </a:rPr>
              <a:t>South</a:t>
            </a:r>
            <a:r>
              <a:rPr lang="en-US" sz="1800" b="0" i="0" dirty="0">
                <a:solidFill>
                  <a:schemeClr val="bg1"/>
                </a:solidFill>
                <a:effectLst/>
                <a:latin typeface="Segoe UI Light" panose="020B0502040204020203" pitchFamily="34" charset="0"/>
                <a:cs typeface="Segoe UI Light" panose="020B0502040204020203" pitchFamily="34" charset="0"/>
              </a:rPr>
              <a:t> and </a:t>
            </a:r>
            <a:r>
              <a:rPr lang="en-US" sz="1800" b="1" i="0" dirty="0">
                <a:solidFill>
                  <a:schemeClr val="bg1"/>
                </a:solidFill>
                <a:effectLst/>
                <a:latin typeface="Segoe UI Light" panose="020B0502040204020203" pitchFamily="34" charset="0"/>
                <a:cs typeface="Segoe UI Light" panose="020B0502040204020203" pitchFamily="34" charset="0"/>
              </a:rPr>
              <a:t>West</a:t>
            </a:r>
            <a:r>
              <a:rPr lang="en-US" sz="1800" b="0" i="0" dirty="0">
                <a:solidFill>
                  <a:schemeClr val="bg1"/>
                </a:solidFill>
                <a:effectLst/>
                <a:latin typeface="Segoe UI Light" panose="020B0502040204020203" pitchFamily="34" charset="0"/>
                <a:cs typeface="Segoe UI Light" panose="020B0502040204020203" pitchFamily="34" charset="0"/>
              </a:rPr>
              <a:t> regions dominate in sales, influencing regional strategies.</a:t>
            </a:r>
          </a:p>
          <a:p>
            <a:pPr algn="l">
              <a:buFont typeface="Arial" panose="020B0604020202020204" pitchFamily="34" charset="0"/>
              <a:buChar char="•"/>
            </a:pPr>
            <a:r>
              <a:rPr lang="en-US" sz="1800" b="0" i="0" dirty="0">
                <a:solidFill>
                  <a:schemeClr val="bg1"/>
                </a:solidFill>
                <a:effectLst/>
                <a:latin typeface="Segoe UI Light" panose="020B0502040204020203" pitchFamily="34" charset="0"/>
                <a:cs typeface="Segoe UI Light" panose="020B0502040204020203" pitchFamily="34" charset="0"/>
              </a:rPr>
              <a:t>Understanding regional preferences aids in tailoring marketing approaches.</a:t>
            </a:r>
          </a:p>
          <a:p>
            <a:pPr algn="l">
              <a:buFont typeface="Arial" panose="020B0604020202020204" pitchFamily="34" charset="0"/>
              <a:buChar char="•"/>
            </a:pPr>
            <a:r>
              <a:rPr lang="en-US" sz="1800" b="0" i="0" dirty="0">
                <a:solidFill>
                  <a:schemeClr val="bg1"/>
                </a:solidFill>
                <a:effectLst/>
                <a:latin typeface="Segoe UI Light" panose="020B0502040204020203" pitchFamily="34" charset="0"/>
                <a:cs typeface="Segoe UI Light" panose="020B0502040204020203" pitchFamily="34" charset="0"/>
              </a:rPr>
              <a:t>Opportunities for regional expansion or intensified presence in high-performing areas.</a:t>
            </a:r>
          </a:p>
          <a:p>
            <a:pPr marL="0" indent="0" algn="l">
              <a:buNone/>
            </a:pPr>
            <a:endParaRPr lang="en-US" sz="2400" i="1" dirty="0">
              <a:solidFill>
                <a:schemeClr val="accent5">
                  <a:lumMod val="20000"/>
                  <a:lumOff val="80000"/>
                </a:schemeClr>
              </a:solidFill>
              <a:latin typeface="Segoe UI Light" panose="020B0502040204020203" pitchFamily="34" charset="0"/>
              <a:cs typeface="Segoe UI Light" panose="020B0502040204020203" pitchFamily="34" charset="0"/>
            </a:endParaRPr>
          </a:p>
          <a:p>
            <a:pPr marL="0" indent="0" algn="l">
              <a:buNone/>
            </a:pPr>
            <a:r>
              <a:rPr lang="en-US" sz="2400" i="1" dirty="0">
                <a:solidFill>
                  <a:schemeClr val="accent5">
                    <a:lumMod val="20000"/>
                    <a:lumOff val="80000"/>
                  </a:schemeClr>
                </a:solidFill>
                <a:latin typeface="Segoe UI Light" panose="020B0502040204020203" pitchFamily="34" charset="0"/>
                <a:cs typeface="Segoe UI Light" panose="020B0502040204020203" pitchFamily="34" charset="0"/>
              </a:rPr>
              <a:t>Next Steps</a:t>
            </a:r>
          </a:p>
          <a:p>
            <a:pPr algn="l">
              <a:buFont typeface="Arial" panose="020B0604020202020204" pitchFamily="34" charset="0"/>
              <a:buChar char="•"/>
            </a:pPr>
            <a:r>
              <a:rPr lang="en-US" sz="1800" b="0" i="0" dirty="0">
                <a:solidFill>
                  <a:schemeClr val="bg1"/>
                </a:solidFill>
                <a:effectLst/>
                <a:latin typeface="Segoe UI Light" panose="020B0502040204020203" pitchFamily="34" charset="0"/>
                <a:cs typeface="Segoe UI Light" panose="020B0502040204020203" pitchFamily="34" charset="0"/>
              </a:rPr>
              <a:t>Customize marketing and inventory strategies based on regional preferences.</a:t>
            </a:r>
          </a:p>
          <a:p>
            <a:pPr algn="l">
              <a:buFont typeface="Arial" panose="020B0604020202020204" pitchFamily="34" charset="0"/>
              <a:buChar char="•"/>
            </a:pPr>
            <a:r>
              <a:rPr lang="en-US" sz="1800" b="0" i="0" dirty="0">
                <a:solidFill>
                  <a:schemeClr val="bg1"/>
                </a:solidFill>
                <a:effectLst/>
                <a:latin typeface="Segoe UI Light" panose="020B0502040204020203" pitchFamily="34" charset="0"/>
                <a:cs typeface="Segoe UI Light" panose="020B0502040204020203" pitchFamily="34" charset="0"/>
              </a:rPr>
              <a:t>Explore opportunities for targeted regional promotions.</a:t>
            </a:r>
          </a:p>
          <a:p>
            <a:pPr algn="l">
              <a:buFont typeface="Arial" panose="020B0604020202020204" pitchFamily="34" charset="0"/>
              <a:buChar char="•"/>
            </a:pPr>
            <a:r>
              <a:rPr lang="en-US" sz="1800" b="0" i="0" dirty="0">
                <a:solidFill>
                  <a:schemeClr val="bg1"/>
                </a:solidFill>
                <a:effectLst/>
                <a:latin typeface="Segoe UI Light" panose="020B0502040204020203" pitchFamily="34" charset="0"/>
                <a:cs typeface="Segoe UI Light" panose="020B0502040204020203" pitchFamily="34" charset="0"/>
              </a:rPr>
              <a:t>Assess potential for expansion or increased presence in top-performing regions.</a:t>
            </a:r>
          </a:p>
        </p:txBody>
      </p:sp>
      <p:graphicFrame>
        <p:nvGraphicFramePr>
          <p:cNvPr id="5" name="Chart 4">
            <a:extLst>
              <a:ext uri="{FF2B5EF4-FFF2-40B4-BE49-F238E27FC236}">
                <a16:creationId xmlns:a16="http://schemas.microsoft.com/office/drawing/2014/main" id="{C050D3CD-C89F-719E-5D45-4E71525B26F9}"/>
              </a:ext>
            </a:extLst>
          </p:cNvPr>
          <p:cNvGraphicFramePr>
            <a:graphicFrameLocks/>
          </p:cNvGraphicFramePr>
          <p:nvPr>
            <p:extLst>
              <p:ext uri="{D42A27DB-BD31-4B8C-83A1-F6EECF244321}">
                <p14:modId xmlns:p14="http://schemas.microsoft.com/office/powerpoint/2010/main" val="1621590745"/>
              </p:ext>
            </p:extLst>
          </p:nvPr>
        </p:nvGraphicFramePr>
        <p:xfrm>
          <a:off x="6539345" y="1025236"/>
          <a:ext cx="5361710" cy="554437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10958309"/>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EB483-59FB-6221-1101-5A573E13ED0A}"/>
              </a:ext>
            </a:extLst>
          </p:cNvPr>
          <p:cNvSpPr>
            <a:spLocks noGrp="1"/>
          </p:cNvSpPr>
          <p:nvPr>
            <p:ph type="ctrTitle"/>
          </p:nvPr>
        </p:nvSpPr>
        <p:spPr>
          <a:xfrm>
            <a:off x="236533" y="159328"/>
            <a:ext cx="11664522" cy="671945"/>
          </a:xfrm>
        </p:spPr>
        <p:txBody>
          <a:bodyPr/>
          <a:lstStyle/>
          <a:p>
            <a:r>
              <a:rPr lang="en-US" sz="4800" dirty="0"/>
              <a:t>Key Performance Indicators (KPIs)</a:t>
            </a:r>
            <a:endParaRPr lang="en-IN" sz="4800" dirty="0"/>
          </a:p>
        </p:txBody>
      </p:sp>
      <p:sp>
        <p:nvSpPr>
          <p:cNvPr id="4" name="Text Placeholder 1">
            <a:extLst>
              <a:ext uri="{FF2B5EF4-FFF2-40B4-BE49-F238E27FC236}">
                <a16:creationId xmlns:a16="http://schemas.microsoft.com/office/drawing/2014/main" id="{C7569215-0E31-5582-14F0-AFAF227A72A3}"/>
              </a:ext>
            </a:extLst>
          </p:cNvPr>
          <p:cNvSpPr txBox="1">
            <a:spLocks/>
          </p:cNvSpPr>
          <p:nvPr/>
        </p:nvSpPr>
        <p:spPr>
          <a:xfrm>
            <a:off x="236533" y="1025236"/>
            <a:ext cx="7411176" cy="5544376"/>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7"/>
            </a:pPr>
            <a:r>
              <a:rPr lang="en-US" dirty="0">
                <a:solidFill>
                  <a:schemeClr val="accent5">
                    <a:lumMod val="20000"/>
                    <a:lumOff val="80000"/>
                  </a:schemeClr>
                </a:solidFill>
                <a:latin typeface="+mj-lt"/>
              </a:rPr>
              <a:t>Total Inventory and Inventory value</a:t>
            </a:r>
          </a:p>
          <a:p>
            <a:pPr marL="0" indent="0">
              <a:buNone/>
            </a:pPr>
            <a:r>
              <a:rPr lang="en-US" i="1" dirty="0">
                <a:solidFill>
                  <a:schemeClr val="accent5">
                    <a:lumMod val="20000"/>
                    <a:lumOff val="80000"/>
                  </a:schemeClr>
                </a:solidFill>
                <a:latin typeface="Segoe UI Light" panose="020B0502040204020203" pitchFamily="34" charset="0"/>
                <a:cs typeface="Segoe UI Light" panose="020B0502040204020203" pitchFamily="34" charset="0"/>
              </a:rPr>
              <a:t>Insights</a:t>
            </a:r>
          </a:p>
          <a:p>
            <a:pPr algn="l">
              <a:buFont typeface="Arial" panose="020B0604020202020204" pitchFamily="34" charset="0"/>
              <a:buChar char="•"/>
            </a:pPr>
            <a:r>
              <a:rPr lang="en-US" sz="1800" b="0" i="0" dirty="0">
                <a:solidFill>
                  <a:schemeClr val="bg1"/>
                </a:solidFill>
                <a:effectLst/>
                <a:latin typeface="Segoe UI Light" panose="020B0502040204020203" pitchFamily="34" charset="0"/>
                <a:cs typeface="Segoe UI Light" panose="020B0502040204020203" pitchFamily="34" charset="0"/>
              </a:rPr>
              <a:t>The total inventory count is </a:t>
            </a:r>
            <a:r>
              <a:rPr lang="en-US" sz="1800" b="1" i="0" dirty="0">
                <a:solidFill>
                  <a:schemeClr val="bg1"/>
                </a:solidFill>
                <a:effectLst/>
                <a:latin typeface="Segoe UI Light" panose="020B0502040204020203" pitchFamily="34" charset="0"/>
                <a:cs typeface="Segoe UI Light" panose="020B0502040204020203" pitchFamily="34" charset="0"/>
              </a:rPr>
              <a:t>2,404,441</a:t>
            </a:r>
            <a:r>
              <a:rPr lang="en-US" sz="1800" b="0" i="0" dirty="0">
                <a:solidFill>
                  <a:schemeClr val="bg1"/>
                </a:solidFill>
                <a:effectLst/>
                <a:latin typeface="Segoe UI Light" panose="020B0502040204020203" pitchFamily="34" charset="0"/>
                <a:cs typeface="Segoe UI Light" panose="020B0502040204020203" pitchFamily="34" charset="0"/>
              </a:rPr>
              <a:t> units, indicating a substantial volume to manage.</a:t>
            </a:r>
          </a:p>
          <a:p>
            <a:pPr algn="l">
              <a:buFont typeface="Arial" panose="020B0604020202020204" pitchFamily="34" charset="0"/>
              <a:buChar char="•"/>
            </a:pPr>
            <a:r>
              <a:rPr lang="en-US" sz="1800" b="0" i="0" dirty="0">
                <a:solidFill>
                  <a:schemeClr val="bg1"/>
                </a:solidFill>
                <a:effectLst/>
                <a:latin typeface="Segoe UI Light" panose="020B0502040204020203" pitchFamily="34" charset="0"/>
                <a:cs typeface="Segoe UI Light" panose="020B0502040204020203" pitchFamily="34" charset="0"/>
              </a:rPr>
              <a:t>The inventory value is </a:t>
            </a:r>
            <a:r>
              <a:rPr lang="en-US" sz="1800" b="1" i="0" dirty="0">
                <a:solidFill>
                  <a:schemeClr val="bg1"/>
                </a:solidFill>
                <a:effectLst/>
                <a:latin typeface="Segoe UI Light" panose="020B0502040204020203" pitchFamily="34" charset="0"/>
                <a:cs typeface="Segoe UI Light" panose="020B0502040204020203" pitchFamily="34" charset="0"/>
              </a:rPr>
              <a:t>$419,006,606.2</a:t>
            </a:r>
            <a:r>
              <a:rPr lang="en-US" sz="1800" b="0" i="0" dirty="0">
                <a:solidFill>
                  <a:schemeClr val="bg1"/>
                </a:solidFill>
                <a:effectLst/>
                <a:latin typeface="Segoe UI Light" panose="020B0502040204020203" pitchFamily="34" charset="0"/>
                <a:cs typeface="Segoe UI Light" panose="020B0502040204020203" pitchFamily="34" charset="0"/>
              </a:rPr>
              <a:t>, representing a significant asset.</a:t>
            </a:r>
            <a:endParaRPr lang="en-US" dirty="0">
              <a:solidFill>
                <a:schemeClr val="bg1"/>
              </a:solidFill>
              <a:latin typeface="Segoe UI Light" panose="020B0502040204020203" pitchFamily="34" charset="0"/>
              <a:cs typeface="Segoe UI Light" panose="020B0502040204020203" pitchFamily="34" charset="0"/>
            </a:endParaRPr>
          </a:p>
          <a:p>
            <a:pPr marL="0" indent="0" algn="l">
              <a:buNone/>
            </a:pPr>
            <a:endParaRPr lang="en-US" sz="1200" i="1" dirty="0">
              <a:solidFill>
                <a:srgbClr val="374151"/>
              </a:solidFill>
              <a:latin typeface="Söhne"/>
              <a:cs typeface="Segoe UI Light" panose="020B0502040204020203" pitchFamily="34" charset="0"/>
            </a:endParaRPr>
          </a:p>
          <a:p>
            <a:pPr marL="0" indent="0" algn="l">
              <a:buNone/>
            </a:pPr>
            <a:r>
              <a:rPr lang="en-US" sz="2400" i="1" dirty="0">
                <a:solidFill>
                  <a:schemeClr val="accent5">
                    <a:lumMod val="20000"/>
                    <a:lumOff val="80000"/>
                  </a:schemeClr>
                </a:solidFill>
                <a:latin typeface="Segoe UI Light" panose="020B0502040204020203" pitchFamily="34" charset="0"/>
                <a:cs typeface="Segoe UI Light" panose="020B0502040204020203" pitchFamily="34" charset="0"/>
              </a:rPr>
              <a:t>Next Steps</a:t>
            </a:r>
          </a:p>
          <a:p>
            <a:r>
              <a:rPr lang="en-US" sz="1800" b="0" i="0" dirty="0">
                <a:solidFill>
                  <a:schemeClr val="bg1"/>
                </a:solidFill>
                <a:effectLst/>
                <a:latin typeface="Segoe UI Light" panose="020B0502040204020203" pitchFamily="34" charset="0"/>
                <a:cs typeface="Segoe UI Light" panose="020B0502040204020203" pitchFamily="34" charset="0"/>
              </a:rPr>
              <a:t>Implement efficient inventory management systems to prevent overstock or understock situations and ensure optimal product availability.</a:t>
            </a:r>
          </a:p>
          <a:p>
            <a:r>
              <a:rPr lang="en-US" sz="1800" b="0" i="0" dirty="0">
                <a:solidFill>
                  <a:schemeClr val="bg1"/>
                </a:solidFill>
                <a:effectLst/>
                <a:latin typeface="Segoe UI Light" panose="020B0502040204020203" pitchFamily="34" charset="0"/>
                <a:cs typeface="Segoe UI Light" panose="020B0502040204020203" pitchFamily="34" charset="0"/>
              </a:rPr>
              <a:t>Regularly reassess inventory value and adjust procurement strategies to maintain a healthy balance between supply and demand.</a:t>
            </a:r>
            <a:endParaRPr lang="en-US" sz="1800" b="0" i="1" dirty="0">
              <a:solidFill>
                <a:schemeClr val="bg1"/>
              </a:solidFill>
              <a:effectLst/>
              <a:latin typeface="Segoe UI Light" panose="020B0502040204020203" pitchFamily="34" charset="0"/>
              <a:cs typeface="Segoe UI Light" panose="020B0502040204020203" pitchFamily="34" charset="0"/>
            </a:endParaRPr>
          </a:p>
        </p:txBody>
      </p:sp>
      <p:sp>
        <p:nvSpPr>
          <p:cNvPr id="7" name="Octagon 6">
            <a:extLst>
              <a:ext uri="{FF2B5EF4-FFF2-40B4-BE49-F238E27FC236}">
                <a16:creationId xmlns:a16="http://schemas.microsoft.com/office/drawing/2014/main" id="{CC7A8DCB-18C9-B505-312F-7FE09BF17A42}"/>
              </a:ext>
            </a:extLst>
          </p:cNvPr>
          <p:cNvSpPr/>
          <p:nvPr/>
        </p:nvSpPr>
        <p:spPr>
          <a:xfrm>
            <a:off x="8312727" y="1025236"/>
            <a:ext cx="2604655" cy="2507673"/>
          </a:xfrm>
          <a:prstGeom prst="octagon">
            <a:avLst/>
          </a:prstGeom>
          <a:solidFill>
            <a:srgbClr val="7030A0">
              <a:alpha val="80000"/>
            </a:srgbClr>
          </a:solidFill>
          <a:effectLst>
            <a:outerShdw blurRad="76200" dir="18900000" sy="23000" kx="-1200000" algn="bl" rotWithShape="0">
              <a:prstClr val="black">
                <a:alpha val="2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4400" dirty="0">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#2.4M</a:t>
            </a:r>
          </a:p>
          <a:p>
            <a:pPr algn="ctr"/>
            <a:r>
              <a:rPr lang="en-US" i="1" dirty="0">
                <a:latin typeface="Segoe UI Light" panose="020B0502040204020203" pitchFamily="34" charset="0"/>
                <a:cs typeface="Segoe UI Light" panose="020B0502040204020203" pitchFamily="34" charset="0"/>
              </a:rPr>
              <a:t>Total Inventory</a:t>
            </a:r>
            <a:endParaRPr lang="en-IN" i="1" dirty="0">
              <a:latin typeface="Segoe UI Light" panose="020B0502040204020203" pitchFamily="34" charset="0"/>
              <a:cs typeface="Segoe UI Light" panose="020B0502040204020203" pitchFamily="34" charset="0"/>
            </a:endParaRPr>
          </a:p>
        </p:txBody>
      </p:sp>
      <p:sp>
        <p:nvSpPr>
          <p:cNvPr id="8" name="Octagon 7">
            <a:extLst>
              <a:ext uri="{FF2B5EF4-FFF2-40B4-BE49-F238E27FC236}">
                <a16:creationId xmlns:a16="http://schemas.microsoft.com/office/drawing/2014/main" id="{5405FC93-DEA9-328D-8F67-1009ED10C404}"/>
              </a:ext>
            </a:extLst>
          </p:cNvPr>
          <p:cNvSpPr/>
          <p:nvPr/>
        </p:nvSpPr>
        <p:spPr>
          <a:xfrm>
            <a:off x="8312727" y="3726872"/>
            <a:ext cx="2604655" cy="2507673"/>
          </a:xfrm>
          <a:prstGeom prst="octagon">
            <a:avLst/>
          </a:prstGeom>
          <a:solidFill>
            <a:srgbClr val="5503CD">
              <a:alpha val="80000"/>
            </a:srgbClr>
          </a:solidFill>
          <a:effectLst>
            <a:outerShdw blurRad="76200" dir="18900000" sy="23000" kx="-1200000" algn="bl" rotWithShape="0">
              <a:prstClr val="black">
                <a:alpha val="2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4400" dirty="0">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$41.9M</a:t>
            </a:r>
          </a:p>
          <a:p>
            <a:pPr algn="ctr"/>
            <a:r>
              <a:rPr lang="en-US" i="1" dirty="0">
                <a:latin typeface="Segoe UI Light" panose="020B0502040204020203" pitchFamily="34" charset="0"/>
                <a:cs typeface="Segoe UI Light" panose="020B0502040204020203" pitchFamily="34" charset="0"/>
              </a:rPr>
              <a:t>Inventory Value</a:t>
            </a:r>
            <a:endParaRPr lang="en-IN" i="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6192832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EB483-59FB-6221-1101-5A573E13ED0A}"/>
              </a:ext>
            </a:extLst>
          </p:cNvPr>
          <p:cNvSpPr>
            <a:spLocks noGrp="1"/>
          </p:cNvSpPr>
          <p:nvPr>
            <p:ph type="ctrTitle"/>
          </p:nvPr>
        </p:nvSpPr>
        <p:spPr>
          <a:xfrm>
            <a:off x="236533" y="159328"/>
            <a:ext cx="11664522" cy="671945"/>
          </a:xfrm>
        </p:spPr>
        <p:txBody>
          <a:bodyPr/>
          <a:lstStyle/>
          <a:p>
            <a:r>
              <a:rPr lang="en-US" sz="4800" dirty="0"/>
              <a:t>Key Performance Indicators (KPIs)</a:t>
            </a:r>
            <a:endParaRPr lang="en-IN" sz="4800" dirty="0"/>
          </a:p>
        </p:txBody>
      </p:sp>
      <p:sp>
        <p:nvSpPr>
          <p:cNvPr id="4" name="Text Placeholder 1">
            <a:extLst>
              <a:ext uri="{FF2B5EF4-FFF2-40B4-BE49-F238E27FC236}">
                <a16:creationId xmlns:a16="http://schemas.microsoft.com/office/drawing/2014/main" id="{C7569215-0E31-5582-14F0-AFAF227A72A3}"/>
              </a:ext>
            </a:extLst>
          </p:cNvPr>
          <p:cNvSpPr txBox="1">
            <a:spLocks/>
          </p:cNvSpPr>
          <p:nvPr/>
        </p:nvSpPr>
        <p:spPr>
          <a:xfrm>
            <a:off x="236532" y="1025236"/>
            <a:ext cx="7120231" cy="5544376"/>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8"/>
            </a:pPr>
            <a:r>
              <a:rPr lang="en-US" dirty="0">
                <a:solidFill>
                  <a:schemeClr val="accent5">
                    <a:lumMod val="20000"/>
                    <a:lumOff val="80000"/>
                  </a:schemeClr>
                </a:solidFill>
                <a:latin typeface="+mj-lt"/>
              </a:rPr>
              <a:t>Overstock, Out stock and Understock</a:t>
            </a:r>
          </a:p>
          <a:p>
            <a:pPr marL="0" indent="0">
              <a:buNone/>
            </a:pPr>
            <a:r>
              <a:rPr lang="en-US" i="1" dirty="0">
                <a:solidFill>
                  <a:schemeClr val="accent5">
                    <a:lumMod val="20000"/>
                    <a:lumOff val="80000"/>
                  </a:schemeClr>
                </a:solidFill>
                <a:latin typeface="Segoe UI Light" panose="020B0502040204020203" pitchFamily="34" charset="0"/>
                <a:cs typeface="Segoe UI Light" panose="020B0502040204020203" pitchFamily="34" charset="0"/>
              </a:rPr>
              <a:t>Insights</a:t>
            </a:r>
          </a:p>
          <a:p>
            <a:pPr algn="l">
              <a:buFont typeface="Arial" panose="020B0604020202020204" pitchFamily="34" charset="0"/>
              <a:buChar char="•"/>
            </a:pPr>
            <a:r>
              <a:rPr lang="en-US" sz="1800" b="0" i="0" dirty="0">
                <a:solidFill>
                  <a:schemeClr val="bg1"/>
                </a:solidFill>
                <a:effectLst/>
                <a:latin typeface="Segoe UI Light" panose="020B0502040204020203" pitchFamily="34" charset="0"/>
                <a:cs typeface="Segoe UI Light" panose="020B0502040204020203" pitchFamily="34" charset="0"/>
              </a:rPr>
              <a:t>Low counts of </a:t>
            </a:r>
            <a:r>
              <a:rPr lang="en-US" sz="1800" b="1" i="0" dirty="0">
                <a:solidFill>
                  <a:schemeClr val="bg1"/>
                </a:solidFill>
                <a:effectLst/>
                <a:latin typeface="Segoe UI Light" panose="020B0502040204020203" pitchFamily="34" charset="0"/>
                <a:cs typeface="Segoe UI Light" panose="020B0502040204020203" pitchFamily="34" charset="0"/>
              </a:rPr>
              <a:t>overstock</a:t>
            </a:r>
            <a:r>
              <a:rPr lang="en-US" sz="1800" b="0" i="0" dirty="0">
                <a:solidFill>
                  <a:schemeClr val="bg1"/>
                </a:solidFill>
                <a:effectLst/>
                <a:latin typeface="Segoe UI Light" panose="020B0502040204020203" pitchFamily="34" charset="0"/>
                <a:cs typeface="Segoe UI Light" panose="020B0502040204020203" pitchFamily="34" charset="0"/>
              </a:rPr>
              <a:t>, </a:t>
            </a:r>
            <a:r>
              <a:rPr lang="en-US" sz="1800" b="1" i="0" dirty="0">
                <a:solidFill>
                  <a:schemeClr val="bg1"/>
                </a:solidFill>
                <a:effectLst/>
                <a:latin typeface="Segoe UI Light" panose="020B0502040204020203" pitchFamily="34" charset="0"/>
                <a:cs typeface="Segoe UI Light" panose="020B0502040204020203" pitchFamily="34" charset="0"/>
              </a:rPr>
              <a:t>understock</a:t>
            </a:r>
            <a:r>
              <a:rPr lang="en-US" sz="1800" b="0" i="0" dirty="0">
                <a:solidFill>
                  <a:schemeClr val="bg1"/>
                </a:solidFill>
                <a:effectLst/>
                <a:latin typeface="Segoe UI Light" panose="020B0502040204020203" pitchFamily="34" charset="0"/>
                <a:cs typeface="Segoe UI Light" panose="020B0502040204020203" pitchFamily="34" charset="0"/>
              </a:rPr>
              <a:t>, and </a:t>
            </a:r>
            <a:r>
              <a:rPr lang="en-US" sz="1800" b="1" i="0" dirty="0">
                <a:solidFill>
                  <a:schemeClr val="bg1"/>
                </a:solidFill>
                <a:effectLst/>
                <a:latin typeface="Segoe UI Light" panose="020B0502040204020203" pitchFamily="34" charset="0"/>
                <a:cs typeface="Segoe UI Light" panose="020B0502040204020203" pitchFamily="34" charset="0"/>
              </a:rPr>
              <a:t>out stock</a:t>
            </a:r>
            <a:r>
              <a:rPr lang="en-US" sz="1800" b="0" i="0" dirty="0">
                <a:solidFill>
                  <a:schemeClr val="bg1"/>
                </a:solidFill>
                <a:effectLst/>
                <a:latin typeface="Segoe UI Light" panose="020B0502040204020203" pitchFamily="34" charset="0"/>
                <a:cs typeface="Segoe UI Light" panose="020B0502040204020203" pitchFamily="34" charset="0"/>
              </a:rPr>
              <a:t> indicate effective inventory control.</a:t>
            </a:r>
          </a:p>
          <a:p>
            <a:pPr algn="l">
              <a:buFont typeface="Arial" panose="020B0604020202020204" pitchFamily="34" charset="0"/>
              <a:buChar char="•"/>
            </a:pPr>
            <a:r>
              <a:rPr lang="en-US" sz="1800" b="0" i="0" dirty="0">
                <a:solidFill>
                  <a:schemeClr val="bg1"/>
                </a:solidFill>
                <a:effectLst/>
                <a:latin typeface="Segoe UI Light" panose="020B0502040204020203" pitchFamily="34" charset="0"/>
                <a:cs typeface="Segoe UI Light" panose="020B0502040204020203" pitchFamily="34" charset="0"/>
              </a:rPr>
              <a:t>Proactive measures to prevent overstock and understock situations are in place.</a:t>
            </a:r>
          </a:p>
          <a:p>
            <a:pPr algn="l">
              <a:buFont typeface="Arial" panose="020B0604020202020204" pitchFamily="34" charset="0"/>
              <a:buChar char="•"/>
            </a:pPr>
            <a:r>
              <a:rPr lang="en-US" sz="1800" b="0" i="0" dirty="0">
                <a:solidFill>
                  <a:schemeClr val="bg1"/>
                </a:solidFill>
                <a:effectLst/>
                <a:latin typeface="Segoe UI Light" panose="020B0502040204020203" pitchFamily="34" charset="0"/>
                <a:cs typeface="Segoe UI Light" panose="020B0502040204020203" pitchFamily="34" charset="0"/>
              </a:rPr>
              <a:t>Ongoing monitoring of stock levels crucial for maintaining a balanced inventory.</a:t>
            </a:r>
          </a:p>
          <a:p>
            <a:pPr marL="0" indent="0" algn="l">
              <a:buNone/>
            </a:pPr>
            <a:endParaRPr lang="en-US" sz="2400" i="1" dirty="0">
              <a:solidFill>
                <a:schemeClr val="accent5">
                  <a:lumMod val="20000"/>
                  <a:lumOff val="80000"/>
                </a:schemeClr>
              </a:solidFill>
              <a:latin typeface="Segoe UI Light" panose="020B0502040204020203" pitchFamily="34" charset="0"/>
              <a:cs typeface="Segoe UI Light" panose="020B0502040204020203" pitchFamily="34" charset="0"/>
            </a:endParaRPr>
          </a:p>
          <a:p>
            <a:pPr marL="0" indent="0" algn="l">
              <a:buNone/>
            </a:pPr>
            <a:r>
              <a:rPr lang="en-US" sz="2400" i="1" dirty="0">
                <a:solidFill>
                  <a:schemeClr val="accent5">
                    <a:lumMod val="20000"/>
                    <a:lumOff val="80000"/>
                  </a:schemeClr>
                </a:solidFill>
                <a:latin typeface="Segoe UI Light" panose="020B0502040204020203" pitchFamily="34" charset="0"/>
                <a:cs typeface="Segoe UI Light" panose="020B0502040204020203" pitchFamily="34" charset="0"/>
              </a:rPr>
              <a:t>Next Steps</a:t>
            </a:r>
          </a:p>
          <a:p>
            <a:pPr algn="l">
              <a:buFont typeface="Arial" panose="020B0604020202020204" pitchFamily="34" charset="0"/>
              <a:buChar char="•"/>
            </a:pPr>
            <a:r>
              <a:rPr lang="en-US" sz="1800" b="0" i="0" dirty="0">
                <a:solidFill>
                  <a:schemeClr val="bg1"/>
                </a:solidFill>
                <a:effectLst/>
                <a:latin typeface="Segoe UI Light" panose="020B0502040204020203" pitchFamily="34" charset="0"/>
                <a:cs typeface="Segoe UI Light" panose="020B0502040204020203" pitchFamily="34" charset="0"/>
              </a:rPr>
              <a:t>Continue close monitoring of stock levels.</a:t>
            </a:r>
          </a:p>
          <a:p>
            <a:pPr algn="l">
              <a:buFont typeface="Arial" panose="020B0604020202020204" pitchFamily="34" charset="0"/>
              <a:buChar char="•"/>
            </a:pPr>
            <a:r>
              <a:rPr lang="en-US" sz="1800" b="0" i="0" dirty="0">
                <a:solidFill>
                  <a:schemeClr val="bg1"/>
                </a:solidFill>
                <a:effectLst/>
                <a:latin typeface="Segoe UI Light" panose="020B0502040204020203" pitchFamily="34" charset="0"/>
                <a:cs typeface="Segoe UI Light" panose="020B0502040204020203" pitchFamily="34" charset="0"/>
              </a:rPr>
              <a:t>Adjust procurement strategies to prevent overstock and understock situations.</a:t>
            </a:r>
          </a:p>
          <a:p>
            <a:pPr algn="l">
              <a:buFont typeface="Arial" panose="020B0604020202020204" pitchFamily="34" charset="0"/>
              <a:buChar char="•"/>
            </a:pPr>
            <a:r>
              <a:rPr lang="en-US" sz="1800" b="0" i="0" dirty="0">
                <a:solidFill>
                  <a:schemeClr val="bg1"/>
                </a:solidFill>
                <a:effectLst/>
                <a:latin typeface="Segoe UI Light" panose="020B0502040204020203" pitchFamily="34" charset="0"/>
                <a:cs typeface="Segoe UI Light" panose="020B0502040204020203" pitchFamily="34" charset="0"/>
              </a:rPr>
              <a:t>Implement proactive measures to avoid stockouts.</a:t>
            </a:r>
          </a:p>
        </p:txBody>
      </p:sp>
      <p:sp>
        <p:nvSpPr>
          <p:cNvPr id="3" name="Oval 2">
            <a:extLst>
              <a:ext uri="{FF2B5EF4-FFF2-40B4-BE49-F238E27FC236}">
                <a16:creationId xmlns:a16="http://schemas.microsoft.com/office/drawing/2014/main" id="{082BBE39-015C-5ABB-F34B-A6C7BC9C9D87}"/>
              </a:ext>
            </a:extLst>
          </p:cNvPr>
          <p:cNvSpPr/>
          <p:nvPr/>
        </p:nvSpPr>
        <p:spPr>
          <a:xfrm>
            <a:off x="7510032" y="1239199"/>
            <a:ext cx="2945822" cy="2964876"/>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w="101600" prst="riblet"/>
          </a:sp3d>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t>138.9K</a:t>
            </a:r>
          </a:p>
          <a:p>
            <a:pPr algn="ctr"/>
            <a:r>
              <a:rPr lang="en-US" sz="1400" dirty="0">
                <a:latin typeface="Segoe UI Light" panose="020B0502040204020203" pitchFamily="34" charset="0"/>
                <a:cs typeface="Segoe UI Light" panose="020B0502040204020203" pitchFamily="34" charset="0"/>
              </a:rPr>
              <a:t>Overstock</a:t>
            </a:r>
            <a:endParaRPr lang="en-IN" sz="1400" dirty="0">
              <a:latin typeface="Segoe UI Light" panose="020B0502040204020203" pitchFamily="34" charset="0"/>
              <a:cs typeface="Segoe UI Light" panose="020B0502040204020203" pitchFamily="34" charset="0"/>
            </a:endParaRPr>
          </a:p>
        </p:txBody>
      </p:sp>
      <p:sp>
        <p:nvSpPr>
          <p:cNvPr id="6" name="Oval 5">
            <a:extLst>
              <a:ext uri="{FF2B5EF4-FFF2-40B4-BE49-F238E27FC236}">
                <a16:creationId xmlns:a16="http://schemas.microsoft.com/office/drawing/2014/main" id="{2E661592-58A7-AE2D-112F-859DFD0B257A}"/>
              </a:ext>
            </a:extLst>
          </p:cNvPr>
          <p:cNvSpPr/>
          <p:nvPr/>
        </p:nvSpPr>
        <p:spPr>
          <a:xfrm>
            <a:off x="8929065" y="2830960"/>
            <a:ext cx="2062597" cy="1998516"/>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w="101600" prst="riblet"/>
          </a:sp3d>
        </p:spPr>
        <p:style>
          <a:lnRef idx="0">
            <a:scrgbClr r="0" g="0" b="0"/>
          </a:lnRef>
          <a:fillRef idx="0">
            <a:scrgbClr r="0" g="0" b="0"/>
          </a:fillRef>
          <a:effectRef idx="0">
            <a:scrgbClr r="0" g="0" b="0"/>
          </a:effectRef>
          <a:fontRef idx="minor">
            <a:schemeClr val="lt1"/>
          </a:fontRef>
        </p:style>
        <p:txBody>
          <a:bodyPr rtlCol="0" anchor="ctr"/>
          <a:lstStyle/>
          <a:p>
            <a:pPr algn="ctr"/>
            <a:r>
              <a:rPr lang="en-US" sz="2000" dirty="0"/>
              <a:t>59.7K</a:t>
            </a:r>
          </a:p>
          <a:p>
            <a:pPr algn="ctr"/>
            <a:r>
              <a:rPr lang="en-US" sz="1400" dirty="0">
                <a:latin typeface="Segoe UI Light" panose="020B0502040204020203" pitchFamily="34" charset="0"/>
                <a:cs typeface="Segoe UI Light" panose="020B0502040204020203" pitchFamily="34" charset="0"/>
              </a:rPr>
              <a:t>Understock</a:t>
            </a:r>
            <a:endParaRPr lang="en-IN" sz="1400" dirty="0">
              <a:latin typeface="Segoe UI Light" panose="020B0502040204020203" pitchFamily="34" charset="0"/>
              <a:cs typeface="Segoe UI Light" panose="020B0502040204020203" pitchFamily="34" charset="0"/>
            </a:endParaRPr>
          </a:p>
        </p:txBody>
      </p:sp>
      <p:sp>
        <p:nvSpPr>
          <p:cNvPr id="7" name="Oval 6">
            <a:extLst>
              <a:ext uri="{FF2B5EF4-FFF2-40B4-BE49-F238E27FC236}">
                <a16:creationId xmlns:a16="http://schemas.microsoft.com/office/drawing/2014/main" id="{48845EE8-F20A-6258-657F-7C069F2DF65C}"/>
              </a:ext>
            </a:extLst>
          </p:cNvPr>
          <p:cNvSpPr/>
          <p:nvPr/>
        </p:nvSpPr>
        <p:spPr>
          <a:xfrm>
            <a:off x="10385918" y="2459337"/>
            <a:ext cx="1477101" cy="1468952"/>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w="101600" prst="riblet"/>
          </a:sp3d>
        </p:spPr>
        <p:style>
          <a:lnRef idx="0">
            <a:scrgbClr r="0" g="0" b="0"/>
          </a:lnRef>
          <a:fillRef idx="0">
            <a:scrgbClr r="0" g="0" b="0"/>
          </a:fillRef>
          <a:effectRef idx="0">
            <a:scrgbClr r="0" g="0" b="0"/>
          </a:effectRef>
          <a:fontRef idx="minor">
            <a:schemeClr val="lt1"/>
          </a:fontRef>
        </p:style>
        <p:txBody>
          <a:bodyPr rtlCol="0" anchor="ctr"/>
          <a:lstStyle/>
          <a:p>
            <a:pPr algn="ctr"/>
            <a:r>
              <a:rPr lang="en-US" dirty="0"/>
              <a:t>1.8K</a:t>
            </a:r>
          </a:p>
          <a:p>
            <a:pPr algn="ctr"/>
            <a:r>
              <a:rPr lang="en-US" sz="1400" dirty="0">
                <a:latin typeface="Segoe UI Light" panose="020B0502040204020203" pitchFamily="34" charset="0"/>
                <a:cs typeface="Segoe UI Light" panose="020B0502040204020203" pitchFamily="34" charset="0"/>
              </a:rPr>
              <a:t>Out stock</a:t>
            </a:r>
            <a:endParaRPr lang="en-IN" sz="1400" dirty="0">
              <a:latin typeface="Segoe UI Light" panose="020B0502040204020203" pitchFamily="34" charset="0"/>
              <a:cs typeface="Segoe UI Light" panose="020B0502040204020203" pitchFamily="34" charset="0"/>
            </a:endParaRPr>
          </a:p>
        </p:txBody>
      </p:sp>
      <p:sp>
        <p:nvSpPr>
          <p:cNvPr id="8" name="Chord 7">
            <a:extLst>
              <a:ext uri="{FF2B5EF4-FFF2-40B4-BE49-F238E27FC236}">
                <a16:creationId xmlns:a16="http://schemas.microsoft.com/office/drawing/2014/main" id="{7E67C719-60B9-5234-71A7-ABD4F0CA527F}"/>
              </a:ext>
            </a:extLst>
          </p:cNvPr>
          <p:cNvSpPr/>
          <p:nvPr/>
        </p:nvSpPr>
        <p:spPr>
          <a:xfrm rot="5400000">
            <a:off x="9112830" y="4836104"/>
            <a:ext cx="1291934" cy="1394114"/>
          </a:xfrm>
          <a:prstGeom prst="chord">
            <a:avLst>
              <a:gd name="adj1" fmla="val 5312839"/>
              <a:gd name="adj2" fmla="val 1620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c 8">
            <a:extLst>
              <a:ext uri="{FF2B5EF4-FFF2-40B4-BE49-F238E27FC236}">
                <a16:creationId xmlns:a16="http://schemas.microsoft.com/office/drawing/2014/main" id="{7D9280B6-9AA1-4990-74C5-43464242BFAA}"/>
              </a:ext>
            </a:extLst>
          </p:cNvPr>
          <p:cNvSpPr/>
          <p:nvPr/>
        </p:nvSpPr>
        <p:spPr>
          <a:xfrm rot="8025905">
            <a:off x="7599630" y="593107"/>
            <a:ext cx="4318332" cy="4316010"/>
          </a:xfrm>
          <a:prstGeom prst="arc">
            <a:avLst>
              <a:gd name="adj1" fmla="val 14499033"/>
              <a:gd name="adj2" fmla="val 1852228"/>
            </a:avLst>
          </a:prstGeom>
          <a:ln w="76200"/>
        </p:spPr>
        <p:style>
          <a:lnRef idx="3">
            <a:schemeClr val="accent1"/>
          </a:lnRef>
          <a:fillRef idx="0">
            <a:schemeClr val="accent1"/>
          </a:fillRef>
          <a:effectRef idx="2">
            <a:schemeClr val="accent1"/>
          </a:effectRef>
          <a:fontRef idx="minor">
            <a:schemeClr val="tx1"/>
          </a:fontRef>
        </p:style>
        <p:txBody>
          <a:bodyPr rtlCol="0" anchor="ctr"/>
          <a:lstStyle/>
          <a:p>
            <a:pPr algn="ctr"/>
            <a:endParaRPr lang="en-IN"/>
          </a:p>
        </p:txBody>
      </p:sp>
      <p:sp>
        <p:nvSpPr>
          <p:cNvPr id="10" name="TextBox 9">
            <a:extLst>
              <a:ext uri="{FF2B5EF4-FFF2-40B4-BE49-F238E27FC236}">
                <a16:creationId xmlns:a16="http://schemas.microsoft.com/office/drawing/2014/main" id="{6C2C46DD-5424-EC0B-DE4C-D57E830C7DB1}"/>
              </a:ext>
            </a:extLst>
          </p:cNvPr>
          <p:cNvSpPr txBox="1"/>
          <p:nvPr/>
        </p:nvSpPr>
        <p:spPr>
          <a:xfrm>
            <a:off x="8645236" y="5803122"/>
            <a:ext cx="2175164" cy="461665"/>
          </a:xfrm>
          <a:prstGeom prst="rect">
            <a:avLst/>
          </a:prstGeom>
          <a:noFill/>
        </p:spPr>
        <p:txBody>
          <a:bodyPr wrap="square" rtlCol="0">
            <a:spAutoFit/>
          </a:bodyPr>
          <a:lstStyle/>
          <a:p>
            <a:pPr algn="ctr"/>
            <a:r>
              <a:rPr lang="en-US" sz="2400" dirty="0">
                <a:solidFill>
                  <a:schemeClr val="bg1"/>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Total Stock</a:t>
            </a:r>
            <a:endParaRPr lang="en-IN" sz="2400" dirty="0">
              <a:solidFill>
                <a:schemeClr val="bg1"/>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214579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4E7C03DC-E6E6-3644-0F9A-F6FDF17787B1}"/>
              </a:ext>
            </a:extLst>
          </p:cNvPr>
          <p:cNvSpPr/>
          <p:nvPr/>
        </p:nvSpPr>
        <p:spPr>
          <a:xfrm>
            <a:off x="1406769" y="327390"/>
            <a:ext cx="8159262" cy="766539"/>
          </a:xfrm>
          <a:prstGeom prst="roundRect">
            <a:avLst>
              <a:gd name="adj" fmla="val 50000"/>
            </a:avLst>
          </a:prstGeom>
          <a:solidFill>
            <a:srgbClr val="299C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EB053FE-9689-5FBD-0700-3594557190D5}"/>
              </a:ext>
            </a:extLst>
          </p:cNvPr>
          <p:cNvSpPr>
            <a:spLocks noGrp="1"/>
          </p:cNvSpPr>
          <p:nvPr>
            <p:ph type="title"/>
          </p:nvPr>
        </p:nvSpPr>
        <p:spPr>
          <a:xfrm>
            <a:off x="1617786" y="424649"/>
            <a:ext cx="3123027" cy="535531"/>
          </a:xfrm>
        </p:spPr>
        <p:txBody>
          <a:bodyPr/>
          <a:lstStyle/>
          <a:p>
            <a:pPr algn="ctr"/>
            <a:r>
              <a:rPr lang="en-US" dirty="0">
                <a:solidFill>
                  <a:schemeClr val="accent5">
                    <a:lumMod val="75000"/>
                  </a:schemeClr>
                </a:solidFill>
              </a:rPr>
              <a:t>MySQL Queries</a:t>
            </a:r>
            <a:endParaRPr lang="en-IN" dirty="0">
              <a:solidFill>
                <a:schemeClr val="accent5">
                  <a:lumMod val="75000"/>
                </a:schemeClr>
              </a:solidFill>
            </a:endParaRPr>
          </a:p>
        </p:txBody>
      </p:sp>
      <p:pic>
        <p:nvPicPr>
          <p:cNvPr id="4" name="Picture Placeholder 14" descr="A blue square with a white dolphin in the middle&#10;&#10;Description automatically generated">
            <a:extLst>
              <a:ext uri="{FF2B5EF4-FFF2-40B4-BE49-F238E27FC236}">
                <a16:creationId xmlns:a16="http://schemas.microsoft.com/office/drawing/2014/main" id="{41BE48C8-4B93-DC4D-3CF9-EF5378C92F96}"/>
              </a:ext>
            </a:extLst>
          </p:cNvPr>
          <p:cNvPicPr>
            <a:picLocks noChangeAspect="1"/>
          </p:cNvPicPr>
          <p:nvPr/>
        </p:nvPicPr>
        <p:blipFill>
          <a:blip r:embed="rId2"/>
          <a:srcRect t="63" b="63"/>
          <a:stretch>
            <a:fillRect/>
          </a:stretch>
        </p:blipFill>
        <p:spPr>
          <a:xfrm>
            <a:off x="310875" y="311916"/>
            <a:ext cx="797489" cy="797489"/>
          </a:xfrm>
          <a:prstGeom prst="ellipse">
            <a:avLst/>
          </a:prstGeom>
          <a:ln>
            <a:solidFill>
              <a:srgbClr val="00B0F0"/>
            </a:solidFill>
          </a:ln>
          <a:effectLst>
            <a:outerShdw blurRad="63500" sx="130000" sy="130000" algn="ctr" rotWithShape="0">
              <a:schemeClr val="bg1">
                <a:alpha val="56000"/>
              </a:schemeClr>
            </a:outerShdw>
          </a:effectLst>
        </p:spPr>
      </p:pic>
      <p:sp>
        <p:nvSpPr>
          <p:cNvPr id="8" name="Title 1">
            <a:extLst>
              <a:ext uri="{FF2B5EF4-FFF2-40B4-BE49-F238E27FC236}">
                <a16:creationId xmlns:a16="http://schemas.microsoft.com/office/drawing/2014/main" id="{C4180620-FDE3-DD4C-D6C2-9484DA04FF88}"/>
              </a:ext>
            </a:extLst>
          </p:cNvPr>
          <p:cNvSpPr txBox="1">
            <a:spLocks/>
          </p:cNvSpPr>
          <p:nvPr/>
        </p:nvSpPr>
        <p:spPr>
          <a:xfrm>
            <a:off x="225776" y="1493520"/>
            <a:ext cx="4945598" cy="424732"/>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400" b="0" i="1" dirty="0">
                <a:solidFill>
                  <a:schemeClr val="accent2">
                    <a:lumMod val="20000"/>
                    <a:lumOff val="80000"/>
                  </a:schemeClr>
                </a:solidFill>
                <a:latin typeface="Segoe UI Light" panose="020B0502040204020203" pitchFamily="34" charset="0"/>
                <a:cs typeface="Segoe UI Light" panose="020B0502040204020203" pitchFamily="34" charset="0"/>
              </a:rPr>
              <a:t>Total Sales (MTD,QTD,YTD)</a:t>
            </a:r>
          </a:p>
        </p:txBody>
      </p:sp>
      <p:sp>
        <p:nvSpPr>
          <p:cNvPr id="9" name="Title 1">
            <a:extLst>
              <a:ext uri="{FF2B5EF4-FFF2-40B4-BE49-F238E27FC236}">
                <a16:creationId xmlns:a16="http://schemas.microsoft.com/office/drawing/2014/main" id="{DE582A67-00DE-7B6C-7F71-C3E4C333366C}"/>
              </a:ext>
            </a:extLst>
          </p:cNvPr>
          <p:cNvSpPr txBox="1">
            <a:spLocks/>
          </p:cNvSpPr>
          <p:nvPr/>
        </p:nvSpPr>
        <p:spPr>
          <a:xfrm>
            <a:off x="6306602" y="5704109"/>
            <a:ext cx="4945598" cy="424732"/>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400" b="0" i="1" dirty="0">
                <a:solidFill>
                  <a:schemeClr val="accent2">
                    <a:lumMod val="20000"/>
                    <a:lumOff val="80000"/>
                  </a:schemeClr>
                </a:solidFill>
                <a:latin typeface="Segoe UI Light" panose="020B0502040204020203" pitchFamily="34" charset="0"/>
                <a:cs typeface="Segoe UI Light" panose="020B0502040204020203" pitchFamily="34" charset="0"/>
              </a:rPr>
              <a:t>Sales Growth</a:t>
            </a:r>
          </a:p>
        </p:txBody>
      </p:sp>
      <p:sp>
        <p:nvSpPr>
          <p:cNvPr id="14" name="AutoShape 8">
            <a:extLst>
              <a:ext uri="{FF2B5EF4-FFF2-40B4-BE49-F238E27FC236}">
                <a16:creationId xmlns:a16="http://schemas.microsoft.com/office/drawing/2014/main" id="{2A614676-91B4-096F-9CC6-5EC2EC976BBE}"/>
              </a:ext>
            </a:extLst>
          </p:cNvPr>
          <p:cNvSpPr>
            <a:spLocks noChangeAspect="1" noChangeArrowheads="1"/>
          </p:cNvSpPr>
          <p:nvPr/>
        </p:nvSpPr>
        <p:spPr bwMode="auto">
          <a:xfrm>
            <a:off x="4308764" y="1641764"/>
            <a:ext cx="1939636" cy="193963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6" name="Picture 15">
            <a:extLst>
              <a:ext uri="{FF2B5EF4-FFF2-40B4-BE49-F238E27FC236}">
                <a16:creationId xmlns:a16="http://schemas.microsoft.com/office/drawing/2014/main" id="{B9B8A610-4CE5-B915-77E8-700521E9133C}"/>
              </a:ext>
            </a:extLst>
          </p:cNvPr>
          <p:cNvPicPr>
            <a:picLocks noChangeAspect="1"/>
          </p:cNvPicPr>
          <p:nvPr/>
        </p:nvPicPr>
        <p:blipFill>
          <a:blip r:embed="rId3"/>
          <a:stretch>
            <a:fillRect/>
          </a:stretch>
        </p:blipFill>
        <p:spPr>
          <a:xfrm>
            <a:off x="225775" y="1918252"/>
            <a:ext cx="5870225" cy="3445279"/>
          </a:xfrm>
          <a:prstGeom prst="rect">
            <a:avLst/>
          </a:prstGeom>
        </p:spPr>
      </p:pic>
      <p:pic>
        <p:nvPicPr>
          <p:cNvPr id="18" name="Picture 17">
            <a:extLst>
              <a:ext uri="{FF2B5EF4-FFF2-40B4-BE49-F238E27FC236}">
                <a16:creationId xmlns:a16="http://schemas.microsoft.com/office/drawing/2014/main" id="{B07882B1-73EA-5970-FC6E-5871BEC7AFCA}"/>
              </a:ext>
            </a:extLst>
          </p:cNvPr>
          <p:cNvPicPr>
            <a:picLocks noChangeAspect="1"/>
          </p:cNvPicPr>
          <p:nvPr/>
        </p:nvPicPr>
        <p:blipFill>
          <a:blip r:embed="rId4"/>
          <a:stretch>
            <a:fillRect/>
          </a:stretch>
        </p:blipFill>
        <p:spPr>
          <a:xfrm>
            <a:off x="6306601" y="2127738"/>
            <a:ext cx="5659623" cy="3549802"/>
          </a:xfrm>
          <a:prstGeom prst="rect">
            <a:avLst/>
          </a:prstGeom>
        </p:spPr>
      </p:pic>
    </p:spTree>
    <p:extLst>
      <p:ext uri="{BB962C8B-B14F-4D97-AF65-F5344CB8AC3E}">
        <p14:creationId xmlns:p14="http://schemas.microsoft.com/office/powerpoint/2010/main" val="745534201"/>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4E7C03DC-E6E6-3644-0F9A-F6FDF17787B1}"/>
              </a:ext>
            </a:extLst>
          </p:cNvPr>
          <p:cNvSpPr/>
          <p:nvPr/>
        </p:nvSpPr>
        <p:spPr>
          <a:xfrm>
            <a:off x="1406769" y="327390"/>
            <a:ext cx="8159262" cy="766539"/>
          </a:xfrm>
          <a:prstGeom prst="roundRect">
            <a:avLst>
              <a:gd name="adj" fmla="val 50000"/>
            </a:avLst>
          </a:prstGeom>
          <a:solidFill>
            <a:srgbClr val="299C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EB053FE-9689-5FBD-0700-3594557190D5}"/>
              </a:ext>
            </a:extLst>
          </p:cNvPr>
          <p:cNvSpPr>
            <a:spLocks noGrp="1"/>
          </p:cNvSpPr>
          <p:nvPr>
            <p:ph type="title"/>
          </p:nvPr>
        </p:nvSpPr>
        <p:spPr>
          <a:xfrm>
            <a:off x="1617786" y="424649"/>
            <a:ext cx="3123027" cy="535531"/>
          </a:xfrm>
        </p:spPr>
        <p:txBody>
          <a:bodyPr/>
          <a:lstStyle/>
          <a:p>
            <a:pPr algn="ctr"/>
            <a:r>
              <a:rPr lang="en-US" dirty="0">
                <a:solidFill>
                  <a:schemeClr val="accent5">
                    <a:lumMod val="75000"/>
                  </a:schemeClr>
                </a:solidFill>
              </a:rPr>
              <a:t>MySQL Queries</a:t>
            </a:r>
            <a:endParaRPr lang="en-IN" dirty="0">
              <a:solidFill>
                <a:schemeClr val="accent5">
                  <a:lumMod val="75000"/>
                </a:schemeClr>
              </a:solidFill>
            </a:endParaRPr>
          </a:p>
        </p:txBody>
      </p:sp>
      <p:pic>
        <p:nvPicPr>
          <p:cNvPr id="4" name="Picture Placeholder 14" descr="A blue square with a white dolphin in the middle&#10;&#10;Description automatically generated">
            <a:extLst>
              <a:ext uri="{FF2B5EF4-FFF2-40B4-BE49-F238E27FC236}">
                <a16:creationId xmlns:a16="http://schemas.microsoft.com/office/drawing/2014/main" id="{41BE48C8-4B93-DC4D-3CF9-EF5378C92F96}"/>
              </a:ext>
            </a:extLst>
          </p:cNvPr>
          <p:cNvPicPr>
            <a:picLocks noChangeAspect="1"/>
          </p:cNvPicPr>
          <p:nvPr/>
        </p:nvPicPr>
        <p:blipFill>
          <a:blip r:embed="rId2"/>
          <a:srcRect t="63" b="63"/>
          <a:stretch>
            <a:fillRect/>
          </a:stretch>
        </p:blipFill>
        <p:spPr>
          <a:xfrm>
            <a:off x="310875" y="311916"/>
            <a:ext cx="797489" cy="797489"/>
          </a:xfrm>
          <a:prstGeom prst="ellipse">
            <a:avLst/>
          </a:prstGeom>
          <a:ln>
            <a:solidFill>
              <a:srgbClr val="00B0F0"/>
            </a:solidFill>
          </a:ln>
          <a:effectLst>
            <a:outerShdw blurRad="63500" sx="130000" sy="130000" algn="ctr" rotWithShape="0">
              <a:schemeClr val="bg1">
                <a:alpha val="56000"/>
              </a:schemeClr>
            </a:outerShdw>
          </a:effectLst>
        </p:spPr>
      </p:pic>
      <p:sp>
        <p:nvSpPr>
          <p:cNvPr id="8" name="Title 1">
            <a:extLst>
              <a:ext uri="{FF2B5EF4-FFF2-40B4-BE49-F238E27FC236}">
                <a16:creationId xmlns:a16="http://schemas.microsoft.com/office/drawing/2014/main" id="{C4180620-FDE3-DD4C-D6C2-9484DA04FF88}"/>
              </a:ext>
            </a:extLst>
          </p:cNvPr>
          <p:cNvSpPr txBox="1">
            <a:spLocks/>
          </p:cNvSpPr>
          <p:nvPr/>
        </p:nvSpPr>
        <p:spPr>
          <a:xfrm>
            <a:off x="225776" y="1493520"/>
            <a:ext cx="4945598" cy="424732"/>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400" b="0" i="1" dirty="0">
                <a:solidFill>
                  <a:schemeClr val="accent2">
                    <a:lumMod val="20000"/>
                    <a:lumOff val="80000"/>
                  </a:schemeClr>
                </a:solidFill>
                <a:latin typeface="Segoe UI Light" panose="020B0502040204020203" pitchFamily="34" charset="0"/>
                <a:cs typeface="Segoe UI Light" panose="020B0502040204020203" pitchFamily="34" charset="0"/>
              </a:rPr>
              <a:t>State wise Sales</a:t>
            </a:r>
          </a:p>
        </p:txBody>
      </p:sp>
      <p:sp>
        <p:nvSpPr>
          <p:cNvPr id="9" name="Title 1">
            <a:extLst>
              <a:ext uri="{FF2B5EF4-FFF2-40B4-BE49-F238E27FC236}">
                <a16:creationId xmlns:a16="http://schemas.microsoft.com/office/drawing/2014/main" id="{DE582A67-00DE-7B6C-7F71-C3E4C333366C}"/>
              </a:ext>
            </a:extLst>
          </p:cNvPr>
          <p:cNvSpPr txBox="1">
            <a:spLocks/>
          </p:cNvSpPr>
          <p:nvPr/>
        </p:nvSpPr>
        <p:spPr>
          <a:xfrm>
            <a:off x="6306602" y="5704109"/>
            <a:ext cx="4945598" cy="424732"/>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400" b="0" i="1" dirty="0">
                <a:solidFill>
                  <a:schemeClr val="accent2">
                    <a:lumMod val="20000"/>
                    <a:lumOff val="80000"/>
                  </a:schemeClr>
                </a:solidFill>
                <a:latin typeface="Segoe UI Light" panose="020B0502040204020203" pitchFamily="34" charset="0"/>
                <a:cs typeface="Segoe UI Light" panose="020B0502040204020203" pitchFamily="34" charset="0"/>
              </a:rPr>
              <a:t>Product wise Sales</a:t>
            </a:r>
          </a:p>
        </p:txBody>
      </p:sp>
      <p:pic>
        <p:nvPicPr>
          <p:cNvPr id="6" name="Picture 5" descr="A screenshot of a computer&#10;&#10;Description automatically generated">
            <a:extLst>
              <a:ext uri="{FF2B5EF4-FFF2-40B4-BE49-F238E27FC236}">
                <a16:creationId xmlns:a16="http://schemas.microsoft.com/office/drawing/2014/main" id="{66346203-ACCE-835F-EA56-A8917B725B06}"/>
              </a:ext>
            </a:extLst>
          </p:cNvPr>
          <p:cNvPicPr>
            <a:picLocks noChangeAspect="1"/>
          </p:cNvPicPr>
          <p:nvPr/>
        </p:nvPicPr>
        <p:blipFill>
          <a:blip r:embed="rId3"/>
          <a:stretch>
            <a:fillRect/>
          </a:stretch>
        </p:blipFill>
        <p:spPr>
          <a:xfrm>
            <a:off x="225776" y="1964560"/>
            <a:ext cx="5967206" cy="3399920"/>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66731AB7-FEC6-CB53-5F74-843736830EBC}"/>
              </a:ext>
            </a:extLst>
          </p:cNvPr>
          <p:cNvPicPr>
            <a:picLocks noChangeAspect="1"/>
          </p:cNvPicPr>
          <p:nvPr/>
        </p:nvPicPr>
        <p:blipFill>
          <a:blip r:embed="rId4"/>
          <a:stretch>
            <a:fillRect/>
          </a:stretch>
        </p:blipFill>
        <p:spPr>
          <a:xfrm>
            <a:off x="6414654" y="2242855"/>
            <a:ext cx="5551569" cy="3461254"/>
          </a:xfrm>
          <a:prstGeom prst="rect">
            <a:avLst/>
          </a:prstGeom>
        </p:spPr>
      </p:pic>
    </p:spTree>
    <p:extLst>
      <p:ext uri="{BB962C8B-B14F-4D97-AF65-F5344CB8AC3E}">
        <p14:creationId xmlns:p14="http://schemas.microsoft.com/office/powerpoint/2010/main" val="224929578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4E7C03DC-E6E6-3644-0F9A-F6FDF17787B1}"/>
              </a:ext>
            </a:extLst>
          </p:cNvPr>
          <p:cNvSpPr/>
          <p:nvPr/>
        </p:nvSpPr>
        <p:spPr>
          <a:xfrm>
            <a:off x="1406769" y="327390"/>
            <a:ext cx="8159262" cy="766539"/>
          </a:xfrm>
          <a:prstGeom prst="roundRect">
            <a:avLst>
              <a:gd name="adj" fmla="val 50000"/>
            </a:avLst>
          </a:prstGeom>
          <a:solidFill>
            <a:srgbClr val="299C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EB053FE-9689-5FBD-0700-3594557190D5}"/>
              </a:ext>
            </a:extLst>
          </p:cNvPr>
          <p:cNvSpPr>
            <a:spLocks noGrp="1"/>
          </p:cNvSpPr>
          <p:nvPr>
            <p:ph type="title"/>
          </p:nvPr>
        </p:nvSpPr>
        <p:spPr>
          <a:xfrm>
            <a:off x="1617786" y="424649"/>
            <a:ext cx="3123027" cy="535531"/>
          </a:xfrm>
        </p:spPr>
        <p:txBody>
          <a:bodyPr/>
          <a:lstStyle/>
          <a:p>
            <a:pPr algn="ctr"/>
            <a:r>
              <a:rPr lang="en-US" dirty="0">
                <a:solidFill>
                  <a:schemeClr val="accent5">
                    <a:lumMod val="75000"/>
                  </a:schemeClr>
                </a:solidFill>
              </a:rPr>
              <a:t>MySQL Queries</a:t>
            </a:r>
            <a:endParaRPr lang="en-IN" dirty="0">
              <a:solidFill>
                <a:schemeClr val="accent5">
                  <a:lumMod val="75000"/>
                </a:schemeClr>
              </a:solidFill>
            </a:endParaRPr>
          </a:p>
        </p:txBody>
      </p:sp>
      <p:pic>
        <p:nvPicPr>
          <p:cNvPr id="4" name="Picture Placeholder 14" descr="A blue square with a white dolphin in the middle&#10;&#10;Description automatically generated">
            <a:extLst>
              <a:ext uri="{FF2B5EF4-FFF2-40B4-BE49-F238E27FC236}">
                <a16:creationId xmlns:a16="http://schemas.microsoft.com/office/drawing/2014/main" id="{41BE48C8-4B93-DC4D-3CF9-EF5378C92F96}"/>
              </a:ext>
            </a:extLst>
          </p:cNvPr>
          <p:cNvPicPr>
            <a:picLocks noChangeAspect="1"/>
          </p:cNvPicPr>
          <p:nvPr/>
        </p:nvPicPr>
        <p:blipFill>
          <a:blip r:embed="rId2"/>
          <a:srcRect t="63" b="63"/>
          <a:stretch>
            <a:fillRect/>
          </a:stretch>
        </p:blipFill>
        <p:spPr>
          <a:xfrm>
            <a:off x="310875" y="311916"/>
            <a:ext cx="797489" cy="797489"/>
          </a:xfrm>
          <a:prstGeom prst="ellipse">
            <a:avLst/>
          </a:prstGeom>
          <a:ln>
            <a:solidFill>
              <a:srgbClr val="00B0F0"/>
            </a:solidFill>
          </a:ln>
          <a:effectLst>
            <a:outerShdw blurRad="63500" sx="130000" sy="130000" algn="ctr" rotWithShape="0">
              <a:schemeClr val="bg1">
                <a:alpha val="56000"/>
              </a:schemeClr>
            </a:outerShdw>
          </a:effectLst>
        </p:spPr>
      </p:pic>
      <p:sp>
        <p:nvSpPr>
          <p:cNvPr id="8" name="Title 1">
            <a:extLst>
              <a:ext uri="{FF2B5EF4-FFF2-40B4-BE49-F238E27FC236}">
                <a16:creationId xmlns:a16="http://schemas.microsoft.com/office/drawing/2014/main" id="{C4180620-FDE3-DD4C-D6C2-9484DA04FF88}"/>
              </a:ext>
            </a:extLst>
          </p:cNvPr>
          <p:cNvSpPr txBox="1">
            <a:spLocks/>
          </p:cNvSpPr>
          <p:nvPr/>
        </p:nvSpPr>
        <p:spPr>
          <a:xfrm>
            <a:off x="225776" y="1493520"/>
            <a:ext cx="4945598" cy="424732"/>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400" b="0" i="1" dirty="0">
                <a:solidFill>
                  <a:schemeClr val="accent2">
                    <a:lumMod val="20000"/>
                    <a:lumOff val="80000"/>
                  </a:schemeClr>
                </a:solidFill>
                <a:latin typeface="Segoe UI Light" panose="020B0502040204020203" pitchFamily="34" charset="0"/>
                <a:cs typeface="Segoe UI Light" panose="020B0502040204020203" pitchFamily="34" charset="0"/>
              </a:rPr>
              <a:t>Region wise Sales</a:t>
            </a:r>
          </a:p>
        </p:txBody>
      </p:sp>
      <p:sp>
        <p:nvSpPr>
          <p:cNvPr id="9" name="Title 1">
            <a:extLst>
              <a:ext uri="{FF2B5EF4-FFF2-40B4-BE49-F238E27FC236}">
                <a16:creationId xmlns:a16="http://schemas.microsoft.com/office/drawing/2014/main" id="{DE582A67-00DE-7B6C-7F71-C3E4C333366C}"/>
              </a:ext>
            </a:extLst>
          </p:cNvPr>
          <p:cNvSpPr txBox="1">
            <a:spLocks/>
          </p:cNvSpPr>
          <p:nvPr/>
        </p:nvSpPr>
        <p:spPr>
          <a:xfrm>
            <a:off x="6306602" y="5704109"/>
            <a:ext cx="4945598" cy="424732"/>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400" b="0" i="1" dirty="0">
                <a:solidFill>
                  <a:schemeClr val="accent2">
                    <a:lumMod val="20000"/>
                    <a:lumOff val="80000"/>
                  </a:schemeClr>
                </a:solidFill>
                <a:latin typeface="Segoe UI Light" panose="020B0502040204020203" pitchFamily="34" charset="0"/>
                <a:cs typeface="Segoe UI Light" panose="020B0502040204020203" pitchFamily="34" charset="0"/>
              </a:rPr>
              <a:t>Total Inventory &amp; Value</a:t>
            </a:r>
          </a:p>
        </p:txBody>
      </p:sp>
      <p:pic>
        <p:nvPicPr>
          <p:cNvPr id="7" name="Picture 6" descr="A screenshot of a computer&#10;&#10;Description automatically generated">
            <a:extLst>
              <a:ext uri="{FF2B5EF4-FFF2-40B4-BE49-F238E27FC236}">
                <a16:creationId xmlns:a16="http://schemas.microsoft.com/office/drawing/2014/main" id="{9D8EEA1A-1AE6-51DC-1A40-4B12A21A0582}"/>
              </a:ext>
            </a:extLst>
          </p:cNvPr>
          <p:cNvPicPr>
            <a:picLocks noChangeAspect="1"/>
          </p:cNvPicPr>
          <p:nvPr/>
        </p:nvPicPr>
        <p:blipFill>
          <a:blip r:embed="rId3"/>
          <a:stretch>
            <a:fillRect/>
          </a:stretch>
        </p:blipFill>
        <p:spPr>
          <a:xfrm>
            <a:off x="225776" y="1922217"/>
            <a:ext cx="5967206" cy="3461254"/>
          </a:xfrm>
          <a:prstGeom prst="rect">
            <a:avLst/>
          </a:prstGeom>
        </p:spPr>
      </p:pic>
      <p:pic>
        <p:nvPicPr>
          <p:cNvPr id="11" name="Picture 10" descr="A screenshot of a data&#10;&#10;Description automatically generated">
            <a:extLst>
              <a:ext uri="{FF2B5EF4-FFF2-40B4-BE49-F238E27FC236}">
                <a16:creationId xmlns:a16="http://schemas.microsoft.com/office/drawing/2014/main" id="{2673B4A2-6301-5821-9A2F-39C4A32E1B7F}"/>
              </a:ext>
            </a:extLst>
          </p:cNvPr>
          <p:cNvPicPr>
            <a:picLocks noChangeAspect="1"/>
          </p:cNvPicPr>
          <p:nvPr/>
        </p:nvPicPr>
        <p:blipFill>
          <a:blip r:embed="rId4"/>
          <a:stretch>
            <a:fillRect/>
          </a:stretch>
        </p:blipFill>
        <p:spPr>
          <a:xfrm>
            <a:off x="6409891" y="2134466"/>
            <a:ext cx="5556333" cy="3569643"/>
          </a:xfrm>
          <a:prstGeom prst="rect">
            <a:avLst/>
          </a:prstGeom>
        </p:spPr>
      </p:pic>
    </p:spTree>
    <p:extLst>
      <p:ext uri="{BB962C8B-B14F-4D97-AF65-F5344CB8AC3E}">
        <p14:creationId xmlns:p14="http://schemas.microsoft.com/office/powerpoint/2010/main" val="3129256168"/>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A7E34F-5B7F-20AB-C40C-A6B9C3D12900}"/>
              </a:ext>
            </a:extLst>
          </p:cNvPr>
          <p:cNvSpPr/>
          <p:nvPr/>
        </p:nvSpPr>
        <p:spPr>
          <a:xfrm>
            <a:off x="2886076" y="959066"/>
            <a:ext cx="8801100" cy="5114925"/>
          </a:xfrm>
          <a:prstGeom prst="rect">
            <a:avLst/>
          </a:prstGeom>
          <a:solidFill>
            <a:srgbClr val="002B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6AB20EF-57C0-2AA1-C2EA-809BFD573052}"/>
              </a:ext>
            </a:extLst>
          </p:cNvPr>
          <p:cNvSpPr>
            <a:spLocks noGrp="1"/>
          </p:cNvSpPr>
          <p:nvPr>
            <p:ph type="title"/>
          </p:nvPr>
        </p:nvSpPr>
        <p:spPr>
          <a:xfrm>
            <a:off x="1343891" y="3171827"/>
            <a:ext cx="401782" cy="2902164"/>
          </a:xfrm>
          <a:solidFill>
            <a:srgbClr val="0F743C"/>
          </a:solidFill>
          <a:effectLst>
            <a:outerShdw dist="38100" dir="2700000" sx="105000" sy="105000" algn="tl" rotWithShape="0">
              <a:srgbClr val="002B46"/>
            </a:outerShdw>
          </a:effectLst>
        </p:spPr>
        <p:txBody>
          <a:bodyPr>
            <a:noAutofit/>
          </a:bodyPr>
          <a:lstStyle/>
          <a:p>
            <a:pPr algn="ctr"/>
            <a:r>
              <a:rPr lang="en-US" sz="2000" dirty="0"/>
              <a:t>D</a:t>
            </a:r>
            <a:br>
              <a:rPr lang="en-US" sz="2000" dirty="0"/>
            </a:br>
            <a:r>
              <a:rPr lang="en-US" sz="2000" dirty="0"/>
              <a:t>A</a:t>
            </a:r>
            <a:br>
              <a:rPr lang="en-US" sz="2000" dirty="0"/>
            </a:br>
            <a:r>
              <a:rPr lang="en-US" sz="2000" dirty="0"/>
              <a:t>S</a:t>
            </a:r>
            <a:br>
              <a:rPr lang="en-US" sz="2000" dirty="0"/>
            </a:br>
            <a:r>
              <a:rPr lang="en-US" sz="2000" dirty="0"/>
              <a:t>H</a:t>
            </a:r>
            <a:br>
              <a:rPr lang="en-US" sz="2000" dirty="0"/>
            </a:br>
            <a:r>
              <a:rPr lang="en-US" sz="2000" dirty="0"/>
              <a:t>B</a:t>
            </a:r>
            <a:br>
              <a:rPr lang="en-US" sz="2000" dirty="0"/>
            </a:br>
            <a:r>
              <a:rPr lang="en-US" sz="2000" dirty="0"/>
              <a:t>O</a:t>
            </a:r>
            <a:br>
              <a:rPr lang="en-US" sz="2000" dirty="0"/>
            </a:br>
            <a:r>
              <a:rPr lang="en-US" sz="2000" dirty="0"/>
              <a:t>A</a:t>
            </a:r>
            <a:br>
              <a:rPr lang="en-US" sz="2000" dirty="0"/>
            </a:br>
            <a:r>
              <a:rPr lang="en-US" sz="2000" dirty="0"/>
              <a:t>R</a:t>
            </a:r>
            <a:br>
              <a:rPr lang="en-US" sz="2000" dirty="0"/>
            </a:br>
            <a:r>
              <a:rPr lang="en-US" sz="2000" dirty="0"/>
              <a:t>D</a:t>
            </a:r>
            <a:endParaRPr lang="en-IN" sz="2000" dirty="0"/>
          </a:p>
        </p:txBody>
      </p:sp>
      <p:pic>
        <p:nvPicPr>
          <p:cNvPr id="4" name="Picture Placeholder 12" descr="A green square with white x on it&#10;&#10;Description automatically generated">
            <a:extLst>
              <a:ext uri="{FF2B5EF4-FFF2-40B4-BE49-F238E27FC236}">
                <a16:creationId xmlns:a16="http://schemas.microsoft.com/office/drawing/2014/main" id="{91987BEF-147F-A11B-3CB4-82772E021048}"/>
              </a:ext>
            </a:extLst>
          </p:cNvPr>
          <p:cNvPicPr>
            <a:picLocks noChangeAspect="1"/>
          </p:cNvPicPr>
          <p:nvPr/>
        </p:nvPicPr>
        <p:blipFill>
          <a:blip r:embed="rId2"/>
          <a:srcRect l="16625" r="16625"/>
          <a:stretch>
            <a:fillRect/>
          </a:stretch>
        </p:blipFill>
        <p:spPr>
          <a:xfrm>
            <a:off x="558489" y="1010864"/>
            <a:ext cx="1756085" cy="1756085"/>
          </a:xfrm>
          <a:prstGeom prst="ellipse">
            <a:avLst/>
          </a:prstGeom>
        </p:spPr>
      </p:pic>
      <p:pic>
        <p:nvPicPr>
          <p:cNvPr id="8" name="Picture 7" descr="A green and white dashboard&#10;&#10;Description automatically generated with medium confidence">
            <a:extLst>
              <a:ext uri="{FF2B5EF4-FFF2-40B4-BE49-F238E27FC236}">
                <a16:creationId xmlns:a16="http://schemas.microsoft.com/office/drawing/2014/main" id="{21F29207-287C-ED85-6707-CC583476F099}"/>
              </a:ext>
            </a:extLst>
          </p:cNvPr>
          <p:cNvPicPr>
            <a:picLocks noChangeAspect="1"/>
          </p:cNvPicPr>
          <p:nvPr/>
        </p:nvPicPr>
        <p:blipFill>
          <a:blip r:embed="rId3"/>
          <a:stretch>
            <a:fillRect/>
          </a:stretch>
        </p:blipFill>
        <p:spPr>
          <a:xfrm>
            <a:off x="2992582" y="1122218"/>
            <a:ext cx="8534400" cy="4776716"/>
          </a:xfrm>
          <a:prstGeom prst="rect">
            <a:avLst/>
          </a:prstGeom>
        </p:spPr>
      </p:pic>
    </p:spTree>
    <p:extLst>
      <p:ext uri="{BB962C8B-B14F-4D97-AF65-F5344CB8AC3E}">
        <p14:creationId xmlns:p14="http://schemas.microsoft.com/office/powerpoint/2010/main" val="96637465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E5DE7C-E89B-9AF9-C93A-16F32888E930}"/>
              </a:ext>
            </a:extLst>
          </p:cNvPr>
          <p:cNvSpPr>
            <a:spLocks noGrp="1"/>
          </p:cNvSpPr>
          <p:nvPr>
            <p:ph type="body" idx="1"/>
          </p:nvPr>
        </p:nvSpPr>
        <p:spPr>
          <a:xfrm>
            <a:off x="831850" y="2363372"/>
            <a:ext cx="6803136" cy="3114562"/>
          </a:xfrm>
        </p:spPr>
        <p:txBody>
          <a:bodyPr>
            <a:normAutofit/>
          </a:bodyPr>
          <a:lstStyle/>
          <a:p>
            <a:r>
              <a:rPr lang="en-US" sz="2400" dirty="0">
                <a:latin typeface="Segoe UI Light" panose="020B0502040204020203" pitchFamily="34" charset="0"/>
                <a:cs typeface="Segoe UI Light" panose="020B0502040204020203" pitchFamily="34" charset="0"/>
              </a:rPr>
              <a:t>- SAYALI</a:t>
            </a:r>
          </a:p>
          <a:p>
            <a:r>
              <a:rPr lang="en-US" sz="2400" dirty="0">
                <a:latin typeface="Segoe UI Light" panose="020B0502040204020203" pitchFamily="34" charset="0"/>
                <a:cs typeface="Segoe UI Light" panose="020B0502040204020203" pitchFamily="34" charset="0"/>
              </a:rPr>
              <a:t>- PRERNA</a:t>
            </a:r>
          </a:p>
          <a:p>
            <a:r>
              <a:rPr lang="en-US" sz="2400" dirty="0">
                <a:latin typeface="Segoe UI Light" panose="020B0502040204020203" pitchFamily="34" charset="0"/>
                <a:cs typeface="Segoe UI Light" panose="020B0502040204020203" pitchFamily="34" charset="0"/>
              </a:rPr>
              <a:t>- VAISHNAVI</a:t>
            </a:r>
          </a:p>
          <a:p>
            <a:r>
              <a:rPr lang="en-US" sz="2400" dirty="0">
                <a:latin typeface="Segoe UI Light" panose="020B0502040204020203" pitchFamily="34" charset="0"/>
                <a:cs typeface="Segoe UI Light" panose="020B0502040204020203" pitchFamily="34" charset="0"/>
              </a:rPr>
              <a:t>- SHIVANI</a:t>
            </a:r>
          </a:p>
          <a:p>
            <a:r>
              <a:rPr lang="en-US" sz="2400" dirty="0">
                <a:latin typeface="Segoe UI Light" panose="020B0502040204020203" pitchFamily="34" charset="0"/>
                <a:cs typeface="Segoe UI Light" panose="020B0502040204020203" pitchFamily="34" charset="0"/>
              </a:rPr>
              <a:t>- SAURABH</a:t>
            </a:r>
          </a:p>
          <a:p>
            <a:r>
              <a:rPr lang="en-US" sz="2400">
                <a:latin typeface="Segoe UI Light" panose="020B0502040204020203" pitchFamily="34" charset="0"/>
                <a:cs typeface="Segoe UI Light" panose="020B0502040204020203" pitchFamily="34" charset="0"/>
              </a:rPr>
              <a:t>- TANMAYA TEJA</a:t>
            </a:r>
            <a:endParaRPr lang="en-IN" sz="2400" dirty="0">
              <a:latin typeface="Segoe UI Light" panose="020B0502040204020203" pitchFamily="34" charset="0"/>
              <a:cs typeface="Segoe UI Light" panose="020B0502040204020203" pitchFamily="34" charset="0"/>
            </a:endParaRPr>
          </a:p>
        </p:txBody>
      </p:sp>
      <p:sp>
        <p:nvSpPr>
          <p:cNvPr id="4" name="Title 3">
            <a:extLst>
              <a:ext uri="{FF2B5EF4-FFF2-40B4-BE49-F238E27FC236}">
                <a16:creationId xmlns:a16="http://schemas.microsoft.com/office/drawing/2014/main" id="{C3882EB6-6619-9CBA-73C1-1ED4B95F2FA2}"/>
              </a:ext>
            </a:extLst>
          </p:cNvPr>
          <p:cNvSpPr>
            <a:spLocks noGrp="1"/>
          </p:cNvSpPr>
          <p:nvPr>
            <p:ph type="title"/>
          </p:nvPr>
        </p:nvSpPr>
        <p:spPr>
          <a:xfrm>
            <a:off x="831850" y="1380066"/>
            <a:ext cx="7781544" cy="859055"/>
          </a:xfrm>
        </p:spPr>
        <p:txBody>
          <a:bodyPr/>
          <a:lstStyle/>
          <a:p>
            <a:r>
              <a:rPr lang="en-US" dirty="0"/>
              <a:t>Team Members</a:t>
            </a:r>
            <a:endParaRPr lang="en-IN" dirty="0"/>
          </a:p>
        </p:txBody>
      </p:sp>
    </p:spTree>
    <p:extLst>
      <p:ext uri="{BB962C8B-B14F-4D97-AF65-F5344CB8AC3E}">
        <p14:creationId xmlns:p14="http://schemas.microsoft.com/office/powerpoint/2010/main" val="3796101737"/>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A7E34F-5B7F-20AB-C40C-A6B9C3D12900}"/>
              </a:ext>
            </a:extLst>
          </p:cNvPr>
          <p:cNvSpPr/>
          <p:nvPr/>
        </p:nvSpPr>
        <p:spPr>
          <a:xfrm>
            <a:off x="2911961" y="959066"/>
            <a:ext cx="8801100" cy="5114925"/>
          </a:xfrm>
          <a:prstGeom prst="rect">
            <a:avLst/>
          </a:prstGeom>
          <a:solidFill>
            <a:srgbClr val="002B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6AB20EF-57C0-2AA1-C2EA-809BFD573052}"/>
              </a:ext>
            </a:extLst>
          </p:cNvPr>
          <p:cNvSpPr>
            <a:spLocks noGrp="1"/>
          </p:cNvSpPr>
          <p:nvPr>
            <p:ph type="title"/>
          </p:nvPr>
        </p:nvSpPr>
        <p:spPr>
          <a:xfrm>
            <a:off x="1316084" y="3171827"/>
            <a:ext cx="429589" cy="2902164"/>
          </a:xfrm>
          <a:solidFill>
            <a:srgbClr val="337DAF"/>
          </a:solidFill>
          <a:effectLst>
            <a:outerShdw dist="38100" dir="2700000" sx="105000" sy="105000" algn="tl" rotWithShape="0">
              <a:srgbClr val="002B46"/>
            </a:outerShdw>
          </a:effectLst>
        </p:spPr>
        <p:txBody>
          <a:bodyPr>
            <a:noAutofit/>
          </a:bodyPr>
          <a:lstStyle/>
          <a:p>
            <a:pPr algn="ctr"/>
            <a:r>
              <a:rPr lang="en-US" sz="2000" dirty="0"/>
              <a:t>DASHBOARD</a:t>
            </a:r>
            <a:endParaRPr lang="en-IN" sz="2000" dirty="0"/>
          </a:p>
        </p:txBody>
      </p:sp>
      <p:pic>
        <p:nvPicPr>
          <p:cNvPr id="5" name="Picture Placeholder 16" descr="A white square with blue crosses&#10;&#10;Description automatically generated">
            <a:extLst>
              <a:ext uri="{FF2B5EF4-FFF2-40B4-BE49-F238E27FC236}">
                <a16:creationId xmlns:a16="http://schemas.microsoft.com/office/drawing/2014/main" id="{FAEB7FD7-DEC3-9112-882E-4772C9BDFB47}"/>
              </a:ext>
            </a:extLst>
          </p:cNvPr>
          <p:cNvPicPr>
            <a:picLocks noChangeAspect="1"/>
          </p:cNvPicPr>
          <p:nvPr/>
        </p:nvPicPr>
        <p:blipFill>
          <a:blip r:embed="rId2"/>
          <a:srcRect/>
          <a:stretch>
            <a:fillRect/>
          </a:stretch>
        </p:blipFill>
        <p:spPr>
          <a:xfrm>
            <a:off x="847729" y="1243013"/>
            <a:ext cx="1332000" cy="1332000"/>
          </a:xfrm>
          <a:prstGeom prst="ellipse">
            <a:avLst/>
          </a:prstGeom>
        </p:spPr>
      </p:pic>
      <p:pic>
        <p:nvPicPr>
          <p:cNvPr id="4" name="Picture 3" descr="A screenshot of a computer&#10;&#10;Description automatically generated">
            <a:extLst>
              <a:ext uri="{FF2B5EF4-FFF2-40B4-BE49-F238E27FC236}">
                <a16:creationId xmlns:a16="http://schemas.microsoft.com/office/drawing/2014/main" id="{2B7162D6-B409-3620-0CC3-A70246E624B2}"/>
              </a:ext>
            </a:extLst>
          </p:cNvPr>
          <p:cNvPicPr>
            <a:picLocks noChangeAspect="1"/>
          </p:cNvPicPr>
          <p:nvPr/>
        </p:nvPicPr>
        <p:blipFill>
          <a:blip r:embed="rId3"/>
          <a:stretch>
            <a:fillRect/>
          </a:stretch>
        </p:blipFill>
        <p:spPr>
          <a:xfrm>
            <a:off x="3061855" y="1080654"/>
            <a:ext cx="8492836" cy="4818280"/>
          </a:xfrm>
          <a:prstGeom prst="rect">
            <a:avLst/>
          </a:prstGeom>
        </p:spPr>
      </p:pic>
    </p:spTree>
    <p:extLst>
      <p:ext uri="{BB962C8B-B14F-4D97-AF65-F5344CB8AC3E}">
        <p14:creationId xmlns:p14="http://schemas.microsoft.com/office/powerpoint/2010/main" val="2725401387"/>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DE009E2B-1E38-41FB-A98F-4FDDE01C7E53}"/>
              </a:ext>
            </a:extLst>
          </p:cNvPr>
          <p:cNvSpPr/>
          <p:nvPr/>
        </p:nvSpPr>
        <p:spPr>
          <a:xfrm>
            <a:off x="867256" y="1285876"/>
            <a:ext cx="1204432" cy="1157286"/>
          </a:xfrm>
          <a:prstGeom prst="ellipse">
            <a:avLst/>
          </a:prstGeom>
          <a:solidFill>
            <a:srgbClr val="00335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A8A7E34F-5B7F-20AB-C40C-A6B9C3D12900}"/>
              </a:ext>
            </a:extLst>
          </p:cNvPr>
          <p:cNvSpPr/>
          <p:nvPr/>
        </p:nvSpPr>
        <p:spPr>
          <a:xfrm>
            <a:off x="2886076" y="959066"/>
            <a:ext cx="8801100" cy="5114925"/>
          </a:xfrm>
          <a:prstGeom prst="rect">
            <a:avLst/>
          </a:prstGeom>
          <a:solidFill>
            <a:srgbClr val="002B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6AB20EF-57C0-2AA1-C2EA-809BFD573052}"/>
              </a:ext>
            </a:extLst>
          </p:cNvPr>
          <p:cNvSpPr>
            <a:spLocks noGrp="1"/>
          </p:cNvSpPr>
          <p:nvPr>
            <p:ph type="title"/>
          </p:nvPr>
        </p:nvSpPr>
        <p:spPr>
          <a:xfrm>
            <a:off x="1307834" y="3171827"/>
            <a:ext cx="406401" cy="2902164"/>
          </a:xfrm>
          <a:solidFill>
            <a:srgbClr val="F1CA3C"/>
          </a:solidFill>
          <a:effectLst>
            <a:outerShdw dist="38100" dir="2700000" sx="105000" sy="105000" algn="tl" rotWithShape="0">
              <a:srgbClr val="002B46"/>
            </a:outerShdw>
          </a:effectLst>
        </p:spPr>
        <p:txBody>
          <a:bodyPr>
            <a:noAutofit/>
          </a:bodyPr>
          <a:lstStyle/>
          <a:p>
            <a:pPr algn="ctr"/>
            <a:r>
              <a:rPr lang="en-US" sz="2000" dirty="0"/>
              <a:t>DASHBOARD</a:t>
            </a:r>
            <a:endParaRPr lang="en-IN" sz="2000" dirty="0"/>
          </a:p>
        </p:txBody>
      </p:sp>
      <p:pic>
        <p:nvPicPr>
          <p:cNvPr id="9" name="Picture 8" descr="A yellow bar chart with black background&#10;&#10;Description automatically generated">
            <a:extLst>
              <a:ext uri="{FF2B5EF4-FFF2-40B4-BE49-F238E27FC236}">
                <a16:creationId xmlns:a16="http://schemas.microsoft.com/office/drawing/2014/main" id="{658E9605-9E3E-EECC-EBEA-53D51C9466E2}"/>
              </a:ext>
            </a:extLst>
          </p:cNvPr>
          <p:cNvPicPr>
            <a:picLocks noChangeAspect="1"/>
          </p:cNvPicPr>
          <p:nvPr/>
        </p:nvPicPr>
        <p:blipFill>
          <a:blip r:embed="rId2"/>
          <a:stretch>
            <a:fillRect/>
          </a:stretch>
        </p:blipFill>
        <p:spPr>
          <a:xfrm>
            <a:off x="290753" y="1221581"/>
            <a:ext cx="2357438" cy="1285875"/>
          </a:xfrm>
          <a:prstGeom prst="rect">
            <a:avLst/>
          </a:prstGeom>
        </p:spPr>
      </p:pic>
      <p:pic>
        <p:nvPicPr>
          <p:cNvPr id="4" name="Picture 3">
            <a:extLst>
              <a:ext uri="{FF2B5EF4-FFF2-40B4-BE49-F238E27FC236}">
                <a16:creationId xmlns:a16="http://schemas.microsoft.com/office/drawing/2014/main" id="{EB4EC1AA-0DF8-D4EF-42D0-C2E55B5E5BA3}"/>
              </a:ext>
            </a:extLst>
          </p:cNvPr>
          <p:cNvPicPr>
            <a:picLocks noChangeAspect="1"/>
          </p:cNvPicPr>
          <p:nvPr/>
        </p:nvPicPr>
        <p:blipFill>
          <a:blip r:embed="rId3"/>
          <a:stretch>
            <a:fillRect/>
          </a:stretch>
        </p:blipFill>
        <p:spPr>
          <a:xfrm>
            <a:off x="3028950" y="1100137"/>
            <a:ext cx="8515350" cy="4798797"/>
          </a:xfrm>
          <a:prstGeom prst="rect">
            <a:avLst/>
          </a:prstGeom>
        </p:spPr>
      </p:pic>
    </p:spTree>
    <p:extLst>
      <p:ext uri="{BB962C8B-B14F-4D97-AF65-F5344CB8AC3E}">
        <p14:creationId xmlns:p14="http://schemas.microsoft.com/office/powerpoint/2010/main" val="384983363"/>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a:xfrm>
            <a:off x="444499" y="1749569"/>
            <a:ext cx="11511974" cy="4130725"/>
          </a:xfrm>
        </p:spPr>
        <p:txBody>
          <a:bodyPr>
            <a:normAutofit/>
          </a:bodyPr>
          <a:lstStyle/>
          <a:p>
            <a:pPr marL="342900" indent="-342900" algn="l">
              <a:buFont typeface="Wingdings" panose="05000000000000000000" pitchFamily="2" charset="2"/>
              <a:buChar char="v"/>
            </a:pPr>
            <a:r>
              <a:rPr lang="en-US" sz="2400" b="0" i="0" dirty="0">
                <a:effectLst/>
                <a:latin typeface="Segoe UI Light" panose="020B0502040204020203" pitchFamily="34" charset="0"/>
                <a:cs typeface="Segoe UI Light" panose="020B0502040204020203" pitchFamily="34" charset="0"/>
              </a:rPr>
              <a:t>Overall, the supply chain demonstrates strong performance with consistent sales growth.</a:t>
            </a:r>
          </a:p>
          <a:p>
            <a:pPr marL="342900" indent="-342900" algn="l">
              <a:buFont typeface="Wingdings" panose="05000000000000000000" pitchFamily="2" charset="2"/>
              <a:buChar char="v"/>
            </a:pPr>
            <a:endParaRPr lang="en-US" sz="2400" b="0" i="0" dirty="0">
              <a:effectLst/>
              <a:latin typeface="Segoe UI Light" panose="020B0502040204020203" pitchFamily="34" charset="0"/>
              <a:cs typeface="Segoe UI Light" panose="020B0502040204020203" pitchFamily="34" charset="0"/>
            </a:endParaRPr>
          </a:p>
          <a:p>
            <a:pPr marL="342900" indent="-342900" algn="l">
              <a:buFont typeface="Wingdings" panose="05000000000000000000" pitchFamily="2" charset="2"/>
              <a:buChar char="v"/>
            </a:pPr>
            <a:r>
              <a:rPr lang="en-US" sz="2400" b="0" i="0" dirty="0">
                <a:effectLst/>
                <a:latin typeface="Segoe UI Light" panose="020B0502040204020203" pitchFamily="34" charset="0"/>
                <a:cs typeface="Segoe UI Light" panose="020B0502040204020203" pitchFamily="34" charset="0"/>
              </a:rPr>
              <a:t>Key focus areas include targeted marketing, understanding regional nuances, and refining inventory management.</a:t>
            </a:r>
          </a:p>
          <a:p>
            <a:pPr marL="342900" indent="-342900" algn="l">
              <a:buFont typeface="Wingdings" panose="05000000000000000000" pitchFamily="2" charset="2"/>
              <a:buChar char="v"/>
            </a:pPr>
            <a:endParaRPr lang="en-US" sz="2400" b="0" i="0" dirty="0">
              <a:effectLst/>
              <a:latin typeface="Segoe UI Light" panose="020B0502040204020203" pitchFamily="34" charset="0"/>
              <a:cs typeface="Segoe UI Light" panose="020B0502040204020203" pitchFamily="34" charset="0"/>
            </a:endParaRPr>
          </a:p>
          <a:p>
            <a:pPr marL="342900" indent="-342900" algn="l">
              <a:buFont typeface="Wingdings" panose="05000000000000000000" pitchFamily="2" charset="2"/>
              <a:buChar char="v"/>
            </a:pPr>
            <a:r>
              <a:rPr lang="en-US" sz="2400" b="0" i="0" dirty="0">
                <a:effectLst/>
                <a:latin typeface="Segoe UI Light" panose="020B0502040204020203" pitchFamily="34" charset="0"/>
                <a:cs typeface="Segoe UI Light" panose="020B0502040204020203" pitchFamily="34" charset="0"/>
              </a:rPr>
              <a:t>Continued analysis and adaptation to trends will ensure sustained success.</a:t>
            </a:r>
          </a:p>
        </p:txBody>
      </p:sp>
    </p:spTree>
    <p:extLst>
      <p:ext uri="{BB962C8B-B14F-4D97-AF65-F5344CB8AC3E}">
        <p14:creationId xmlns:p14="http://schemas.microsoft.com/office/powerpoint/2010/main" val="59582380"/>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1498600"/>
            <a:ext cx="7781544" cy="859055"/>
          </a:xfrm>
        </p:spPr>
        <p:txBody>
          <a:bodyPr/>
          <a:lstStyle/>
          <a:p>
            <a:r>
              <a:rPr lang="en-US" dirty="0"/>
              <a:t>Agenda</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831850" y="2799079"/>
            <a:ext cx="6803136" cy="2898336"/>
          </a:xfrm>
        </p:spPr>
        <p:txBody>
          <a:bodyPr>
            <a:normAutofit/>
          </a:bodyPr>
          <a:lstStyle/>
          <a:p>
            <a:r>
              <a:rPr lang="en-US" sz="2000" dirty="0">
                <a:latin typeface="Segoe UI Light" panose="020B0502040204020203" pitchFamily="34" charset="0"/>
                <a:cs typeface="Segoe UI Light" panose="020B0502040204020203" pitchFamily="34" charset="0"/>
              </a:rPr>
              <a:t>- Overview of Project</a:t>
            </a:r>
          </a:p>
          <a:p>
            <a:r>
              <a:rPr lang="en-US" sz="2000" dirty="0">
                <a:latin typeface="Segoe UI Light" panose="020B0502040204020203" pitchFamily="34" charset="0"/>
                <a:cs typeface="Segoe UI Light" panose="020B0502040204020203" pitchFamily="34" charset="0"/>
              </a:rPr>
              <a:t>- Data Sources</a:t>
            </a:r>
          </a:p>
          <a:p>
            <a:r>
              <a:rPr lang="en-US" sz="2000" dirty="0">
                <a:latin typeface="Segoe UI Light" panose="020B0502040204020203" pitchFamily="34" charset="0"/>
                <a:cs typeface="Segoe UI Light" panose="020B0502040204020203" pitchFamily="34" charset="0"/>
              </a:rPr>
              <a:t>- Tools Used</a:t>
            </a:r>
          </a:p>
          <a:p>
            <a:r>
              <a:rPr lang="en-US" sz="2000" dirty="0">
                <a:latin typeface="Segoe UI Light" panose="020B0502040204020203" pitchFamily="34" charset="0"/>
                <a:cs typeface="Segoe UI Light" panose="020B0502040204020203" pitchFamily="34" charset="0"/>
              </a:rPr>
              <a:t>- Analysis Steps</a:t>
            </a:r>
          </a:p>
          <a:p>
            <a:r>
              <a:rPr lang="en-US" sz="2000" dirty="0">
                <a:latin typeface="Segoe UI Light" panose="020B0502040204020203" pitchFamily="34" charset="0"/>
                <a:cs typeface="Segoe UI Light" panose="020B0502040204020203" pitchFamily="34" charset="0"/>
              </a:rPr>
              <a:t>- Key Performance Indicators (KPIs)</a:t>
            </a:r>
          </a:p>
          <a:p>
            <a:r>
              <a:rPr lang="en-US" sz="2000" dirty="0">
                <a:latin typeface="Segoe UI Light" panose="020B0502040204020203" pitchFamily="34" charset="0"/>
                <a:cs typeface="Segoe UI Light" panose="020B0502040204020203" pitchFamily="34" charset="0"/>
              </a:rPr>
              <a:t>- Dashboards</a:t>
            </a:r>
          </a:p>
          <a:p>
            <a:r>
              <a:rPr lang="en-US" sz="2000" dirty="0">
                <a:latin typeface="Segoe UI Light" panose="020B0502040204020203" pitchFamily="34" charset="0"/>
                <a:cs typeface="Segoe UI Light" panose="020B0502040204020203" pitchFamily="34" charset="0"/>
              </a:rPr>
              <a:t>- Conclusion</a:t>
            </a:r>
          </a:p>
        </p:txBody>
      </p:sp>
    </p:spTree>
    <p:extLst>
      <p:ext uri="{BB962C8B-B14F-4D97-AF65-F5344CB8AC3E}">
        <p14:creationId xmlns:p14="http://schemas.microsoft.com/office/powerpoint/2010/main" val="290279431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821266"/>
            <a:ext cx="7781544" cy="859055"/>
          </a:xfrm>
        </p:spPr>
        <p:txBody>
          <a:bodyPr/>
          <a:lstStyle/>
          <a:p>
            <a:r>
              <a:rPr lang="en-US" dirty="0"/>
              <a:t>Introduction</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831850" y="1680321"/>
            <a:ext cx="10420350" cy="1882988"/>
          </a:xfrm>
        </p:spPr>
        <p:txBody>
          <a:bodyPr>
            <a:normAutofit/>
          </a:bodyPr>
          <a:lstStyle/>
          <a:p>
            <a:pPr marL="285750" indent="-285750">
              <a:buFont typeface="Arial" panose="020B0604020202020204" pitchFamily="34" charset="0"/>
              <a:buChar char="•"/>
            </a:pPr>
            <a:r>
              <a:rPr lang="en-US" sz="1800" b="0" i="0" dirty="0">
                <a:solidFill>
                  <a:schemeClr val="bg1"/>
                </a:solidFill>
                <a:effectLst/>
                <a:latin typeface="Segoe UI Light" panose="020B0502040204020203" pitchFamily="34" charset="0"/>
                <a:cs typeface="Segoe UI Light" panose="020B0502040204020203" pitchFamily="34" charset="0"/>
              </a:rPr>
              <a:t>The </a:t>
            </a:r>
            <a:r>
              <a:rPr lang="en-US" sz="1800" b="1" i="0" dirty="0">
                <a:solidFill>
                  <a:schemeClr val="bg1"/>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Supply Chain</a:t>
            </a:r>
            <a:r>
              <a:rPr lang="en-US" sz="1800" dirty="0">
                <a:solidFill>
                  <a:schemeClr val="bg1"/>
                </a:solidFill>
                <a:latin typeface="Segoe UI Light" panose="020B0502040204020203" pitchFamily="34" charset="0"/>
                <a:cs typeface="Segoe UI Light" panose="020B0502040204020203" pitchFamily="34" charset="0"/>
              </a:rPr>
              <a:t> </a:t>
            </a:r>
            <a:r>
              <a:rPr lang="en-US" sz="1800" b="0" i="0" dirty="0">
                <a:solidFill>
                  <a:schemeClr val="bg1"/>
                </a:solidFill>
                <a:effectLst/>
                <a:latin typeface="Segoe UI Light" panose="020B0502040204020203" pitchFamily="34" charset="0"/>
                <a:cs typeface="Segoe UI Light" panose="020B0502040204020203" pitchFamily="34" charset="0"/>
              </a:rPr>
              <a:t>project is aimed at providing a comprehensive and real-time overview of the organization's supply chain dynamics. In the rapidly evolving business landscape, effective supply chain management is crucial for success. This project seeks to leverage data analytics to enhance decision-making, optimize operational efficiency, and identify growth opportunities within the supply chain.</a:t>
            </a:r>
            <a:endParaRPr lang="en-US" sz="1200" dirty="0">
              <a:solidFill>
                <a:schemeClr val="bg1"/>
              </a:solidFill>
              <a:latin typeface="Segoe UI Light" panose="020B0502040204020203" pitchFamily="34" charset="0"/>
              <a:cs typeface="Segoe UI Light" panose="020B0502040204020203" pitchFamily="34" charset="0"/>
            </a:endParaRPr>
          </a:p>
        </p:txBody>
      </p:sp>
      <p:sp>
        <p:nvSpPr>
          <p:cNvPr id="3" name="Title 3">
            <a:extLst>
              <a:ext uri="{FF2B5EF4-FFF2-40B4-BE49-F238E27FC236}">
                <a16:creationId xmlns:a16="http://schemas.microsoft.com/office/drawing/2014/main" id="{3E60D6A0-DE93-96C9-CED4-B4FB4D4A647D}"/>
              </a:ext>
            </a:extLst>
          </p:cNvPr>
          <p:cNvSpPr txBox="1">
            <a:spLocks/>
          </p:cNvSpPr>
          <p:nvPr/>
        </p:nvSpPr>
        <p:spPr>
          <a:xfrm>
            <a:off x="831850" y="3563310"/>
            <a:ext cx="7781544" cy="670024"/>
          </a:xfrm>
          <a:prstGeom prst="rect">
            <a:avLst/>
          </a:prstGeom>
        </p:spPr>
        <p:txBody>
          <a:bodyPr vert="horz" lIns="91440" tIns="45720" rIns="91440" bIns="45720" rtlCol="0" anchor="b">
            <a:normAutofit fontScale="92500" lnSpcReduction="10000"/>
          </a:bodyPr>
          <a:lstStyle>
            <a:lvl1pPr algn="l" defTabSz="914400" rtl="0" eaLnBrk="1" latinLnBrk="0" hangingPunct="1">
              <a:lnSpc>
                <a:spcPct val="90000"/>
              </a:lnSpc>
              <a:spcBef>
                <a:spcPct val="0"/>
              </a:spcBef>
              <a:buNone/>
              <a:defRPr lang="en-GB" sz="5400" b="1" kern="1200" dirty="0">
                <a:solidFill>
                  <a:schemeClr val="bg1"/>
                </a:solidFill>
                <a:latin typeface="+mj-lt"/>
                <a:ea typeface="+mj-ea"/>
                <a:cs typeface="+mj-cs"/>
              </a:defRPr>
            </a:lvl1pPr>
          </a:lstStyle>
          <a:p>
            <a:r>
              <a:rPr lang="en-US" sz="4800" dirty="0"/>
              <a:t>Objective</a:t>
            </a:r>
          </a:p>
        </p:txBody>
      </p:sp>
      <p:sp>
        <p:nvSpPr>
          <p:cNvPr id="6" name="Text Placeholder 4">
            <a:extLst>
              <a:ext uri="{FF2B5EF4-FFF2-40B4-BE49-F238E27FC236}">
                <a16:creationId xmlns:a16="http://schemas.microsoft.com/office/drawing/2014/main" id="{AC0204F5-68EF-C487-EB35-4F24D790614F}"/>
              </a:ext>
            </a:extLst>
          </p:cNvPr>
          <p:cNvSpPr txBox="1">
            <a:spLocks/>
          </p:cNvSpPr>
          <p:nvPr/>
        </p:nvSpPr>
        <p:spPr>
          <a:xfrm>
            <a:off x="831849" y="4378873"/>
            <a:ext cx="10420350" cy="18829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800" b="0" i="0" dirty="0">
                <a:solidFill>
                  <a:schemeClr val="bg1"/>
                </a:solidFill>
                <a:effectLst/>
                <a:latin typeface="Segoe UI Light" panose="020B0502040204020203" pitchFamily="34" charset="0"/>
                <a:cs typeface="Segoe UI Light" panose="020B0502040204020203" pitchFamily="34" charset="0"/>
              </a:rPr>
              <a:t>The primary objective of this project is to create a dynamic and interactive dashboard that consolidates key performance indicators (KPIs) related to the supply chain. This dashboard will enable stakeholders, including management, analysts, and decision-makers, to gain valuable insights into various facets of the supply chain, facilitating informed and timely strategic decisions.</a:t>
            </a:r>
            <a:endParaRPr lang="en-US" sz="18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982875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840230"/>
          </a:xfrm>
        </p:spPr>
        <p:txBody>
          <a:bodyPr/>
          <a:lstStyle/>
          <a:p>
            <a:r>
              <a:rPr lang="en-US" sz="5400" dirty="0"/>
              <a:t>Data Sources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828799"/>
            <a:ext cx="6718300" cy="4486275"/>
          </a:xfrm>
        </p:spPr>
        <p:txBody>
          <a:bodyPr/>
          <a:lstStyle/>
          <a:p>
            <a:r>
              <a:rPr lang="en-US" sz="1800" dirty="0">
                <a:solidFill>
                  <a:schemeClr val="accent2">
                    <a:lumMod val="20000"/>
                    <a:lumOff val="80000"/>
                  </a:schemeClr>
                </a:solidFill>
                <a:latin typeface="Segoe UI Light" panose="020B0502040204020203" pitchFamily="34" charset="0"/>
                <a:cs typeface="Segoe UI Light" panose="020B0502040204020203" pitchFamily="34" charset="0"/>
              </a:rPr>
              <a:t>Calendar Dataset</a:t>
            </a:r>
          </a:p>
          <a:p>
            <a:r>
              <a:rPr lang="en-US" sz="1800" dirty="0">
                <a:solidFill>
                  <a:schemeClr val="accent2">
                    <a:lumMod val="20000"/>
                    <a:lumOff val="80000"/>
                  </a:schemeClr>
                </a:solidFill>
                <a:latin typeface="Segoe UI Light" panose="020B0502040204020203" pitchFamily="34" charset="0"/>
                <a:cs typeface="Segoe UI Light" panose="020B0502040204020203" pitchFamily="34" charset="0"/>
              </a:rPr>
              <a:t>Customer Dataset</a:t>
            </a:r>
          </a:p>
          <a:p>
            <a:r>
              <a:rPr lang="en-US" sz="1800" dirty="0">
                <a:solidFill>
                  <a:schemeClr val="accent2">
                    <a:lumMod val="20000"/>
                    <a:lumOff val="80000"/>
                  </a:schemeClr>
                </a:solidFill>
                <a:latin typeface="Segoe UI Light" panose="020B0502040204020203" pitchFamily="34" charset="0"/>
                <a:cs typeface="Segoe UI Light" panose="020B0502040204020203" pitchFamily="34" charset="0"/>
              </a:rPr>
              <a:t>Countries Dataset</a:t>
            </a:r>
          </a:p>
          <a:p>
            <a:r>
              <a:rPr lang="en-US" sz="1800" dirty="0">
                <a:solidFill>
                  <a:schemeClr val="accent2">
                    <a:lumMod val="20000"/>
                    <a:lumOff val="80000"/>
                  </a:schemeClr>
                </a:solidFill>
                <a:latin typeface="Segoe UI Light" panose="020B0502040204020203" pitchFamily="34" charset="0"/>
                <a:cs typeface="Segoe UI Light" panose="020B0502040204020203" pitchFamily="34" charset="0"/>
              </a:rPr>
              <a:t>Product Dataset</a:t>
            </a:r>
          </a:p>
          <a:p>
            <a:r>
              <a:rPr lang="en-US" sz="1800" dirty="0">
                <a:solidFill>
                  <a:schemeClr val="accent2">
                    <a:lumMod val="20000"/>
                    <a:lumOff val="80000"/>
                  </a:schemeClr>
                </a:solidFill>
                <a:latin typeface="Segoe UI Light" panose="020B0502040204020203" pitchFamily="34" charset="0"/>
                <a:cs typeface="Segoe UI Light" panose="020B0502040204020203" pitchFamily="34" charset="0"/>
              </a:rPr>
              <a:t>Store Dataset</a:t>
            </a:r>
          </a:p>
          <a:p>
            <a:r>
              <a:rPr lang="en-US" sz="1800" dirty="0">
                <a:solidFill>
                  <a:schemeClr val="accent2">
                    <a:lumMod val="20000"/>
                    <a:lumOff val="80000"/>
                  </a:schemeClr>
                </a:solidFill>
                <a:latin typeface="Segoe UI Light" panose="020B0502040204020203" pitchFamily="34" charset="0"/>
                <a:cs typeface="Segoe UI Light" panose="020B0502040204020203" pitchFamily="34" charset="0"/>
              </a:rPr>
              <a:t>Inventory Dataset</a:t>
            </a:r>
          </a:p>
          <a:p>
            <a:r>
              <a:rPr lang="en-US" sz="1800" dirty="0">
                <a:solidFill>
                  <a:schemeClr val="accent2">
                    <a:lumMod val="20000"/>
                    <a:lumOff val="80000"/>
                  </a:schemeClr>
                </a:solidFill>
                <a:latin typeface="Segoe UI Light" panose="020B0502040204020203" pitchFamily="34" charset="0"/>
                <a:cs typeface="Segoe UI Light" panose="020B0502040204020203" pitchFamily="34" charset="0"/>
              </a:rPr>
              <a:t>Point of Sales Dataset</a:t>
            </a:r>
          </a:p>
          <a:p>
            <a:r>
              <a:rPr lang="en-US" sz="1800" dirty="0">
                <a:solidFill>
                  <a:schemeClr val="accent2">
                    <a:lumMod val="20000"/>
                    <a:lumOff val="80000"/>
                  </a:schemeClr>
                </a:solidFill>
                <a:latin typeface="Segoe UI Light" panose="020B0502040204020203" pitchFamily="34" charset="0"/>
                <a:cs typeface="Segoe UI Light" panose="020B0502040204020203" pitchFamily="34" charset="0"/>
              </a:rPr>
              <a:t>Sales Dataset</a:t>
            </a:r>
          </a:p>
          <a:p>
            <a:r>
              <a:rPr lang="en-US" sz="1800" dirty="0">
                <a:solidFill>
                  <a:schemeClr val="accent2">
                    <a:lumMod val="20000"/>
                    <a:lumOff val="80000"/>
                  </a:schemeClr>
                </a:solidFill>
                <a:latin typeface="Segoe UI Light" panose="020B0502040204020203" pitchFamily="34" charset="0"/>
                <a:cs typeface="Segoe UI Light" panose="020B0502040204020203" pitchFamily="34" charset="0"/>
              </a:rPr>
              <a:t>Plugs Electronics Hands on Lab Dataset</a:t>
            </a:r>
          </a:p>
        </p:txBody>
      </p:sp>
    </p:spTree>
    <p:extLst>
      <p:ext uri="{BB962C8B-B14F-4D97-AF65-F5344CB8AC3E}">
        <p14:creationId xmlns:p14="http://schemas.microsoft.com/office/powerpoint/2010/main" val="373348601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8EF35-038F-C39F-7EBA-24721B9F396B}"/>
              </a:ext>
            </a:extLst>
          </p:cNvPr>
          <p:cNvSpPr>
            <a:spLocks noGrp="1"/>
          </p:cNvSpPr>
          <p:nvPr>
            <p:ph type="title"/>
          </p:nvPr>
        </p:nvSpPr>
        <p:spPr>
          <a:xfrm>
            <a:off x="444500" y="542925"/>
            <a:ext cx="11214100" cy="669919"/>
          </a:xfrm>
        </p:spPr>
        <p:txBody>
          <a:bodyPr/>
          <a:lstStyle/>
          <a:p>
            <a:r>
              <a:rPr lang="en-US" sz="4000" dirty="0"/>
              <a:t>Tools Used</a:t>
            </a:r>
            <a:endParaRPr lang="en-IN" sz="4000" dirty="0"/>
          </a:p>
        </p:txBody>
      </p:sp>
      <p:pic>
        <p:nvPicPr>
          <p:cNvPr id="13" name="Picture Placeholder 12" descr="A green square with white x on it&#10;&#10;Description automatically generated">
            <a:extLst>
              <a:ext uri="{FF2B5EF4-FFF2-40B4-BE49-F238E27FC236}">
                <a16:creationId xmlns:a16="http://schemas.microsoft.com/office/drawing/2014/main" id="{2DF380A0-A488-20B1-0AE2-62BB14837FE7}"/>
              </a:ext>
            </a:extLst>
          </p:cNvPr>
          <p:cNvPicPr>
            <a:picLocks noGrp="1" noChangeAspect="1"/>
          </p:cNvPicPr>
          <p:nvPr>
            <p:ph type="pic" sz="quarter" idx="13"/>
          </p:nvPr>
        </p:nvPicPr>
        <p:blipFill>
          <a:blip r:embed="rId2"/>
          <a:srcRect l="16625" r="16625"/>
          <a:stretch>
            <a:fillRect/>
          </a:stretch>
        </p:blipFill>
        <p:spPr/>
      </p:pic>
      <p:pic>
        <p:nvPicPr>
          <p:cNvPr id="15" name="Picture Placeholder 14" descr="A blue square with a white dolphin in the middle&#10;&#10;Description automatically generated">
            <a:extLst>
              <a:ext uri="{FF2B5EF4-FFF2-40B4-BE49-F238E27FC236}">
                <a16:creationId xmlns:a16="http://schemas.microsoft.com/office/drawing/2014/main" id="{228FC277-71DB-FEE1-17FF-CF1450C1979E}"/>
              </a:ext>
            </a:extLst>
          </p:cNvPr>
          <p:cNvPicPr>
            <a:picLocks noGrp="1" noChangeAspect="1"/>
          </p:cNvPicPr>
          <p:nvPr>
            <p:ph type="pic" sz="quarter" idx="14"/>
          </p:nvPr>
        </p:nvPicPr>
        <p:blipFill>
          <a:blip r:embed="rId3"/>
          <a:srcRect t="63" b="63"/>
          <a:stretch>
            <a:fillRect/>
          </a:stretch>
        </p:blipFill>
        <p:spPr/>
      </p:pic>
      <p:pic>
        <p:nvPicPr>
          <p:cNvPr id="17" name="Picture Placeholder 16" descr="A white square with blue crosses&#10;&#10;Description automatically generated">
            <a:extLst>
              <a:ext uri="{FF2B5EF4-FFF2-40B4-BE49-F238E27FC236}">
                <a16:creationId xmlns:a16="http://schemas.microsoft.com/office/drawing/2014/main" id="{943B4BB8-AD70-2802-E428-01B059FB430D}"/>
              </a:ext>
            </a:extLst>
          </p:cNvPr>
          <p:cNvPicPr>
            <a:picLocks noGrp="1" noChangeAspect="1"/>
          </p:cNvPicPr>
          <p:nvPr>
            <p:ph type="pic" sz="quarter" idx="15"/>
          </p:nvPr>
        </p:nvPicPr>
        <p:blipFill>
          <a:blip r:embed="rId4"/>
          <a:srcRect/>
          <a:stretch>
            <a:fillRect/>
          </a:stretch>
        </p:blipFill>
        <p:spPr/>
      </p:pic>
      <p:pic>
        <p:nvPicPr>
          <p:cNvPr id="19" name="Picture Placeholder 18" descr="A yellow bar chart with black background&#10;&#10;Description automatically generated">
            <a:extLst>
              <a:ext uri="{FF2B5EF4-FFF2-40B4-BE49-F238E27FC236}">
                <a16:creationId xmlns:a16="http://schemas.microsoft.com/office/drawing/2014/main" id="{E63F7A06-9879-EBAA-DDCD-2F1B0A14E30A}"/>
              </a:ext>
            </a:extLst>
          </p:cNvPr>
          <p:cNvPicPr>
            <a:picLocks noGrp="1" noChangeAspect="1"/>
          </p:cNvPicPr>
          <p:nvPr>
            <p:ph type="pic" sz="quarter" idx="16"/>
          </p:nvPr>
        </p:nvPicPr>
        <p:blipFill>
          <a:blip r:embed="rId5"/>
          <a:srcRect l="21840" r="21840"/>
          <a:stretch>
            <a:fillRect/>
          </a:stretch>
        </p:blipFill>
        <p:spPr>
          <a:xfrm>
            <a:off x="9431824" y="2057188"/>
            <a:ext cx="1299033" cy="1299033"/>
          </a:xfrm>
        </p:spPr>
      </p:pic>
      <p:sp>
        <p:nvSpPr>
          <p:cNvPr id="7" name="Text Placeholder 6">
            <a:extLst>
              <a:ext uri="{FF2B5EF4-FFF2-40B4-BE49-F238E27FC236}">
                <a16:creationId xmlns:a16="http://schemas.microsoft.com/office/drawing/2014/main" id="{C2E54B6F-2F32-B9B2-CE05-81B9D8982987}"/>
              </a:ext>
            </a:extLst>
          </p:cNvPr>
          <p:cNvSpPr>
            <a:spLocks noGrp="1"/>
          </p:cNvSpPr>
          <p:nvPr>
            <p:ph type="body" sz="quarter" idx="18"/>
          </p:nvPr>
        </p:nvSpPr>
        <p:spPr>
          <a:xfrm>
            <a:off x="978212" y="4240093"/>
            <a:ext cx="1259505" cy="442743"/>
          </a:xfrm>
          <a:solidFill>
            <a:srgbClr val="0F773E"/>
          </a:solidFill>
          <a:ln w="38100">
            <a:solidFill>
              <a:srgbClr val="47C3D3"/>
            </a:solidFill>
          </a:ln>
        </p:spPr>
        <p:txBody>
          <a:bodyPr/>
          <a:lstStyle/>
          <a:p>
            <a:r>
              <a:rPr lang="en-US" sz="2800" dirty="0">
                <a:latin typeface="Segoe UI Light" panose="020B0502040204020203" pitchFamily="34" charset="0"/>
                <a:cs typeface="Segoe UI Light" panose="020B0502040204020203" pitchFamily="34" charset="0"/>
              </a:rPr>
              <a:t>Excel</a:t>
            </a:r>
            <a:endParaRPr lang="en-IN" sz="2800" dirty="0">
              <a:latin typeface="Segoe UI Light" panose="020B0502040204020203" pitchFamily="34" charset="0"/>
              <a:cs typeface="Segoe UI Light" panose="020B0502040204020203" pitchFamily="34" charset="0"/>
            </a:endParaRPr>
          </a:p>
        </p:txBody>
      </p:sp>
      <p:sp>
        <p:nvSpPr>
          <p:cNvPr id="8" name="Text Placeholder 7">
            <a:extLst>
              <a:ext uri="{FF2B5EF4-FFF2-40B4-BE49-F238E27FC236}">
                <a16:creationId xmlns:a16="http://schemas.microsoft.com/office/drawing/2014/main" id="{08614E1A-83EF-2D4A-3438-F47CE39B4168}"/>
              </a:ext>
            </a:extLst>
          </p:cNvPr>
          <p:cNvSpPr>
            <a:spLocks noGrp="1"/>
          </p:cNvSpPr>
          <p:nvPr>
            <p:ph type="body" sz="quarter" idx="19"/>
          </p:nvPr>
        </p:nvSpPr>
        <p:spPr>
          <a:xfrm>
            <a:off x="3732948" y="4240093"/>
            <a:ext cx="1259505" cy="442743"/>
          </a:xfrm>
          <a:solidFill>
            <a:srgbClr val="003352"/>
          </a:solidFill>
          <a:ln w="38100">
            <a:solidFill>
              <a:srgbClr val="47C3D3"/>
            </a:solidFill>
          </a:ln>
        </p:spPr>
        <p:txBody>
          <a:bodyPr/>
          <a:lstStyle/>
          <a:p>
            <a:r>
              <a:rPr lang="en-US" sz="2800" dirty="0">
                <a:latin typeface="Segoe UI Light" panose="020B0502040204020203" pitchFamily="34" charset="0"/>
                <a:cs typeface="Segoe UI Light" panose="020B0502040204020203" pitchFamily="34" charset="0"/>
              </a:rPr>
              <a:t>MySQL</a:t>
            </a:r>
            <a:endParaRPr lang="en-IN" sz="2800" dirty="0">
              <a:latin typeface="Segoe UI Light" panose="020B0502040204020203" pitchFamily="34" charset="0"/>
              <a:cs typeface="Segoe UI Light" panose="020B0502040204020203" pitchFamily="34" charset="0"/>
            </a:endParaRPr>
          </a:p>
        </p:txBody>
      </p:sp>
      <p:sp>
        <p:nvSpPr>
          <p:cNvPr id="9" name="Text Placeholder 8">
            <a:extLst>
              <a:ext uri="{FF2B5EF4-FFF2-40B4-BE49-F238E27FC236}">
                <a16:creationId xmlns:a16="http://schemas.microsoft.com/office/drawing/2014/main" id="{16581509-07CE-5BEA-FC17-FEF66256737C}"/>
              </a:ext>
            </a:extLst>
          </p:cNvPr>
          <p:cNvSpPr>
            <a:spLocks noGrp="1"/>
          </p:cNvSpPr>
          <p:nvPr>
            <p:ph type="body" sz="quarter" idx="20"/>
          </p:nvPr>
        </p:nvSpPr>
        <p:spPr>
          <a:xfrm>
            <a:off x="6493671" y="4240093"/>
            <a:ext cx="1259505" cy="442743"/>
          </a:xfrm>
          <a:solidFill>
            <a:srgbClr val="F5F5F5"/>
          </a:solidFill>
          <a:ln w="38100">
            <a:solidFill>
              <a:srgbClr val="47C3D3"/>
            </a:solidFill>
          </a:ln>
        </p:spPr>
        <p:txBody>
          <a:bodyPr/>
          <a:lstStyle/>
          <a:p>
            <a:r>
              <a:rPr lang="en-US" sz="2800" dirty="0">
                <a:solidFill>
                  <a:srgbClr val="337DAF"/>
                </a:solidFill>
                <a:latin typeface="Segoe UI Light" panose="020B0502040204020203" pitchFamily="34" charset="0"/>
                <a:cs typeface="Segoe UI Light" panose="020B0502040204020203" pitchFamily="34" charset="0"/>
              </a:rPr>
              <a:t>Tableau</a:t>
            </a:r>
            <a:endParaRPr lang="en-IN" sz="2800" dirty="0">
              <a:solidFill>
                <a:srgbClr val="337DAF"/>
              </a:solidFill>
              <a:latin typeface="Segoe UI Light" panose="020B0502040204020203" pitchFamily="34" charset="0"/>
              <a:cs typeface="Segoe UI Light" panose="020B0502040204020203" pitchFamily="34" charset="0"/>
            </a:endParaRPr>
          </a:p>
        </p:txBody>
      </p:sp>
      <p:sp>
        <p:nvSpPr>
          <p:cNvPr id="10" name="Text Placeholder 9">
            <a:extLst>
              <a:ext uri="{FF2B5EF4-FFF2-40B4-BE49-F238E27FC236}">
                <a16:creationId xmlns:a16="http://schemas.microsoft.com/office/drawing/2014/main" id="{FF20BA1F-ACF4-BB3A-33C5-D0612903593C}"/>
              </a:ext>
            </a:extLst>
          </p:cNvPr>
          <p:cNvSpPr>
            <a:spLocks noGrp="1"/>
          </p:cNvSpPr>
          <p:nvPr>
            <p:ph type="body" sz="quarter" idx="21"/>
          </p:nvPr>
        </p:nvSpPr>
        <p:spPr>
          <a:xfrm>
            <a:off x="9431824" y="4200565"/>
            <a:ext cx="1299033" cy="442743"/>
          </a:xfrm>
          <a:solidFill>
            <a:srgbClr val="F2CC41"/>
          </a:solidFill>
          <a:ln w="38100">
            <a:solidFill>
              <a:srgbClr val="47C3D3"/>
            </a:solidFill>
          </a:ln>
        </p:spPr>
        <p:txBody>
          <a:bodyPr/>
          <a:lstStyle/>
          <a:p>
            <a:r>
              <a:rPr lang="en-US" sz="2800" dirty="0">
                <a:latin typeface="Segoe UI Light" panose="020B0502040204020203" pitchFamily="34" charset="0"/>
                <a:cs typeface="Segoe UI Light" panose="020B0502040204020203" pitchFamily="34" charset="0"/>
              </a:rPr>
              <a:t>Power BI</a:t>
            </a:r>
            <a:endParaRPr lang="en-IN"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8891117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7670ABEB-F2EB-BEB2-6FC4-AF92CFA65B9A}"/>
              </a:ext>
            </a:extLst>
          </p:cNvPr>
          <p:cNvSpPr/>
          <p:nvPr/>
        </p:nvSpPr>
        <p:spPr>
          <a:xfrm>
            <a:off x="4454434" y="3667164"/>
            <a:ext cx="5812972" cy="2931160"/>
          </a:xfrm>
          <a:prstGeom prst="roundRect">
            <a:avLst>
              <a:gd name="adj" fmla="val 3743"/>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2374727-DF3A-70C7-C8ED-42753C46DA8B}"/>
              </a:ext>
            </a:extLst>
          </p:cNvPr>
          <p:cNvSpPr>
            <a:spLocks noGrp="1"/>
          </p:cNvSpPr>
          <p:nvPr>
            <p:ph type="title"/>
          </p:nvPr>
        </p:nvSpPr>
        <p:spPr/>
        <p:txBody>
          <a:bodyPr/>
          <a:lstStyle/>
          <a:p>
            <a:r>
              <a:rPr lang="en-US" dirty="0"/>
              <a:t>Analysis Steps</a:t>
            </a:r>
            <a:endParaRPr lang="en-IN" dirty="0"/>
          </a:p>
        </p:txBody>
      </p:sp>
      <p:sp>
        <p:nvSpPr>
          <p:cNvPr id="4" name="Text Placeholder 3">
            <a:extLst>
              <a:ext uri="{FF2B5EF4-FFF2-40B4-BE49-F238E27FC236}">
                <a16:creationId xmlns:a16="http://schemas.microsoft.com/office/drawing/2014/main" id="{5A865D0F-7E1B-5853-C627-480A62D8C5BB}"/>
              </a:ext>
            </a:extLst>
          </p:cNvPr>
          <p:cNvSpPr>
            <a:spLocks noGrp="1"/>
          </p:cNvSpPr>
          <p:nvPr>
            <p:ph type="body" sz="quarter" idx="13"/>
          </p:nvPr>
        </p:nvSpPr>
        <p:spPr>
          <a:xfrm>
            <a:off x="444500" y="1449977"/>
            <a:ext cx="2025831" cy="4598126"/>
          </a:xfrm>
        </p:spPr>
        <p:txBody>
          <a:bodyPr>
            <a:normAutofit/>
          </a:bodyPr>
          <a:lstStyle/>
          <a:p>
            <a:pPr algn="l"/>
            <a:r>
              <a:rPr lang="en-US" sz="1400" dirty="0">
                <a:latin typeface="Segoe UI Light" panose="020B0502040204020203" pitchFamily="34" charset="0"/>
                <a:cs typeface="Segoe UI Light" panose="020B0502040204020203" pitchFamily="34" charset="0"/>
              </a:rPr>
              <a:t>- Data Understanding</a:t>
            </a:r>
          </a:p>
          <a:p>
            <a:pPr algn="l"/>
            <a:endParaRPr lang="en-US" sz="1400" dirty="0">
              <a:latin typeface="Segoe UI Light" panose="020B0502040204020203" pitchFamily="34" charset="0"/>
              <a:cs typeface="Segoe UI Light" panose="020B0502040204020203" pitchFamily="34" charset="0"/>
            </a:endParaRPr>
          </a:p>
          <a:p>
            <a:pPr algn="l"/>
            <a:r>
              <a:rPr lang="en-US" sz="1400" dirty="0">
                <a:latin typeface="Segoe UI Light" panose="020B0502040204020203" pitchFamily="34" charset="0"/>
                <a:cs typeface="Segoe UI Light" panose="020B0502040204020203" pitchFamily="34" charset="0"/>
              </a:rPr>
              <a:t>- Data Cleaning</a:t>
            </a:r>
          </a:p>
          <a:p>
            <a:pPr algn="l"/>
            <a:endParaRPr lang="en-US" sz="1400" dirty="0">
              <a:latin typeface="Segoe UI Light" panose="020B0502040204020203" pitchFamily="34" charset="0"/>
              <a:cs typeface="Segoe UI Light" panose="020B0502040204020203" pitchFamily="34" charset="0"/>
            </a:endParaRPr>
          </a:p>
          <a:p>
            <a:pPr algn="l"/>
            <a:r>
              <a:rPr lang="en-US" sz="1400" dirty="0">
                <a:latin typeface="Segoe UI Light" panose="020B0502040204020203" pitchFamily="34" charset="0"/>
                <a:cs typeface="Segoe UI Light" panose="020B0502040204020203" pitchFamily="34" charset="0"/>
              </a:rPr>
              <a:t>- Data Modelling</a:t>
            </a:r>
          </a:p>
          <a:p>
            <a:pPr algn="l"/>
            <a:endParaRPr lang="en-US" sz="1400" dirty="0">
              <a:latin typeface="Segoe UI Light" panose="020B0502040204020203" pitchFamily="34" charset="0"/>
              <a:cs typeface="Segoe UI Light" panose="020B0502040204020203" pitchFamily="34" charset="0"/>
            </a:endParaRPr>
          </a:p>
          <a:p>
            <a:pPr algn="l"/>
            <a:r>
              <a:rPr lang="en-US" sz="1400" dirty="0">
                <a:latin typeface="Segoe UI Light" panose="020B0502040204020203" pitchFamily="34" charset="0"/>
                <a:cs typeface="Segoe UI Light" panose="020B0502040204020203" pitchFamily="34" charset="0"/>
              </a:rPr>
              <a:t>- Data Processing &amp; Analyzing</a:t>
            </a:r>
          </a:p>
          <a:p>
            <a:pPr algn="l"/>
            <a:endParaRPr lang="en-US" sz="1400" dirty="0">
              <a:latin typeface="Segoe UI Light" panose="020B0502040204020203" pitchFamily="34" charset="0"/>
              <a:cs typeface="Segoe UI Light" panose="020B0502040204020203" pitchFamily="34" charset="0"/>
            </a:endParaRPr>
          </a:p>
          <a:p>
            <a:pPr algn="l"/>
            <a:r>
              <a:rPr lang="en-US" sz="1400" dirty="0">
                <a:latin typeface="Segoe UI Light" panose="020B0502040204020203" pitchFamily="34" charset="0"/>
                <a:cs typeface="Segoe UI Light" panose="020B0502040204020203" pitchFamily="34" charset="0"/>
              </a:rPr>
              <a:t>- Data Visualization</a:t>
            </a:r>
            <a:endParaRPr lang="en-IN" sz="1400" dirty="0">
              <a:latin typeface="Segoe UI Light" panose="020B0502040204020203" pitchFamily="34" charset="0"/>
              <a:cs typeface="Segoe UI Light" panose="020B0502040204020203" pitchFamily="34" charset="0"/>
            </a:endParaRPr>
          </a:p>
        </p:txBody>
      </p:sp>
      <p:sp>
        <p:nvSpPr>
          <p:cNvPr id="5" name="Rectangle: Rounded Corners 4">
            <a:extLst>
              <a:ext uri="{FF2B5EF4-FFF2-40B4-BE49-F238E27FC236}">
                <a16:creationId xmlns:a16="http://schemas.microsoft.com/office/drawing/2014/main" id="{47896F67-AC74-E073-D5E1-961A8D976A73}"/>
              </a:ext>
            </a:extLst>
          </p:cNvPr>
          <p:cNvSpPr/>
          <p:nvPr/>
        </p:nvSpPr>
        <p:spPr>
          <a:xfrm>
            <a:off x="2769539" y="1449977"/>
            <a:ext cx="4140926" cy="2116183"/>
          </a:xfrm>
          <a:prstGeom prst="roundRect">
            <a:avLst>
              <a:gd name="adj" fmla="val 5891"/>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F87F305A-2C2D-ED40-8BAF-E0BBA306CD46}"/>
              </a:ext>
            </a:extLst>
          </p:cNvPr>
          <p:cNvPicPr>
            <a:picLocks noChangeAspect="1"/>
          </p:cNvPicPr>
          <p:nvPr/>
        </p:nvPicPr>
        <p:blipFill>
          <a:blip r:embed="rId2"/>
          <a:stretch>
            <a:fillRect/>
          </a:stretch>
        </p:blipFill>
        <p:spPr>
          <a:xfrm>
            <a:off x="2889130" y="1550981"/>
            <a:ext cx="3901744" cy="1914174"/>
          </a:xfrm>
          <a:prstGeom prst="rect">
            <a:avLst/>
          </a:prstGeom>
        </p:spPr>
      </p:pic>
      <p:sp>
        <p:nvSpPr>
          <p:cNvPr id="7" name="Rectangle: Rounded Corners 6">
            <a:extLst>
              <a:ext uri="{FF2B5EF4-FFF2-40B4-BE49-F238E27FC236}">
                <a16:creationId xmlns:a16="http://schemas.microsoft.com/office/drawing/2014/main" id="{0058FD1A-336D-F84D-FB13-EADB598030F2}"/>
              </a:ext>
            </a:extLst>
          </p:cNvPr>
          <p:cNvSpPr/>
          <p:nvPr/>
        </p:nvSpPr>
        <p:spPr>
          <a:xfrm>
            <a:off x="7606573" y="1449977"/>
            <a:ext cx="4140927" cy="2119657"/>
          </a:xfrm>
          <a:prstGeom prst="roundRect">
            <a:avLst>
              <a:gd name="adj" fmla="val 6719"/>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50023C50-3484-46DE-AA48-B49B5438E0D8}"/>
              </a:ext>
            </a:extLst>
          </p:cNvPr>
          <p:cNvPicPr>
            <a:picLocks noChangeAspect="1"/>
          </p:cNvPicPr>
          <p:nvPr/>
        </p:nvPicPr>
        <p:blipFill>
          <a:blip r:embed="rId3"/>
          <a:stretch>
            <a:fillRect/>
          </a:stretch>
        </p:blipFill>
        <p:spPr>
          <a:xfrm>
            <a:off x="7779005" y="1564950"/>
            <a:ext cx="3819341" cy="1864049"/>
          </a:xfrm>
          <a:prstGeom prst="rect">
            <a:avLst/>
          </a:prstGeom>
        </p:spPr>
      </p:pic>
      <p:sp>
        <p:nvSpPr>
          <p:cNvPr id="9" name="Arrow: Striped Right 8">
            <a:extLst>
              <a:ext uri="{FF2B5EF4-FFF2-40B4-BE49-F238E27FC236}">
                <a16:creationId xmlns:a16="http://schemas.microsoft.com/office/drawing/2014/main" id="{06EC033C-9CD0-5668-AB0A-4C26468571FF}"/>
              </a:ext>
            </a:extLst>
          </p:cNvPr>
          <p:cNvSpPr/>
          <p:nvPr/>
        </p:nvSpPr>
        <p:spPr>
          <a:xfrm>
            <a:off x="6910465" y="2259874"/>
            <a:ext cx="696108" cy="535531"/>
          </a:xfrm>
          <a:prstGeom prst="stripedRightArrow">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Arrow Connector 10">
            <a:extLst>
              <a:ext uri="{FF2B5EF4-FFF2-40B4-BE49-F238E27FC236}">
                <a16:creationId xmlns:a16="http://schemas.microsoft.com/office/drawing/2014/main" id="{12E4E99A-89A0-8B5E-D782-A48320C4EDC9}"/>
              </a:ext>
            </a:extLst>
          </p:cNvPr>
          <p:cNvCxnSpPr>
            <a:endCxn id="5" idx="1"/>
          </p:cNvCxnSpPr>
          <p:nvPr/>
        </p:nvCxnSpPr>
        <p:spPr>
          <a:xfrm flipV="1">
            <a:off x="1815737" y="2508069"/>
            <a:ext cx="953802" cy="287336"/>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pic>
        <p:nvPicPr>
          <p:cNvPr id="13" name="Picture 12">
            <a:extLst>
              <a:ext uri="{FF2B5EF4-FFF2-40B4-BE49-F238E27FC236}">
                <a16:creationId xmlns:a16="http://schemas.microsoft.com/office/drawing/2014/main" id="{6ECC02A5-A2FA-0CF1-6E3A-48CB545DF345}"/>
              </a:ext>
            </a:extLst>
          </p:cNvPr>
          <p:cNvPicPr>
            <a:picLocks noChangeAspect="1"/>
          </p:cNvPicPr>
          <p:nvPr/>
        </p:nvPicPr>
        <p:blipFill>
          <a:blip r:embed="rId4"/>
          <a:stretch>
            <a:fillRect/>
          </a:stretch>
        </p:blipFill>
        <p:spPr>
          <a:xfrm>
            <a:off x="4571999" y="3814445"/>
            <a:ext cx="5584235" cy="2683192"/>
          </a:xfrm>
          <a:prstGeom prst="rect">
            <a:avLst/>
          </a:prstGeom>
        </p:spPr>
      </p:pic>
      <p:cxnSp>
        <p:nvCxnSpPr>
          <p:cNvPr id="16" name="Straight Arrow Connector 15">
            <a:extLst>
              <a:ext uri="{FF2B5EF4-FFF2-40B4-BE49-F238E27FC236}">
                <a16:creationId xmlns:a16="http://schemas.microsoft.com/office/drawing/2014/main" id="{6D09CA64-D0ED-0F92-774E-A79C71CD36B2}"/>
              </a:ext>
            </a:extLst>
          </p:cNvPr>
          <p:cNvCxnSpPr>
            <a:endCxn id="14" idx="1"/>
          </p:cNvCxnSpPr>
          <p:nvPr/>
        </p:nvCxnSpPr>
        <p:spPr>
          <a:xfrm>
            <a:off x="1815737" y="3428999"/>
            <a:ext cx="2638697" cy="170374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76066242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EB483-59FB-6221-1101-5A573E13ED0A}"/>
              </a:ext>
            </a:extLst>
          </p:cNvPr>
          <p:cNvSpPr>
            <a:spLocks noGrp="1"/>
          </p:cNvSpPr>
          <p:nvPr>
            <p:ph type="ctrTitle"/>
          </p:nvPr>
        </p:nvSpPr>
        <p:spPr>
          <a:xfrm>
            <a:off x="236533" y="159328"/>
            <a:ext cx="11664522" cy="671945"/>
          </a:xfrm>
        </p:spPr>
        <p:txBody>
          <a:bodyPr/>
          <a:lstStyle/>
          <a:p>
            <a:r>
              <a:rPr lang="en-US" sz="4800" dirty="0"/>
              <a:t>Key Performance Indicators (KPIs)</a:t>
            </a:r>
            <a:endParaRPr lang="en-IN" sz="4800" dirty="0"/>
          </a:p>
        </p:txBody>
      </p:sp>
      <p:sp>
        <p:nvSpPr>
          <p:cNvPr id="4" name="Text Placeholder 1">
            <a:extLst>
              <a:ext uri="{FF2B5EF4-FFF2-40B4-BE49-F238E27FC236}">
                <a16:creationId xmlns:a16="http://schemas.microsoft.com/office/drawing/2014/main" id="{C7569215-0E31-5582-14F0-AFAF227A72A3}"/>
              </a:ext>
            </a:extLst>
          </p:cNvPr>
          <p:cNvSpPr txBox="1">
            <a:spLocks/>
          </p:cNvSpPr>
          <p:nvPr/>
        </p:nvSpPr>
        <p:spPr>
          <a:xfrm>
            <a:off x="236533" y="1025236"/>
            <a:ext cx="8852049" cy="5673436"/>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AutoNum type="arabicPeriod"/>
            </a:pPr>
            <a:r>
              <a:rPr lang="en-US" dirty="0">
                <a:solidFill>
                  <a:schemeClr val="accent5">
                    <a:lumMod val="20000"/>
                    <a:lumOff val="80000"/>
                  </a:schemeClr>
                </a:solidFill>
                <a:latin typeface="+mj-lt"/>
                <a:cs typeface="Segoe UI Light" panose="020B0502040204020203" pitchFamily="34" charset="0"/>
              </a:rPr>
              <a:t>Total Sales (MTD, QTD, YTD)</a:t>
            </a:r>
          </a:p>
          <a:p>
            <a:pPr marL="0" indent="0">
              <a:buNone/>
            </a:pPr>
            <a:endParaRPr lang="en-US" i="1" dirty="0">
              <a:solidFill>
                <a:schemeClr val="accent5">
                  <a:lumMod val="20000"/>
                  <a:lumOff val="80000"/>
                </a:schemeClr>
              </a:solidFill>
              <a:latin typeface="Segoe UI Light" panose="020B0502040204020203" pitchFamily="34" charset="0"/>
              <a:cs typeface="Segoe UI Light" panose="020B0502040204020203" pitchFamily="34" charset="0"/>
            </a:endParaRPr>
          </a:p>
          <a:p>
            <a:pPr marL="0" indent="0">
              <a:buNone/>
            </a:pPr>
            <a:r>
              <a:rPr lang="en-US" i="1" dirty="0">
                <a:solidFill>
                  <a:schemeClr val="accent5">
                    <a:lumMod val="20000"/>
                    <a:lumOff val="80000"/>
                  </a:schemeClr>
                </a:solidFill>
                <a:latin typeface="Segoe UI Light" panose="020B0502040204020203" pitchFamily="34" charset="0"/>
                <a:cs typeface="Segoe UI Light" panose="020B0502040204020203" pitchFamily="34" charset="0"/>
              </a:rPr>
              <a:t>Insights</a:t>
            </a:r>
          </a:p>
          <a:p>
            <a:pPr algn="l">
              <a:buFont typeface="Arial" panose="020B0604020202020204" pitchFamily="34" charset="0"/>
              <a:buChar char="•"/>
            </a:pPr>
            <a:r>
              <a:rPr lang="en-US" sz="1800" b="0" i="0" dirty="0">
                <a:solidFill>
                  <a:schemeClr val="bg1"/>
                </a:solidFill>
                <a:effectLst/>
                <a:latin typeface="Segoe UI Light" panose="020B0502040204020203" pitchFamily="34" charset="0"/>
                <a:cs typeface="Segoe UI Light" panose="020B0502040204020203" pitchFamily="34" charset="0"/>
              </a:rPr>
              <a:t>Sales consistently increasing monthly, with total reaching </a:t>
            </a:r>
            <a:r>
              <a:rPr lang="en-US" sz="1800" b="1" i="0" dirty="0">
                <a:solidFill>
                  <a:schemeClr val="bg1"/>
                </a:solidFill>
                <a:effectLst/>
                <a:latin typeface="Segoe UI Light" panose="020B0502040204020203" pitchFamily="34" charset="0"/>
                <a:cs typeface="Segoe UI Light" panose="020B0502040204020203" pitchFamily="34" charset="0"/>
              </a:rPr>
              <a:t>$388,133,203.8.</a:t>
            </a:r>
          </a:p>
          <a:p>
            <a:pPr algn="l">
              <a:buFont typeface="Arial" panose="020B0604020202020204" pitchFamily="34" charset="0"/>
              <a:buChar char="•"/>
            </a:pPr>
            <a:r>
              <a:rPr lang="en-US" sz="1800" b="0" i="0" dirty="0">
                <a:solidFill>
                  <a:schemeClr val="bg1"/>
                </a:solidFill>
                <a:effectLst/>
                <a:latin typeface="Segoe UI Light" panose="020B0502040204020203" pitchFamily="34" charset="0"/>
                <a:cs typeface="Segoe UI Light" panose="020B0502040204020203" pitchFamily="34" charset="0"/>
              </a:rPr>
              <a:t>Significant monthly and quarterly growth, highlighting a </a:t>
            </a:r>
            <a:r>
              <a:rPr lang="en-US" sz="1800" b="1" i="0" dirty="0">
                <a:solidFill>
                  <a:schemeClr val="bg1"/>
                </a:solidFill>
                <a:effectLst/>
                <a:latin typeface="Segoe UI Light" panose="020B0502040204020203" pitchFamily="34" charset="0"/>
                <a:cs typeface="Segoe UI Light" panose="020B0502040204020203" pitchFamily="34" charset="0"/>
              </a:rPr>
              <a:t>positive YTD </a:t>
            </a:r>
            <a:r>
              <a:rPr lang="en-US" sz="1800" b="0" i="0" dirty="0">
                <a:solidFill>
                  <a:schemeClr val="bg1"/>
                </a:solidFill>
                <a:effectLst/>
                <a:latin typeface="Segoe UI Light" panose="020B0502040204020203" pitchFamily="34" charset="0"/>
                <a:cs typeface="Segoe UI Light" panose="020B0502040204020203" pitchFamily="34" charset="0"/>
              </a:rPr>
              <a:t>trend.</a:t>
            </a:r>
          </a:p>
          <a:p>
            <a:pPr algn="l">
              <a:buFont typeface="Arial" panose="020B0604020202020204" pitchFamily="34" charset="0"/>
              <a:buChar char="•"/>
            </a:pPr>
            <a:r>
              <a:rPr lang="en-US" sz="1800" b="1" i="0" dirty="0">
                <a:solidFill>
                  <a:schemeClr val="bg1"/>
                </a:solidFill>
                <a:effectLst/>
                <a:latin typeface="Segoe UI Light" panose="020B0502040204020203" pitchFamily="34" charset="0"/>
                <a:cs typeface="Segoe UI Light" panose="020B0502040204020203" pitchFamily="34" charset="0"/>
              </a:rPr>
              <a:t>MTD</a:t>
            </a:r>
            <a:r>
              <a:rPr lang="en-US" sz="1800" b="0" i="0" dirty="0">
                <a:solidFill>
                  <a:schemeClr val="bg1"/>
                </a:solidFill>
                <a:effectLst/>
                <a:latin typeface="Segoe UI Light" panose="020B0502040204020203" pitchFamily="34" charset="0"/>
                <a:cs typeface="Segoe UI Light" panose="020B0502040204020203" pitchFamily="34" charset="0"/>
              </a:rPr>
              <a:t> sales at </a:t>
            </a:r>
            <a:r>
              <a:rPr lang="en-US" sz="1800" b="1" i="0" dirty="0">
                <a:solidFill>
                  <a:schemeClr val="bg1"/>
                </a:solidFill>
                <a:effectLst/>
                <a:latin typeface="Segoe UI Light" panose="020B0502040204020203" pitchFamily="34" charset="0"/>
                <a:cs typeface="Segoe UI Light" panose="020B0502040204020203" pitchFamily="34" charset="0"/>
              </a:rPr>
              <a:t>$169,4493 </a:t>
            </a:r>
            <a:r>
              <a:rPr lang="en-US" sz="1800" b="0" i="0" dirty="0">
                <a:solidFill>
                  <a:schemeClr val="bg1"/>
                </a:solidFill>
                <a:effectLst/>
                <a:latin typeface="Segoe UI Light" panose="020B0502040204020203" pitchFamily="34" charset="0"/>
                <a:cs typeface="Segoe UI Light" panose="020B0502040204020203" pitchFamily="34" charset="0"/>
              </a:rPr>
              <a:t>indicate a strong start for the current month.</a:t>
            </a:r>
          </a:p>
          <a:p>
            <a:pPr marL="0" indent="0" algn="l">
              <a:buNone/>
            </a:pPr>
            <a:endParaRPr lang="en-US" sz="2400" i="1" dirty="0">
              <a:solidFill>
                <a:schemeClr val="accent5">
                  <a:lumMod val="20000"/>
                  <a:lumOff val="80000"/>
                </a:schemeClr>
              </a:solidFill>
              <a:latin typeface="Segoe UI Light" panose="020B0502040204020203" pitchFamily="34" charset="0"/>
              <a:cs typeface="Segoe UI Light" panose="020B0502040204020203" pitchFamily="34" charset="0"/>
            </a:endParaRPr>
          </a:p>
          <a:p>
            <a:pPr marL="0" indent="0" algn="l">
              <a:buNone/>
            </a:pPr>
            <a:r>
              <a:rPr lang="en-US" sz="2400" i="1" dirty="0">
                <a:solidFill>
                  <a:schemeClr val="accent5">
                    <a:lumMod val="20000"/>
                    <a:lumOff val="80000"/>
                  </a:schemeClr>
                </a:solidFill>
                <a:latin typeface="Segoe UI Light" panose="020B0502040204020203" pitchFamily="34" charset="0"/>
                <a:cs typeface="Segoe UI Light" panose="020B0502040204020203" pitchFamily="34" charset="0"/>
              </a:rPr>
              <a:t>Next Steps</a:t>
            </a:r>
            <a:endParaRPr lang="en-US" sz="2400" b="0" i="1" dirty="0">
              <a:solidFill>
                <a:schemeClr val="accent5">
                  <a:lumMod val="20000"/>
                  <a:lumOff val="80000"/>
                </a:schemeClr>
              </a:solidFill>
              <a:effectLst/>
              <a:latin typeface="Segoe UI Light" panose="020B0502040204020203" pitchFamily="34" charset="0"/>
              <a:cs typeface="Segoe UI Light" panose="020B0502040204020203" pitchFamily="34" charset="0"/>
            </a:endParaRPr>
          </a:p>
          <a:p>
            <a:pPr algn="l">
              <a:buFont typeface="Arial" panose="020B0604020202020204" pitchFamily="34" charset="0"/>
              <a:buChar char="•"/>
            </a:pPr>
            <a:r>
              <a:rPr lang="en-US" sz="1800" b="0" i="0" dirty="0">
                <a:solidFill>
                  <a:schemeClr val="bg1"/>
                </a:solidFill>
                <a:effectLst/>
                <a:latin typeface="Segoe UI Light" panose="020B0502040204020203" pitchFamily="34" charset="0"/>
                <a:cs typeface="Segoe UI Light" panose="020B0502040204020203" pitchFamily="34" charset="0"/>
              </a:rPr>
              <a:t>Identify factors driving sales growth for potential scaling.</a:t>
            </a:r>
          </a:p>
          <a:p>
            <a:pPr algn="l">
              <a:buFont typeface="Arial" panose="020B0604020202020204" pitchFamily="34" charset="0"/>
              <a:buChar char="•"/>
            </a:pPr>
            <a:r>
              <a:rPr lang="en-US" sz="1800" b="0" i="0" dirty="0">
                <a:solidFill>
                  <a:schemeClr val="bg1"/>
                </a:solidFill>
                <a:effectLst/>
                <a:latin typeface="Segoe UI Light" panose="020B0502040204020203" pitchFamily="34" charset="0"/>
                <a:cs typeface="Segoe UI Light" panose="020B0502040204020203" pitchFamily="34" charset="0"/>
              </a:rPr>
              <a:t>Explore opportunities for targeted promotions to boost MTD sales.</a:t>
            </a:r>
          </a:p>
          <a:p>
            <a:pPr algn="l">
              <a:buFont typeface="Arial" panose="020B0604020202020204" pitchFamily="34" charset="0"/>
              <a:buChar char="•"/>
            </a:pPr>
            <a:r>
              <a:rPr lang="en-US" sz="1800" b="0" i="0" dirty="0">
                <a:solidFill>
                  <a:schemeClr val="bg1"/>
                </a:solidFill>
                <a:effectLst/>
                <a:latin typeface="Segoe UI Light" panose="020B0502040204020203" pitchFamily="34" charset="0"/>
                <a:cs typeface="Segoe UI Light" panose="020B0502040204020203" pitchFamily="34" charset="0"/>
              </a:rPr>
              <a:t>Evaluate the effectiveness of current sales strategies for sustained growth.</a:t>
            </a:r>
          </a:p>
          <a:p>
            <a:pPr marL="0" indent="0">
              <a:buNone/>
            </a:pPr>
            <a:endParaRPr lang="en-US" dirty="0">
              <a:solidFill>
                <a:schemeClr val="accent5">
                  <a:lumMod val="20000"/>
                  <a:lumOff val="80000"/>
                </a:schemeClr>
              </a:solidFill>
            </a:endParaRPr>
          </a:p>
          <a:p>
            <a:pPr marL="0" indent="0">
              <a:buNone/>
            </a:pPr>
            <a:endParaRPr lang="en-US" dirty="0">
              <a:solidFill>
                <a:schemeClr val="accent5">
                  <a:lumMod val="20000"/>
                  <a:lumOff val="80000"/>
                </a:schemeClr>
              </a:solidFill>
            </a:endParaRPr>
          </a:p>
        </p:txBody>
      </p:sp>
      <p:sp>
        <p:nvSpPr>
          <p:cNvPr id="10" name="Chord 9">
            <a:extLst>
              <a:ext uri="{FF2B5EF4-FFF2-40B4-BE49-F238E27FC236}">
                <a16:creationId xmlns:a16="http://schemas.microsoft.com/office/drawing/2014/main" id="{3C9B6BEC-8207-58C3-FB94-FDA994EAF649}"/>
              </a:ext>
            </a:extLst>
          </p:cNvPr>
          <p:cNvSpPr/>
          <p:nvPr/>
        </p:nvSpPr>
        <p:spPr>
          <a:xfrm>
            <a:off x="9656618" y="1025237"/>
            <a:ext cx="1690254" cy="1607128"/>
          </a:xfrm>
          <a:prstGeom prst="chord">
            <a:avLst>
              <a:gd name="adj1" fmla="val 139023"/>
              <a:gd name="adj2" fmla="val 16200000"/>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b="1" dirty="0">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26.1M</a:t>
            </a:r>
            <a:endParaRPr lang="en-IN" b="1" dirty="0">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18" name="Chord 17">
            <a:extLst>
              <a:ext uri="{FF2B5EF4-FFF2-40B4-BE49-F238E27FC236}">
                <a16:creationId xmlns:a16="http://schemas.microsoft.com/office/drawing/2014/main" id="{DCCE3172-58E0-5F0B-7BD0-7CF1A3F8ACF7}"/>
              </a:ext>
            </a:extLst>
          </p:cNvPr>
          <p:cNvSpPr/>
          <p:nvPr/>
        </p:nvSpPr>
        <p:spPr>
          <a:xfrm>
            <a:off x="9656618" y="4544293"/>
            <a:ext cx="1690254" cy="1607128"/>
          </a:xfrm>
          <a:prstGeom prst="chord">
            <a:avLst>
              <a:gd name="adj1" fmla="val 139023"/>
              <a:gd name="adj2" fmla="val 16200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1.7M</a:t>
            </a:r>
            <a:endParaRPr lang="en-IN" b="1" dirty="0">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19" name="Chord 18">
            <a:extLst>
              <a:ext uri="{FF2B5EF4-FFF2-40B4-BE49-F238E27FC236}">
                <a16:creationId xmlns:a16="http://schemas.microsoft.com/office/drawing/2014/main" id="{DCA46C61-E6B7-738A-119E-0D857EC14378}"/>
              </a:ext>
            </a:extLst>
          </p:cNvPr>
          <p:cNvSpPr/>
          <p:nvPr/>
        </p:nvSpPr>
        <p:spPr>
          <a:xfrm>
            <a:off x="9656618" y="2784765"/>
            <a:ext cx="1690254" cy="1607128"/>
          </a:xfrm>
          <a:prstGeom prst="chord">
            <a:avLst>
              <a:gd name="adj1" fmla="val 139023"/>
              <a:gd name="adj2" fmla="val 1620000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b="1" dirty="0">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24.4M</a:t>
            </a:r>
            <a:endParaRPr lang="en-IN" b="1" dirty="0">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20" name="TextBox 19">
            <a:extLst>
              <a:ext uri="{FF2B5EF4-FFF2-40B4-BE49-F238E27FC236}">
                <a16:creationId xmlns:a16="http://schemas.microsoft.com/office/drawing/2014/main" id="{E63E4E5C-9D59-27BF-6179-22CE05032BB7}"/>
              </a:ext>
            </a:extLst>
          </p:cNvPr>
          <p:cNvSpPr txBox="1"/>
          <p:nvPr/>
        </p:nvSpPr>
        <p:spPr>
          <a:xfrm rot="2680448">
            <a:off x="10552101" y="1076869"/>
            <a:ext cx="1114462" cy="369332"/>
          </a:xfrm>
          <a:prstGeom prst="rect">
            <a:avLst/>
          </a:prstGeom>
          <a:noFill/>
        </p:spPr>
        <p:txBody>
          <a:bodyPr wrap="square" rtlCol="0">
            <a:spAutoFit/>
          </a:bodyPr>
          <a:lstStyle/>
          <a:p>
            <a:pPr algn="ctr"/>
            <a:r>
              <a:rPr lang="en-US" dirty="0">
                <a:solidFill>
                  <a:schemeClr val="bg1"/>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YTD</a:t>
            </a:r>
            <a:endParaRPr lang="en-IN" dirty="0">
              <a:solidFill>
                <a:schemeClr val="bg1"/>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endParaRPr>
          </a:p>
        </p:txBody>
      </p:sp>
      <p:sp>
        <p:nvSpPr>
          <p:cNvPr id="21" name="TextBox 20">
            <a:extLst>
              <a:ext uri="{FF2B5EF4-FFF2-40B4-BE49-F238E27FC236}">
                <a16:creationId xmlns:a16="http://schemas.microsoft.com/office/drawing/2014/main" id="{6BED1E37-110D-AC7E-07B4-6EDB1213EED8}"/>
              </a:ext>
            </a:extLst>
          </p:cNvPr>
          <p:cNvSpPr txBox="1"/>
          <p:nvPr/>
        </p:nvSpPr>
        <p:spPr>
          <a:xfrm rot="2680448">
            <a:off x="10552097" y="2858485"/>
            <a:ext cx="1114462" cy="369332"/>
          </a:xfrm>
          <a:prstGeom prst="rect">
            <a:avLst/>
          </a:prstGeom>
          <a:noFill/>
        </p:spPr>
        <p:txBody>
          <a:bodyPr wrap="square" rtlCol="0">
            <a:spAutoFit/>
          </a:bodyPr>
          <a:lstStyle/>
          <a:p>
            <a:pPr algn="ctr"/>
            <a:r>
              <a:rPr lang="en-US" dirty="0">
                <a:solidFill>
                  <a:schemeClr val="bg1"/>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QTD</a:t>
            </a:r>
            <a:endParaRPr lang="en-IN" dirty="0">
              <a:solidFill>
                <a:schemeClr val="bg1"/>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endParaRPr>
          </a:p>
        </p:txBody>
      </p:sp>
      <p:sp>
        <p:nvSpPr>
          <p:cNvPr id="22" name="TextBox 21">
            <a:extLst>
              <a:ext uri="{FF2B5EF4-FFF2-40B4-BE49-F238E27FC236}">
                <a16:creationId xmlns:a16="http://schemas.microsoft.com/office/drawing/2014/main" id="{CB187328-15D0-02C9-7071-7489BE93C437}"/>
              </a:ext>
            </a:extLst>
          </p:cNvPr>
          <p:cNvSpPr txBox="1"/>
          <p:nvPr/>
        </p:nvSpPr>
        <p:spPr>
          <a:xfrm rot="2680448">
            <a:off x="10552099" y="4640098"/>
            <a:ext cx="1114462" cy="369332"/>
          </a:xfrm>
          <a:prstGeom prst="rect">
            <a:avLst/>
          </a:prstGeom>
          <a:noFill/>
        </p:spPr>
        <p:txBody>
          <a:bodyPr wrap="square" rtlCol="0">
            <a:spAutoFit/>
          </a:bodyPr>
          <a:lstStyle/>
          <a:p>
            <a:pPr algn="ctr"/>
            <a:r>
              <a:rPr lang="en-US" dirty="0">
                <a:solidFill>
                  <a:schemeClr val="bg1"/>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MTD</a:t>
            </a:r>
            <a:endParaRPr lang="en-IN" dirty="0">
              <a:solidFill>
                <a:schemeClr val="bg1"/>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20028854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EB483-59FB-6221-1101-5A573E13ED0A}"/>
              </a:ext>
            </a:extLst>
          </p:cNvPr>
          <p:cNvSpPr>
            <a:spLocks noGrp="1"/>
          </p:cNvSpPr>
          <p:nvPr>
            <p:ph type="ctrTitle"/>
          </p:nvPr>
        </p:nvSpPr>
        <p:spPr>
          <a:xfrm>
            <a:off x="236533" y="159328"/>
            <a:ext cx="11664522" cy="671945"/>
          </a:xfrm>
        </p:spPr>
        <p:txBody>
          <a:bodyPr/>
          <a:lstStyle/>
          <a:p>
            <a:r>
              <a:rPr lang="en-US" sz="4800" dirty="0"/>
              <a:t>Key Performance Indicators (KPIs)</a:t>
            </a:r>
            <a:endParaRPr lang="en-IN" sz="4800" dirty="0"/>
          </a:p>
        </p:txBody>
      </p:sp>
      <p:sp>
        <p:nvSpPr>
          <p:cNvPr id="4" name="Text Placeholder 1">
            <a:extLst>
              <a:ext uri="{FF2B5EF4-FFF2-40B4-BE49-F238E27FC236}">
                <a16:creationId xmlns:a16="http://schemas.microsoft.com/office/drawing/2014/main" id="{C7569215-0E31-5582-14F0-AFAF227A72A3}"/>
              </a:ext>
            </a:extLst>
          </p:cNvPr>
          <p:cNvSpPr txBox="1">
            <a:spLocks/>
          </p:cNvSpPr>
          <p:nvPr/>
        </p:nvSpPr>
        <p:spPr>
          <a:xfrm>
            <a:off x="236533" y="1025236"/>
            <a:ext cx="6953976" cy="5673436"/>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2"/>
            </a:pPr>
            <a:r>
              <a:rPr lang="en-US" dirty="0">
                <a:solidFill>
                  <a:schemeClr val="accent5">
                    <a:lumMod val="20000"/>
                    <a:lumOff val="80000"/>
                  </a:schemeClr>
                </a:solidFill>
                <a:latin typeface="+mj-lt"/>
              </a:rPr>
              <a:t>Sales Growth</a:t>
            </a:r>
          </a:p>
          <a:p>
            <a:pPr marL="0" indent="0">
              <a:buNone/>
            </a:pPr>
            <a:r>
              <a:rPr lang="en-US" i="1" dirty="0">
                <a:solidFill>
                  <a:schemeClr val="accent5">
                    <a:lumMod val="20000"/>
                    <a:lumOff val="80000"/>
                  </a:schemeClr>
                </a:solidFill>
                <a:latin typeface="Segoe UI Light" panose="020B0502040204020203" pitchFamily="34" charset="0"/>
                <a:cs typeface="Segoe UI Light" panose="020B0502040204020203" pitchFamily="34" charset="0"/>
              </a:rPr>
              <a:t>Insights</a:t>
            </a:r>
          </a:p>
          <a:p>
            <a:pPr algn="l">
              <a:buFont typeface="Arial" panose="020B0604020202020204" pitchFamily="34" charset="0"/>
              <a:buChar char="•"/>
            </a:pPr>
            <a:r>
              <a:rPr lang="en-US" sz="1800" b="0" i="0" dirty="0">
                <a:solidFill>
                  <a:schemeClr val="bg1"/>
                </a:solidFill>
                <a:effectLst/>
                <a:latin typeface="Segoe UI Light" panose="020B0502040204020203" pitchFamily="34" charset="0"/>
                <a:cs typeface="Segoe UI Light" panose="020B0502040204020203" pitchFamily="34" charset="0"/>
              </a:rPr>
              <a:t>Notable </a:t>
            </a:r>
            <a:r>
              <a:rPr lang="en-US" sz="1800" b="1" i="0" dirty="0">
                <a:solidFill>
                  <a:schemeClr val="bg1"/>
                </a:solidFill>
                <a:effectLst/>
                <a:latin typeface="Segoe UI Light" panose="020B0502040204020203" pitchFamily="34" charset="0"/>
                <a:cs typeface="Segoe UI Light" panose="020B0502040204020203" pitchFamily="34" charset="0"/>
              </a:rPr>
              <a:t>growth</a:t>
            </a:r>
            <a:r>
              <a:rPr lang="en-US" sz="1800" b="0" i="0" dirty="0">
                <a:solidFill>
                  <a:schemeClr val="bg1"/>
                </a:solidFill>
                <a:effectLst/>
                <a:latin typeface="Segoe UI Light" panose="020B0502040204020203" pitchFamily="34" charset="0"/>
                <a:cs typeface="Segoe UI Light" panose="020B0502040204020203" pitchFamily="34" charset="0"/>
              </a:rPr>
              <a:t> from </a:t>
            </a:r>
            <a:r>
              <a:rPr lang="en-US" sz="1800" b="1" i="0" dirty="0">
                <a:solidFill>
                  <a:schemeClr val="bg1"/>
                </a:solidFill>
                <a:effectLst/>
                <a:latin typeface="Segoe UI Light" panose="020B0502040204020203" pitchFamily="34" charset="0"/>
                <a:cs typeface="Segoe UI Light" panose="020B0502040204020203" pitchFamily="34" charset="0"/>
              </a:rPr>
              <a:t>2019 to 2022</a:t>
            </a:r>
            <a:r>
              <a:rPr lang="en-US" sz="1800" b="0" i="0" dirty="0">
                <a:solidFill>
                  <a:schemeClr val="bg1"/>
                </a:solidFill>
                <a:effectLst/>
                <a:latin typeface="Segoe UI Light" panose="020B0502040204020203" pitchFamily="34" charset="0"/>
                <a:cs typeface="Segoe UI Light" panose="020B0502040204020203" pitchFamily="34" charset="0"/>
              </a:rPr>
              <a:t>, with a significant </a:t>
            </a:r>
            <a:r>
              <a:rPr lang="en-US" sz="1800" b="1" i="0" dirty="0">
                <a:solidFill>
                  <a:schemeClr val="bg1"/>
                </a:solidFill>
                <a:effectLst/>
                <a:latin typeface="Segoe UI Light" panose="020B0502040204020203" pitchFamily="34" charset="0"/>
                <a:cs typeface="Segoe UI Light" panose="020B0502040204020203" pitchFamily="34" charset="0"/>
              </a:rPr>
              <a:t>spike</a:t>
            </a:r>
            <a:r>
              <a:rPr lang="en-US" sz="1800" b="0" i="0" dirty="0">
                <a:solidFill>
                  <a:schemeClr val="bg1"/>
                </a:solidFill>
                <a:effectLst/>
                <a:latin typeface="Segoe UI Light" panose="020B0502040204020203" pitchFamily="34" charset="0"/>
                <a:cs typeface="Segoe UI Light" panose="020B0502040204020203" pitchFamily="34" charset="0"/>
              </a:rPr>
              <a:t> in </a:t>
            </a:r>
            <a:r>
              <a:rPr lang="en-US" sz="1800" b="1" i="0" dirty="0">
                <a:solidFill>
                  <a:schemeClr val="bg1"/>
                </a:solidFill>
                <a:effectLst/>
                <a:latin typeface="Segoe UI Light" panose="020B0502040204020203" pitchFamily="34" charset="0"/>
                <a:cs typeface="Segoe UI Light" panose="020B0502040204020203" pitchFamily="34" charset="0"/>
              </a:rPr>
              <a:t>2023</a:t>
            </a:r>
            <a:r>
              <a:rPr lang="en-US" sz="1800" b="0" i="0" dirty="0">
                <a:solidFill>
                  <a:schemeClr val="bg1"/>
                </a:solidFill>
                <a:effectLst/>
                <a:latin typeface="Segoe UI Light" panose="020B0502040204020203" pitchFamily="34" charset="0"/>
                <a:cs typeface="Segoe UI Light" panose="020B0502040204020203" pitchFamily="34" charset="0"/>
              </a:rPr>
              <a:t>.</a:t>
            </a:r>
          </a:p>
          <a:p>
            <a:pPr algn="l">
              <a:buFont typeface="Arial" panose="020B0604020202020204" pitchFamily="34" charset="0"/>
              <a:buChar char="•"/>
            </a:pPr>
            <a:r>
              <a:rPr lang="en-US" sz="1800" b="0" i="0" dirty="0">
                <a:solidFill>
                  <a:schemeClr val="bg1"/>
                </a:solidFill>
                <a:effectLst/>
                <a:latin typeface="Segoe UI Light" panose="020B0502040204020203" pitchFamily="34" charset="0"/>
                <a:cs typeface="Segoe UI Light" panose="020B0502040204020203" pitchFamily="34" charset="0"/>
              </a:rPr>
              <a:t>2023's sales contribute to YTD total, indicating potential for continued growth.</a:t>
            </a:r>
          </a:p>
          <a:p>
            <a:pPr algn="l">
              <a:buFont typeface="Arial" panose="020B0604020202020204" pitchFamily="34" charset="0"/>
              <a:buChar char="•"/>
            </a:pPr>
            <a:r>
              <a:rPr lang="en-US" sz="1800" b="0" i="0" dirty="0">
                <a:solidFill>
                  <a:schemeClr val="bg1"/>
                </a:solidFill>
                <a:effectLst/>
                <a:latin typeface="Segoe UI Light" panose="020B0502040204020203" pitchFamily="34" charset="0"/>
                <a:cs typeface="Segoe UI Light" panose="020B0502040204020203" pitchFamily="34" charset="0"/>
              </a:rPr>
              <a:t>Historical growth offers a benchmark for setting future sales targets.</a:t>
            </a:r>
          </a:p>
          <a:p>
            <a:pPr marL="0" indent="0" algn="l">
              <a:buNone/>
            </a:pPr>
            <a:endParaRPr lang="en-US" sz="2400" i="1" dirty="0">
              <a:solidFill>
                <a:schemeClr val="accent5">
                  <a:lumMod val="20000"/>
                  <a:lumOff val="80000"/>
                </a:schemeClr>
              </a:solidFill>
              <a:latin typeface="Segoe UI Light" panose="020B0502040204020203" pitchFamily="34" charset="0"/>
              <a:cs typeface="Segoe UI Light" panose="020B0502040204020203" pitchFamily="34" charset="0"/>
            </a:endParaRPr>
          </a:p>
          <a:p>
            <a:pPr marL="0" indent="0" algn="l">
              <a:buNone/>
            </a:pPr>
            <a:r>
              <a:rPr lang="en-US" sz="2400" i="1" dirty="0">
                <a:solidFill>
                  <a:schemeClr val="accent5">
                    <a:lumMod val="20000"/>
                    <a:lumOff val="80000"/>
                  </a:schemeClr>
                </a:solidFill>
                <a:latin typeface="Segoe UI Light" panose="020B0502040204020203" pitchFamily="34" charset="0"/>
                <a:cs typeface="Segoe UI Light" panose="020B0502040204020203" pitchFamily="34" charset="0"/>
              </a:rPr>
              <a:t>Next Steps</a:t>
            </a:r>
            <a:endParaRPr lang="en-US" sz="1800" b="0" i="1" dirty="0">
              <a:solidFill>
                <a:schemeClr val="accent5">
                  <a:lumMod val="20000"/>
                  <a:lumOff val="80000"/>
                </a:schemeClr>
              </a:solidFill>
              <a:effectLst/>
              <a:latin typeface="Segoe UI Light" panose="020B0502040204020203" pitchFamily="34" charset="0"/>
              <a:cs typeface="Segoe UI Light" panose="020B0502040204020203" pitchFamily="34" charset="0"/>
            </a:endParaRPr>
          </a:p>
          <a:p>
            <a:pPr algn="l">
              <a:buFont typeface="Arial" panose="020B0604020202020204" pitchFamily="34" charset="0"/>
              <a:buChar char="•"/>
            </a:pPr>
            <a:r>
              <a:rPr lang="en-US" sz="1800" b="0" i="0" dirty="0">
                <a:solidFill>
                  <a:schemeClr val="bg1"/>
                </a:solidFill>
                <a:effectLst/>
                <a:latin typeface="Segoe UI Light" panose="020B0502040204020203" pitchFamily="34" charset="0"/>
                <a:cs typeface="Segoe UI Light" panose="020B0502040204020203" pitchFamily="34" charset="0"/>
              </a:rPr>
              <a:t>Understand drivers behind each year's growth.</a:t>
            </a:r>
          </a:p>
          <a:p>
            <a:pPr algn="l">
              <a:buFont typeface="Arial" panose="020B0604020202020204" pitchFamily="34" charset="0"/>
              <a:buChar char="•"/>
            </a:pPr>
            <a:r>
              <a:rPr lang="en-US" sz="1800" b="0" i="0" dirty="0">
                <a:solidFill>
                  <a:schemeClr val="bg1"/>
                </a:solidFill>
                <a:effectLst/>
                <a:latin typeface="Segoe UI Light" panose="020B0502040204020203" pitchFamily="34" charset="0"/>
                <a:cs typeface="Segoe UI Light" panose="020B0502040204020203" pitchFamily="34" charset="0"/>
              </a:rPr>
              <a:t>Set realistic sales targets based on historical growth.</a:t>
            </a:r>
          </a:p>
          <a:p>
            <a:pPr algn="l">
              <a:buFont typeface="Arial" panose="020B0604020202020204" pitchFamily="34" charset="0"/>
              <a:buChar char="•"/>
            </a:pPr>
            <a:r>
              <a:rPr lang="en-US" sz="1800" b="0" i="0" dirty="0">
                <a:solidFill>
                  <a:schemeClr val="bg1"/>
                </a:solidFill>
                <a:effectLst/>
                <a:latin typeface="Segoe UI Light" panose="020B0502040204020203" pitchFamily="34" charset="0"/>
                <a:cs typeface="Segoe UI Light" panose="020B0502040204020203" pitchFamily="34" charset="0"/>
              </a:rPr>
              <a:t>Align marketing and sales strategies with growth patterns.</a:t>
            </a:r>
            <a:endParaRPr lang="en-US" sz="4000" dirty="0">
              <a:solidFill>
                <a:schemeClr val="bg1"/>
              </a:solidFill>
              <a:latin typeface="Segoe UI Light" panose="020B0502040204020203" pitchFamily="34" charset="0"/>
              <a:cs typeface="Segoe UI Light" panose="020B0502040204020203" pitchFamily="34" charset="0"/>
            </a:endParaRPr>
          </a:p>
          <a:p>
            <a:pPr marL="0" indent="0">
              <a:buNone/>
            </a:pPr>
            <a:endParaRPr lang="en-US" dirty="0">
              <a:solidFill>
                <a:schemeClr val="accent5">
                  <a:lumMod val="20000"/>
                  <a:lumOff val="80000"/>
                </a:schemeClr>
              </a:solidFill>
            </a:endParaRPr>
          </a:p>
        </p:txBody>
      </p:sp>
      <p:graphicFrame>
        <p:nvGraphicFramePr>
          <p:cNvPr id="7" name="Chart 6">
            <a:extLst>
              <a:ext uri="{FF2B5EF4-FFF2-40B4-BE49-F238E27FC236}">
                <a16:creationId xmlns:a16="http://schemas.microsoft.com/office/drawing/2014/main" id="{46094241-4EC5-8494-B17B-8B83DE90D0BD}"/>
              </a:ext>
            </a:extLst>
          </p:cNvPr>
          <p:cNvGraphicFramePr>
            <a:graphicFrameLocks/>
          </p:cNvGraphicFramePr>
          <p:nvPr>
            <p:extLst>
              <p:ext uri="{D42A27DB-BD31-4B8C-83A1-F6EECF244321}">
                <p14:modId xmlns:p14="http://schemas.microsoft.com/office/powerpoint/2010/main" val="4239490692"/>
              </p:ext>
            </p:extLst>
          </p:nvPr>
        </p:nvGraphicFramePr>
        <p:xfrm>
          <a:off x="7190509" y="1025236"/>
          <a:ext cx="4764958" cy="56734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2163155"/>
      </p:ext>
    </p:extLst>
  </p:cSld>
  <p:clrMapOvr>
    <a:masterClrMapping/>
  </p:clrMapOvr>
  <p:transition spd="slow">
    <p:wipe/>
  </p:transition>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338DB811E3D604A8FDEE03C88FB1744" ma:contentTypeVersion="3" ma:contentTypeDescription="Create a new document." ma:contentTypeScope="" ma:versionID="8ab1fedf9dc11b7836d7802d95b7fa50">
  <xsd:schema xmlns:xsd="http://www.w3.org/2001/XMLSchema" xmlns:xs="http://www.w3.org/2001/XMLSchema" xmlns:p="http://schemas.microsoft.com/office/2006/metadata/properties" xmlns:ns3="7b538c12-3dd4-493e-b819-e067e82a13c4" targetNamespace="http://schemas.microsoft.com/office/2006/metadata/properties" ma:root="true" ma:fieldsID="de7b505fff3e8079b7123da7bc694388" ns3:_="">
    <xsd:import namespace="7b538c12-3dd4-493e-b819-e067e82a13c4"/>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538c12-3dd4-493e-b819-e067e82a13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infopath/2007/PartnerControls"/>
    <ds:schemaRef ds:uri="http://www.w3.org/XML/1998/namespace"/>
    <ds:schemaRef ds:uri="http://purl.org/dc/dcmitype/"/>
    <ds:schemaRef ds:uri="http://schemas.microsoft.com/office/2006/documentManagement/types"/>
    <ds:schemaRef ds:uri="http://schemas.openxmlformats.org/package/2006/metadata/core-properties"/>
    <ds:schemaRef ds:uri="http://schemas.microsoft.com/office/2006/metadata/properties"/>
    <ds:schemaRef ds:uri="7b538c12-3dd4-493e-b819-e067e82a13c4"/>
    <ds:schemaRef ds:uri="http://purl.org/dc/elements/1.1/"/>
    <ds:schemaRef ds:uri="http://purl.org/dc/terms/"/>
  </ds:schemaRefs>
</ds:datastoreItem>
</file>

<file path=customXml/itemProps3.xml><?xml version="1.0" encoding="utf-8"?>
<ds:datastoreItem xmlns:ds="http://schemas.openxmlformats.org/officeDocument/2006/customXml" ds:itemID="{1971B25B-9005-469B-BCF5-6E32038965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538c12-3dd4-493e-b819-e067e82a13c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986</TotalTime>
  <Words>973</Words>
  <Application>Microsoft Office PowerPoint</Application>
  <PresentationFormat>Widescreen</PresentationFormat>
  <Paragraphs>184</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Segoe UI Light</vt:lpstr>
      <vt:lpstr>Segoe UI Semibold</vt:lpstr>
      <vt:lpstr>Söhne</vt:lpstr>
      <vt:lpstr>Trade Gothic LT Pro</vt:lpstr>
      <vt:lpstr>Trebuchet MS</vt:lpstr>
      <vt:lpstr>Wingdings</vt:lpstr>
      <vt:lpstr>Office Theme</vt:lpstr>
      <vt:lpstr>Supply Chain</vt:lpstr>
      <vt:lpstr>Team Members</vt:lpstr>
      <vt:lpstr>Agenda</vt:lpstr>
      <vt:lpstr>Introduction</vt:lpstr>
      <vt:lpstr>Data Sources</vt:lpstr>
      <vt:lpstr>Tools Used</vt:lpstr>
      <vt:lpstr>Analysis Steps</vt:lpstr>
      <vt:lpstr>Key Performance Indicators (KPIs)</vt:lpstr>
      <vt:lpstr>Key Performance Indicators (KPIs)</vt:lpstr>
      <vt:lpstr>Key Performance Indicators (KPIs)</vt:lpstr>
      <vt:lpstr>Key Performance Indicators (KPIs)</vt:lpstr>
      <vt:lpstr>Key Performance Indicators (KPIs)</vt:lpstr>
      <vt:lpstr>Key Performance Indicators (KPIs)</vt:lpstr>
      <vt:lpstr>Key Performance Indicators (KPIs)</vt:lpstr>
      <vt:lpstr>Key Performance Indicators (KPIs)</vt:lpstr>
      <vt:lpstr>MySQL Queries</vt:lpstr>
      <vt:lpstr>MySQL Queries</vt:lpstr>
      <vt:lpstr>MySQL Queries</vt:lpstr>
      <vt:lpstr>D A S H B O A R D</vt:lpstr>
      <vt:lpstr>DASHBOARD</vt:lpstr>
      <vt:lpstr>DASHBOARD</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Olist Store Dataset</dc:title>
  <dc:creator>Saurabh Kalmundkar</dc:creator>
  <cp:lastModifiedBy>Saurabh Kalmundkar</cp:lastModifiedBy>
  <cp:revision>30</cp:revision>
  <dcterms:created xsi:type="dcterms:W3CDTF">2023-12-05T14:43:27Z</dcterms:created>
  <dcterms:modified xsi:type="dcterms:W3CDTF">2024-01-12T17:00:05Z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0x0101001338DB811E3D604A8FDEE03C88FB1744</vt:lpwstr>
  </property>
  <property fmtid="{D5CDD505-2E9C-101B-9397-08002B2CF9AE}" pid="3" name="MSIP_Label_defa4170-0d19-0005-0004-bc88714345d2_Enabled">
    <vt:lpwstr>true</vt:lpwstr>
  </property>
  <property fmtid="{D5CDD505-2E9C-101B-9397-08002B2CF9AE}" pid="4" name="MSIP_Label_defa4170-0d19-0005-0004-bc88714345d2_SetDate">
    <vt:lpwstr>2023-12-05T15:58:03Z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1b8a82df-6c43-44a3-8bcb-52102fc12032</vt:lpwstr>
  </property>
  <property fmtid="{D5CDD505-2E9C-101B-9397-08002B2CF9AE}" pid="8" name="MSIP_Label_defa4170-0d19-0005-0004-bc88714345d2_ActionId">
    <vt:lpwstr>6b9766bb-3965-4a13-a0a4-c2345c011f1a</vt:lpwstr>
  </property>
  <property fmtid="{D5CDD505-2E9C-101B-9397-08002B2CF9AE}" pid="9" name="MSIP_Label_defa4170-0d19-0005-0004-bc88714345d2_ContentBits">
    <vt:lpwstr>0</vt:lpwstr>
  </property>
</Properties>
</file>