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Quicksand Bold" charset="1" panose="00000000000000000000"/>
      <p:regular r:id="rId20"/>
    </p:embeddedFont>
    <p:embeddedFont>
      <p:font typeface="Quicksand" charset="1" panose="00000000000000000000"/>
      <p:regular r:id="rId21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32" Target="notesSlides/notesSlide10.xml" Type="http://schemas.openxmlformats.org/officeDocument/2006/relationships/notesSlide"/><Relationship Id="rId33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1028700"/>
            <a:ext cx="18288000" cy="1950885"/>
            <a:chOff x="0" y="0"/>
            <a:chExt cx="4816593" cy="5138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13813"/>
            </a:xfrm>
            <a:custGeom>
              <a:avLst/>
              <a:gdLst/>
              <a:ahLst/>
              <a:cxnLst/>
              <a:rect r="r" b="b" t="t" l="l"/>
              <a:pathLst>
                <a:path h="5138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13813"/>
                  </a:lnTo>
                  <a:lnTo>
                    <a:pt x="0" y="513813"/>
                  </a:lnTo>
                  <a:close/>
                </a:path>
              </a:pathLst>
            </a:custGeom>
            <a:solidFill>
              <a:srgbClr val="9998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816593" cy="590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96968" y="3659249"/>
            <a:ext cx="15762332" cy="1738695"/>
            <a:chOff x="0" y="0"/>
            <a:chExt cx="17811007" cy="19646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811007" cy="1964678"/>
            </a:xfrm>
            <a:custGeom>
              <a:avLst/>
              <a:gdLst/>
              <a:ahLst/>
              <a:cxnLst/>
              <a:rect r="r" b="b" t="t" l="l"/>
              <a:pathLst>
                <a:path h="1964678" w="17811007">
                  <a:moveTo>
                    <a:pt x="0" y="0"/>
                  </a:moveTo>
                  <a:lnTo>
                    <a:pt x="17811007" y="0"/>
                  </a:lnTo>
                  <a:lnTo>
                    <a:pt x="17811007" y="1964678"/>
                  </a:lnTo>
                  <a:lnTo>
                    <a:pt x="0" y="1964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7811007" cy="20123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0271"/>
                </a:lnSpc>
              </a:pPr>
              <a:r>
                <a:rPr lang="en-US" sz="81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Process Scheduling Simulator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611020" y="5397944"/>
            <a:ext cx="9534228" cy="866775"/>
            <a:chOff x="0" y="0"/>
            <a:chExt cx="12712303" cy="11557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12303" cy="1155700"/>
            </a:xfrm>
            <a:custGeom>
              <a:avLst/>
              <a:gdLst/>
              <a:ahLst/>
              <a:cxnLst/>
              <a:rect r="r" b="b" t="t" l="l"/>
              <a:pathLst>
                <a:path h="115570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2712303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This presentation showcases a simulator replicating key CPU scheduling algorithms.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182770" y="6417119"/>
            <a:ext cx="4390728" cy="3295514"/>
            <a:chOff x="0" y="0"/>
            <a:chExt cx="5854304" cy="43940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854304" cy="4394019"/>
            </a:xfrm>
            <a:custGeom>
              <a:avLst/>
              <a:gdLst/>
              <a:ahLst/>
              <a:cxnLst/>
              <a:rect r="r" b="b" t="t" l="l"/>
              <a:pathLst>
                <a:path h="4394019" w="5854304">
                  <a:moveTo>
                    <a:pt x="0" y="0"/>
                  </a:moveTo>
                  <a:lnTo>
                    <a:pt x="5854304" y="0"/>
                  </a:lnTo>
                  <a:lnTo>
                    <a:pt x="5854304" y="4394019"/>
                  </a:lnTo>
                  <a:lnTo>
                    <a:pt x="0" y="43940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5854304" cy="44797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92"/>
                </a:lnSpc>
              </a:pPr>
              <a:r>
                <a:rPr lang="en-US" sz="2324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Group 10 :</a:t>
              </a:r>
            </a:p>
            <a:p>
              <a:pPr algn="ctr">
                <a:lnSpc>
                  <a:spcPts val="3692"/>
                </a:lnSpc>
              </a:pPr>
              <a:r>
                <a:rPr lang="en-US" sz="2324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Achare Tanmay (01)</a:t>
              </a:r>
            </a:p>
            <a:p>
              <a:pPr algn="ctr">
                <a:lnSpc>
                  <a:spcPts val="3692"/>
                </a:lnSpc>
              </a:pPr>
              <a:r>
                <a:rPr lang="en-US" sz="2324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Tambe Ajinkya (02)</a:t>
              </a:r>
            </a:p>
            <a:p>
              <a:pPr algn="ctr">
                <a:lnSpc>
                  <a:spcPts val="3692"/>
                </a:lnSpc>
              </a:pPr>
              <a:r>
                <a:rPr lang="en-US" sz="2324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Walke Akshata (03)</a:t>
              </a:r>
            </a:p>
            <a:p>
              <a:pPr algn="ctr">
                <a:lnSpc>
                  <a:spcPts val="3692"/>
                </a:lnSpc>
              </a:pPr>
              <a:r>
                <a:rPr lang="en-US" sz="2324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Unde Ashwini (04)</a:t>
              </a:r>
            </a:p>
            <a:p>
              <a:pPr algn="ctr">
                <a:lnSpc>
                  <a:spcPts val="3692"/>
                </a:lnSpc>
              </a:pPr>
            </a:p>
            <a:p>
              <a:pPr algn="ctr">
                <a:lnSpc>
                  <a:spcPts val="3692"/>
                </a:lnSpc>
              </a:pPr>
              <a:r>
                <a:rPr lang="en-US" sz="23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Guided by : Dr. S.N. Gunjal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849203"/>
            <a:ext cx="1931192" cy="2309879"/>
          </a:xfrm>
          <a:custGeom>
            <a:avLst/>
            <a:gdLst/>
            <a:ahLst/>
            <a:cxnLst/>
            <a:rect r="r" b="b" t="t" l="l"/>
            <a:pathLst>
              <a:path h="2309879" w="1931192">
                <a:moveTo>
                  <a:pt x="0" y="0"/>
                </a:moveTo>
                <a:lnTo>
                  <a:pt x="1931192" y="0"/>
                </a:lnTo>
                <a:lnTo>
                  <a:pt x="1931192" y="2309879"/>
                </a:lnTo>
                <a:lnTo>
                  <a:pt x="0" y="2309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63" t="0" r="-1063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104448" y="857250"/>
            <a:ext cx="13920718" cy="2648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29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Sanjivani Rural Education Society</a:t>
            </a:r>
          </a:p>
          <a:p>
            <a:pPr algn="ctr">
              <a:lnSpc>
                <a:spcPts val="5399"/>
              </a:lnSpc>
            </a:pPr>
            <a:r>
              <a:rPr lang="en-US" sz="29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Sanjivani College of Engineering Kopargaon  –  423 601</a:t>
            </a:r>
          </a:p>
          <a:p>
            <a:pPr algn="ctr">
              <a:lnSpc>
                <a:spcPts val="5399"/>
              </a:lnSpc>
            </a:pPr>
            <a:r>
              <a:rPr lang="en-US" sz="29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(An Autonomous Institute, Affiliated to Savitribai Phule Pune University, Pune )</a:t>
            </a:r>
          </a:p>
          <a:p>
            <a:pPr algn="ctr">
              <a:lnSpc>
                <a:spcPts val="5399"/>
              </a:lnSpc>
            </a:pPr>
            <a:r>
              <a:rPr lang="en-US" sz="29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4905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89456"/>
            <a:ext cx="7126932" cy="1187912"/>
            <a:chOff x="0" y="0"/>
            <a:chExt cx="9502577" cy="15838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02577" cy="1583882"/>
            </a:xfrm>
            <a:custGeom>
              <a:avLst/>
              <a:gdLst/>
              <a:ahLst/>
              <a:cxnLst/>
              <a:rect r="r" b="b" t="t" l="l"/>
              <a:pathLst>
                <a:path h="1583882" w="9502577">
                  <a:moveTo>
                    <a:pt x="0" y="0"/>
                  </a:moveTo>
                  <a:lnTo>
                    <a:pt x="9502577" y="0"/>
                  </a:lnTo>
                  <a:lnTo>
                    <a:pt x="9502577" y="1583882"/>
                  </a:lnTo>
                  <a:lnTo>
                    <a:pt x="0" y="158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502577" cy="1621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Conclusion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886" y="3953767"/>
            <a:ext cx="609302" cy="609302"/>
            <a:chOff x="0" y="0"/>
            <a:chExt cx="812403" cy="8124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884217" y="3953767"/>
            <a:ext cx="609302" cy="609302"/>
            <a:chOff x="0" y="0"/>
            <a:chExt cx="812403" cy="8124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47886" y="6496199"/>
            <a:ext cx="609302" cy="609302"/>
            <a:chOff x="0" y="0"/>
            <a:chExt cx="812403" cy="8124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557189" y="2919787"/>
            <a:ext cx="9180124" cy="418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project successfully simulates core scheduling algorithms.</a:t>
            </a:r>
          </a:p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provides a visual and practical understanding of CPU scheduling.</a:t>
            </a:r>
          </a:p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Can be a helpful educational tool for OS learners.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51260" y="3290831"/>
            <a:ext cx="10585479" cy="3205368"/>
            <a:chOff x="0" y="0"/>
            <a:chExt cx="7623110" cy="23083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23110" cy="2308339"/>
            </a:xfrm>
            <a:custGeom>
              <a:avLst/>
              <a:gdLst/>
              <a:ahLst/>
              <a:cxnLst/>
              <a:rect r="r" b="b" t="t" l="l"/>
              <a:pathLst>
                <a:path h="2308339" w="7623110">
                  <a:moveTo>
                    <a:pt x="0" y="0"/>
                  </a:moveTo>
                  <a:lnTo>
                    <a:pt x="7623110" y="0"/>
                  </a:lnTo>
                  <a:lnTo>
                    <a:pt x="7623110" y="2308339"/>
                  </a:lnTo>
                  <a:lnTo>
                    <a:pt x="0" y="2308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7623110" cy="23845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8876"/>
                </a:lnSpc>
              </a:pPr>
              <a:r>
                <a:rPr lang="en-US" sz="15000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THANKYOU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7886" y="3953767"/>
            <a:ext cx="609302" cy="609302"/>
            <a:chOff x="0" y="0"/>
            <a:chExt cx="812403" cy="8124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884217" y="3953767"/>
            <a:ext cx="609302" cy="609302"/>
            <a:chOff x="0" y="0"/>
            <a:chExt cx="812403" cy="8124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47886" y="6496199"/>
            <a:ext cx="609302" cy="609302"/>
            <a:chOff x="0" y="0"/>
            <a:chExt cx="812403" cy="8124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6889614" cy="1287541"/>
            <a:chOff x="0" y="0"/>
            <a:chExt cx="12712303" cy="23756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12303" cy="2375693"/>
            </a:xfrm>
            <a:custGeom>
              <a:avLst/>
              <a:gdLst/>
              <a:ahLst/>
              <a:cxnLst/>
              <a:rect r="r" b="b" t="t" l="l"/>
              <a:pathLst>
                <a:path h="2375693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2375693"/>
                  </a:lnTo>
                  <a:lnTo>
                    <a:pt x="0" y="2375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12303" cy="2413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Problem Statement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249566"/>
            <a:ext cx="16230600" cy="637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7"/>
              </a:lnSpc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CPU sche</a:t>
            </a: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duling is a key function of modern operating systems, determining how processes are executed on the CPU.</a:t>
            </a:r>
          </a:p>
          <a:p>
            <a:pPr algn="just">
              <a:lnSpc>
                <a:spcPts val="4637"/>
              </a:lnSpc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project presents a web-based Process Scheduling Simulator that helps users: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Visualize how different algorithms (FCFS, SJF, Round Robin, Priority) work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Input custom process data (arrival time, burst time, priority)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View Gantt charts and performance metrics like waiting time and turnaround time</a:t>
            </a:r>
          </a:p>
          <a:p>
            <a:pPr algn="just">
              <a:lnSpc>
                <a:spcPts val="4637"/>
              </a:lnSpc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serves as an intuitive and interactive tool to learn and compare CPU scheduling techniques.</a:t>
            </a:r>
          </a:p>
          <a:p>
            <a:pPr algn="just">
              <a:lnSpc>
                <a:spcPts val="463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3712074" cy="1287541"/>
            <a:chOff x="0" y="0"/>
            <a:chExt cx="6849297" cy="23756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49297" cy="2375693"/>
            </a:xfrm>
            <a:custGeom>
              <a:avLst/>
              <a:gdLst/>
              <a:ahLst/>
              <a:cxnLst/>
              <a:rect r="r" b="b" t="t" l="l"/>
              <a:pathLst>
                <a:path h="2375693" w="6849297">
                  <a:moveTo>
                    <a:pt x="0" y="0"/>
                  </a:moveTo>
                  <a:lnTo>
                    <a:pt x="6849297" y="0"/>
                  </a:lnTo>
                  <a:lnTo>
                    <a:pt x="6849297" y="2375693"/>
                  </a:lnTo>
                  <a:lnTo>
                    <a:pt x="0" y="2375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849297" cy="2413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</a:t>
              </a: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bjectives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249566"/>
            <a:ext cx="16230600" cy="695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7"/>
              </a:lnSpc>
            </a:pPr>
            <a:r>
              <a:rPr lang="en-US" sz="331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</a:t>
            </a:r>
            <a:r>
              <a:rPr lang="en-US" b="true" sz="33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primary goal of this project is to: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Simulate key CPU scheduling algorithms (FCFS, SJF, Priority, and Round Robin).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 users to input process parameters such as arrival time, burst time, and priority.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Generat</a:t>
            </a: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a Gantt chart showing how processes are scheduled.</a:t>
            </a:r>
          </a:p>
          <a:p>
            <a:pPr algn="just" marL="715155" indent="-357577" lvl="1">
              <a:lnSpc>
                <a:spcPts val="4637"/>
              </a:lnSpc>
              <a:buFont typeface="Arial"/>
              <a:buChar char="•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Compute and display performance metrics:</a:t>
            </a:r>
          </a:p>
          <a:p>
            <a:pPr algn="just" marL="1430309" indent="-476770" lvl="2">
              <a:lnSpc>
                <a:spcPts val="4637"/>
              </a:lnSpc>
              <a:buFont typeface="Arial"/>
              <a:buChar char="⚬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Waiting Time</a:t>
            </a:r>
          </a:p>
          <a:p>
            <a:pPr algn="just" marL="1430309" indent="-476770" lvl="2">
              <a:lnSpc>
                <a:spcPts val="4637"/>
              </a:lnSpc>
              <a:buFont typeface="Arial"/>
              <a:buChar char="⚬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Turnaround Time</a:t>
            </a:r>
          </a:p>
          <a:p>
            <a:pPr algn="just" marL="1430309" indent="-476770" lvl="2">
              <a:lnSpc>
                <a:spcPts val="4637"/>
              </a:lnSpc>
              <a:buFont typeface="Arial"/>
              <a:buChar char="⚬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CPU</a:t>
            </a: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Utilization</a:t>
            </a:r>
          </a:p>
          <a:p>
            <a:pPr algn="just" marL="1430309" indent="-476770" lvl="2">
              <a:lnSpc>
                <a:spcPts val="4637"/>
              </a:lnSpc>
              <a:buFont typeface="Arial"/>
              <a:buChar char="⚬"/>
            </a:pPr>
            <a:r>
              <a:rPr lang="en-US" sz="33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Average times and throughput</a:t>
            </a:r>
          </a:p>
          <a:p>
            <a:pPr algn="just">
              <a:lnSpc>
                <a:spcPts val="463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5823020" cy="1187912"/>
            <a:chOff x="0" y="0"/>
            <a:chExt cx="7764027" cy="1583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64027" cy="1583882"/>
            </a:xfrm>
            <a:custGeom>
              <a:avLst/>
              <a:gdLst/>
              <a:ahLst/>
              <a:cxnLst/>
              <a:rect r="r" b="b" t="t" l="l"/>
              <a:pathLst>
                <a:path h="1583882" w="7764027">
                  <a:moveTo>
                    <a:pt x="0" y="0"/>
                  </a:moveTo>
                  <a:lnTo>
                    <a:pt x="7764027" y="0"/>
                  </a:lnTo>
                  <a:lnTo>
                    <a:pt x="7764027" y="1583882"/>
                  </a:lnTo>
                  <a:lnTo>
                    <a:pt x="0" y="158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764027" cy="1621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Algorithms</a:t>
              </a: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Used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781615"/>
            <a:ext cx="7883591" cy="7572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FCFS (First-C</a:t>
            </a: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ome, First-Served) Scheduling:-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sz="27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Definition: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   FCFS is the simplest CPU scheduling algorithm. The process that arrives first is executed first, regardless of its burst time.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Characteristics:</a:t>
            </a:r>
          </a:p>
          <a:p>
            <a:pPr algn="just" marL="582930" indent="-291465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Non-preemptive</a:t>
            </a:r>
          </a:p>
          <a:p>
            <a:pPr algn="just" marL="582930" indent="-291465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Processes are executed in the order of arrival</a:t>
            </a:r>
          </a:p>
          <a:p>
            <a:pPr algn="just" marL="582930" indent="-291465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Queue-based scheduling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55895" y="2781410"/>
            <a:ext cx="7703405" cy="648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b="true" sz="271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SJF (Shortest Job First) Scheduling:-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2719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Definition: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SJF selects the process with the shortest CPU burst time next. It can be implemented as non-preemptive or preemptive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(also known as Shortest Remaining Time First or SRTF).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</a:p>
          <a:p>
            <a:pPr algn="just">
              <a:lnSpc>
                <a:spcPts val="4288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Characteristics:</a:t>
            </a:r>
          </a:p>
          <a:p>
            <a:pPr algn="just" marL="587245" indent="-293623" lvl="1">
              <a:lnSpc>
                <a:spcPts val="4319"/>
              </a:lnSpc>
              <a:buFont typeface="Arial"/>
              <a:buChar char="•"/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Non-preemptive (SJF) or Preemptive (SRTF)</a:t>
            </a:r>
          </a:p>
          <a:p>
            <a:pPr algn="just" marL="587245" indent="-293623" lvl="1">
              <a:lnSpc>
                <a:spcPts val="4319"/>
              </a:lnSpc>
              <a:buFont typeface="Arial"/>
              <a:buChar char="•"/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Minimizes average waiting time</a:t>
            </a:r>
          </a:p>
          <a:p>
            <a:pPr algn="just" marL="587245" indent="-293623" lvl="1">
              <a:lnSpc>
                <a:spcPts val="4319"/>
              </a:lnSpc>
              <a:buFont typeface="Arial"/>
              <a:buChar char="•"/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Requires accurate prediction of burst time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144000" y="2886390"/>
            <a:ext cx="0" cy="6380386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5823020" cy="1187912"/>
            <a:chOff x="0" y="0"/>
            <a:chExt cx="7764027" cy="1583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64027" cy="1583882"/>
            </a:xfrm>
            <a:custGeom>
              <a:avLst/>
              <a:gdLst/>
              <a:ahLst/>
              <a:cxnLst/>
              <a:rect r="r" b="b" t="t" l="l"/>
              <a:pathLst>
                <a:path h="1583882" w="7764027">
                  <a:moveTo>
                    <a:pt x="0" y="0"/>
                  </a:moveTo>
                  <a:lnTo>
                    <a:pt x="7764027" y="0"/>
                  </a:lnTo>
                  <a:lnTo>
                    <a:pt x="7764027" y="1583882"/>
                  </a:lnTo>
                  <a:lnTo>
                    <a:pt x="0" y="158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764027" cy="1621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Algorithms</a:t>
              </a: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Used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781615"/>
            <a:ext cx="7883591" cy="648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Pr</a:t>
            </a: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iority Scheduling:-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sz="2700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Definition</a:t>
            </a: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Each process is assigned a priority, and the CPU is allocated to the process with the highest priority. Ties are broken using FCFS.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287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Characteristics:</a:t>
            </a:r>
          </a:p>
          <a:p>
            <a:pPr algn="just" marL="582930" indent="-291465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Can be preemptive or n</a:t>
            </a: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on-preemptive</a:t>
            </a:r>
          </a:p>
          <a:p>
            <a:pPr algn="just" marL="582930" indent="-291465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Priorities can be static or dynamic</a:t>
            </a:r>
          </a:p>
          <a:p>
            <a:pPr algn="just">
              <a:lnSpc>
                <a:spcPts val="428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555895" y="2781410"/>
            <a:ext cx="7703405" cy="648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b="true" sz="271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  <a:r>
              <a:rPr lang="en-US" b="true" sz="271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 Round Robin Scheduling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2719" u="sng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Definition</a:t>
            </a:r>
            <a:r>
              <a:rPr lang="en-US" b="true" sz="2719" u="none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b="true" sz="271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Round Robin scheduling assigns a fixed time slice (quantum) to each process in the ready queue in a cyclic order.</a:t>
            </a: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If a process doesn't finish within its time quantum, it’s moved to the end of the queue.</a:t>
            </a:r>
          </a:p>
          <a:p>
            <a:pPr algn="just">
              <a:lnSpc>
                <a:spcPts val="4287"/>
              </a:lnSpc>
              <a:spcBef>
                <a:spcPct val="0"/>
              </a:spcBef>
            </a:pP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b="true" sz="271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Characteristics:</a:t>
            </a:r>
          </a:p>
          <a:p>
            <a:pPr algn="just" marL="587245" indent="-293623" lvl="1">
              <a:lnSpc>
                <a:spcPts val="4319"/>
              </a:lnSpc>
              <a:buFont typeface="Arial"/>
              <a:buChar char="•"/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Preemptive</a:t>
            </a:r>
          </a:p>
          <a:p>
            <a:pPr algn="just" marL="587245" indent="-293623" lvl="1">
              <a:lnSpc>
                <a:spcPts val="4319"/>
              </a:lnSpc>
              <a:buFont typeface="Arial"/>
              <a:buChar char="•"/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Time-sharing system</a:t>
            </a:r>
          </a:p>
          <a:p>
            <a:pPr algn="just" marL="587245" indent="-293623" lvl="1">
              <a:lnSpc>
                <a:spcPts val="4319"/>
              </a:lnSpc>
              <a:buFont typeface="Arial"/>
              <a:buChar char="•"/>
            </a:pPr>
            <a:r>
              <a:rPr lang="en-US" sz="27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Each process gets equal CPU time in cycles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144000" y="2886390"/>
            <a:ext cx="0" cy="6380386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9069140" cy="1187912"/>
            <a:chOff x="0" y="0"/>
            <a:chExt cx="12092187" cy="1583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92187" cy="1583882"/>
            </a:xfrm>
            <a:custGeom>
              <a:avLst/>
              <a:gdLst/>
              <a:ahLst/>
              <a:cxnLst/>
              <a:rect r="r" b="b" t="t" l="l"/>
              <a:pathLst>
                <a:path h="1583882" w="12092187">
                  <a:moveTo>
                    <a:pt x="0" y="0"/>
                  </a:moveTo>
                  <a:lnTo>
                    <a:pt x="12092187" y="0"/>
                  </a:lnTo>
                  <a:lnTo>
                    <a:pt x="12092187" y="1583882"/>
                  </a:lnTo>
                  <a:lnTo>
                    <a:pt x="0" y="158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092187" cy="1621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Technology Stack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91259" y="3358370"/>
            <a:ext cx="3949899" cy="757823"/>
            <a:chOff x="0" y="0"/>
            <a:chExt cx="5266532" cy="10104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66532" cy="1010431"/>
            </a:xfrm>
            <a:custGeom>
              <a:avLst/>
              <a:gdLst/>
              <a:ahLst/>
              <a:cxnLst/>
              <a:rect r="r" b="b" t="t" l="l"/>
              <a:pathLst>
                <a:path h="1010431" w="5266532">
                  <a:moveTo>
                    <a:pt x="0" y="0"/>
                  </a:moveTo>
                  <a:lnTo>
                    <a:pt x="5266532" y="0"/>
                  </a:lnTo>
                  <a:lnTo>
                    <a:pt x="526653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5266532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Frontend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691259" y="4600413"/>
            <a:ext cx="3949899" cy="757823"/>
            <a:chOff x="0" y="0"/>
            <a:chExt cx="5266532" cy="10104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6532" cy="1010431"/>
            </a:xfrm>
            <a:custGeom>
              <a:avLst/>
              <a:gdLst/>
              <a:ahLst/>
              <a:cxnLst/>
              <a:rect r="r" b="b" t="t" l="l"/>
              <a:pathLst>
                <a:path h="1010431" w="5266532">
                  <a:moveTo>
                    <a:pt x="0" y="0"/>
                  </a:moveTo>
                  <a:lnTo>
                    <a:pt x="5266532" y="0"/>
                  </a:lnTo>
                  <a:lnTo>
                    <a:pt x="526653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266532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Visualization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691259" y="5844011"/>
            <a:ext cx="3949899" cy="757823"/>
            <a:chOff x="0" y="0"/>
            <a:chExt cx="5266532" cy="10104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66532" cy="1010431"/>
            </a:xfrm>
            <a:custGeom>
              <a:avLst/>
              <a:gdLst/>
              <a:ahLst/>
              <a:cxnLst/>
              <a:rect r="r" b="b" t="t" l="l"/>
              <a:pathLst>
                <a:path h="1010431" w="5266532">
                  <a:moveTo>
                    <a:pt x="0" y="0"/>
                  </a:moveTo>
                  <a:lnTo>
                    <a:pt x="5266532" y="0"/>
                  </a:lnTo>
                  <a:lnTo>
                    <a:pt x="526653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5266532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Hosting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691259" y="7087609"/>
            <a:ext cx="3949899" cy="757823"/>
            <a:chOff x="0" y="0"/>
            <a:chExt cx="5266532" cy="10104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66532" cy="1010431"/>
            </a:xfrm>
            <a:custGeom>
              <a:avLst/>
              <a:gdLst/>
              <a:ahLst/>
              <a:cxnLst/>
              <a:rect r="r" b="b" t="t" l="l"/>
              <a:pathLst>
                <a:path h="1010431" w="5266532">
                  <a:moveTo>
                    <a:pt x="0" y="0"/>
                  </a:moveTo>
                  <a:lnTo>
                    <a:pt x="5266532" y="0"/>
                  </a:lnTo>
                  <a:lnTo>
                    <a:pt x="526653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5266532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Version Control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116698" y="4600413"/>
            <a:ext cx="6944559" cy="757823"/>
            <a:chOff x="0" y="0"/>
            <a:chExt cx="9259411" cy="10104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259412" cy="1010431"/>
            </a:xfrm>
            <a:custGeom>
              <a:avLst/>
              <a:gdLst/>
              <a:ahLst/>
              <a:cxnLst/>
              <a:rect r="r" b="b" t="t" l="l"/>
              <a:pathLst>
                <a:path h="1010431" w="9259412">
                  <a:moveTo>
                    <a:pt x="0" y="0"/>
                  </a:moveTo>
                  <a:lnTo>
                    <a:pt x="9259412" y="0"/>
                  </a:lnTo>
                  <a:lnTo>
                    <a:pt x="925941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9259411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Gantt Charts, Statistical Graphs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116698" y="3358370"/>
            <a:ext cx="6944559" cy="757823"/>
            <a:chOff x="0" y="0"/>
            <a:chExt cx="9259411" cy="10104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259412" cy="1010431"/>
            </a:xfrm>
            <a:custGeom>
              <a:avLst/>
              <a:gdLst/>
              <a:ahLst/>
              <a:cxnLst/>
              <a:rect r="r" b="b" t="t" l="l"/>
              <a:pathLst>
                <a:path h="1010431" w="9259412">
                  <a:moveTo>
                    <a:pt x="0" y="0"/>
                  </a:moveTo>
                  <a:lnTo>
                    <a:pt x="9259412" y="0"/>
                  </a:lnTo>
                  <a:lnTo>
                    <a:pt x="925941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9259411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ReactJs, Typescript, JavaScript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116698" y="5844011"/>
            <a:ext cx="6944559" cy="757823"/>
            <a:chOff x="0" y="0"/>
            <a:chExt cx="9259411" cy="101043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259412" cy="1010431"/>
            </a:xfrm>
            <a:custGeom>
              <a:avLst/>
              <a:gdLst/>
              <a:ahLst/>
              <a:cxnLst/>
              <a:rect r="r" b="b" t="t" l="l"/>
              <a:pathLst>
                <a:path h="1010431" w="9259412">
                  <a:moveTo>
                    <a:pt x="0" y="0"/>
                  </a:moveTo>
                  <a:lnTo>
                    <a:pt x="9259412" y="0"/>
                  </a:lnTo>
                  <a:lnTo>
                    <a:pt x="925941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9259411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Vercel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116698" y="7087609"/>
            <a:ext cx="6944559" cy="757823"/>
            <a:chOff x="0" y="0"/>
            <a:chExt cx="9259411" cy="101043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259412" cy="1010431"/>
            </a:xfrm>
            <a:custGeom>
              <a:avLst/>
              <a:gdLst/>
              <a:ahLst/>
              <a:cxnLst/>
              <a:rect r="r" b="b" t="t" l="l"/>
              <a:pathLst>
                <a:path h="1010431" w="9259412">
                  <a:moveTo>
                    <a:pt x="0" y="0"/>
                  </a:moveTo>
                  <a:lnTo>
                    <a:pt x="9259412" y="0"/>
                  </a:lnTo>
                  <a:lnTo>
                    <a:pt x="9259412" y="1010431"/>
                  </a:lnTo>
                  <a:lnTo>
                    <a:pt x="0" y="10104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9259411" cy="10390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8"/>
                </a:lnSpc>
              </a:pPr>
              <a:r>
                <a:rPr lang="en-US" sz="3549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Git &amp; GitHub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05886" y="969020"/>
            <a:ext cx="9534228" cy="2073770"/>
            <a:chOff x="0" y="0"/>
            <a:chExt cx="12712303" cy="27650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12303" cy="2765027"/>
            </a:xfrm>
            <a:custGeom>
              <a:avLst/>
              <a:gdLst/>
              <a:ahLst/>
              <a:cxnLst/>
              <a:rect r="r" b="b" t="t" l="l"/>
              <a:pathLst>
                <a:path h="2765027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2765027"/>
                  </a:lnTo>
                  <a:lnTo>
                    <a:pt x="0" y="2765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712303" cy="28031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System Architecture / Workflow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10537" y="3156942"/>
            <a:ext cx="38100" cy="6161037"/>
            <a:chOff x="0" y="0"/>
            <a:chExt cx="50800" cy="82147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800" cy="8214741"/>
            </a:xfrm>
            <a:custGeom>
              <a:avLst/>
              <a:gdLst/>
              <a:ahLst/>
              <a:cxnLst/>
              <a:rect r="r" b="b" t="t" l="l"/>
              <a:pathLst>
                <a:path h="8214741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8189341"/>
                  </a:lnTo>
                  <a:cubicBezTo>
                    <a:pt x="50800" y="8203311"/>
                    <a:pt x="39370" y="8214741"/>
                    <a:pt x="25400" y="8214741"/>
                  </a:cubicBezTo>
                  <a:cubicBezTo>
                    <a:pt x="11430" y="8214741"/>
                    <a:pt x="0" y="8203311"/>
                    <a:pt x="0" y="8189341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77089" y="3442544"/>
            <a:ext cx="812452" cy="38100"/>
            <a:chOff x="0" y="0"/>
            <a:chExt cx="1083270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05886" y="3156942"/>
            <a:ext cx="609302" cy="609302"/>
            <a:chOff x="0" y="0"/>
            <a:chExt cx="812403" cy="812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896746" y="3194372"/>
            <a:ext cx="427584" cy="707625"/>
            <a:chOff x="0" y="0"/>
            <a:chExt cx="570112" cy="9435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0112" cy="943501"/>
            </a:xfrm>
            <a:custGeom>
              <a:avLst/>
              <a:gdLst/>
              <a:ahLst/>
              <a:cxnLst/>
              <a:rect r="r" b="b" t="t" l="l"/>
              <a:pathLst>
                <a:path h="943501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943501"/>
                  </a:lnTo>
                  <a:lnTo>
                    <a:pt x="0" y="9435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66675"/>
              <a:ext cx="570112" cy="8768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64576" y="3249960"/>
            <a:ext cx="3563391" cy="582552"/>
            <a:chOff x="0" y="0"/>
            <a:chExt cx="4751188" cy="77673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51188" cy="776736"/>
            </a:xfrm>
            <a:custGeom>
              <a:avLst/>
              <a:gdLst/>
              <a:ahLst/>
              <a:cxnLst/>
              <a:rect r="r" b="b" t="t" l="l"/>
              <a:pathLst>
                <a:path h="776736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776736"/>
                  </a:lnTo>
                  <a:lnTo>
                    <a:pt x="0" y="7767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4751188" cy="8053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Input Module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64576" y="3857625"/>
            <a:ext cx="7875538" cy="445418"/>
            <a:chOff x="0" y="0"/>
            <a:chExt cx="10500717" cy="5938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500716" cy="593891"/>
            </a:xfrm>
            <a:custGeom>
              <a:avLst/>
              <a:gdLst/>
              <a:ahLst/>
              <a:cxnLst/>
              <a:rect r="r" b="b" t="t" l="l"/>
              <a:pathLst>
                <a:path h="593891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593891"/>
                  </a:lnTo>
                  <a:lnTo>
                    <a:pt x="0" y="593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0500717" cy="6700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User en</a:t>
              </a: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ters process details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77089" y="5118199"/>
            <a:ext cx="812452" cy="38100"/>
            <a:chOff x="0" y="0"/>
            <a:chExt cx="1083270" cy="50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7805886" y="4832597"/>
            <a:ext cx="609302" cy="609302"/>
            <a:chOff x="0" y="0"/>
            <a:chExt cx="812403" cy="8124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7896746" y="4870029"/>
            <a:ext cx="427584" cy="707625"/>
            <a:chOff x="0" y="0"/>
            <a:chExt cx="570112" cy="94350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70112" cy="943501"/>
            </a:xfrm>
            <a:custGeom>
              <a:avLst/>
              <a:gdLst/>
              <a:ahLst/>
              <a:cxnLst/>
              <a:rect r="r" b="b" t="t" l="l"/>
              <a:pathLst>
                <a:path h="943501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943501"/>
                  </a:lnTo>
                  <a:lnTo>
                    <a:pt x="0" y="9435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66675"/>
              <a:ext cx="570112" cy="8768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464576" y="4925615"/>
            <a:ext cx="3563391" cy="582552"/>
            <a:chOff x="0" y="0"/>
            <a:chExt cx="4751188" cy="77673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751188" cy="776736"/>
            </a:xfrm>
            <a:custGeom>
              <a:avLst/>
              <a:gdLst/>
              <a:ahLst/>
              <a:cxnLst/>
              <a:rect r="r" b="b" t="t" l="l"/>
              <a:pathLst>
                <a:path h="776736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776736"/>
                  </a:lnTo>
                  <a:lnTo>
                    <a:pt x="0" y="7767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4751188" cy="8053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Scheduling Core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464576" y="5533281"/>
            <a:ext cx="7875538" cy="445418"/>
            <a:chOff x="0" y="0"/>
            <a:chExt cx="10500717" cy="59389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500716" cy="593891"/>
            </a:xfrm>
            <a:custGeom>
              <a:avLst/>
              <a:gdLst/>
              <a:ahLst/>
              <a:cxnLst/>
              <a:rect r="r" b="b" t="t" l="l"/>
              <a:pathLst>
                <a:path h="593891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593891"/>
                  </a:lnTo>
                  <a:lnTo>
                    <a:pt x="0" y="593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10500717" cy="6700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58788" indent="-229394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S</a:t>
              </a: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elects a scheduling algorithm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377089" y="6793855"/>
            <a:ext cx="812452" cy="38100"/>
            <a:chOff x="0" y="0"/>
            <a:chExt cx="1083270" cy="50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7805886" y="6508254"/>
            <a:ext cx="609302" cy="609302"/>
            <a:chOff x="0" y="0"/>
            <a:chExt cx="812403" cy="81240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7896746" y="6545684"/>
            <a:ext cx="427584" cy="707625"/>
            <a:chOff x="0" y="0"/>
            <a:chExt cx="570112" cy="94350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70112" cy="943501"/>
            </a:xfrm>
            <a:custGeom>
              <a:avLst/>
              <a:gdLst/>
              <a:ahLst/>
              <a:cxnLst/>
              <a:rect r="r" b="b" t="t" l="l"/>
              <a:pathLst>
                <a:path h="943501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943501"/>
                  </a:lnTo>
                  <a:lnTo>
                    <a:pt x="0" y="9435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66675"/>
              <a:ext cx="570112" cy="8768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464576" y="6601271"/>
            <a:ext cx="3563391" cy="582552"/>
            <a:chOff x="0" y="0"/>
            <a:chExt cx="4751188" cy="77673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751188" cy="776736"/>
            </a:xfrm>
            <a:custGeom>
              <a:avLst/>
              <a:gdLst/>
              <a:ahLst/>
              <a:cxnLst/>
              <a:rect r="r" b="b" t="t" l="l"/>
              <a:pathLst>
                <a:path h="776736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776736"/>
                  </a:lnTo>
                  <a:lnTo>
                    <a:pt x="0" y="7767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4751188" cy="8053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Monitoring Module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64576" y="7208936"/>
            <a:ext cx="7875538" cy="445418"/>
            <a:chOff x="0" y="0"/>
            <a:chExt cx="10500717" cy="59389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500716" cy="593891"/>
            </a:xfrm>
            <a:custGeom>
              <a:avLst/>
              <a:gdLst/>
              <a:ahLst/>
              <a:cxnLst/>
              <a:rect r="r" b="b" t="t" l="l"/>
              <a:pathLst>
                <a:path h="593891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593891"/>
                  </a:lnTo>
                  <a:lnTo>
                    <a:pt x="0" y="593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10500717" cy="6700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Tracks processes states in real-time.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377089" y="8469511"/>
            <a:ext cx="812452" cy="38100"/>
            <a:chOff x="0" y="0"/>
            <a:chExt cx="1083270" cy="50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7805886" y="8183910"/>
            <a:ext cx="609302" cy="609302"/>
            <a:chOff x="0" y="0"/>
            <a:chExt cx="812403" cy="81240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7896746" y="8221340"/>
            <a:ext cx="427584" cy="707625"/>
            <a:chOff x="0" y="0"/>
            <a:chExt cx="570112" cy="94350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70112" cy="943501"/>
            </a:xfrm>
            <a:custGeom>
              <a:avLst/>
              <a:gdLst/>
              <a:ahLst/>
              <a:cxnLst/>
              <a:rect r="r" b="b" t="t" l="l"/>
              <a:pathLst>
                <a:path h="943501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943501"/>
                  </a:lnTo>
                  <a:lnTo>
                    <a:pt x="0" y="9435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66675"/>
              <a:ext cx="570112" cy="8768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9464576" y="8276928"/>
            <a:ext cx="3563391" cy="582552"/>
            <a:chOff x="0" y="0"/>
            <a:chExt cx="4751188" cy="77673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751188" cy="776736"/>
            </a:xfrm>
            <a:custGeom>
              <a:avLst/>
              <a:gdLst/>
              <a:ahLst/>
              <a:cxnLst/>
              <a:rect r="r" b="b" t="t" l="l"/>
              <a:pathLst>
                <a:path h="776736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776736"/>
                  </a:lnTo>
                  <a:lnTo>
                    <a:pt x="0" y="7767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28575"/>
              <a:ext cx="4751188" cy="8053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Output Renderer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9464576" y="8884592"/>
            <a:ext cx="7875538" cy="445418"/>
            <a:chOff x="0" y="0"/>
            <a:chExt cx="10500717" cy="593891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0500716" cy="593891"/>
            </a:xfrm>
            <a:custGeom>
              <a:avLst/>
              <a:gdLst/>
              <a:ahLst/>
              <a:cxnLst/>
              <a:rect r="r" b="b" t="t" l="l"/>
              <a:pathLst>
                <a:path h="593891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593891"/>
                  </a:lnTo>
                  <a:lnTo>
                    <a:pt x="0" y="593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76200"/>
              <a:ext cx="10500717" cy="6700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Quicksand"/>
                  <a:ea typeface="Quicksand"/>
                  <a:cs typeface="Quicksand"/>
                  <a:sym typeface="Quicksand"/>
                </a:rPr>
                <a:t>Generates Gantt charts and metrics.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5298133" cy="1187912"/>
            <a:chOff x="0" y="0"/>
            <a:chExt cx="7064177" cy="1583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4177" cy="1583882"/>
            </a:xfrm>
            <a:custGeom>
              <a:avLst/>
              <a:gdLst/>
              <a:ahLst/>
              <a:cxnLst/>
              <a:rect r="r" b="b" t="t" l="l"/>
              <a:pathLst>
                <a:path h="1583882" w="7064177">
                  <a:moveTo>
                    <a:pt x="0" y="0"/>
                  </a:moveTo>
                  <a:lnTo>
                    <a:pt x="7064177" y="0"/>
                  </a:lnTo>
                  <a:lnTo>
                    <a:pt x="7064177" y="1583882"/>
                  </a:lnTo>
                  <a:lnTo>
                    <a:pt x="0" y="158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064177" cy="1621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Output Metrics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265998"/>
            <a:ext cx="15784390" cy="730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Example Table (use real values from a test case):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Metrics Explained: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Waiting Time = Start Time – Arrival Time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Turnaround Time = Completion Time – Arrival Time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CPU Utilization = (Total Burst Time / Total Time) × 100%</a:t>
            </a:r>
          </a:p>
          <a:p>
            <a:pPr algn="l">
              <a:lnSpc>
                <a:spcPts val="4160"/>
              </a:lnSpc>
              <a:spcBef>
                <a:spcPct val="0"/>
              </a:spcBef>
            </a:pPr>
            <a:r>
              <a:rPr lang="en-US" sz="261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Throughput = Total Completed Processes / Total Time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838729" y="3067408"/>
            <a:ext cx="14610541" cy="3342412"/>
          </a:xfrm>
          <a:custGeom>
            <a:avLst/>
            <a:gdLst/>
            <a:ahLst/>
            <a:cxnLst/>
            <a:rect r="r" b="b" t="t" l="l"/>
            <a:pathLst>
              <a:path h="3342412" w="14610541">
                <a:moveTo>
                  <a:pt x="0" y="0"/>
                </a:moveTo>
                <a:lnTo>
                  <a:pt x="14610542" y="0"/>
                </a:lnTo>
                <a:lnTo>
                  <a:pt x="14610542" y="3342412"/>
                </a:lnTo>
                <a:lnTo>
                  <a:pt x="0" y="3342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05886" y="1011585"/>
            <a:ext cx="6406345" cy="1197227"/>
            <a:chOff x="0" y="0"/>
            <a:chExt cx="12712303" cy="23756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12303" cy="2375693"/>
            </a:xfrm>
            <a:custGeom>
              <a:avLst/>
              <a:gdLst/>
              <a:ahLst/>
              <a:cxnLst/>
              <a:rect r="r" b="b" t="t" l="l"/>
              <a:pathLst>
                <a:path h="2375693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2375693"/>
                  </a:lnTo>
                  <a:lnTo>
                    <a:pt x="0" y="2375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712303" cy="2413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Limitations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805886" y="2395740"/>
            <a:ext cx="9813880" cy="5595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Does not simulate real-time execution</a:t>
            </a:r>
          </a:p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Supports only basic scheduling algorithms</a:t>
            </a:r>
          </a:p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Assumes CPU-bound processes (no I/O or interrupts)</a:t>
            </a:r>
          </a:p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Requires manual process input (no file/data import)</a:t>
            </a:r>
          </a:p>
          <a:p>
            <a:pPr algn="l" marL="766441" indent="-383221" lvl="1">
              <a:lnSpc>
                <a:spcPts val="5573"/>
              </a:lnSpc>
              <a:buFont typeface="Arial"/>
              <a:buChar char="•"/>
            </a:pPr>
            <a:r>
              <a:rPr lang="en-US" sz="354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Simulates single-core CPU only (no parallel execution)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DAGmp0sWwy0</dc:identifier>
  <dcterms:modified xsi:type="dcterms:W3CDTF">2011-08-01T06:04:30Z</dcterms:modified>
  <cp:revision>1</cp:revision>
  <dc:title>Untitled.pptx</dc:title>
</cp:coreProperties>
</file>