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2" r:id="rId17"/>
    <p:sldId id="271" r:id="rId18"/>
    <p:sldId id="280" r:id="rId19"/>
    <p:sldId id="273" r:id="rId20"/>
    <p:sldId id="274" r:id="rId21"/>
    <p:sldId id="275" r:id="rId22"/>
    <p:sldId id="276" r:id="rId23"/>
    <p:sldId id="278" r:id="rId24"/>
    <p:sldId id="27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javatpoint.com/PipedInputStream-and-PipedOutputStream-classes-using-threads" TargetMode="External"/><Relationship Id="rId3" Type="http://schemas.openxmlformats.org/officeDocument/2006/relationships/hyperlink" Target="https://www.javatpoint.com/java-bytearrayinputstream-class" TargetMode="External"/><Relationship Id="rId7" Type="http://schemas.openxmlformats.org/officeDocument/2006/relationships/hyperlink" Target="https://www.javatpoint.com/java-objectinputstream" TargetMode="External"/><Relationship Id="rId2" Type="http://schemas.openxmlformats.org/officeDocument/2006/relationships/hyperlink" Target="https://www.javatpoint.com/java-bufferedinputstream-class" TargetMode="External"/><Relationship Id="rId1" Type="http://schemas.openxmlformats.org/officeDocument/2006/relationships/slideLayout" Target="../slideLayouts/slideLayout7.xml"/><Relationship Id="rId6" Type="http://schemas.openxmlformats.org/officeDocument/2006/relationships/hyperlink" Target="https://www.javatpoint.com/java-filterinputstream-class" TargetMode="External"/><Relationship Id="rId5" Type="http://schemas.openxmlformats.org/officeDocument/2006/relationships/hyperlink" Target="https://www.javatpoint.com/java-fileinputstream-class" TargetMode="External"/><Relationship Id="rId4" Type="http://schemas.openxmlformats.org/officeDocument/2006/relationships/hyperlink" Target="https://www.javatpoint.com/java-datainputstream-class" TargetMode="External"/><Relationship Id="rId9" Type="http://schemas.openxmlformats.org/officeDocument/2006/relationships/hyperlink" Target="https://www.javatpoint.com/java-sequenceinputstream-clas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javatpoint.com/java-printstream-class" TargetMode="External"/><Relationship Id="rId3" Type="http://schemas.openxmlformats.org/officeDocument/2006/relationships/hyperlink" Target="https://www.javatpoint.com/java-bytearrayoutputstream-class" TargetMode="External"/><Relationship Id="rId7" Type="http://schemas.openxmlformats.org/officeDocument/2006/relationships/hyperlink" Target="https://www.javatpoint.com/PipedInputStream-and-PipedOutputStream-classes-using-threads" TargetMode="External"/><Relationship Id="rId2" Type="http://schemas.openxmlformats.org/officeDocument/2006/relationships/hyperlink" Target="https://www.javatpoint.com/java-bufferedoutputstream-class" TargetMode="External"/><Relationship Id="rId1" Type="http://schemas.openxmlformats.org/officeDocument/2006/relationships/slideLayout" Target="../slideLayouts/slideLayout7.xml"/><Relationship Id="rId6" Type="http://schemas.openxmlformats.org/officeDocument/2006/relationships/hyperlink" Target="https://www.javatpoint.com/java-filteroutputstream-class" TargetMode="External"/><Relationship Id="rId5" Type="http://schemas.openxmlformats.org/officeDocument/2006/relationships/hyperlink" Target="https://www.javatpoint.com/java-fileoutputstream-class" TargetMode="External"/><Relationship Id="rId4" Type="http://schemas.openxmlformats.org/officeDocument/2006/relationships/hyperlink" Target="https://www.javatpoint.com/java-dataoutputstream-clas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javatpoint.com/java-reader-clas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javatpoint.com/java-stringreader-class" TargetMode="External"/><Relationship Id="rId3" Type="http://schemas.openxmlformats.org/officeDocument/2006/relationships/hyperlink" Target="https://www.javatpoint.com/java-chararrayreader-class" TargetMode="External"/><Relationship Id="rId7" Type="http://schemas.openxmlformats.org/officeDocument/2006/relationships/hyperlink" Target="https://www.javatpoint.com/java-pipedreader-class" TargetMode="External"/><Relationship Id="rId2" Type="http://schemas.openxmlformats.org/officeDocument/2006/relationships/hyperlink" Target="https://www.javatpoint.com/java-bufferedreader-class" TargetMode="External"/><Relationship Id="rId1" Type="http://schemas.openxmlformats.org/officeDocument/2006/relationships/slideLayout" Target="../slideLayouts/slideLayout7.xml"/><Relationship Id="rId6" Type="http://schemas.openxmlformats.org/officeDocument/2006/relationships/hyperlink" Target="https://www.javatpoint.com/java-inputstreamreader-class" TargetMode="External"/><Relationship Id="rId5" Type="http://schemas.openxmlformats.org/officeDocument/2006/relationships/hyperlink" Target="https://www.javatpoint.com/java-filterreader-class" TargetMode="External"/><Relationship Id="rId4" Type="http://schemas.openxmlformats.org/officeDocument/2006/relationships/hyperlink" Target="https://www.javatpoint.com/java-filereader-clas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javatpoint.com/java-filewriter-class" TargetMode="External"/><Relationship Id="rId7" Type="http://schemas.openxmlformats.org/officeDocument/2006/relationships/hyperlink" Target="https://www.javatpoint.com/java-stringwriter-class" TargetMode="External"/><Relationship Id="rId2" Type="http://schemas.openxmlformats.org/officeDocument/2006/relationships/hyperlink" Target="https://www.javatpoint.com/java-bufferedwriter-class" TargetMode="External"/><Relationship Id="rId1" Type="http://schemas.openxmlformats.org/officeDocument/2006/relationships/slideLayout" Target="../slideLayouts/slideLayout7.xml"/><Relationship Id="rId6" Type="http://schemas.openxmlformats.org/officeDocument/2006/relationships/hyperlink" Target="https://www.javatpoint.com/java-pipedwriter-class" TargetMode="External"/><Relationship Id="rId5" Type="http://schemas.openxmlformats.org/officeDocument/2006/relationships/hyperlink" Target="https://www.javatpoint.com/java-outputstreamwriter-class" TargetMode="External"/><Relationship Id="rId4" Type="http://schemas.openxmlformats.org/officeDocument/2006/relationships/hyperlink" Target="https://www.javatpoint.com/java-chararraywriter-clas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Streams	</a:t>
            </a:r>
            <a:endParaRPr lang="en-IN" dirty="0"/>
          </a:p>
        </p:txBody>
      </p:sp>
      <p:sp>
        <p:nvSpPr>
          <p:cNvPr id="3" name="Subtitle 2"/>
          <p:cNvSpPr>
            <a:spLocks noGrp="1"/>
          </p:cNvSpPr>
          <p:nvPr>
            <p:ph type="subTitle" idx="1"/>
          </p:nvPr>
        </p:nvSpPr>
        <p:spPr/>
        <p:txBody>
          <a:bodyPr/>
          <a:lstStyle/>
          <a:p>
            <a:r>
              <a:rPr lang="en-IN" dirty="0" smtClean="0"/>
              <a:t>Java IO stream</a:t>
            </a:r>
            <a:endParaRPr lang="en-IN" dirty="0"/>
          </a:p>
        </p:txBody>
      </p:sp>
    </p:spTree>
    <p:extLst>
      <p:ext uri="{BB962C8B-B14F-4D97-AF65-F5344CB8AC3E}">
        <p14:creationId xmlns:p14="http://schemas.microsoft.com/office/powerpoint/2010/main" val="849145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InputStream</a:t>
            </a:r>
            <a:r>
              <a:rPr lang="en-IN" dirty="0"/>
              <a:t> </a:t>
            </a:r>
            <a:r>
              <a:rPr lang="en-IN" dirty="0" smtClean="0"/>
              <a:t>Hierarchy</a:t>
            </a:r>
            <a:endParaRPr lang="en-IN" dirty="0"/>
          </a:p>
        </p:txBody>
      </p:sp>
      <p:pic>
        <p:nvPicPr>
          <p:cNvPr id="5122" name="Picture 2" descr="Java input stream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209" y="2189640"/>
            <a:ext cx="8988424" cy="349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046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t>
            </a:r>
            <a:r>
              <a:rPr lang="en-IN" dirty="0" err="1"/>
              <a:t>ByteStream</a:t>
            </a:r>
            <a:r>
              <a:rPr lang="en-IN" dirty="0"/>
              <a:t> Classes</a:t>
            </a:r>
            <a:br>
              <a:rPr lang="en-IN" dirty="0"/>
            </a:br>
            <a:endParaRPr lang="en-IN" dirty="0"/>
          </a:p>
        </p:txBody>
      </p:sp>
      <p:sp>
        <p:nvSpPr>
          <p:cNvPr id="3" name="Content Placeholder 2"/>
          <p:cNvSpPr>
            <a:spLocks noGrp="1"/>
          </p:cNvSpPr>
          <p:nvPr>
            <p:ph idx="1"/>
          </p:nvPr>
        </p:nvSpPr>
        <p:spPr/>
        <p:txBody>
          <a:bodyPr/>
          <a:lstStyle/>
          <a:p>
            <a:r>
              <a:rPr lang="en-US" dirty="0" err="1"/>
              <a:t>ByteStream</a:t>
            </a:r>
            <a:r>
              <a:rPr lang="en-US" dirty="0"/>
              <a:t> classes are used to read bytes from the input stream and write bytes to the output stream. </a:t>
            </a:r>
            <a:endParaRPr lang="en-US" dirty="0" smtClean="0"/>
          </a:p>
          <a:p>
            <a:r>
              <a:rPr lang="en-US" dirty="0" smtClean="0"/>
              <a:t>In </a:t>
            </a:r>
            <a:r>
              <a:rPr lang="en-US" dirty="0"/>
              <a:t>other words, we can say that </a:t>
            </a:r>
            <a:r>
              <a:rPr lang="en-US" dirty="0" err="1"/>
              <a:t>ByteStream</a:t>
            </a:r>
            <a:r>
              <a:rPr lang="en-US" dirty="0"/>
              <a:t> classes read/write the data of 8-bits. We can store video, audio, characters, etc., by using </a:t>
            </a:r>
            <a:r>
              <a:rPr lang="en-US" dirty="0" err="1"/>
              <a:t>ByteStream</a:t>
            </a:r>
            <a:r>
              <a:rPr lang="en-US" dirty="0"/>
              <a:t> classes. These classes are part of the java.io package</a:t>
            </a:r>
            <a:r>
              <a:rPr lang="en-US" dirty="0" smtClean="0"/>
              <a:t>.</a:t>
            </a:r>
          </a:p>
          <a:p>
            <a:endParaRPr lang="en-IN" dirty="0" smtClean="0"/>
          </a:p>
          <a:p>
            <a:r>
              <a:rPr lang="en-US" dirty="0"/>
              <a:t>The </a:t>
            </a:r>
            <a:r>
              <a:rPr lang="en-US" dirty="0" err="1"/>
              <a:t>ByteStream</a:t>
            </a:r>
            <a:r>
              <a:rPr lang="en-US" dirty="0"/>
              <a:t> classes are divided into two types of classes, i.e., </a:t>
            </a:r>
            <a:r>
              <a:rPr lang="en-US" dirty="0" err="1"/>
              <a:t>InputStream</a:t>
            </a:r>
            <a:r>
              <a:rPr lang="en-US" dirty="0"/>
              <a:t> and </a:t>
            </a:r>
            <a:r>
              <a:rPr lang="en-US" dirty="0" err="1"/>
              <a:t>OutputStream</a:t>
            </a:r>
            <a:r>
              <a:rPr lang="en-US" dirty="0"/>
              <a:t>. These classes are abstract and the super classes of all the </a:t>
            </a:r>
            <a:r>
              <a:rPr lang="en-US" dirty="0" err="1"/>
              <a:t>Input/Output</a:t>
            </a:r>
            <a:r>
              <a:rPr lang="en-US" dirty="0"/>
              <a:t> stream classes.</a:t>
            </a:r>
            <a:endParaRPr lang="en-IN" dirty="0"/>
          </a:p>
        </p:txBody>
      </p:sp>
    </p:spTree>
    <p:extLst>
      <p:ext uri="{BB962C8B-B14F-4D97-AF65-F5344CB8AC3E}">
        <p14:creationId xmlns:p14="http://schemas.microsoft.com/office/powerpoint/2010/main" val="3446456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InputStream</a:t>
            </a:r>
            <a:r>
              <a:rPr lang="en-IN" dirty="0"/>
              <a:t> </a:t>
            </a:r>
            <a:r>
              <a:rPr lang="en-IN" dirty="0" smtClean="0"/>
              <a:t>Class</a:t>
            </a:r>
            <a:endParaRPr lang="en-IN" dirty="0"/>
          </a:p>
        </p:txBody>
      </p:sp>
      <p:sp>
        <p:nvSpPr>
          <p:cNvPr id="3" name="Content Placeholder 2"/>
          <p:cNvSpPr>
            <a:spLocks noGrp="1"/>
          </p:cNvSpPr>
          <p:nvPr>
            <p:ph idx="1"/>
          </p:nvPr>
        </p:nvSpPr>
        <p:spPr/>
        <p:txBody>
          <a:bodyPr/>
          <a:lstStyle/>
          <a:p>
            <a:r>
              <a:rPr lang="en-US" dirty="0"/>
              <a:t>The </a:t>
            </a:r>
            <a:r>
              <a:rPr lang="en-US" dirty="0" err="1"/>
              <a:t>InputStream</a:t>
            </a:r>
            <a:r>
              <a:rPr lang="en-US" dirty="0"/>
              <a:t> class provides methods to read bytes from a file, console or memory. It is an abstract class and can't be instantiated; however, various classes inherit the </a:t>
            </a:r>
            <a:r>
              <a:rPr lang="en-US" dirty="0" err="1"/>
              <a:t>InputStream</a:t>
            </a:r>
            <a:r>
              <a:rPr lang="en-US" dirty="0"/>
              <a:t> class and override its methods. The subclasses of </a:t>
            </a:r>
            <a:r>
              <a:rPr lang="en-US" dirty="0" err="1"/>
              <a:t>InputStream</a:t>
            </a:r>
            <a:r>
              <a:rPr lang="en-US" dirty="0"/>
              <a:t> class are given in the following table.</a:t>
            </a:r>
            <a:endParaRPr lang="en-IN" dirty="0"/>
          </a:p>
        </p:txBody>
      </p:sp>
    </p:spTree>
    <p:extLst>
      <p:ext uri="{BB962C8B-B14F-4D97-AF65-F5344CB8AC3E}">
        <p14:creationId xmlns:p14="http://schemas.microsoft.com/office/powerpoint/2010/main" val="753372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35942704"/>
              </p:ext>
            </p:extLst>
          </p:nvPr>
        </p:nvGraphicFramePr>
        <p:xfrm>
          <a:off x="1742532" y="234420"/>
          <a:ext cx="9195762" cy="6032955"/>
        </p:xfrm>
        <a:graphic>
          <a:graphicData uri="http://schemas.openxmlformats.org/drawingml/2006/table">
            <a:tbl>
              <a:tblPr/>
              <a:tblGrid>
                <a:gridCol w="4597881">
                  <a:extLst>
                    <a:ext uri="{9D8B030D-6E8A-4147-A177-3AD203B41FA5}">
                      <a16:colId xmlns:a16="http://schemas.microsoft.com/office/drawing/2014/main" val="3757652547"/>
                    </a:ext>
                  </a:extLst>
                </a:gridCol>
                <a:gridCol w="4597881">
                  <a:extLst>
                    <a:ext uri="{9D8B030D-6E8A-4147-A177-3AD203B41FA5}">
                      <a16:colId xmlns:a16="http://schemas.microsoft.com/office/drawing/2014/main" val="1294036540"/>
                    </a:ext>
                  </a:extLst>
                </a:gridCol>
              </a:tblGrid>
              <a:tr h="296535">
                <a:tc>
                  <a:txBody>
                    <a:bodyPr/>
                    <a:lstStyle/>
                    <a:p>
                      <a:pPr algn="l" fontAlgn="t"/>
                      <a:r>
                        <a:rPr lang="en-IN" sz="1600" dirty="0">
                          <a:solidFill>
                            <a:srgbClr val="000000"/>
                          </a:solidFill>
                          <a:effectLst/>
                          <a:latin typeface="times new roman" panose="02020603050405020304" pitchFamily="18" charset="0"/>
                        </a:rPr>
                        <a:t>Class</a:t>
                      </a:r>
                    </a:p>
                  </a:txBody>
                  <a:tcPr marL="26863" marR="26863" marT="26863" marB="26863">
                    <a:lnL w="7620" cap="flat" cmpd="sng" algn="ctr">
                      <a:solidFill>
                        <a:srgbClr val="208094"/>
                      </a:solidFill>
                      <a:prstDash val="solid"/>
                      <a:round/>
                      <a:headEnd type="none" w="med" len="med"/>
                      <a:tailEnd type="none" w="med" len="med"/>
                    </a:lnL>
                    <a:lnR w="7620" cap="flat" cmpd="sng" algn="ctr">
                      <a:solidFill>
                        <a:srgbClr val="208094"/>
                      </a:solidFill>
                      <a:prstDash val="solid"/>
                      <a:round/>
                      <a:headEnd type="none" w="med" len="med"/>
                      <a:tailEnd type="none" w="med" len="med"/>
                    </a:lnR>
                    <a:lnT w="7620" cap="flat" cmpd="sng" algn="ctr">
                      <a:solidFill>
                        <a:srgbClr val="20809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26863" marR="26863" marT="26863" marB="26863">
                    <a:lnL w="7620" cap="flat" cmpd="sng" algn="ctr">
                      <a:solidFill>
                        <a:srgbClr val="208094"/>
                      </a:solidFill>
                      <a:prstDash val="solid"/>
                      <a:round/>
                      <a:headEnd type="none" w="med" len="med"/>
                      <a:tailEnd type="none" w="med" len="med"/>
                    </a:lnL>
                    <a:lnR w="7620" cap="flat" cmpd="sng" algn="ctr">
                      <a:solidFill>
                        <a:srgbClr val="208094"/>
                      </a:solidFill>
                      <a:prstDash val="solid"/>
                      <a:round/>
                      <a:headEnd type="none" w="med" len="med"/>
                      <a:tailEnd type="none" w="med" len="med"/>
                    </a:lnR>
                    <a:lnT w="7620" cap="flat" cmpd="sng" algn="ctr">
                      <a:solidFill>
                        <a:srgbClr val="20809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22784067"/>
                  </a:ext>
                </a:extLst>
              </a:tr>
              <a:tr h="537307">
                <a:tc>
                  <a:txBody>
                    <a:bodyPr/>
                    <a:lstStyle/>
                    <a:p>
                      <a:pPr algn="l" fontAlgn="t"/>
                      <a:r>
                        <a:rPr lang="en-IN" sz="1600" u="none" strike="noStrike" dirty="0" err="1">
                          <a:solidFill>
                            <a:srgbClr val="008000"/>
                          </a:solidFill>
                          <a:effectLst/>
                          <a:latin typeface="verdana" panose="020B0604030504040204" pitchFamily="34" charset="0"/>
                          <a:hlinkClick r:id="rId2"/>
                        </a:rPr>
                        <a:t>BufferedInputStream</a:t>
                      </a:r>
                      <a:endParaRPr lang="en-IN" sz="1600" dirty="0">
                        <a:solidFill>
                          <a:srgbClr val="000000"/>
                        </a:solidFill>
                        <a:effectLst/>
                        <a:latin typeface="verdana" panose="020B0604030504040204" pitchFamily="34" charset="0"/>
                      </a:endParaRP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read bytes from the buffer.</a:t>
                      </a: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70849567"/>
                  </a:ext>
                </a:extLst>
              </a:tr>
              <a:tr h="658204">
                <a:tc>
                  <a:txBody>
                    <a:bodyPr/>
                    <a:lstStyle/>
                    <a:p>
                      <a:pPr algn="l" fontAlgn="t"/>
                      <a:r>
                        <a:rPr lang="en-IN" sz="1600" u="none" strike="noStrike">
                          <a:solidFill>
                            <a:srgbClr val="008000"/>
                          </a:solidFill>
                          <a:effectLst/>
                          <a:latin typeface="verdana" panose="020B0604030504040204" pitchFamily="34" charset="0"/>
                          <a:hlinkClick r:id="rId3"/>
                        </a:rPr>
                        <a:t>ByteArrayInputStream</a:t>
                      </a:r>
                      <a:endParaRPr lang="en-IN" sz="1600">
                        <a:solidFill>
                          <a:srgbClr val="000000"/>
                        </a:solidFill>
                        <a:effectLst/>
                        <a:latin typeface="verdana" panose="020B0604030504040204" pitchFamily="34" charset="0"/>
                      </a:endParaRP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class provides methods to read bytes from the byte array.</a:t>
                      </a: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97388663"/>
                  </a:ext>
                </a:extLst>
              </a:tr>
              <a:tr h="658204">
                <a:tc>
                  <a:txBody>
                    <a:bodyPr/>
                    <a:lstStyle/>
                    <a:p>
                      <a:pPr algn="l" fontAlgn="t"/>
                      <a:r>
                        <a:rPr lang="en-IN" sz="1600" u="none" strike="noStrike">
                          <a:solidFill>
                            <a:srgbClr val="008000"/>
                          </a:solidFill>
                          <a:effectLst/>
                          <a:latin typeface="verdana" panose="020B0604030504040204" pitchFamily="34" charset="0"/>
                          <a:hlinkClick r:id="rId4"/>
                        </a:rPr>
                        <a:t>DataInputStream</a:t>
                      </a:r>
                      <a:endParaRPr lang="en-IN" sz="1600">
                        <a:solidFill>
                          <a:srgbClr val="000000"/>
                        </a:solidFill>
                        <a:effectLst/>
                        <a:latin typeface="verdana" panose="020B0604030504040204" pitchFamily="34" charset="0"/>
                      </a:endParaRP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read Java primitive data types.</a:t>
                      </a: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086577"/>
                  </a:ext>
                </a:extLst>
              </a:tr>
              <a:tr h="537307">
                <a:tc>
                  <a:txBody>
                    <a:bodyPr/>
                    <a:lstStyle/>
                    <a:p>
                      <a:pPr algn="l" fontAlgn="t"/>
                      <a:r>
                        <a:rPr lang="en-IN" sz="1600" u="none" strike="noStrike">
                          <a:solidFill>
                            <a:srgbClr val="008000"/>
                          </a:solidFill>
                          <a:effectLst/>
                          <a:latin typeface="verdana" panose="020B0604030504040204" pitchFamily="34" charset="0"/>
                          <a:hlinkClick r:id="rId5"/>
                        </a:rPr>
                        <a:t>FileInputStream</a:t>
                      </a:r>
                      <a:endParaRPr lang="en-IN" sz="1600">
                        <a:solidFill>
                          <a:srgbClr val="000000"/>
                        </a:solidFill>
                        <a:effectLst/>
                        <a:latin typeface="verdana" panose="020B0604030504040204" pitchFamily="34" charset="0"/>
                      </a:endParaRP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class provides methods to read bytes from a file.</a:t>
                      </a: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00099636"/>
                  </a:ext>
                </a:extLst>
              </a:tr>
              <a:tr h="1020885">
                <a:tc>
                  <a:txBody>
                    <a:bodyPr/>
                    <a:lstStyle/>
                    <a:p>
                      <a:pPr algn="l" fontAlgn="t"/>
                      <a:r>
                        <a:rPr lang="en-IN" sz="1600" u="none" strike="noStrike" dirty="0" err="1">
                          <a:solidFill>
                            <a:srgbClr val="008000"/>
                          </a:solidFill>
                          <a:effectLst/>
                          <a:latin typeface="verdana" panose="020B0604030504040204" pitchFamily="34" charset="0"/>
                          <a:hlinkClick r:id="rId6"/>
                        </a:rPr>
                        <a:t>FilterInputStream</a:t>
                      </a:r>
                      <a:endParaRPr lang="en-IN" sz="1600" dirty="0">
                        <a:solidFill>
                          <a:srgbClr val="000000"/>
                        </a:solidFill>
                        <a:effectLst/>
                        <a:latin typeface="verdana" panose="020B0604030504040204" pitchFamily="34" charset="0"/>
                      </a:endParaRP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contains methods to read bytes from the other input streams, which are used as the primary source of data.</a:t>
                      </a: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147805"/>
                  </a:ext>
                </a:extLst>
              </a:tr>
              <a:tr h="416415">
                <a:tc>
                  <a:txBody>
                    <a:bodyPr/>
                    <a:lstStyle/>
                    <a:p>
                      <a:pPr algn="l" fontAlgn="t"/>
                      <a:r>
                        <a:rPr lang="en-IN" sz="1600" u="none" strike="noStrike" dirty="0" err="1">
                          <a:solidFill>
                            <a:srgbClr val="008000"/>
                          </a:solidFill>
                          <a:effectLst/>
                          <a:latin typeface="verdana" panose="020B0604030504040204" pitchFamily="34" charset="0"/>
                          <a:hlinkClick r:id="rId7"/>
                        </a:rPr>
                        <a:t>ObjectInputStream</a:t>
                      </a:r>
                      <a:endParaRPr lang="en-IN" sz="1600" dirty="0">
                        <a:solidFill>
                          <a:srgbClr val="000000"/>
                        </a:solidFill>
                        <a:effectLst/>
                        <a:latin typeface="verdana" panose="020B0604030504040204" pitchFamily="34" charset="0"/>
                      </a:endParaRP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This class provides methods to read objects.</a:t>
                      </a: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4325198"/>
                  </a:ext>
                </a:extLst>
              </a:tr>
              <a:tr h="1020885">
                <a:tc>
                  <a:txBody>
                    <a:bodyPr/>
                    <a:lstStyle/>
                    <a:p>
                      <a:pPr algn="l" fontAlgn="t"/>
                      <a:r>
                        <a:rPr lang="en-IN" sz="1600" u="none" strike="noStrike">
                          <a:solidFill>
                            <a:srgbClr val="008000"/>
                          </a:solidFill>
                          <a:effectLst/>
                          <a:latin typeface="verdana" panose="020B0604030504040204" pitchFamily="34" charset="0"/>
                          <a:hlinkClick r:id="rId8"/>
                        </a:rPr>
                        <a:t>PipedInputStream</a:t>
                      </a:r>
                      <a:endParaRPr lang="en-IN" sz="1600">
                        <a:solidFill>
                          <a:srgbClr val="000000"/>
                        </a:solidFill>
                        <a:effectLst/>
                        <a:latin typeface="verdana" panose="020B0604030504040204" pitchFamily="34" charset="0"/>
                      </a:endParaRP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read from a piped output stream to which the piped input stream must be connected.</a:t>
                      </a: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4068999"/>
                  </a:ext>
                </a:extLst>
              </a:tr>
              <a:tr h="779099">
                <a:tc>
                  <a:txBody>
                    <a:bodyPr/>
                    <a:lstStyle/>
                    <a:p>
                      <a:pPr algn="l" fontAlgn="t"/>
                      <a:r>
                        <a:rPr lang="en-IN" sz="1600" u="none" strike="noStrike">
                          <a:solidFill>
                            <a:srgbClr val="008000"/>
                          </a:solidFill>
                          <a:effectLst/>
                          <a:latin typeface="verdana" panose="020B0604030504040204" pitchFamily="34" charset="0"/>
                          <a:hlinkClick r:id="rId9"/>
                        </a:rPr>
                        <a:t>SequenceInputStream</a:t>
                      </a:r>
                      <a:endParaRPr lang="en-IN" sz="1600">
                        <a:solidFill>
                          <a:srgbClr val="000000"/>
                        </a:solidFill>
                        <a:effectLst/>
                        <a:latin typeface="verdana" panose="020B0604030504040204" pitchFamily="34" charset="0"/>
                      </a:endParaRP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This class provides methods to connect multiple Input Stream and read data from them.</a:t>
                      </a:r>
                    </a:p>
                  </a:txBody>
                  <a:tcPr marL="17909" marR="17909" marT="17909" marB="179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52159803"/>
                  </a:ext>
                </a:extLst>
              </a:tr>
            </a:tbl>
          </a:graphicData>
        </a:graphic>
      </p:graphicFrame>
    </p:spTree>
    <p:extLst>
      <p:ext uri="{BB962C8B-B14F-4D97-AF65-F5344CB8AC3E}">
        <p14:creationId xmlns:p14="http://schemas.microsoft.com/office/powerpoint/2010/main" val="3508573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7120" y="0"/>
            <a:ext cx="8915400" cy="3777622"/>
          </a:xfrm>
        </p:spPr>
        <p:txBody>
          <a:bodyPr/>
          <a:lstStyle/>
          <a:p>
            <a:r>
              <a:rPr lang="en-US" dirty="0"/>
              <a:t>The </a:t>
            </a:r>
            <a:r>
              <a:rPr lang="en-US" dirty="0" err="1"/>
              <a:t>InputStream</a:t>
            </a:r>
            <a:r>
              <a:rPr lang="en-US" dirty="0"/>
              <a:t> class contains various methods to read the data from an input stream. These methods are overridden by the classes that inherit the </a:t>
            </a:r>
            <a:r>
              <a:rPr lang="en-US" dirty="0" err="1"/>
              <a:t>InputStream</a:t>
            </a:r>
            <a:r>
              <a:rPr lang="en-US" dirty="0"/>
              <a:t> class. However, the methods are given in the following 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83074799"/>
              </p:ext>
            </p:extLst>
          </p:nvPr>
        </p:nvGraphicFramePr>
        <p:xfrm>
          <a:off x="1500996" y="1007980"/>
          <a:ext cx="10506974" cy="5850020"/>
        </p:xfrm>
        <a:graphic>
          <a:graphicData uri="http://schemas.openxmlformats.org/drawingml/2006/table">
            <a:tbl>
              <a:tblPr/>
              <a:tblGrid>
                <a:gridCol w="5253487">
                  <a:extLst>
                    <a:ext uri="{9D8B030D-6E8A-4147-A177-3AD203B41FA5}">
                      <a16:colId xmlns:a16="http://schemas.microsoft.com/office/drawing/2014/main" val="4224001479"/>
                    </a:ext>
                  </a:extLst>
                </a:gridCol>
                <a:gridCol w="5253487">
                  <a:extLst>
                    <a:ext uri="{9D8B030D-6E8A-4147-A177-3AD203B41FA5}">
                      <a16:colId xmlns:a16="http://schemas.microsoft.com/office/drawing/2014/main" val="3419480382"/>
                    </a:ext>
                  </a:extLst>
                </a:gridCol>
              </a:tblGrid>
              <a:tr h="232455">
                <a:tc>
                  <a:txBody>
                    <a:bodyPr/>
                    <a:lstStyle/>
                    <a:p>
                      <a:pPr algn="l" fontAlgn="t"/>
                      <a:r>
                        <a:rPr lang="en-IN" sz="1400" dirty="0">
                          <a:solidFill>
                            <a:srgbClr val="000000"/>
                          </a:solidFill>
                          <a:effectLst/>
                          <a:latin typeface="times new roman" panose="02020603050405020304" pitchFamily="18" charset="0"/>
                        </a:rPr>
                        <a:t>Method</a:t>
                      </a:r>
                    </a:p>
                  </a:txBody>
                  <a:tcPr marL="17453" marR="17453" marT="17453" marB="17453">
                    <a:lnL w="7620" cap="flat" cmpd="sng" algn="ctr">
                      <a:solidFill>
                        <a:srgbClr val="30EECB"/>
                      </a:solidFill>
                      <a:prstDash val="solid"/>
                      <a:round/>
                      <a:headEnd type="none" w="med" len="med"/>
                      <a:tailEnd type="none" w="med" len="med"/>
                    </a:lnL>
                    <a:lnR w="7620" cap="flat" cmpd="sng" algn="ctr">
                      <a:solidFill>
                        <a:srgbClr val="30EECB"/>
                      </a:solidFill>
                      <a:prstDash val="solid"/>
                      <a:round/>
                      <a:headEnd type="none" w="med" len="med"/>
                      <a:tailEnd type="none" w="med" len="med"/>
                    </a:lnR>
                    <a:lnT w="7620" cap="flat" cmpd="sng" algn="ctr">
                      <a:solidFill>
                        <a:srgbClr val="30EEC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17453" marR="17453" marT="17453" marB="17453">
                    <a:lnL w="7620" cap="flat" cmpd="sng" algn="ctr">
                      <a:solidFill>
                        <a:srgbClr val="30EECB"/>
                      </a:solidFill>
                      <a:prstDash val="solid"/>
                      <a:round/>
                      <a:headEnd type="none" w="med" len="med"/>
                      <a:tailEnd type="none" w="med" len="med"/>
                    </a:lnL>
                    <a:lnR w="7620" cap="flat" cmpd="sng" algn="ctr">
                      <a:solidFill>
                        <a:srgbClr val="30EECB"/>
                      </a:solidFill>
                      <a:prstDash val="solid"/>
                      <a:round/>
                      <a:headEnd type="none" w="med" len="med"/>
                      <a:tailEnd type="none" w="med" len="med"/>
                    </a:lnR>
                    <a:lnT w="7620" cap="flat" cmpd="sng" algn="ctr">
                      <a:solidFill>
                        <a:srgbClr val="30EEC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02506377"/>
                  </a:ext>
                </a:extLst>
              </a:tr>
              <a:tr h="832788">
                <a:tc>
                  <a:txBody>
                    <a:bodyPr/>
                    <a:lstStyle/>
                    <a:p>
                      <a:pPr algn="l" fontAlgn="t"/>
                      <a:r>
                        <a:rPr lang="en-IN" sz="1400" dirty="0" err="1">
                          <a:solidFill>
                            <a:srgbClr val="000000"/>
                          </a:solidFill>
                          <a:effectLst/>
                          <a:latin typeface="verdana" panose="020B0604030504040204" pitchFamily="34" charset="0"/>
                        </a:rPr>
                        <a:t>int</a:t>
                      </a:r>
                      <a:r>
                        <a:rPr lang="en-IN" sz="1400" dirty="0">
                          <a:solidFill>
                            <a:srgbClr val="000000"/>
                          </a:solidFill>
                          <a:effectLst/>
                          <a:latin typeface="verdana" panose="020B0604030504040204" pitchFamily="34" charset="0"/>
                        </a:rPr>
                        <a:t> read()</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This method returns an integer, an integral representation of the next available byte of the input. The integer -1 is returned once the end of the input is encountered.</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58299314"/>
                  </a:ext>
                </a:extLst>
              </a:tr>
              <a:tr h="832788">
                <a:tc>
                  <a:txBody>
                    <a:bodyPr/>
                    <a:lstStyle/>
                    <a:p>
                      <a:pPr algn="l" fontAlgn="t"/>
                      <a:r>
                        <a:rPr lang="en-IN" sz="1400" dirty="0" err="1">
                          <a:solidFill>
                            <a:srgbClr val="000000"/>
                          </a:solidFill>
                          <a:effectLst/>
                          <a:latin typeface="verdana" panose="020B0604030504040204" pitchFamily="34" charset="0"/>
                        </a:rPr>
                        <a:t>int</a:t>
                      </a:r>
                      <a:r>
                        <a:rPr lang="en-IN" sz="1400" dirty="0">
                          <a:solidFill>
                            <a:srgbClr val="000000"/>
                          </a:solidFill>
                          <a:effectLst/>
                          <a:latin typeface="verdana" panose="020B0604030504040204" pitchFamily="34" charset="0"/>
                        </a:rPr>
                        <a:t> read (byte buffer [])</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This method is used to read the specified buffer length bytes from the input and returns the total number of bytes successfully read. It returns -1 once the end of the input is encountered.</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95428608"/>
                  </a:ext>
                </a:extLst>
              </a:tr>
              <a:tr h="1036134">
                <a:tc>
                  <a:txBody>
                    <a:bodyPr/>
                    <a:lstStyle/>
                    <a:p>
                      <a:pPr algn="l" fontAlgn="t"/>
                      <a:r>
                        <a:rPr lang="en-US" sz="1400" dirty="0" err="1">
                          <a:solidFill>
                            <a:srgbClr val="000000"/>
                          </a:solidFill>
                          <a:effectLst/>
                          <a:latin typeface="verdana" panose="020B0604030504040204" pitchFamily="34" charset="0"/>
                        </a:rPr>
                        <a:t>int</a:t>
                      </a:r>
                      <a:r>
                        <a:rPr lang="en-US" sz="1400" dirty="0">
                          <a:solidFill>
                            <a:srgbClr val="000000"/>
                          </a:solidFill>
                          <a:effectLst/>
                          <a:latin typeface="verdana" panose="020B0604030504040204" pitchFamily="34" charset="0"/>
                        </a:rPr>
                        <a:t> read (byte buffer [], </a:t>
                      </a:r>
                      <a:r>
                        <a:rPr lang="en-US" sz="1400" dirty="0" err="1">
                          <a:solidFill>
                            <a:srgbClr val="000000"/>
                          </a:solidFill>
                          <a:effectLst/>
                          <a:latin typeface="verdana" panose="020B0604030504040204" pitchFamily="34" charset="0"/>
                        </a:rPr>
                        <a:t>int</a:t>
                      </a:r>
                      <a:r>
                        <a:rPr lang="en-US" sz="1400" dirty="0">
                          <a:solidFill>
                            <a:srgbClr val="000000"/>
                          </a:solidFill>
                          <a:effectLst/>
                          <a:latin typeface="verdana" panose="020B0604030504040204" pitchFamily="34" charset="0"/>
                        </a:rPr>
                        <a:t> </a:t>
                      </a:r>
                      <a:r>
                        <a:rPr lang="en-US" sz="1400" dirty="0" err="1">
                          <a:solidFill>
                            <a:srgbClr val="000000"/>
                          </a:solidFill>
                          <a:effectLst/>
                          <a:latin typeface="verdana" panose="020B0604030504040204" pitchFamily="34" charset="0"/>
                        </a:rPr>
                        <a:t>loc</a:t>
                      </a:r>
                      <a:r>
                        <a:rPr lang="en-US" sz="1400" dirty="0">
                          <a:solidFill>
                            <a:srgbClr val="000000"/>
                          </a:solidFill>
                          <a:effectLst/>
                          <a:latin typeface="verdana" panose="020B0604030504040204" pitchFamily="34" charset="0"/>
                        </a:rPr>
                        <a:t>, </a:t>
                      </a:r>
                      <a:r>
                        <a:rPr lang="en-US" sz="1400" dirty="0" err="1">
                          <a:solidFill>
                            <a:srgbClr val="000000"/>
                          </a:solidFill>
                          <a:effectLst/>
                          <a:latin typeface="verdana" panose="020B0604030504040204" pitchFamily="34" charset="0"/>
                        </a:rPr>
                        <a:t>int</a:t>
                      </a:r>
                      <a:r>
                        <a:rPr lang="en-US" sz="1400" dirty="0">
                          <a:solidFill>
                            <a:srgbClr val="000000"/>
                          </a:solidFill>
                          <a:effectLst/>
                          <a:latin typeface="verdana" panose="020B0604030504040204" pitchFamily="34" charset="0"/>
                        </a:rPr>
                        <a:t> </a:t>
                      </a:r>
                      <a:r>
                        <a:rPr lang="en-US" sz="1400" dirty="0" err="1">
                          <a:solidFill>
                            <a:srgbClr val="000000"/>
                          </a:solidFill>
                          <a:effectLst/>
                          <a:latin typeface="verdana" panose="020B0604030504040204" pitchFamily="34" charset="0"/>
                        </a:rPr>
                        <a:t>nBytes</a:t>
                      </a:r>
                      <a:r>
                        <a:rPr lang="en-US" sz="1400" dirty="0">
                          <a:solidFill>
                            <a:srgbClr val="000000"/>
                          </a:solidFill>
                          <a:effectLst/>
                          <a:latin typeface="verdana" panose="020B0604030504040204" pitchFamily="34" charset="0"/>
                        </a:rPr>
                        <a:t>)</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This method is used to read the 'nBytes' bytes from the buffer starting at a specified location, 'loc'. It returns the total number of bytes successfully read from the input. It returns -1 once the end of the input is encountered.</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52463537"/>
                  </a:ext>
                </a:extLst>
              </a:tr>
              <a:tr h="426097">
                <a:tc>
                  <a:txBody>
                    <a:bodyPr/>
                    <a:lstStyle/>
                    <a:p>
                      <a:pPr algn="l" fontAlgn="t"/>
                      <a:r>
                        <a:rPr lang="en-IN" sz="1400" dirty="0" err="1">
                          <a:solidFill>
                            <a:srgbClr val="000000"/>
                          </a:solidFill>
                          <a:effectLst/>
                          <a:latin typeface="verdana" panose="020B0604030504040204" pitchFamily="34" charset="0"/>
                        </a:rPr>
                        <a:t>int</a:t>
                      </a:r>
                      <a:r>
                        <a:rPr lang="en-IN" sz="1400" dirty="0">
                          <a:solidFill>
                            <a:srgbClr val="000000"/>
                          </a:solidFill>
                          <a:effectLst/>
                          <a:latin typeface="verdana" panose="020B0604030504040204" pitchFamily="34" charset="0"/>
                        </a:rPr>
                        <a:t> available ()</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This method returns the number of bytes that are available to read.</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345200"/>
                  </a:ext>
                </a:extLst>
              </a:tr>
              <a:tr h="629442">
                <a:tc>
                  <a:txBody>
                    <a:bodyPr/>
                    <a:lstStyle/>
                    <a:p>
                      <a:pPr algn="l" fontAlgn="t"/>
                      <a:r>
                        <a:rPr lang="en-IN" sz="1400" dirty="0">
                          <a:solidFill>
                            <a:srgbClr val="000000"/>
                          </a:solidFill>
                          <a:effectLst/>
                          <a:latin typeface="verdana" panose="020B0604030504040204" pitchFamily="34" charset="0"/>
                        </a:rPr>
                        <a:t>Void mark(</a:t>
                      </a:r>
                      <a:r>
                        <a:rPr lang="en-IN" sz="1400" dirty="0" err="1">
                          <a:solidFill>
                            <a:srgbClr val="000000"/>
                          </a:solidFill>
                          <a:effectLst/>
                          <a:latin typeface="verdana" panose="020B0604030504040204" pitchFamily="34" charset="0"/>
                        </a:rPr>
                        <a:t>int</a:t>
                      </a:r>
                      <a:r>
                        <a:rPr lang="en-IN" sz="1400" dirty="0">
                          <a:solidFill>
                            <a:srgbClr val="000000"/>
                          </a:solidFill>
                          <a:effectLst/>
                          <a:latin typeface="verdana" panose="020B0604030504040204" pitchFamily="34" charset="0"/>
                        </a:rPr>
                        <a:t> </a:t>
                      </a:r>
                      <a:r>
                        <a:rPr lang="en-IN" sz="1400" dirty="0" err="1">
                          <a:solidFill>
                            <a:srgbClr val="000000"/>
                          </a:solidFill>
                          <a:effectLst/>
                          <a:latin typeface="verdana" panose="020B0604030504040204" pitchFamily="34" charset="0"/>
                        </a:rPr>
                        <a:t>nBytes</a:t>
                      </a:r>
                      <a:r>
                        <a:rPr lang="en-IN" sz="1400" dirty="0">
                          <a:solidFill>
                            <a:srgbClr val="000000"/>
                          </a:solidFill>
                          <a:effectLst/>
                          <a:latin typeface="verdana" panose="020B0604030504040204" pitchFamily="34" charset="0"/>
                        </a:rPr>
                        <a:t>)</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This method is used to mark the current position in the input stream until the specified </a:t>
                      </a:r>
                      <a:r>
                        <a:rPr lang="en-US" sz="1400" dirty="0" err="1">
                          <a:solidFill>
                            <a:srgbClr val="000000"/>
                          </a:solidFill>
                          <a:effectLst/>
                          <a:latin typeface="verdana" panose="020B0604030504040204" pitchFamily="34" charset="0"/>
                        </a:rPr>
                        <a:t>nBytes</a:t>
                      </a:r>
                      <a:r>
                        <a:rPr lang="en-US" sz="1400" dirty="0">
                          <a:solidFill>
                            <a:srgbClr val="000000"/>
                          </a:solidFill>
                          <a:effectLst/>
                          <a:latin typeface="verdana" panose="020B0604030504040204" pitchFamily="34" charset="0"/>
                        </a:rPr>
                        <a:t> are read.</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7222056"/>
                  </a:ext>
                </a:extLst>
              </a:tr>
              <a:tr h="426097">
                <a:tc>
                  <a:txBody>
                    <a:bodyPr/>
                    <a:lstStyle/>
                    <a:p>
                      <a:pPr algn="l" fontAlgn="t"/>
                      <a:r>
                        <a:rPr lang="en-IN" sz="1400" dirty="0">
                          <a:solidFill>
                            <a:srgbClr val="000000"/>
                          </a:solidFill>
                          <a:effectLst/>
                          <a:latin typeface="verdana" panose="020B0604030504040204" pitchFamily="34" charset="0"/>
                        </a:rPr>
                        <a:t>void reset ()</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This method is used to reset the input pointer to the previously set mark.</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6220768"/>
                  </a:ext>
                </a:extLst>
              </a:tr>
              <a:tr h="629442">
                <a:tc>
                  <a:txBody>
                    <a:bodyPr/>
                    <a:lstStyle/>
                    <a:p>
                      <a:pPr algn="l" fontAlgn="t"/>
                      <a:r>
                        <a:rPr lang="en-IN" sz="1400" dirty="0">
                          <a:solidFill>
                            <a:srgbClr val="000000"/>
                          </a:solidFill>
                          <a:effectLst/>
                          <a:latin typeface="verdana" panose="020B0604030504040204" pitchFamily="34" charset="0"/>
                        </a:rPr>
                        <a:t>long skip (long </a:t>
                      </a:r>
                      <a:r>
                        <a:rPr lang="en-IN" sz="1400" dirty="0" err="1">
                          <a:solidFill>
                            <a:srgbClr val="000000"/>
                          </a:solidFill>
                          <a:effectLst/>
                          <a:latin typeface="verdana" panose="020B0604030504040204" pitchFamily="34" charset="0"/>
                        </a:rPr>
                        <a:t>nBytes</a:t>
                      </a:r>
                      <a:r>
                        <a:rPr lang="en-IN" sz="1400" dirty="0">
                          <a:solidFill>
                            <a:srgbClr val="000000"/>
                          </a:solidFill>
                          <a:effectLst/>
                          <a:latin typeface="verdana" panose="020B0604030504040204" pitchFamily="34" charset="0"/>
                        </a:rPr>
                        <a:t>)</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This method is used to skip the </a:t>
                      </a:r>
                      <a:r>
                        <a:rPr lang="en-US" sz="1400" dirty="0" err="1">
                          <a:solidFill>
                            <a:srgbClr val="000000"/>
                          </a:solidFill>
                          <a:effectLst/>
                          <a:latin typeface="verdana" panose="020B0604030504040204" pitchFamily="34" charset="0"/>
                        </a:rPr>
                        <a:t>nBytes</a:t>
                      </a:r>
                      <a:r>
                        <a:rPr lang="en-US" sz="1400" dirty="0">
                          <a:solidFill>
                            <a:srgbClr val="000000"/>
                          </a:solidFill>
                          <a:effectLst/>
                          <a:latin typeface="verdana" panose="020B0604030504040204" pitchFamily="34" charset="0"/>
                        </a:rPr>
                        <a:t> of the input stream and returns the total number of bytes that are skipped.</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26077390"/>
                  </a:ext>
                </a:extLst>
              </a:tr>
              <a:tr h="629442">
                <a:tc>
                  <a:txBody>
                    <a:bodyPr/>
                    <a:lstStyle/>
                    <a:p>
                      <a:pPr algn="l" fontAlgn="t"/>
                      <a:r>
                        <a:rPr lang="en-IN" sz="1400" dirty="0">
                          <a:solidFill>
                            <a:srgbClr val="000000"/>
                          </a:solidFill>
                          <a:effectLst/>
                          <a:latin typeface="verdana" panose="020B0604030504040204" pitchFamily="34" charset="0"/>
                        </a:rPr>
                        <a:t>void close ()</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This method is used to close the input source. If an attempt is made to read even after the closing, </a:t>
                      </a:r>
                      <a:r>
                        <a:rPr lang="en-US" sz="1400" dirty="0" err="1">
                          <a:solidFill>
                            <a:srgbClr val="000000"/>
                          </a:solidFill>
                          <a:effectLst/>
                          <a:latin typeface="verdana" panose="020B0604030504040204" pitchFamily="34" charset="0"/>
                        </a:rPr>
                        <a:t>IOException</a:t>
                      </a:r>
                      <a:r>
                        <a:rPr lang="en-US" sz="1400" dirty="0">
                          <a:solidFill>
                            <a:srgbClr val="000000"/>
                          </a:solidFill>
                          <a:effectLst/>
                          <a:latin typeface="verdana" panose="020B0604030504040204" pitchFamily="34" charset="0"/>
                        </a:rPr>
                        <a:t> is thrown by the method.</a:t>
                      </a:r>
                    </a:p>
                  </a:txBody>
                  <a:tcPr marL="11635" marR="11635" marT="11635" marB="1163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64456201"/>
                  </a:ext>
                </a:extLst>
              </a:tr>
            </a:tbl>
          </a:graphicData>
        </a:graphic>
      </p:graphicFrame>
    </p:spTree>
    <p:extLst>
      <p:ext uri="{BB962C8B-B14F-4D97-AF65-F5344CB8AC3E}">
        <p14:creationId xmlns:p14="http://schemas.microsoft.com/office/powerpoint/2010/main" val="2353758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OutputStream</a:t>
            </a:r>
            <a:r>
              <a:rPr lang="en-IN" dirty="0"/>
              <a:t> </a:t>
            </a:r>
            <a:r>
              <a:rPr lang="en-IN" dirty="0" smtClean="0"/>
              <a:t>Class</a:t>
            </a:r>
            <a:endParaRPr lang="en-IN" dirty="0"/>
          </a:p>
        </p:txBody>
      </p:sp>
      <p:sp>
        <p:nvSpPr>
          <p:cNvPr id="3" name="Content Placeholder 2"/>
          <p:cNvSpPr>
            <a:spLocks noGrp="1"/>
          </p:cNvSpPr>
          <p:nvPr>
            <p:ph idx="1"/>
          </p:nvPr>
        </p:nvSpPr>
        <p:spPr/>
        <p:txBody>
          <a:bodyPr/>
          <a:lstStyle/>
          <a:p>
            <a:r>
              <a:rPr lang="en-US" dirty="0"/>
              <a:t>The </a:t>
            </a:r>
            <a:r>
              <a:rPr lang="en-US" dirty="0" err="1"/>
              <a:t>OutputStream</a:t>
            </a:r>
            <a:r>
              <a:rPr lang="en-US" dirty="0"/>
              <a:t> is an abstract class that is used to write 8-bit bytes to the stream. It is the superclass of all the output stream classes. This class can't be instantiated; however, it is inherited by various subclasses that are given in the following table.</a:t>
            </a:r>
            <a:endParaRPr lang="en-IN" dirty="0"/>
          </a:p>
        </p:txBody>
      </p:sp>
    </p:spTree>
    <p:extLst>
      <p:ext uri="{BB962C8B-B14F-4D97-AF65-F5344CB8AC3E}">
        <p14:creationId xmlns:p14="http://schemas.microsoft.com/office/powerpoint/2010/main" val="717182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0903720"/>
              </p:ext>
            </p:extLst>
          </p:nvPr>
        </p:nvGraphicFramePr>
        <p:xfrm>
          <a:off x="1189484" y="617080"/>
          <a:ext cx="10839956" cy="5971546"/>
        </p:xfrm>
        <a:graphic>
          <a:graphicData uri="http://schemas.openxmlformats.org/drawingml/2006/table">
            <a:tbl>
              <a:tblPr/>
              <a:tblGrid>
                <a:gridCol w="5419978">
                  <a:extLst>
                    <a:ext uri="{9D8B030D-6E8A-4147-A177-3AD203B41FA5}">
                      <a16:colId xmlns:a16="http://schemas.microsoft.com/office/drawing/2014/main" val="1615497764"/>
                    </a:ext>
                  </a:extLst>
                </a:gridCol>
                <a:gridCol w="5419978">
                  <a:extLst>
                    <a:ext uri="{9D8B030D-6E8A-4147-A177-3AD203B41FA5}">
                      <a16:colId xmlns:a16="http://schemas.microsoft.com/office/drawing/2014/main" val="4121078747"/>
                    </a:ext>
                  </a:extLst>
                </a:gridCol>
              </a:tblGrid>
              <a:tr h="278017">
                <a:tc>
                  <a:txBody>
                    <a:bodyPr/>
                    <a:lstStyle/>
                    <a:p>
                      <a:pPr algn="l" fontAlgn="t"/>
                      <a:r>
                        <a:rPr lang="en-IN" sz="1600" dirty="0">
                          <a:solidFill>
                            <a:srgbClr val="000000"/>
                          </a:solidFill>
                          <a:effectLst/>
                          <a:latin typeface="times new roman" panose="02020603050405020304" pitchFamily="18" charset="0"/>
                        </a:rPr>
                        <a:t>Class</a:t>
                      </a:r>
                    </a:p>
                  </a:txBody>
                  <a:tcPr marL="34802" marR="34802" marT="34802" marB="34802">
                    <a:lnL w="7620" cap="flat" cmpd="sng" algn="ctr">
                      <a:solidFill>
                        <a:srgbClr val="F0C47A"/>
                      </a:solidFill>
                      <a:prstDash val="solid"/>
                      <a:round/>
                      <a:headEnd type="none" w="med" len="med"/>
                      <a:tailEnd type="none" w="med" len="med"/>
                    </a:lnL>
                    <a:lnR w="7620" cap="flat" cmpd="sng" algn="ctr">
                      <a:solidFill>
                        <a:srgbClr val="F0C47A"/>
                      </a:solidFill>
                      <a:prstDash val="solid"/>
                      <a:round/>
                      <a:headEnd type="none" w="med" len="med"/>
                      <a:tailEnd type="none" w="med" len="med"/>
                    </a:lnR>
                    <a:lnT w="7620" cap="flat" cmpd="sng" algn="ctr">
                      <a:solidFill>
                        <a:srgbClr val="F0C47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34802" marR="34802" marT="34802" marB="34802">
                    <a:lnL w="7620" cap="flat" cmpd="sng" algn="ctr">
                      <a:solidFill>
                        <a:srgbClr val="F0C47A"/>
                      </a:solidFill>
                      <a:prstDash val="solid"/>
                      <a:round/>
                      <a:headEnd type="none" w="med" len="med"/>
                      <a:tailEnd type="none" w="med" len="med"/>
                    </a:lnL>
                    <a:lnR w="7620" cap="flat" cmpd="sng" algn="ctr">
                      <a:solidFill>
                        <a:srgbClr val="F0C47A"/>
                      </a:solidFill>
                      <a:prstDash val="solid"/>
                      <a:round/>
                      <a:headEnd type="none" w="med" len="med"/>
                      <a:tailEnd type="none" w="med" len="med"/>
                    </a:lnR>
                    <a:lnT w="7620" cap="flat" cmpd="sng" algn="ctr">
                      <a:solidFill>
                        <a:srgbClr val="F0C47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01119053"/>
                  </a:ext>
                </a:extLst>
              </a:tr>
              <a:tr h="740342">
                <a:tc>
                  <a:txBody>
                    <a:bodyPr/>
                    <a:lstStyle/>
                    <a:p>
                      <a:pPr algn="l" fontAlgn="t"/>
                      <a:r>
                        <a:rPr lang="en-IN" sz="1600" u="none" strike="noStrike" dirty="0" err="1">
                          <a:solidFill>
                            <a:srgbClr val="008000"/>
                          </a:solidFill>
                          <a:effectLst/>
                          <a:latin typeface="verdana" panose="020B0604030504040204" pitchFamily="34" charset="0"/>
                          <a:hlinkClick r:id="rId2"/>
                        </a:rPr>
                        <a:t>BufferedOutputStream</a:t>
                      </a:r>
                      <a:endParaRPr lang="en-IN" sz="1600" dirty="0">
                        <a:solidFill>
                          <a:srgbClr val="000000"/>
                        </a:solidFill>
                        <a:effectLst/>
                        <a:latin typeface="verdana" panose="020B0604030504040204" pitchFamily="34" charset="0"/>
                      </a:endParaRP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This class provides methods to write the bytes to the buffer.</a:t>
                      </a: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27021095"/>
                  </a:ext>
                </a:extLst>
              </a:tr>
              <a:tr h="740342">
                <a:tc>
                  <a:txBody>
                    <a:bodyPr/>
                    <a:lstStyle/>
                    <a:p>
                      <a:pPr algn="l" fontAlgn="t"/>
                      <a:r>
                        <a:rPr lang="en-IN" sz="1600" u="none" strike="noStrike">
                          <a:solidFill>
                            <a:srgbClr val="008000"/>
                          </a:solidFill>
                          <a:effectLst/>
                          <a:latin typeface="verdana" panose="020B0604030504040204" pitchFamily="34" charset="0"/>
                          <a:hlinkClick r:id="rId3"/>
                        </a:rPr>
                        <a:t>ByteArrayOutputStream</a:t>
                      </a:r>
                      <a:endParaRPr lang="en-IN" sz="1600">
                        <a:solidFill>
                          <a:srgbClr val="000000"/>
                        </a:solidFill>
                        <a:effectLst/>
                        <a:latin typeface="verdana" panose="020B0604030504040204" pitchFamily="34" charset="0"/>
                      </a:endParaRP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class provides methods to write bytes to the byte array.</a:t>
                      </a: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2893953"/>
                  </a:ext>
                </a:extLst>
              </a:tr>
              <a:tr h="806502">
                <a:tc>
                  <a:txBody>
                    <a:bodyPr/>
                    <a:lstStyle/>
                    <a:p>
                      <a:pPr algn="l" fontAlgn="t"/>
                      <a:r>
                        <a:rPr lang="en-IN" sz="1600" u="none" strike="noStrike">
                          <a:solidFill>
                            <a:srgbClr val="008000"/>
                          </a:solidFill>
                          <a:effectLst/>
                          <a:latin typeface="verdana" panose="020B0604030504040204" pitchFamily="34" charset="0"/>
                          <a:hlinkClick r:id="rId4"/>
                        </a:rPr>
                        <a:t>DataOutputStream</a:t>
                      </a:r>
                      <a:endParaRPr lang="en-IN" sz="1600">
                        <a:solidFill>
                          <a:srgbClr val="000000"/>
                        </a:solidFill>
                        <a:effectLst/>
                        <a:latin typeface="verdana" panose="020B0604030504040204" pitchFamily="34" charset="0"/>
                      </a:endParaRP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write the java primitive data types.</a:t>
                      </a: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17500775"/>
                  </a:ext>
                </a:extLst>
              </a:tr>
              <a:tr h="674184">
                <a:tc>
                  <a:txBody>
                    <a:bodyPr/>
                    <a:lstStyle/>
                    <a:p>
                      <a:pPr algn="l" fontAlgn="t"/>
                      <a:r>
                        <a:rPr lang="en-IN" sz="1600" u="none" strike="noStrike">
                          <a:solidFill>
                            <a:srgbClr val="008000"/>
                          </a:solidFill>
                          <a:effectLst/>
                          <a:latin typeface="verdana" panose="020B0604030504040204" pitchFamily="34" charset="0"/>
                          <a:hlinkClick r:id="rId5"/>
                        </a:rPr>
                        <a:t>FileOutputStream</a:t>
                      </a:r>
                      <a:endParaRPr lang="en-IN" sz="1600">
                        <a:solidFill>
                          <a:srgbClr val="000000"/>
                        </a:solidFill>
                        <a:effectLst/>
                        <a:latin typeface="verdana" panose="020B0604030504040204" pitchFamily="34" charset="0"/>
                      </a:endParaRP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This class provides methods to write bytes to a file.</a:t>
                      </a: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39677169"/>
                  </a:ext>
                </a:extLst>
              </a:tr>
              <a:tr h="740342">
                <a:tc>
                  <a:txBody>
                    <a:bodyPr/>
                    <a:lstStyle/>
                    <a:p>
                      <a:pPr algn="l" fontAlgn="t"/>
                      <a:r>
                        <a:rPr lang="en-IN" sz="1600" u="none" strike="noStrike">
                          <a:solidFill>
                            <a:srgbClr val="008000"/>
                          </a:solidFill>
                          <a:effectLst/>
                          <a:latin typeface="verdana" panose="020B0604030504040204" pitchFamily="34" charset="0"/>
                          <a:hlinkClick r:id="rId6"/>
                        </a:rPr>
                        <a:t>FilterOutputStream</a:t>
                      </a:r>
                      <a:endParaRPr lang="en-IN" sz="1600">
                        <a:solidFill>
                          <a:srgbClr val="000000"/>
                        </a:solidFill>
                        <a:effectLst/>
                        <a:latin typeface="verdana" panose="020B0604030504040204" pitchFamily="34" charset="0"/>
                      </a:endParaRP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write to other output streams.</a:t>
                      </a: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7548854"/>
                  </a:ext>
                </a:extLst>
              </a:tr>
              <a:tr h="541864">
                <a:tc>
                  <a:txBody>
                    <a:bodyPr/>
                    <a:lstStyle/>
                    <a:p>
                      <a:pPr algn="l" fontAlgn="t"/>
                      <a:r>
                        <a:rPr lang="en-IN" sz="1600">
                          <a:solidFill>
                            <a:srgbClr val="000000"/>
                          </a:solidFill>
                          <a:effectLst/>
                          <a:latin typeface="verdana" panose="020B0604030504040204" pitchFamily="34" charset="0"/>
                        </a:rPr>
                        <a:t>ObjectOutputStream</a:t>
                      </a: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class provides methods to write objects.</a:t>
                      </a: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33307493"/>
                  </a:ext>
                </a:extLst>
              </a:tr>
              <a:tr h="740342">
                <a:tc>
                  <a:txBody>
                    <a:bodyPr/>
                    <a:lstStyle/>
                    <a:p>
                      <a:pPr algn="l" fontAlgn="t"/>
                      <a:r>
                        <a:rPr lang="en-IN" sz="1600" u="none" strike="noStrike">
                          <a:solidFill>
                            <a:srgbClr val="008000"/>
                          </a:solidFill>
                          <a:effectLst/>
                          <a:latin typeface="verdana" panose="020B0604030504040204" pitchFamily="34" charset="0"/>
                          <a:hlinkClick r:id="rId7"/>
                        </a:rPr>
                        <a:t>PipedOutputStream</a:t>
                      </a:r>
                      <a:endParaRPr lang="en-IN" sz="1600">
                        <a:solidFill>
                          <a:srgbClr val="000000"/>
                        </a:solidFill>
                        <a:effectLst/>
                        <a:latin typeface="verdana" panose="020B0604030504040204" pitchFamily="34" charset="0"/>
                      </a:endParaRP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provides methods to write bytes to a piped output stream.</a:t>
                      </a: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15331759"/>
                  </a:ext>
                </a:extLst>
              </a:tr>
              <a:tr h="674184">
                <a:tc>
                  <a:txBody>
                    <a:bodyPr/>
                    <a:lstStyle/>
                    <a:p>
                      <a:pPr algn="l" fontAlgn="t"/>
                      <a:r>
                        <a:rPr lang="en-IN" sz="1600" u="none" strike="noStrike">
                          <a:solidFill>
                            <a:srgbClr val="008000"/>
                          </a:solidFill>
                          <a:effectLst/>
                          <a:latin typeface="verdana" panose="020B0604030504040204" pitchFamily="34" charset="0"/>
                          <a:hlinkClick r:id="rId8"/>
                        </a:rPr>
                        <a:t>PrintStream</a:t>
                      </a:r>
                      <a:endParaRPr lang="en-IN" sz="1600">
                        <a:solidFill>
                          <a:srgbClr val="000000"/>
                        </a:solidFill>
                        <a:effectLst/>
                        <a:latin typeface="verdana" panose="020B0604030504040204" pitchFamily="34" charset="0"/>
                      </a:endParaRP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It provides methods to print Java primitive data types.</a:t>
                      </a:r>
                    </a:p>
                  </a:txBody>
                  <a:tcPr marL="23201" marR="23201" marT="23201" marB="232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77193472"/>
                  </a:ext>
                </a:extLst>
              </a:tr>
            </a:tbl>
          </a:graphicData>
        </a:graphic>
      </p:graphicFrame>
    </p:spTree>
    <p:extLst>
      <p:ext uri="{BB962C8B-B14F-4D97-AF65-F5344CB8AC3E}">
        <p14:creationId xmlns:p14="http://schemas.microsoft.com/office/powerpoint/2010/main" val="1624921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8172" y="172720"/>
            <a:ext cx="8915400" cy="3777622"/>
          </a:xfrm>
        </p:spPr>
        <p:txBody>
          <a:bodyPr/>
          <a:lstStyle/>
          <a:p>
            <a:r>
              <a:rPr lang="en-US" dirty="0"/>
              <a:t>The </a:t>
            </a:r>
            <a:r>
              <a:rPr lang="en-US" dirty="0" err="1"/>
              <a:t>OutputStream</a:t>
            </a:r>
            <a:r>
              <a:rPr lang="en-US" dirty="0"/>
              <a:t> class provides various methods to write bytes to the output streams. The methods are given in the following 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99115767"/>
              </p:ext>
            </p:extLst>
          </p:nvPr>
        </p:nvGraphicFramePr>
        <p:xfrm>
          <a:off x="1483359" y="1752103"/>
          <a:ext cx="9946640" cy="4049463"/>
        </p:xfrm>
        <a:graphic>
          <a:graphicData uri="http://schemas.openxmlformats.org/drawingml/2006/table">
            <a:tbl>
              <a:tblPr/>
              <a:tblGrid>
                <a:gridCol w="4973320">
                  <a:extLst>
                    <a:ext uri="{9D8B030D-6E8A-4147-A177-3AD203B41FA5}">
                      <a16:colId xmlns:a16="http://schemas.microsoft.com/office/drawing/2014/main" val="1524524747"/>
                    </a:ext>
                  </a:extLst>
                </a:gridCol>
                <a:gridCol w="4973320">
                  <a:extLst>
                    <a:ext uri="{9D8B030D-6E8A-4147-A177-3AD203B41FA5}">
                      <a16:colId xmlns:a16="http://schemas.microsoft.com/office/drawing/2014/main" val="1582419971"/>
                    </a:ext>
                  </a:extLst>
                </a:gridCol>
              </a:tblGrid>
              <a:tr h="196936">
                <a:tc>
                  <a:txBody>
                    <a:bodyPr/>
                    <a:lstStyle/>
                    <a:p>
                      <a:pPr algn="l" fontAlgn="t"/>
                      <a:r>
                        <a:rPr lang="en-IN" sz="1600" dirty="0">
                          <a:solidFill>
                            <a:srgbClr val="000000"/>
                          </a:solidFill>
                          <a:effectLst/>
                          <a:latin typeface="times new roman" panose="02020603050405020304" pitchFamily="18" charset="0"/>
                        </a:rPr>
                        <a:t>Method</a:t>
                      </a:r>
                    </a:p>
                  </a:txBody>
                  <a:tcPr marL="39387" marR="39387" marT="39387" marB="39387">
                    <a:lnL w="7620" cap="flat" cmpd="sng" algn="ctr">
                      <a:solidFill>
                        <a:srgbClr val="F0FFF1"/>
                      </a:solidFill>
                      <a:prstDash val="solid"/>
                      <a:round/>
                      <a:headEnd type="none" w="med" len="med"/>
                      <a:tailEnd type="none" w="med" len="med"/>
                    </a:lnL>
                    <a:lnR w="7620" cap="flat" cmpd="sng" algn="ctr">
                      <a:solidFill>
                        <a:srgbClr val="F0FFF1"/>
                      </a:solidFill>
                      <a:prstDash val="solid"/>
                      <a:round/>
                      <a:headEnd type="none" w="med" len="med"/>
                      <a:tailEnd type="none" w="med" len="med"/>
                    </a:lnR>
                    <a:lnT w="7620" cap="flat" cmpd="sng" algn="ctr">
                      <a:solidFill>
                        <a:srgbClr val="F0FFF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39387" marR="39387" marT="39387" marB="39387">
                    <a:lnL w="7620" cap="flat" cmpd="sng" algn="ctr">
                      <a:solidFill>
                        <a:srgbClr val="F0FFF1"/>
                      </a:solidFill>
                      <a:prstDash val="solid"/>
                      <a:round/>
                      <a:headEnd type="none" w="med" len="med"/>
                      <a:tailEnd type="none" w="med" len="med"/>
                    </a:lnL>
                    <a:lnR w="7620" cap="flat" cmpd="sng" algn="ctr">
                      <a:solidFill>
                        <a:srgbClr val="F0FFF1"/>
                      </a:solidFill>
                      <a:prstDash val="solid"/>
                      <a:round/>
                      <a:headEnd type="none" w="med" len="med"/>
                      <a:tailEnd type="none" w="med" len="med"/>
                    </a:lnR>
                    <a:lnT w="7620" cap="flat" cmpd="sng" algn="ctr">
                      <a:solidFill>
                        <a:srgbClr val="F0FFF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43944866"/>
                  </a:ext>
                </a:extLst>
              </a:tr>
              <a:tr h="643324">
                <a:tc>
                  <a:txBody>
                    <a:bodyPr/>
                    <a:lstStyle/>
                    <a:p>
                      <a:pPr algn="l" fontAlgn="t"/>
                      <a:r>
                        <a:rPr lang="en-IN" sz="1600">
                          <a:solidFill>
                            <a:srgbClr val="000000"/>
                          </a:solidFill>
                          <a:effectLst/>
                          <a:latin typeface="verdana" panose="020B0604030504040204" pitchFamily="34" charset="0"/>
                        </a:rPr>
                        <a:t>void write (int i)</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method is used to write the specified single byte to the output stream.</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238309"/>
                  </a:ext>
                </a:extLst>
              </a:tr>
              <a:tr h="525162">
                <a:tc>
                  <a:txBody>
                    <a:bodyPr/>
                    <a:lstStyle/>
                    <a:p>
                      <a:pPr algn="l" fontAlgn="t"/>
                      <a:r>
                        <a:rPr lang="en-IN" sz="1600">
                          <a:solidFill>
                            <a:srgbClr val="000000"/>
                          </a:solidFill>
                          <a:effectLst/>
                          <a:latin typeface="verdana" panose="020B0604030504040204" pitchFamily="34" charset="0"/>
                        </a:rPr>
                        <a:t>void write (byte buffer [] )</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is used to write a byte array to the output stream.</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77985165"/>
                  </a:ext>
                </a:extLst>
              </a:tr>
              <a:tr h="761485">
                <a:tc>
                  <a:txBody>
                    <a:bodyPr/>
                    <a:lstStyle/>
                    <a:p>
                      <a:pPr algn="l" fontAlgn="t"/>
                      <a:r>
                        <a:rPr lang="en-IN" sz="1600">
                          <a:solidFill>
                            <a:srgbClr val="000000"/>
                          </a:solidFill>
                          <a:effectLst/>
                          <a:latin typeface="verdana" panose="020B0604030504040204" pitchFamily="34" charset="0"/>
                        </a:rPr>
                        <a:t>Void write(bytes buffer[],int loc, int nBytes)</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It is used to write </a:t>
                      </a:r>
                      <a:r>
                        <a:rPr lang="en-US" sz="1600" dirty="0" err="1">
                          <a:solidFill>
                            <a:srgbClr val="000000"/>
                          </a:solidFill>
                          <a:effectLst/>
                          <a:latin typeface="verdana" panose="020B0604030504040204" pitchFamily="34" charset="0"/>
                        </a:rPr>
                        <a:t>nByte</a:t>
                      </a:r>
                      <a:r>
                        <a:rPr lang="en-US" sz="1600" dirty="0">
                          <a:solidFill>
                            <a:srgbClr val="000000"/>
                          </a:solidFill>
                          <a:effectLst/>
                          <a:latin typeface="verdana" panose="020B0604030504040204" pitchFamily="34" charset="0"/>
                        </a:rPr>
                        <a:t> bytes to the output stream from the buffer starting at the specified location.</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8537889"/>
                  </a:ext>
                </a:extLst>
              </a:tr>
              <a:tr h="643324">
                <a:tc>
                  <a:txBody>
                    <a:bodyPr/>
                    <a:lstStyle/>
                    <a:p>
                      <a:pPr algn="l" fontAlgn="t"/>
                      <a:r>
                        <a:rPr lang="en-IN" sz="1600">
                          <a:solidFill>
                            <a:srgbClr val="000000"/>
                          </a:solidFill>
                          <a:effectLst/>
                          <a:latin typeface="verdana" panose="020B0604030504040204" pitchFamily="34" charset="0"/>
                        </a:rPr>
                        <a:t>void flush ()</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is used to flush the output stream and writes the pending buffered bytes.</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86589387"/>
                  </a:ext>
                </a:extLst>
              </a:tr>
              <a:tr h="1115969">
                <a:tc>
                  <a:txBody>
                    <a:bodyPr/>
                    <a:lstStyle/>
                    <a:p>
                      <a:pPr algn="l" fontAlgn="t"/>
                      <a:r>
                        <a:rPr lang="en-IN" sz="1600" dirty="0">
                          <a:solidFill>
                            <a:srgbClr val="000000"/>
                          </a:solidFill>
                          <a:effectLst/>
                          <a:latin typeface="verdana" panose="020B0604030504040204" pitchFamily="34" charset="0"/>
                        </a:rPr>
                        <a:t>void close ()</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It is used to close the output stream. However, if we try to close the already closed output stream, the </a:t>
                      </a:r>
                      <a:r>
                        <a:rPr lang="en-US" sz="1600" dirty="0" err="1">
                          <a:solidFill>
                            <a:srgbClr val="000000"/>
                          </a:solidFill>
                          <a:effectLst/>
                          <a:latin typeface="verdana" panose="020B0604030504040204" pitchFamily="34" charset="0"/>
                        </a:rPr>
                        <a:t>IOException</a:t>
                      </a:r>
                      <a:r>
                        <a:rPr lang="en-US" sz="1600" dirty="0">
                          <a:solidFill>
                            <a:srgbClr val="000000"/>
                          </a:solidFill>
                          <a:effectLst/>
                          <a:latin typeface="verdana" panose="020B0604030504040204" pitchFamily="34" charset="0"/>
                        </a:rPr>
                        <a:t> will be thrown by this method.</a:t>
                      </a:r>
                    </a:p>
                  </a:txBody>
                  <a:tcPr marL="26258" marR="26258" marT="26258" marB="262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09642475"/>
                  </a:ext>
                </a:extLst>
              </a:tr>
            </a:tbl>
          </a:graphicData>
        </a:graphic>
      </p:graphicFrame>
    </p:spTree>
    <p:extLst>
      <p:ext uri="{BB962C8B-B14F-4D97-AF65-F5344CB8AC3E}">
        <p14:creationId xmlns:p14="http://schemas.microsoft.com/office/powerpoint/2010/main" val="2314798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6850" y="471385"/>
            <a:ext cx="8915400" cy="6167120"/>
          </a:xfrm>
        </p:spPr>
        <p:txBody>
          <a:bodyPr>
            <a:normAutofit lnSpcReduction="10000"/>
          </a:bodyPr>
          <a:lstStyle/>
          <a:p>
            <a:pPr marL="0" indent="0">
              <a:buNone/>
            </a:pPr>
            <a:r>
              <a:rPr lang="en-IN" dirty="0"/>
              <a:t> </a:t>
            </a:r>
            <a:r>
              <a:rPr lang="en-IN" b="1" u="sng" dirty="0" smtClean="0"/>
              <a:t>Example:</a:t>
            </a:r>
            <a:endParaRPr lang="en-IN" b="1" u="sng" dirty="0"/>
          </a:p>
          <a:p>
            <a:pPr marL="0" indent="0">
              <a:buNone/>
            </a:pPr>
            <a:r>
              <a:rPr lang="en-IN" b="1" dirty="0"/>
              <a:t>public</a:t>
            </a:r>
            <a:r>
              <a:rPr lang="en-IN" dirty="0"/>
              <a:t> </a:t>
            </a:r>
            <a:r>
              <a:rPr lang="en-IN" b="1" dirty="0"/>
              <a:t>class</a:t>
            </a:r>
            <a:r>
              <a:rPr lang="en-IN" dirty="0"/>
              <a:t> </a:t>
            </a:r>
            <a:r>
              <a:rPr lang="en-IN" dirty="0" err="1"/>
              <a:t>InputOutputStreamExample</a:t>
            </a:r>
            <a:r>
              <a:rPr lang="en-IN" dirty="0"/>
              <a:t> {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r>
              <a:rPr lang="en-IN" b="1" dirty="0"/>
              <a:t>throws</a:t>
            </a:r>
            <a:r>
              <a:rPr lang="en-IN" dirty="0"/>
              <a:t> </a:t>
            </a:r>
            <a:r>
              <a:rPr lang="en-IN" dirty="0" err="1"/>
              <a:t>IOException</a:t>
            </a:r>
            <a:r>
              <a:rPr lang="en-IN" dirty="0"/>
              <a:t> {  </a:t>
            </a:r>
          </a:p>
          <a:p>
            <a:pPr marL="0" indent="0">
              <a:buNone/>
            </a:pPr>
            <a:r>
              <a:rPr lang="en-IN" dirty="0"/>
              <a:t>  </a:t>
            </a:r>
          </a:p>
          <a:p>
            <a:pPr marL="0" indent="0">
              <a:buNone/>
            </a:pPr>
            <a:r>
              <a:rPr lang="en-IN" b="1" dirty="0"/>
              <a:t>byte</a:t>
            </a:r>
            <a:r>
              <a:rPr lang="en-IN" dirty="0"/>
              <a:t> content[] = "</a:t>
            </a:r>
            <a:r>
              <a:rPr lang="en-IN" dirty="0" err="1"/>
              <a:t>Jtp</a:t>
            </a:r>
            <a:r>
              <a:rPr lang="en-IN" dirty="0"/>
              <a:t> is the best website to learn new technologies".</a:t>
            </a:r>
            <a:r>
              <a:rPr lang="en-IN" dirty="0" err="1"/>
              <a:t>getBytes</a:t>
            </a:r>
            <a:r>
              <a:rPr lang="en-IN" dirty="0"/>
              <a:t>();  </a:t>
            </a:r>
          </a:p>
          <a:p>
            <a:pPr marL="0" indent="0">
              <a:buNone/>
            </a:pPr>
            <a:r>
              <a:rPr lang="en-IN" dirty="0" err="1"/>
              <a:t>ByteArrayInputStream</a:t>
            </a:r>
            <a:r>
              <a:rPr lang="en-IN" dirty="0"/>
              <a:t> </a:t>
            </a:r>
            <a:r>
              <a:rPr lang="en-IN" dirty="0" err="1"/>
              <a:t>inputStream</a:t>
            </a:r>
            <a:r>
              <a:rPr lang="en-IN" dirty="0"/>
              <a:t> = </a:t>
            </a:r>
            <a:r>
              <a:rPr lang="en-IN" b="1" dirty="0"/>
              <a:t>new</a:t>
            </a:r>
            <a:r>
              <a:rPr lang="en-IN" dirty="0"/>
              <a:t> </a:t>
            </a:r>
            <a:r>
              <a:rPr lang="en-IN" dirty="0" err="1"/>
              <a:t>ByteArrayInputStream</a:t>
            </a:r>
            <a:r>
              <a:rPr lang="en-IN" dirty="0"/>
              <a:t>(content);  </a:t>
            </a:r>
          </a:p>
          <a:p>
            <a:pPr marL="0" indent="0">
              <a:buNone/>
            </a:pPr>
            <a:r>
              <a:rPr lang="en-IN" dirty="0"/>
              <a:t>  </a:t>
            </a:r>
          </a:p>
          <a:p>
            <a:pPr marL="0" indent="0">
              <a:buNone/>
            </a:pPr>
            <a:r>
              <a:rPr lang="en-IN" dirty="0" err="1"/>
              <a:t>inputStream.read</a:t>
            </a:r>
            <a:r>
              <a:rPr lang="en-IN" dirty="0"/>
              <a:t>(content);  </a:t>
            </a:r>
          </a:p>
          <a:p>
            <a:pPr marL="0" indent="0">
              <a:buNone/>
            </a:pPr>
            <a:r>
              <a:rPr lang="en-IN" dirty="0"/>
              <a:t>  </a:t>
            </a:r>
          </a:p>
          <a:p>
            <a:pPr marL="0" indent="0">
              <a:buNone/>
            </a:pPr>
            <a:r>
              <a:rPr lang="en-IN" dirty="0"/>
              <a:t>File </a:t>
            </a:r>
            <a:r>
              <a:rPr lang="en-IN" dirty="0" err="1"/>
              <a:t>newFile</a:t>
            </a:r>
            <a:r>
              <a:rPr lang="en-IN" dirty="0"/>
              <a:t> = </a:t>
            </a:r>
            <a:r>
              <a:rPr lang="en-IN" b="1" dirty="0"/>
              <a:t>new</a:t>
            </a:r>
            <a:r>
              <a:rPr lang="en-IN" dirty="0"/>
              <a:t> File("/Users/</a:t>
            </a:r>
            <a:r>
              <a:rPr lang="en-IN" dirty="0" err="1"/>
              <a:t>MyUser</a:t>
            </a:r>
            <a:r>
              <a:rPr lang="en-IN" dirty="0"/>
              <a:t>/Desktop/MyNewFile.doc");  </a:t>
            </a:r>
          </a:p>
          <a:p>
            <a:pPr marL="0" indent="0">
              <a:buNone/>
            </a:pPr>
            <a:r>
              <a:rPr lang="en-IN" dirty="0" err="1"/>
              <a:t>FileOutputStream</a:t>
            </a:r>
            <a:r>
              <a:rPr lang="en-IN" dirty="0"/>
              <a:t> </a:t>
            </a:r>
            <a:r>
              <a:rPr lang="en-IN" dirty="0" err="1"/>
              <a:t>outputStream</a:t>
            </a:r>
            <a:r>
              <a:rPr lang="en-IN" dirty="0"/>
              <a:t> = </a:t>
            </a:r>
            <a:r>
              <a:rPr lang="en-IN" b="1" dirty="0"/>
              <a:t>new</a:t>
            </a:r>
            <a:r>
              <a:rPr lang="en-IN" dirty="0"/>
              <a:t> </a:t>
            </a:r>
            <a:r>
              <a:rPr lang="en-IN" dirty="0" err="1"/>
              <a:t>FileOutputStream</a:t>
            </a:r>
            <a:r>
              <a:rPr lang="en-IN" dirty="0"/>
              <a:t>(</a:t>
            </a:r>
            <a:r>
              <a:rPr lang="en-IN" dirty="0" err="1"/>
              <a:t>newFile</a:t>
            </a:r>
            <a:r>
              <a:rPr lang="en-IN" dirty="0"/>
              <a:t>);  </a:t>
            </a:r>
          </a:p>
          <a:p>
            <a:pPr marL="0" indent="0">
              <a:buNone/>
            </a:pPr>
            <a:r>
              <a:rPr lang="en-IN" dirty="0" err="1"/>
              <a:t>outputStream.write</a:t>
            </a:r>
            <a:r>
              <a:rPr lang="en-IN" dirty="0"/>
              <a:t>(content);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96911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CharacterStream</a:t>
            </a:r>
            <a:r>
              <a:rPr lang="en-IN" dirty="0"/>
              <a:t> Classes in Java</a:t>
            </a:r>
          </a:p>
        </p:txBody>
      </p:sp>
      <p:sp>
        <p:nvSpPr>
          <p:cNvPr id="3" name="Content Placeholder 2"/>
          <p:cNvSpPr>
            <a:spLocks noGrp="1"/>
          </p:cNvSpPr>
          <p:nvPr>
            <p:ph idx="1"/>
          </p:nvPr>
        </p:nvSpPr>
        <p:spPr/>
        <p:txBody>
          <a:bodyPr/>
          <a:lstStyle/>
          <a:p>
            <a:r>
              <a:rPr lang="en-US" dirty="0"/>
              <a:t>The java.io package provides </a:t>
            </a:r>
            <a:r>
              <a:rPr lang="en-US" dirty="0" err="1"/>
              <a:t>CharacterStream</a:t>
            </a:r>
            <a:r>
              <a:rPr lang="en-US" dirty="0"/>
              <a:t> classes to overcome the limitations of </a:t>
            </a:r>
            <a:r>
              <a:rPr lang="en-US" dirty="0" err="1"/>
              <a:t>ByteStream</a:t>
            </a:r>
            <a:r>
              <a:rPr lang="en-US" dirty="0"/>
              <a:t> classes, which can only handle the 8-bit bytes and is not compatible to work directly with the Unicode characters. </a:t>
            </a:r>
            <a:endParaRPr lang="en-US" dirty="0" smtClean="0"/>
          </a:p>
          <a:p>
            <a:r>
              <a:rPr lang="en-US" dirty="0" err="1" smtClean="0"/>
              <a:t>CharacterStream</a:t>
            </a:r>
            <a:r>
              <a:rPr lang="en-US" dirty="0" smtClean="0"/>
              <a:t> </a:t>
            </a:r>
            <a:r>
              <a:rPr lang="en-US" dirty="0"/>
              <a:t>classes are used to work with 16-bit Unicode characters. They can perform operations on characters, char arrays and Strings.</a:t>
            </a:r>
          </a:p>
          <a:p>
            <a:endParaRPr lang="en-US" dirty="0" smtClean="0"/>
          </a:p>
          <a:p>
            <a:r>
              <a:rPr lang="en-US" dirty="0" smtClean="0"/>
              <a:t>However</a:t>
            </a:r>
            <a:r>
              <a:rPr lang="en-US" dirty="0"/>
              <a:t>, the </a:t>
            </a:r>
            <a:r>
              <a:rPr lang="en-US" dirty="0" err="1"/>
              <a:t>CharacterStream</a:t>
            </a:r>
            <a:r>
              <a:rPr lang="en-US" dirty="0"/>
              <a:t> classes are mainly used to read </a:t>
            </a:r>
            <a:r>
              <a:rPr lang="en-US" dirty="0" smtClean="0"/>
              <a:t>cha1racters </a:t>
            </a:r>
            <a:r>
              <a:rPr lang="en-US" dirty="0"/>
              <a:t>from the source and write them to the destination. </a:t>
            </a:r>
            <a:endParaRPr lang="en-US" dirty="0" smtClean="0"/>
          </a:p>
          <a:p>
            <a:r>
              <a:rPr lang="en-US" dirty="0" smtClean="0"/>
              <a:t>For </a:t>
            </a:r>
            <a:r>
              <a:rPr lang="en-US" dirty="0"/>
              <a:t>this purpose, the </a:t>
            </a:r>
            <a:r>
              <a:rPr lang="en-US" dirty="0" err="1"/>
              <a:t>CharacterStream</a:t>
            </a:r>
            <a:r>
              <a:rPr lang="en-US" dirty="0"/>
              <a:t> classes are divided into two types of classes, I.e., Reader class and Writer class.</a:t>
            </a:r>
          </a:p>
        </p:txBody>
      </p:sp>
    </p:spTree>
    <p:extLst>
      <p:ext uri="{BB962C8B-B14F-4D97-AF65-F5344CB8AC3E}">
        <p14:creationId xmlns:p14="http://schemas.microsoft.com/office/powerpoint/2010/main" val="259605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I/O</a:t>
            </a:r>
          </a:p>
        </p:txBody>
      </p:sp>
      <p:sp>
        <p:nvSpPr>
          <p:cNvPr id="3" name="Content Placeholder 2"/>
          <p:cNvSpPr>
            <a:spLocks noGrp="1"/>
          </p:cNvSpPr>
          <p:nvPr>
            <p:ph idx="1"/>
          </p:nvPr>
        </p:nvSpPr>
        <p:spPr/>
        <p:txBody>
          <a:bodyPr/>
          <a:lstStyle/>
          <a:p>
            <a:r>
              <a:rPr lang="en-US" b="1" dirty="0"/>
              <a:t>Java I/O</a:t>
            </a:r>
            <a:r>
              <a:rPr lang="en-US" dirty="0"/>
              <a:t> (Input and Output) is used </a:t>
            </a:r>
            <a:r>
              <a:rPr lang="en-US" i="1" dirty="0"/>
              <a:t>to process the input</a:t>
            </a:r>
            <a:r>
              <a:rPr lang="en-US" dirty="0"/>
              <a:t> and </a:t>
            </a:r>
            <a:r>
              <a:rPr lang="en-US" i="1" dirty="0"/>
              <a:t>produce the output</a:t>
            </a:r>
            <a:r>
              <a:rPr lang="en-US" dirty="0"/>
              <a:t>.</a:t>
            </a:r>
          </a:p>
          <a:p>
            <a:r>
              <a:rPr lang="en-US" dirty="0"/>
              <a:t>Java uses the concept of a stream to make I/O operation fast. The java.io package contains all the classes required for input and output operations.</a:t>
            </a:r>
          </a:p>
          <a:p>
            <a:r>
              <a:rPr lang="en-US" dirty="0"/>
              <a:t>We can perform </a:t>
            </a:r>
            <a:r>
              <a:rPr lang="en-US" b="1" dirty="0"/>
              <a:t>file handling in Java</a:t>
            </a:r>
            <a:r>
              <a:rPr lang="en-US" dirty="0"/>
              <a:t> by Java I/O API.</a:t>
            </a:r>
          </a:p>
        </p:txBody>
      </p:sp>
    </p:spTree>
    <p:extLst>
      <p:ext uri="{BB962C8B-B14F-4D97-AF65-F5344CB8AC3E}">
        <p14:creationId xmlns:p14="http://schemas.microsoft.com/office/powerpoint/2010/main" val="3561744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Reader Class</a:t>
            </a:r>
          </a:p>
        </p:txBody>
      </p:sp>
      <p:sp>
        <p:nvSpPr>
          <p:cNvPr id="3" name="Content Placeholder 2"/>
          <p:cNvSpPr>
            <a:spLocks noGrp="1"/>
          </p:cNvSpPr>
          <p:nvPr>
            <p:ph idx="1"/>
          </p:nvPr>
        </p:nvSpPr>
        <p:spPr/>
        <p:txBody>
          <a:bodyPr/>
          <a:lstStyle/>
          <a:p>
            <a:r>
              <a:rPr lang="en-US" u="sng" dirty="0">
                <a:hlinkClick r:id="rId2"/>
              </a:rPr>
              <a:t>Reader class</a:t>
            </a:r>
            <a:r>
              <a:rPr lang="en-US" dirty="0"/>
              <a:t> is used to read the 16-bit characters from the input stream. However, it is an abstract class and can't be instantiated, but there are various subclasses that inherit the Reader class and override the methods of the Reader class. All methods of the Reader class throw an </a:t>
            </a:r>
            <a:r>
              <a:rPr lang="en-US" dirty="0" err="1"/>
              <a:t>IOException</a:t>
            </a:r>
            <a:r>
              <a:rPr lang="en-US" dirty="0"/>
              <a:t>. The subclasses of the Reader class are given in the following table.</a:t>
            </a:r>
            <a:endParaRPr lang="en-IN" dirty="0"/>
          </a:p>
        </p:txBody>
      </p:sp>
    </p:spTree>
    <p:extLst>
      <p:ext uri="{BB962C8B-B14F-4D97-AF65-F5344CB8AC3E}">
        <p14:creationId xmlns:p14="http://schemas.microsoft.com/office/powerpoint/2010/main" val="3579338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49194484"/>
              </p:ext>
            </p:extLst>
          </p:nvPr>
        </p:nvGraphicFramePr>
        <p:xfrm>
          <a:off x="1828800" y="873759"/>
          <a:ext cx="9712960" cy="5387507"/>
        </p:xfrm>
        <a:graphic>
          <a:graphicData uri="http://schemas.openxmlformats.org/drawingml/2006/table">
            <a:tbl>
              <a:tblPr/>
              <a:tblGrid>
                <a:gridCol w="4856480">
                  <a:extLst>
                    <a:ext uri="{9D8B030D-6E8A-4147-A177-3AD203B41FA5}">
                      <a16:colId xmlns:a16="http://schemas.microsoft.com/office/drawing/2014/main" val="2974575574"/>
                    </a:ext>
                  </a:extLst>
                </a:gridCol>
                <a:gridCol w="4856480">
                  <a:extLst>
                    <a:ext uri="{9D8B030D-6E8A-4147-A177-3AD203B41FA5}">
                      <a16:colId xmlns:a16="http://schemas.microsoft.com/office/drawing/2014/main" val="157788092"/>
                    </a:ext>
                  </a:extLst>
                </a:gridCol>
              </a:tblGrid>
              <a:tr h="236825">
                <a:tc>
                  <a:txBody>
                    <a:bodyPr/>
                    <a:lstStyle/>
                    <a:p>
                      <a:pPr algn="l" fontAlgn="t"/>
                      <a:r>
                        <a:rPr lang="en-IN" sz="1600" dirty="0">
                          <a:solidFill>
                            <a:srgbClr val="000000"/>
                          </a:solidFill>
                          <a:effectLst/>
                          <a:latin typeface="times new roman" panose="02020603050405020304" pitchFamily="18" charset="0"/>
                        </a:rPr>
                        <a:t>Class</a:t>
                      </a:r>
                    </a:p>
                  </a:txBody>
                  <a:tcPr marL="33406" marR="33406" marT="33406" marB="33406">
                    <a:lnL w="7620" cap="flat" cmpd="sng" algn="ctr">
                      <a:solidFill>
                        <a:srgbClr val="B0B85A"/>
                      </a:solidFill>
                      <a:prstDash val="solid"/>
                      <a:round/>
                      <a:headEnd type="none" w="med" len="med"/>
                      <a:tailEnd type="none" w="med" len="med"/>
                    </a:lnL>
                    <a:lnR w="7620" cap="flat" cmpd="sng" algn="ctr">
                      <a:solidFill>
                        <a:srgbClr val="B0B85A"/>
                      </a:solidFill>
                      <a:prstDash val="solid"/>
                      <a:round/>
                      <a:headEnd type="none" w="med" len="med"/>
                      <a:tailEnd type="none" w="med" len="med"/>
                    </a:lnR>
                    <a:lnT w="7620" cap="flat" cmpd="sng" algn="ctr">
                      <a:solidFill>
                        <a:srgbClr val="B0B85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33406" marR="33406" marT="33406" marB="33406">
                    <a:lnL w="7620" cap="flat" cmpd="sng" algn="ctr">
                      <a:solidFill>
                        <a:srgbClr val="B0B85A"/>
                      </a:solidFill>
                      <a:prstDash val="solid"/>
                      <a:round/>
                      <a:headEnd type="none" w="med" len="med"/>
                      <a:tailEnd type="none" w="med" len="med"/>
                    </a:lnL>
                    <a:lnR w="7620" cap="flat" cmpd="sng" algn="ctr">
                      <a:solidFill>
                        <a:srgbClr val="B0B85A"/>
                      </a:solidFill>
                      <a:prstDash val="solid"/>
                      <a:round/>
                      <a:headEnd type="none" w="med" len="med"/>
                      <a:tailEnd type="none" w="med" len="med"/>
                    </a:lnR>
                    <a:lnT w="7620" cap="flat" cmpd="sng" algn="ctr">
                      <a:solidFill>
                        <a:srgbClr val="B0B85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24666296"/>
                  </a:ext>
                </a:extLst>
              </a:tr>
              <a:tr h="608007">
                <a:tc>
                  <a:txBody>
                    <a:bodyPr/>
                    <a:lstStyle/>
                    <a:p>
                      <a:pPr algn="l" fontAlgn="t"/>
                      <a:r>
                        <a:rPr lang="en-IN" sz="1600" u="none" strike="noStrike" dirty="0" err="1">
                          <a:solidFill>
                            <a:srgbClr val="008000"/>
                          </a:solidFill>
                          <a:effectLst/>
                          <a:latin typeface="verdana" panose="020B0604030504040204" pitchFamily="34" charset="0"/>
                          <a:hlinkClick r:id="rId2"/>
                        </a:rPr>
                        <a:t>BufferedReader</a:t>
                      </a:r>
                      <a:endParaRPr lang="en-IN" sz="1600" dirty="0">
                        <a:solidFill>
                          <a:srgbClr val="000000"/>
                        </a:solidFill>
                        <a:effectLst/>
                        <a:latin typeface="verdana" panose="020B0604030504040204" pitchFamily="34" charset="0"/>
                      </a:endParaRP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read characters from the buffer.</a:t>
                      </a: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77302323"/>
                  </a:ext>
                </a:extLst>
              </a:tr>
              <a:tr h="744808">
                <a:tc>
                  <a:txBody>
                    <a:bodyPr/>
                    <a:lstStyle/>
                    <a:p>
                      <a:pPr algn="l" fontAlgn="t"/>
                      <a:r>
                        <a:rPr lang="en-IN" sz="1600" u="none" strike="noStrike" dirty="0" err="1">
                          <a:solidFill>
                            <a:srgbClr val="008000"/>
                          </a:solidFill>
                          <a:effectLst/>
                          <a:latin typeface="verdana" panose="020B0604030504040204" pitchFamily="34" charset="0"/>
                          <a:hlinkClick r:id="rId3"/>
                        </a:rPr>
                        <a:t>CharArrayReader</a:t>
                      </a:r>
                      <a:endParaRPr lang="en-IN" sz="1600" dirty="0">
                        <a:solidFill>
                          <a:srgbClr val="000000"/>
                        </a:solidFill>
                        <a:effectLst/>
                        <a:latin typeface="verdana" panose="020B0604030504040204" pitchFamily="34" charset="0"/>
                      </a:endParaRP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class provides methods to read characters from the char array.</a:t>
                      </a: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3767161"/>
                  </a:ext>
                </a:extLst>
              </a:tr>
              <a:tr h="608007">
                <a:tc>
                  <a:txBody>
                    <a:bodyPr/>
                    <a:lstStyle/>
                    <a:p>
                      <a:pPr algn="l" fontAlgn="t"/>
                      <a:r>
                        <a:rPr lang="en-IN" sz="1600" u="none" strike="noStrike" dirty="0" err="1">
                          <a:solidFill>
                            <a:srgbClr val="008000"/>
                          </a:solidFill>
                          <a:effectLst/>
                          <a:latin typeface="verdana" panose="020B0604030504040204" pitchFamily="34" charset="0"/>
                          <a:hlinkClick r:id="rId4"/>
                        </a:rPr>
                        <a:t>FileReader</a:t>
                      </a:r>
                      <a:endParaRPr lang="en-IN" sz="1600" dirty="0">
                        <a:solidFill>
                          <a:srgbClr val="000000"/>
                        </a:solidFill>
                        <a:effectLst/>
                        <a:latin typeface="verdana" panose="020B0604030504040204" pitchFamily="34" charset="0"/>
                      </a:endParaRP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read characters from the file.</a:t>
                      </a: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57884245"/>
                  </a:ext>
                </a:extLst>
              </a:tr>
              <a:tr h="1018410">
                <a:tc>
                  <a:txBody>
                    <a:bodyPr/>
                    <a:lstStyle/>
                    <a:p>
                      <a:pPr algn="l" fontAlgn="t"/>
                      <a:r>
                        <a:rPr lang="en-IN" sz="1600" u="none" strike="noStrike">
                          <a:solidFill>
                            <a:srgbClr val="008000"/>
                          </a:solidFill>
                          <a:effectLst/>
                          <a:latin typeface="verdana" panose="020B0604030504040204" pitchFamily="34" charset="0"/>
                          <a:hlinkClick r:id="rId5"/>
                        </a:rPr>
                        <a:t>FilterReader</a:t>
                      </a:r>
                      <a:endParaRPr lang="en-IN" sz="1600">
                        <a:solidFill>
                          <a:srgbClr val="000000"/>
                        </a:solidFill>
                        <a:effectLst/>
                        <a:latin typeface="verdana" panose="020B0604030504040204" pitchFamily="34" charset="0"/>
                      </a:endParaRP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class provides methods to read characters from the underlying character input stream.</a:t>
                      </a: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38748944"/>
                  </a:ext>
                </a:extLst>
              </a:tr>
              <a:tr h="608007">
                <a:tc>
                  <a:txBody>
                    <a:bodyPr/>
                    <a:lstStyle/>
                    <a:p>
                      <a:pPr algn="l" fontAlgn="t"/>
                      <a:r>
                        <a:rPr lang="en-IN" sz="1600" u="none" strike="noStrike">
                          <a:solidFill>
                            <a:srgbClr val="008000"/>
                          </a:solidFill>
                          <a:effectLst/>
                          <a:latin typeface="verdana" panose="020B0604030504040204" pitchFamily="34" charset="0"/>
                          <a:hlinkClick r:id="rId6"/>
                        </a:rPr>
                        <a:t>InputStreamReader</a:t>
                      </a:r>
                      <a:endParaRPr lang="en-IN" sz="1600">
                        <a:solidFill>
                          <a:srgbClr val="000000"/>
                        </a:solidFill>
                        <a:effectLst/>
                        <a:latin typeface="verdana" panose="020B0604030504040204" pitchFamily="34" charset="0"/>
                      </a:endParaRP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convert bytes to characters.</a:t>
                      </a: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9807559"/>
                  </a:ext>
                </a:extLst>
              </a:tr>
              <a:tr h="881609">
                <a:tc>
                  <a:txBody>
                    <a:bodyPr/>
                    <a:lstStyle/>
                    <a:p>
                      <a:pPr algn="l" fontAlgn="t"/>
                      <a:r>
                        <a:rPr lang="en-IN" sz="1600" u="none" strike="noStrike">
                          <a:solidFill>
                            <a:srgbClr val="008000"/>
                          </a:solidFill>
                          <a:effectLst/>
                          <a:latin typeface="verdana" panose="020B0604030504040204" pitchFamily="34" charset="0"/>
                          <a:hlinkClick r:id="rId7"/>
                        </a:rPr>
                        <a:t>PipedReader</a:t>
                      </a:r>
                      <a:endParaRPr lang="en-IN" sz="1600">
                        <a:solidFill>
                          <a:srgbClr val="000000"/>
                        </a:solidFill>
                        <a:effectLst/>
                        <a:latin typeface="verdana" panose="020B0604030504040204" pitchFamily="34" charset="0"/>
                      </a:endParaRP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class provides methods to read characters from the connected piped output stream.</a:t>
                      </a: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89308487"/>
                  </a:ext>
                </a:extLst>
              </a:tr>
              <a:tr h="608007">
                <a:tc>
                  <a:txBody>
                    <a:bodyPr/>
                    <a:lstStyle/>
                    <a:p>
                      <a:pPr algn="l" fontAlgn="t"/>
                      <a:r>
                        <a:rPr lang="en-IN" sz="1600" u="none" strike="noStrike">
                          <a:solidFill>
                            <a:srgbClr val="008000"/>
                          </a:solidFill>
                          <a:effectLst/>
                          <a:latin typeface="verdana" panose="020B0604030504040204" pitchFamily="34" charset="0"/>
                          <a:hlinkClick r:id="rId8"/>
                        </a:rPr>
                        <a:t>StringReader</a:t>
                      </a:r>
                      <a:endParaRPr lang="en-IN" sz="1600">
                        <a:solidFill>
                          <a:srgbClr val="000000"/>
                        </a:solidFill>
                        <a:effectLst/>
                        <a:latin typeface="verdana" panose="020B0604030504040204" pitchFamily="34" charset="0"/>
                      </a:endParaRP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This class provides methods to read characters from a string.</a:t>
                      </a:r>
                    </a:p>
                  </a:txBody>
                  <a:tcPr marL="22270" marR="22270" marT="22270" marB="222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16310715"/>
                  </a:ext>
                </a:extLst>
              </a:tr>
            </a:tbl>
          </a:graphicData>
        </a:graphic>
      </p:graphicFrame>
    </p:spTree>
    <p:extLst>
      <p:ext uri="{BB962C8B-B14F-4D97-AF65-F5344CB8AC3E}">
        <p14:creationId xmlns:p14="http://schemas.microsoft.com/office/powerpoint/2010/main" val="2407559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71867588"/>
              </p:ext>
            </p:extLst>
          </p:nvPr>
        </p:nvGraphicFramePr>
        <p:xfrm>
          <a:off x="995680" y="822072"/>
          <a:ext cx="10820400" cy="5838696"/>
        </p:xfrm>
        <a:graphic>
          <a:graphicData uri="http://schemas.openxmlformats.org/drawingml/2006/table">
            <a:tbl>
              <a:tblPr/>
              <a:tblGrid>
                <a:gridCol w="5410200">
                  <a:extLst>
                    <a:ext uri="{9D8B030D-6E8A-4147-A177-3AD203B41FA5}">
                      <a16:colId xmlns:a16="http://schemas.microsoft.com/office/drawing/2014/main" val="1523450028"/>
                    </a:ext>
                  </a:extLst>
                </a:gridCol>
                <a:gridCol w="5410200">
                  <a:extLst>
                    <a:ext uri="{9D8B030D-6E8A-4147-A177-3AD203B41FA5}">
                      <a16:colId xmlns:a16="http://schemas.microsoft.com/office/drawing/2014/main" val="1621490284"/>
                    </a:ext>
                  </a:extLst>
                </a:gridCol>
              </a:tblGrid>
              <a:tr h="112315">
                <a:tc>
                  <a:txBody>
                    <a:bodyPr/>
                    <a:lstStyle/>
                    <a:p>
                      <a:pPr algn="l" fontAlgn="t"/>
                      <a:r>
                        <a:rPr lang="en-IN" sz="1600" dirty="0">
                          <a:solidFill>
                            <a:srgbClr val="000000"/>
                          </a:solidFill>
                          <a:effectLst/>
                          <a:latin typeface="times new roman" panose="02020603050405020304" pitchFamily="18" charset="0"/>
                        </a:rPr>
                        <a:t>Method</a:t>
                      </a:r>
                    </a:p>
                  </a:txBody>
                  <a:tcPr marL="18188" marR="18188" marT="18188" marB="18188">
                    <a:lnL w="7620" cap="flat" cmpd="sng" algn="ctr">
                      <a:solidFill>
                        <a:srgbClr val="601EDB"/>
                      </a:solidFill>
                      <a:prstDash val="solid"/>
                      <a:round/>
                      <a:headEnd type="none" w="med" len="med"/>
                      <a:tailEnd type="none" w="med" len="med"/>
                    </a:lnL>
                    <a:lnR w="7620" cap="flat" cmpd="sng" algn="ctr">
                      <a:solidFill>
                        <a:srgbClr val="601EDB"/>
                      </a:solidFill>
                      <a:prstDash val="solid"/>
                      <a:round/>
                      <a:headEnd type="none" w="med" len="med"/>
                      <a:tailEnd type="none" w="med" len="med"/>
                    </a:lnR>
                    <a:lnT w="7620" cap="flat" cmpd="sng" algn="ctr">
                      <a:solidFill>
                        <a:srgbClr val="601E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18188" marR="18188" marT="18188" marB="18188">
                    <a:lnL w="7620" cap="flat" cmpd="sng" algn="ctr">
                      <a:solidFill>
                        <a:srgbClr val="601EDB"/>
                      </a:solidFill>
                      <a:prstDash val="solid"/>
                      <a:round/>
                      <a:headEnd type="none" w="med" len="med"/>
                      <a:tailEnd type="none" w="med" len="med"/>
                    </a:lnL>
                    <a:lnR w="7620" cap="flat" cmpd="sng" algn="ctr">
                      <a:solidFill>
                        <a:srgbClr val="601EDB"/>
                      </a:solidFill>
                      <a:prstDash val="solid"/>
                      <a:round/>
                      <a:headEnd type="none" w="med" len="med"/>
                      <a:tailEnd type="none" w="med" len="med"/>
                    </a:lnR>
                    <a:lnT w="7620" cap="flat" cmpd="sng" algn="ctr">
                      <a:solidFill>
                        <a:srgbClr val="601E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84557529"/>
                  </a:ext>
                </a:extLst>
              </a:tr>
              <a:tr h="657593">
                <a:tc>
                  <a:txBody>
                    <a:bodyPr/>
                    <a:lstStyle/>
                    <a:p>
                      <a:pPr algn="l" fontAlgn="t"/>
                      <a:r>
                        <a:rPr lang="en-IN" sz="1600">
                          <a:solidFill>
                            <a:srgbClr val="000000"/>
                          </a:solidFill>
                          <a:effectLst/>
                          <a:latin typeface="verdana" panose="020B0604030504040204" pitchFamily="34" charset="0"/>
                        </a:rPr>
                        <a:t>int read()</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method returns the integral representation of the next character present in the input. It returns -1 if the end of the input is encountered.</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8785198"/>
                  </a:ext>
                </a:extLst>
              </a:tr>
              <a:tr h="657593">
                <a:tc>
                  <a:txBody>
                    <a:bodyPr/>
                    <a:lstStyle/>
                    <a:p>
                      <a:pPr algn="l" fontAlgn="t"/>
                      <a:r>
                        <a:rPr lang="en-IN" sz="1600" dirty="0" err="1">
                          <a:solidFill>
                            <a:srgbClr val="000000"/>
                          </a:solidFill>
                          <a:effectLst/>
                          <a:latin typeface="verdana" panose="020B0604030504040204" pitchFamily="34" charset="0"/>
                        </a:rPr>
                        <a:t>int</a:t>
                      </a:r>
                      <a:r>
                        <a:rPr lang="en-IN" sz="1600" dirty="0">
                          <a:solidFill>
                            <a:srgbClr val="000000"/>
                          </a:solidFill>
                          <a:effectLst/>
                          <a:latin typeface="verdana" panose="020B0604030504040204" pitchFamily="34" charset="0"/>
                        </a:rPr>
                        <a:t> read(char buffer[])</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method is used to read from the specified buffer. It returns the total number of characters successfully read. It returns -1 if the end of the input is encountered.</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6035140"/>
                  </a:ext>
                </a:extLst>
              </a:tr>
              <a:tr h="657593">
                <a:tc>
                  <a:txBody>
                    <a:bodyPr/>
                    <a:lstStyle/>
                    <a:p>
                      <a:pPr algn="l" fontAlgn="t"/>
                      <a:r>
                        <a:rPr lang="en-US" sz="1600">
                          <a:solidFill>
                            <a:srgbClr val="000000"/>
                          </a:solidFill>
                          <a:effectLst/>
                          <a:latin typeface="verdana" panose="020B0604030504040204" pitchFamily="34" charset="0"/>
                        </a:rPr>
                        <a:t>int read(char buffer[], int loc, int nChars)</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method is used to read the specified nChars from the buffer at the specified location. It returns the total number of characters successfully read.</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9050390"/>
                  </a:ext>
                </a:extLst>
              </a:tr>
              <a:tr h="468711">
                <a:tc>
                  <a:txBody>
                    <a:bodyPr/>
                    <a:lstStyle/>
                    <a:p>
                      <a:pPr algn="l" fontAlgn="t"/>
                      <a:r>
                        <a:rPr lang="en-IN" sz="1600" dirty="0">
                          <a:solidFill>
                            <a:srgbClr val="000000"/>
                          </a:solidFill>
                          <a:effectLst/>
                          <a:latin typeface="verdana" panose="020B0604030504040204" pitchFamily="34" charset="0"/>
                        </a:rPr>
                        <a:t>void mark(</a:t>
                      </a:r>
                      <a:r>
                        <a:rPr lang="en-IN" sz="1600" dirty="0" err="1">
                          <a:solidFill>
                            <a:srgbClr val="000000"/>
                          </a:solidFill>
                          <a:effectLst/>
                          <a:latin typeface="verdana" panose="020B0604030504040204" pitchFamily="34" charset="0"/>
                        </a:rPr>
                        <a:t>int</a:t>
                      </a:r>
                      <a:r>
                        <a:rPr lang="en-IN" sz="1600" dirty="0">
                          <a:solidFill>
                            <a:srgbClr val="000000"/>
                          </a:solidFill>
                          <a:effectLst/>
                          <a:latin typeface="verdana" panose="020B0604030504040204" pitchFamily="34" charset="0"/>
                        </a:rPr>
                        <a:t> </a:t>
                      </a:r>
                      <a:r>
                        <a:rPr lang="en-IN" sz="1600" dirty="0" err="1">
                          <a:solidFill>
                            <a:srgbClr val="000000"/>
                          </a:solidFill>
                          <a:effectLst/>
                          <a:latin typeface="verdana" panose="020B0604030504040204" pitchFamily="34" charset="0"/>
                        </a:rPr>
                        <a:t>nchars</a:t>
                      </a:r>
                      <a:r>
                        <a:rPr lang="en-IN" sz="1600" dirty="0">
                          <a:solidFill>
                            <a:srgbClr val="000000"/>
                          </a:solidFill>
                          <a:effectLst/>
                          <a:latin typeface="verdana" panose="020B0604030504040204" pitchFamily="34" charset="0"/>
                        </a:rPr>
                        <a:t>)</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method is used to mark the current position in the input stream until nChars characters are read.</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5206022"/>
                  </a:ext>
                </a:extLst>
              </a:tr>
              <a:tr h="342788">
                <a:tc>
                  <a:txBody>
                    <a:bodyPr/>
                    <a:lstStyle/>
                    <a:p>
                      <a:pPr algn="l" fontAlgn="t"/>
                      <a:r>
                        <a:rPr lang="en-IN" sz="1600">
                          <a:solidFill>
                            <a:srgbClr val="000000"/>
                          </a:solidFill>
                          <a:effectLst/>
                          <a:latin typeface="verdana" panose="020B0604030504040204" pitchFamily="34" charset="0"/>
                        </a:rPr>
                        <a:t>void reset()</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method is used to reset the input pointer to the previous set mark.</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28347816"/>
                  </a:ext>
                </a:extLst>
              </a:tr>
              <a:tr h="594633">
                <a:tc>
                  <a:txBody>
                    <a:bodyPr/>
                    <a:lstStyle/>
                    <a:p>
                      <a:pPr algn="l" fontAlgn="t"/>
                      <a:r>
                        <a:rPr lang="en-IN" sz="1600">
                          <a:solidFill>
                            <a:srgbClr val="000000"/>
                          </a:solidFill>
                          <a:effectLst/>
                          <a:latin typeface="verdana" panose="020B0604030504040204" pitchFamily="34" charset="0"/>
                        </a:rPr>
                        <a:t>long skip(long nChars)</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This method is used to skip the specified </a:t>
                      </a:r>
                      <a:r>
                        <a:rPr lang="en-US" sz="1600" dirty="0" err="1">
                          <a:solidFill>
                            <a:srgbClr val="000000"/>
                          </a:solidFill>
                          <a:effectLst/>
                          <a:latin typeface="verdana" panose="020B0604030504040204" pitchFamily="34" charset="0"/>
                        </a:rPr>
                        <a:t>nChars</a:t>
                      </a:r>
                      <a:r>
                        <a:rPr lang="en-US" sz="1600" dirty="0">
                          <a:solidFill>
                            <a:srgbClr val="000000"/>
                          </a:solidFill>
                          <a:effectLst/>
                          <a:latin typeface="verdana" panose="020B0604030504040204" pitchFamily="34" charset="0"/>
                        </a:rPr>
                        <a:t> characters from the input stream and returns the number of characters skipped.</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0440986"/>
                  </a:ext>
                </a:extLst>
              </a:tr>
              <a:tr h="468711">
                <a:tc>
                  <a:txBody>
                    <a:bodyPr/>
                    <a:lstStyle/>
                    <a:p>
                      <a:pPr algn="l" fontAlgn="t"/>
                      <a:r>
                        <a:rPr lang="en-IN" sz="1600">
                          <a:solidFill>
                            <a:srgbClr val="000000"/>
                          </a:solidFill>
                          <a:effectLst/>
                          <a:latin typeface="verdana" panose="020B0604030504040204" pitchFamily="34" charset="0"/>
                        </a:rPr>
                        <a:t>boolean ready()</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method returns a boolean value true if the next request of input is ready. Otherwise, it returns false.</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6118548"/>
                  </a:ext>
                </a:extLst>
              </a:tr>
              <a:tr h="531671">
                <a:tc>
                  <a:txBody>
                    <a:bodyPr/>
                    <a:lstStyle/>
                    <a:p>
                      <a:pPr algn="l" fontAlgn="t"/>
                      <a:r>
                        <a:rPr lang="en-IN" sz="1600">
                          <a:solidFill>
                            <a:srgbClr val="000000"/>
                          </a:solidFill>
                          <a:effectLst/>
                          <a:latin typeface="verdana" panose="020B0604030504040204" pitchFamily="34" charset="0"/>
                        </a:rPr>
                        <a:t>void close()</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This method is used to close the input stream. However, if the program attempts to access the input, it generates </a:t>
                      </a:r>
                      <a:r>
                        <a:rPr lang="en-US" sz="1600" dirty="0" err="1">
                          <a:solidFill>
                            <a:srgbClr val="000000"/>
                          </a:solidFill>
                          <a:effectLst/>
                          <a:latin typeface="verdana" panose="020B0604030504040204" pitchFamily="34" charset="0"/>
                        </a:rPr>
                        <a:t>IOException</a:t>
                      </a:r>
                      <a:r>
                        <a:rPr lang="en-US" sz="1600" dirty="0">
                          <a:solidFill>
                            <a:srgbClr val="000000"/>
                          </a:solidFill>
                          <a:effectLst/>
                          <a:latin typeface="verdana" panose="020B0604030504040204" pitchFamily="34" charset="0"/>
                        </a:rPr>
                        <a:t>.</a:t>
                      </a:r>
                    </a:p>
                  </a:txBody>
                  <a:tcPr marL="12125" marR="12125" marT="12125" marB="121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02702205"/>
                  </a:ext>
                </a:extLst>
              </a:tr>
            </a:tbl>
          </a:graphicData>
        </a:graphic>
      </p:graphicFrame>
      <p:sp>
        <p:nvSpPr>
          <p:cNvPr id="3" name="Rectangle 2"/>
          <p:cNvSpPr/>
          <p:nvPr/>
        </p:nvSpPr>
        <p:spPr>
          <a:xfrm>
            <a:off x="1422400" y="175741"/>
            <a:ext cx="8117840" cy="369332"/>
          </a:xfrm>
          <a:prstGeom prst="rect">
            <a:avLst/>
          </a:prstGeom>
        </p:spPr>
        <p:txBody>
          <a:bodyPr wrap="square">
            <a:spAutoFit/>
          </a:bodyPr>
          <a:lstStyle/>
          <a:p>
            <a:r>
              <a:rPr lang="en-US" dirty="0">
                <a:solidFill>
                  <a:srgbClr val="000000"/>
                </a:solidFill>
                <a:latin typeface="verdana" panose="020B0604030504040204" pitchFamily="34" charset="0"/>
              </a:rPr>
              <a:t>The Reader class methods are given in the following table.</a:t>
            </a:r>
            <a:endParaRPr lang="en-IN" dirty="0"/>
          </a:p>
        </p:txBody>
      </p:sp>
    </p:spTree>
    <p:extLst>
      <p:ext uri="{BB962C8B-B14F-4D97-AF65-F5344CB8AC3E}">
        <p14:creationId xmlns:p14="http://schemas.microsoft.com/office/powerpoint/2010/main" val="1149471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Writer Class</a:t>
            </a:r>
          </a:p>
        </p:txBody>
      </p:sp>
      <p:sp>
        <p:nvSpPr>
          <p:cNvPr id="3" name="Content Placeholder 2"/>
          <p:cNvSpPr>
            <a:spLocks noGrp="1"/>
          </p:cNvSpPr>
          <p:nvPr>
            <p:ph idx="1"/>
          </p:nvPr>
        </p:nvSpPr>
        <p:spPr/>
        <p:txBody>
          <a:bodyPr/>
          <a:lstStyle/>
          <a:p>
            <a:r>
              <a:rPr lang="en-US" dirty="0"/>
              <a:t>Writer class is used to write 16-bit Unicode characters to the output stream. The methods of the Writer class generate </a:t>
            </a:r>
            <a:r>
              <a:rPr lang="en-US" dirty="0" err="1"/>
              <a:t>IOException</a:t>
            </a:r>
            <a:r>
              <a:rPr lang="en-US" dirty="0"/>
              <a:t>. Like Reader class, Writer class is also an abstract class that cannot be instantiated; therefore, the subclasses of the Writer class are used to write the characters onto the output stream. The subclasses of the Writer class are given in the below table.</a:t>
            </a:r>
            <a:endParaRPr lang="en-IN" dirty="0"/>
          </a:p>
        </p:txBody>
      </p:sp>
    </p:spTree>
    <p:extLst>
      <p:ext uri="{BB962C8B-B14F-4D97-AF65-F5344CB8AC3E}">
        <p14:creationId xmlns:p14="http://schemas.microsoft.com/office/powerpoint/2010/main" val="667315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4303673"/>
              </p:ext>
            </p:extLst>
          </p:nvPr>
        </p:nvGraphicFramePr>
        <p:xfrm>
          <a:off x="1930400" y="1026159"/>
          <a:ext cx="9123680" cy="5375360"/>
        </p:xfrm>
        <a:graphic>
          <a:graphicData uri="http://schemas.openxmlformats.org/drawingml/2006/table">
            <a:tbl>
              <a:tblPr/>
              <a:tblGrid>
                <a:gridCol w="4561840">
                  <a:extLst>
                    <a:ext uri="{9D8B030D-6E8A-4147-A177-3AD203B41FA5}">
                      <a16:colId xmlns:a16="http://schemas.microsoft.com/office/drawing/2014/main" val="506071815"/>
                    </a:ext>
                  </a:extLst>
                </a:gridCol>
                <a:gridCol w="4561840">
                  <a:extLst>
                    <a:ext uri="{9D8B030D-6E8A-4147-A177-3AD203B41FA5}">
                      <a16:colId xmlns:a16="http://schemas.microsoft.com/office/drawing/2014/main" val="1497549464"/>
                    </a:ext>
                  </a:extLst>
                </a:gridCol>
              </a:tblGrid>
              <a:tr h="250405">
                <a:tc>
                  <a:txBody>
                    <a:bodyPr/>
                    <a:lstStyle/>
                    <a:p>
                      <a:pPr algn="l" fontAlgn="t"/>
                      <a:r>
                        <a:rPr lang="en-IN" sz="1600" dirty="0">
                          <a:solidFill>
                            <a:srgbClr val="000000"/>
                          </a:solidFill>
                          <a:effectLst/>
                          <a:latin typeface="times new roman" panose="02020603050405020304" pitchFamily="18" charset="0"/>
                        </a:rPr>
                        <a:t>Class</a:t>
                      </a:r>
                    </a:p>
                  </a:txBody>
                  <a:tcPr marL="36662" marR="36662" marT="36662" marB="36662">
                    <a:lnL w="7620" cap="flat" cmpd="sng" algn="ctr">
                      <a:solidFill>
                        <a:srgbClr val="404025"/>
                      </a:solidFill>
                      <a:prstDash val="solid"/>
                      <a:round/>
                      <a:headEnd type="none" w="med" len="med"/>
                      <a:tailEnd type="none" w="med" len="med"/>
                    </a:lnL>
                    <a:lnR w="7620" cap="flat" cmpd="sng" algn="ctr">
                      <a:solidFill>
                        <a:srgbClr val="404025"/>
                      </a:solidFill>
                      <a:prstDash val="solid"/>
                      <a:round/>
                      <a:headEnd type="none" w="med" len="med"/>
                      <a:tailEnd type="none" w="med" len="med"/>
                    </a:lnR>
                    <a:lnT w="7620" cap="flat" cmpd="sng" algn="ctr">
                      <a:solidFill>
                        <a:srgbClr val="4040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36662" marR="36662" marT="36662" marB="36662">
                    <a:lnL w="7620" cap="flat" cmpd="sng" algn="ctr">
                      <a:solidFill>
                        <a:srgbClr val="404025"/>
                      </a:solidFill>
                      <a:prstDash val="solid"/>
                      <a:round/>
                      <a:headEnd type="none" w="med" len="med"/>
                      <a:tailEnd type="none" w="med" len="med"/>
                    </a:lnL>
                    <a:lnR w="7620" cap="flat" cmpd="sng" algn="ctr">
                      <a:solidFill>
                        <a:srgbClr val="404025"/>
                      </a:solidFill>
                      <a:prstDash val="solid"/>
                      <a:round/>
                      <a:headEnd type="none" w="med" len="med"/>
                      <a:tailEnd type="none" w="med" len="med"/>
                    </a:lnR>
                    <a:lnT w="7620" cap="flat" cmpd="sng" algn="ctr">
                      <a:solidFill>
                        <a:srgbClr val="40402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23127744"/>
                  </a:ext>
                </a:extLst>
              </a:tr>
              <a:tr h="817992">
                <a:tc>
                  <a:txBody>
                    <a:bodyPr/>
                    <a:lstStyle/>
                    <a:p>
                      <a:pPr algn="l" fontAlgn="t"/>
                      <a:r>
                        <a:rPr lang="en-IN" sz="1600" u="none" strike="noStrike" dirty="0" err="1">
                          <a:solidFill>
                            <a:srgbClr val="008000"/>
                          </a:solidFill>
                          <a:effectLst/>
                          <a:latin typeface="verdana" panose="020B0604030504040204" pitchFamily="34" charset="0"/>
                          <a:hlinkClick r:id="rId2"/>
                        </a:rPr>
                        <a:t>BufferedWriter</a:t>
                      </a:r>
                      <a:endParaRPr lang="en-IN" sz="1600" dirty="0">
                        <a:solidFill>
                          <a:srgbClr val="000000"/>
                        </a:solidFill>
                        <a:effectLst/>
                        <a:latin typeface="verdana" panose="020B0604030504040204" pitchFamily="34" charset="0"/>
                      </a:endParaRP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write characters to the buffer.</a:t>
                      </a: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2367788"/>
                  </a:ext>
                </a:extLst>
              </a:tr>
              <a:tr h="817992">
                <a:tc>
                  <a:txBody>
                    <a:bodyPr/>
                    <a:lstStyle/>
                    <a:p>
                      <a:pPr algn="l" fontAlgn="t"/>
                      <a:r>
                        <a:rPr lang="en-IN" sz="1600" u="none" strike="noStrike">
                          <a:solidFill>
                            <a:srgbClr val="008000"/>
                          </a:solidFill>
                          <a:effectLst/>
                          <a:latin typeface="verdana" panose="020B0604030504040204" pitchFamily="34" charset="0"/>
                          <a:hlinkClick r:id="rId3"/>
                        </a:rPr>
                        <a:t>FileWriter</a:t>
                      </a:r>
                      <a:endParaRPr lang="en-IN" sz="1600">
                        <a:solidFill>
                          <a:srgbClr val="000000"/>
                        </a:solidFill>
                        <a:effectLst/>
                        <a:latin typeface="verdana" panose="020B0604030504040204" pitchFamily="34" charset="0"/>
                      </a:endParaRP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class provides methods to write characters to the file.</a:t>
                      </a: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9589738"/>
                  </a:ext>
                </a:extLst>
              </a:tr>
              <a:tr h="817992">
                <a:tc>
                  <a:txBody>
                    <a:bodyPr/>
                    <a:lstStyle/>
                    <a:p>
                      <a:pPr algn="l" fontAlgn="t"/>
                      <a:r>
                        <a:rPr lang="en-IN" sz="1600" u="none" strike="noStrike">
                          <a:solidFill>
                            <a:srgbClr val="008000"/>
                          </a:solidFill>
                          <a:effectLst/>
                          <a:latin typeface="verdana" panose="020B0604030504040204" pitchFamily="34" charset="0"/>
                          <a:hlinkClick r:id="rId4"/>
                        </a:rPr>
                        <a:t>CharArrayWriter</a:t>
                      </a:r>
                      <a:endParaRPr lang="en-IN" sz="1600">
                        <a:solidFill>
                          <a:srgbClr val="000000"/>
                        </a:solidFill>
                        <a:effectLst/>
                        <a:latin typeface="verdana" panose="020B0604030504040204" pitchFamily="34" charset="0"/>
                      </a:endParaRP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write the characters to the character array.</a:t>
                      </a: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00681414"/>
                  </a:ext>
                </a:extLst>
              </a:tr>
              <a:tr h="817992">
                <a:tc>
                  <a:txBody>
                    <a:bodyPr/>
                    <a:lstStyle/>
                    <a:p>
                      <a:pPr algn="l" fontAlgn="t"/>
                      <a:r>
                        <a:rPr lang="en-IN" sz="1600" u="none" strike="noStrike">
                          <a:solidFill>
                            <a:srgbClr val="008000"/>
                          </a:solidFill>
                          <a:effectLst/>
                          <a:latin typeface="verdana" panose="020B0604030504040204" pitchFamily="34" charset="0"/>
                          <a:hlinkClick r:id="rId5"/>
                        </a:rPr>
                        <a:t>OutpuStreamWriter</a:t>
                      </a:r>
                      <a:endParaRPr lang="en-IN" sz="1600">
                        <a:solidFill>
                          <a:srgbClr val="000000"/>
                        </a:solidFill>
                        <a:effectLst/>
                        <a:latin typeface="verdana" panose="020B0604030504040204" pitchFamily="34" charset="0"/>
                      </a:endParaRP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class provides methods to convert from bytes to characters.</a:t>
                      </a: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16570323"/>
                  </a:ext>
                </a:extLst>
              </a:tr>
              <a:tr h="968236">
                <a:tc>
                  <a:txBody>
                    <a:bodyPr/>
                    <a:lstStyle/>
                    <a:p>
                      <a:pPr algn="l" fontAlgn="t"/>
                      <a:r>
                        <a:rPr lang="en-IN" sz="1600" u="none" strike="noStrike">
                          <a:solidFill>
                            <a:srgbClr val="008000"/>
                          </a:solidFill>
                          <a:effectLst/>
                          <a:latin typeface="verdana" panose="020B0604030504040204" pitchFamily="34" charset="0"/>
                          <a:hlinkClick r:id="rId6"/>
                        </a:rPr>
                        <a:t>PipedWriter</a:t>
                      </a:r>
                      <a:endParaRPr lang="en-IN" sz="1600">
                        <a:solidFill>
                          <a:srgbClr val="000000"/>
                        </a:solidFill>
                        <a:effectLst/>
                        <a:latin typeface="verdana" panose="020B0604030504040204" pitchFamily="34" charset="0"/>
                      </a:endParaRP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class provides methods to write the characters to the piped output stream.</a:t>
                      </a: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1758968"/>
                  </a:ext>
                </a:extLst>
              </a:tr>
              <a:tr h="817992">
                <a:tc>
                  <a:txBody>
                    <a:bodyPr/>
                    <a:lstStyle/>
                    <a:p>
                      <a:pPr algn="l" fontAlgn="t"/>
                      <a:r>
                        <a:rPr lang="en-IN" sz="1600" u="none" strike="noStrike">
                          <a:solidFill>
                            <a:srgbClr val="008000"/>
                          </a:solidFill>
                          <a:effectLst/>
                          <a:latin typeface="verdana" panose="020B0604030504040204" pitchFamily="34" charset="0"/>
                          <a:hlinkClick r:id="rId7"/>
                        </a:rPr>
                        <a:t>StringWriter</a:t>
                      </a:r>
                      <a:endParaRPr lang="en-IN" sz="1600">
                        <a:solidFill>
                          <a:srgbClr val="000000"/>
                        </a:solidFill>
                        <a:effectLst/>
                        <a:latin typeface="verdana" panose="020B0604030504040204" pitchFamily="34" charset="0"/>
                      </a:endParaRP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This class provides methods to write the characters to the string.</a:t>
                      </a:r>
                    </a:p>
                  </a:txBody>
                  <a:tcPr marL="24442" marR="24442" marT="24442" marB="2444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05641235"/>
                  </a:ext>
                </a:extLst>
              </a:tr>
            </a:tbl>
          </a:graphicData>
        </a:graphic>
      </p:graphicFrame>
    </p:spTree>
    <p:extLst>
      <p:ext uri="{BB962C8B-B14F-4D97-AF65-F5344CB8AC3E}">
        <p14:creationId xmlns:p14="http://schemas.microsoft.com/office/powerpoint/2010/main" val="2250434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0" y="163175"/>
            <a:ext cx="8361680" cy="646331"/>
          </a:xfrm>
          <a:prstGeom prst="rect">
            <a:avLst/>
          </a:prstGeom>
        </p:spPr>
        <p:txBody>
          <a:bodyPr wrap="square">
            <a:spAutoFit/>
          </a:bodyPr>
          <a:lstStyle/>
          <a:p>
            <a:r>
              <a:rPr lang="en-US" dirty="0">
                <a:solidFill>
                  <a:srgbClr val="000000"/>
                </a:solidFill>
                <a:latin typeface="verdana" panose="020B0604030504040204" pitchFamily="34" charset="0"/>
              </a:rPr>
              <a:t>To write the characters to the output stream, the Write class provides various methods given in the following table.</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985168959"/>
              </p:ext>
            </p:extLst>
          </p:nvPr>
        </p:nvGraphicFramePr>
        <p:xfrm>
          <a:off x="1595120" y="1239520"/>
          <a:ext cx="9784080" cy="5341308"/>
        </p:xfrm>
        <a:graphic>
          <a:graphicData uri="http://schemas.openxmlformats.org/drawingml/2006/table">
            <a:tbl>
              <a:tblPr/>
              <a:tblGrid>
                <a:gridCol w="4892040">
                  <a:extLst>
                    <a:ext uri="{9D8B030D-6E8A-4147-A177-3AD203B41FA5}">
                      <a16:colId xmlns:a16="http://schemas.microsoft.com/office/drawing/2014/main" val="2830679869"/>
                    </a:ext>
                  </a:extLst>
                </a:gridCol>
                <a:gridCol w="4892040">
                  <a:extLst>
                    <a:ext uri="{9D8B030D-6E8A-4147-A177-3AD203B41FA5}">
                      <a16:colId xmlns:a16="http://schemas.microsoft.com/office/drawing/2014/main" val="393913556"/>
                    </a:ext>
                  </a:extLst>
                </a:gridCol>
              </a:tblGrid>
              <a:tr h="641798">
                <a:tc>
                  <a:txBody>
                    <a:bodyPr/>
                    <a:lstStyle/>
                    <a:p>
                      <a:pPr algn="l" fontAlgn="t"/>
                      <a:r>
                        <a:rPr lang="en-IN" sz="1600" dirty="0">
                          <a:solidFill>
                            <a:srgbClr val="000000"/>
                          </a:solidFill>
                          <a:effectLst/>
                          <a:latin typeface="times new roman" panose="02020603050405020304" pitchFamily="18" charset="0"/>
                        </a:rPr>
                        <a:t>Method</a:t>
                      </a:r>
                    </a:p>
                  </a:txBody>
                  <a:tcPr marL="31340" marR="31340" marT="31340" marB="31340">
                    <a:lnL w="7620" cap="flat" cmpd="sng" algn="ctr">
                      <a:solidFill>
                        <a:srgbClr val="C04C6B"/>
                      </a:solidFill>
                      <a:prstDash val="solid"/>
                      <a:round/>
                      <a:headEnd type="none" w="med" len="med"/>
                      <a:tailEnd type="none" w="med" len="med"/>
                    </a:lnL>
                    <a:lnR w="7620" cap="flat" cmpd="sng" algn="ctr">
                      <a:solidFill>
                        <a:srgbClr val="C04C6B"/>
                      </a:solidFill>
                      <a:prstDash val="solid"/>
                      <a:round/>
                      <a:headEnd type="none" w="med" len="med"/>
                      <a:tailEnd type="none" w="med" len="med"/>
                    </a:lnR>
                    <a:lnT w="7620" cap="flat" cmpd="sng" algn="ctr">
                      <a:solidFill>
                        <a:srgbClr val="C04C6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31340" marR="31340" marT="31340" marB="31340">
                    <a:lnL w="7620" cap="flat" cmpd="sng" algn="ctr">
                      <a:solidFill>
                        <a:srgbClr val="C04C6B"/>
                      </a:solidFill>
                      <a:prstDash val="solid"/>
                      <a:round/>
                      <a:headEnd type="none" w="med" len="med"/>
                      <a:tailEnd type="none" w="med" len="med"/>
                    </a:lnL>
                    <a:lnR w="7620" cap="flat" cmpd="sng" algn="ctr">
                      <a:solidFill>
                        <a:srgbClr val="C04C6B"/>
                      </a:solidFill>
                      <a:prstDash val="solid"/>
                      <a:round/>
                      <a:headEnd type="none" w="med" len="med"/>
                      <a:tailEnd type="none" w="med" len="med"/>
                    </a:lnR>
                    <a:lnT w="7620" cap="flat" cmpd="sng" algn="ctr">
                      <a:solidFill>
                        <a:srgbClr val="C04C6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81867051"/>
                  </a:ext>
                </a:extLst>
              </a:tr>
              <a:tr h="524592">
                <a:tc>
                  <a:txBody>
                    <a:bodyPr/>
                    <a:lstStyle/>
                    <a:p>
                      <a:pPr algn="l" fontAlgn="t"/>
                      <a:r>
                        <a:rPr lang="en-IN" sz="1600">
                          <a:solidFill>
                            <a:srgbClr val="000000"/>
                          </a:solidFill>
                          <a:effectLst/>
                          <a:latin typeface="verdana" panose="020B0604030504040204" pitchFamily="34" charset="0"/>
                        </a:rPr>
                        <a:t>void write()</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method is used to write the data to the output stream.</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7422261"/>
                  </a:ext>
                </a:extLst>
              </a:tr>
              <a:tr h="642625">
                <a:tc>
                  <a:txBody>
                    <a:bodyPr/>
                    <a:lstStyle/>
                    <a:p>
                      <a:pPr algn="l" fontAlgn="t"/>
                      <a:r>
                        <a:rPr lang="en-IN" sz="1600">
                          <a:solidFill>
                            <a:srgbClr val="000000"/>
                          </a:solidFill>
                          <a:effectLst/>
                          <a:latin typeface="verdana" panose="020B0604030504040204" pitchFamily="34" charset="0"/>
                        </a:rPr>
                        <a:t>void write(int i)</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method is used to write a single character to the output stream.</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68225874"/>
                  </a:ext>
                </a:extLst>
              </a:tr>
              <a:tr h="642625">
                <a:tc>
                  <a:txBody>
                    <a:bodyPr/>
                    <a:lstStyle/>
                    <a:p>
                      <a:pPr algn="l" fontAlgn="t"/>
                      <a:r>
                        <a:rPr lang="en-IN" sz="1600">
                          <a:solidFill>
                            <a:srgbClr val="000000"/>
                          </a:solidFill>
                          <a:effectLst/>
                          <a:latin typeface="verdana" panose="020B0604030504040204" pitchFamily="34" charset="0"/>
                        </a:rPr>
                        <a:t>Void write(char buffer[])</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method is used to write the array of characters to the output stream.</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07598958"/>
                  </a:ext>
                </a:extLst>
              </a:tr>
              <a:tr h="760659">
                <a:tc>
                  <a:txBody>
                    <a:bodyPr/>
                    <a:lstStyle/>
                    <a:p>
                      <a:pPr algn="l" fontAlgn="t"/>
                      <a:r>
                        <a:rPr lang="en-IN" sz="1600" dirty="0">
                          <a:solidFill>
                            <a:srgbClr val="000000"/>
                          </a:solidFill>
                          <a:effectLst/>
                          <a:latin typeface="verdana" panose="020B0604030504040204" pitchFamily="34" charset="0"/>
                        </a:rPr>
                        <a:t>void write(char buffer [],</a:t>
                      </a:r>
                      <a:r>
                        <a:rPr lang="en-IN" sz="1600" dirty="0" err="1">
                          <a:solidFill>
                            <a:srgbClr val="000000"/>
                          </a:solidFill>
                          <a:effectLst/>
                          <a:latin typeface="verdana" panose="020B0604030504040204" pitchFamily="34" charset="0"/>
                        </a:rPr>
                        <a:t>int</a:t>
                      </a:r>
                      <a:r>
                        <a:rPr lang="en-IN" sz="1600" dirty="0">
                          <a:solidFill>
                            <a:srgbClr val="000000"/>
                          </a:solidFill>
                          <a:effectLst/>
                          <a:latin typeface="verdana" panose="020B0604030504040204" pitchFamily="34" charset="0"/>
                        </a:rPr>
                        <a:t> </a:t>
                      </a:r>
                      <a:r>
                        <a:rPr lang="en-IN" sz="1600" dirty="0" err="1">
                          <a:solidFill>
                            <a:srgbClr val="000000"/>
                          </a:solidFill>
                          <a:effectLst/>
                          <a:latin typeface="verdana" panose="020B0604030504040204" pitchFamily="34" charset="0"/>
                        </a:rPr>
                        <a:t>loc</a:t>
                      </a:r>
                      <a:r>
                        <a:rPr lang="en-IN" sz="1600" dirty="0">
                          <a:solidFill>
                            <a:srgbClr val="000000"/>
                          </a:solidFill>
                          <a:effectLst/>
                          <a:latin typeface="verdana" panose="020B0604030504040204" pitchFamily="34" charset="0"/>
                        </a:rPr>
                        <a:t>, </a:t>
                      </a:r>
                      <a:r>
                        <a:rPr lang="en-IN" sz="1600" dirty="0" err="1">
                          <a:solidFill>
                            <a:srgbClr val="000000"/>
                          </a:solidFill>
                          <a:effectLst/>
                          <a:latin typeface="verdana" panose="020B0604030504040204" pitchFamily="34" charset="0"/>
                        </a:rPr>
                        <a:t>int</a:t>
                      </a:r>
                      <a:r>
                        <a:rPr lang="en-IN" sz="1600" dirty="0">
                          <a:solidFill>
                            <a:srgbClr val="000000"/>
                          </a:solidFill>
                          <a:effectLst/>
                          <a:latin typeface="verdana" panose="020B0604030504040204" pitchFamily="34" charset="0"/>
                        </a:rPr>
                        <a:t> </a:t>
                      </a:r>
                      <a:r>
                        <a:rPr lang="en-IN" sz="1600" dirty="0" err="1">
                          <a:solidFill>
                            <a:srgbClr val="000000"/>
                          </a:solidFill>
                          <a:effectLst/>
                          <a:latin typeface="verdana" panose="020B0604030504040204" pitchFamily="34" charset="0"/>
                        </a:rPr>
                        <a:t>nChars</a:t>
                      </a:r>
                      <a:r>
                        <a:rPr lang="en-IN" sz="1600" dirty="0">
                          <a:solidFill>
                            <a:srgbClr val="000000"/>
                          </a:solidFill>
                          <a:effectLst/>
                          <a:latin typeface="verdana" panose="020B0604030504040204" pitchFamily="34" charset="0"/>
                        </a:rPr>
                        <a:t>)</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This method is used to write the nChars characters to the character array from the specified location.</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33945509"/>
                  </a:ext>
                </a:extLst>
              </a:tr>
              <a:tr h="1350825">
                <a:tc>
                  <a:txBody>
                    <a:bodyPr/>
                    <a:lstStyle/>
                    <a:p>
                      <a:pPr algn="l" fontAlgn="t"/>
                      <a:r>
                        <a:rPr lang="en-IN" sz="1600">
                          <a:solidFill>
                            <a:srgbClr val="000000"/>
                          </a:solidFill>
                          <a:effectLst/>
                          <a:latin typeface="verdana" panose="020B0604030504040204" pitchFamily="34" charset="0"/>
                        </a:rPr>
                        <a:t>void close ()</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method is used to close the output stream. However, this generates the IOException if an attempt is made to write to the output stream after closing the stream.</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84173049"/>
                  </a:ext>
                </a:extLst>
              </a:tr>
              <a:tr h="760659">
                <a:tc>
                  <a:txBody>
                    <a:bodyPr/>
                    <a:lstStyle/>
                    <a:p>
                      <a:pPr algn="l" fontAlgn="t"/>
                      <a:r>
                        <a:rPr lang="en-IN" sz="1600">
                          <a:solidFill>
                            <a:srgbClr val="000000"/>
                          </a:solidFill>
                          <a:effectLst/>
                          <a:latin typeface="verdana" panose="020B0604030504040204" pitchFamily="34" charset="0"/>
                        </a:rPr>
                        <a:t>void flush ()</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This method is used to flush the output stream and writes the waiting buffered characters.</a:t>
                      </a:r>
                    </a:p>
                  </a:txBody>
                  <a:tcPr marL="20894" marR="20894" marT="20894" marB="2089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8013276"/>
                  </a:ext>
                </a:extLst>
              </a:tr>
            </a:tbl>
          </a:graphicData>
        </a:graphic>
      </p:graphicFrame>
    </p:spTree>
    <p:extLst>
      <p:ext uri="{BB962C8B-B14F-4D97-AF65-F5344CB8AC3E}">
        <p14:creationId xmlns:p14="http://schemas.microsoft.com/office/powerpoint/2010/main" val="148980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Stream</a:t>
            </a:r>
          </a:p>
        </p:txBody>
      </p:sp>
      <p:sp>
        <p:nvSpPr>
          <p:cNvPr id="3" name="Content Placeholder 2"/>
          <p:cNvSpPr>
            <a:spLocks noGrp="1"/>
          </p:cNvSpPr>
          <p:nvPr>
            <p:ph idx="1"/>
          </p:nvPr>
        </p:nvSpPr>
        <p:spPr/>
        <p:txBody>
          <a:bodyPr/>
          <a:lstStyle/>
          <a:p>
            <a:r>
              <a:rPr lang="en-US" dirty="0"/>
              <a:t>A stream is a sequence of data. In Java, a stream is composed of bytes. It's called a stream because it is like a stream of water that continues to flow.</a:t>
            </a:r>
          </a:p>
          <a:p>
            <a:r>
              <a:rPr lang="en-US" dirty="0"/>
              <a:t>In Java, 3 streams are created for us automatically. All these streams are attached with the console.</a:t>
            </a:r>
          </a:p>
          <a:p>
            <a:r>
              <a:rPr lang="en-US" b="1" dirty="0"/>
              <a:t>1) </a:t>
            </a:r>
            <a:r>
              <a:rPr lang="en-US" b="1" dirty="0" err="1"/>
              <a:t>System.out</a:t>
            </a:r>
            <a:r>
              <a:rPr lang="en-US" b="1" dirty="0"/>
              <a:t>: </a:t>
            </a:r>
            <a:r>
              <a:rPr lang="en-US" dirty="0"/>
              <a:t>standard output stream</a:t>
            </a:r>
          </a:p>
          <a:p>
            <a:r>
              <a:rPr lang="en-US" b="1" dirty="0"/>
              <a:t>2) System.in: </a:t>
            </a:r>
            <a:r>
              <a:rPr lang="en-US" dirty="0"/>
              <a:t>standard input stream</a:t>
            </a:r>
          </a:p>
          <a:p>
            <a:r>
              <a:rPr lang="en-US" b="1" dirty="0"/>
              <a:t>3) </a:t>
            </a:r>
            <a:r>
              <a:rPr lang="en-US" b="1" dirty="0" err="1"/>
              <a:t>System.err</a:t>
            </a:r>
            <a:r>
              <a:rPr lang="en-US" b="1" dirty="0"/>
              <a:t>: </a:t>
            </a:r>
            <a:r>
              <a:rPr lang="en-US" dirty="0"/>
              <a:t>standard error </a:t>
            </a:r>
            <a:r>
              <a:rPr lang="en-US" dirty="0" smtClean="0"/>
              <a:t>stream</a:t>
            </a:r>
            <a:endParaRPr lang="en-US" dirty="0"/>
          </a:p>
        </p:txBody>
      </p:sp>
    </p:spTree>
    <p:extLst>
      <p:ext uri="{BB962C8B-B14F-4D97-AF65-F5344CB8AC3E}">
        <p14:creationId xmlns:p14="http://schemas.microsoft.com/office/powerpoint/2010/main" val="4044185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64566"/>
            <a:ext cx="8915400" cy="4746656"/>
          </a:xfrm>
        </p:spPr>
        <p:txBody>
          <a:bodyPr>
            <a:normAutofit/>
          </a:bodyPr>
          <a:lstStyle/>
          <a:p>
            <a:pPr marL="0" indent="0">
              <a:buNone/>
            </a:pPr>
            <a:r>
              <a:rPr lang="en-US" sz="2000" dirty="0"/>
              <a:t>Let's see the code to print </a:t>
            </a:r>
            <a:r>
              <a:rPr lang="en-US" sz="2000" b="1" dirty="0"/>
              <a:t>output and an error</a:t>
            </a:r>
            <a:r>
              <a:rPr lang="en-US" sz="2000" dirty="0"/>
              <a:t> message to the console.</a:t>
            </a:r>
          </a:p>
          <a:p>
            <a:pPr marL="0" indent="0">
              <a:buNone/>
            </a:pPr>
            <a:endParaRPr lang="en-IN" sz="2000" dirty="0" smtClean="0"/>
          </a:p>
          <a:p>
            <a:pPr marL="0" indent="0">
              <a:buNone/>
            </a:pPr>
            <a:r>
              <a:rPr lang="en-IN" sz="2000" dirty="0" err="1" smtClean="0"/>
              <a:t>System.out.println</a:t>
            </a:r>
            <a:r>
              <a:rPr lang="en-IN" sz="2000" dirty="0"/>
              <a:t>("simple message");  </a:t>
            </a:r>
          </a:p>
          <a:p>
            <a:pPr marL="0" indent="0">
              <a:buNone/>
            </a:pPr>
            <a:r>
              <a:rPr lang="en-IN" sz="2000" dirty="0" err="1"/>
              <a:t>System.err.println</a:t>
            </a:r>
            <a:r>
              <a:rPr lang="en-IN" sz="2000" dirty="0"/>
              <a:t>("error message");  </a:t>
            </a:r>
          </a:p>
          <a:p>
            <a:endParaRPr lang="en-IN" sz="2000" dirty="0" smtClean="0"/>
          </a:p>
          <a:p>
            <a:r>
              <a:rPr lang="en-IN" sz="2000" dirty="0" smtClean="0"/>
              <a:t>Let's </a:t>
            </a:r>
            <a:r>
              <a:rPr lang="en-IN" sz="2000" dirty="0"/>
              <a:t>see the code to get </a:t>
            </a:r>
            <a:r>
              <a:rPr lang="en-IN" sz="2000" b="1" dirty="0"/>
              <a:t>input</a:t>
            </a:r>
            <a:r>
              <a:rPr lang="en-IN" sz="2000" dirty="0"/>
              <a:t> from console.</a:t>
            </a:r>
          </a:p>
          <a:p>
            <a:pPr marL="0" indent="0">
              <a:buNone/>
            </a:pPr>
            <a:endParaRPr lang="en-IN" sz="2000" b="1" dirty="0" smtClean="0"/>
          </a:p>
          <a:p>
            <a:pPr marL="0" indent="0">
              <a:buNone/>
            </a:pPr>
            <a:r>
              <a:rPr lang="en-IN" sz="2000" b="1" dirty="0" err="1" smtClean="0"/>
              <a:t>int</a:t>
            </a:r>
            <a:r>
              <a:rPr lang="en-IN" sz="2000" dirty="0"/>
              <a:t> </a:t>
            </a:r>
            <a:r>
              <a:rPr lang="en-IN" sz="2000" dirty="0" err="1"/>
              <a:t>i</a:t>
            </a:r>
            <a:r>
              <a:rPr lang="en-IN" sz="2000" dirty="0"/>
              <a:t>=</a:t>
            </a:r>
            <a:r>
              <a:rPr lang="en-IN" sz="2000" dirty="0" err="1"/>
              <a:t>System.in.read</a:t>
            </a:r>
            <a:r>
              <a:rPr lang="en-IN" sz="2000" dirty="0"/>
              <a:t>();//returns ASCII code of 1st character  </a:t>
            </a:r>
          </a:p>
          <a:p>
            <a:pPr marL="0" indent="0">
              <a:buNone/>
            </a:pPr>
            <a:r>
              <a:rPr lang="en-IN" sz="2000" dirty="0" err="1"/>
              <a:t>System.out.println</a:t>
            </a:r>
            <a:r>
              <a:rPr lang="en-IN" sz="2000" dirty="0"/>
              <a:t>((</a:t>
            </a:r>
            <a:r>
              <a:rPr lang="en-IN" sz="2000" b="1" dirty="0"/>
              <a:t>char</a:t>
            </a:r>
            <a:r>
              <a:rPr lang="en-IN" sz="2000" dirty="0"/>
              <a:t>)</a:t>
            </a:r>
            <a:r>
              <a:rPr lang="en-IN" sz="2000" dirty="0" err="1"/>
              <a:t>i</a:t>
            </a:r>
            <a:r>
              <a:rPr lang="en-IN" sz="2000" dirty="0"/>
              <a:t>);//will print the character  </a:t>
            </a:r>
          </a:p>
        </p:txBody>
      </p:sp>
    </p:spTree>
    <p:extLst>
      <p:ext uri="{BB962C8B-B14F-4D97-AF65-F5344CB8AC3E}">
        <p14:creationId xmlns:p14="http://schemas.microsoft.com/office/powerpoint/2010/main" val="3037480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OutputStream</a:t>
            </a:r>
            <a:r>
              <a:rPr lang="en-IN" dirty="0"/>
              <a:t> vs </a:t>
            </a:r>
            <a:r>
              <a:rPr lang="en-IN" dirty="0" err="1"/>
              <a:t>InputStream</a:t>
            </a:r>
            <a:endParaRPr lang="en-IN" dirty="0"/>
          </a:p>
        </p:txBody>
      </p:sp>
      <p:sp>
        <p:nvSpPr>
          <p:cNvPr id="3" name="Content Placeholder 2"/>
          <p:cNvSpPr>
            <a:spLocks noGrp="1"/>
          </p:cNvSpPr>
          <p:nvPr>
            <p:ph idx="1"/>
          </p:nvPr>
        </p:nvSpPr>
        <p:spPr>
          <a:xfrm>
            <a:off x="2018581" y="2009955"/>
            <a:ext cx="9486031" cy="5003321"/>
          </a:xfrm>
        </p:spPr>
        <p:txBody>
          <a:bodyPr>
            <a:normAutofit/>
          </a:bodyPr>
          <a:lstStyle/>
          <a:p>
            <a:r>
              <a:rPr lang="en-US" dirty="0"/>
              <a:t>The explanation of </a:t>
            </a:r>
            <a:r>
              <a:rPr lang="en-US" dirty="0" err="1"/>
              <a:t>OutputStream</a:t>
            </a:r>
            <a:r>
              <a:rPr lang="en-US" dirty="0"/>
              <a:t> and </a:t>
            </a:r>
            <a:r>
              <a:rPr lang="en-US" dirty="0" err="1"/>
              <a:t>InputStream</a:t>
            </a:r>
            <a:r>
              <a:rPr lang="en-US" dirty="0"/>
              <a:t> classes are given below</a:t>
            </a:r>
            <a:r>
              <a:rPr lang="en-US" dirty="0" smtClean="0"/>
              <a:t>:</a:t>
            </a:r>
          </a:p>
          <a:p>
            <a:endParaRPr lang="en-US" dirty="0"/>
          </a:p>
          <a:p>
            <a:r>
              <a:rPr lang="en-US" sz="2000" b="1" dirty="0" err="1"/>
              <a:t>OutputStream</a:t>
            </a:r>
            <a:endParaRPr lang="en-US" sz="2000" b="1" dirty="0"/>
          </a:p>
          <a:p>
            <a:pPr lvl="1"/>
            <a:r>
              <a:rPr lang="en-US" sz="1800" dirty="0"/>
              <a:t>Java application uses an output stream to write data to a destination; it may be a file, an array, peripheral device or socket</a:t>
            </a:r>
            <a:r>
              <a:rPr lang="en-US" sz="1800" dirty="0" smtClean="0"/>
              <a:t>.</a:t>
            </a:r>
          </a:p>
          <a:p>
            <a:pPr lvl="1"/>
            <a:endParaRPr lang="en-US" sz="1800" dirty="0"/>
          </a:p>
          <a:p>
            <a:r>
              <a:rPr lang="en-US" sz="2000" b="1" dirty="0" err="1"/>
              <a:t>InputStream</a:t>
            </a:r>
            <a:endParaRPr lang="en-US" b="1" dirty="0"/>
          </a:p>
          <a:p>
            <a:pPr lvl="1"/>
            <a:r>
              <a:rPr lang="en-US" sz="1800" dirty="0"/>
              <a:t>Java application uses an input stream to read data from a source; it may be a file, an array, peripheral device or socket.</a:t>
            </a:r>
          </a:p>
          <a:p>
            <a:endParaRPr lang="en-US" dirty="0" smtClean="0"/>
          </a:p>
          <a:p>
            <a:r>
              <a:rPr lang="en-US" dirty="0" smtClean="0"/>
              <a:t>Let's </a:t>
            </a:r>
            <a:r>
              <a:rPr lang="en-US" dirty="0"/>
              <a:t>understand the working of Java </a:t>
            </a:r>
            <a:r>
              <a:rPr lang="en-US" dirty="0" err="1"/>
              <a:t>OutputStream</a:t>
            </a:r>
            <a:r>
              <a:rPr lang="en-US" dirty="0"/>
              <a:t> and </a:t>
            </a:r>
            <a:r>
              <a:rPr lang="en-US" dirty="0" err="1"/>
              <a:t>InputStream</a:t>
            </a:r>
            <a:r>
              <a:rPr lang="en-US" dirty="0"/>
              <a:t> by the figure given below</a:t>
            </a:r>
            <a:r>
              <a:rPr lang="en-US" dirty="0" smtClean="0"/>
              <a:t>.</a:t>
            </a:r>
            <a:endParaRPr lang="en-US" dirty="0"/>
          </a:p>
        </p:txBody>
      </p:sp>
    </p:spTree>
    <p:extLst>
      <p:ext uri="{BB962C8B-B14F-4D97-AF65-F5344CB8AC3E}">
        <p14:creationId xmlns:p14="http://schemas.microsoft.com/office/powerpoint/2010/main" val="3951089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899" y="1851053"/>
            <a:ext cx="10460616" cy="3324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868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OutputStream</a:t>
            </a:r>
            <a:r>
              <a:rPr lang="en-IN" dirty="0"/>
              <a:t> class</a:t>
            </a:r>
          </a:p>
        </p:txBody>
      </p:sp>
      <p:sp>
        <p:nvSpPr>
          <p:cNvPr id="3" name="Content Placeholder 2"/>
          <p:cNvSpPr>
            <a:spLocks noGrp="1"/>
          </p:cNvSpPr>
          <p:nvPr>
            <p:ph idx="1"/>
          </p:nvPr>
        </p:nvSpPr>
        <p:spPr>
          <a:xfrm>
            <a:off x="2589212" y="1544128"/>
            <a:ext cx="8915400" cy="4367094"/>
          </a:xfrm>
        </p:spPr>
        <p:txBody>
          <a:bodyPr/>
          <a:lstStyle/>
          <a:p>
            <a:r>
              <a:rPr lang="en-US" dirty="0" err="1"/>
              <a:t>OutputStream</a:t>
            </a:r>
            <a:r>
              <a:rPr lang="en-US" dirty="0"/>
              <a:t> class is an abstract class. It is the superclass of all classes representing an output stream of bytes. An output stream accepts output bytes and sends them to some sink</a:t>
            </a:r>
            <a:r>
              <a:rPr lang="en-US" dirty="0" smtClean="0"/>
              <a:t>.</a:t>
            </a:r>
          </a:p>
          <a:p>
            <a:r>
              <a:rPr lang="en-US" altLang="en-US" dirty="0">
                <a:solidFill>
                  <a:srgbClr val="610B4B"/>
                </a:solidFill>
                <a:latin typeface="erdana"/>
              </a:rPr>
              <a:t>Useful methods of </a:t>
            </a:r>
            <a:r>
              <a:rPr lang="en-US" altLang="en-US" dirty="0" err="1">
                <a:solidFill>
                  <a:srgbClr val="610B4B"/>
                </a:solidFill>
                <a:latin typeface="erdana"/>
              </a:rPr>
              <a:t>OutputStream</a:t>
            </a:r>
            <a:endParaRPr lang="en-IN" dirty="0"/>
          </a:p>
          <a:p>
            <a:endParaRPr lang="en-IN"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37566714"/>
              </p:ext>
            </p:extLst>
          </p:nvPr>
        </p:nvGraphicFramePr>
        <p:xfrm>
          <a:off x="2589212" y="3207502"/>
          <a:ext cx="8675874" cy="3139440"/>
        </p:xfrm>
        <a:graphic>
          <a:graphicData uri="http://schemas.openxmlformats.org/drawingml/2006/table">
            <a:tbl>
              <a:tblPr/>
              <a:tblGrid>
                <a:gridCol w="4337937">
                  <a:extLst>
                    <a:ext uri="{9D8B030D-6E8A-4147-A177-3AD203B41FA5}">
                      <a16:colId xmlns:a16="http://schemas.microsoft.com/office/drawing/2014/main" val="3207321824"/>
                    </a:ext>
                  </a:extLst>
                </a:gridCol>
                <a:gridCol w="4337937">
                  <a:extLst>
                    <a:ext uri="{9D8B030D-6E8A-4147-A177-3AD203B41FA5}">
                      <a16:colId xmlns:a16="http://schemas.microsoft.com/office/drawing/2014/main" val="1350479226"/>
                    </a:ext>
                  </a:extLst>
                </a:gridCol>
              </a:tblGrid>
              <a:tr h="316279">
                <a:tc>
                  <a:txBody>
                    <a:bodyPr/>
                    <a:lstStyle/>
                    <a:p>
                      <a:pPr algn="l" fontAlgn="t"/>
                      <a:r>
                        <a:rPr lang="en-IN">
                          <a:solidFill>
                            <a:srgbClr val="000000"/>
                          </a:solidFill>
                          <a:effectLst/>
                          <a:latin typeface="times new roman" panose="02020603050405020304" pitchFamily="18" charset="0"/>
                        </a:rPr>
                        <a:t>Method</a:t>
                      </a:r>
                    </a:p>
                  </a:txBody>
                  <a:tcPr marT="91440" marB="91440">
                    <a:lnL w="7620" cap="flat" cmpd="sng" algn="ctr">
                      <a:solidFill>
                        <a:srgbClr val="6069A9"/>
                      </a:solidFill>
                      <a:prstDash val="solid"/>
                      <a:round/>
                      <a:headEnd type="none" w="med" len="med"/>
                      <a:tailEnd type="none" w="med" len="med"/>
                    </a:lnL>
                    <a:lnR w="7620" cap="flat" cmpd="sng" algn="ctr">
                      <a:solidFill>
                        <a:srgbClr val="6069A9"/>
                      </a:solidFill>
                      <a:prstDash val="solid"/>
                      <a:round/>
                      <a:headEnd type="none" w="med" len="med"/>
                      <a:tailEnd type="none" w="med" len="med"/>
                    </a:lnR>
                    <a:lnT w="7620" cap="flat" cmpd="sng" algn="ctr">
                      <a:solidFill>
                        <a:srgbClr val="6069A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6069A9"/>
                      </a:solidFill>
                      <a:prstDash val="solid"/>
                      <a:round/>
                      <a:headEnd type="none" w="med" len="med"/>
                      <a:tailEnd type="none" w="med" len="med"/>
                    </a:lnL>
                    <a:lnR w="7620" cap="flat" cmpd="sng" algn="ctr">
                      <a:solidFill>
                        <a:srgbClr val="6069A9"/>
                      </a:solidFill>
                      <a:prstDash val="solid"/>
                      <a:round/>
                      <a:headEnd type="none" w="med" len="med"/>
                      <a:tailEnd type="none" w="med" len="med"/>
                    </a:lnR>
                    <a:lnT w="7620" cap="flat" cmpd="sng" algn="ctr">
                      <a:solidFill>
                        <a:srgbClr val="6069A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77430210"/>
                  </a:ext>
                </a:extLst>
              </a:tr>
              <a:tr h="653644">
                <a:tc>
                  <a:txBody>
                    <a:bodyPr/>
                    <a:lstStyle/>
                    <a:p>
                      <a:pPr algn="l" fontAlgn="t"/>
                      <a:r>
                        <a:rPr lang="en-US" dirty="0">
                          <a:solidFill>
                            <a:srgbClr val="000000"/>
                          </a:solidFill>
                          <a:effectLst/>
                          <a:latin typeface="verdana" panose="020B0604030504040204" pitchFamily="34" charset="0"/>
                        </a:rPr>
                        <a:t>1) public void write(</a:t>
                      </a:r>
                      <a:r>
                        <a:rPr lang="en-US" dirty="0" err="1">
                          <a:solidFill>
                            <a:srgbClr val="000000"/>
                          </a:solidFill>
                          <a:effectLst/>
                          <a:latin typeface="verdana" panose="020B0604030504040204" pitchFamily="34" charset="0"/>
                        </a:rPr>
                        <a:t>int</a:t>
                      </a:r>
                      <a:r>
                        <a:rPr lang="en-US" dirty="0">
                          <a:solidFill>
                            <a:srgbClr val="000000"/>
                          </a:solidFill>
                          <a:effectLst/>
                          <a:latin typeface="verdana" panose="020B0604030504040204" pitchFamily="34" charset="0"/>
                        </a:rPr>
                        <a:t>)throws </a:t>
                      </a:r>
                      <a:r>
                        <a:rPr lang="en-US" dirty="0" err="1">
                          <a:solidFill>
                            <a:srgbClr val="000000"/>
                          </a:solidFill>
                          <a:effectLst/>
                          <a:latin typeface="verdana" panose="020B0604030504040204" pitchFamily="34" charset="0"/>
                        </a:rPr>
                        <a:t>IOException</a:t>
                      </a:r>
                      <a:endParaRPr lang="en-US"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is used to write a byte to the current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20777063"/>
                  </a:ext>
                </a:extLst>
              </a:tr>
              <a:tr h="653644">
                <a:tc>
                  <a:txBody>
                    <a:bodyPr/>
                    <a:lstStyle/>
                    <a:p>
                      <a:pPr algn="l" fontAlgn="t"/>
                      <a:r>
                        <a:rPr lang="en-US">
                          <a:solidFill>
                            <a:srgbClr val="000000"/>
                          </a:solidFill>
                          <a:effectLst/>
                          <a:latin typeface="verdana" panose="020B0604030504040204" pitchFamily="34" charset="0"/>
                        </a:rPr>
                        <a:t>2) public void write(byte[])throws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is used to write an array of byte to the current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94059752"/>
                  </a:ext>
                </a:extLst>
              </a:tr>
              <a:tr h="463876">
                <a:tc>
                  <a:txBody>
                    <a:bodyPr/>
                    <a:lstStyle/>
                    <a:p>
                      <a:pPr algn="l" fontAlgn="t"/>
                      <a:r>
                        <a:rPr lang="en-US">
                          <a:solidFill>
                            <a:srgbClr val="000000"/>
                          </a:solidFill>
                          <a:effectLst/>
                          <a:latin typeface="verdana" panose="020B0604030504040204" pitchFamily="34" charset="0"/>
                        </a:rPr>
                        <a:t>3) public void flush()throws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flushes the current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16257431"/>
                  </a:ext>
                </a:extLst>
              </a:tr>
              <a:tr h="463876">
                <a:tc>
                  <a:txBody>
                    <a:bodyPr/>
                    <a:lstStyle/>
                    <a:p>
                      <a:pPr algn="l" fontAlgn="t"/>
                      <a:r>
                        <a:rPr lang="en-US">
                          <a:solidFill>
                            <a:srgbClr val="000000"/>
                          </a:solidFill>
                          <a:effectLst/>
                          <a:latin typeface="verdana" panose="020B0604030504040204" pitchFamily="34" charset="0"/>
                        </a:rPr>
                        <a:t>4) public void close()throws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is used to close the current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92393559"/>
                  </a:ext>
                </a:extLst>
              </a:tr>
            </a:tbl>
          </a:graphicData>
        </a:graphic>
      </p:graphicFrame>
    </p:spTree>
    <p:extLst>
      <p:ext uri="{BB962C8B-B14F-4D97-AF65-F5344CB8AC3E}">
        <p14:creationId xmlns:p14="http://schemas.microsoft.com/office/powerpoint/2010/main" val="493056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OutputStream</a:t>
            </a:r>
            <a:r>
              <a:rPr lang="en-IN" dirty="0"/>
              <a:t> Hierarchy</a:t>
            </a:r>
          </a:p>
        </p:txBody>
      </p:sp>
      <p:pic>
        <p:nvPicPr>
          <p:cNvPr id="3074" name="Picture 2" descr="Java output stream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824" y="2017114"/>
            <a:ext cx="9492933" cy="369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304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InputStream</a:t>
            </a:r>
            <a:r>
              <a:rPr lang="en-IN" dirty="0"/>
              <a:t> </a:t>
            </a:r>
            <a:r>
              <a:rPr lang="en-IN" dirty="0" smtClean="0"/>
              <a:t>class</a:t>
            </a:r>
            <a:endParaRPr lang="en-IN" dirty="0"/>
          </a:p>
        </p:txBody>
      </p:sp>
      <p:sp>
        <p:nvSpPr>
          <p:cNvPr id="3" name="Content Placeholder 2"/>
          <p:cNvSpPr>
            <a:spLocks noGrp="1"/>
          </p:cNvSpPr>
          <p:nvPr>
            <p:ph idx="1"/>
          </p:nvPr>
        </p:nvSpPr>
        <p:spPr/>
        <p:txBody>
          <a:bodyPr/>
          <a:lstStyle/>
          <a:p>
            <a:r>
              <a:rPr lang="en-US" dirty="0" err="1"/>
              <a:t>InputStream</a:t>
            </a:r>
            <a:r>
              <a:rPr lang="en-US" dirty="0"/>
              <a:t> class is an abstract class. It is the superclass of all classes representing an input stream of bytes.</a:t>
            </a:r>
          </a:p>
          <a:p>
            <a:r>
              <a:rPr lang="en-IN" dirty="0">
                <a:solidFill>
                  <a:srgbClr val="610B4B"/>
                </a:solidFill>
                <a:latin typeface="erdana"/>
              </a:rPr>
              <a:t>Useful methods of </a:t>
            </a:r>
            <a:r>
              <a:rPr lang="en-IN" dirty="0" err="1">
                <a:solidFill>
                  <a:srgbClr val="610B4B"/>
                </a:solidFill>
                <a:latin typeface="erdana"/>
              </a:rPr>
              <a:t>InputStream</a:t>
            </a:r>
            <a:r>
              <a:rPr lang="en-IN" dirty="0">
                <a:solidFill>
                  <a:srgbClr val="610B4B"/>
                </a:solidFill>
                <a:latin typeface="erdana"/>
              </a:rPr>
              <a:t/>
            </a:r>
            <a:br>
              <a:rPr lang="en-IN" dirty="0">
                <a:solidFill>
                  <a:srgbClr val="610B4B"/>
                </a:solidFill>
                <a:latin typeface="erdana"/>
              </a:rPr>
            </a:br>
            <a:endParaRPr lang="en-IN" dirty="0">
              <a:solidFill>
                <a:srgbClr val="610B4B"/>
              </a:solidFill>
              <a:latin typeface="erdana"/>
            </a:endParaRPr>
          </a:p>
        </p:txBody>
      </p:sp>
      <p:graphicFrame>
        <p:nvGraphicFramePr>
          <p:cNvPr id="4" name="Table 3"/>
          <p:cNvGraphicFramePr>
            <a:graphicFrameLocks noGrp="1"/>
          </p:cNvGraphicFramePr>
          <p:nvPr>
            <p:extLst>
              <p:ext uri="{D42A27DB-BD31-4B8C-83A1-F6EECF244321}">
                <p14:modId xmlns:p14="http://schemas.microsoft.com/office/powerpoint/2010/main" val="1256823824"/>
              </p:ext>
            </p:extLst>
          </p:nvPr>
        </p:nvGraphicFramePr>
        <p:xfrm>
          <a:off x="2502466" y="3383280"/>
          <a:ext cx="8884402" cy="3017520"/>
        </p:xfrm>
        <a:graphic>
          <a:graphicData uri="http://schemas.openxmlformats.org/drawingml/2006/table">
            <a:tbl>
              <a:tblPr/>
              <a:tblGrid>
                <a:gridCol w="4442201">
                  <a:extLst>
                    <a:ext uri="{9D8B030D-6E8A-4147-A177-3AD203B41FA5}">
                      <a16:colId xmlns:a16="http://schemas.microsoft.com/office/drawing/2014/main" val="1465076713"/>
                    </a:ext>
                  </a:extLst>
                </a:gridCol>
                <a:gridCol w="4442201">
                  <a:extLst>
                    <a:ext uri="{9D8B030D-6E8A-4147-A177-3AD203B41FA5}">
                      <a16:colId xmlns:a16="http://schemas.microsoft.com/office/drawing/2014/main" val="3470812063"/>
                    </a:ext>
                  </a:extLst>
                </a:gridCol>
              </a:tblGrid>
              <a:tr h="277907">
                <a:tc>
                  <a:txBody>
                    <a:bodyPr/>
                    <a:lstStyle/>
                    <a:p>
                      <a:pPr algn="l" fontAlgn="t"/>
                      <a:r>
                        <a:rPr lang="en-IN" dirty="0">
                          <a:solidFill>
                            <a:srgbClr val="000000"/>
                          </a:solidFill>
                          <a:effectLst/>
                          <a:latin typeface="times new roman" panose="02020603050405020304" pitchFamily="18" charset="0"/>
                        </a:rPr>
                        <a:t>Method</a:t>
                      </a:r>
                    </a:p>
                  </a:txBody>
                  <a:tcPr marT="91440" marB="91440">
                    <a:lnL w="7620" cap="flat" cmpd="sng" algn="ctr">
                      <a:solidFill>
                        <a:srgbClr val="101E18"/>
                      </a:solidFill>
                      <a:prstDash val="solid"/>
                      <a:round/>
                      <a:headEnd type="none" w="med" len="med"/>
                      <a:tailEnd type="none" w="med" len="med"/>
                    </a:lnL>
                    <a:lnR w="7620" cap="flat" cmpd="sng" algn="ctr">
                      <a:solidFill>
                        <a:srgbClr val="101E18"/>
                      </a:solidFill>
                      <a:prstDash val="solid"/>
                      <a:round/>
                      <a:headEnd type="none" w="med" len="med"/>
                      <a:tailEnd type="none" w="med" len="med"/>
                    </a:lnR>
                    <a:lnT w="7620" cap="flat" cmpd="sng" algn="ctr">
                      <a:solidFill>
                        <a:srgbClr val="101E1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101E18"/>
                      </a:solidFill>
                      <a:prstDash val="solid"/>
                      <a:round/>
                      <a:headEnd type="none" w="med" len="med"/>
                      <a:tailEnd type="none" w="med" len="med"/>
                    </a:lnL>
                    <a:lnR w="7620" cap="flat" cmpd="sng" algn="ctr">
                      <a:solidFill>
                        <a:srgbClr val="101E18"/>
                      </a:solidFill>
                      <a:prstDash val="solid"/>
                      <a:round/>
                      <a:headEnd type="none" w="med" len="med"/>
                      <a:tailEnd type="none" w="med" len="med"/>
                    </a:lnR>
                    <a:lnT w="7620" cap="flat" cmpd="sng" algn="ctr">
                      <a:solidFill>
                        <a:srgbClr val="101E1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95316293"/>
                  </a:ext>
                </a:extLst>
              </a:tr>
              <a:tr h="741085">
                <a:tc>
                  <a:txBody>
                    <a:bodyPr/>
                    <a:lstStyle/>
                    <a:p>
                      <a:pPr algn="l" fontAlgn="t"/>
                      <a:r>
                        <a:rPr lang="en-US">
                          <a:solidFill>
                            <a:srgbClr val="000000"/>
                          </a:solidFill>
                          <a:effectLst/>
                          <a:latin typeface="verdana" panose="020B0604030504040204" pitchFamily="34" charset="0"/>
                        </a:rPr>
                        <a:t>1) public abstract int read()throws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reads the next byte of data from the input stream. It returns -1 at the end of the file.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6195774"/>
                  </a:ext>
                </a:extLst>
              </a:tr>
              <a:tr h="741085">
                <a:tc>
                  <a:txBody>
                    <a:bodyPr/>
                    <a:lstStyle/>
                    <a:p>
                      <a:pPr algn="l" fontAlgn="t"/>
                      <a:r>
                        <a:rPr lang="en-US">
                          <a:solidFill>
                            <a:srgbClr val="000000"/>
                          </a:solidFill>
                          <a:effectLst/>
                          <a:latin typeface="verdana" panose="020B0604030504040204" pitchFamily="34" charset="0"/>
                        </a:rPr>
                        <a:t>2) public int available()throws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returns an estimate of the number of bytes that can be read from the current input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02274889"/>
                  </a:ext>
                </a:extLst>
              </a:tr>
              <a:tr h="407597">
                <a:tc>
                  <a:txBody>
                    <a:bodyPr/>
                    <a:lstStyle/>
                    <a:p>
                      <a:pPr algn="l" fontAlgn="t"/>
                      <a:r>
                        <a:rPr lang="en-US">
                          <a:solidFill>
                            <a:srgbClr val="000000"/>
                          </a:solidFill>
                          <a:effectLst/>
                          <a:latin typeface="verdana" panose="020B0604030504040204" pitchFamily="34" charset="0"/>
                        </a:rPr>
                        <a:t>3) public void close()throws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is used to close the current input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4447444"/>
                  </a:ext>
                </a:extLst>
              </a:tr>
            </a:tbl>
          </a:graphicData>
        </a:graphic>
      </p:graphicFrame>
    </p:spTree>
    <p:extLst>
      <p:ext uri="{BB962C8B-B14F-4D97-AF65-F5344CB8AC3E}">
        <p14:creationId xmlns:p14="http://schemas.microsoft.com/office/powerpoint/2010/main" val="940260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224</TotalTime>
  <Words>1996</Words>
  <Application>Microsoft Office PowerPoint</Application>
  <PresentationFormat>Widescreen</PresentationFormat>
  <Paragraphs>223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Century Gothic</vt:lpstr>
      <vt:lpstr>erdana</vt:lpstr>
      <vt:lpstr>times new roman</vt:lpstr>
      <vt:lpstr>verdana</vt:lpstr>
      <vt:lpstr>Wingdings 3</vt:lpstr>
      <vt:lpstr>Wisp</vt:lpstr>
      <vt:lpstr>Java Streams </vt:lpstr>
      <vt:lpstr>Java I/O</vt:lpstr>
      <vt:lpstr>Stream</vt:lpstr>
      <vt:lpstr>PowerPoint Presentation</vt:lpstr>
      <vt:lpstr>OutputStream vs InputStream</vt:lpstr>
      <vt:lpstr>PowerPoint Presentation</vt:lpstr>
      <vt:lpstr>OutputStream class</vt:lpstr>
      <vt:lpstr>OutputStream Hierarchy</vt:lpstr>
      <vt:lpstr>InputStream class</vt:lpstr>
      <vt:lpstr>InputStream Hierarchy</vt:lpstr>
      <vt:lpstr>Java ByteStream Classes </vt:lpstr>
      <vt:lpstr>InputStream Class</vt:lpstr>
      <vt:lpstr>PowerPoint Presentation</vt:lpstr>
      <vt:lpstr>PowerPoint Presentation</vt:lpstr>
      <vt:lpstr>OutputStream Class</vt:lpstr>
      <vt:lpstr>PowerPoint Presentation</vt:lpstr>
      <vt:lpstr>PowerPoint Presentation</vt:lpstr>
      <vt:lpstr>PowerPoint Presentation</vt:lpstr>
      <vt:lpstr>CharacterStream Classes in Java</vt:lpstr>
      <vt:lpstr>Reader Class</vt:lpstr>
      <vt:lpstr>PowerPoint Presentation</vt:lpstr>
      <vt:lpstr>PowerPoint Presentation</vt:lpstr>
      <vt:lpstr>Writer Class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Streams</dc:title>
  <dc:creator>Tanmay Bidwai</dc:creator>
  <cp:lastModifiedBy>Tanmay Bidwai</cp:lastModifiedBy>
  <cp:revision>9</cp:revision>
  <dcterms:created xsi:type="dcterms:W3CDTF">2021-03-16T19:56:26Z</dcterms:created>
  <dcterms:modified xsi:type="dcterms:W3CDTF">2021-03-18T08:58:23Z</dcterms:modified>
</cp:coreProperties>
</file>