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5"/>
  </p:notesMasterIdLst>
  <p:sldIdLst>
    <p:sldId id="483" r:id="rId2"/>
    <p:sldId id="484" r:id="rId3"/>
    <p:sldId id="470" r:id="rId4"/>
    <p:sldId id="486" r:id="rId5"/>
    <p:sldId id="478" r:id="rId6"/>
    <p:sldId id="481" r:id="rId7"/>
    <p:sldId id="480" r:id="rId8"/>
    <p:sldId id="482" r:id="rId9"/>
    <p:sldId id="488" r:id="rId10"/>
    <p:sldId id="487" r:id="rId11"/>
    <p:sldId id="489" r:id="rId12"/>
    <p:sldId id="494" r:id="rId13"/>
    <p:sldId id="490" r:id="rId14"/>
    <p:sldId id="491" r:id="rId15"/>
    <p:sldId id="496" r:id="rId16"/>
    <p:sldId id="497" r:id="rId17"/>
    <p:sldId id="495" r:id="rId18"/>
    <p:sldId id="492" r:id="rId19"/>
    <p:sldId id="498" r:id="rId20"/>
    <p:sldId id="493" r:id="rId21"/>
    <p:sldId id="476" r:id="rId22"/>
    <p:sldId id="473" r:id="rId23"/>
    <p:sldId id="468" r:id="rId24"/>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19" autoAdjust="0"/>
    <p:restoredTop sz="94434" autoAdjust="0"/>
  </p:normalViewPr>
  <p:slideViewPr>
    <p:cSldViewPr snapToGrid="0">
      <p:cViewPr varScale="1">
        <p:scale>
          <a:sx n="82" d="100"/>
          <a:sy n="82" d="100"/>
        </p:scale>
        <p:origin x="576" y="7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r>
            <a:rPr lang="en-US" sz="1800" dirty="0">
              <a:latin typeface="Times New Roman" panose="02020603050405020304" pitchFamily="18" charset="0"/>
              <a:cs typeface="Times New Roman" panose="02020603050405020304" pitchFamily="18" charset="0"/>
            </a:rPr>
            <a:t>Developing backend integrations with java and spring</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r>
            <a:rPr lang="en-US" sz="1800" dirty="0">
              <a:latin typeface="Times New Roman" panose="02020603050405020304" pitchFamily="18" charset="0"/>
              <a:cs typeface="Times New Roman" panose="02020603050405020304" pitchFamily="18" charset="0"/>
            </a:rPr>
            <a:t>Implementing audio fingerprinting solutions </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r>
            <a:rPr lang="en-US" sz="1800" dirty="0">
              <a:latin typeface="Times New Roman" panose="02020603050405020304" pitchFamily="18" charset="0"/>
              <a:cs typeface="Times New Roman" panose="02020603050405020304" pitchFamily="18" charset="0"/>
            </a:rPr>
            <a:t>Understanding the existing AI infrastructure</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3E77EC3F-7BE7-4A69-95B0-A949A7479CEE}">
      <dgm:prSet/>
      <dgm:spPr/>
      <dgm:t>
        <a:bodyPr/>
        <a:lstStyle/>
        <a:p>
          <a:r>
            <a:rPr lang="en-IN" dirty="0"/>
            <a:t>Testing and optimizing AI-driven features</a:t>
          </a:r>
        </a:p>
      </dgm:t>
    </dgm:pt>
    <dgm:pt modelId="{B6C0F312-E5B5-4F3F-9FD1-A91A647E3B10}" type="parTrans" cxnId="{F5AE7D53-1643-46D9-AC14-5DA06218082D}">
      <dgm:prSet/>
      <dgm:spPr/>
      <dgm:t>
        <a:bodyPr/>
        <a:lstStyle/>
        <a:p>
          <a:endParaRPr lang="en-IN"/>
        </a:p>
      </dgm:t>
    </dgm:pt>
    <dgm:pt modelId="{A0807F77-5E37-497C-BB7D-F75DC7959FF6}" type="sibTrans" cxnId="{F5AE7D53-1643-46D9-AC14-5DA06218082D}">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F5AE7D53-1643-46D9-AC14-5DA06218082D}" srcId="{5E92505A-51E0-4F78-B3C5-704ACF8710DE}" destId="{3E77EC3F-7BE7-4A69-95B0-A949A7479CEE}" srcOrd="0" destOrd="0" parTransId="{B6C0F312-E5B5-4F3F-9FD1-A91A647E3B10}" sibTransId="{A0807F77-5E37-497C-BB7D-F75DC7959FF6}"/>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C3B30EE0-5DE9-46A6-B852-5AEA4BB3B8B6}" type="presOf" srcId="{3E77EC3F-7BE7-4A69-95B0-A949A7479CEE}" destId="{FC0F1314-3294-4A8C-8DCE-EB53E236164C}"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B8D385F3-C7C1-4382-B336-D5E3BD383419}" type="presOf" srcId="{3E77EC3F-7BE7-4A69-95B0-A949A7479CEE}" destId="{98225A61-A0EC-450A-BED8-EF2E47E8FD18}" srcOrd="1"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5" tIns="60325" rIns="60325" bIns="60325" numCol="1" spcCol="1270" anchor="t" anchorCtr="0">
          <a:noAutofit/>
        </a:bodyPr>
        <a:lstStyle/>
        <a:p>
          <a:pPr marL="0" lvl="0" indent="0" algn="r" defTabSz="844550">
            <a:lnSpc>
              <a:spcPct val="90000"/>
            </a:lnSpc>
            <a:spcBef>
              <a:spcPct val="0"/>
            </a:spcBef>
            <a:spcAft>
              <a:spcPct val="35000"/>
            </a:spcAft>
            <a:buNone/>
          </a:pPr>
          <a:r>
            <a:rPr lang="en-IN" sz="1900" kern="1200" dirty="0"/>
            <a:t>Testing and optimizing AI-driven features</a:t>
          </a: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Understanding the existing AI infrastructure</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Implementing audio fingerprinting solutions </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Developing backend integrations with java and spring</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4/25/2025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4/25/2025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4/25/2025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4/25/2025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4/25/2025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4/25/2025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4/25/2025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4/25/2025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4/25/2025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4/25/2025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4/25/2025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4/25/2025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4/25/2025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488046" y="185380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D</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r. Anand Prakash</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Associate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37750" y="3883692"/>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Computer Science and Engineering</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Mr.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Mr. </a:t>
            </a:r>
            <a:r>
              <a:rPr lang="en-US" sz="2000" b="1" dirty="0">
                <a:latin typeface="Cambria" panose="02040503050406030204" pitchFamily="18" charset="0"/>
                <a:ea typeface="Cambria" panose="02040503050406030204" pitchFamily="18" charset="0"/>
                <a:cs typeface="Verdana"/>
                <a:sym typeface="Verdana"/>
              </a:rPr>
              <a:t>Abdul Khadar A</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 </a:t>
            </a:r>
            <a:r>
              <a:rPr lang="en-US" sz="2000" b="1" dirty="0" err="1">
                <a:latin typeface="Cambria" panose="02040503050406030204" pitchFamily="18" charset="0"/>
                <a:ea typeface="Cambria" panose="02040503050406030204" pitchFamily="18" charset="0"/>
                <a:cs typeface="Verdana"/>
                <a:sym typeface="Verdana"/>
              </a:rPr>
              <a:t>ur</a:t>
            </a:r>
            <a:r>
              <a:rPr lang="en-US" sz="2000" b="1" dirty="0">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88705"/>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Review-3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solidFill>
                  <a:srgbClr val="0070C0"/>
                </a:solidFill>
                <a:latin typeface="Times New Roman" panose="02020603050405020304" pitchFamily="18" charset="0"/>
                <a:ea typeface="Tahoma" pitchFamily="34" charset="0"/>
                <a:cs typeface="Times New Roman" panose="02020603050405020304" pitchFamily="18" charset="0"/>
              </a:rPr>
              <a:t>EmotionSense</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AI: Advanced Audio-Based Emotion Analytics</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094456478"/>
              </p:ext>
            </p:extLst>
          </p:nvPr>
        </p:nvGraphicFramePr>
        <p:xfrm>
          <a:off x="604858" y="1676646"/>
          <a:ext cx="4209738" cy="1902072"/>
        </p:xfrm>
        <a:graphic>
          <a:graphicData uri="http://schemas.openxmlformats.org/drawingml/2006/table">
            <a:tbl>
              <a:tblPr firstRow="1" bandRow="1">
                <a:tableStyleId>{5C22544A-7EE6-4342-B048-85BDC9FD1C3A}</a:tableStyleId>
              </a:tblPr>
              <a:tblGrid>
                <a:gridCol w="1311273">
                  <a:extLst>
                    <a:ext uri="{9D8B030D-6E8A-4147-A177-3AD203B41FA5}">
                      <a16:colId xmlns:a16="http://schemas.microsoft.com/office/drawing/2014/main" val="2689928737"/>
                    </a:ext>
                  </a:extLst>
                </a:gridCol>
                <a:gridCol w="2898465">
                  <a:extLst>
                    <a:ext uri="{9D8B030D-6E8A-4147-A177-3AD203B41FA5}">
                      <a16:colId xmlns:a16="http://schemas.microsoft.com/office/drawing/2014/main" val="4038622085"/>
                    </a:ext>
                  </a:extLst>
                </a:gridCol>
              </a:tblGrid>
              <a:tr h="300642">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endParaRPr lang="en-IN"/>
                    </a:p>
                  </a:txBody>
                  <a:tcPr/>
                </a:tc>
                <a:extLst>
                  <a:ext uri="{0D108BD9-81ED-4DB2-BD59-A6C34878D82A}">
                    <a16:rowId xmlns:a16="http://schemas.microsoft.com/office/drawing/2014/main" val="2965105319"/>
                  </a:ext>
                </a:extLst>
              </a:tr>
              <a:tr h="520702">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b="0" dirty="0">
                          <a:latin typeface="Cambria" panose="02040503050406030204" pitchFamily="18" charset="0"/>
                          <a:ea typeface="Cambria" panose="02040503050406030204" pitchFamily="18" charset="0"/>
                          <a:cs typeface="Times New Roman" panose="02020603050405020304" pitchFamily="18" charset="0"/>
                        </a:rPr>
                        <a:t>Tanmayee HN</a:t>
                      </a:r>
                    </a:p>
                  </a:txBody>
                  <a:tcPr/>
                </a:tc>
                <a:extLst>
                  <a:ext uri="{0D108BD9-81ED-4DB2-BD59-A6C34878D82A}">
                    <a16:rowId xmlns:a16="http://schemas.microsoft.com/office/drawing/2014/main" val="673540802"/>
                  </a:ext>
                </a:extLst>
              </a:tr>
              <a:tr h="587829">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b="0" dirty="0">
                          <a:latin typeface="Cambria" panose="02040503050406030204" pitchFamily="18" charset="0"/>
                          <a:ea typeface="Cambria" panose="02040503050406030204" pitchFamily="18" charset="0"/>
                          <a:cs typeface="Times New Roman" panose="02020603050405020304" pitchFamily="18" charset="0"/>
                        </a:rPr>
                        <a:t>20211CSE0288</a:t>
                      </a:r>
                    </a:p>
                  </a:txBody>
                  <a:tcPr/>
                </a:tc>
                <a:extLst>
                  <a:ext uri="{0D108BD9-81ED-4DB2-BD59-A6C34878D82A}">
                    <a16:rowId xmlns:a16="http://schemas.microsoft.com/office/drawing/2014/main" val="1825509489"/>
                  </a:ext>
                </a:extLst>
              </a:tr>
              <a:tr h="427781">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b="0" dirty="0">
                          <a:latin typeface="Cambria" panose="02040503050406030204" pitchFamily="18" charset="0"/>
                          <a:ea typeface="Cambria" panose="02040503050406030204" pitchFamily="18" charset="0"/>
                          <a:cs typeface="Times New Roman" panose="02020603050405020304" pitchFamily="18" charset="0"/>
                        </a:rPr>
                        <a:t>8CSE03</a:t>
                      </a:r>
                    </a:p>
                  </a:txBody>
                  <a:tcPr/>
                </a:tc>
                <a:extLst>
                  <a:ext uri="{0D108BD9-81ED-4DB2-BD59-A6C34878D82A}">
                    <a16:rowId xmlns:a16="http://schemas.microsoft.com/office/drawing/2014/main" val="1278268189"/>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4419A-CF9B-EEAF-7C80-A85E41750D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AA1E8-4B64-5931-15BA-AE05346D899F}"/>
              </a:ext>
            </a:extLst>
          </p:cNvPr>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2B2DBABF-8FA0-4C8E-BF51-E33F81ADAD8A}"/>
              </a:ext>
            </a:extLst>
          </p:cNvPr>
          <p:cNvSpPr>
            <a:spLocks noGrp="1"/>
          </p:cNvSpPr>
          <p:nvPr>
            <p:ph idx="1"/>
          </p:nvPr>
        </p:nvSpPr>
        <p:spPr>
          <a:xfrm>
            <a:off x="838200" y="1297267"/>
            <a:ext cx="10515600" cy="4058194"/>
          </a:xfrm>
        </p:spPr>
        <p:txBody>
          <a:bodyPr/>
          <a:lstStyle/>
          <a:p>
            <a:pPr>
              <a:buFont typeface="Times New Roman" panose="02020603050405020304" pitchFamily="18" charset="0"/>
              <a:buChar char="‾"/>
            </a:pPr>
            <a:r>
              <a:rPr lang="en-IN" dirty="0">
                <a:latin typeface="Times New Roman" panose="02020603050405020304" pitchFamily="18" charset="0"/>
                <a:cs typeface="Times New Roman" panose="02020603050405020304" pitchFamily="18" charset="0"/>
              </a:rPr>
              <a:t>Automated Content Retrieval: Research in web scraping and API-based content fetching.</a:t>
            </a:r>
          </a:p>
          <a:p>
            <a:pPr>
              <a:buFont typeface="Times New Roman" panose="02020603050405020304" pitchFamily="18" charset="0"/>
              <a:buChar char="‾"/>
            </a:pPr>
            <a:r>
              <a:rPr lang="en-IN" dirty="0">
                <a:latin typeface="Times New Roman" panose="02020603050405020304" pitchFamily="18" charset="0"/>
                <a:cs typeface="Times New Roman" panose="02020603050405020304" pitchFamily="18" charset="0"/>
              </a:rPr>
              <a:t>Media Processing: Studies on </a:t>
            </a:r>
            <a:r>
              <a:rPr lang="en-IN" dirty="0" err="1">
                <a:latin typeface="Times New Roman" panose="02020603050405020304" pitchFamily="18" charset="0"/>
                <a:cs typeface="Times New Roman" panose="02020603050405020304" pitchFamily="18" charset="0"/>
              </a:rPr>
              <a:t>FFmpeg</a:t>
            </a:r>
            <a:r>
              <a:rPr lang="en-IN" dirty="0">
                <a:latin typeface="Times New Roman" panose="02020603050405020304" pitchFamily="18" charset="0"/>
                <a:cs typeface="Times New Roman" panose="02020603050405020304" pitchFamily="18" charset="0"/>
              </a:rPr>
              <a:t> optimizations for high-performance audio conversion.  </a:t>
            </a:r>
          </a:p>
          <a:p>
            <a:pPr>
              <a:buFont typeface="Times New Roman" panose="02020603050405020304" pitchFamily="18" charset="0"/>
              <a:buChar char="‾"/>
            </a:pPr>
            <a:r>
              <a:rPr lang="en-IN" dirty="0">
                <a:latin typeface="Times New Roman" panose="02020603050405020304" pitchFamily="18" charset="0"/>
                <a:cs typeface="Times New Roman" panose="02020603050405020304" pitchFamily="18" charset="0"/>
              </a:rPr>
              <a:t>Audio Analysis &amp; AI: Research on audio classification and trend prediction algorithms.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1C1B1D-B876-21AE-361F-75D214C9D9AB}"/>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141119031"/>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96467-EAC6-3E88-07CD-FA59F05FB1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80F34E-A841-D79C-6AAE-9B527DE3EEDA}"/>
              </a:ext>
            </a:extLst>
          </p:cNvPr>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D6B8D4C2-CF7A-4773-DFA9-C2961FF43D28}"/>
              </a:ext>
            </a:extLst>
          </p:cNvPr>
          <p:cNvSpPr>
            <a:spLocks noGrp="1"/>
          </p:cNvSpPr>
          <p:nvPr>
            <p:ph idx="1"/>
          </p:nvPr>
        </p:nvSpPr>
        <p:spPr>
          <a:xfrm>
            <a:off x="838200" y="1184366"/>
            <a:ext cx="10515600" cy="4058194"/>
          </a:xfrm>
        </p:spPr>
        <p:txBody>
          <a:bodyPr/>
          <a:lstStyle/>
          <a:p>
            <a:pPr>
              <a:buFontTx/>
              <a:buChar char="-"/>
            </a:pPr>
            <a:r>
              <a:rPr lang="en-IN" dirty="0">
                <a:latin typeface="Times New Roman" panose="02020603050405020304" pitchFamily="18" charset="0"/>
                <a:cs typeface="Times New Roman" panose="02020603050405020304" pitchFamily="18" charset="0"/>
              </a:rPr>
              <a:t>Used for identifying duplicate or similar audio files using unique signatures.    </a:t>
            </a:r>
          </a:p>
          <a:p>
            <a:pPr>
              <a:buFontTx/>
              <a:buChar char="-"/>
            </a:pPr>
            <a:r>
              <a:rPr lang="en-IN" dirty="0">
                <a:latin typeface="Times New Roman" panose="02020603050405020304" pitchFamily="18" charset="0"/>
                <a:cs typeface="Times New Roman" panose="02020603050405020304" pitchFamily="18" charset="0"/>
              </a:rPr>
              <a:t>Research on open-source fingerprinting libraries for detecting and avoiding duplicate downloads. </a:t>
            </a:r>
          </a:p>
          <a:p>
            <a:pPr marL="0" indent="0">
              <a:buNone/>
            </a:pPr>
            <a:r>
              <a:rPr lang="en-IN" dirty="0">
                <a:latin typeface="Times New Roman" panose="02020603050405020304" pitchFamily="18" charset="0"/>
                <a:cs typeface="Times New Roman" panose="02020603050405020304" pitchFamily="18" charset="0"/>
              </a:rPr>
              <a:t>- Application of spectral analysis and feature extraction in recognizing audio emotion characteristics using AI training.</a:t>
            </a:r>
          </a:p>
        </p:txBody>
      </p:sp>
      <p:sp>
        <p:nvSpPr>
          <p:cNvPr id="4" name="Slide Number Placeholder 3">
            <a:extLst>
              <a:ext uri="{FF2B5EF4-FFF2-40B4-BE49-F238E27FC236}">
                <a16:creationId xmlns:a16="http://schemas.microsoft.com/office/drawing/2014/main" id="{8066952F-A4D1-23FC-96D5-06CF8A7F5E70}"/>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594402238"/>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A5FAC-F8C6-0A99-47AE-62EC07A99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7CB02-C90D-D163-F288-4AFF6917A67F}"/>
              </a:ext>
            </a:extLst>
          </p:cNvPr>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B84D4659-D34B-02E0-F25E-C6E09143C4B9}"/>
              </a:ext>
            </a:extLst>
          </p:cNvPr>
          <p:cNvSpPr>
            <a:spLocks noGrp="1"/>
          </p:cNvSpPr>
          <p:nvPr>
            <p:ph idx="1"/>
          </p:nvPr>
        </p:nvSpPr>
        <p:spPr>
          <a:xfrm>
            <a:off x="838200" y="1184366"/>
            <a:ext cx="10515600" cy="4058194"/>
          </a:xfrm>
        </p:spPr>
        <p:txBody>
          <a:bodyPr/>
          <a:lstStyle/>
          <a:p>
            <a:pPr>
              <a:buFontTx/>
              <a:buChar char="-"/>
            </a:pPr>
            <a:r>
              <a:rPr lang="en-IN" dirty="0">
                <a:latin typeface="Times New Roman" panose="02020603050405020304" pitchFamily="18" charset="0"/>
                <a:cs typeface="Times New Roman" panose="02020603050405020304" pitchFamily="18" charset="0"/>
              </a:rPr>
              <a:t>Linux operating system</a:t>
            </a:r>
          </a:p>
          <a:p>
            <a:pPr>
              <a:buFontTx/>
              <a:buChar char="-"/>
            </a:pPr>
            <a:r>
              <a:rPr lang="en-IN" dirty="0" err="1">
                <a:latin typeface="Times New Roman" panose="02020603050405020304" pitchFamily="18" charset="0"/>
                <a:cs typeface="Times New Roman" panose="02020603050405020304" pitchFamily="18" charset="0"/>
              </a:rPr>
              <a:t>Yt-dlp</a:t>
            </a:r>
            <a:r>
              <a:rPr lang="en-IN" dirty="0">
                <a:latin typeface="Times New Roman" panose="02020603050405020304" pitchFamily="18" charset="0"/>
                <a:cs typeface="Times New Roman" panose="02020603050405020304" pitchFamily="18" charset="0"/>
              </a:rPr>
              <a:t> library</a:t>
            </a:r>
          </a:p>
          <a:p>
            <a:pPr>
              <a:buFontTx/>
              <a:buChar char="-"/>
            </a:pPr>
            <a:r>
              <a:rPr lang="en-IN" dirty="0" err="1">
                <a:latin typeface="Times New Roman" panose="02020603050405020304" pitchFamily="18" charset="0"/>
                <a:cs typeface="Times New Roman" panose="02020603050405020304" pitchFamily="18" charset="0"/>
              </a:rPr>
              <a:t>FFmpeg</a:t>
            </a:r>
            <a:r>
              <a:rPr lang="en-IN" dirty="0">
                <a:latin typeface="Times New Roman" panose="02020603050405020304" pitchFamily="18" charset="0"/>
                <a:cs typeface="Times New Roman" panose="02020603050405020304" pitchFamily="18" charset="0"/>
              </a:rPr>
              <a:t>, FFT</a:t>
            </a:r>
          </a:p>
          <a:p>
            <a:pPr>
              <a:buFontTx/>
              <a:buChar char="-"/>
            </a:pPr>
            <a:r>
              <a:rPr lang="en-IN" dirty="0">
                <a:latin typeface="Times New Roman" panose="02020603050405020304" pitchFamily="18" charset="0"/>
                <a:cs typeface="Times New Roman" panose="02020603050405020304" pitchFamily="18" charset="0"/>
              </a:rPr>
              <a:t>Spring boot</a:t>
            </a:r>
          </a:p>
          <a:p>
            <a:pPr>
              <a:buFontTx/>
              <a:buChar char="-"/>
            </a:pPr>
            <a:r>
              <a:rPr lang="en-IN" dirty="0">
                <a:latin typeface="Times New Roman" panose="02020603050405020304" pitchFamily="18" charset="0"/>
                <a:cs typeface="Times New Roman" panose="02020603050405020304" pitchFamily="18" charset="0"/>
              </a:rPr>
              <a:t>Java, C++ </a:t>
            </a:r>
          </a:p>
          <a:p>
            <a:pPr>
              <a:buFontTx/>
              <a:buChar char="-"/>
            </a:pPr>
            <a:r>
              <a:rPr lang="en-IN" dirty="0">
                <a:latin typeface="Times New Roman" panose="02020603050405020304" pitchFamily="18" charset="0"/>
                <a:cs typeface="Times New Roman" panose="02020603050405020304" pitchFamily="18" charset="0"/>
              </a:rPr>
              <a:t>SQL</a:t>
            </a:r>
          </a:p>
        </p:txBody>
      </p:sp>
      <p:sp>
        <p:nvSpPr>
          <p:cNvPr id="4" name="Slide Number Placeholder 3">
            <a:extLst>
              <a:ext uri="{FF2B5EF4-FFF2-40B4-BE49-F238E27FC236}">
                <a16:creationId xmlns:a16="http://schemas.microsoft.com/office/drawing/2014/main" id="{91A24CBA-5E1F-9AE0-C5DB-7AE48E797E5E}"/>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4069518224"/>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8ABA-E4BF-79A4-C05B-4A5C3A266431}"/>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Problem identification</a:t>
            </a:r>
            <a:endParaRPr lang="en-IN" dirty="0"/>
          </a:p>
        </p:txBody>
      </p:sp>
      <p:sp>
        <p:nvSpPr>
          <p:cNvPr id="3" name="Content Placeholder 2">
            <a:extLst>
              <a:ext uri="{FF2B5EF4-FFF2-40B4-BE49-F238E27FC236}">
                <a16:creationId xmlns:a16="http://schemas.microsoft.com/office/drawing/2014/main" id="{1BC32E98-69BB-FE7A-29DA-671221B3ED2E}"/>
              </a:ext>
            </a:extLst>
          </p:cNvPr>
          <p:cNvSpPr>
            <a:spLocks noGrp="1"/>
          </p:cNvSpPr>
          <p:nvPr>
            <p:ph idx="1"/>
          </p:nvPr>
        </p:nvSpPr>
        <p:spPr/>
        <p:txBody>
          <a:bodyPr/>
          <a:lstStyle/>
          <a:p>
            <a:pPr marL="0" indent="0">
              <a:buNone/>
            </a:pPr>
            <a:r>
              <a:rPr lang="en-US" dirty="0"/>
              <a:t>1. Manual effort required for downloading relevant audio. </a:t>
            </a:r>
          </a:p>
          <a:p>
            <a:pPr marL="0" indent="0">
              <a:buNone/>
            </a:pPr>
            <a:r>
              <a:rPr lang="en-US" dirty="0"/>
              <a:t>2. Existing solutions rely on user intervention instead of automation. </a:t>
            </a:r>
          </a:p>
          <a:p>
            <a:pPr marL="0" indent="0">
              <a:buNone/>
            </a:pPr>
            <a:r>
              <a:rPr lang="en-US" dirty="0"/>
              <a:t>3. Duplicate downloads lead to redundant storage usage.  </a:t>
            </a:r>
          </a:p>
          <a:p>
            <a:pPr marL="0" indent="0">
              <a:buNone/>
            </a:pPr>
            <a:r>
              <a:rPr lang="en-US" dirty="0"/>
              <a:t>4. Applying appropriate compression algorithms to optimize storage</a:t>
            </a:r>
          </a:p>
          <a:p>
            <a:pPr marL="0" indent="0">
              <a:buNone/>
            </a:pPr>
            <a:r>
              <a:rPr lang="en-US" dirty="0"/>
              <a:t>5. Audio search is often not optimized for relevant content to train emotion AI models.</a:t>
            </a:r>
            <a:endParaRPr lang="en-IN" dirty="0"/>
          </a:p>
        </p:txBody>
      </p:sp>
      <p:sp>
        <p:nvSpPr>
          <p:cNvPr id="4" name="Slide Number Placeholder 3">
            <a:extLst>
              <a:ext uri="{FF2B5EF4-FFF2-40B4-BE49-F238E27FC236}">
                <a16:creationId xmlns:a16="http://schemas.microsoft.com/office/drawing/2014/main" id="{E4D80E0F-491D-9E51-5F17-D988D6917E74}"/>
              </a:ext>
            </a:extLst>
          </p:cNvPr>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316003279"/>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971A7-8E9C-FB77-9ABB-D2AC9C5D3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2BC8C-82D5-D28A-AA25-B7FCD9649719}"/>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A4722065-AD9D-5BD7-A0EC-DC5B1E593FBF}"/>
              </a:ext>
            </a:extLst>
          </p:cNvPr>
          <p:cNvSpPr>
            <a:spLocks noGrp="1"/>
          </p:cNvSpPr>
          <p:nvPr>
            <p:ph idx="1"/>
          </p:nvPr>
        </p:nvSpPr>
        <p:spPr>
          <a:xfrm>
            <a:off x="838200" y="1517715"/>
            <a:ext cx="10515600" cy="4351338"/>
          </a:xfrm>
        </p:spPr>
        <p:txBody>
          <a:bodyPr/>
          <a:lstStyle/>
          <a:p>
            <a:pPr marL="0" indent="0">
              <a:buNone/>
            </a:pPr>
            <a:r>
              <a:rPr lang="en-IN" b="0" i="0" u="none" strike="noStrike" dirty="0">
                <a:effectLst/>
                <a:latin typeface="-webkit-standard"/>
              </a:rPr>
              <a:t>Developing a fully automated, scheduler-based system that continuously searches for, downloads, and processes relevant English audio content to train the AI model for emotion detection. This system operates without user intervention, ensuring optimized storage and efficient content retrieval.</a:t>
            </a:r>
            <a:endParaRPr lang="en-IN" dirty="0"/>
          </a:p>
        </p:txBody>
      </p:sp>
      <p:sp>
        <p:nvSpPr>
          <p:cNvPr id="4" name="Slide Number Placeholder 3">
            <a:extLst>
              <a:ext uri="{FF2B5EF4-FFF2-40B4-BE49-F238E27FC236}">
                <a16:creationId xmlns:a16="http://schemas.microsoft.com/office/drawing/2014/main" id="{33BE3606-1724-264F-1BE9-3AC3046C030F}"/>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627879403"/>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58002-5DDE-A674-B777-4C3C811AFD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D58C01-4356-1C45-10DD-86B23DDC86DB}"/>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Working</a:t>
            </a:r>
            <a:endParaRPr lang="en-IN" dirty="0"/>
          </a:p>
        </p:txBody>
      </p:sp>
      <p:sp>
        <p:nvSpPr>
          <p:cNvPr id="4" name="Slide Number Placeholder 3">
            <a:extLst>
              <a:ext uri="{FF2B5EF4-FFF2-40B4-BE49-F238E27FC236}">
                <a16:creationId xmlns:a16="http://schemas.microsoft.com/office/drawing/2014/main" id="{17DE36CF-68E0-4F70-81CA-3A15B761D716}"/>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14" name="Rectangle 10">
            <a:extLst>
              <a:ext uri="{FF2B5EF4-FFF2-40B4-BE49-F238E27FC236}">
                <a16:creationId xmlns:a16="http://schemas.microsoft.com/office/drawing/2014/main" id="{B5C10361-3969-AA37-87E5-3C71DC38FEA1}"/>
              </a:ext>
            </a:extLst>
          </p:cNvPr>
          <p:cNvSpPr>
            <a:spLocks noGrp="1" noChangeArrowheads="1"/>
          </p:cNvSpPr>
          <p:nvPr>
            <p:ph idx="1"/>
          </p:nvPr>
        </p:nvSpPr>
        <p:spPr bwMode="auto">
          <a:xfrm>
            <a:off x="838200" y="1397674"/>
            <a:ext cx="1065711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Audio Preprocessing: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Audio normalization (mono, resampling,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Chunking of audio files for segment-wise 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Feature Extraction: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Extracted features include ZCR, RMS, HNR, CQT, DTW, entropy</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Fingerprinting System: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Implemented </a:t>
            </a:r>
            <a:r>
              <a:rPr kumimoji="0" lang="en-US" altLang="en-US" sz="2000" b="1" i="0" u="none" strike="noStrike" cap="none" normalizeH="0" baseline="0" dirty="0">
                <a:ln>
                  <a:noFill/>
                </a:ln>
                <a:solidFill>
                  <a:schemeClr val="tx1"/>
                </a:solidFill>
                <a:effectLst/>
                <a:latin typeface="Arial" panose="020B0604020202020204" pitchFamily="34" charset="0"/>
              </a:rPr>
              <a:t>FFT-based fingerprinting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Used </a:t>
            </a:r>
            <a:r>
              <a:rPr kumimoji="0" lang="en-US" altLang="en-US" sz="2000" b="1" i="0" u="none" strike="noStrike" cap="none" normalizeH="0" baseline="0" dirty="0">
                <a:ln>
                  <a:noFill/>
                </a:ln>
                <a:solidFill>
                  <a:schemeClr val="tx1"/>
                </a:solidFill>
                <a:effectLst/>
                <a:latin typeface="Arial" panose="020B0604020202020204" pitchFamily="34" charset="0"/>
              </a:rPr>
              <a:t>constellation map approach</a:t>
            </a:r>
            <a:r>
              <a:rPr kumimoji="0" lang="en-US" altLang="en-US" sz="2000" b="0" i="0" u="none" strike="noStrike" cap="none" normalizeH="0" baseline="0" dirty="0">
                <a:ln>
                  <a:noFill/>
                </a:ln>
                <a:solidFill>
                  <a:schemeClr val="tx1"/>
                </a:solidFill>
                <a:effectLst/>
                <a:latin typeface="Arial" panose="020B0604020202020204" pitchFamily="34" charset="0"/>
              </a:rPr>
              <a:t> (like Shazam)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Extracted and indexed spectral peaks as fingerprints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0394792"/>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FA23D-335E-6A05-376D-3497CC791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E0D76-8B01-AA73-F792-A94F636A82C5}"/>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Working</a:t>
            </a:r>
            <a:endParaRPr lang="en-IN" dirty="0"/>
          </a:p>
        </p:txBody>
      </p:sp>
      <p:sp>
        <p:nvSpPr>
          <p:cNvPr id="4" name="Slide Number Placeholder 3">
            <a:extLst>
              <a:ext uri="{FF2B5EF4-FFF2-40B4-BE49-F238E27FC236}">
                <a16:creationId xmlns:a16="http://schemas.microsoft.com/office/drawing/2014/main" id="{AC266249-A8F4-BEA1-DE01-C5F061F799BC}"/>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14" name="Rectangle 10">
            <a:extLst>
              <a:ext uri="{FF2B5EF4-FFF2-40B4-BE49-F238E27FC236}">
                <a16:creationId xmlns:a16="http://schemas.microsoft.com/office/drawing/2014/main" id="{1E29DC5F-4544-FA6B-E4C5-702060A8FA16}"/>
              </a:ext>
            </a:extLst>
          </p:cNvPr>
          <p:cNvSpPr>
            <a:spLocks noGrp="1" noChangeArrowheads="1"/>
          </p:cNvSpPr>
          <p:nvPr>
            <p:ph idx="1"/>
          </p:nvPr>
        </p:nvSpPr>
        <p:spPr bwMode="auto">
          <a:xfrm>
            <a:off x="838200" y="1086923"/>
            <a:ext cx="1065711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Matching Algorithm: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Compared every chunk of one audio clip with segments of another audio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Implemented </a:t>
            </a:r>
            <a:r>
              <a:rPr kumimoji="0" lang="en-US" altLang="en-US" sz="2000" b="1" i="0" u="none" strike="noStrike" cap="none" normalizeH="0" baseline="0" dirty="0">
                <a:ln>
                  <a:noFill/>
                </a:ln>
                <a:solidFill>
                  <a:schemeClr val="tx1"/>
                </a:solidFill>
                <a:effectLst/>
                <a:latin typeface="Arial" panose="020B0604020202020204" pitchFamily="34" charset="0"/>
              </a:rPr>
              <a:t>50% similarity threshold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Optimized for speed using </a:t>
            </a:r>
            <a:r>
              <a:rPr kumimoji="0" lang="en-US" altLang="en-US" sz="2000" b="1" i="0" u="none" strike="noStrike" cap="none" normalizeH="0" baseline="0" dirty="0">
                <a:ln>
                  <a:noFill/>
                </a:ln>
                <a:solidFill>
                  <a:schemeClr val="tx1"/>
                </a:solidFill>
                <a:effectLst/>
                <a:latin typeface="Arial" panose="020B0604020202020204" pitchFamily="34" charset="0"/>
              </a:rPr>
              <a:t>OpenMP</a:t>
            </a:r>
            <a:r>
              <a:rPr kumimoji="0" lang="en-US" altLang="en-US" sz="2000" b="0" i="0" u="none" strike="noStrike" cap="none" normalizeH="0" baseline="0" dirty="0">
                <a:ln>
                  <a:noFill/>
                </a:ln>
                <a:solidFill>
                  <a:schemeClr val="tx1"/>
                </a:solidFill>
                <a:effectLst/>
                <a:latin typeface="Arial" panose="020B0604020202020204" pitchFamily="34" charset="0"/>
              </a:rPr>
              <a:t> for parallel 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Integration: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Logs handled via </a:t>
            </a:r>
            <a:r>
              <a:rPr kumimoji="0" lang="en-US" altLang="en-US" sz="2000" b="1" i="0" u="none" strike="noStrike" cap="none" normalizeH="0" baseline="0" dirty="0" err="1">
                <a:ln>
                  <a:noFill/>
                </a:ln>
                <a:solidFill>
                  <a:schemeClr val="tx1"/>
                </a:solidFill>
                <a:effectLst/>
                <a:latin typeface="Arial" panose="020B0604020202020204" pitchFamily="34" charset="0"/>
              </a:rPr>
              <a:t>spdlog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MySQL database integration via </a:t>
            </a:r>
            <a:r>
              <a:rPr kumimoji="0" lang="en-US" altLang="en-US" sz="2000" b="1" i="0" u="none" strike="noStrike" cap="none" normalizeH="0" baseline="0" dirty="0">
                <a:ln>
                  <a:noFill/>
                </a:ln>
                <a:solidFill>
                  <a:schemeClr val="tx1"/>
                </a:solidFill>
                <a:effectLst/>
                <a:latin typeface="Arial" panose="020B0604020202020204" pitchFamily="34" charset="0"/>
              </a:rPr>
              <a:t>SOCI</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System integrated into larger </a:t>
            </a:r>
            <a:r>
              <a:rPr kumimoji="0" lang="en-US" altLang="en-US" sz="2000" b="0" i="0" u="none" strike="noStrike" cap="none" normalizeH="0" baseline="0" dirty="0" err="1">
                <a:ln>
                  <a:noFill/>
                </a:ln>
                <a:solidFill>
                  <a:schemeClr val="tx1"/>
                </a:solidFill>
                <a:effectLst/>
                <a:latin typeface="Arial" panose="020B0604020202020204" pitchFamily="34" charset="0"/>
              </a:rPr>
              <a:t>EmotionSenseAI</a:t>
            </a:r>
            <a:r>
              <a:rPr kumimoji="0" lang="en-US" altLang="en-US" sz="2000" b="0" i="0" u="none" strike="noStrike" cap="none" normalizeH="0" baseline="0" dirty="0">
                <a:ln>
                  <a:noFill/>
                </a:ln>
                <a:solidFill>
                  <a:schemeClr val="tx1"/>
                </a:solidFill>
                <a:effectLst/>
                <a:latin typeface="Arial" panose="020B0604020202020204" pitchFamily="34" charset="0"/>
              </a:rPr>
              <a:t> backend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7717515"/>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00F81-4796-D603-D51D-EFA25D55FE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E09DB-83F8-740D-48CD-52B50A61BBBB}"/>
              </a:ext>
            </a:extLst>
          </p:cNvPr>
          <p:cNvSpPr>
            <a:spLocks noGrp="1"/>
          </p:cNvSpPr>
          <p:nvPr>
            <p:ph type="title"/>
          </p:nvPr>
        </p:nvSpPr>
        <p:spPr>
          <a:xfrm>
            <a:off x="838200" y="365125"/>
            <a:ext cx="3901751" cy="1398361"/>
          </a:xfrm>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Algorithm Flowchart</a:t>
            </a:r>
            <a:endParaRPr lang="en-IN" dirty="0"/>
          </a:p>
        </p:txBody>
      </p:sp>
      <p:pic>
        <p:nvPicPr>
          <p:cNvPr id="5" name="Content Placeholder 4">
            <a:extLst>
              <a:ext uri="{FF2B5EF4-FFF2-40B4-BE49-F238E27FC236}">
                <a16:creationId xmlns:a16="http://schemas.microsoft.com/office/drawing/2014/main" id="{C9E2FF6C-3D4F-16FF-9B89-4F10204FF4A6}"/>
              </a:ext>
            </a:extLst>
          </p:cNvPr>
          <p:cNvPicPr>
            <a:picLocks noGrp="1" noChangeAspect="1"/>
          </p:cNvPicPr>
          <p:nvPr>
            <p:ph idx="1"/>
          </p:nvPr>
        </p:nvPicPr>
        <p:blipFill>
          <a:blip r:embed="rId2"/>
          <a:stretch>
            <a:fillRect/>
          </a:stretch>
        </p:blipFill>
        <p:spPr>
          <a:xfrm>
            <a:off x="4851918" y="138527"/>
            <a:ext cx="4208105" cy="6580945"/>
          </a:xfrm>
          <a:prstGeom prst="rect">
            <a:avLst/>
          </a:prstGeom>
        </p:spPr>
      </p:pic>
      <p:sp>
        <p:nvSpPr>
          <p:cNvPr id="4" name="Slide Number Placeholder 3">
            <a:extLst>
              <a:ext uri="{FF2B5EF4-FFF2-40B4-BE49-F238E27FC236}">
                <a16:creationId xmlns:a16="http://schemas.microsoft.com/office/drawing/2014/main" id="{6F044697-D1BC-49E7-2AFD-DD6920EFB6F1}"/>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634372116"/>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ED31D-065A-D77D-EA80-65DEC8D99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17C20-A55A-12FB-05AC-C9907CFD127A}"/>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Advantages</a:t>
            </a:r>
            <a:endParaRPr lang="en-IN" dirty="0"/>
          </a:p>
        </p:txBody>
      </p:sp>
      <p:sp>
        <p:nvSpPr>
          <p:cNvPr id="3" name="Content Placeholder 2">
            <a:extLst>
              <a:ext uri="{FF2B5EF4-FFF2-40B4-BE49-F238E27FC236}">
                <a16:creationId xmlns:a16="http://schemas.microsoft.com/office/drawing/2014/main" id="{4D37047D-F05E-FD33-306B-57A9FDB8F913}"/>
              </a:ext>
            </a:extLst>
          </p:cNvPr>
          <p:cNvSpPr>
            <a:spLocks noGrp="1"/>
          </p:cNvSpPr>
          <p:nvPr>
            <p:ph idx="1"/>
          </p:nvPr>
        </p:nvSpPr>
        <p:spPr>
          <a:xfrm>
            <a:off x="838200" y="1573698"/>
            <a:ext cx="10515600" cy="4351338"/>
          </a:xfrm>
        </p:spPr>
        <p:txBody>
          <a:bodyPr/>
          <a:lstStyle/>
          <a:p>
            <a:r>
              <a:rPr lang="en-US" dirty="0"/>
              <a:t>Time-Saving: Eliminates manual searching and downloading. </a:t>
            </a:r>
          </a:p>
          <a:p>
            <a:r>
              <a:rPr lang="en-US" dirty="0"/>
              <a:t>Scalability: Can be extended to other platforms beyond </a:t>
            </a:r>
            <a:r>
              <a:rPr lang="en-US" dirty="0" err="1"/>
              <a:t>youtube</a:t>
            </a:r>
            <a:r>
              <a:rPr lang="en-US" dirty="0"/>
              <a:t>, </a:t>
            </a:r>
            <a:r>
              <a:rPr lang="en-US" dirty="0" err="1"/>
              <a:t>soundcloud</a:t>
            </a:r>
            <a:r>
              <a:rPr lang="en-US" dirty="0"/>
              <a:t> and </a:t>
            </a:r>
            <a:r>
              <a:rPr lang="en-US" dirty="0" err="1"/>
              <a:t>spotify</a:t>
            </a:r>
            <a:r>
              <a:rPr lang="en-US" dirty="0"/>
              <a:t>.</a:t>
            </a:r>
          </a:p>
          <a:p>
            <a:r>
              <a:rPr lang="en-US" dirty="0"/>
              <a:t>Efficiency: Prevents duplicate files, saving storage. </a:t>
            </a:r>
          </a:p>
          <a:p>
            <a:r>
              <a:rPr lang="en-US" dirty="0"/>
              <a:t>Trend Optimization: Ensures only relevant audio is downloaded. </a:t>
            </a:r>
            <a:endParaRPr lang="en-IN" dirty="0"/>
          </a:p>
        </p:txBody>
      </p:sp>
      <p:sp>
        <p:nvSpPr>
          <p:cNvPr id="4" name="Slide Number Placeholder 3">
            <a:extLst>
              <a:ext uri="{FF2B5EF4-FFF2-40B4-BE49-F238E27FC236}">
                <a16:creationId xmlns:a16="http://schemas.microsoft.com/office/drawing/2014/main" id="{E7BAB921-5CC3-9404-254F-179B4DEE0F89}"/>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1045082336"/>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D1729-6C9A-D07F-9B3C-5F14DACB4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1504F-99AD-CDA3-CD38-AFE85B7B69EE}"/>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Key Results</a:t>
            </a:r>
            <a:br>
              <a:rPr lang="en-IN" b="1" dirty="0">
                <a:solidFill>
                  <a:schemeClr val="accent1">
                    <a:lumMod val="75000"/>
                  </a:schemeClr>
                </a:solidFill>
                <a:latin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34F58562-6BC5-A372-1D5F-CEDCB1910B14}"/>
              </a:ext>
            </a:extLst>
          </p:cNvPr>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
        <p:nvSpPr>
          <p:cNvPr id="5" name="Rectangle 1">
            <a:extLst>
              <a:ext uri="{FF2B5EF4-FFF2-40B4-BE49-F238E27FC236}">
                <a16:creationId xmlns:a16="http://schemas.microsoft.com/office/drawing/2014/main" id="{C17EB23B-47CC-CA86-5A8B-B65AE688A013}"/>
              </a:ext>
            </a:extLst>
          </p:cNvPr>
          <p:cNvSpPr>
            <a:spLocks noGrp="1" noChangeArrowheads="1"/>
          </p:cNvSpPr>
          <p:nvPr>
            <p:ph idx="1"/>
          </p:nvPr>
        </p:nvSpPr>
        <p:spPr bwMode="auto">
          <a:xfrm>
            <a:off x="838200" y="1182857"/>
            <a:ext cx="1004129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200" b="0" i="0" u="none" strike="noStrike" cap="none" normalizeH="0" baseline="0" dirty="0">
                <a:ln>
                  <a:noFill/>
                </a:ln>
                <a:solidFill>
                  <a:schemeClr val="tx1"/>
                </a:solidFill>
                <a:effectLst/>
                <a:latin typeface="Arial" panose="020B0604020202020204" pitchFamily="34" charset="0"/>
              </a:rPr>
              <a:t>Successfully matched audio snippets with larger audio files within seconds of processing the hash fingerprints, using fingerprint similarity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 Achieved 50%+ similarity detection in accurate cases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 Matching works even with mild distortions or partial humming (to a limited extent so far)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 Chunk-by-chunk matching shows potential for real-time or streaming input in the future.</a:t>
            </a:r>
          </a:p>
        </p:txBody>
      </p:sp>
    </p:spTree>
    <p:extLst>
      <p:ext uri="{BB962C8B-B14F-4D97-AF65-F5344CB8AC3E}">
        <p14:creationId xmlns:p14="http://schemas.microsoft.com/office/powerpoint/2010/main" val="768813488"/>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5" y="902372"/>
            <a:ext cx="10128326" cy="4481391"/>
          </a:xfrm>
          <a:prstGeom prst="rect">
            <a:avLst/>
          </a:prstGeom>
          <a:noFill/>
          <a:ln>
            <a:noFill/>
          </a:ln>
        </p:spPr>
        <p:txBody>
          <a:bodyPr spcFirstLastPara="1" wrap="square" lIns="91425" tIns="45700" rIns="91425" bIns="45700" numCol="2" anchor="t" anchorCtr="0">
            <a:noAutofit/>
          </a:bodyPr>
          <a:lstStyle/>
          <a:p>
            <a:pPr marL="495300" indent="-342900" algn="just">
              <a:lnSpc>
                <a:spcPct val="15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Abstract</a:t>
            </a: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Software requirements</a:t>
            </a: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identification</a:t>
            </a: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a:t>
            </a: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References</a:t>
            </a:r>
          </a:p>
          <a:p>
            <a:pPr marL="495300" indent="-342900" algn="just">
              <a:lnSpc>
                <a:spcPct val="15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F31C0-4209-8CA1-F08F-2D1AA554A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38D0B-A037-C3A9-36B7-16FB5B603CFD}"/>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C0A62605-F016-A3D6-627A-AFF5E11E065D}"/>
              </a:ext>
            </a:extLst>
          </p:cNvPr>
          <p:cNvSpPr>
            <a:spLocks noGrp="1"/>
          </p:cNvSpPr>
          <p:nvPr>
            <p:ph idx="1"/>
          </p:nvPr>
        </p:nvSpPr>
        <p:spPr>
          <a:xfrm>
            <a:off x="838200" y="1573698"/>
            <a:ext cx="10515600" cy="4351338"/>
          </a:xfrm>
        </p:spPr>
        <p:txBody>
          <a:bodyPr/>
          <a:lstStyle/>
          <a:p>
            <a:r>
              <a:rPr lang="en-IN" dirty="0"/>
              <a:t>Spring framework Documentation</a:t>
            </a:r>
          </a:p>
          <a:p>
            <a:r>
              <a:rPr lang="en-IN" dirty="0"/>
              <a:t> </a:t>
            </a:r>
            <a:r>
              <a:rPr lang="en-IN" dirty="0" err="1"/>
              <a:t>yt-dlp</a:t>
            </a:r>
            <a:r>
              <a:rPr lang="en-IN" dirty="0"/>
              <a:t> Official Repository    </a:t>
            </a:r>
          </a:p>
          <a:p>
            <a:r>
              <a:rPr lang="en-IN" dirty="0"/>
              <a:t>FFT Documentation</a:t>
            </a:r>
          </a:p>
          <a:p>
            <a:r>
              <a:rPr lang="en-IN" dirty="0" err="1"/>
              <a:t>FFmpeg</a:t>
            </a:r>
            <a:r>
              <a:rPr lang="en-IN" dirty="0"/>
              <a:t> Optimization Techniques</a:t>
            </a:r>
          </a:p>
          <a:p>
            <a:r>
              <a:rPr lang="en-IN" dirty="0"/>
              <a:t>Machine Learning for Music Analysis </a:t>
            </a:r>
          </a:p>
        </p:txBody>
      </p:sp>
      <p:sp>
        <p:nvSpPr>
          <p:cNvPr id="4" name="Slide Number Placeholder 3">
            <a:extLst>
              <a:ext uri="{FF2B5EF4-FFF2-40B4-BE49-F238E27FC236}">
                <a16:creationId xmlns:a16="http://schemas.microsoft.com/office/drawing/2014/main" id="{2514F650-EFB5-D06E-89D9-02B48598FA18}"/>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Tree>
    <p:extLst>
      <p:ext uri="{BB962C8B-B14F-4D97-AF65-F5344CB8AC3E}">
        <p14:creationId xmlns:p14="http://schemas.microsoft.com/office/powerpoint/2010/main" val="2427411126"/>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475925747"/>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22</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a:t>
            </a:r>
          </a:p>
        </p:txBody>
      </p:sp>
      <p:sp>
        <p:nvSpPr>
          <p:cNvPr id="3" name="Content Placeholder 2"/>
          <p:cNvSpPr>
            <a:spLocks noGrp="1"/>
          </p:cNvSpPr>
          <p:nvPr>
            <p:ph idx="1"/>
          </p:nvPr>
        </p:nvSpPr>
        <p:spPr>
          <a:xfrm>
            <a:off x="838200" y="1427586"/>
            <a:ext cx="10515600" cy="4193176"/>
          </a:xfrm>
        </p:spPr>
        <p:txBody>
          <a:bodyPr/>
          <a:lstStyle/>
          <a:p>
            <a:pPr marL="0" indent="0">
              <a:buNone/>
            </a:pPr>
            <a:r>
              <a:rPr lang="en-US" dirty="0" err="1"/>
              <a:t>LinkLabs</a:t>
            </a:r>
            <a:r>
              <a:rPr lang="en-US" dirty="0"/>
              <a:t> OÜ is a global professional services firm dedicated to driving business transformation through strategic consulting, advanced technology, and operational excellence. By fostering innovation and embracing diverse perspectives, we help organizations navigate digital disruption and achieve sustainable growth.</a:t>
            </a:r>
          </a:p>
          <a:p>
            <a:pPr marL="0" indent="0">
              <a:buNone/>
            </a:pPr>
            <a:r>
              <a:rPr lang="en-US" sz="2800" b="1" dirty="0"/>
              <a:t>Clients</a:t>
            </a:r>
          </a:p>
          <a:p>
            <a:pPr marL="0" indent="0">
              <a:buNone/>
            </a:pPr>
            <a:r>
              <a:rPr lang="en-US" dirty="0"/>
              <a:t>Their</a:t>
            </a:r>
            <a:r>
              <a:rPr lang="en-US" sz="2800" dirty="0"/>
              <a:t> solutions empower businesses, including </a:t>
            </a:r>
            <a:r>
              <a:rPr lang="en-US" sz="2800" b="1" dirty="0"/>
              <a:t>ACCESS</a:t>
            </a:r>
            <a:r>
              <a:rPr lang="en-US" sz="2800" dirty="0"/>
              <a:t> </a:t>
            </a:r>
            <a:r>
              <a:rPr lang="en-US" b="1" dirty="0"/>
              <a:t>Europe GmbH </a:t>
            </a:r>
            <a:r>
              <a:rPr lang="en-US" sz="2800" dirty="0"/>
              <a:t>and </a:t>
            </a:r>
            <a:r>
              <a:rPr lang="en-US" sz="2800" b="1" dirty="0"/>
              <a:t>NEOASTRA</a:t>
            </a:r>
            <a:r>
              <a:rPr lang="en-US" sz="2800" dirty="0"/>
              <a:t>, with cutting-edge technology and strategic expertise.</a:t>
            </a:r>
          </a:p>
          <a:p>
            <a:pPr marL="0" indent="0">
              <a:buNone/>
            </a:pPr>
            <a:endParaRPr lang="en-US" dirty="0"/>
          </a:p>
          <a:p>
            <a:pPr>
              <a:buFont typeface="Arial" panose="020B0604020202020204" pitchFamily="34" charset="0"/>
              <a:buChar char="•"/>
            </a:pPr>
            <a:endParaRPr lang="en-US" sz="18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CDB2A-AF04-09A0-169D-50FDD1EA07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C2E42-9777-A972-E367-3A1F002FF652}"/>
              </a:ext>
            </a:extLst>
          </p:cNvPr>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a:t>
            </a:r>
          </a:p>
        </p:txBody>
      </p:sp>
      <p:sp>
        <p:nvSpPr>
          <p:cNvPr id="3" name="Content Placeholder 2">
            <a:extLst>
              <a:ext uri="{FF2B5EF4-FFF2-40B4-BE49-F238E27FC236}">
                <a16:creationId xmlns:a16="http://schemas.microsoft.com/office/drawing/2014/main" id="{E55F1EB8-F1DE-4970-FFF2-32D9D476D741}"/>
              </a:ext>
            </a:extLst>
          </p:cNvPr>
          <p:cNvSpPr>
            <a:spLocks noGrp="1"/>
          </p:cNvSpPr>
          <p:nvPr>
            <p:ph idx="1"/>
          </p:nvPr>
        </p:nvSpPr>
        <p:spPr>
          <a:xfrm>
            <a:off x="838200" y="1332412"/>
            <a:ext cx="10515600" cy="4193176"/>
          </a:xfrm>
        </p:spPr>
        <p:txBody>
          <a:bodyPr/>
          <a:lstStyle/>
          <a:p>
            <a:pPr marL="0" indent="0">
              <a:buNone/>
            </a:pPr>
            <a:r>
              <a:rPr lang="en-US" sz="1800" b="1" dirty="0"/>
              <a:t>Expertise</a:t>
            </a:r>
          </a:p>
          <a:p>
            <a:pPr>
              <a:buFont typeface="Arial" panose="020B0604020202020204" pitchFamily="34" charset="0"/>
              <a:buChar char="•"/>
            </a:pPr>
            <a:r>
              <a:rPr lang="en-US" sz="1800" b="1" dirty="0"/>
              <a:t>Consulting</a:t>
            </a:r>
            <a:r>
              <a:rPr lang="en-US" sz="1800" dirty="0"/>
              <a:t>: Data-driven decision-making, AI integration, digital growth, and operational optimization.</a:t>
            </a:r>
          </a:p>
          <a:p>
            <a:pPr>
              <a:buFont typeface="Arial" panose="020B0604020202020204" pitchFamily="34" charset="0"/>
              <a:buChar char="•"/>
            </a:pPr>
            <a:r>
              <a:rPr lang="en-US" sz="1800" b="1" dirty="0"/>
              <a:t>Web 3.0 &amp; Blockchain</a:t>
            </a:r>
            <a:r>
              <a:rPr lang="en-US" sz="1800" dirty="0"/>
              <a:t>: Scalable, secure, and energy-efficient blockchain solutions.</a:t>
            </a:r>
          </a:p>
          <a:p>
            <a:pPr>
              <a:buFont typeface="Arial" panose="020B0604020202020204" pitchFamily="34" charset="0"/>
              <a:buChar char="•"/>
            </a:pPr>
            <a:r>
              <a:rPr lang="en-US" sz="1800" b="1" dirty="0"/>
              <a:t>Multimedia Solutions</a:t>
            </a:r>
            <a:r>
              <a:rPr lang="en-US" sz="1800" dirty="0"/>
              <a:t>: Custom media players, streaming services, and encryption technologies.</a:t>
            </a:r>
          </a:p>
          <a:p>
            <a:pPr>
              <a:buFont typeface="Arial" panose="020B0604020202020204" pitchFamily="34" charset="0"/>
              <a:buChar char="•"/>
            </a:pPr>
            <a:r>
              <a:rPr lang="en-US" sz="1800" b="1" dirty="0"/>
              <a:t>Browsers</a:t>
            </a:r>
            <a:r>
              <a:rPr lang="en-US" sz="1800" dirty="0"/>
              <a:t>: Web 2.0 and Web 3.0 browsers built on the Chromium platform.</a:t>
            </a:r>
            <a:r>
              <a:rPr lang="en-US" sz="1200" b="1" dirty="0"/>
              <a:t> </a:t>
            </a:r>
          </a:p>
          <a:p>
            <a:pPr>
              <a:buFont typeface="Arial" panose="020B0604020202020204" pitchFamily="34" charset="0"/>
              <a:buChar char="•"/>
            </a:pPr>
            <a:r>
              <a:rPr lang="en-US" sz="1800" b="1" dirty="0"/>
              <a:t>Embedded OS</a:t>
            </a:r>
            <a:r>
              <a:rPr lang="en-US" sz="1800" dirty="0"/>
              <a:t>: Secure and scalable operating systems for mission-critical applications.</a:t>
            </a:r>
          </a:p>
          <a:p>
            <a:pPr>
              <a:buFont typeface="Arial" panose="020B0604020202020204" pitchFamily="34" charset="0"/>
              <a:buChar char="•"/>
            </a:pPr>
            <a:r>
              <a:rPr lang="en-US" sz="1800" b="1" dirty="0"/>
              <a:t>Mobile &amp; Web Development</a:t>
            </a:r>
            <a:r>
              <a:rPr lang="en-US" sz="1800" dirty="0"/>
              <a:t>: Custom B2B mobile apps and web applications tailored to business needs.</a:t>
            </a:r>
          </a:p>
          <a:p>
            <a:pPr>
              <a:buFont typeface="Arial" panose="020B0604020202020204" pitchFamily="34" charset="0"/>
              <a:buChar char="•"/>
            </a:pPr>
            <a:r>
              <a:rPr lang="en-US" sz="1800" b="1" dirty="0"/>
              <a:t>Analytics</a:t>
            </a:r>
            <a:r>
              <a:rPr lang="en-US" sz="1800" dirty="0"/>
              <a:t>: AI-driven insights and analytics integrated into every solution.</a:t>
            </a:r>
          </a:p>
          <a:p>
            <a:pPr marL="0" indent="0">
              <a:buNone/>
            </a:pPr>
            <a:endParaRPr lang="en-US" sz="1800" dirty="0"/>
          </a:p>
          <a:p>
            <a:pPr>
              <a:buFont typeface="Arial" panose="020B0604020202020204" pitchFamily="34" charset="0"/>
              <a:buChar char="•"/>
            </a:pPr>
            <a:endParaRPr lang="en-US" sz="1800" dirty="0"/>
          </a:p>
        </p:txBody>
      </p:sp>
      <p:sp>
        <p:nvSpPr>
          <p:cNvPr id="4" name="Slide Number Placeholder 3">
            <a:extLst>
              <a:ext uri="{FF2B5EF4-FFF2-40B4-BE49-F238E27FC236}">
                <a16:creationId xmlns:a16="http://schemas.microsoft.com/office/drawing/2014/main" id="{65DEF1AF-C515-68F6-768A-E446BAB12032}"/>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402244461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399903"/>
            <a:ext cx="10515600" cy="4058194"/>
          </a:xfrm>
        </p:spPr>
        <p:txBody>
          <a:bodyPr/>
          <a:lstStyle/>
          <a:p>
            <a:pPr marL="0" indent="0">
              <a:buNone/>
            </a:pPr>
            <a:r>
              <a:rPr lang="en-IN" dirty="0">
                <a:latin typeface="Times New Roman" panose="02020603050405020304" pitchFamily="18" charset="0"/>
                <a:cs typeface="Times New Roman" panose="02020603050405020304" pitchFamily="18" charset="0"/>
              </a:rPr>
              <a:t>Role – Software engineer intern</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Technologies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AI product stack</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Java and spring framework for backend development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Audio fingerprinting for media recognition and analysis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501607"/>
            <a:ext cx="10515600" cy="4058194"/>
          </a:xfrm>
        </p:spPr>
        <p:txBody>
          <a:bodyPr/>
          <a:lstStyle/>
          <a:p>
            <a:r>
              <a:rPr lang="en-IN" dirty="0">
                <a:latin typeface="Times New Roman" panose="02020603050405020304" pitchFamily="18" charset="0"/>
                <a:cs typeface="Times New Roman" panose="02020603050405020304" pitchFamily="18" charset="0"/>
              </a:rPr>
              <a:t>We are a team of 2 software engineering interns. </a:t>
            </a:r>
          </a:p>
          <a:p>
            <a:r>
              <a:rPr lang="en-IN" dirty="0">
                <a:latin typeface="Times New Roman" panose="02020603050405020304" pitchFamily="18" charset="0"/>
                <a:cs typeface="Times New Roman" panose="02020603050405020304" pitchFamily="18" charset="0"/>
              </a:rPr>
              <a:t>We report to Mr. Ganesh Banda who is the co-founder and our reporting manager.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501608"/>
            <a:ext cx="10515600" cy="4058194"/>
          </a:xfrm>
        </p:spPr>
        <p:txBody>
          <a:bodyPr/>
          <a:lstStyle/>
          <a:p>
            <a:r>
              <a:rPr lang="en-IN" dirty="0">
                <a:latin typeface="Times New Roman" panose="02020603050405020304" pitchFamily="18" charset="0"/>
                <a:cs typeface="Times New Roman" panose="02020603050405020304" pitchFamily="18" charset="0"/>
              </a:rPr>
              <a:t>Finding an internship aligned with our interests.</a:t>
            </a:r>
          </a:p>
          <a:p>
            <a:r>
              <a:rPr lang="en-IN" dirty="0">
                <a:latin typeface="Times New Roman" panose="02020603050405020304" pitchFamily="18" charset="0"/>
                <a:cs typeface="Times New Roman" panose="02020603050405020304" pitchFamily="18" charset="0"/>
              </a:rPr>
              <a:t>Competing with other candidates and preparing for technical interviews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399903"/>
            <a:ext cx="10515600" cy="4058194"/>
          </a:xfrm>
        </p:spPr>
        <p:txBody>
          <a:bodyPr/>
          <a:lstStyle/>
          <a:p>
            <a:pPr marL="0" indent="0">
              <a:buNone/>
            </a:pPr>
            <a:r>
              <a:rPr lang="en-IN" b="0" i="0" u="none" strike="noStrike" dirty="0">
                <a:effectLst/>
                <a:latin typeface="-webkit-standard"/>
              </a:rPr>
              <a:t>The purpose of my work is to develop AI-driven emotion sensing in audio files using C++, FFT, and audio fingerprinting as the core AI techniques. The backend implementation is built with Java Spring Boot, while the frontend is developed using HTML, JavaScript, and CSS. This solution contributes to advancements in AI-powered media recognition and emotional analysis in audio.</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D2F4-D1FD-E150-6E94-49CB839397DE}"/>
              </a:ext>
            </a:extLst>
          </p:cNvPr>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711814C9-3F14-94DE-2F8A-0B6AFC1D0BD8}"/>
              </a:ext>
            </a:extLst>
          </p:cNvPr>
          <p:cNvSpPr>
            <a:spLocks noGrp="1"/>
          </p:cNvSpPr>
          <p:nvPr>
            <p:ph idx="1"/>
          </p:nvPr>
        </p:nvSpPr>
        <p:spPr>
          <a:xfrm>
            <a:off x="838200" y="1517715"/>
            <a:ext cx="10515600" cy="4351338"/>
          </a:xfrm>
        </p:spPr>
        <p:txBody>
          <a:bodyPr/>
          <a:lstStyle/>
          <a:p>
            <a:r>
              <a:rPr lang="en-IN" dirty="0" err="1"/>
              <a:t>EmotionSenseAI</a:t>
            </a:r>
            <a:r>
              <a:rPr lang="en-IN" dirty="0"/>
              <a:t> is an AI-powered system designed to continuously search, download, and </a:t>
            </a:r>
            <a:r>
              <a:rPr lang="en-IN" dirty="0" err="1"/>
              <a:t>analyze</a:t>
            </a:r>
            <a:r>
              <a:rPr lang="en-IN" dirty="0"/>
              <a:t> English music from internet sources like </a:t>
            </a:r>
            <a:r>
              <a:rPr lang="en-IN" dirty="0" err="1"/>
              <a:t>youtube</a:t>
            </a:r>
            <a:r>
              <a:rPr lang="en-IN" dirty="0"/>
              <a:t>, sound cloud, </a:t>
            </a:r>
            <a:r>
              <a:rPr lang="en-IN" dirty="0" err="1"/>
              <a:t>spotify</a:t>
            </a:r>
            <a:r>
              <a:rPr lang="en-IN" dirty="0"/>
              <a:t> etc. </a:t>
            </a:r>
          </a:p>
          <a:p>
            <a:r>
              <a:rPr lang="en-IN" dirty="0"/>
              <a:t>The system integrates various core libraries for media download and Spring Boot framework for automation. A custom-built </a:t>
            </a:r>
            <a:r>
              <a:rPr lang="en-IN" dirty="0" err="1"/>
              <a:t>FFmpeg</a:t>
            </a:r>
            <a:r>
              <a:rPr lang="en-IN" dirty="0"/>
              <a:t> processes downloaded audio for merging and transcoding. </a:t>
            </a:r>
          </a:p>
          <a:p>
            <a:r>
              <a:rPr lang="en-IN" dirty="0"/>
              <a:t>The system avoids duplicate downloads and prioritizes relevant audio using web scraping techniques adhering to legal standards.</a:t>
            </a:r>
          </a:p>
        </p:txBody>
      </p:sp>
      <p:sp>
        <p:nvSpPr>
          <p:cNvPr id="4" name="Slide Number Placeholder 3">
            <a:extLst>
              <a:ext uri="{FF2B5EF4-FFF2-40B4-BE49-F238E27FC236}">
                <a16:creationId xmlns:a16="http://schemas.microsoft.com/office/drawing/2014/main" id="{53F483B9-784D-66F4-6794-DDE23770FE10}"/>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1982291001"/>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9300</TotalTime>
  <Words>1015</Words>
  <Application>Microsoft Office PowerPoint</Application>
  <PresentationFormat>Widescreen</PresentationFormat>
  <Paragraphs>162</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Cambria</vt:lpstr>
      <vt:lpstr>Times New Roman</vt:lpstr>
      <vt:lpstr>Verdana</vt:lpstr>
      <vt:lpstr>-webkit-standard</vt:lpstr>
      <vt:lpstr>Wingdings</vt:lpstr>
      <vt:lpstr>Office Theme</vt:lpstr>
      <vt:lpstr>PowerPoint Presentation</vt:lpstr>
      <vt:lpstr>Content</vt:lpstr>
      <vt:lpstr>About Company </vt:lpstr>
      <vt:lpstr>About Company </vt:lpstr>
      <vt:lpstr>Working domain or the technology</vt:lpstr>
      <vt:lpstr>About your team and reporting Manager</vt:lpstr>
      <vt:lpstr>Challenges Faced in Internship</vt:lpstr>
      <vt:lpstr>Objectives of the work</vt:lpstr>
      <vt:lpstr>Abstract</vt:lpstr>
      <vt:lpstr>Literature review</vt:lpstr>
      <vt:lpstr>Literature review</vt:lpstr>
      <vt:lpstr>Software requirements</vt:lpstr>
      <vt:lpstr>Problem identification</vt:lpstr>
      <vt:lpstr>Problem statement</vt:lpstr>
      <vt:lpstr>Working</vt:lpstr>
      <vt:lpstr>Working</vt:lpstr>
      <vt:lpstr>Algorithm Flowchart</vt:lpstr>
      <vt:lpstr>Advantages</vt:lpstr>
      <vt:lpstr>Key Results </vt:lpstr>
      <vt:lpstr>References</vt:lpstr>
      <vt:lpstr>Internship Road Map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Tanmayee HN</cp:lastModifiedBy>
  <cp:revision>919</cp:revision>
  <cp:lastPrinted>2018-07-24T06:37:20Z</cp:lastPrinted>
  <dcterms:created xsi:type="dcterms:W3CDTF">2018-06-07T04:06:17Z</dcterms:created>
  <dcterms:modified xsi:type="dcterms:W3CDTF">2025-04-25T14:04:48Z</dcterms:modified>
</cp:coreProperties>
</file>