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7" r:id="rId5"/>
    <p:sldId id="258" r:id="rId6"/>
    <p:sldId id="259" r:id="rId7"/>
    <p:sldId id="261" r:id="rId8"/>
    <p:sldId id="262" r:id="rId9"/>
    <p:sldId id="263" r:id="rId10"/>
    <p:sldId id="280" r:id="rId11"/>
    <p:sldId id="281" r:id="rId12"/>
    <p:sldId id="282" r:id="rId13"/>
    <p:sldId id="264" r:id="rId14"/>
    <p:sldId id="265" r:id="rId15"/>
    <p:sldId id="267" r:id="rId16"/>
    <p:sldId id="279"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B13E4E-2B86-55C8-7104-949E995B5EAA}" v="2780" dt="2024-07-24T06:08:12.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rive.google.com/drive/folders/1OaC9eLP_Rl2YrotEnVN1RBxFK6XTF5UX?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702128"/>
          </a:xfrm>
        </p:spPr>
        <p:txBody>
          <a:bodyPr>
            <a:normAutofit/>
          </a:bodyPr>
          <a:lstStyle/>
          <a:p>
            <a:r>
              <a:rPr lang="en-GB" sz="3600"/>
              <a:t>Student </a:t>
            </a:r>
            <a:r>
              <a:rPr lang="en-GB"/>
              <a:t>Details</a:t>
            </a:r>
            <a:endParaRPr lang="en-US"/>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50567" y="1624588"/>
            <a:ext cx="11135058" cy="2514746"/>
          </a:xfrm>
        </p:spPr>
        <p:txBody>
          <a:bodyPr vert="horz" lIns="91440" tIns="45720" rIns="91440" bIns="45720" rtlCol="0" anchor="t">
            <a:noAutofit/>
          </a:bodyPr>
          <a:lstStyle/>
          <a:p>
            <a:r>
              <a:rPr lang="en-GB" sz="2000" cap="none" dirty="0">
                <a:solidFill>
                  <a:schemeClr val="tx1"/>
                </a:solidFill>
              </a:rPr>
              <a:t>Name: Tanmayee </a:t>
            </a:r>
            <a:r>
              <a:rPr lang="en-GB" sz="2000" cap="none" err="1">
                <a:solidFill>
                  <a:schemeClr val="tx1"/>
                </a:solidFill>
              </a:rPr>
              <a:t>Inaganti</a:t>
            </a:r>
            <a:endParaRPr lang="en-GB" sz="2000" cap="none">
              <a:solidFill>
                <a:schemeClr val="tx1"/>
              </a:solidFill>
            </a:endParaRPr>
          </a:p>
          <a:p>
            <a:r>
              <a:rPr lang="en-GB" sz="2000" cap="none" err="1">
                <a:solidFill>
                  <a:schemeClr val="tx1"/>
                </a:solidFill>
              </a:rPr>
              <a:t>SkillsBuild</a:t>
            </a:r>
            <a:r>
              <a:rPr lang="en-GB" sz="2000" cap="none" dirty="0">
                <a:solidFill>
                  <a:schemeClr val="tx1"/>
                </a:solidFill>
              </a:rPr>
              <a:t> Email ID: tanmayee_inaganti@srmap.edu.in</a:t>
            </a:r>
          </a:p>
          <a:p>
            <a:r>
              <a:rPr lang="en-GB" sz="2000" cap="none" dirty="0">
                <a:solidFill>
                  <a:schemeClr val="tx1"/>
                </a:solidFill>
              </a:rPr>
              <a:t>College Name: SRM UNIVERSITY AP</a:t>
            </a:r>
          </a:p>
          <a:p>
            <a:r>
              <a:rPr lang="en-GB" sz="2000" cap="none" dirty="0">
                <a:solidFill>
                  <a:schemeClr val="tx1"/>
                </a:solidFill>
              </a:rPr>
              <a:t>College State: Andhra Pradesh</a:t>
            </a:r>
          </a:p>
          <a:p>
            <a:r>
              <a:rPr lang="en-GB" sz="2000" cap="none" dirty="0">
                <a:solidFill>
                  <a:schemeClr val="tx1"/>
                </a:solidFill>
              </a:rPr>
              <a:t>Internship Domain and Internship Start and End Date: Data Analytics / June 3rd, 2024 - July 25, 2024</a:t>
            </a:r>
          </a:p>
          <a:p>
            <a:endParaRPr lang="en-GB" sz="1800" cap="none" dirty="0">
              <a:solidFill>
                <a:schemeClr val="tx1"/>
              </a:solidFill>
            </a:endParaRPr>
          </a:p>
          <a:p>
            <a:endParaRPr lang="en-GB" sz="1800" cap="none" dirty="0">
              <a:solidFill>
                <a:schemeClr val="tx1"/>
              </a:solidFill>
            </a:endParaRPr>
          </a:p>
          <a:p>
            <a:endParaRPr lang="en-GB" sz="1800" cap="none" dirty="0">
              <a:solidFill>
                <a:schemeClr val="tx1"/>
              </a:solidFill>
            </a:endParaRPr>
          </a:p>
          <a:p>
            <a:endParaRPr lang="en-GB" sz="1800" cap="none" dirty="0">
              <a:solidFill>
                <a:schemeClr val="tx1"/>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12019" y="4137782"/>
            <a:ext cx="10966751" cy="2570237"/>
          </a:xfrm>
          <a:prstGeom prst="rect">
            <a:avLst/>
          </a:prstGeom>
        </p:spPr>
      </p:pic>
      <p:pic>
        <p:nvPicPr>
          <p:cNvPr id="5" name="Picture 4" descr="A portrait of a person&#10;&#10;Description automatically generated">
            <a:extLst>
              <a:ext uri="{FF2B5EF4-FFF2-40B4-BE49-F238E27FC236}">
                <a16:creationId xmlns:a16="http://schemas.microsoft.com/office/drawing/2014/main" id="{B5F3561A-F65E-5A33-09CE-310A99D537EE}"/>
              </a:ext>
            </a:extLst>
          </p:cNvPr>
          <p:cNvPicPr>
            <a:picLocks noChangeAspect="1"/>
          </p:cNvPicPr>
          <p:nvPr/>
        </p:nvPicPr>
        <p:blipFill rotWithShape="1">
          <a:blip r:embed="rId3"/>
          <a:srcRect l="7641" t="5026" r="3654" b="4497"/>
          <a:stretch/>
        </p:blipFill>
        <p:spPr>
          <a:xfrm>
            <a:off x="8833025" y="794529"/>
            <a:ext cx="2131280" cy="264103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63960" y="317966"/>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7099222" y="1218861"/>
            <a:ext cx="4605367" cy="1524333"/>
          </a:xfrm>
        </p:spPr>
        <p:txBody>
          <a:bodyPr vert="horz" lIns="91440" tIns="45720" rIns="91440" bIns="45720" rtlCol="0" anchor="t">
            <a:noAutofit/>
          </a:bodyPr>
          <a:lstStyle/>
          <a:p>
            <a:pPr marL="0" indent="0">
              <a:lnSpc>
                <a:spcPct val="100000"/>
              </a:lnSpc>
              <a:buNone/>
            </a:pPr>
            <a:r>
              <a:rPr lang="en-US" sz="2000" dirty="0"/>
              <a:t>I made two scatter plots to show:</a:t>
            </a:r>
            <a:endParaRPr lang="en-US" dirty="0"/>
          </a:p>
          <a:p>
            <a:pPr marL="0" indent="0">
              <a:lnSpc>
                <a:spcPct val="100000"/>
              </a:lnSpc>
              <a:buNone/>
            </a:pPr>
            <a:r>
              <a:rPr lang="en-US" sz="2000" dirty="0"/>
              <a:t>How selling price is affected by age</a:t>
            </a:r>
            <a:endParaRPr lang="en-US" dirty="0"/>
          </a:p>
          <a:p>
            <a:pPr marL="0" indent="0">
              <a:lnSpc>
                <a:spcPct val="100000"/>
              </a:lnSpc>
              <a:buNone/>
            </a:pPr>
            <a:r>
              <a:rPr lang="en-US" sz="2000" dirty="0"/>
              <a:t>How selling price is affected by distance driven by vehicle</a:t>
            </a:r>
          </a:p>
        </p:txBody>
      </p:sp>
      <p:pic>
        <p:nvPicPr>
          <p:cNvPr id="7" name="Content Placeholder 5" descr="A screen shot of a computer program&#10;&#10;Description automatically generated">
            <a:extLst>
              <a:ext uri="{FF2B5EF4-FFF2-40B4-BE49-F238E27FC236}">
                <a16:creationId xmlns:a16="http://schemas.microsoft.com/office/drawing/2014/main" id="{C769508C-08C7-2CBD-4757-850D8CC45777}"/>
              </a:ext>
            </a:extLst>
          </p:cNvPr>
          <p:cNvPicPr>
            <a:picLocks noChangeAspect="1"/>
          </p:cNvPicPr>
          <p:nvPr/>
        </p:nvPicPr>
        <p:blipFill>
          <a:blip r:embed="rId2"/>
          <a:stretch>
            <a:fillRect/>
          </a:stretch>
        </p:blipFill>
        <p:spPr>
          <a:xfrm>
            <a:off x="468923" y="1213883"/>
            <a:ext cx="6635261" cy="1527462"/>
          </a:xfrm>
          <a:prstGeom prst="rect">
            <a:avLst/>
          </a:prstGeom>
        </p:spPr>
      </p:pic>
      <p:pic>
        <p:nvPicPr>
          <p:cNvPr id="9" name="Picture 8" descr="A graph with blue dots&#10;&#10;Description automatically generated">
            <a:extLst>
              <a:ext uri="{FF2B5EF4-FFF2-40B4-BE49-F238E27FC236}">
                <a16:creationId xmlns:a16="http://schemas.microsoft.com/office/drawing/2014/main" id="{D1E16FD3-3F24-E997-3823-5B0A92D96F87}"/>
              </a:ext>
            </a:extLst>
          </p:cNvPr>
          <p:cNvPicPr>
            <a:picLocks noChangeAspect="1"/>
          </p:cNvPicPr>
          <p:nvPr/>
        </p:nvPicPr>
        <p:blipFill>
          <a:blip r:embed="rId3"/>
          <a:stretch>
            <a:fillRect/>
          </a:stretch>
        </p:blipFill>
        <p:spPr>
          <a:xfrm>
            <a:off x="99933" y="2743200"/>
            <a:ext cx="5427213" cy="4114800"/>
          </a:xfrm>
          <a:prstGeom prst="rect">
            <a:avLst/>
          </a:prstGeom>
        </p:spPr>
      </p:pic>
      <p:pic>
        <p:nvPicPr>
          <p:cNvPr id="11" name="Picture 10" descr="A graph of blue dots&#10;&#10;Description automatically generated">
            <a:extLst>
              <a:ext uri="{FF2B5EF4-FFF2-40B4-BE49-F238E27FC236}">
                <a16:creationId xmlns:a16="http://schemas.microsoft.com/office/drawing/2014/main" id="{0040CEE1-FDCF-C2FE-B1EA-4D9E22467C79}"/>
              </a:ext>
            </a:extLst>
          </p:cNvPr>
          <p:cNvPicPr>
            <a:picLocks noChangeAspect="1"/>
          </p:cNvPicPr>
          <p:nvPr/>
        </p:nvPicPr>
        <p:blipFill>
          <a:blip r:embed="rId4"/>
          <a:stretch>
            <a:fillRect/>
          </a:stretch>
        </p:blipFill>
        <p:spPr>
          <a:xfrm>
            <a:off x="5971792" y="2743201"/>
            <a:ext cx="5242449" cy="4114800"/>
          </a:xfrm>
          <a:prstGeom prst="rect">
            <a:avLst/>
          </a:prstGeom>
        </p:spPr>
      </p:pic>
    </p:spTree>
    <p:extLst>
      <p:ext uri="{BB962C8B-B14F-4D97-AF65-F5344CB8AC3E}">
        <p14:creationId xmlns:p14="http://schemas.microsoft.com/office/powerpoint/2010/main" val="365738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vert="horz" lIns="91440" tIns="45720" rIns="91440" bIns="45720" rtlCol="0" anchor="t">
            <a:normAutofit/>
          </a:bodyPr>
          <a:lstStyle/>
          <a:p>
            <a:pPr marL="457200" indent="-457200">
              <a:buAutoNum type="arabicPeriod"/>
            </a:pPr>
            <a:r>
              <a:rPr lang="en-US" sz="2000" dirty="0"/>
              <a:t>Loaded the dataset (</a:t>
            </a:r>
            <a:r>
              <a:rPr lang="en-US" sz="2000" dirty="0" err="1"/>
              <a:t>CarDekho</a:t>
            </a:r>
            <a:r>
              <a:rPr lang="en-US" sz="2000" dirty="0"/>
              <a:t>) in Google Collab</a:t>
            </a:r>
            <a:endParaRPr lang="en-US" dirty="0"/>
          </a:p>
          <a:p>
            <a:pPr marL="457200" indent="-457200">
              <a:buAutoNum type="arabicPeriod"/>
            </a:pPr>
            <a:r>
              <a:rPr lang="en-US" sz="2000" dirty="0"/>
              <a:t>Cleaned the data and checked for missing values, null values</a:t>
            </a:r>
          </a:p>
          <a:p>
            <a:pPr marL="457200" indent="-457200">
              <a:buAutoNum type="arabicPeriod"/>
            </a:pPr>
            <a:r>
              <a:rPr lang="en-US" sz="2000" dirty="0"/>
              <a:t>Imported libraries: Pandas, NumPy, Matplotlib to analyze the data</a:t>
            </a:r>
          </a:p>
          <a:p>
            <a:pPr marL="457200" indent="-457200">
              <a:buAutoNum type="arabicPeriod"/>
            </a:pPr>
            <a:r>
              <a:rPr lang="en-US" sz="2000" dirty="0"/>
              <a:t>Analyzed the results to answer various questions to identify certain trends in the data</a:t>
            </a:r>
          </a:p>
          <a:p>
            <a:pPr marL="457200" indent="-457200">
              <a:buAutoNum type="arabicPeriod"/>
            </a:pPr>
            <a:r>
              <a:rPr lang="en-US" sz="2000" dirty="0"/>
              <a:t>Created visualizations (box plots, scatter plots) to better understand the results from the data</a:t>
            </a:r>
          </a:p>
        </p:txBody>
      </p:sp>
    </p:spTree>
    <p:extLst>
      <p:ext uri="{BB962C8B-B14F-4D97-AF65-F5344CB8AC3E}">
        <p14:creationId xmlns:p14="http://schemas.microsoft.com/office/powerpoint/2010/main" val="318408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pic>
        <p:nvPicPr>
          <p:cNvPr id="4" name="Content Placeholder 3" descr="A computer screen shot of text&#10;&#10;Description automatically generated">
            <a:extLst>
              <a:ext uri="{FF2B5EF4-FFF2-40B4-BE49-F238E27FC236}">
                <a16:creationId xmlns:a16="http://schemas.microsoft.com/office/drawing/2014/main" id="{930B24B8-BDEA-6282-48B3-E93445AE7DD0}"/>
              </a:ext>
            </a:extLst>
          </p:cNvPr>
          <p:cNvPicPr>
            <a:picLocks noGrp="1" noChangeAspect="1"/>
          </p:cNvPicPr>
          <p:nvPr>
            <p:ph idx="1"/>
          </p:nvPr>
        </p:nvPicPr>
        <p:blipFill>
          <a:blip r:embed="rId2"/>
          <a:stretch>
            <a:fillRect/>
          </a:stretch>
        </p:blipFill>
        <p:spPr>
          <a:xfrm>
            <a:off x="7458755" y="2131801"/>
            <a:ext cx="4731203" cy="972909"/>
          </a:xfrm>
        </p:spPr>
      </p:pic>
      <p:pic>
        <p:nvPicPr>
          <p:cNvPr id="6" name="Picture 5" descr="A screenshot of a computer&#10;&#10;Description automatically generated">
            <a:extLst>
              <a:ext uri="{FF2B5EF4-FFF2-40B4-BE49-F238E27FC236}">
                <a16:creationId xmlns:a16="http://schemas.microsoft.com/office/drawing/2014/main" id="{98F57694-A436-9258-6E31-95E2CCDAFBBC}"/>
              </a:ext>
            </a:extLst>
          </p:cNvPr>
          <p:cNvPicPr>
            <a:picLocks noChangeAspect="1"/>
          </p:cNvPicPr>
          <p:nvPr/>
        </p:nvPicPr>
        <p:blipFill>
          <a:blip r:embed="rId3"/>
          <a:stretch>
            <a:fillRect/>
          </a:stretch>
        </p:blipFill>
        <p:spPr>
          <a:xfrm>
            <a:off x="174171" y="4319784"/>
            <a:ext cx="8991598" cy="2398545"/>
          </a:xfrm>
          <a:prstGeom prst="rect">
            <a:avLst/>
          </a:prstGeom>
        </p:spPr>
      </p:pic>
      <p:pic>
        <p:nvPicPr>
          <p:cNvPr id="8" name="Picture 7" descr="A computer screen shot of a code&#10;&#10;Description automatically generated">
            <a:extLst>
              <a:ext uri="{FF2B5EF4-FFF2-40B4-BE49-F238E27FC236}">
                <a16:creationId xmlns:a16="http://schemas.microsoft.com/office/drawing/2014/main" id="{6988908B-0DDD-2AAF-9BD0-401BC4FFCE18}"/>
              </a:ext>
            </a:extLst>
          </p:cNvPr>
          <p:cNvPicPr>
            <a:picLocks noChangeAspect="1"/>
          </p:cNvPicPr>
          <p:nvPr/>
        </p:nvPicPr>
        <p:blipFill>
          <a:blip r:embed="rId4"/>
          <a:stretch>
            <a:fillRect/>
          </a:stretch>
        </p:blipFill>
        <p:spPr>
          <a:xfrm>
            <a:off x="170823" y="1293629"/>
            <a:ext cx="7259933" cy="2827129"/>
          </a:xfrm>
          <a:prstGeom prst="rect">
            <a:avLst/>
          </a:prstGeom>
        </p:spPr>
      </p:pic>
    </p:spTree>
    <p:extLst>
      <p:ext uri="{BB962C8B-B14F-4D97-AF65-F5344CB8AC3E}">
        <p14:creationId xmlns:p14="http://schemas.microsoft.com/office/powerpoint/2010/main" val="3319627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pic>
        <p:nvPicPr>
          <p:cNvPr id="6" name="Content Placeholder 6" descr="A screenshot of a computer&#10;&#10;Description automatically generated">
            <a:extLst>
              <a:ext uri="{FF2B5EF4-FFF2-40B4-BE49-F238E27FC236}">
                <a16:creationId xmlns:a16="http://schemas.microsoft.com/office/drawing/2014/main" id="{354583F7-969A-126B-B367-A0D42609874D}"/>
              </a:ext>
            </a:extLst>
          </p:cNvPr>
          <p:cNvPicPr>
            <a:picLocks noGrp="1" noChangeAspect="1"/>
          </p:cNvPicPr>
          <p:nvPr>
            <p:ph idx="1"/>
          </p:nvPr>
        </p:nvPicPr>
        <p:blipFill>
          <a:blip r:embed="rId2"/>
          <a:stretch>
            <a:fillRect/>
          </a:stretch>
        </p:blipFill>
        <p:spPr>
          <a:xfrm>
            <a:off x="391681" y="1315262"/>
            <a:ext cx="7821371" cy="5380889"/>
          </a:xfrm>
        </p:spPr>
      </p:pic>
      <p:pic>
        <p:nvPicPr>
          <p:cNvPr id="8" name="Picture 7" descr="A screenshot of a computer program&#10;&#10;Description automatically generated">
            <a:extLst>
              <a:ext uri="{FF2B5EF4-FFF2-40B4-BE49-F238E27FC236}">
                <a16:creationId xmlns:a16="http://schemas.microsoft.com/office/drawing/2014/main" id="{FAAAF701-35EE-23E2-BA9F-64242BA50528}"/>
              </a:ext>
            </a:extLst>
          </p:cNvPr>
          <p:cNvPicPr>
            <a:picLocks noChangeAspect="1"/>
          </p:cNvPicPr>
          <p:nvPr/>
        </p:nvPicPr>
        <p:blipFill>
          <a:blip r:embed="rId3"/>
          <a:stretch>
            <a:fillRect/>
          </a:stretch>
        </p:blipFill>
        <p:spPr>
          <a:xfrm>
            <a:off x="5664759" y="2828056"/>
            <a:ext cx="6532266" cy="1188489"/>
          </a:xfrm>
          <a:prstGeom prst="rect">
            <a:avLst/>
          </a:prstGeom>
        </p:spPr>
      </p:pic>
    </p:spTree>
    <p:extLst>
      <p:ext uri="{BB962C8B-B14F-4D97-AF65-F5344CB8AC3E}">
        <p14:creationId xmlns:p14="http://schemas.microsoft.com/office/powerpoint/2010/main" val="2996398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vert="horz" lIns="91440" tIns="45720" rIns="91440" bIns="45720" rtlCol="0" anchor="t">
            <a:normAutofit/>
          </a:bodyPr>
          <a:lstStyle/>
          <a:p>
            <a:pPr marL="305435" indent="-305435"/>
            <a:endParaRPr lang="en-US"/>
          </a:p>
          <a:p>
            <a:pPr marL="305435" indent="-305435"/>
            <a:endParaRPr lang="en-US" dirty="0"/>
          </a:p>
          <a:p>
            <a:pPr marL="305435" indent="-305435"/>
            <a:endParaRPr lang="en-US" dirty="0"/>
          </a:p>
          <a:p>
            <a:pPr marL="305435" indent="-305435"/>
            <a:endParaRPr lang="en-US" dirty="0"/>
          </a:p>
          <a:p>
            <a:pPr marL="305435" indent="-305435"/>
            <a:r>
              <a:rPr lang="en-US" dirty="0">
                <a:ea typeface="+mn-lt"/>
                <a:cs typeface="+mn-lt"/>
                <a:hlinkClick r:id="rId2"/>
              </a:rPr>
              <a:t>https://drive.google.com/drive/folders/1OaC9eLP_Rl2YrotEnVN1RBxFK6XTF5UX?usp=sharing</a:t>
            </a:r>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Car Dekho data analysis</a:t>
            </a:r>
            <a:br>
              <a:rPr lang="en-GB" dirty="0"/>
            </a:b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vert="horz" lIns="91440" tIns="45720" rIns="91440" bIns="45720" rtlCol="0" anchor="t">
            <a:normAutofit/>
          </a:bodyPr>
          <a:lstStyle/>
          <a:p>
            <a:pPr marL="0" indent="0">
              <a:buNone/>
            </a:pPr>
            <a:r>
              <a:rPr lang="en-US" sz="2000" dirty="0">
                <a:ea typeface="+mn-lt"/>
                <a:cs typeface="+mn-lt"/>
              </a:rPr>
              <a:t>The Car Dekho Data Analysis project looks at vehicle sales data to find out what affects prices and sales trends. The project aims to identify patterns and great deals by analyzing details like the year of manufacture, selling price, kilometers driven, and transmission. The goal is to provide insights that help improve sales strategies and understand the market better.</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166693"/>
            <a:ext cx="11029615" cy="3808657"/>
          </a:xfrm>
        </p:spPr>
        <p:txBody>
          <a:bodyPr vert="horz" lIns="91440" tIns="45720" rIns="91440" bIns="45720" rtlCol="0" anchor="ctr">
            <a:noAutofit/>
          </a:bodyPr>
          <a:lstStyle/>
          <a:p>
            <a:pPr marL="305435" indent="-305435"/>
            <a:endParaRPr lang="en-US" sz="2000" dirty="0"/>
          </a:p>
          <a:p>
            <a:pPr marL="305435" indent="-305435"/>
            <a:r>
              <a:rPr lang="en-US" sz="2000" dirty="0"/>
              <a:t>Problem Statement</a:t>
            </a:r>
          </a:p>
          <a:p>
            <a:pPr marL="305435" indent="-305435"/>
            <a:r>
              <a:rPr lang="en-US" sz="2000" dirty="0"/>
              <a:t>Project Overview</a:t>
            </a:r>
          </a:p>
          <a:p>
            <a:pPr marL="305435" indent="-305435"/>
            <a:r>
              <a:rPr lang="en-US" sz="2000" dirty="0"/>
              <a:t>End Users of the project</a:t>
            </a:r>
          </a:p>
          <a:p>
            <a:pPr marL="305435" indent="-305435"/>
            <a:r>
              <a:rPr lang="en-US" sz="2000" dirty="0"/>
              <a:t>Solution and its Value Proposition</a:t>
            </a:r>
          </a:p>
          <a:p>
            <a:pPr marL="305435" indent="-305435"/>
            <a:r>
              <a:rPr lang="en-US" sz="2000" dirty="0"/>
              <a:t>Customization </a:t>
            </a:r>
          </a:p>
          <a:p>
            <a:pPr marL="305435" indent="-305435"/>
            <a:r>
              <a:rPr lang="en-US" sz="2000" dirty="0"/>
              <a:t>Modelling</a:t>
            </a:r>
          </a:p>
          <a:p>
            <a:pPr marL="305435" indent="-305435"/>
            <a:r>
              <a:rPr lang="en-US" sz="2000" dirty="0"/>
              <a:t>Results</a:t>
            </a:r>
          </a:p>
          <a:p>
            <a:pPr marL="305435" indent="-305435"/>
            <a:r>
              <a:rPr lang="en-US" sz="2000" dirty="0"/>
              <a:t>Links</a:t>
            </a:r>
          </a:p>
          <a:p>
            <a:pPr marL="305435" indent="-305435"/>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vert="horz" lIns="91440" tIns="45720" rIns="91440" bIns="45720" rtlCol="0" anchor="t">
            <a:normAutofit/>
          </a:bodyPr>
          <a:lstStyle/>
          <a:p>
            <a:pPr marL="0" indent="0">
              <a:buNone/>
            </a:pPr>
            <a:r>
              <a:rPr lang="en-US" sz="2000" dirty="0">
                <a:ea typeface="+mn-lt"/>
                <a:cs typeface="+mn-lt"/>
              </a:rPr>
              <a:t>The Car Dekho Data Analysis project is an analysis of vehicle sales data to find important trends and patterns. The project uses Python to examine the manufacturing years, selling prices, and variety of vehicles in the data. We can check for any missing information and identify the most sold vehicles. We can also analyze how factors like age and mileage affect prices. The analysis of this data will help to provide insights that can help improve sales strategies.</a:t>
            </a:r>
            <a:endParaRPr lang="en-US" sz="2000"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vert="horz" lIns="91440" tIns="45720" rIns="91440" bIns="45720" rtlCol="0" anchor="t">
            <a:normAutofit/>
          </a:bodyPr>
          <a:lstStyle/>
          <a:p>
            <a:pPr marL="0" indent="0">
              <a:buNone/>
            </a:pPr>
            <a:r>
              <a:rPr lang="en-US" sz="2000" dirty="0"/>
              <a:t>The following is a list of companies which sell cars, including second hand cars:</a:t>
            </a:r>
          </a:p>
          <a:p>
            <a:pPr marL="305435" indent="-305435"/>
            <a:r>
              <a:rPr lang="en-US" sz="2000" dirty="0"/>
              <a:t>Car Dekho</a:t>
            </a:r>
          </a:p>
          <a:p>
            <a:pPr marL="305435" indent="-305435"/>
            <a:r>
              <a:rPr lang="en-US" sz="2000" err="1"/>
              <a:t>CarWale</a:t>
            </a:r>
            <a:endParaRPr lang="en-US" sz="2000"/>
          </a:p>
          <a:p>
            <a:pPr marL="305435" indent="-305435"/>
            <a:r>
              <a:rPr lang="en-US" sz="2000" dirty="0"/>
              <a:t>Droom</a:t>
            </a:r>
          </a:p>
          <a:p>
            <a:pPr marL="305435" indent="-305435"/>
            <a:r>
              <a:rPr lang="en-US" sz="2000" err="1"/>
              <a:t>Spinny</a:t>
            </a:r>
            <a:endParaRPr lang="en-US" sz="2000" dirty="0" err="1"/>
          </a:p>
          <a:p>
            <a:pPr marL="305435" indent="-305435"/>
            <a:r>
              <a:rPr lang="en-US" sz="2000" dirty="0"/>
              <a:t>Cars24</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200735"/>
            <a:ext cx="11029616" cy="1188720"/>
          </a:xfrm>
        </p:spPr>
        <p:txBody>
          <a:bodyPr anchor="ctr"/>
          <a:lstStyle/>
          <a:p>
            <a:br>
              <a:rPr lang="en-US" sz="2800"/>
            </a:br>
            <a:r>
              <a:rPr lang="en-US" sz="2800"/>
              <a:t>YOUR SOLUTION AND ITS VALUE PROPOSITION</a:t>
            </a:r>
            <a:endParaRPr lang="en-US"/>
          </a:p>
        </p:txBody>
      </p:sp>
      <p:sp>
        <p:nvSpPr>
          <p:cNvPr id="9" name="Content Placeholder 8">
            <a:extLst>
              <a:ext uri="{FF2B5EF4-FFF2-40B4-BE49-F238E27FC236}">
                <a16:creationId xmlns:a16="http://schemas.microsoft.com/office/drawing/2014/main" id="{7295712E-4B23-95AF-DCE4-E8B29E03A30E}"/>
              </a:ext>
            </a:extLst>
          </p:cNvPr>
          <p:cNvSpPr>
            <a:spLocks noGrp="1"/>
          </p:cNvSpPr>
          <p:nvPr>
            <p:ph idx="1"/>
          </p:nvPr>
        </p:nvSpPr>
        <p:spPr>
          <a:xfrm>
            <a:off x="581192" y="1391295"/>
            <a:ext cx="11029615" cy="5357777"/>
          </a:xfrm>
        </p:spPr>
        <p:txBody>
          <a:bodyPr vert="horz" lIns="91440" tIns="45720" rIns="91440" bIns="45720" rtlCol="0" anchor="t">
            <a:noAutofit/>
          </a:bodyPr>
          <a:lstStyle/>
          <a:p>
            <a:pPr marL="305435" indent="-305435"/>
            <a:r>
              <a:rPr lang="en-US" sz="1600" dirty="0">
                <a:solidFill>
                  <a:schemeClr val="tx1"/>
                </a:solidFill>
                <a:ea typeface="+mn-lt"/>
                <a:cs typeface="+mn-lt"/>
              </a:rPr>
              <a:t>#From which manufacturing year to which manufacturing year vehicles are present in this data ?</a:t>
            </a:r>
            <a:endParaRPr lang="en-US" sz="1600">
              <a:solidFill>
                <a:schemeClr val="tx1"/>
              </a:solidFill>
            </a:endParaRPr>
          </a:p>
          <a:p>
            <a:pPr marL="629920" lvl="1" indent="-305435">
              <a:lnSpc>
                <a:spcPct val="110000"/>
              </a:lnSpc>
              <a:buFont typeface="Courier New" panose="05020102010507070707" pitchFamily="18" charset="2"/>
              <a:buChar char="o"/>
            </a:pPr>
            <a:r>
              <a:rPr lang="en-US" sz="1600" dirty="0">
                <a:solidFill>
                  <a:schemeClr val="tx1"/>
                </a:solidFill>
                <a:ea typeface="+mn-lt"/>
                <a:cs typeface="+mn-lt"/>
              </a:rPr>
              <a:t>min year: 2003, max year: 2018</a:t>
            </a:r>
          </a:p>
          <a:p>
            <a:pPr marL="305435" indent="-305435"/>
            <a:r>
              <a:rPr lang="en-US" sz="1600" dirty="0">
                <a:solidFill>
                  <a:schemeClr val="tx1"/>
                </a:solidFill>
                <a:ea typeface="+mn-lt"/>
                <a:cs typeface="+mn-lt"/>
              </a:rPr>
              <a:t>#What is the lowest price to which a vehicle is sold ?</a:t>
            </a:r>
          </a:p>
          <a:p>
            <a:pPr marL="629920" lvl="1" indent="-305435">
              <a:lnSpc>
                <a:spcPct val="110000"/>
              </a:lnSpc>
              <a:buFont typeface="Courier New" panose="05020102010507070707" pitchFamily="18" charset="2"/>
              <a:buChar char="o"/>
            </a:pPr>
            <a:r>
              <a:rPr lang="en-US" sz="1600" dirty="0">
                <a:solidFill>
                  <a:schemeClr val="tx1"/>
                </a:solidFill>
                <a:ea typeface="+mn-lt"/>
                <a:cs typeface="+mn-lt"/>
              </a:rPr>
              <a:t>Lowest price which vehicle is sold: 0.1 lakhs</a:t>
            </a:r>
          </a:p>
          <a:p>
            <a:pPr marL="305435" indent="-305435"/>
            <a:r>
              <a:rPr lang="en-US" sz="1600" dirty="0">
                <a:solidFill>
                  <a:schemeClr val="tx1"/>
                </a:solidFill>
                <a:ea typeface="+mn-lt"/>
                <a:cs typeface="+mn-lt"/>
              </a:rPr>
              <a:t>#What is the highest price to which a vehicle is sold ?</a:t>
            </a:r>
          </a:p>
          <a:p>
            <a:pPr marL="629920" lvl="1" indent="-305435">
              <a:lnSpc>
                <a:spcPct val="110000"/>
              </a:lnSpc>
              <a:buFont typeface="Courier New" panose="05020102010507070707" pitchFamily="18" charset="2"/>
              <a:buChar char="o"/>
            </a:pPr>
            <a:r>
              <a:rPr lang="en-US" sz="1600" dirty="0">
                <a:solidFill>
                  <a:schemeClr val="tx1"/>
                </a:solidFill>
                <a:ea typeface="+mn-lt"/>
                <a:cs typeface="+mn-lt"/>
              </a:rPr>
              <a:t>Highest price which vehicle is sold: 35.0 lakhs</a:t>
            </a:r>
          </a:p>
          <a:p>
            <a:pPr marL="305435" indent="-305435"/>
            <a:r>
              <a:rPr lang="en-US" sz="1600" dirty="0">
                <a:solidFill>
                  <a:schemeClr val="tx1"/>
                </a:solidFill>
                <a:ea typeface="+mn-lt"/>
                <a:cs typeface="+mn-lt"/>
              </a:rPr>
              <a:t>#How many records are there in this data ?</a:t>
            </a:r>
          </a:p>
          <a:p>
            <a:pPr marL="629920" lvl="1" indent="-305435">
              <a:lnSpc>
                <a:spcPct val="110000"/>
              </a:lnSpc>
              <a:buFont typeface="Courier New" panose="05020102010507070707" pitchFamily="18" charset="2"/>
              <a:buChar char="o"/>
            </a:pPr>
            <a:r>
              <a:rPr lang="en-US" sz="1600" dirty="0">
                <a:solidFill>
                  <a:schemeClr val="tx1"/>
                </a:solidFill>
                <a:ea typeface="+mn-lt"/>
                <a:cs typeface="+mn-lt"/>
              </a:rPr>
              <a:t>301 records</a:t>
            </a:r>
          </a:p>
          <a:p>
            <a:pPr marL="305435" indent="-305435"/>
            <a:r>
              <a:rPr lang="en-US" sz="1600" dirty="0">
                <a:solidFill>
                  <a:schemeClr val="tx1"/>
                </a:solidFill>
                <a:ea typeface="+mn-lt"/>
                <a:cs typeface="+mn-lt"/>
              </a:rPr>
              <a:t>#Are there any missing records in this data ?</a:t>
            </a:r>
          </a:p>
          <a:p>
            <a:pPr marL="629920" lvl="1" indent="-305435">
              <a:lnSpc>
                <a:spcPct val="110000"/>
              </a:lnSpc>
              <a:buFont typeface="Courier New" panose="05020102010507070707" pitchFamily="18" charset="2"/>
              <a:buChar char="o"/>
            </a:pPr>
            <a:r>
              <a:rPr lang="en-US" sz="1600" dirty="0">
                <a:solidFill>
                  <a:schemeClr val="tx1"/>
                </a:solidFill>
                <a:ea typeface="+mn-lt"/>
                <a:cs typeface="+mn-lt"/>
              </a:rPr>
              <a:t>0 missing records</a:t>
            </a:r>
          </a:p>
          <a:p>
            <a:pPr marL="305435" indent="-305435"/>
            <a:r>
              <a:rPr lang="en-US" sz="1600" dirty="0">
                <a:solidFill>
                  <a:schemeClr val="tx1"/>
                </a:solidFill>
                <a:ea typeface="+mn-lt"/>
                <a:cs typeface="+mn-lt"/>
              </a:rPr>
              <a:t>#How many different vehicles are present in this data ?</a:t>
            </a:r>
          </a:p>
          <a:p>
            <a:pPr marL="629920" lvl="1" indent="-305435">
              <a:lnSpc>
                <a:spcPct val="110000"/>
              </a:lnSpc>
              <a:buFont typeface="Courier New" panose="05020102010507070707" pitchFamily="18" charset="2"/>
              <a:buChar char="o"/>
            </a:pPr>
            <a:r>
              <a:rPr lang="en-US" sz="1600" dirty="0">
                <a:solidFill>
                  <a:schemeClr val="tx1"/>
                </a:solidFill>
                <a:ea typeface="+mn-lt"/>
                <a:cs typeface="+mn-lt"/>
              </a:rPr>
              <a:t>98 different vehicles</a:t>
            </a:r>
          </a:p>
          <a:p>
            <a:pPr marL="305435" indent="-305435"/>
            <a:r>
              <a:rPr lang="en-US" sz="1600" dirty="0">
                <a:solidFill>
                  <a:schemeClr val="tx1"/>
                </a:solidFill>
                <a:ea typeface="+mn-lt"/>
                <a:cs typeface="+mn-lt"/>
              </a:rPr>
              <a:t>#Which is the most sold vehicle in this data ?</a:t>
            </a:r>
          </a:p>
          <a:p>
            <a:pPr marL="629920" lvl="1" indent="-305435">
              <a:lnSpc>
                <a:spcPct val="110000"/>
              </a:lnSpc>
              <a:buFont typeface="Courier New" panose="05020102010507070707" pitchFamily="18" charset="2"/>
              <a:buChar char="o"/>
            </a:pPr>
            <a:r>
              <a:rPr lang="en-US" sz="1600" dirty="0">
                <a:solidFill>
                  <a:schemeClr val="tx1"/>
                </a:solidFill>
                <a:ea typeface="+mn-lt"/>
                <a:cs typeface="+mn-lt"/>
              </a:rPr>
              <a:t>city is the most sold vehicle</a:t>
            </a:r>
          </a:p>
          <a:p>
            <a:pPr marL="629920" lvl="1" indent="-305435">
              <a:buFont typeface="Courier New" panose="05020102010507070707" pitchFamily="18" charset="2"/>
              <a:buChar char="o"/>
            </a:pPr>
            <a:endParaRPr lang="en-US" sz="1600" dirty="0">
              <a:solidFill>
                <a:schemeClr val="tx1"/>
              </a:solidFill>
              <a:ea typeface="+mn-lt"/>
              <a:cs typeface="+mn-lt"/>
            </a:endParaRPr>
          </a:p>
          <a:p>
            <a:pPr marL="305435" indent="-305435"/>
            <a:endParaRPr lang="en-US" sz="1600" dirty="0">
              <a:solidFill>
                <a:srgbClr val="000000"/>
              </a:solidFill>
              <a:ea typeface="+mn-lt"/>
              <a:cs typeface="+mn-lt"/>
            </a:endParaRPr>
          </a:p>
          <a:p>
            <a:pPr marL="305435" indent="-305435"/>
            <a:endParaRPr lang="en-US" dirty="0">
              <a:solidFill>
                <a:srgbClr val="404040"/>
              </a:solidFill>
              <a:ea typeface="+mn-lt"/>
              <a:cs typeface="+mn-lt"/>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282796"/>
            <a:ext cx="11029616" cy="1188720"/>
          </a:xfrm>
        </p:spPr>
        <p:txBody>
          <a:bodyPr anchor="ctr"/>
          <a:lstStyle/>
          <a:p>
            <a:br>
              <a:rPr lang="en-US" sz="2800"/>
            </a:br>
            <a:r>
              <a:rPr lang="en-US" sz="2800"/>
              <a:t>YOUR SOLUTION AND ITS VALUE PROPOSITION</a:t>
            </a:r>
            <a:endParaRPr lang="en-US"/>
          </a:p>
        </p:txBody>
      </p:sp>
      <p:sp>
        <p:nvSpPr>
          <p:cNvPr id="9" name="Content Placeholder 8">
            <a:extLst>
              <a:ext uri="{FF2B5EF4-FFF2-40B4-BE49-F238E27FC236}">
                <a16:creationId xmlns:a16="http://schemas.microsoft.com/office/drawing/2014/main" id="{7295712E-4B23-95AF-DCE4-E8B29E03A30E}"/>
              </a:ext>
            </a:extLst>
          </p:cNvPr>
          <p:cNvSpPr>
            <a:spLocks noGrp="1"/>
          </p:cNvSpPr>
          <p:nvPr>
            <p:ph idx="1"/>
          </p:nvPr>
        </p:nvSpPr>
        <p:spPr>
          <a:xfrm>
            <a:off x="581192" y="1473355"/>
            <a:ext cx="11029615" cy="5263992"/>
          </a:xfrm>
        </p:spPr>
        <p:txBody>
          <a:bodyPr vert="horz" lIns="91440" tIns="45720" rIns="91440" bIns="45720" rtlCol="0" anchor="t">
            <a:normAutofit/>
          </a:bodyPr>
          <a:lstStyle/>
          <a:p>
            <a:pPr marL="285750" indent="-285750"/>
            <a:r>
              <a:rPr lang="en-US" sz="1600" dirty="0">
                <a:solidFill>
                  <a:schemeClr val="tx1"/>
                </a:solidFill>
                <a:ea typeface="+mn-lt"/>
                <a:cs typeface="+mn-lt"/>
              </a:rPr>
              <a:t>#Does the database include any CNG vehicle ? If yes how many of them are there ?</a:t>
            </a:r>
            <a:endParaRPr lang="en-US" sz="1600" dirty="0">
              <a:solidFill>
                <a:schemeClr val="tx1"/>
              </a:solidFill>
            </a:endParaRPr>
          </a:p>
          <a:p>
            <a:pPr marL="610235" lvl="1" indent="-285750">
              <a:lnSpc>
                <a:spcPct val="110000"/>
              </a:lnSpc>
              <a:buFont typeface="Courier New" panose="05020102010507070707" pitchFamily="18" charset="2"/>
              <a:buChar char="o"/>
            </a:pPr>
            <a:r>
              <a:rPr lang="en-US" sz="1600" dirty="0">
                <a:solidFill>
                  <a:schemeClr val="tx1"/>
                </a:solidFill>
                <a:ea typeface="+mn-lt"/>
                <a:cs typeface="+mn-lt"/>
              </a:rPr>
              <a:t>2 </a:t>
            </a:r>
            <a:r>
              <a:rPr lang="en-US" sz="1600" err="1">
                <a:solidFill>
                  <a:schemeClr val="tx1"/>
                </a:solidFill>
                <a:ea typeface="+mn-lt"/>
                <a:cs typeface="+mn-lt"/>
              </a:rPr>
              <a:t>cng</a:t>
            </a:r>
            <a:r>
              <a:rPr lang="en-US" sz="1600" dirty="0">
                <a:solidFill>
                  <a:schemeClr val="tx1"/>
                </a:solidFill>
                <a:ea typeface="+mn-lt"/>
                <a:cs typeface="+mn-lt"/>
              </a:rPr>
              <a:t> vehicles</a:t>
            </a:r>
            <a:endParaRPr lang="en-US" sz="1600">
              <a:solidFill>
                <a:schemeClr val="tx1"/>
              </a:solidFill>
              <a:ea typeface="+mn-lt"/>
              <a:cs typeface="+mn-lt"/>
            </a:endParaRPr>
          </a:p>
          <a:p>
            <a:pPr marL="305435" indent="-305435"/>
            <a:r>
              <a:rPr lang="en-US" sz="1600" dirty="0">
                <a:solidFill>
                  <a:schemeClr val="tx1"/>
                </a:solidFill>
                <a:ea typeface="+mn-lt"/>
                <a:cs typeface="+mn-lt"/>
              </a:rPr>
              <a:t>#How many vehicles here are for sale from Individuals directly ?</a:t>
            </a:r>
            <a:endParaRPr lang="en-US" sz="1600">
              <a:solidFill>
                <a:schemeClr val="tx1"/>
              </a:solidFill>
              <a:ea typeface="+mn-lt"/>
              <a:cs typeface="+mn-lt"/>
            </a:endParaRPr>
          </a:p>
          <a:p>
            <a:pPr marL="629920" lvl="1" indent="-305435">
              <a:lnSpc>
                <a:spcPct val="110000"/>
              </a:lnSpc>
              <a:buFont typeface="Courier New" panose="05020102010507070707" pitchFamily="18" charset="2"/>
              <a:buChar char="o"/>
            </a:pPr>
            <a:r>
              <a:rPr lang="en-US" sz="1600" dirty="0">
                <a:solidFill>
                  <a:schemeClr val="tx1"/>
                </a:solidFill>
                <a:ea typeface="+mn-lt"/>
                <a:cs typeface="+mn-lt"/>
              </a:rPr>
              <a:t>106 vehicles for sale from Individuals</a:t>
            </a:r>
            <a:endParaRPr lang="en-US" sz="1600">
              <a:solidFill>
                <a:schemeClr val="tx1"/>
              </a:solidFill>
              <a:ea typeface="+mn-lt"/>
              <a:cs typeface="+mn-lt"/>
            </a:endParaRPr>
          </a:p>
          <a:p>
            <a:pPr marL="305435" indent="-305435"/>
            <a:r>
              <a:rPr lang="en-US" sz="1600" dirty="0">
                <a:solidFill>
                  <a:schemeClr val="tx1"/>
                </a:solidFill>
                <a:ea typeface="+mn-lt"/>
                <a:cs typeface="+mn-lt"/>
              </a:rPr>
              <a:t>#Does this database contain auto transmission vehicles ? If yes how many of them are there ?</a:t>
            </a:r>
            <a:endParaRPr lang="en-US" sz="1600">
              <a:solidFill>
                <a:schemeClr val="tx1"/>
              </a:solidFill>
              <a:ea typeface="+mn-lt"/>
              <a:cs typeface="+mn-lt"/>
            </a:endParaRPr>
          </a:p>
          <a:p>
            <a:pPr marL="629920" lvl="1" indent="-305435">
              <a:lnSpc>
                <a:spcPct val="110000"/>
              </a:lnSpc>
              <a:buFont typeface="Courier New" panose="05020102010507070707" pitchFamily="18" charset="2"/>
              <a:buChar char="o"/>
            </a:pPr>
            <a:r>
              <a:rPr lang="en-US" sz="1600" dirty="0">
                <a:solidFill>
                  <a:schemeClr val="tx1"/>
                </a:solidFill>
                <a:ea typeface="+mn-lt"/>
                <a:cs typeface="+mn-lt"/>
              </a:rPr>
              <a:t>40 auto transmission vehicles</a:t>
            </a:r>
            <a:endParaRPr lang="en-US" sz="1600">
              <a:solidFill>
                <a:schemeClr val="tx1"/>
              </a:solidFill>
              <a:ea typeface="+mn-lt"/>
              <a:cs typeface="+mn-lt"/>
            </a:endParaRPr>
          </a:p>
          <a:p>
            <a:pPr marL="305435" indent="-305435"/>
            <a:r>
              <a:rPr lang="en-US" sz="1600" dirty="0">
                <a:solidFill>
                  <a:schemeClr val="tx1"/>
                </a:solidFill>
                <a:ea typeface="+mn-lt"/>
                <a:cs typeface="+mn-lt"/>
              </a:rPr>
              <a:t>#How many single person owned vehicles are there in this database ?</a:t>
            </a:r>
            <a:endParaRPr lang="en-US" sz="1600">
              <a:solidFill>
                <a:schemeClr val="tx1"/>
              </a:solidFill>
              <a:ea typeface="+mn-lt"/>
              <a:cs typeface="+mn-lt"/>
            </a:endParaRPr>
          </a:p>
          <a:p>
            <a:pPr marL="629920" lvl="1" indent="-305435">
              <a:lnSpc>
                <a:spcPct val="110000"/>
              </a:lnSpc>
              <a:buFont typeface="Courier New" panose="05020102010507070707" pitchFamily="18" charset="2"/>
              <a:buChar char="o"/>
            </a:pPr>
            <a:r>
              <a:rPr lang="en-US" sz="1600" dirty="0">
                <a:solidFill>
                  <a:schemeClr val="tx1"/>
                </a:solidFill>
                <a:ea typeface="+mn-lt"/>
                <a:cs typeface="+mn-lt"/>
              </a:rPr>
              <a:t>290 single person owned vehicles</a:t>
            </a:r>
            <a:endParaRPr lang="en-US" sz="1600">
              <a:solidFill>
                <a:schemeClr val="tx1"/>
              </a:solidFill>
              <a:ea typeface="+mn-lt"/>
              <a:cs typeface="+mn-lt"/>
            </a:endParaRPr>
          </a:p>
          <a:p>
            <a:pPr marL="305435" indent="-305435"/>
            <a:r>
              <a:rPr lang="en-US" sz="1600" dirty="0">
                <a:solidFill>
                  <a:schemeClr val="tx1"/>
                </a:solidFill>
                <a:ea typeface="+mn-lt"/>
                <a:cs typeface="+mn-lt"/>
              </a:rPr>
              <a:t>#Which is the most and least cost depreciated vehicle in data ?</a:t>
            </a:r>
            <a:endParaRPr lang="en-US" sz="1600">
              <a:solidFill>
                <a:schemeClr val="tx1"/>
              </a:solidFill>
              <a:ea typeface="+mn-lt"/>
              <a:cs typeface="+mn-lt"/>
            </a:endParaRPr>
          </a:p>
          <a:p>
            <a:pPr marL="629920" lvl="1" indent="-305435">
              <a:lnSpc>
                <a:spcPct val="110000"/>
              </a:lnSpc>
              <a:buFont typeface="Courier New" panose="05020102010507070707" pitchFamily="18" charset="2"/>
              <a:buChar char="o"/>
            </a:pPr>
            <a:r>
              <a:rPr lang="en-US" sz="1600" dirty="0">
                <a:solidFill>
                  <a:schemeClr val="tx1"/>
                </a:solidFill>
                <a:ea typeface="+mn-lt"/>
                <a:cs typeface="+mn-lt"/>
              </a:rPr>
              <a:t>land cruiser is the most cost depreciated vehicle, Honda Activa 4G is the least cost depreciated vehicle</a:t>
            </a:r>
            <a:endParaRPr lang="en-US" sz="1600">
              <a:solidFill>
                <a:schemeClr val="tx1"/>
              </a:solidFill>
              <a:ea typeface="+mn-lt"/>
              <a:cs typeface="+mn-lt"/>
            </a:endParaRPr>
          </a:p>
          <a:p>
            <a:pPr marL="305435" indent="-305435"/>
            <a:r>
              <a:rPr lang="en-US" sz="1600" dirty="0">
                <a:solidFill>
                  <a:schemeClr val="tx1"/>
                </a:solidFill>
                <a:ea typeface="+mn-lt"/>
                <a:cs typeface="+mn-lt"/>
              </a:rPr>
              <a:t>#Which brands of vehicles are less affected by cost depreciation ?</a:t>
            </a:r>
            <a:endParaRPr lang="en-US" sz="1600">
              <a:solidFill>
                <a:schemeClr val="tx1"/>
              </a:solidFill>
              <a:ea typeface="+mn-lt"/>
              <a:cs typeface="+mn-lt"/>
            </a:endParaRPr>
          </a:p>
          <a:p>
            <a:pPr marL="629920" lvl="1" indent="-305435">
              <a:lnSpc>
                <a:spcPct val="110000"/>
              </a:lnSpc>
              <a:buFont typeface="Courier New" panose="05020102010507070707" pitchFamily="18" charset="2"/>
              <a:buChar char="o"/>
            </a:pPr>
            <a:r>
              <a:rPr lang="en-US" sz="1600" dirty="0">
                <a:solidFill>
                  <a:schemeClr val="tx1"/>
                </a:solidFill>
                <a:ea typeface="+mn-lt"/>
                <a:cs typeface="+mn-lt"/>
              </a:rPr>
              <a:t>['Honda Activa 4G'] are less affected by cost depreciation</a:t>
            </a:r>
          </a:p>
          <a:p>
            <a:pPr marL="305435" indent="-305435"/>
            <a:endParaRPr lang="en-US" sz="1600" dirty="0">
              <a:solidFill>
                <a:schemeClr val="tx1"/>
              </a:solidFill>
              <a:ea typeface="+mn-lt"/>
              <a:cs typeface="+mn-lt"/>
            </a:endParaRPr>
          </a:p>
          <a:p>
            <a:pPr marL="305435" indent="-305435"/>
            <a:endParaRPr lang="en-US" sz="1600" dirty="0">
              <a:solidFill>
                <a:srgbClr val="000000"/>
              </a:solidFill>
              <a:ea typeface="+mn-lt"/>
              <a:cs typeface="+mn-lt"/>
            </a:endParaRPr>
          </a:p>
          <a:p>
            <a:pPr marL="305435" indent="-305435">
              <a:lnSpc>
                <a:spcPct val="110000"/>
              </a:lnSpc>
            </a:pPr>
            <a:endParaRPr lang="en-US" sz="1600" dirty="0">
              <a:solidFill>
                <a:srgbClr val="000000"/>
              </a:solidFill>
              <a:ea typeface="+mn-lt"/>
              <a:cs typeface="+mn-lt"/>
            </a:endParaRPr>
          </a:p>
          <a:p>
            <a:pPr marL="305435" indent="-305435"/>
            <a:endParaRPr lang="en-US" dirty="0">
              <a:solidFill>
                <a:srgbClr val="404040"/>
              </a:solidFill>
              <a:ea typeface="+mn-lt"/>
              <a:cs typeface="+mn-lt"/>
            </a:endParaRPr>
          </a:p>
        </p:txBody>
      </p:sp>
    </p:spTree>
    <p:extLst>
      <p:ext uri="{BB962C8B-B14F-4D97-AF65-F5344CB8AC3E}">
        <p14:creationId xmlns:p14="http://schemas.microsoft.com/office/powerpoint/2010/main" val="3556235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189012"/>
            <a:ext cx="11029616" cy="1188720"/>
          </a:xfrm>
        </p:spPr>
        <p:txBody>
          <a:bodyPr anchor="ctr"/>
          <a:lstStyle/>
          <a:p>
            <a:br>
              <a:rPr lang="en-US" sz="2800"/>
            </a:br>
            <a:r>
              <a:rPr lang="en-US" sz="2800"/>
              <a:t>YOUR SOLUTION AND ITS VALUE PROPOSITION</a:t>
            </a:r>
            <a:endParaRPr lang="en-US"/>
          </a:p>
        </p:txBody>
      </p:sp>
      <p:sp>
        <p:nvSpPr>
          <p:cNvPr id="9" name="Content Placeholder 8">
            <a:extLst>
              <a:ext uri="{FF2B5EF4-FFF2-40B4-BE49-F238E27FC236}">
                <a16:creationId xmlns:a16="http://schemas.microsoft.com/office/drawing/2014/main" id="{7295712E-4B23-95AF-DCE4-E8B29E03A30E}"/>
              </a:ext>
            </a:extLst>
          </p:cNvPr>
          <p:cNvSpPr>
            <a:spLocks noGrp="1"/>
          </p:cNvSpPr>
          <p:nvPr>
            <p:ph idx="1"/>
          </p:nvPr>
        </p:nvSpPr>
        <p:spPr>
          <a:xfrm>
            <a:off x="581192" y="1379572"/>
            <a:ext cx="10513800" cy="4783345"/>
          </a:xfrm>
        </p:spPr>
        <p:txBody>
          <a:bodyPr vert="horz" lIns="91440" tIns="45720" rIns="91440" bIns="45720" rtlCol="0" anchor="t">
            <a:noAutofit/>
          </a:bodyPr>
          <a:lstStyle/>
          <a:p>
            <a:pPr marL="285750" indent="-285750"/>
            <a:r>
              <a:rPr lang="en-US" sz="1600" dirty="0">
                <a:solidFill>
                  <a:schemeClr val="tx1"/>
                </a:solidFill>
                <a:ea typeface="+mn-lt"/>
                <a:cs typeface="+mn-lt"/>
              </a:rPr>
              <a:t>#Are there any factors which you feel affect the cost depreciation ?</a:t>
            </a:r>
          </a:p>
          <a:p>
            <a:pPr marL="629920" lvl="1" indent="-305435">
              <a:buFont typeface="Courier New,monospace" panose="05020102010507070707" pitchFamily="18" charset="2"/>
              <a:buChar char="o"/>
            </a:pPr>
            <a:r>
              <a:rPr lang="en-US" sz="1600" dirty="0">
                <a:solidFill>
                  <a:schemeClr val="tx1"/>
                </a:solidFill>
                <a:ea typeface="+mn-lt"/>
                <a:cs typeface="+mn-lt"/>
              </a:rPr>
              <a:t>The factors can be Year, Kms Driven, Depreciation to affect the cost depreciation</a:t>
            </a:r>
          </a:p>
          <a:p>
            <a:pPr marL="305435" indent="-305435"/>
            <a:r>
              <a:rPr lang="en-US" sz="1600" dirty="0">
                <a:solidFill>
                  <a:schemeClr val="tx1"/>
                </a:solidFill>
                <a:ea typeface="+mn-lt"/>
                <a:cs typeface="+mn-lt"/>
              </a:rPr>
              <a:t>#In general selling price is affected by age of vehicle and distance driven by vehicle , is it observable from data ?</a:t>
            </a:r>
          </a:p>
          <a:p>
            <a:pPr marL="629920" lvl="1" indent="-305435">
              <a:buFont typeface="Courier New,monospace" panose="05020102010507070707" pitchFamily="18" charset="2"/>
              <a:buChar char="o"/>
            </a:pPr>
            <a:r>
              <a:rPr lang="en-US" sz="1600" dirty="0">
                <a:solidFill>
                  <a:schemeClr val="tx1"/>
                </a:solidFill>
                <a:ea typeface="+mn-lt"/>
                <a:cs typeface="+mn-lt"/>
              </a:rPr>
              <a:t>The answer to this question can be observed from a visualization to observe the data more accurately</a:t>
            </a:r>
            <a:endParaRPr lang="en-US" sz="1600" dirty="0">
              <a:solidFill>
                <a:schemeClr val="tx1"/>
              </a:solidFill>
            </a:endParaRPr>
          </a:p>
          <a:p>
            <a:pPr marL="285750" indent="-285750"/>
            <a:r>
              <a:rPr lang="en-US" sz="1600" dirty="0">
                <a:solidFill>
                  <a:schemeClr val="tx1"/>
                </a:solidFill>
                <a:ea typeface="+mn-lt"/>
                <a:cs typeface="+mn-lt"/>
              </a:rPr>
              <a:t>#Can we get idea about newest vehicles i.e. after 2014 manufactured ?</a:t>
            </a:r>
            <a:endParaRPr lang="en-US" sz="1600">
              <a:solidFill>
                <a:schemeClr val="tx1"/>
              </a:solidFill>
            </a:endParaRPr>
          </a:p>
          <a:p>
            <a:pPr marL="629920" lvl="1" indent="-305435">
              <a:lnSpc>
                <a:spcPct val="110000"/>
              </a:lnSpc>
              <a:buFont typeface="Courier New" panose="05020102010507070707" pitchFamily="18" charset="2"/>
              <a:buChar char="o"/>
            </a:pPr>
            <a:r>
              <a:rPr lang="en-US" sz="1600" dirty="0">
                <a:solidFill>
                  <a:schemeClr val="tx1"/>
                </a:solidFill>
                <a:ea typeface="+mn-lt"/>
                <a:cs typeface="+mn-lt"/>
              </a:rPr>
              <a:t>The data shows many vehicles data after 2014 manufactured</a:t>
            </a:r>
          </a:p>
          <a:p>
            <a:pPr marL="305435" indent="-305435"/>
            <a:r>
              <a:rPr lang="en-US" sz="1600" dirty="0">
                <a:solidFill>
                  <a:schemeClr val="tx1"/>
                </a:solidFill>
                <a:ea typeface="+mn-lt"/>
                <a:cs typeface="+mn-lt"/>
              </a:rPr>
              <a:t>#Can we find out data of only two wheelers from this data ? Which is the oldest bike sold here?</a:t>
            </a:r>
          </a:p>
          <a:p>
            <a:pPr marL="629920" lvl="1" indent="-305435">
              <a:lnSpc>
                <a:spcPct val="110000"/>
              </a:lnSpc>
              <a:buFont typeface="Courier New" panose="05020102010507070707" pitchFamily="18" charset="2"/>
              <a:buChar char="o"/>
            </a:pPr>
            <a:r>
              <a:rPr lang="en-US" sz="1600" dirty="0">
                <a:solidFill>
                  <a:schemeClr val="tx1"/>
                </a:solidFill>
                <a:ea typeface="+mn-lt"/>
                <a:cs typeface="+mn-lt"/>
              </a:rPr>
              <a:t>Yes, data of only two wheelers can be found, the oldest bike is Hero Super Splendor</a:t>
            </a:r>
            <a:endParaRPr lang="en-US" sz="1600">
              <a:solidFill>
                <a:schemeClr val="tx1"/>
              </a:solidFill>
              <a:latin typeface="Roboto"/>
              <a:ea typeface="Roboto"/>
              <a:cs typeface="Roboto"/>
            </a:endParaRPr>
          </a:p>
          <a:p>
            <a:pPr marL="305435" indent="-305435"/>
            <a:r>
              <a:rPr lang="en-US" sz="1600" dirty="0">
                <a:solidFill>
                  <a:schemeClr val="tx1"/>
                </a:solidFill>
                <a:ea typeface="+mn-lt"/>
                <a:cs typeface="+mn-lt"/>
              </a:rPr>
              <a:t>#Which is the newest bike sold here?</a:t>
            </a:r>
            <a:endParaRPr lang="en-US" sz="1600">
              <a:solidFill>
                <a:schemeClr val="tx1"/>
              </a:solidFill>
            </a:endParaRPr>
          </a:p>
          <a:p>
            <a:pPr marL="629920" lvl="1" indent="-305435">
              <a:lnSpc>
                <a:spcPct val="110000"/>
              </a:lnSpc>
              <a:buFont typeface="Courier New" panose="05020102010507070707" pitchFamily="18" charset="2"/>
              <a:buChar char="o"/>
            </a:pPr>
            <a:r>
              <a:rPr lang="en-US" sz="1600" dirty="0">
                <a:solidFill>
                  <a:schemeClr val="tx1"/>
                </a:solidFill>
                <a:ea typeface="+mn-lt"/>
                <a:cs typeface="+mn-lt"/>
              </a:rPr>
              <a:t>The data shows many new bike sold</a:t>
            </a:r>
          </a:p>
          <a:p>
            <a:pPr marL="305435" indent="-305435"/>
            <a:r>
              <a:rPr lang="en-US" sz="1600" dirty="0">
                <a:solidFill>
                  <a:schemeClr val="tx1"/>
                </a:solidFill>
                <a:ea typeface="+mn-lt"/>
                <a:cs typeface="+mn-lt"/>
              </a:rPr>
              <a:t>#Which is the most sold bike here?</a:t>
            </a:r>
          </a:p>
          <a:p>
            <a:pPr marL="629920" lvl="1" indent="-305435">
              <a:lnSpc>
                <a:spcPct val="110000"/>
              </a:lnSpc>
              <a:buFont typeface="Courier New" panose="05020102010507070707" pitchFamily="18" charset="2"/>
              <a:buChar char="o"/>
            </a:pPr>
            <a:r>
              <a:rPr lang="en-US" sz="1600" dirty="0">
                <a:solidFill>
                  <a:schemeClr val="tx1"/>
                </a:solidFill>
                <a:ea typeface="+mn-lt"/>
                <a:cs typeface="+mn-lt"/>
              </a:rPr>
              <a:t>The data shows many most sold bikes</a:t>
            </a:r>
          </a:p>
          <a:p>
            <a:pPr marL="305435" indent="-305435"/>
            <a:endParaRPr lang="en-US" sz="1100" dirty="0">
              <a:solidFill>
                <a:srgbClr val="6AA94F"/>
              </a:solidFill>
            </a:endParaRPr>
          </a:p>
          <a:p>
            <a:pPr marL="305435" indent="-305435">
              <a:lnSpc>
                <a:spcPct val="110000"/>
              </a:lnSpc>
            </a:pPr>
            <a:endParaRPr lang="en-US" sz="1600" dirty="0">
              <a:solidFill>
                <a:srgbClr val="000000"/>
              </a:solidFill>
            </a:endParaRPr>
          </a:p>
          <a:p>
            <a:pPr marL="305435" indent="-305435"/>
            <a:endParaRPr lang="en-US" sz="1600" dirty="0">
              <a:solidFill>
                <a:srgbClr val="000000"/>
              </a:solidFill>
            </a:endParaRPr>
          </a:p>
          <a:p>
            <a:pPr marL="305435" indent="-305435"/>
            <a:endParaRPr lang="en-US" dirty="0">
              <a:solidFill>
                <a:srgbClr val="404040"/>
              </a:solidFill>
            </a:endParaRPr>
          </a:p>
        </p:txBody>
      </p:sp>
    </p:spTree>
    <p:extLst>
      <p:ext uri="{BB962C8B-B14F-4D97-AF65-F5344CB8AC3E}">
        <p14:creationId xmlns:p14="http://schemas.microsoft.com/office/powerpoint/2010/main" val="632078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364858"/>
            <a:ext cx="11029616" cy="1188720"/>
          </a:xfrm>
        </p:spPr>
        <p:txBody>
          <a:bodyPr anchor="ctr"/>
          <a:lstStyle/>
          <a:p>
            <a:br>
              <a:rPr lang="en-US" sz="2800"/>
            </a:br>
            <a:r>
              <a:rPr lang="en-US" sz="2800"/>
              <a:t>YOUR SOLUTION AND ITS VALUE PROPOSITION</a:t>
            </a:r>
            <a:endParaRPr lang="en-US"/>
          </a:p>
        </p:txBody>
      </p:sp>
      <p:sp>
        <p:nvSpPr>
          <p:cNvPr id="9" name="Content Placeholder 8">
            <a:extLst>
              <a:ext uri="{FF2B5EF4-FFF2-40B4-BE49-F238E27FC236}">
                <a16:creationId xmlns:a16="http://schemas.microsoft.com/office/drawing/2014/main" id="{7295712E-4B23-95AF-DCE4-E8B29E03A30E}"/>
              </a:ext>
            </a:extLst>
          </p:cNvPr>
          <p:cNvSpPr>
            <a:spLocks noGrp="1"/>
          </p:cNvSpPr>
          <p:nvPr>
            <p:ph idx="1"/>
          </p:nvPr>
        </p:nvSpPr>
        <p:spPr>
          <a:xfrm>
            <a:off x="581192" y="1719542"/>
            <a:ext cx="10689646" cy="5064698"/>
          </a:xfrm>
        </p:spPr>
        <p:txBody>
          <a:bodyPr vert="horz" lIns="91440" tIns="45720" rIns="91440" bIns="45720" rtlCol="0" anchor="t">
            <a:noAutofit/>
          </a:bodyPr>
          <a:lstStyle/>
          <a:p>
            <a:pPr marL="305435" indent="-305435"/>
            <a:r>
              <a:rPr lang="en-US" sz="1600" dirty="0">
                <a:solidFill>
                  <a:schemeClr val="tx1"/>
                </a:solidFill>
                <a:ea typeface="+mn-lt"/>
                <a:cs typeface="+mn-lt"/>
              </a:rPr>
              <a:t>#Do you find any deal in two wheelers which exceeded the general expectation ? Can you find reason for it ?</a:t>
            </a:r>
          </a:p>
          <a:p>
            <a:pPr marL="629920" lvl="1" indent="-305435">
              <a:buFont typeface="Courier New,monospace" panose="05020102010507070707" pitchFamily="18" charset="2"/>
              <a:buChar char="o"/>
            </a:pPr>
            <a:r>
              <a:rPr lang="en-US" sz="1600" dirty="0">
                <a:solidFill>
                  <a:schemeClr val="tx1"/>
                </a:solidFill>
                <a:ea typeface="+mn-lt"/>
                <a:cs typeface="+mn-lt"/>
              </a:rPr>
              <a:t>The answer to this question can be observed from a visualization to observe the data more accurately</a:t>
            </a:r>
          </a:p>
          <a:p>
            <a:pPr marL="305435" indent="-305435">
              <a:buFont typeface="Courier New,monospace" panose="05020102010507070707" pitchFamily="18" charset="2"/>
              <a:buChar char="o"/>
            </a:pPr>
            <a:r>
              <a:rPr lang="en-US" sz="1600" dirty="0">
                <a:solidFill>
                  <a:schemeClr val="tx1"/>
                </a:solidFill>
                <a:ea typeface="+mn-lt"/>
                <a:cs typeface="+mn-lt"/>
              </a:rPr>
              <a:t>#Can we find out data of only cars from this data ?</a:t>
            </a:r>
          </a:p>
          <a:p>
            <a:pPr marL="629920" lvl="1" indent="-305435">
              <a:buFont typeface="Courier New,monospace" panose="05020102010507070707" pitchFamily="18" charset="2"/>
              <a:buChar char="o"/>
            </a:pPr>
            <a:r>
              <a:rPr lang="en-US" sz="1600" dirty="0">
                <a:solidFill>
                  <a:schemeClr val="tx1"/>
                </a:solidFill>
                <a:ea typeface="+mn-lt"/>
                <a:cs typeface="+mn-lt"/>
              </a:rPr>
              <a:t>Yes, the data of only cars can be found from this data</a:t>
            </a:r>
          </a:p>
          <a:p>
            <a:pPr marL="305435" indent="-305435">
              <a:buFont typeface="'Wingdings 2',Sans-Serif" panose="05020102010507070707" pitchFamily="18" charset="2"/>
            </a:pPr>
            <a:r>
              <a:rPr lang="en-US" sz="1600" dirty="0">
                <a:solidFill>
                  <a:schemeClr val="tx1"/>
                </a:solidFill>
                <a:ea typeface="+mn-lt"/>
                <a:cs typeface="+mn-lt"/>
              </a:rPr>
              <a:t>#Which is the oldest car sold here?</a:t>
            </a:r>
          </a:p>
          <a:p>
            <a:pPr marL="629920" lvl="1" indent="-305435">
              <a:buFont typeface="Courier New,monospace" panose="05020102010507070707" pitchFamily="18" charset="2"/>
              <a:buChar char="o"/>
            </a:pPr>
            <a:r>
              <a:rPr lang="en-US" sz="1600" dirty="0">
                <a:solidFill>
                  <a:schemeClr val="tx1"/>
                </a:solidFill>
                <a:ea typeface="+mn-lt"/>
                <a:cs typeface="+mn-lt"/>
              </a:rPr>
              <a:t>The oldest car sold is wagon r</a:t>
            </a:r>
            <a:endParaRPr lang="en-US" dirty="0"/>
          </a:p>
          <a:p>
            <a:pPr marL="285750" indent="-285750"/>
            <a:r>
              <a:rPr lang="en-US" sz="1600" dirty="0">
                <a:solidFill>
                  <a:schemeClr val="tx1"/>
                </a:solidFill>
                <a:ea typeface="+mn-lt"/>
                <a:cs typeface="+mn-lt"/>
              </a:rPr>
              <a:t>#Which is the newest car sold here?</a:t>
            </a:r>
            <a:endParaRPr lang="en-US" dirty="0">
              <a:solidFill>
                <a:schemeClr val="tx1"/>
              </a:solidFill>
            </a:endParaRPr>
          </a:p>
          <a:p>
            <a:pPr marL="629920" lvl="1" indent="-305435">
              <a:lnSpc>
                <a:spcPct val="110000"/>
              </a:lnSpc>
              <a:buFont typeface="Courier New" panose="05020102010507070707" pitchFamily="18" charset="2"/>
              <a:buChar char="o"/>
            </a:pPr>
            <a:r>
              <a:rPr lang="en-US" sz="1600" dirty="0">
                <a:solidFill>
                  <a:schemeClr val="tx1"/>
                </a:solidFill>
                <a:ea typeface="+mn-lt"/>
                <a:cs typeface="+mn-lt"/>
              </a:rPr>
              <a:t>The newest car sold is land cruiser</a:t>
            </a:r>
          </a:p>
          <a:p>
            <a:pPr marL="305435" indent="-305435"/>
            <a:r>
              <a:rPr lang="en-US" sz="1600" dirty="0">
                <a:solidFill>
                  <a:schemeClr val="tx1"/>
                </a:solidFill>
                <a:ea typeface="+mn-lt"/>
                <a:cs typeface="+mn-lt"/>
              </a:rPr>
              <a:t>#Do you find any deal in cars which exceeded the general expectation ? Can you find reason for it ?</a:t>
            </a:r>
          </a:p>
          <a:p>
            <a:pPr marL="629920" lvl="1" indent="-305435">
              <a:lnSpc>
                <a:spcPct val="110000"/>
              </a:lnSpc>
              <a:buFont typeface="Courier New" panose="05020102010507070707" pitchFamily="18" charset="2"/>
              <a:buChar char="o"/>
            </a:pPr>
            <a:r>
              <a:rPr lang="en-US" sz="1600" dirty="0">
                <a:solidFill>
                  <a:schemeClr val="tx1"/>
                </a:solidFill>
                <a:ea typeface="+mn-lt"/>
                <a:cs typeface="+mn-lt"/>
              </a:rPr>
              <a:t>The answer to this question can be observed from a visualization to observe the data more accurately</a:t>
            </a:r>
          </a:p>
          <a:p>
            <a:pPr marL="305435" indent="-305435">
              <a:lnSpc>
                <a:spcPct val="110000"/>
              </a:lnSpc>
            </a:pPr>
            <a:endParaRPr lang="en-US" sz="1100" dirty="0">
              <a:solidFill>
                <a:srgbClr val="6AA94F"/>
              </a:solidFill>
              <a:ea typeface="+mn-lt"/>
              <a:cs typeface="+mn-lt"/>
            </a:endParaRPr>
          </a:p>
          <a:p>
            <a:pPr marL="305435" indent="-305435">
              <a:lnSpc>
                <a:spcPct val="110000"/>
              </a:lnSpc>
            </a:pPr>
            <a:endParaRPr lang="en-US" sz="1100" dirty="0">
              <a:solidFill>
                <a:srgbClr val="6AA94F"/>
              </a:solidFill>
            </a:endParaRPr>
          </a:p>
          <a:p>
            <a:pPr marL="305435" indent="-305435"/>
            <a:endParaRPr lang="en-US" sz="1600" dirty="0">
              <a:solidFill>
                <a:srgbClr val="000000"/>
              </a:solidFill>
            </a:endParaRPr>
          </a:p>
          <a:p>
            <a:pPr marL="305435" indent="-305435"/>
            <a:endParaRPr lang="en-US" sz="1600" dirty="0">
              <a:solidFill>
                <a:srgbClr val="000000"/>
              </a:solidFill>
            </a:endParaRPr>
          </a:p>
          <a:p>
            <a:pPr marL="305435" indent="-305435"/>
            <a:endParaRPr lang="en-US" dirty="0">
              <a:solidFill>
                <a:srgbClr val="404040"/>
              </a:solidFill>
            </a:endParaRPr>
          </a:p>
        </p:txBody>
      </p:sp>
    </p:spTree>
    <p:extLst>
      <p:ext uri="{BB962C8B-B14F-4D97-AF65-F5344CB8AC3E}">
        <p14:creationId xmlns:p14="http://schemas.microsoft.com/office/powerpoint/2010/main" val="34756035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 Details</vt:lpstr>
      <vt:lpstr>Car Dekho data analysis </vt:lpstr>
      <vt:lpstr>AGENDA</vt:lpstr>
      <vt:lpstr>PROJECT  OVERVIEW</vt:lpstr>
      <vt:lpstr>WHO ARE THE END USERS of this project?</vt:lpstr>
      <vt:lpstr> YOUR SOLUTION AND ITS VALUE PROPOSITION</vt:lpstr>
      <vt:lpstr> YOUR SOLUTION AND ITS VALUE PROPOSITION</vt:lpstr>
      <vt:lpstr> YOUR SOLUTION AND ITS VALUE PROPOSITION</vt:lpstr>
      <vt:lpstr> YOUR SOLUTION AND ITS VALUE PROPOSITION</vt:lpstr>
      <vt:lpstr>How did you customize the project and make it your own</vt:lpstr>
      <vt:lpstr>MODELLING</vt:lpstr>
      <vt:lpstr>Results</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revision>821</cp:revision>
  <dcterms:created xsi:type="dcterms:W3CDTF">2021-05-26T16:50:10Z</dcterms:created>
  <dcterms:modified xsi:type="dcterms:W3CDTF">2024-07-24T06:09:22Z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