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5"/>
  </p:notesMasterIdLst>
  <p:sldIdLst>
    <p:sldId id="256" r:id="rId2"/>
    <p:sldId id="257" r:id="rId3"/>
    <p:sldId id="274" r:id="rId4"/>
    <p:sldId id="276" r:id="rId5"/>
    <p:sldId id="277" r:id="rId6"/>
    <p:sldId id="278" r:id="rId7"/>
    <p:sldId id="279" r:id="rId8"/>
    <p:sldId id="282" r:id="rId9"/>
    <p:sldId id="270" r:id="rId10"/>
    <p:sldId id="280" r:id="rId11"/>
    <p:sldId id="281" r:id="rId12"/>
    <p:sldId id="265" r:id="rId13"/>
    <p:sldId id="266" r:id="rId1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57690726-49DA-4552-BDEB-330DD8EA8BD9}" styleName="Table_0">
    <a:wholeTbl>
      <a:tcTxStyle b="off" i="off">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1" d="100"/>
          <a:sy n="91" d="100"/>
        </p:scale>
        <p:origin x="34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02169620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244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55935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24313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4359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050877" y="1322386"/>
            <a:ext cx="10363200" cy="1470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rtl="0">
              <a:spcBef>
                <a:spcPts val="400"/>
              </a:spcBef>
              <a:spcAft>
                <a:spcPts val="0"/>
              </a:spcAft>
              <a:buClr>
                <a:srgbClr val="17365D"/>
              </a:buClr>
              <a:buSzPts val="2000"/>
              <a:buNone/>
              <a:defRPr sz="2000" b="1">
                <a:solidFill>
                  <a:srgbClr val="17365D"/>
                </a:solidFill>
              </a:defRPr>
            </a:lvl1pPr>
            <a:lvl2pPr lvl="1" algn="ctr" rtl="0">
              <a:spcBef>
                <a:spcPts val="400"/>
              </a:spcBef>
              <a:spcAft>
                <a:spcPts val="0"/>
              </a:spcAft>
              <a:buClr>
                <a:srgbClr val="888888"/>
              </a:buClr>
              <a:buSzPts val="2000"/>
              <a:buNone/>
              <a:defRPr>
                <a:solidFill>
                  <a:srgbClr val="888888"/>
                </a:solidFill>
              </a:defRPr>
            </a:lvl2pPr>
            <a:lvl3pPr lvl="2" algn="ctr" rtl="0">
              <a:spcBef>
                <a:spcPts val="360"/>
              </a:spcBef>
              <a:spcAft>
                <a:spcPts val="0"/>
              </a:spcAft>
              <a:buClr>
                <a:srgbClr val="888888"/>
              </a:buClr>
              <a:buSzPts val="1800"/>
              <a:buNone/>
              <a:defRPr>
                <a:solidFill>
                  <a:srgbClr val="888888"/>
                </a:solidFill>
              </a:defRPr>
            </a:lvl3pPr>
            <a:lvl4pPr lvl="3" algn="ctr" rtl="0">
              <a:spcBef>
                <a:spcPts val="320"/>
              </a:spcBef>
              <a:spcAft>
                <a:spcPts val="0"/>
              </a:spcAft>
              <a:buClr>
                <a:srgbClr val="888888"/>
              </a:buClr>
              <a:buSzPts val="1600"/>
              <a:buNone/>
              <a:defRPr>
                <a:solidFill>
                  <a:srgbClr val="888888"/>
                </a:solidFill>
              </a:defRPr>
            </a:lvl4pPr>
            <a:lvl5pPr lvl="4" algn="ctr" rtl="0">
              <a:spcBef>
                <a:spcPts val="320"/>
              </a:spcBef>
              <a:spcAft>
                <a:spcPts val="0"/>
              </a:spcAft>
              <a:buClr>
                <a:srgbClr val="888888"/>
              </a:buClr>
              <a:buSzPts val="16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16" name="Google Shape;16;p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3" name="Google Shape;73;p11"/>
          <p:cNvSpPr txBox="1">
            <a:spLocks noGrp="1"/>
          </p:cNvSpPr>
          <p:nvPr>
            <p:ph type="body" idx="1"/>
          </p:nvPr>
        </p:nvSpPr>
        <p:spPr>
          <a:xfrm rot="5400000">
            <a:off x="3670300" y="-1714499"/>
            <a:ext cx="4953000" cy="106680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74" name="Google Shape;74;p1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5" name="Google Shape;75;p1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6" name="Google Shape;76;p1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285050" y="1828791"/>
            <a:ext cx="5851500" cy="2743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9" name="Google Shape;79;p12"/>
          <p:cNvSpPr txBox="1">
            <a:spLocks noGrp="1"/>
          </p:cNvSpPr>
          <p:nvPr>
            <p:ph type="body" idx="1"/>
          </p:nvPr>
        </p:nvSpPr>
        <p:spPr>
          <a:xfrm rot="5400000">
            <a:off x="1697000" y="-812859"/>
            <a:ext cx="5851500" cy="8026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80" name="Google Shape;80;p1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1" name="Google Shape;81;p1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2" name="Google Shape;82;p1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a:solidFill>
                  <a:schemeClr val="dk1"/>
                </a:solidFill>
              </a:defRPr>
            </a:lvl1pPr>
            <a:lvl2pPr marL="914400" lvl="1" indent="-355600" algn="l" rtl="0">
              <a:spcBef>
                <a:spcPts val="400"/>
              </a:spcBef>
              <a:spcAft>
                <a:spcPts val="0"/>
              </a:spcAft>
              <a:buClr>
                <a:schemeClr val="dk1"/>
              </a:buClr>
              <a:buSzPts val="2000"/>
              <a:buChar char="–"/>
              <a:defRPr>
                <a:solidFill>
                  <a:schemeClr val="dk1"/>
                </a:solidFill>
              </a:defRPr>
            </a:lvl2pPr>
            <a:lvl3pPr marL="1371600" lvl="2" indent="-342900" algn="l" rtl="0">
              <a:spcBef>
                <a:spcPts val="360"/>
              </a:spcBef>
              <a:spcAft>
                <a:spcPts val="0"/>
              </a:spcAft>
              <a:buClr>
                <a:schemeClr val="dk1"/>
              </a:buClr>
              <a:buSzPts val="1800"/>
              <a:buChar char="•"/>
              <a:defRPr>
                <a:solidFill>
                  <a:schemeClr val="dk1"/>
                </a:solidFill>
              </a:defRPr>
            </a:lvl3pPr>
            <a:lvl4pPr marL="1828800" lvl="3" indent="-330200" algn="l" rtl="0">
              <a:spcBef>
                <a:spcPts val="320"/>
              </a:spcBef>
              <a:spcAft>
                <a:spcPts val="0"/>
              </a:spcAft>
              <a:buClr>
                <a:schemeClr val="dk1"/>
              </a:buClr>
              <a:buSzPts val="1600"/>
              <a:buChar char="–"/>
              <a:defRPr>
                <a:solidFill>
                  <a:schemeClr val="dk1"/>
                </a:solidFill>
              </a:defRPr>
            </a:lvl4pPr>
            <a:lvl5pPr marL="2286000" lvl="4" indent="-330200" algn="l" rtl="0">
              <a:spcBef>
                <a:spcPts val="320"/>
              </a:spcBef>
              <a:spcAft>
                <a:spcPts val="0"/>
              </a:spcAft>
              <a:buClr>
                <a:schemeClr val="dk1"/>
              </a:buClr>
              <a:buSzPts val="1600"/>
              <a:buChar char="»"/>
              <a:defRPr>
                <a:solidFill>
                  <a:schemeClr val="dk1"/>
                </a:solidFill>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963084" y="4406903"/>
            <a:ext cx="103632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rgbClr val="FF0000"/>
              </a:buClr>
              <a:buSzPts val="4000"/>
              <a:buFont typeface="Verdana"/>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28" name="Google Shape;28;p4"/>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609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4" name="Google Shape;34;p5"/>
          <p:cNvSpPr txBox="1">
            <a:spLocks noGrp="1"/>
          </p:cNvSpPr>
          <p:nvPr>
            <p:ph type="body" idx="2"/>
          </p:nvPr>
        </p:nvSpPr>
        <p:spPr>
          <a:xfrm>
            <a:off x="6197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5" name="Google Shape;35;p5"/>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59368" y="304800"/>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body" idx="3"/>
          </p:nvPr>
        </p:nvSpPr>
        <p:spPr>
          <a:xfrm>
            <a:off x="6193369" y="1535113"/>
            <a:ext cx="5388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4"/>
          </p:nvPr>
        </p:nvSpPr>
        <p:spPr>
          <a:xfrm>
            <a:off x="6193369" y="2174875"/>
            <a:ext cx="5388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3860800" y="274638"/>
            <a:ext cx="77217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9" name="Google Shape;49;p7"/>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1" name="Google Shape;51;p7"/>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pic>
        <p:nvPicPr>
          <p:cNvPr id="52" name="Google Shape;52;p7" descr="C:\Users\AMMU\Desktop\Border.png"/>
          <p:cNvPicPr preferRelativeResize="0"/>
          <p:nvPr/>
        </p:nvPicPr>
        <p:blipFill rotWithShape="1">
          <a:blip r:embed="rId2">
            <a:alphaModFix/>
          </a:blip>
          <a:srcRect/>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8"/>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8"/>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6" name="Google Shape;56;p8"/>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09602" y="273050"/>
            <a:ext cx="40110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9" name="Google Shape;59;p9"/>
          <p:cNvSpPr txBox="1">
            <a:spLocks noGrp="1"/>
          </p:cNvSpPr>
          <p:nvPr>
            <p:ph type="body" idx="1"/>
          </p:nvPr>
        </p:nvSpPr>
        <p:spPr>
          <a:xfrm>
            <a:off x="4766733" y="273053"/>
            <a:ext cx="6815700" cy="58530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60" name="Google Shape;60;p9"/>
          <p:cNvSpPr txBox="1">
            <a:spLocks noGrp="1"/>
          </p:cNvSpPr>
          <p:nvPr>
            <p:ph type="body" idx="2"/>
          </p:nvPr>
        </p:nvSpPr>
        <p:spPr>
          <a:xfrm>
            <a:off x="609602" y="1435103"/>
            <a:ext cx="40110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1" name="Google Shape;61;p9"/>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2" name="Google Shape;62;p9"/>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9"/>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6" name="Google Shape;66;p10"/>
          <p:cNvSpPr>
            <a:spLocks noGrp="1"/>
          </p:cNvSpPr>
          <p:nvPr>
            <p:ph type="pic" idx="2"/>
          </p:nvPr>
        </p:nvSpPr>
        <p:spPr>
          <a:xfrm>
            <a:off x="2389717" y="612775"/>
            <a:ext cx="7315200" cy="4114800"/>
          </a:xfrm>
          <a:prstGeom prst="rect">
            <a:avLst/>
          </a:prstGeom>
          <a:noFill/>
          <a:ln>
            <a:noFill/>
          </a:ln>
        </p:spPr>
      </p:sp>
      <p:sp>
        <p:nvSpPr>
          <p:cNvPr id="67" name="Google Shape;67;p10"/>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8" name="Google Shape;68;p10"/>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a:buNone/>
              <a:defRPr sz="2800" b="1" i="0" u="none" strike="noStrike" cap="none">
                <a:solidFill>
                  <a:srgbClr val="FF0000"/>
                </a:solidFill>
                <a:latin typeface="Verdana"/>
                <a:ea typeface="Verdana"/>
                <a:cs typeface="Verdana"/>
                <a:sym typeface="Verdan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8" name="Google Shape;8;p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9" name="Google Shape;9;p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10" name="Google Shape;10;p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a:ea typeface="Verdana"/>
                <a:cs typeface="Verdana"/>
                <a:sym typeface="Verdana"/>
              </a:defRPr>
            </a:lvl1pPr>
            <a:lvl2pPr marL="0" marR="0" lvl="1" indent="0" algn="r" rtl="0">
              <a:spcBef>
                <a:spcPts val="0"/>
              </a:spcBef>
              <a:buNone/>
              <a:defRPr sz="1200" b="0" i="0" u="none" strike="noStrike" cap="none">
                <a:solidFill>
                  <a:srgbClr val="888888"/>
                </a:solidFill>
                <a:latin typeface="Verdana"/>
                <a:ea typeface="Verdana"/>
                <a:cs typeface="Verdana"/>
                <a:sym typeface="Verdana"/>
              </a:defRPr>
            </a:lvl2pPr>
            <a:lvl3pPr marL="0" marR="0" lvl="2" indent="0" algn="r" rtl="0">
              <a:spcBef>
                <a:spcPts val="0"/>
              </a:spcBef>
              <a:buNone/>
              <a:defRPr sz="1200" b="0" i="0" u="none" strike="noStrike" cap="none">
                <a:solidFill>
                  <a:srgbClr val="888888"/>
                </a:solidFill>
                <a:latin typeface="Verdana"/>
                <a:ea typeface="Verdana"/>
                <a:cs typeface="Verdana"/>
                <a:sym typeface="Verdana"/>
              </a:defRPr>
            </a:lvl3pPr>
            <a:lvl4pPr marL="0" marR="0" lvl="3" indent="0" algn="r" rtl="0">
              <a:spcBef>
                <a:spcPts val="0"/>
              </a:spcBef>
              <a:buNone/>
              <a:defRPr sz="1200" b="0" i="0" u="none" strike="noStrike" cap="none">
                <a:solidFill>
                  <a:srgbClr val="888888"/>
                </a:solidFill>
                <a:latin typeface="Verdana"/>
                <a:ea typeface="Verdana"/>
                <a:cs typeface="Verdana"/>
                <a:sym typeface="Verdana"/>
              </a:defRPr>
            </a:lvl4pPr>
            <a:lvl5pPr marL="0" marR="0" lvl="4" indent="0" algn="r" rtl="0">
              <a:spcBef>
                <a:spcPts val="0"/>
              </a:spcBef>
              <a:buNone/>
              <a:defRPr sz="1200" b="0" i="0" u="none" strike="noStrike" cap="none">
                <a:solidFill>
                  <a:srgbClr val="888888"/>
                </a:solidFill>
                <a:latin typeface="Verdana"/>
                <a:ea typeface="Verdana"/>
                <a:cs typeface="Verdana"/>
                <a:sym typeface="Verdana"/>
              </a:defRPr>
            </a:lvl5pPr>
            <a:lvl6pPr marL="0" marR="0" lvl="5" indent="0" algn="r" rtl="0">
              <a:spcBef>
                <a:spcPts val="0"/>
              </a:spcBef>
              <a:buNone/>
              <a:defRPr sz="1200" b="0" i="0" u="none" strike="noStrike" cap="none">
                <a:solidFill>
                  <a:srgbClr val="888888"/>
                </a:solidFill>
                <a:latin typeface="Verdana"/>
                <a:ea typeface="Verdana"/>
                <a:cs typeface="Verdana"/>
                <a:sym typeface="Verdana"/>
              </a:defRPr>
            </a:lvl6pPr>
            <a:lvl7pPr marL="0" marR="0" lvl="6" indent="0" algn="r" rtl="0">
              <a:spcBef>
                <a:spcPts val="0"/>
              </a:spcBef>
              <a:buNone/>
              <a:defRPr sz="1200" b="0" i="0" u="none" strike="noStrike" cap="none">
                <a:solidFill>
                  <a:srgbClr val="888888"/>
                </a:solidFill>
                <a:latin typeface="Verdana"/>
                <a:ea typeface="Verdana"/>
                <a:cs typeface="Verdana"/>
                <a:sym typeface="Verdana"/>
              </a:defRPr>
            </a:lvl7pPr>
            <a:lvl8pPr marL="0" marR="0" lvl="7" indent="0" algn="r" rtl="0">
              <a:spcBef>
                <a:spcPts val="0"/>
              </a:spcBef>
              <a:buNone/>
              <a:defRPr sz="1200" b="0" i="0" u="none" strike="noStrike" cap="none">
                <a:solidFill>
                  <a:srgbClr val="888888"/>
                </a:solidFill>
                <a:latin typeface="Verdana"/>
                <a:ea typeface="Verdana"/>
                <a:cs typeface="Verdana"/>
                <a:sym typeface="Verdana"/>
              </a:defRPr>
            </a:lvl8pPr>
            <a:lvl9pPr marL="0" marR="0" lvl="8" indent="0" algn="r" rtl="0">
              <a:spcBef>
                <a:spcPts val="0"/>
              </a:spcBef>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t>‹#›</a:t>
            </a:fld>
            <a:endParaRPr/>
          </a:p>
        </p:txBody>
      </p:sp>
      <p:cxnSp>
        <p:nvCxnSpPr>
          <p:cNvPr id="11" name="Google Shape;11;p1"/>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12" name="Google Shape;12;p1"/>
          <p:cNvPicPr preferRelativeResize="0"/>
          <p:nvPr/>
        </p:nvPicPr>
        <p:blipFill rotWithShape="1">
          <a:blip r:embed="rId13">
            <a:alphaModFix/>
          </a:blip>
          <a:srcRect b="18046"/>
          <a:stretch/>
        </p:blipFill>
        <p:spPr>
          <a:xfrm>
            <a:off x="0" y="5991366"/>
            <a:ext cx="12192001"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GB" dirty="0">
                <a:solidFill>
                  <a:schemeClr val="tx1"/>
                </a:solidFill>
                <a:latin typeface="Cambria" panose="02040503050406030204" pitchFamily="18" charset="0"/>
                <a:ea typeface="Cambria" panose="02040503050406030204" pitchFamily="18" charset="0"/>
              </a:rPr>
              <a:t>EMPATHY AI:</a:t>
            </a:r>
            <a:r>
              <a:rPr lang="en-US" dirty="0">
                <a:solidFill>
                  <a:schemeClr val="tx1"/>
                </a:solidFill>
                <a:latin typeface="Cambria" panose="02040503050406030204" pitchFamily="18" charset="0"/>
                <a:ea typeface="Cambria" panose="02040503050406030204" pitchFamily="18" charset="0"/>
              </a:rPr>
              <a:t> Personalized Virtual Companion for Emotional Support and Guidance</a:t>
            </a:r>
            <a:endParaRPr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 176</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extLst>
              <p:ext uri="{D42A27DB-BD31-4B8C-83A1-F6EECF244321}">
                <p14:modId xmlns:p14="http://schemas.microsoft.com/office/powerpoint/2010/main" val="3584649105"/>
              </p:ext>
            </p:extLst>
          </p:nvPr>
        </p:nvGraphicFramePr>
        <p:xfrm>
          <a:off x="553347" y="2721840"/>
          <a:ext cx="5418675" cy="2743260"/>
        </p:xfrm>
        <a:graphic>
          <a:graphicData uri="http://schemas.openxmlformats.org/drawingml/2006/table">
            <a:tbl>
              <a:tblPr firstRow="1" bandRow="1">
                <a:noFill/>
                <a:tableStyleId>{57690726-49DA-4552-BDEB-330DD8EA8BD9}</a:tableStyleId>
              </a:tblPr>
              <a:tblGrid>
                <a:gridCol w="2085000">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306243">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06243">
                <a:tc>
                  <a:txBody>
                    <a:bodyPr/>
                    <a:lstStyle/>
                    <a:p>
                      <a:pPr marL="0" marR="0" lvl="0" indent="0" algn="ctr" rtl="0">
                        <a:spcBef>
                          <a:spcPts val="0"/>
                        </a:spcBef>
                        <a:spcAft>
                          <a:spcPts val="0"/>
                        </a:spcAft>
                        <a:buFont typeface="+mj-lt"/>
                        <a:buNone/>
                      </a:pPr>
                      <a:r>
                        <a:rPr lang="en-IN" sz="1800" u="none" strike="noStrike" cap="none" dirty="0"/>
                        <a:t>20211CSE0288 </a:t>
                      </a:r>
                    </a:p>
                    <a:p>
                      <a:pPr marL="0" marR="0" lvl="0" indent="0" algn="ctr" rtl="0">
                        <a:spcBef>
                          <a:spcPts val="0"/>
                        </a:spcBef>
                        <a:spcAft>
                          <a:spcPts val="0"/>
                        </a:spcAft>
                        <a:buFont typeface="+mj-lt"/>
                        <a:buNone/>
                      </a:pPr>
                      <a:r>
                        <a:rPr lang="en-IN" sz="1800" u="none" strike="noStrike" cap="none" dirty="0"/>
                        <a:t>20211CSE0297</a:t>
                      </a:r>
                    </a:p>
                    <a:p>
                      <a:pPr marL="0" marR="0" lvl="0" indent="0" algn="ctr" rtl="0">
                        <a:spcBef>
                          <a:spcPts val="0"/>
                        </a:spcBef>
                        <a:spcAft>
                          <a:spcPts val="0"/>
                        </a:spcAft>
                        <a:buFont typeface="+mj-lt"/>
                        <a:buNone/>
                      </a:pPr>
                      <a:r>
                        <a:rPr lang="en-IN" sz="1800" u="none" strike="noStrike" cap="none" dirty="0"/>
                        <a:t>20211CSE0697</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l" rtl="0">
              <a:spcBef>
                <a:spcPts val="340"/>
              </a:spcBef>
              <a:spcAft>
                <a:spcPts val="0"/>
              </a:spcAft>
              <a:buClr>
                <a:srgbClr val="17365D"/>
              </a:buClr>
              <a:buSzPts val="1700"/>
              <a:buFont typeface="Arial"/>
              <a:buNone/>
            </a:pPr>
            <a:r>
              <a:rPr lang="en-GB" sz="1700" b="1" dirty="0">
                <a:solidFill>
                  <a:srgbClr val="17365D"/>
                </a:solidFill>
                <a:latin typeface="Cambria" panose="02040503050406030204" pitchFamily="18" charset="0"/>
                <a:ea typeface="Cambria" panose="02040503050406030204" pitchFamily="18" charset="0"/>
                <a:cs typeface="Verdana"/>
                <a:sym typeface="Verdana"/>
              </a:rPr>
              <a:t>Mr</a:t>
            </a: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 Amarnath J.L</a:t>
            </a: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PIP2001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Review-1</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CSE</a:t>
            </a: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en-US" sz="2000" b="1" dirty="0">
                <a:solidFill>
                  <a:schemeClr val="tx1"/>
                </a:solidFill>
                <a:latin typeface="Cambria" panose="02040503050406030204" pitchFamily="18" charset="0"/>
                <a:ea typeface="Cambria" panose="02040503050406030204" pitchFamily="18" charset="0"/>
                <a:cs typeface="Verdana"/>
                <a:sym typeface="Verdana"/>
              </a:rPr>
              <a:t>Dr. Asif Mohammed H.B</a:t>
            </a:r>
          </a:p>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Mr. Amarnath J.L &amp; Dr.  Jayanthi</a:t>
            </a:r>
            <a:r>
              <a:rPr lang="en-US" sz="2000" b="1" dirty="0">
                <a:solidFill>
                  <a:schemeClr val="tx1"/>
                </a:solidFill>
                <a:latin typeface="Cambria" panose="02040503050406030204" pitchFamily="18" charset="0"/>
                <a:ea typeface="Cambria" panose="02040503050406030204" pitchFamily="18" charset="0"/>
                <a:cs typeface="Verdana"/>
                <a:sym typeface="Verdana"/>
              </a:rPr>
              <a:t>. K.</a:t>
            </a:r>
            <a:endPar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Abdul Khadar A </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graphicFrame>
        <p:nvGraphicFramePr>
          <p:cNvPr id="2" name="Table 1">
            <a:extLst>
              <a:ext uri="{FF2B5EF4-FFF2-40B4-BE49-F238E27FC236}">
                <a16:creationId xmlns:a16="http://schemas.microsoft.com/office/drawing/2014/main" id="{F0851F1E-3B8E-38B6-B39C-123EF88B50EA}"/>
              </a:ext>
            </a:extLst>
          </p:cNvPr>
          <p:cNvGraphicFramePr>
            <a:graphicFrameLocks noGrp="1"/>
          </p:cNvGraphicFramePr>
          <p:nvPr>
            <p:extLst>
              <p:ext uri="{D42A27DB-BD31-4B8C-83A1-F6EECF244321}">
                <p14:modId xmlns:p14="http://schemas.microsoft.com/office/powerpoint/2010/main" val="2020702503"/>
              </p:ext>
            </p:extLst>
          </p:nvPr>
        </p:nvGraphicFramePr>
        <p:xfrm>
          <a:off x="647817" y="3127915"/>
          <a:ext cx="4813417" cy="914400"/>
        </p:xfrm>
        <a:graphic>
          <a:graphicData uri="http://schemas.openxmlformats.org/drawingml/2006/table">
            <a:tbl>
              <a:tblPr firstRow="1" bandRow="1"/>
              <a:tblGrid>
                <a:gridCol w="2422554">
                  <a:extLst>
                    <a:ext uri="{9D8B030D-6E8A-4147-A177-3AD203B41FA5}">
                      <a16:colId xmlns:a16="http://schemas.microsoft.com/office/drawing/2014/main" val="1020305147"/>
                    </a:ext>
                  </a:extLst>
                </a:gridCol>
                <a:gridCol w="2390863">
                  <a:extLst>
                    <a:ext uri="{9D8B030D-6E8A-4147-A177-3AD203B41FA5}">
                      <a16:colId xmlns:a16="http://schemas.microsoft.com/office/drawing/2014/main" val="3219626347"/>
                    </a:ext>
                  </a:extLst>
                </a:gridCol>
              </a:tblGrid>
              <a:tr h="258362">
                <a:tc>
                  <a:txBody>
                    <a:bodyPr/>
                    <a:lstStyle/>
                    <a:p>
                      <a:endParaRPr lang="en-IN" dirty="0"/>
                    </a:p>
                  </a:txBody>
                  <a:tcPr/>
                </a:tc>
                <a:tc>
                  <a:txBody>
                    <a:bodyPr/>
                    <a:lstStyle/>
                    <a:p>
                      <a:r>
                        <a:rPr lang="en-IN" dirty="0"/>
                        <a:t>TANMAYEE HN</a:t>
                      </a:r>
                    </a:p>
                  </a:txBody>
                  <a:tcPr/>
                </a:tc>
                <a:extLst>
                  <a:ext uri="{0D108BD9-81ED-4DB2-BD59-A6C34878D82A}">
                    <a16:rowId xmlns:a16="http://schemas.microsoft.com/office/drawing/2014/main" val="1244644363"/>
                  </a:ext>
                </a:extLst>
              </a:tr>
              <a:tr h="220392">
                <a:tc>
                  <a:txBody>
                    <a:bodyPr/>
                    <a:lstStyle/>
                    <a:p>
                      <a:endParaRPr lang="en-IN" dirty="0"/>
                    </a:p>
                  </a:txBody>
                  <a:tcPr/>
                </a:tc>
                <a:tc>
                  <a:txBody>
                    <a:bodyPr/>
                    <a:lstStyle/>
                    <a:p>
                      <a:r>
                        <a:rPr lang="en-IN" dirty="0"/>
                        <a:t>KUSHIE P GOWDA</a:t>
                      </a:r>
                    </a:p>
                  </a:txBody>
                  <a:tcPr/>
                </a:tc>
                <a:extLst>
                  <a:ext uri="{0D108BD9-81ED-4DB2-BD59-A6C34878D82A}">
                    <a16:rowId xmlns:a16="http://schemas.microsoft.com/office/drawing/2014/main" val="2354602855"/>
                  </a:ext>
                </a:extLst>
              </a:tr>
              <a:tr h="258362">
                <a:tc>
                  <a:txBody>
                    <a:bodyPr/>
                    <a:lstStyle/>
                    <a:p>
                      <a:endParaRPr lang="en-IN" dirty="0"/>
                    </a:p>
                  </a:txBody>
                  <a:tcPr/>
                </a:tc>
                <a:tc>
                  <a:txBody>
                    <a:bodyPr/>
                    <a:lstStyle/>
                    <a:p>
                      <a:r>
                        <a:rPr lang="en-IN" dirty="0"/>
                        <a:t>RITU JAISWAL R</a:t>
                      </a:r>
                    </a:p>
                  </a:txBody>
                  <a:tcPr/>
                </a:tc>
                <a:extLst>
                  <a:ext uri="{0D108BD9-81ED-4DB2-BD59-A6C34878D82A}">
                    <a16:rowId xmlns:a16="http://schemas.microsoft.com/office/drawing/2014/main" val="1932697570"/>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5E3811-462F-2025-51D9-94D237711B14}"/>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1AB376AF-5F11-BA01-940B-1D3E5F86365B}"/>
              </a:ext>
            </a:extLst>
          </p:cNvPr>
          <p:cNvSpPr>
            <a:spLocks noGrp="1"/>
          </p:cNvSpPr>
          <p:nvPr>
            <p:ph type="body" idx="1"/>
          </p:nvPr>
        </p:nvSpPr>
        <p:spPr/>
        <p:txBody>
          <a:bodyPr>
            <a:normAutofit fontScale="92500"/>
          </a:bodyPr>
          <a:lstStyle/>
          <a:p>
            <a:pPr>
              <a:buFont typeface="+mj-lt"/>
              <a:buAutoNum type="arabicPeriod"/>
            </a:pPr>
            <a:r>
              <a:rPr lang="en-US" b="1" dirty="0"/>
              <a:t>High Emotion Detection Accuracy</a:t>
            </a:r>
            <a:r>
              <a:rPr lang="en-US" dirty="0"/>
              <a:t>: The system is expected to achieve an emotion detection accuracy of over 80% by integrating multimodal data from facial expressions, voice, and text inputs.</a:t>
            </a:r>
          </a:p>
          <a:p>
            <a:pPr>
              <a:buFont typeface="+mj-lt"/>
              <a:buAutoNum type="arabicPeriod"/>
            </a:pPr>
            <a:r>
              <a:rPr lang="en-US" b="1" dirty="0"/>
              <a:t>Effective Emotional Support</a:t>
            </a:r>
            <a:r>
              <a:rPr lang="en-US" dirty="0"/>
              <a:t>: By offering personalized, context-aware responses, the system will provide meaningful emotional support, leading to improved user satisfaction and engagement.</a:t>
            </a:r>
          </a:p>
          <a:p>
            <a:pPr>
              <a:buFont typeface="+mj-lt"/>
              <a:buAutoNum type="arabicPeriod"/>
            </a:pPr>
            <a:r>
              <a:rPr lang="en-US" b="1" dirty="0"/>
              <a:t>Learning and Adaptation</a:t>
            </a:r>
            <a:r>
              <a:rPr lang="en-US" dirty="0"/>
              <a:t>: Over time, </a:t>
            </a:r>
            <a:r>
              <a:rPr lang="en-US" b="1" dirty="0"/>
              <a:t>Empathy AI</a:t>
            </a:r>
            <a:r>
              <a:rPr lang="en-US" dirty="0"/>
              <a:t> will adapt to individual users’ emotional patterns, becoming more effective in providing relevant and helpful guidance.</a:t>
            </a:r>
          </a:p>
          <a:p>
            <a:pPr>
              <a:buFont typeface="+mj-lt"/>
              <a:buAutoNum type="arabicPeriod"/>
            </a:pPr>
            <a:r>
              <a:rPr lang="en-US" b="1" dirty="0"/>
              <a:t>Enhanced Emotional Awareness</a:t>
            </a:r>
            <a:r>
              <a:rPr lang="en-US" dirty="0"/>
              <a:t>: Users will gain better insight into their emotional state and learn strategies for emotional regulation through real-time feedback.</a:t>
            </a:r>
          </a:p>
          <a:p>
            <a:pPr marL="76200" indent="0">
              <a:buNone/>
            </a:pPr>
            <a:endParaRPr lang="en-IN" dirty="0">
              <a:latin typeface="Calibri" panose="020F0502020204030204" pitchFamily="34" charset="0"/>
              <a:ea typeface="Calibri" panose="020F0502020204030204" pitchFamily="34" charset="0"/>
              <a:cs typeface="Calibri" panose="020F0502020204030204" pitchFamily="34" charset="0"/>
            </a:endParaRPr>
          </a:p>
        </p:txBody>
      </p:sp>
      <p:sp>
        <p:nvSpPr>
          <p:cNvPr id="5" name="Title 4">
            <a:extLst>
              <a:ext uri="{FF2B5EF4-FFF2-40B4-BE49-F238E27FC236}">
                <a16:creationId xmlns:a16="http://schemas.microsoft.com/office/drawing/2014/main" id="{93ED3EF8-E270-BB5C-0D7E-0AFBD127FFC7}"/>
              </a:ext>
            </a:extLst>
          </p:cNvPr>
          <p:cNvSpPr>
            <a:spLocks noGrp="1"/>
          </p:cNvSpPr>
          <p:nvPr>
            <p:ph type="title"/>
          </p:nvPr>
        </p:nvSpPr>
        <p:spPr/>
        <p:txBody>
          <a:bodyPr/>
          <a:lstStyle/>
          <a:p>
            <a:r>
              <a:rPr lang="en-IN" dirty="0"/>
              <a:t>Expected Outcomes</a:t>
            </a:r>
          </a:p>
        </p:txBody>
      </p:sp>
    </p:spTree>
    <p:extLst>
      <p:ext uri="{BB962C8B-B14F-4D97-AF65-F5344CB8AC3E}">
        <p14:creationId xmlns:p14="http://schemas.microsoft.com/office/powerpoint/2010/main" val="26273698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B8608F-21D5-19BD-8C6F-5C04CA07D475}"/>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BD92CB6C-6C56-397E-F9E1-79D4A7452313}"/>
              </a:ext>
            </a:extLst>
          </p:cNvPr>
          <p:cNvSpPr>
            <a:spLocks noGrp="1"/>
          </p:cNvSpPr>
          <p:nvPr>
            <p:ph type="body" idx="1"/>
          </p:nvPr>
        </p:nvSpPr>
        <p:spPr/>
        <p:txBody>
          <a:bodyPr/>
          <a:lstStyle/>
          <a:p>
            <a:pPr marL="76200" indent="0">
              <a:buNone/>
            </a:pPr>
            <a:r>
              <a:rPr lang="en-US" b="1" dirty="0">
                <a:effectLst/>
              </a:rPr>
              <a:t>Empathy AI</a:t>
            </a:r>
            <a:r>
              <a:rPr lang="en-US" dirty="0"/>
              <a:t> represents an innovative step in using artificial intelligence for emotional well-being. By combining state-of-the-art emotion detection and natural language generation, the system acts as a personalized virtual companion, offering emotional support and guidance. As emotional well-being becomes an increasingly important area in public health, AI systems like </a:t>
            </a:r>
            <a:r>
              <a:rPr lang="en-US" b="1" dirty="0">
                <a:effectLst/>
              </a:rPr>
              <a:t>Empathy AI</a:t>
            </a:r>
            <a:r>
              <a:rPr lang="en-US" dirty="0"/>
              <a:t> have the potential to offer scalable, accessible, and meaningful assistance to users in need. With further research and development, such systems could be pivotal in transforming how emotional support is delivered in the digital age.</a:t>
            </a:r>
            <a:endParaRPr lang="en-IN" dirty="0">
              <a:latin typeface="Calibri" panose="020F0502020204030204" pitchFamily="34" charset="0"/>
              <a:ea typeface="Calibri" panose="020F0502020204030204" pitchFamily="34" charset="0"/>
              <a:cs typeface="Calibri" panose="020F0502020204030204" pitchFamily="34" charset="0"/>
            </a:endParaRPr>
          </a:p>
        </p:txBody>
      </p:sp>
      <p:sp>
        <p:nvSpPr>
          <p:cNvPr id="5" name="Title 4">
            <a:extLst>
              <a:ext uri="{FF2B5EF4-FFF2-40B4-BE49-F238E27FC236}">
                <a16:creationId xmlns:a16="http://schemas.microsoft.com/office/drawing/2014/main" id="{A2FC9F13-3638-CE6B-2BFF-71D38722D17B}"/>
              </a:ext>
            </a:extLst>
          </p:cNvPr>
          <p:cNvSpPr>
            <a:spLocks noGrp="1"/>
          </p:cNvSpPr>
          <p:nvPr>
            <p:ph type="title"/>
          </p:nvPr>
        </p:nvSpPr>
        <p:spPr/>
        <p:txBody>
          <a:bodyPr/>
          <a:lstStyle/>
          <a:p>
            <a:r>
              <a:rPr lang="en-IN" dirty="0"/>
              <a:t>Conclusion</a:t>
            </a:r>
          </a:p>
        </p:txBody>
      </p:sp>
    </p:spTree>
    <p:extLst>
      <p:ext uri="{BB962C8B-B14F-4D97-AF65-F5344CB8AC3E}">
        <p14:creationId xmlns:p14="http://schemas.microsoft.com/office/powerpoint/2010/main" val="5289269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References</a:t>
            </a:r>
            <a:endParaRPr dirty="0">
              <a:latin typeface="Cambria" panose="02040503050406030204" pitchFamily="18" charset="0"/>
              <a:ea typeface="Cambria" panose="02040503050406030204" pitchFamily="18" charset="0"/>
            </a:endParaRPr>
          </a:p>
        </p:txBody>
      </p:sp>
      <p:sp>
        <p:nvSpPr>
          <p:cNvPr id="145" name="Google Shape;145;p22"/>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fontScale="92500" lnSpcReduction="10000"/>
          </a:bodyPr>
          <a:lstStyle/>
          <a:p>
            <a:pPr>
              <a:buFont typeface="+mj-lt"/>
              <a:buAutoNum type="arabicPeriod"/>
            </a:pPr>
            <a:r>
              <a:rPr lang="en-US" dirty="0"/>
              <a:t>Zeng, Z., </a:t>
            </a:r>
            <a:r>
              <a:rPr lang="en-US" dirty="0" err="1"/>
              <a:t>Pantic</a:t>
            </a:r>
            <a:r>
              <a:rPr lang="en-US" dirty="0"/>
              <a:t>, M., </a:t>
            </a:r>
            <a:r>
              <a:rPr lang="en-US" dirty="0" err="1"/>
              <a:t>Roisman</a:t>
            </a:r>
            <a:r>
              <a:rPr lang="en-US" dirty="0"/>
              <a:t>, G. I., &amp; Huang, T. S. (2009). </a:t>
            </a:r>
            <a:r>
              <a:rPr lang="en-US" b="1" dirty="0"/>
              <a:t>A survey of affect recognition methods: Audio, visual, and spontaneous expressions</a:t>
            </a:r>
            <a:r>
              <a:rPr lang="en-US" dirty="0"/>
              <a:t>. </a:t>
            </a:r>
            <a:r>
              <a:rPr lang="en-US" i="1" dirty="0"/>
              <a:t>IEEE Transactions on Pattern Analysis and Machine Intelligence</a:t>
            </a:r>
            <a:r>
              <a:rPr lang="en-US" dirty="0"/>
              <a:t>, 31(1), 39-58.</a:t>
            </a:r>
          </a:p>
          <a:p>
            <a:pPr>
              <a:buFont typeface="+mj-lt"/>
              <a:buAutoNum type="arabicPeriod"/>
            </a:pPr>
            <a:r>
              <a:rPr lang="en-US" dirty="0"/>
              <a:t>Fiske, S. T., Cuddy, A. J. C., &amp; Glick, P. (2019). </a:t>
            </a:r>
            <a:r>
              <a:rPr lang="en-US" b="1" dirty="0"/>
              <a:t>The humanizing of machines: How robots and AI might serve as companions</a:t>
            </a:r>
            <a:r>
              <a:rPr lang="en-US" dirty="0"/>
              <a:t>. </a:t>
            </a:r>
            <a:r>
              <a:rPr lang="en-US" i="1" dirty="0"/>
              <a:t>Annual Review of Psychology</a:t>
            </a:r>
            <a:r>
              <a:rPr lang="en-US" dirty="0"/>
              <a:t>, 70, 129-154.</a:t>
            </a:r>
          </a:p>
          <a:p>
            <a:pPr>
              <a:buFont typeface="+mj-lt"/>
              <a:buAutoNum type="arabicPeriod"/>
            </a:pPr>
            <a:r>
              <a:rPr lang="en-US" dirty="0"/>
              <a:t>Friedman, B., Kahn, P. H., &amp; </a:t>
            </a:r>
            <a:r>
              <a:rPr lang="en-US" dirty="0" err="1"/>
              <a:t>Borning</a:t>
            </a:r>
            <a:r>
              <a:rPr lang="en-US" dirty="0"/>
              <a:t>, A. (2020). </a:t>
            </a:r>
            <a:r>
              <a:rPr lang="en-US" b="1" dirty="0"/>
              <a:t>Human agency and AI systems: A study of human-computer interaction and emotional well-being</a:t>
            </a:r>
            <a:r>
              <a:rPr lang="en-US" dirty="0"/>
              <a:t>. </a:t>
            </a:r>
            <a:r>
              <a:rPr lang="en-US" i="1" dirty="0"/>
              <a:t>ACM Transactions on Human-Computer Interaction</a:t>
            </a:r>
            <a:r>
              <a:rPr lang="en-US" dirty="0"/>
              <a:t>, 27(3), 15.</a:t>
            </a:r>
          </a:p>
          <a:p>
            <a:pPr>
              <a:buFont typeface="+mj-lt"/>
              <a:buAutoNum type="arabicPeriod"/>
            </a:pPr>
            <a:r>
              <a:rPr lang="en-US" dirty="0"/>
              <a:t>Hwang, T. I., Wu, S., &amp; Tang, C. (2021). </a:t>
            </a:r>
            <a:r>
              <a:rPr lang="en-US" b="1" dirty="0"/>
              <a:t>Emotional regulation through artificial intelligence: A review of current methods</a:t>
            </a:r>
            <a:r>
              <a:rPr lang="en-US" dirty="0"/>
              <a:t>. </a:t>
            </a:r>
            <a:r>
              <a:rPr lang="en-US" i="1" dirty="0"/>
              <a:t>Journal of Affective Computing</a:t>
            </a:r>
            <a:r>
              <a:rPr lang="en-US" dirty="0"/>
              <a:t>, 14(4), 1098-1112.</a:t>
            </a:r>
          </a:p>
          <a:p>
            <a:pPr marL="152400" indent="0">
              <a:spcBef>
                <a:spcPts val="0"/>
              </a:spcBef>
              <a:buNone/>
            </a:pPr>
            <a:endParaRPr dirty="0">
              <a:latin typeface="Cambria" panose="02040503050406030204" pitchFamily="18" charset="0"/>
              <a:ea typeface="Cambria" panose="020405030504060302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5" name="Picture 4">
            <a:extLst>
              <a:ext uri="{FF2B5EF4-FFF2-40B4-BE49-F238E27FC236}">
                <a16:creationId xmlns:a16="http://schemas.microsoft.com/office/drawing/2014/main" id="{C63A00FF-89F0-DC87-D900-930227B33E5D}"/>
              </a:ext>
            </a:extLst>
          </p:cNvPr>
          <p:cNvPicPr>
            <a:picLocks noChangeAspect="1"/>
          </p:cNvPicPr>
          <p:nvPr/>
        </p:nvPicPr>
        <p:blipFill>
          <a:blip r:embed="rId3"/>
          <a:stretch>
            <a:fillRect/>
          </a:stretch>
        </p:blipFill>
        <p:spPr>
          <a:xfrm>
            <a:off x="4082811" y="1441315"/>
            <a:ext cx="3893305" cy="393547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3924299"/>
          </a:xfrm>
          <a:prstGeom prst="rect">
            <a:avLst/>
          </a:prstGeom>
          <a:noFill/>
          <a:ln>
            <a:noFill/>
          </a:ln>
        </p:spPr>
        <p:txBody>
          <a:bodyPr spcFirstLastPara="1" wrap="square" lIns="91425" tIns="45700" rIns="91425" bIns="45700" anchor="t" anchorCtr="0">
            <a:normAutofit fontScale="62500" lnSpcReduction="20000"/>
          </a:bodyPr>
          <a:lstStyle/>
          <a:p>
            <a:pPr marL="49530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Introduction</a:t>
            </a:r>
          </a:p>
          <a:p>
            <a:pPr marL="49530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Literature Review</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a:latin typeface="Cambria" panose="02040503050406030204" pitchFamily="18" charset="0"/>
                <a:ea typeface="Cambria" panose="02040503050406030204" pitchFamily="18" charset="0"/>
              </a:rPr>
              <a:t>Proposed Method</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a:latin typeface="Cambria" panose="02040503050406030204" pitchFamily="18" charset="0"/>
                <a:ea typeface="Cambria" panose="02040503050406030204" pitchFamily="18" charset="0"/>
              </a:rPr>
              <a:t>Objectives</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a:latin typeface="Cambria" panose="02040503050406030204" pitchFamily="18" charset="0"/>
                <a:ea typeface="Cambria" panose="02040503050406030204" pitchFamily="18" charset="0"/>
              </a:rPr>
              <a:t>Methodology</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a:latin typeface="Cambria" panose="02040503050406030204" pitchFamily="18" charset="0"/>
                <a:ea typeface="Cambria" panose="02040503050406030204" pitchFamily="18" charset="0"/>
              </a:rPr>
              <a:t>Timeline of the Project</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a:latin typeface="Cambria" panose="02040503050406030204" pitchFamily="18" charset="0"/>
                <a:ea typeface="Cambria" panose="02040503050406030204" pitchFamily="18" charset="0"/>
              </a:rPr>
              <a:t>Expected Outcomes</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a:latin typeface="Cambria" panose="02040503050406030204" pitchFamily="18" charset="0"/>
                <a:ea typeface="Cambria" panose="02040503050406030204" pitchFamily="18" charset="0"/>
              </a:rPr>
              <a:t>Conclusion</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a:latin typeface="Cambria" panose="02040503050406030204" pitchFamily="18" charset="0"/>
                <a:ea typeface="Cambria" panose="02040503050406030204" pitchFamily="18" charset="0"/>
              </a:rPr>
              <a:t>References</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dirty="0">
              <a:latin typeface="Cambria" panose="02040503050406030204" pitchFamily="18" charset="0"/>
              <a:ea typeface="Cambria" panose="020405030504060302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187826A-7C2D-6427-C51A-D54E22FD0655}"/>
              </a:ext>
            </a:extLst>
          </p:cNvPr>
          <p:cNvSpPr>
            <a:spLocks noGrp="1"/>
          </p:cNvSpPr>
          <p:nvPr>
            <p:ph type="body" idx="1"/>
          </p:nvPr>
        </p:nvSpPr>
        <p:spPr/>
        <p:txBody>
          <a:bodyPr>
            <a:normAutofit/>
          </a:bodyPr>
          <a:lstStyle/>
          <a:p>
            <a:pPr marL="76200" indent="0">
              <a:buNone/>
            </a:pPr>
            <a:r>
              <a:rPr lang="en-US" dirty="0"/>
              <a:t>In today's digital age, AI has opened new avenues for enhancing emotional well-being. Empathy AI is an innovative virtual companion designed to support individuals in managing their mental health. By using emotion detection technologies like facial recognition, text analysis, and voice sentiment analysis, Empathy AI offers personalized, real-time emotional support. It addresses the growing demand for accessible and scalable mental health solutions by providing adaptive suggestions based on users' moods and mental states.</a:t>
            </a:r>
            <a:endParaRPr lang="en-IN" dirty="0">
              <a:latin typeface="Calibri" panose="020F0502020204030204" pitchFamily="34" charset="0"/>
              <a:ea typeface="Calibri" panose="020F0502020204030204" pitchFamily="34" charset="0"/>
              <a:cs typeface="Calibri" panose="020F0502020204030204" pitchFamily="34" charset="0"/>
            </a:endParaRPr>
          </a:p>
        </p:txBody>
      </p:sp>
      <p:sp>
        <p:nvSpPr>
          <p:cNvPr id="5" name="Title 4">
            <a:extLst>
              <a:ext uri="{FF2B5EF4-FFF2-40B4-BE49-F238E27FC236}">
                <a16:creationId xmlns:a16="http://schemas.microsoft.com/office/drawing/2014/main" id="{82383FB0-3871-0350-B985-0143A573C848}"/>
              </a:ext>
            </a:extLst>
          </p:cNvPr>
          <p:cNvSpPr>
            <a:spLocks noGrp="1"/>
          </p:cNvSpPr>
          <p:nvPr>
            <p:ph type="title"/>
          </p:nvPr>
        </p:nvSpPr>
        <p:spPr/>
        <p:txBody>
          <a:bodyPr/>
          <a:lstStyle/>
          <a:p>
            <a:r>
              <a:rPr lang="en-IN" dirty="0"/>
              <a:t>Introduction</a:t>
            </a:r>
          </a:p>
        </p:txBody>
      </p:sp>
    </p:spTree>
    <p:extLst>
      <p:ext uri="{BB962C8B-B14F-4D97-AF65-F5344CB8AC3E}">
        <p14:creationId xmlns:p14="http://schemas.microsoft.com/office/powerpoint/2010/main" val="9115669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2E20D0-42A6-4581-A281-201CE4BD9FCD}"/>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CFA6A2D8-A1D5-774F-7879-CB869E0452DF}"/>
              </a:ext>
            </a:extLst>
          </p:cNvPr>
          <p:cNvSpPr>
            <a:spLocks noGrp="1"/>
          </p:cNvSpPr>
          <p:nvPr>
            <p:ph type="body" idx="1"/>
          </p:nvPr>
        </p:nvSpPr>
        <p:spPr/>
        <p:txBody>
          <a:bodyPr>
            <a:normAutofit fontScale="92500" lnSpcReduction="20000"/>
          </a:bodyPr>
          <a:lstStyle/>
          <a:p>
            <a:pPr marL="76200" indent="0">
              <a:buNone/>
            </a:pPr>
            <a:r>
              <a:rPr lang="en-US" b="1" dirty="0"/>
              <a:t>1. Emotion Detection Technologies:</a:t>
            </a:r>
            <a:endParaRPr lang="en-US" dirty="0"/>
          </a:p>
          <a:p>
            <a:pPr>
              <a:buFont typeface="Arial" panose="020B0604020202020204" pitchFamily="34" charset="0"/>
              <a:buChar char="•"/>
            </a:pPr>
            <a:r>
              <a:rPr lang="en-US" dirty="0"/>
              <a:t>Early research by </a:t>
            </a:r>
            <a:r>
              <a:rPr lang="en-US" b="1" dirty="0"/>
              <a:t>Ekman (1972)</a:t>
            </a:r>
            <a:r>
              <a:rPr lang="en-US" dirty="0"/>
              <a:t> on facial expressions laid the foundation for emotion recognition.</a:t>
            </a:r>
          </a:p>
          <a:p>
            <a:pPr>
              <a:buFont typeface="Arial" panose="020B0604020202020204" pitchFamily="34" charset="0"/>
              <a:buChar char="•"/>
            </a:pPr>
            <a:r>
              <a:rPr lang="en-US" b="1" dirty="0"/>
              <a:t>Zeng et al. (2009)</a:t>
            </a:r>
            <a:r>
              <a:rPr lang="en-US" dirty="0"/>
              <a:t> explored multimodal emotion recognition using facial, voice, and text cues for improved accuracy.</a:t>
            </a:r>
          </a:p>
          <a:p>
            <a:pPr marL="76200" indent="0">
              <a:buNone/>
            </a:pPr>
            <a:r>
              <a:rPr lang="en-IN" b="1" dirty="0"/>
              <a:t>2. AI and Mental Health:</a:t>
            </a:r>
            <a:endParaRPr lang="en-IN" dirty="0"/>
          </a:p>
          <a:p>
            <a:pPr>
              <a:buFont typeface="Arial" panose="020B0604020202020204" pitchFamily="34" charset="0"/>
              <a:buChar char="•"/>
            </a:pPr>
            <a:r>
              <a:rPr lang="en-IN" b="1" dirty="0" err="1"/>
              <a:t>Woebot</a:t>
            </a:r>
            <a:r>
              <a:rPr lang="en-IN" b="1" dirty="0"/>
              <a:t> (Fitzpatrick et al., 2017)</a:t>
            </a:r>
            <a:r>
              <a:rPr lang="en-IN" dirty="0"/>
              <a:t> demonstrated AI's effectiveness in delivering cognitive </a:t>
            </a:r>
            <a:r>
              <a:rPr lang="en-IN" dirty="0" err="1"/>
              <a:t>behavioral</a:t>
            </a:r>
            <a:r>
              <a:rPr lang="en-IN" dirty="0"/>
              <a:t> therapy (CBT).</a:t>
            </a:r>
          </a:p>
          <a:p>
            <a:pPr>
              <a:buFont typeface="Arial" panose="020B0604020202020204" pitchFamily="34" charset="0"/>
              <a:buChar char="•"/>
            </a:pPr>
            <a:r>
              <a:rPr lang="en-IN" b="1" dirty="0"/>
              <a:t>Fiske et al. (2019)</a:t>
            </a:r>
            <a:r>
              <a:rPr lang="en-IN" dirty="0"/>
              <a:t> emphasized the importance of empathetic, adaptive AI systems in mental health support.</a:t>
            </a:r>
          </a:p>
          <a:p>
            <a:pPr marL="76200" indent="0">
              <a:buNone/>
            </a:pPr>
            <a:r>
              <a:rPr lang="en-IN" b="1" dirty="0"/>
              <a:t>3. </a:t>
            </a:r>
            <a:r>
              <a:rPr lang="en-US" b="1" dirty="0"/>
              <a:t>AI for Emotional Companionship:</a:t>
            </a:r>
            <a:endParaRPr lang="en-US" dirty="0"/>
          </a:p>
          <a:p>
            <a:pPr>
              <a:buFont typeface="Arial" panose="020B0604020202020204" pitchFamily="34" charset="0"/>
              <a:buChar char="•"/>
            </a:pPr>
            <a:r>
              <a:rPr lang="en-US" b="1" dirty="0"/>
              <a:t>Friedman et al. (2020)</a:t>
            </a:r>
            <a:r>
              <a:rPr lang="en-US" dirty="0"/>
              <a:t> highlighted the role of virtual agents in providing companionship for the elderly.</a:t>
            </a:r>
          </a:p>
          <a:p>
            <a:pPr>
              <a:buFont typeface="Arial" panose="020B0604020202020204" pitchFamily="34" charset="0"/>
              <a:buChar char="•"/>
            </a:pPr>
            <a:r>
              <a:rPr lang="en-US" b="1" dirty="0"/>
              <a:t>Hwang et al. (2021)</a:t>
            </a:r>
            <a:r>
              <a:rPr lang="en-US" dirty="0"/>
              <a:t> showed AI's potential in helping users regulate emotions through adaptive conversations.</a:t>
            </a:r>
          </a:p>
          <a:p>
            <a:pPr marL="76200" indent="0">
              <a:buNone/>
            </a:pPr>
            <a:endParaRPr lang="en-IN" dirty="0">
              <a:latin typeface="Calibri" panose="020F0502020204030204" pitchFamily="34" charset="0"/>
              <a:ea typeface="Calibri" panose="020F0502020204030204" pitchFamily="34" charset="0"/>
              <a:cs typeface="Calibri" panose="020F0502020204030204" pitchFamily="34" charset="0"/>
            </a:endParaRPr>
          </a:p>
        </p:txBody>
      </p:sp>
      <p:sp>
        <p:nvSpPr>
          <p:cNvPr id="5" name="Title 4">
            <a:extLst>
              <a:ext uri="{FF2B5EF4-FFF2-40B4-BE49-F238E27FC236}">
                <a16:creationId xmlns:a16="http://schemas.microsoft.com/office/drawing/2014/main" id="{E8537499-FB50-7D21-0411-F1B5952E0FF7}"/>
              </a:ext>
            </a:extLst>
          </p:cNvPr>
          <p:cNvSpPr>
            <a:spLocks noGrp="1"/>
          </p:cNvSpPr>
          <p:nvPr>
            <p:ph type="title"/>
          </p:nvPr>
        </p:nvSpPr>
        <p:spPr/>
        <p:txBody>
          <a:bodyPr/>
          <a:lstStyle/>
          <a:p>
            <a:r>
              <a:rPr lang="en-IN" dirty="0"/>
              <a:t>Literature Review</a:t>
            </a:r>
          </a:p>
        </p:txBody>
      </p:sp>
    </p:spTree>
    <p:extLst>
      <p:ext uri="{BB962C8B-B14F-4D97-AF65-F5344CB8AC3E}">
        <p14:creationId xmlns:p14="http://schemas.microsoft.com/office/powerpoint/2010/main" val="31013829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20851B-3CA7-0EE5-46C9-DDD6CEC4D762}"/>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2F54E436-0240-5658-D312-01BB7FE1ED30}"/>
              </a:ext>
            </a:extLst>
          </p:cNvPr>
          <p:cNvSpPr>
            <a:spLocks noGrp="1"/>
          </p:cNvSpPr>
          <p:nvPr>
            <p:ph type="body" idx="1"/>
          </p:nvPr>
        </p:nvSpPr>
        <p:spPr/>
        <p:txBody>
          <a:bodyPr>
            <a:normAutofit fontScale="92500" lnSpcReduction="20000"/>
          </a:bodyPr>
          <a:lstStyle/>
          <a:p>
            <a:pPr marL="76200" indent="0">
              <a:buNone/>
            </a:pPr>
            <a:r>
              <a:rPr lang="en-US" sz="2400" b="1" dirty="0"/>
              <a:t>1. Emotion Detection Module:</a:t>
            </a:r>
            <a:endParaRPr lang="en-US" sz="2400" dirty="0"/>
          </a:p>
          <a:p>
            <a:pPr>
              <a:buFont typeface="Arial" panose="020B0604020202020204" pitchFamily="34" charset="0"/>
              <a:buChar char="•"/>
            </a:pPr>
            <a:r>
              <a:rPr lang="en-US" sz="2400" dirty="0"/>
              <a:t>Utilizes </a:t>
            </a:r>
            <a:r>
              <a:rPr lang="en-US" sz="2400" b="1" dirty="0"/>
              <a:t>facial recognition</a:t>
            </a:r>
            <a:r>
              <a:rPr lang="en-US" sz="2400" dirty="0"/>
              <a:t>, </a:t>
            </a:r>
            <a:r>
              <a:rPr lang="en-US" sz="2400" b="1" dirty="0"/>
              <a:t>voice analysis</a:t>
            </a:r>
            <a:r>
              <a:rPr lang="en-US" sz="2400" dirty="0"/>
              <a:t>, and </a:t>
            </a:r>
            <a:r>
              <a:rPr lang="en-US" sz="2400" b="1" dirty="0"/>
              <a:t>text sentiment analysis</a:t>
            </a:r>
            <a:r>
              <a:rPr lang="en-US" sz="2400" dirty="0"/>
              <a:t>.</a:t>
            </a:r>
          </a:p>
          <a:p>
            <a:pPr>
              <a:buFont typeface="Arial" panose="020B0604020202020204" pitchFamily="34" charset="0"/>
              <a:buChar char="•"/>
            </a:pPr>
            <a:r>
              <a:rPr lang="en-US" sz="2400" b="1" dirty="0"/>
              <a:t>CNNs</a:t>
            </a:r>
            <a:r>
              <a:rPr lang="en-US" sz="2400" dirty="0"/>
              <a:t> for facial recognition, </a:t>
            </a:r>
            <a:r>
              <a:rPr lang="en-US" sz="2400" b="1" dirty="0"/>
              <a:t>RNNs</a:t>
            </a:r>
            <a:r>
              <a:rPr lang="en-US" sz="2400" dirty="0"/>
              <a:t> for text, and speech analysis detect user emotions.</a:t>
            </a:r>
          </a:p>
          <a:p>
            <a:pPr marL="76200" indent="0">
              <a:buNone/>
            </a:pPr>
            <a:r>
              <a:rPr lang="en-US" sz="2400" b="1" dirty="0"/>
              <a:t>2. Personalization Engine:</a:t>
            </a:r>
            <a:endParaRPr lang="en-US" sz="2400" dirty="0"/>
          </a:p>
          <a:p>
            <a:r>
              <a:rPr lang="en-US" sz="2400" dirty="0"/>
              <a:t>Uses </a:t>
            </a:r>
            <a:r>
              <a:rPr lang="en-US" sz="2400" b="1" dirty="0"/>
              <a:t>user history</a:t>
            </a:r>
            <a:r>
              <a:rPr lang="en-US" sz="2400" dirty="0"/>
              <a:t> and </a:t>
            </a:r>
            <a:r>
              <a:rPr lang="en-US" sz="2400" b="1" dirty="0"/>
              <a:t>detected emotions</a:t>
            </a:r>
            <a:r>
              <a:rPr lang="en-US" sz="2400" dirty="0"/>
              <a:t> to generate tailored responses.</a:t>
            </a:r>
          </a:p>
          <a:p>
            <a:r>
              <a:rPr lang="en-US" sz="2400" b="1" dirty="0"/>
              <a:t>Reinforcement learning</a:t>
            </a:r>
            <a:r>
              <a:rPr lang="en-US" sz="2400" dirty="0"/>
              <a:t> adapts responses based on user feedback for empathetic interaction.</a:t>
            </a:r>
          </a:p>
          <a:p>
            <a:pPr marL="76200" indent="0">
              <a:buNone/>
            </a:pPr>
            <a:r>
              <a:rPr lang="en-US" sz="2400" b="1" dirty="0"/>
              <a:t>3. Feedback &amp; Suggestion Module:</a:t>
            </a:r>
            <a:endParaRPr lang="en-US" sz="2400" dirty="0"/>
          </a:p>
          <a:p>
            <a:r>
              <a:rPr lang="en-US" sz="2400" dirty="0"/>
              <a:t>Provides real-time advice, mood-boosting activities (e.g., mindfulness, journaling, music).</a:t>
            </a:r>
          </a:p>
          <a:p>
            <a:r>
              <a:rPr lang="en-US" sz="2400" dirty="0"/>
              <a:t>Offers </a:t>
            </a:r>
            <a:r>
              <a:rPr lang="en-US" sz="2400" b="1" dirty="0"/>
              <a:t>conversational prompts</a:t>
            </a:r>
            <a:r>
              <a:rPr lang="en-US" sz="2400" dirty="0"/>
              <a:t> to promote emotional awareness and self-reflection.</a:t>
            </a:r>
          </a:p>
          <a:p>
            <a:pPr marL="76200" indent="0">
              <a:buNone/>
            </a:pPr>
            <a:endParaRPr lang="en-IN" dirty="0">
              <a:latin typeface="Calibri" panose="020F0502020204030204" pitchFamily="34" charset="0"/>
              <a:ea typeface="Calibri" panose="020F0502020204030204" pitchFamily="34" charset="0"/>
              <a:cs typeface="Calibri" panose="020F0502020204030204" pitchFamily="34" charset="0"/>
            </a:endParaRPr>
          </a:p>
        </p:txBody>
      </p:sp>
      <p:sp>
        <p:nvSpPr>
          <p:cNvPr id="5" name="Title 4">
            <a:extLst>
              <a:ext uri="{FF2B5EF4-FFF2-40B4-BE49-F238E27FC236}">
                <a16:creationId xmlns:a16="http://schemas.microsoft.com/office/drawing/2014/main" id="{DFD0B992-8710-1364-1346-9FC63E182F25}"/>
              </a:ext>
            </a:extLst>
          </p:cNvPr>
          <p:cNvSpPr>
            <a:spLocks noGrp="1"/>
          </p:cNvSpPr>
          <p:nvPr>
            <p:ph type="title"/>
          </p:nvPr>
        </p:nvSpPr>
        <p:spPr/>
        <p:txBody>
          <a:bodyPr/>
          <a:lstStyle/>
          <a:p>
            <a:r>
              <a:rPr lang="en-IN" dirty="0"/>
              <a:t>Proposed Method</a:t>
            </a:r>
          </a:p>
        </p:txBody>
      </p:sp>
    </p:spTree>
    <p:extLst>
      <p:ext uri="{BB962C8B-B14F-4D97-AF65-F5344CB8AC3E}">
        <p14:creationId xmlns:p14="http://schemas.microsoft.com/office/powerpoint/2010/main" val="42409848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B16F00-93D6-1DC3-4C62-2221FDC11824}"/>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EBAA902A-4B99-9862-0F8A-2D7D9B7DB07C}"/>
              </a:ext>
            </a:extLst>
          </p:cNvPr>
          <p:cNvSpPr>
            <a:spLocks noGrp="1"/>
          </p:cNvSpPr>
          <p:nvPr>
            <p:ph type="body" idx="1"/>
          </p:nvPr>
        </p:nvSpPr>
        <p:spPr/>
        <p:txBody>
          <a:bodyPr>
            <a:normAutofit/>
          </a:bodyPr>
          <a:lstStyle/>
          <a:p>
            <a:pPr>
              <a:buFont typeface="+mj-lt"/>
              <a:buAutoNum type="arabicPeriod"/>
            </a:pPr>
            <a:r>
              <a:rPr lang="en-US" b="1" dirty="0"/>
              <a:t>Accurate Emotion Detection</a:t>
            </a:r>
            <a:r>
              <a:rPr lang="en-US" dirty="0"/>
              <a:t>: To develop a system capable of accurately detecting user emotions from facial expressions, voice tones, and text analysis.</a:t>
            </a:r>
          </a:p>
          <a:p>
            <a:pPr>
              <a:buFont typeface="+mj-lt"/>
              <a:buAutoNum type="arabicPeriod"/>
            </a:pPr>
            <a:r>
              <a:rPr lang="en-US" b="1" dirty="0"/>
              <a:t>Personalized Emotional Support</a:t>
            </a:r>
            <a:r>
              <a:rPr lang="en-US" dirty="0"/>
              <a:t>: To create a system that offers individualized emotional support and guidance based on real-time detection and user history.</a:t>
            </a:r>
          </a:p>
          <a:p>
            <a:pPr>
              <a:buFont typeface="+mj-lt"/>
              <a:buAutoNum type="arabicPeriod"/>
            </a:pPr>
            <a:r>
              <a:rPr lang="en-US" b="1" dirty="0"/>
              <a:t>Adaptation and Learning</a:t>
            </a:r>
            <a:r>
              <a:rPr lang="en-US" dirty="0"/>
              <a:t>: To design an AI that improves over time by learning from user feedback and adapting its responses to align with the user’s emotional needs.</a:t>
            </a:r>
          </a:p>
          <a:p>
            <a:pPr>
              <a:buFont typeface="+mj-lt"/>
              <a:buAutoNum type="arabicPeriod"/>
            </a:pPr>
            <a:r>
              <a:rPr lang="en-US" b="1" dirty="0"/>
              <a:t>User Engagement</a:t>
            </a:r>
            <a:r>
              <a:rPr lang="en-US" dirty="0"/>
              <a:t>: To provide a user-friendly, empathetic interface that encourages continuous engagement and emotional reflection.</a:t>
            </a:r>
          </a:p>
          <a:p>
            <a:pPr marL="76200" indent="0">
              <a:buNone/>
            </a:pPr>
            <a:endParaRPr lang="en-IN" dirty="0">
              <a:latin typeface="Calibri" panose="020F0502020204030204" pitchFamily="34" charset="0"/>
              <a:ea typeface="Calibri" panose="020F0502020204030204" pitchFamily="34" charset="0"/>
              <a:cs typeface="Calibri" panose="020F0502020204030204" pitchFamily="34" charset="0"/>
            </a:endParaRPr>
          </a:p>
        </p:txBody>
      </p:sp>
      <p:sp>
        <p:nvSpPr>
          <p:cNvPr id="5" name="Title 4">
            <a:extLst>
              <a:ext uri="{FF2B5EF4-FFF2-40B4-BE49-F238E27FC236}">
                <a16:creationId xmlns:a16="http://schemas.microsoft.com/office/drawing/2014/main" id="{B4723AFF-B4C5-C937-2357-3A7AAF54F664}"/>
              </a:ext>
            </a:extLst>
          </p:cNvPr>
          <p:cNvSpPr>
            <a:spLocks noGrp="1"/>
          </p:cNvSpPr>
          <p:nvPr>
            <p:ph type="title"/>
          </p:nvPr>
        </p:nvSpPr>
        <p:spPr/>
        <p:txBody>
          <a:bodyPr/>
          <a:lstStyle/>
          <a:p>
            <a:r>
              <a:rPr lang="en-IN" dirty="0"/>
              <a:t>Objectives</a:t>
            </a:r>
          </a:p>
        </p:txBody>
      </p:sp>
    </p:spTree>
    <p:extLst>
      <p:ext uri="{BB962C8B-B14F-4D97-AF65-F5344CB8AC3E}">
        <p14:creationId xmlns:p14="http://schemas.microsoft.com/office/powerpoint/2010/main" val="5072344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9595B2-52D3-C2A0-EC98-39AE25CE77B8}"/>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AEEAC9AC-D64B-7E2B-F683-F42227D5D61F}"/>
              </a:ext>
            </a:extLst>
          </p:cNvPr>
          <p:cNvSpPr>
            <a:spLocks noGrp="1"/>
          </p:cNvSpPr>
          <p:nvPr>
            <p:ph type="body" idx="1"/>
          </p:nvPr>
        </p:nvSpPr>
        <p:spPr/>
        <p:txBody>
          <a:bodyPr>
            <a:normAutofit/>
          </a:bodyPr>
          <a:lstStyle/>
          <a:p>
            <a:pPr>
              <a:buFont typeface="+mj-lt"/>
              <a:buAutoNum type="arabicPeriod"/>
            </a:pPr>
            <a:r>
              <a:rPr lang="en-US" b="1" dirty="0"/>
              <a:t>Data Collection</a:t>
            </a:r>
            <a:r>
              <a:rPr lang="en-US" dirty="0"/>
              <a:t>:</a:t>
            </a:r>
            <a:r>
              <a:rPr lang="en-US" u="sng" dirty="0"/>
              <a:t> </a:t>
            </a:r>
          </a:p>
          <a:p>
            <a:pPr marL="742950" lvl="1" indent="-285750">
              <a:buFont typeface="+mj-lt"/>
              <a:buAutoNum type="arabicPeriod"/>
            </a:pPr>
            <a:r>
              <a:rPr lang="en-US" b="1" dirty="0"/>
              <a:t>Facial Expression Data</a:t>
            </a:r>
            <a:r>
              <a:rPr lang="en-US" dirty="0"/>
              <a:t>: A dataset of facial expressions (e.g., FER2013) will be used to train the facial emotion detection model.</a:t>
            </a:r>
          </a:p>
          <a:p>
            <a:pPr marL="742950" lvl="1" indent="-285750">
              <a:buFont typeface="+mj-lt"/>
              <a:buAutoNum type="arabicPeriod"/>
            </a:pPr>
            <a:r>
              <a:rPr lang="en-US" b="1" dirty="0"/>
              <a:t>Speech and Text Data</a:t>
            </a:r>
            <a:r>
              <a:rPr lang="en-US" dirty="0"/>
              <a:t>: Publicly available emotional speech and text datasets (e.g., IEMOCAP, Sentiment140) will be utilized to train the voice and text sentiment analysis models.</a:t>
            </a:r>
          </a:p>
          <a:p>
            <a:pPr>
              <a:buFont typeface="+mj-lt"/>
              <a:buAutoNum type="arabicPeriod"/>
            </a:pPr>
            <a:r>
              <a:rPr lang="en-US" b="1" dirty="0"/>
              <a:t>Model Development</a:t>
            </a:r>
            <a:r>
              <a:rPr lang="en-US" dirty="0"/>
              <a:t>: </a:t>
            </a:r>
          </a:p>
          <a:p>
            <a:pPr marL="742950" lvl="1" indent="-285750">
              <a:buFont typeface="+mj-lt"/>
              <a:buAutoNum type="arabicPeriod"/>
            </a:pPr>
            <a:r>
              <a:rPr lang="en-US" b="1" dirty="0"/>
              <a:t>Emotion Detection</a:t>
            </a:r>
            <a:r>
              <a:rPr lang="en-US" dirty="0"/>
              <a:t>: The system will use CNNs for facial recognition, Mel-Frequency Cepstral Coefficients (MFCCs) and RNNs for voice analysis, and Transformer models for sentiment detection in text.</a:t>
            </a:r>
          </a:p>
          <a:p>
            <a:pPr marL="742950" lvl="1" indent="-285750">
              <a:buFont typeface="+mj-lt"/>
              <a:buAutoNum type="arabicPeriod"/>
            </a:pPr>
            <a:r>
              <a:rPr lang="en-US" b="1" dirty="0"/>
              <a:t>Response Generation</a:t>
            </a:r>
            <a:r>
              <a:rPr lang="en-US" dirty="0"/>
              <a:t>: A Transformer-based model (similar to GPT) will be used to generate empathetic, context-aware responses.</a:t>
            </a:r>
          </a:p>
          <a:p>
            <a:pPr marL="76200" indent="0">
              <a:buNone/>
            </a:pPr>
            <a:endParaRPr lang="en-IN" dirty="0">
              <a:latin typeface="Calibri" panose="020F0502020204030204" pitchFamily="34" charset="0"/>
              <a:ea typeface="Calibri" panose="020F0502020204030204" pitchFamily="34" charset="0"/>
              <a:cs typeface="Calibri" panose="020F0502020204030204" pitchFamily="34" charset="0"/>
            </a:endParaRPr>
          </a:p>
        </p:txBody>
      </p:sp>
      <p:sp>
        <p:nvSpPr>
          <p:cNvPr id="5" name="Title 4">
            <a:extLst>
              <a:ext uri="{FF2B5EF4-FFF2-40B4-BE49-F238E27FC236}">
                <a16:creationId xmlns:a16="http://schemas.microsoft.com/office/drawing/2014/main" id="{D821B423-F456-FA25-8A39-FD1002AEEAA8}"/>
              </a:ext>
            </a:extLst>
          </p:cNvPr>
          <p:cNvSpPr>
            <a:spLocks noGrp="1"/>
          </p:cNvSpPr>
          <p:nvPr>
            <p:ph type="title"/>
          </p:nvPr>
        </p:nvSpPr>
        <p:spPr/>
        <p:txBody>
          <a:bodyPr/>
          <a:lstStyle/>
          <a:p>
            <a:r>
              <a:rPr lang="en-IN" dirty="0"/>
              <a:t>Methodology</a:t>
            </a:r>
          </a:p>
        </p:txBody>
      </p:sp>
    </p:spTree>
    <p:extLst>
      <p:ext uri="{BB962C8B-B14F-4D97-AF65-F5344CB8AC3E}">
        <p14:creationId xmlns:p14="http://schemas.microsoft.com/office/powerpoint/2010/main" val="41160577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171FED-A24E-EDCA-FD25-0F379978EF06}"/>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AD0EDAD4-8911-2CE8-B0D2-148C2B58AD48}"/>
              </a:ext>
            </a:extLst>
          </p:cNvPr>
          <p:cNvSpPr>
            <a:spLocks noGrp="1"/>
          </p:cNvSpPr>
          <p:nvPr>
            <p:ph type="body" idx="1"/>
          </p:nvPr>
        </p:nvSpPr>
        <p:spPr/>
        <p:txBody>
          <a:bodyPr>
            <a:normAutofit/>
          </a:bodyPr>
          <a:lstStyle/>
          <a:p>
            <a:pPr marL="76200" indent="0">
              <a:buNone/>
            </a:pPr>
            <a:r>
              <a:rPr lang="en-US" b="1" dirty="0"/>
              <a:t>3</a:t>
            </a:r>
            <a:r>
              <a:rPr lang="en-US" b="1" u="sng" dirty="0"/>
              <a:t>.</a:t>
            </a:r>
            <a:r>
              <a:rPr lang="en-US" b="1" dirty="0"/>
              <a:t>Evaluation</a:t>
            </a:r>
            <a:r>
              <a:rPr lang="en-US" dirty="0"/>
              <a:t>: </a:t>
            </a:r>
          </a:p>
          <a:p>
            <a:pPr marL="742950" lvl="1" indent="-285750">
              <a:buFont typeface="+mj-lt"/>
              <a:buAutoNum type="arabicPeriod"/>
            </a:pPr>
            <a:r>
              <a:rPr lang="en-US" dirty="0"/>
              <a:t>User testing will be conducted to assess the system’s accuracy in emotion detection and the appropriateness of generated responses.</a:t>
            </a:r>
          </a:p>
          <a:p>
            <a:pPr marL="742950" lvl="1" indent="-285750">
              <a:buFont typeface="+mj-lt"/>
              <a:buAutoNum type="arabicPeriod"/>
            </a:pPr>
            <a:r>
              <a:rPr lang="en-US" dirty="0"/>
              <a:t>A/B testing will help fine-tune the personalization engine and gauge user engagement.</a:t>
            </a:r>
          </a:p>
          <a:p>
            <a:pPr marL="76200" indent="0">
              <a:buNone/>
            </a:pPr>
            <a:r>
              <a:rPr lang="en-US" b="1" dirty="0"/>
              <a:t>4.Implementation</a:t>
            </a:r>
            <a:r>
              <a:rPr lang="en-US" dirty="0"/>
              <a:t>: </a:t>
            </a:r>
          </a:p>
          <a:p>
            <a:pPr marL="76200" indent="0">
              <a:buNone/>
            </a:pPr>
            <a:r>
              <a:rPr lang="en-US" dirty="0"/>
              <a:t>The application will be developed as a web-based platform, accessible via both desktop and mobile interfaces. Python and Flask will be used for backend development, while React will handle frontend tasks.</a:t>
            </a:r>
          </a:p>
          <a:p>
            <a:pPr marL="76200" indent="0">
              <a:buNone/>
            </a:pPr>
            <a:endParaRPr lang="en-IN" dirty="0">
              <a:latin typeface="Calibri" panose="020F0502020204030204" pitchFamily="34" charset="0"/>
              <a:ea typeface="Calibri" panose="020F0502020204030204" pitchFamily="34" charset="0"/>
              <a:cs typeface="Calibri" panose="020F0502020204030204" pitchFamily="34" charset="0"/>
            </a:endParaRPr>
          </a:p>
        </p:txBody>
      </p:sp>
      <p:sp>
        <p:nvSpPr>
          <p:cNvPr id="5" name="Title 4">
            <a:extLst>
              <a:ext uri="{FF2B5EF4-FFF2-40B4-BE49-F238E27FC236}">
                <a16:creationId xmlns:a16="http://schemas.microsoft.com/office/drawing/2014/main" id="{EFA39A55-4819-87E1-0B34-A398E6DA65B2}"/>
              </a:ext>
            </a:extLst>
          </p:cNvPr>
          <p:cNvSpPr>
            <a:spLocks noGrp="1"/>
          </p:cNvSpPr>
          <p:nvPr>
            <p:ph type="title"/>
          </p:nvPr>
        </p:nvSpPr>
        <p:spPr/>
        <p:txBody>
          <a:bodyPr/>
          <a:lstStyle/>
          <a:p>
            <a:r>
              <a:rPr lang="en-IN" dirty="0"/>
              <a:t>Methodology</a:t>
            </a:r>
          </a:p>
        </p:txBody>
      </p:sp>
    </p:spTree>
    <p:extLst>
      <p:ext uri="{BB962C8B-B14F-4D97-AF65-F5344CB8AC3E}">
        <p14:creationId xmlns:p14="http://schemas.microsoft.com/office/powerpoint/2010/main" val="32952163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Timeline of the Project (Gantt Chart)</a:t>
            </a:r>
            <a:endParaRPr dirty="0">
              <a:latin typeface="Cambria" panose="02040503050406030204" pitchFamily="18" charset="0"/>
              <a:ea typeface="Cambria" panose="02040503050406030204" pitchFamily="18" charset="0"/>
            </a:endParaRPr>
          </a:p>
        </p:txBody>
      </p:sp>
      <p:pic>
        <p:nvPicPr>
          <p:cNvPr id="3080" name="Picture 8">
            <a:extLst>
              <a:ext uri="{FF2B5EF4-FFF2-40B4-BE49-F238E27FC236}">
                <a16:creationId xmlns:a16="http://schemas.microsoft.com/office/drawing/2014/main" id="{9CA4E3BE-0FAE-4D2B-6064-376E650476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2343" y="1163441"/>
            <a:ext cx="9390339" cy="48163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9890276"/>
      </p:ext>
    </p:extLst>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500</TotalTime>
  <Words>1137</Words>
  <Application>Microsoft Office PowerPoint</Application>
  <PresentationFormat>Widescreen</PresentationFormat>
  <Paragraphs>84</Paragraphs>
  <Slides>13</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Cambria</vt:lpstr>
      <vt:lpstr>Verdana</vt:lpstr>
      <vt:lpstr>Wingdings</vt:lpstr>
      <vt:lpstr>Bioinformatics</vt:lpstr>
      <vt:lpstr>EMPATHY AI: Personalized Virtual Companion for Emotional Support and Guidance</vt:lpstr>
      <vt:lpstr>Content</vt:lpstr>
      <vt:lpstr>Introduction</vt:lpstr>
      <vt:lpstr>Literature Review</vt:lpstr>
      <vt:lpstr>Proposed Method</vt:lpstr>
      <vt:lpstr>Objectives</vt:lpstr>
      <vt:lpstr>Methodology</vt:lpstr>
      <vt:lpstr>Methodology</vt:lpstr>
      <vt:lpstr>Timeline of the Project (Gantt Chart)</vt:lpstr>
      <vt:lpstr>Expected Outcomes</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Ritu Jaiswal</cp:lastModifiedBy>
  <cp:revision>41</cp:revision>
  <dcterms:modified xsi:type="dcterms:W3CDTF">2024-10-17T11:08:27Z</dcterms:modified>
</cp:coreProperties>
</file>