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4" r:id="rId4"/>
    <p:sldId id="266" r:id="rId5"/>
    <p:sldId id="267"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7D43C-A46D-4198-9710-5E0BB609CF30}" v="9" dt="2024-10-27T05:22:00.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95" d="100"/>
          <a:sy n="95" d="100"/>
        </p:scale>
        <p:origin x="67"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hritha Sai" userId="00181c2f6389850a" providerId="LiveId" clId="{2377D43C-A46D-4198-9710-5E0BB609CF30}"/>
    <pc:docChg chg="undo custSel addSld delSld modSld">
      <pc:chgData name="Aashritha Sai" userId="00181c2f6389850a" providerId="LiveId" clId="{2377D43C-A46D-4198-9710-5E0BB609CF30}" dt="2024-10-27T05:40:26.176" v="526" actId="5793"/>
      <pc:docMkLst>
        <pc:docMk/>
      </pc:docMkLst>
      <pc:sldChg chg="modSp mod">
        <pc:chgData name="Aashritha Sai" userId="00181c2f6389850a" providerId="LiveId" clId="{2377D43C-A46D-4198-9710-5E0BB609CF30}" dt="2024-10-27T05:17:37.662" v="169"/>
        <pc:sldMkLst>
          <pc:docMk/>
          <pc:sldMk cId="823011271" sldId="258"/>
        </pc:sldMkLst>
        <pc:spChg chg="mod">
          <ac:chgData name="Aashritha Sai" userId="00181c2f6389850a" providerId="LiveId" clId="{2377D43C-A46D-4198-9710-5E0BB609CF30}" dt="2024-10-27T05:17:37.662" v="169"/>
          <ac:spMkLst>
            <pc:docMk/>
            <pc:sldMk cId="823011271" sldId="258"/>
            <ac:spMk id="2" creationId="{EC1201EC-9D7C-754F-A6CA-73586A0C7CFB}"/>
          </ac:spMkLst>
        </pc:spChg>
        <pc:spChg chg="mod">
          <ac:chgData name="Aashritha Sai" userId="00181c2f6389850a" providerId="LiveId" clId="{2377D43C-A46D-4198-9710-5E0BB609CF30}" dt="2024-10-27T05:17:07.065" v="151" actId="20577"/>
          <ac:spMkLst>
            <pc:docMk/>
            <pc:sldMk cId="823011271" sldId="258"/>
            <ac:spMk id="3" creationId="{6CCE02D5-5B90-2614-D853-90CDE5B777DB}"/>
          </ac:spMkLst>
        </pc:spChg>
      </pc:sldChg>
      <pc:sldChg chg="del">
        <pc:chgData name="Aashritha Sai" userId="00181c2f6389850a" providerId="LiveId" clId="{2377D43C-A46D-4198-9710-5E0BB609CF30}" dt="2024-10-27T05:38:01.755" v="512" actId="47"/>
        <pc:sldMkLst>
          <pc:docMk/>
          <pc:sldMk cId="4108932473" sldId="259"/>
        </pc:sldMkLst>
      </pc:sldChg>
      <pc:sldChg chg="del">
        <pc:chgData name="Aashritha Sai" userId="00181c2f6389850a" providerId="LiveId" clId="{2377D43C-A46D-4198-9710-5E0BB609CF30}" dt="2024-10-27T05:38:06.052" v="513" actId="47"/>
        <pc:sldMkLst>
          <pc:docMk/>
          <pc:sldMk cId="1831758569" sldId="260"/>
        </pc:sldMkLst>
      </pc:sldChg>
      <pc:sldChg chg="modSp new mod">
        <pc:chgData name="Aashritha Sai" userId="00181c2f6389850a" providerId="LiveId" clId="{2377D43C-A46D-4198-9710-5E0BB609CF30}" dt="2024-10-27T05:23:53.754" v="423" actId="20577"/>
        <pc:sldMkLst>
          <pc:docMk/>
          <pc:sldMk cId="1066179277" sldId="264"/>
        </pc:sldMkLst>
        <pc:spChg chg="mod">
          <ac:chgData name="Aashritha Sai" userId="00181c2f6389850a" providerId="LiveId" clId="{2377D43C-A46D-4198-9710-5E0BB609CF30}" dt="2024-10-27T05:16:32.910" v="145" actId="113"/>
          <ac:spMkLst>
            <pc:docMk/>
            <pc:sldMk cId="1066179277" sldId="264"/>
            <ac:spMk id="2" creationId="{24F41E4A-5313-0175-6228-E8B2F7593C2D}"/>
          </ac:spMkLst>
        </pc:spChg>
        <pc:spChg chg="mod">
          <ac:chgData name="Aashritha Sai" userId="00181c2f6389850a" providerId="LiveId" clId="{2377D43C-A46D-4198-9710-5E0BB609CF30}" dt="2024-10-27T05:23:53.754" v="423" actId="20577"/>
          <ac:spMkLst>
            <pc:docMk/>
            <pc:sldMk cId="1066179277" sldId="264"/>
            <ac:spMk id="3" creationId="{CF7BA688-FBBB-B32C-72E9-7FF7B19A50A4}"/>
          </ac:spMkLst>
        </pc:spChg>
      </pc:sldChg>
      <pc:sldChg chg="modSp new del mod">
        <pc:chgData name="Aashritha Sai" userId="00181c2f6389850a" providerId="LiveId" clId="{2377D43C-A46D-4198-9710-5E0BB609CF30}" dt="2024-10-27T05:23:44.579" v="407" actId="680"/>
        <pc:sldMkLst>
          <pc:docMk/>
          <pc:sldMk cId="412291273" sldId="265"/>
        </pc:sldMkLst>
        <pc:spChg chg="mod">
          <ac:chgData name="Aashritha Sai" userId="00181c2f6389850a" providerId="LiveId" clId="{2377D43C-A46D-4198-9710-5E0BB609CF30}" dt="2024-10-27T05:23:44.541" v="406" actId="14100"/>
          <ac:spMkLst>
            <pc:docMk/>
            <pc:sldMk cId="412291273" sldId="265"/>
            <ac:spMk id="3" creationId="{D9119754-BBA0-B34B-1DF4-E1457C7AFF38}"/>
          </ac:spMkLst>
        </pc:spChg>
      </pc:sldChg>
      <pc:sldChg chg="modSp new del mod">
        <pc:chgData name="Aashritha Sai" userId="00181c2f6389850a" providerId="LiveId" clId="{2377D43C-A46D-4198-9710-5E0BB609CF30}" dt="2024-10-27T05:37:55.855" v="511" actId="47"/>
        <pc:sldMkLst>
          <pc:docMk/>
          <pc:sldMk cId="2742624669" sldId="265"/>
        </pc:sldMkLst>
        <pc:spChg chg="mod">
          <ac:chgData name="Aashritha Sai" userId="00181c2f6389850a" providerId="LiveId" clId="{2377D43C-A46D-4198-9710-5E0BB609CF30}" dt="2024-10-27T05:28:53.527" v="453" actId="113"/>
          <ac:spMkLst>
            <pc:docMk/>
            <pc:sldMk cId="2742624669" sldId="265"/>
            <ac:spMk id="2" creationId="{A2F8F852-7886-0B87-5DBA-1016263FA7BF}"/>
          </ac:spMkLst>
        </pc:spChg>
        <pc:spChg chg="mod">
          <ac:chgData name="Aashritha Sai" userId="00181c2f6389850a" providerId="LiveId" clId="{2377D43C-A46D-4198-9710-5E0BB609CF30}" dt="2024-10-27T05:29:49.301" v="468" actId="5793"/>
          <ac:spMkLst>
            <pc:docMk/>
            <pc:sldMk cId="2742624669" sldId="265"/>
            <ac:spMk id="3" creationId="{D61F124E-682A-A959-6918-D93898295620}"/>
          </ac:spMkLst>
        </pc:spChg>
      </pc:sldChg>
      <pc:sldChg chg="modSp new mod">
        <pc:chgData name="Aashritha Sai" userId="00181c2f6389850a" providerId="LiveId" clId="{2377D43C-A46D-4198-9710-5E0BB609CF30}" dt="2024-10-27T05:32:27.462" v="510" actId="12"/>
        <pc:sldMkLst>
          <pc:docMk/>
          <pc:sldMk cId="850563008" sldId="266"/>
        </pc:sldMkLst>
        <pc:spChg chg="mod">
          <ac:chgData name="Aashritha Sai" userId="00181c2f6389850a" providerId="LiveId" clId="{2377D43C-A46D-4198-9710-5E0BB609CF30}" dt="2024-10-27T05:31:03.811" v="486" actId="14100"/>
          <ac:spMkLst>
            <pc:docMk/>
            <pc:sldMk cId="850563008" sldId="266"/>
            <ac:spMk id="2" creationId="{B7D1220A-D31A-9C76-AB01-A62B190672D7}"/>
          </ac:spMkLst>
        </pc:spChg>
        <pc:spChg chg="mod">
          <ac:chgData name="Aashritha Sai" userId="00181c2f6389850a" providerId="LiveId" clId="{2377D43C-A46D-4198-9710-5E0BB609CF30}" dt="2024-10-27T05:32:27.462" v="510" actId="12"/>
          <ac:spMkLst>
            <pc:docMk/>
            <pc:sldMk cId="850563008" sldId="266"/>
            <ac:spMk id="3" creationId="{A2028AB2-91A1-83CD-76DD-E9091FF5A6F8}"/>
          </ac:spMkLst>
        </pc:spChg>
      </pc:sldChg>
      <pc:sldChg chg="modSp new mod">
        <pc:chgData name="Aashritha Sai" userId="00181c2f6389850a" providerId="LiveId" clId="{2377D43C-A46D-4198-9710-5E0BB609CF30}" dt="2024-10-27T05:40:26.176" v="526" actId="5793"/>
        <pc:sldMkLst>
          <pc:docMk/>
          <pc:sldMk cId="60264569" sldId="267"/>
        </pc:sldMkLst>
        <pc:spChg chg="mod">
          <ac:chgData name="Aashritha Sai" userId="00181c2f6389850a" providerId="LiveId" clId="{2377D43C-A46D-4198-9710-5E0BB609CF30}" dt="2024-10-27T05:40:26.176" v="526" actId="5793"/>
          <ac:spMkLst>
            <pc:docMk/>
            <pc:sldMk cId="60264569" sldId="267"/>
            <ac:spMk id="3" creationId="{B9AF4025-F74D-204F-B0BD-72243C049A5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10/27/2024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10/27/2024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10/27/2024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C6C3-9600-A197-FF02-F81402CF1DA1}"/>
              </a:ext>
            </a:extLst>
          </p:cNvPr>
          <p:cNvSpPr>
            <a:spLocks noGrp="1"/>
          </p:cNvSpPr>
          <p:nvPr>
            <p:ph type="ctrTitle"/>
          </p:nvPr>
        </p:nvSpPr>
        <p:spPr>
          <a:xfrm>
            <a:off x="1154955" y="753979"/>
            <a:ext cx="9304498" cy="753979"/>
          </a:xfrm>
        </p:spPr>
        <p:txBody>
          <a:bodyPr/>
          <a:lstStyle/>
          <a:p>
            <a:pPr algn="ctr"/>
            <a:r>
              <a:rPr lang="en-IN" b="1" dirty="0">
                <a:latin typeface="Times New Roman" panose="02020603050405020304" pitchFamily="18" charset="0"/>
                <a:cs typeface="Times New Roman" panose="02020603050405020304" pitchFamily="18" charset="0"/>
              </a:rPr>
              <a:t>TEAM-47</a:t>
            </a:r>
          </a:p>
        </p:txBody>
      </p:sp>
      <p:sp>
        <p:nvSpPr>
          <p:cNvPr id="3" name="Subtitle 2">
            <a:extLst>
              <a:ext uri="{FF2B5EF4-FFF2-40B4-BE49-F238E27FC236}">
                <a16:creationId xmlns:a16="http://schemas.microsoft.com/office/drawing/2014/main" id="{257F50AE-F2AA-82DF-2FFE-D433E9363650}"/>
              </a:ext>
            </a:extLst>
          </p:cNvPr>
          <p:cNvSpPr>
            <a:spLocks noGrp="1"/>
          </p:cNvSpPr>
          <p:nvPr>
            <p:ph type="subTitle" idx="1"/>
          </p:nvPr>
        </p:nvSpPr>
        <p:spPr>
          <a:xfrm>
            <a:off x="1235242" y="1772653"/>
            <a:ext cx="9224209" cy="4604083"/>
          </a:xfrm>
        </p:spPr>
        <p:txBody>
          <a:bodyPr>
            <a:normAutofit/>
          </a:bodyPr>
          <a:lstStyle/>
          <a:p>
            <a:r>
              <a:rPr lang="en-IN" sz="2000" b="1" cap="none" dirty="0"/>
              <a:t>PS-23</a:t>
            </a:r>
          </a:p>
          <a:p>
            <a:pPr algn="just" rtl="0">
              <a:spcBef>
                <a:spcPts val="0"/>
              </a:spcBef>
              <a:spcAft>
                <a:spcPts val="0"/>
              </a:spcAft>
            </a:pPr>
            <a:r>
              <a:rPr lang="en-US" sz="2000" b="1" i="0" u="none" strike="noStrike" cap="none" dirty="0">
                <a:solidFill>
                  <a:schemeClr val="bg1">
                    <a:lumMod val="95000"/>
                  </a:schemeClr>
                </a:solidFill>
                <a:effectLst/>
              </a:rPr>
              <a:t>Statement: Sentiment Analysis Tool for Social Media Posts</a:t>
            </a:r>
            <a:endParaRPr lang="en-US" sz="2000" b="1" cap="none" dirty="0">
              <a:solidFill>
                <a:schemeClr val="bg1">
                  <a:lumMod val="95000"/>
                </a:schemeClr>
              </a:solidFill>
              <a:effectLst/>
            </a:endParaRPr>
          </a:p>
          <a:p>
            <a:pPr algn="just" rtl="0">
              <a:spcBef>
                <a:spcPts val="0"/>
              </a:spcBef>
              <a:spcAft>
                <a:spcPts val="0"/>
              </a:spcAft>
            </a:pPr>
            <a:r>
              <a:rPr lang="en-US" sz="2000" b="1" i="0" u="none" strike="noStrike" cap="none" dirty="0">
                <a:solidFill>
                  <a:schemeClr val="bg1">
                    <a:lumMod val="95000"/>
                  </a:schemeClr>
                </a:solidFill>
                <a:effectLst/>
              </a:rPr>
              <a:t>Description: (Beginner Level)</a:t>
            </a:r>
            <a:endParaRPr lang="en-US" sz="2000" b="1" cap="none" dirty="0">
              <a:solidFill>
                <a:schemeClr val="bg1">
                  <a:lumMod val="95000"/>
                </a:schemeClr>
              </a:solidFill>
              <a:effectLst/>
            </a:endParaRPr>
          </a:p>
          <a:p>
            <a:pPr algn="just" rtl="0">
              <a:spcBef>
                <a:spcPts val="0"/>
              </a:spcBef>
              <a:spcAft>
                <a:spcPts val="0"/>
              </a:spcAft>
            </a:pPr>
            <a:r>
              <a:rPr lang="en-US" sz="2000" b="1" i="0" u="none" strike="noStrike" cap="none" dirty="0">
                <a:solidFill>
                  <a:schemeClr val="bg1">
                    <a:lumMod val="95000"/>
                  </a:schemeClr>
                </a:solidFill>
                <a:effectLst/>
              </a:rPr>
              <a:t>Develop an easy-to-use sentiment analysis tool that enables users to input short social media posts, such as tweets, Facebook updates, or Instagram captions, and receive instant feedback on the emotional tone. Utilizing a pre-trained sentiment analysis model, the tool will classify each post as positive, negative, or neutral, helping users understand the sentiment conveyed in their content. Designed to provide straightforward insights, this project makes sentiment analysis accessible to users looking to gauge the emotional impact of their social media posts.</a:t>
            </a:r>
            <a:endParaRPr lang="en-US" sz="2000" b="1" cap="none" dirty="0">
              <a:solidFill>
                <a:schemeClr val="bg1">
                  <a:lumMod val="95000"/>
                </a:schemeClr>
              </a:solidFill>
              <a:effectLst/>
            </a:endParaRPr>
          </a:p>
          <a:p>
            <a:br>
              <a:rPr lang="en-US" dirty="0"/>
            </a:br>
            <a:endParaRPr lang="en-US" dirty="0"/>
          </a:p>
          <a:p>
            <a:endParaRPr lang="en-US" b="1" dirty="0"/>
          </a:p>
          <a:p>
            <a:endParaRPr lang="en-US" b="1" dirty="0"/>
          </a:p>
          <a:p>
            <a:endParaRPr lang="en-US" b="1" dirty="0"/>
          </a:p>
          <a:p>
            <a:endParaRPr lang="en-US" b="1" dirty="0"/>
          </a:p>
          <a:p>
            <a:endParaRPr lang="en-US" b="1" dirty="0"/>
          </a:p>
          <a:p>
            <a:endParaRPr lang="en-US" b="1" dirty="0"/>
          </a:p>
          <a:p>
            <a:endParaRPr lang="en-IN" b="1" dirty="0"/>
          </a:p>
        </p:txBody>
      </p:sp>
    </p:spTree>
    <p:extLst>
      <p:ext uri="{BB962C8B-B14F-4D97-AF65-F5344CB8AC3E}">
        <p14:creationId xmlns:p14="http://schemas.microsoft.com/office/powerpoint/2010/main" val="396653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01EC-9D7C-754F-A6CA-73586A0C7CFB}"/>
              </a:ext>
            </a:extLst>
          </p:cNvPr>
          <p:cNvSpPr>
            <a:spLocks noGrp="1"/>
          </p:cNvSpPr>
          <p:nvPr>
            <p:ph type="title"/>
          </p:nvPr>
        </p:nvSpPr>
        <p:spPr/>
        <p:txBody>
          <a:bodyPr/>
          <a:lstStyle/>
          <a:p>
            <a:r>
              <a:rPr lang="en-IN" b="1" dirty="0"/>
              <a:t>Methodology </a:t>
            </a:r>
          </a:p>
        </p:txBody>
      </p:sp>
      <p:sp>
        <p:nvSpPr>
          <p:cNvPr id="3" name="Content Placeholder 2">
            <a:extLst>
              <a:ext uri="{FF2B5EF4-FFF2-40B4-BE49-F238E27FC236}">
                <a16:creationId xmlns:a16="http://schemas.microsoft.com/office/drawing/2014/main" id="{6CCE02D5-5B90-2614-D853-90CDE5B777DB}"/>
              </a:ext>
            </a:extLst>
          </p:cNvPr>
          <p:cNvSpPr>
            <a:spLocks noGrp="1"/>
          </p:cNvSpPr>
          <p:nvPr>
            <p:ph idx="1"/>
          </p:nvPr>
        </p:nvSpPr>
        <p:spPr>
          <a:xfrm>
            <a:off x="1219200" y="2414337"/>
            <a:ext cx="8761413" cy="4299284"/>
          </a:xfrm>
        </p:spPr>
        <p:txBody>
          <a:bodyPr>
            <a:normAutofit fontScale="92500" lnSpcReduction="20000"/>
          </a:bodyPr>
          <a:lstStyle/>
          <a:p>
            <a:pPr marL="0" indent="0">
              <a:buNone/>
            </a:pPr>
            <a:r>
              <a:rPr lang="en-US" b="1" dirty="0"/>
              <a:t>Data Preparation</a:t>
            </a:r>
          </a:p>
          <a:p>
            <a:pPr marL="0" indent="0">
              <a:buNone/>
            </a:pPr>
            <a:r>
              <a:rPr lang="en-US" dirty="0"/>
              <a:t>Load and clean the dataset. Remove missing values and standardize sentiment labels (integer format).</a:t>
            </a:r>
          </a:p>
          <a:p>
            <a:pPr marL="0" indent="0">
              <a:buNone/>
            </a:pPr>
            <a:r>
              <a:rPr lang="en-US" b="1" dirty="0"/>
              <a:t>Feature Extraction</a:t>
            </a:r>
          </a:p>
          <a:p>
            <a:pPr marL="0" indent="0">
              <a:buNone/>
            </a:pPr>
            <a:r>
              <a:rPr lang="en-US" dirty="0"/>
              <a:t>Utilize TF-IDF Vectorization for transforming text into numerical features, focusing on significant terms.</a:t>
            </a:r>
          </a:p>
          <a:p>
            <a:pPr marL="0" indent="0">
              <a:buNone/>
            </a:pPr>
            <a:r>
              <a:rPr lang="en-US" b="1" dirty="0"/>
              <a:t>Model Training</a:t>
            </a:r>
          </a:p>
          <a:p>
            <a:pPr marL="0" indent="0">
              <a:buNone/>
            </a:pPr>
            <a:r>
              <a:rPr lang="en-US" dirty="0"/>
              <a:t>Train a Logistic Regression model for sentiment classification.</a:t>
            </a:r>
          </a:p>
          <a:p>
            <a:pPr marL="0" indent="0">
              <a:buNone/>
            </a:pPr>
            <a:r>
              <a:rPr lang="en-US" b="1" dirty="0"/>
              <a:t>Evaluation</a:t>
            </a:r>
          </a:p>
          <a:p>
            <a:pPr marL="0" indent="0">
              <a:buNone/>
            </a:pPr>
            <a:r>
              <a:rPr lang="en-US" dirty="0"/>
              <a:t>Split data into training and test sets, evaluating model performance using accuracy.</a:t>
            </a:r>
          </a:p>
          <a:p>
            <a:pPr marL="0" indent="0">
              <a:buNone/>
            </a:pPr>
            <a:r>
              <a:rPr lang="en-US" b="1" dirty="0"/>
              <a:t>User Prediction Interface</a:t>
            </a:r>
          </a:p>
          <a:p>
            <a:pPr marL="0" indent="0">
              <a:buNone/>
            </a:pPr>
            <a:r>
              <a:rPr lang="en-US" dirty="0"/>
              <a:t>Implement a simple interface for real-time sentiment prediction based on user input.</a:t>
            </a:r>
          </a:p>
        </p:txBody>
      </p:sp>
    </p:spTree>
    <p:extLst>
      <p:ext uri="{BB962C8B-B14F-4D97-AF65-F5344CB8AC3E}">
        <p14:creationId xmlns:p14="http://schemas.microsoft.com/office/powerpoint/2010/main" val="82301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1E4A-5313-0175-6228-E8B2F7593C2D}"/>
              </a:ext>
            </a:extLst>
          </p:cNvPr>
          <p:cNvSpPr>
            <a:spLocks noGrp="1"/>
          </p:cNvSpPr>
          <p:nvPr>
            <p:ph type="title"/>
          </p:nvPr>
        </p:nvSpPr>
        <p:spPr/>
        <p:txBody>
          <a:bodyPr/>
          <a:lstStyle/>
          <a:p>
            <a:r>
              <a:rPr lang="en-IN" b="1" dirty="0"/>
              <a:t>Tech Stack</a:t>
            </a:r>
          </a:p>
        </p:txBody>
      </p:sp>
      <p:sp>
        <p:nvSpPr>
          <p:cNvPr id="3" name="Content Placeholder 2">
            <a:extLst>
              <a:ext uri="{FF2B5EF4-FFF2-40B4-BE49-F238E27FC236}">
                <a16:creationId xmlns:a16="http://schemas.microsoft.com/office/drawing/2014/main" id="{CF7BA688-FBBB-B32C-72E9-7FF7B19A50A4}"/>
              </a:ext>
            </a:extLst>
          </p:cNvPr>
          <p:cNvSpPr>
            <a:spLocks noGrp="1"/>
          </p:cNvSpPr>
          <p:nvPr>
            <p:ph idx="1"/>
          </p:nvPr>
        </p:nvSpPr>
        <p:spPr>
          <a:xfrm>
            <a:off x="1154954" y="2342147"/>
            <a:ext cx="9232309" cy="3962399"/>
          </a:xfrm>
        </p:spPr>
        <p:txBody>
          <a:bodyPr/>
          <a:lstStyle/>
          <a:p>
            <a:r>
              <a:rPr lang="en-IN" b="1" dirty="0"/>
              <a:t>Programming Language: Python </a:t>
            </a:r>
          </a:p>
          <a:p>
            <a:r>
              <a:rPr lang="en-IN" b="1" dirty="0"/>
              <a:t>Libraries:</a:t>
            </a:r>
          </a:p>
          <a:p>
            <a:pPr lvl="1"/>
            <a:r>
              <a:rPr lang="en-IN" b="1" dirty="0"/>
              <a:t>Pandas: For data manipulation and analysis. </a:t>
            </a:r>
          </a:p>
          <a:p>
            <a:pPr lvl="1"/>
            <a:r>
              <a:rPr lang="en-IN" b="1" dirty="0"/>
              <a:t>NumPy for numerical operations.</a:t>
            </a:r>
          </a:p>
          <a:p>
            <a:pPr lvl="1"/>
            <a:r>
              <a:rPr lang="en-IN" b="1" dirty="0"/>
              <a:t>Scikit-Learn: For machine learning tasks (model training and evaluation)</a:t>
            </a:r>
          </a:p>
          <a:p>
            <a:pPr lvl="2"/>
            <a:r>
              <a:rPr lang="en-IN" b="1" dirty="0" err="1"/>
              <a:t>TfidfVectorizer</a:t>
            </a:r>
            <a:r>
              <a:rPr lang="en-IN" b="1" dirty="0"/>
              <a:t> for feature extraction.</a:t>
            </a:r>
          </a:p>
          <a:p>
            <a:pPr lvl="2"/>
            <a:r>
              <a:rPr lang="en-IN" b="1" dirty="0" err="1"/>
              <a:t>LogisticRegression</a:t>
            </a:r>
            <a:r>
              <a:rPr lang="en-IN" b="1" dirty="0"/>
              <a:t> for the classification model.</a:t>
            </a:r>
          </a:p>
          <a:p>
            <a:pPr lvl="2"/>
            <a:r>
              <a:rPr lang="en-IN" b="1" dirty="0" err="1"/>
              <a:t>train_test_split</a:t>
            </a:r>
            <a:r>
              <a:rPr lang="en-IN" b="1" dirty="0"/>
              <a:t> and </a:t>
            </a:r>
            <a:r>
              <a:rPr lang="en-IN" b="1" dirty="0" err="1"/>
              <a:t>accuracy_score</a:t>
            </a:r>
            <a:r>
              <a:rPr lang="en-IN" b="1" dirty="0"/>
              <a:t> for model evaluation.</a:t>
            </a:r>
          </a:p>
          <a:p>
            <a:r>
              <a:rPr lang="en-IN" b="1" dirty="0"/>
              <a:t>Data Format: CSV for dataset storage.</a:t>
            </a:r>
          </a:p>
          <a:p>
            <a:r>
              <a:rPr lang="en-IN" b="1" dirty="0"/>
              <a:t>Development Environment : </a:t>
            </a:r>
            <a:r>
              <a:rPr lang="en-IN" b="1" dirty="0" err="1"/>
              <a:t>VSCode</a:t>
            </a:r>
            <a:endParaRPr lang="en-IN" b="1" dirty="0"/>
          </a:p>
        </p:txBody>
      </p:sp>
    </p:spTree>
    <p:extLst>
      <p:ext uri="{BB962C8B-B14F-4D97-AF65-F5344CB8AC3E}">
        <p14:creationId xmlns:p14="http://schemas.microsoft.com/office/powerpoint/2010/main" val="106617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220A-D31A-9C76-AB01-A62B190672D7}"/>
              </a:ext>
            </a:extLst>
          </p:cNvPr>
          <p:cNvSpPr>
            <a:spLocks noGrp="1"/>
          </p:cNvSpPr>
          <p:nvPr>
            <p:ph type="title"/>
          </p:nvPr>
        </p:nvSpPr>
        <p:spPr>
          <a:xfrm>
            <a:off x="1154954" y="850233"/>
            <a:ext cx="8761413" cy="922420"/>
          </a:xfrm>
        </p:spPr>
        <p:txBody>
          <a:bodyPr/>
          <a:lstStyle/>
          <a:p>
            <a:r>
              <a:rPr lang="en-IN" dirty="0"/>
              <a:t>Uniqueness and Future Scope of the Solution</a:t>
            </a:r>
          </a:p>
        </p:txBody>
      </p:sp>
      <p:sp>
        <p:nvSpPr>
          <p:cNvPr id="3" name="Content Placeholder 2">
            <a:extLst>
              <a:ext uri="{FF2B5EF4-FFF2-40B4-BE49-F238E27FC236}">
                <a16:creationId xmlns:a16="http://schemas.microsoft.com/office/drawing/2014/main" id="{A2028AB2-91A1-83CD-76DD-E9091FF5A6F8}"/>
              </a:ext>
            </a:extLst>
          </p:cNvPr>
          <p:cNvSpPr>
            <a:spLocks noGrp="1"/>
          </p:cNvSpPr>
          <p:nvPr>
            <p:ph idx="1"/>
          </p:nvPr>
        </p:nvSpPr>
        <p:spPr>
          <a:xfrm>
            <a:off x="1018674" y="2294021"/>
            <a:ext cx="9392652" cy="4419600"/>
          </a:xfrm>
        </p:spPr>
        <p:txBody>
          <a:bodyPr/>
          <a:lstStyle/>
          <a:p>
            <a:pPr marL="0" indent="0">
              <a:buNone/>
            </a:pPr>
            <a:r>
              <a:rPr lang="en-IN" b="1" dirty="0"/>
              <a:t>Uniqueness: </a:t>
            </a:r>
          </a:p>
          <a:p>
            <a:r>
              <a:rPr lang="en-IN" dirty="0"/>
              <a:t>Customizable framework for various domains.</a:t>
            </a:r>
          </a:p>
          <a:p>
            <a:r>
              <a:rPr lang="en-IN" dirty="0"/>
              <a:t>Comprehensive preprocessing for high-quality data.</a:t>
            </a:r>
          </a:p>
          <a:p>
            <a:r>
              <a:rPr lang="en-IN" dirty="0"/>
              <a:t>Real-time interactive user experience.</a:t>
            </a:r>
          </a:p>
          <a:p>
            <a:r>
              <a:rPr lang="en-IN" dirty="0"/>
              <a:t>Multi-class sentiment classification.</a:t>
            </a:r>
          </a:p>
          <a:p>
            <a:pPr marL="0" indent="0">
              <a:buNone/>
            </a:pPr>
            <a:r>
              <a:rPr lang="en-IN" b="1" dirty="0"/>
              <a:t>Future Scope:</a:t>
            </a:r>
          </a:p>
          <a:p>
            <a:r>
              <a:rPr lang="en-IN" dirty="0"/>
              <a:t>Implement advanced algorithms (e.g., BERT).</a:t>
            </a:r>
          </a:p>
          <a:p>
            <a:r>
              <a:rPr lang="en-IN" dirty="0"/>
              <a:t>Expand to larger datasets and multi-language support.</a:t>
            </a:r>
          </a:p>
          <a:p>
            <a:r>
              <a:rPr lang="en-IN" dirty="0"/>
              <a:t>Develop a web application and RESTful API.</a:t>
            </a:r>
          </a:p>
          <a:p>
            <a:r>
              <a:rPr lang="en-IN" dirty="0"/>
              <a:t>Enhance analysis with aspect-based sentiment and emotion detection.</a:t>
            </a:r>
          </a:p>
        </p:txBody>
      </p:sp>
    </p:spTree>
    <p:extLst>
      <p:ext uri="{BB962C8B-B14F-4D97-AF65-F5344CB8AC3E}">
        <p14:creationId xmlns:p14="http://schemas.microsoft.com/office/powerpoint/2010/main" val="850563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2F60-A984-4898-FA3F-90908DB8719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9AF4025-F74D-204F-B0BD-72243C049A50}"/>
              </a:ext>
            </a:extLst>
          </p:cNvPr>
          <p:cNvSpPr>
            <a:spLocks noGrp="1"/>
          </p:cNvSpPr>
          <p:nvPr>
            <p:ph idx="1"/>
          </p:nvPr>
        </p:nvSpPr>
        <p:spPr>
          <a:xfrm>
            <a:off x="1026696" y="2310063"/>
            <a:ext cx="9537030" cy="4443663"/>
          </a:xfrm>
        </p:spPr>
        <p:txBody>
          <a:bodyPr>
            <a:normAutofit fontScale="92500" lnSpcReduction="10000"/>
          </a:bodyPr>
          <a:lstStyle/>
          <a:p>
            <a:pPr marL="0" indent="0" algn="l">
              <a:buNone/>
            </a:pPr>
            <a:r>
              <a:rPr lang="en-US" b="1" i="0" dirty="0">
                <a:effectLst/>
                <a:latin typeface="__Inter_d65c78"/>
              </a:rPr>
              <a:t>Challenges Faced:</a:t>
            </a:r>
          </a:p>
          <a:p>
            <a:pPr marL="0" indent="0" algn="l">
              <a:buNone/>
            </a:pPr>
            <a:r>
              <a:rPr lang="en-US" b="0" i="0" dirty="0">
                <a:solidFill>
                  <a:srgbClr val="374151"/>
                </a:solidFill>
                <a:effectLst/>
                <a:latin typeface="__Inter_d65c78"/>
              </a:rPr>
              <a:t>We encountered several challenges during the project, including messy data from social media posts filled with slang, emojis, and abbreviations, which complicated sentiment interpretation. Additionally, acquiring a large, labeled dataset was time-consuming and costly. The model struggled with sarcasm and tone, and while TF-IDF was useful for capturing word frequency, it overlooked context. Choosing logistic regression simplified implementation but limited our ability to handle complex language patterns. Real-time operation posed further difficulties, as maintaining accuracy with evolving language trends proved challenging.</a:t>
            </a:r>
          </a:p>
          <a:p>
            <a:pPr marL="0" indent="0" algn="l">
              <a:buNone/>
            </a:pPr>
            <a:r>
              <a:rPr lang="en-US" b="1" i="0" dirty="0">
                <a:effectLst/>
                <a:latin typeface="__Inter_d65c78"/>
              </a:rPr>
              <a:t>Insights Gained:</a:t>
            </a:r>
          </a:p>
          <a:p>
            <a:pPr marL="0" indent="0" algn="l">
              <a:buNone/>
            </a:pPr>
            <a:r>
              <a:rPr lang="en-US" b="0" i="0" dirty="0">
                <a:solidFill>
                  <a:srgbClr val="374151"/>
                </a:solidFill>
                <a:effectLst/>
                <a:latin typeface="__Inter_d65c78"/>
              </a:rPr>
              <a:t>Through this project, we learned that effective sentiment analysis starts with thorough data preparation, ensuring reliable analysis by cleaning and labeling social media posts. Utilizing TF-IDF improved the model's understanding of sentiment nuances. We also recognized the importance of a clear code structure; organizing our code within a Sentiment class enhanced modularity and reusability for future projects. Overall, careful data preparation and structured coding are crucial for successful sentiment analysis in real-world applications.</a:t>
            </a:r>
            <a:br>
              <a:rPr lang="en-US" dirty="0"/>
            </a:br>
            <a:endParaRPr lang="en-IN" dirty="0"/>
          </a:p>
        </p:txBody>
      </p:sp>
    </p:spTree>
    <p:extLst>
      <p:ext uri="{BB962C8B-B14F-4D97-AF65-F5344CB8AC3E}">
        <p14:creationId xmlns:p14="http://schemas.microsoft.com/office/powerpoint/2010/main" val="6026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96BD2-1D82-10D6-5A8A-1BBEE30BFB9C}"/>
              </a:ext>
            </a:extLst>
          </p:cNvPr>
          <p:cNvSpPr>
            <a:spLocks noGrp="1"/>
          </p:cNvSpPr>
          <p:nvPr>
            <p:ph type="title"/>
          </p:nvPr>
        </p:nvSpPr>
        <p:spPr/>
        <p:txBody>
          <a:bodyPr/>
          <a:lstStyle/>
          <a:p>
            <a:r>
              <a:rPr lang="en-IN" b="1" dirty="0"/>
              <a:t>Challenges Faced</a:t>
            </a:r>
          </a:p>
        </p:txBody>
      </p:sp>
      <p:sp>
        <p:nvSpPr>
          <p:cNvPr id="3" name="Content Placeholder 2">
            <a:extLst>
              <a:ext uri="{FF2B5EF4-FFF2-40B4-BE49-F238E27FC236}">
                <a16:creationId xmlns:a16="http://schemas.microsoft.com/office/drawing/2014/main" id="{15572D70-0E1F-2A51-EC04-FCB058A1D7F4}"/>
              </a:ext>
            </a:extLst>
          </p:cNvPr>
          <p:cNvSpPr>
            <a:spLocks noGrp="1"/>
          </p:cNvSpPr>
          <p:nvPr>
            <p:ph idx="1"/>
          </p:nvPr>
        </p:nvSpPr>
        <p:spPr>
          <a:xfrm>
            <a:off x="1154954" y="2358189"/>
            <a:ext cx="9336582" cy="4170948"/>
          </a:xfrm>
        </p:spPr>
        <p:txBody>
          <a:bodyPr>
            <a:normAutofit fontScale="92500" lnSpcReduction="10000"/>
          </a:bodyPr>
          <a:lstStyle/>
          <a:p>
            <a:r>
              <a:rPr lang="en-US" b="1" dirty="0"/>
              <a:t>Messy Data: Social media posts are often filled with slang, emojis, and abbreviations, complicating accurate interpretation.</a:t>
            </a:r>
          </a:p>
          <a:p>
            <a:r>
              <a:rPr lang="en-US" b="1" dirty="0"/>
              <a:t>Dataset Acquisition: Obtaining a large, labeled dataset for training is both time-consuming and costly.</a:t>
            </a:r>
          </a:p>
          <a:p>
            <a:r>
              <a:rPr lang="en-US" b="1" dirty="0"/>
              <a:t>Sarcasm and Tone: Phrases like “not bad” can mislead the model, making it difficult to interpret sentiments accurately.</a:t>
            </a:r>
          </a:p>
          <a:p>
            <a:r>
              <a:rPr lang="en-US" b="1" dirty="0"/>
              <a:t>Limitations of TF-IDF: While TF-IDF captures word frequency, it fails to consider context, potentially leading to overlooked subtle meanings and new phrases.</a:t>
            </a:r>
          </a:p>
          <a:p>
            <a:r>
              <a:rPr lang="en-US" b="1" dirty="0"/>
              <a:t>Model Choice: Logistic regression is simple to implement but may struggle with complex language patterns.</a:t>
            </a:r>
          </a:p>
          <a:p>
            <a:r>
              <a:rPr lang="en-US" b="1" dirty="0"/>
              <a:t>Real-Time Challenges: The tool must operate quickly, but maintaining accuracy is tough as language evolves with new slang and trends.</a:t>
            </a:r>
          </a:p>
          <a:p>
            <a:r>
              <a:rPr lang="en-US" b="1" dirty="0"/>
              <a:t>User Trust: Users often seek clear explanations for sentiment predictions, but providing this transparency can be challenging.</a:t>
            </a:r>
            <a:endParaRPr lang="en-IN" b="1" dirty="0"/>
          </a:p>
        </p:txBody>
      </p:sp>
    </p:spTree>
    <p:extLst>
      <p:ext uri="{BB962C8B-B14F-4D97-AF65-F5344CB8AC3E}">
        <p14:creationId xmlns:p14="http://schemas.microsoft.com/office/powerpoint/2010/main" val="31521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F5E2-6767-D5BB-30FD-AB03133164EA}"/>
              </a:ext>
            </a:extLst>
          </p:cNvPr>
          <p:cNvSpPr>
            <a:spLocks noGrp="1"/>
          </p:cNvSpPr>
          <p:nvPr>
            <p:ph type="title"/>
          </p:nvPr>
        </p:nvSpPr>
        <p:spPr/>
        <p:txBody>
          <a:bodyPr/>
          <a:lstStyle/>
          <a:p>
            <a:r>
              <a:rPr lang="en-IN" b="1" dirty="0"/>
              <a:t>Project Insights</a:t>
            </a:r>
            <a:endParaRPr lang="en-IN" dirty="0"/>
          </a:p>
        </p:txBody>
      </p:sp>
      <p:sp>
        <p:nvSpPr>
          <p:cNvPr id="3" name="Content Placeholder 2">
            <a:extLst>
              <a:ext uri="{FF2B5EF4-FFF2-40B4-BE49-F238E27FC236}">
                <a16:creationId xmlns:a16="http://schemas.microsoft.com/office/drawing/2014/main" id="{6B2461DA-1EAD-B2D0-C38F-C4E4C2E5CCAA}"/>
              </a:ext>
            </a:extLst>
          </p:cNvPr>
          <p:cNvSpPr>
            <a:spLocks noGrp="1"/>
          </p:cNvSpPr>
          <p:nvPr>
            <p:ph idx="1"/>
          </p:nvPr>
        </p:nvSpPr>
        <p:spPr>
          <a:xfrm>
            <a:off x="1154954" y="2302041"/>
            <a:ext cx="9240330" cy="4178969"/>
          </a:xfrm>
        </p:spPr>
        <p:txBody>
          <a:bodyPr>
            <a:normAutofit/>
          </a:bodyPr>
          <a:lstStyle/>
          <a:p>
            <a:pPr marL="0" indent="0">
              <a:buNone/>
            </a:pPr>
            <a:r>
              <a:rPr lang="en-US" b="1" dirty="0"/>
              <a:t>We learned from the project that good sentiment analysis starts with properly preparing the data. By loading social media posts with sentiment labels and cleaning any missing information, we ensured our analysis was based on reliable data. Using the TF-IDF method to turn the words in the posts into numerical values helped the model understand the text better. This step was essential for capturing the different feelings expressed in the language, which improved the model's performance.</a:t>
            </a:r>
          </a:p>
          <a:p>
            <a:pPr marL="0" indent="0">
              <a:buNone/>
            </a:pPr>
            <a:r>
              <a:rPr lang="en-US" b="1" dirty="0"/>
              <a:t>We also found that having a clear structure in our code is very important. Additionally, by structuring the code within a Sentiment class, we achieved modularity, making it easier for users to interact with the model . This allowed us to reuse the sentiment analysis function in future projects. Overall, the project showed us that careful data preparation and clear coding can make sentiment analysis more effective in real-world situations.</a:t>
            </a:r>
            <a:endParaRPr lang="en-IN" b="1" dirty="0"/>
          </a:p>
        </p:txBody>
      </p:sp>
    </p:spTree>
    <p:extLst>
      <p:ext uri="{BB962C8B-B14F-4D97-AF65-F5344CB8AC3E}">
        <p14:creationId xmlns:p14="http://schemas.microsoft.com/office/powerpoint/2010/main" val="2660404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189</TotalTime>
  <Words>820</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__Inter_d65c78</vt:lpstr>
      <vt:lpstr>Arial</vt:lpstr>
      <vt:lpstr>Century Gothic</vt:lpstr>
      <vt:lpstr>Times New Roman</vt:lpstr>
      <vt:lpstr>Wingdings 3</vt:lpstr>
      <vt:lpstr>Ion Boardroom</vt:lpstr>
      <vt:lpstr>TEAM-47</vt:lpstr>
      <vt:lpstr>Methodology </vt:lpstr>
      <vt:lpstr>Tech Stack</vt:lpstr>
      <vt:lpstr>Uniqueness and Future Scope of the Solution</vt:lpstr>
      <vt:lpstr>PowerPoint Presentation</vt:lpstr>
      <vt:lpstr>Challenges Faced</vt:lpstr>
      <vt:lpstr>Project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Aashritha Sai</dc:creator>
  <cp:lastModifiedBy>Aashritha Sai</cp:lastModifiedBy>
  <cp:revision>1</cp:revision>
  <dcterms:created xsi:type="dcterms:W3CDTF">2024-10-27T02:30:07Z</dcterms:created>
  <dcterms:modified xsi:type="dcterms:W3CDTF">2024-10-27T05:40:35Z</dcterms:modified>
</cp:coreProperties>
</file>