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6" r:id="rId8"/>
    <p:sldId id="262"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762760" y="2496177"/>
            <a:ext cx="9666222" cy="509114"/>
          </a:xfrm>
          <a:prstGeom prst="rect">
            <a:avLst/>
          </a:prstGeom>
        </p:spPr>
        <p:txBody>
          <a:bodyPr vert="horz" wrap="square" lIns="0" tIns="16510" rIns="0" bIns="0" rtlCol="0">
            <a:spAutoFit/>
          </a:bodyPr>
          <a:lstStyle/>
          <a:p>
            <a:pPr marL="3213735">
              <a:lnSpc>
                <a:spcPct val="100000"/>
              </a:lnSpc>
              <a:spcBef>
                <a:spcPts val="130"/>
              </a:spcBef>
            </a:pPr>
            <a:r>
              <a:rPr lang="en-IN" spc="15" dirty="0" smtClean="0"/>
              <a:t>JAKKAMPUDI TANMAYI SAI</a:t>
            </a:r>
            <a:endParaRPr spc="15" dirty="0"/>
          </a:p>
        </p:txBody>
      </p:sp>
      <p:sp>
        <p:nvSpPr>
          <p:cNvPr id="8" name="object 8"/>
          <p:cNvSpPr txBox="1"/>
          <p:nvPr/>
        </p:nvSpPr>
        <p:spPr>
          <a:xfrm>
            <a:off x="6553652" y="29718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Freeform 16"/>
          <p:cNvSpPr/>
          <p:nvPr/>
        </p:nvSpPr>
        <p:spPr>
          <a:xfrm>
            <a:off x="752475" y="1125537"/>
            <a:ext cx="8467725" cy="4694239"/>
          </a:xfrm>
          <a:custGeom>
            <a:avLst/>
            <a:gdLst/>
            <a:ahLst/>
            <a:cxnLst/>
            <a:rect l="l" t="t" r="r" b="b"/>
            <a:pathLst>
              <a:path w="11964748" h="6824605">
                <a:moveTo>
                  <a:pt x="0" y="0"/>
                </a:moveTo>
                <a:lnTo>
                  <a:pt x="11964748" y="0"/>
                </a:lnTo>
                <a:lnTo>
                  <a:pt x="11964748" y="6824605"/>
                </a:lnTo>
                <a:lnTo>
                  <a:pt x="0" y="6824605"/>
                </a:lnTo>
                <a:lnTo>
                  <a:pt x="0" y="0"/>
                </a:lnTo>
                <a:close/>
              </a:path>
            </a:pathLst>
          </a:custGeom>
          <a:blipFill>
            <a:blip r:embed="rId3"/>
            <a:stretch>
              <a:fillRect l="-1662" t="-313" r="-1662"/>
            </a:stretch>
          </a:blipFill>
        </p:spPr>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 name="Text Placeholder 9"/>
          <p:cNvSpPr>
            <a:spLocks noGrp="1"/>
          </p:cNvSpPr>
          <p:nvPr>
            <p:ph type="body" idx="1"/>
          </p:nvPr>
        </p:nvSpPr>
        <p:spPr>
          <a:xfrm>
            <a:off x="609600" y="1577340"/>
            <a:ext cx="10972800" cy="3046988"/>
          </a:xfrm>
        </p:spPr>
        <p:txBody>
          <a:bodyPr/>
          <a:lstStyle/>
          <a:p>
            <a:r>
              <a:rPr lang="en-IN" b="1" dirty="0" smtClean="0">
                <a:latin typeface="Times New Roman" panose="02020603050405020304" pitchFamily="18" charset="0"/>
                <a:cs typeface="Times New Roman" panose="02020603050405020304" pitchFamily="18" charset="0"/>
              </a:rPr>
              <a:t>Key_logjson</a:t>
            </a:r>
            <a:r>
              <a:rPr lang="en-IN" b="1" dirty="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a:t>
            </a:r>
          </a:p>
          <a:p>
            <a:endParaRPr lang="en-IN" b="1" dirty="0" smtClean="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[{"Pressed": "'k'"}, {"Held": "'k'"}, {"Released": "'k'"}, {"Pressed": "'e'"}, {"Held": "'e'"}, {"Released": "'e'"}, {"Pressed": "'y'"}, {"Held": "'y'"}, {"Released": "'y'"}, {"Pressed": "'l'"}, {"Held": "'l'"}, {"Released": "'l'"}, {"Pressed": "'o'"}, {"Held": "'o'"}, {"Released": "'o'"}, {"Pressed": "'g'"}, {"Held": "'g'"}, {"Released": "'g'"}, {"Pressed": "'g'"}, {"Held": "'g'"}, {"Released": "'g'"}, {"Pressed": "'e'"}, {"Held": "'e'"}, {"Released": "'e'"}, {"Pressed": "'r'"}, {"Held": "'r'"}, {"Released": "'r</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r>
              <a:rPr lang="en-IN" b="1" dirty="0" smtClean="0">
                <a:latin typeface="Times New Roman" panose="02020603050405020304" pitchFamily="18" charset="0"/>
                <a:cs typeface="Times New Roman" panose="02020603050405020304" pitchFamily="18" charset="0"/>
              </a:rPr>
              <a:t>Key_logtxt :</a:t>
            </a:r>
          </a:p>
          <a:p>
            <a:endParaRPr lang="en-IN" b="1" dirty="0" smtClean="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'k''e''y''l''o''g''g''e''r'</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7870825" cy="1978747"/>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smtClean="0"/>
              <a:t>TITLE</a:t>
            </a:r>
            <a:r>
              <a:rPr lang="en-IN" sz="4250" spc="25" dirty="0" smtClean="0"/>
              <a:t> :</a:t>
            </a:r>
            <a:br>
              <a:rPr lang="en-IN" sz="4250" spc="25" dirty="0" smtClean="0"/>
            </a:br>
            <a:r>
              <a:rPr lang="en-IN" sz="4250" spc="25" dirty="0" smtClean="0"/>
              <a:t/>
            </a:r>
            <a:br>
              <a:rPr lang="en-IN" sz="4250" spc="25" dirty="0" smtClean="0"/>
            </a:br>
            <a:r>
              <a:rPr lang="en-IN" sz="4250" spc="25" dirty="0" smtClean="0">
                <a:latin typeface="Times New Roman" panose="02020603050405020304" pitchFamily="18" charset="0"/>
                <a:cs typeface="Times New Roman" panose="02020603050405020304" pitchFamily="18" charset="0"/>
              </a:rPr>
              <a:t>KEYLOGGER AND SECURITY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55332" y="385444"/>
            <a:ext cx="10681335" cy="1675459"/>
          </a:xfrm>
          <a:prstGeom prst="rect">
            <a:avLst/>
          </a:prstGeom>
        </p:spPr>
        <p:txBody>
          <a:bodyPr vert="horz" wrap="square" lIns="0" tIns="13335" rIns="0" bIns="0" rtlCol="0">
            <a:spAutoFit/>
          </a:bodyPr>
          <a:lstStyle/>
          <a:p>
            <a:r>
              <a:rPr lang="en-IN" spc="25" dirty="0" smtClean="0"/>
              <a:t>    </a:t>
            </a:r>
            <a:r>
              <a:rPr spc="25" dirty="0" smtClean="0"/>
              <a:t>A</a:t>
            </a:r>
            <a:r>
              <a:rPr spc="-5" dirty="0" smtClean="0"/>
              <a:t>G</a:t>
            </a:r>
            <a:r>
              <a:rPr spc="-35" dirty="0" smtClean="0"/>
              <a:t>E</a:t>
            </a:r>
            <a:r>
              <a:rPr spc="15" dirty="0" smtClean="0"/>
              <a:t>N</a:t>
            </a:r>
            <a:r>
              <a:rPr dirty="0" smtClean="0"/>
              <a:t>DA</a:t>
            </a:r>
            <a:r>
              <a:rPr lang="en-IN" sz="2000" dirty="0" smtClean="0"/>
              <a:t/>
            </a:r>
            <a:br>
              <a:rPr lang="en-IN" sz="2000" dirty="0" smtClean="0"/>
            </a:br>
            <a:r>
              <a:rPr lang="en-IN" sz="2000" dirty="0"/>
              <a:t/>
            </a:r>
            <a:br>
              <a:rPr lang="en-IN" sz="2000" dirty="0"/>
            </a:b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endParaRPr sz="2000" dirty="0">
              <a:latin typeface="Times New Roman" panose="02020603050405020304" pitchFamily="18" charset="0"/>
              <a:cs typeface="Times New Roman" panose="02020603050405020304" pitchFamily="18" charset="0"/>
            </a:endParaRPr>
          </a:p>
        </p:txBody>
      </p:sp>
      <p:sp>
        <p:nvSpPr>
          <p:cNvPr id="23" name="Text Placeholder 22"/>
          <p:cNvSpPr>
            <a:spLocks noGrp="1"/>
          </p:cNvSpPr>
          <p:nvPr>
            <p:ph type="body" idx="1"/>
          </p:nvPr>
        </p:nvSpPr>
        <p:spPr>
          <a:xfrm>
            <a:off x="1600200" y="1577340"/>
            <a:ext cx="9982200" cy="4293483"/>
          </a:xfrm>
        </p:spPr>
        <p:txBody>
          <a:bodyPr/>
          <a:lstStyle/>
          <a:p>
            <a:pPr marL="285750" indent="-285750">
              <a:lnSpc>
                <a:spcPct val="150000"/>
              </a:lnSpc>
              <a:buFont typeface="Arial" panose="020B0604020202020204" pitchFamily="34" charset="0"/>
              <a:buChar char="•"/>
            </a:pPr>
            <a:r>
              <a:rPr lang="en-IN" b="1" dirty="0"/>
              <a:t>Introduction</a:t>
            </a:r>
          </a:p>
          <a:p>
            <a:pPr marL="285750" indent="-285750">
              <a:lnSpc>
                <a:spcPct val="150000"/>
              </a:lnSpc>
              <a:buFont typeface="Arial" panose="020B0604020202020204" pitchFamily="34" charset="0"/>
              <a:buChar char="•"/>
            </a:pPr>
            <a:r>
              <a:rPr lang="en-IN" b="1" dirty="0"/>
              <a:t>Problem Statement</a:t>
            </a:r>
          </a:p>
          <a:p>
            <a:pPr marL="285750" indent="-285750">
              <a:lnSpc>
                <a:spcPct val="150000"/>
              </a:lnSpc>
              <a:buFont typeface="Arial" panose="020B0604020202020204" pitchFamily="34" charset="0"/>
              <a:buChar char="•"/>
            </a:pPr>
            <a:r>
              <a:rPr lang="en-IN" b="1" dirty="0"/>
              <a:t>Project Overview</a:t>
            </a:r>
          </a:p>
          <a:p>
            <a:pPr marL="285750" indent="-285750">
              <a:lnSpc>
                <a:spcPct val="150000"/>
              </a:lnSpc>
              <a:buFont typeface="Arial" panose="020B0604020202020204" pitchFamily="34" charset="0"/>
              <a:buChar char="•"/>
            </a:pPr>
            <a:r>
              <a:rPr lang="en-IN" b="1" dirty="0" smtClean="0"/>
              <a:t>Who are the end users?</a:t>
            </a:r>
            <a:endParaRPr lang="en-IN" b="1" dirty="0"/>
          </a:p>
          <a:p>
            <a:pPr marL="285750" indent="-285750">
              <a:lnSpc>
                <a:spcPct val="150000"/>
              </a:lnSpc>
              <a:buFont typeface="Arial" panose="020B0604020202020204" pitchFamily="34" charset="0"/>
              <a:buChar char="•"/>
            </a:pPr>
            <a:r>
              <a:rPr lang="en-IN" b="1" dirty="0"/>
              <a:t>Your solution and its value proposition</a:t>
            </a:r>
          </a:p>
          <a:p>
            <a:pPr marL="285750" indent="-285750">
              <a:lnSpc>
                <a:spcPct val="150000"/>
              </a:lnSpc>
              <a:buFont typeface="Arial" panose="020B0604020202020204" pitchFamily="34" charset="0"/>
              <a:buChar char="•"/>
            </a:pPr>
            <a:r>
              <a:rPr lang="en-IN" b="1" dirty="0"/>
              <a:t>The WOW in our </a:t>
            </a:r>
            <a:r>
              <a:rPr lang="en-IN" b="1" dirty="0" err="1" smtClean="0"/>
              <a:t>solutionn</a:t>
            </a:r>
            <a:r>
              <a:rPr lang="en-IN" b="1" dirty="0" smtClean="0"/>
              <a:t> </a:t>
            </a:r>
            <a:endParaRPr lang="en-IN" b="1" dirty="0"/>
          </a:p>
          <a:p>
            <a:pPr marL="285750" indent="-285750">
              <a:lnSpc>
                <a:spcPct val="150000"/>
              </a:lnSpc>
              <a:buFont typeface="Arial" panose="020B0604020202020204" pitchFamily="34" charset="0"/>
              <a:buChar char="•"/>
            </a:pPr>
            <a:r>
              <a:rPr lang="en-IN" b="1" dirty="0"/>
              <a:t>Modelling</a:t>
            </a:r>
          </a:p>
          <a:p>
            <a:pPr marL="285750" indent="-285750">
              <a:lnSpc>
                <a:spcPct val="150000"/>
              </a:lnSpc>
              <a:buFont typeface="Arial" panose="020B0604020202020204" pitchFamily="34" charset="0"/>
              <a:buChar char="•"/>
            </a:pPr>
            <a:r>
              <a:rPr lang="en-IN" b="1" dirty="0"/>
              <a:t>Results </a:t>
            </a:r>
          </a:p>
          <a:p>
            <a:pPr marL="285750" indent="-285750">
              <a:lnSpc>
                <a:spcPct val="150000"/>
              </a:lnSpc>
              <a:buFont typeface="Arial" panose="020B0604020202020204" pitchFamily="34" charset="0"/>
              <a:buChar char="•"/>
            </a:pPr>
            <a:r>
              <a:rPr lang="en-IN" b="1" dirty="0"/>
              <a:t>Project link</a:t>
            </a:r>
          </a:p>
          <a:p>
            <a:endParaRPr lang="en-IN" dirty="0"/>
          </a:p>
          <a:p>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250" spc="-20" dirty="0">
                <a:latin typeface="Times New Roman" panose="02020603050405020304" pitchFamily="18" charset="0"/>
                <a:cs typeface="Times New Roman" panose="02020603050405020304" pitchFamily="18" charset="0"/>
              </a:rPr>
              <a:t>I</a:t>
            </a:r>
            <a:r>
              <a:rPr lang="en-IN" sz="4250" spc="-20" dirty="0" smtClean="0">
                <a:latin typeface="Times New Roman" panose="02020603050405020304" pitchFamily="18" charset="0"/>
                <a:cs typeface="Times New Roman" panose="02020603050405020304" pitchFamily="18" charset="0"/>
              </a:rPr>
              <a:t>ntroduction</a:t>
            </a:r>
            <a:endParaRPr sz="4250" dirty="0">
              <a:latin typeface="Times New Roman" panose="02020603050405020304" pitchFamily="18" charset="0"/>
              <a:cs typeface="Times New Roman" panose="02020603050405020304" pitchFamily="18" charset="0"/>
            </a:endParaRPr>
          </a:p>
        </p:txBody>
      </p:sp>
      <p:sp>
        <p:nvSpPr>
          <p:cNvPr id="11" name="Text Placeholder 10"/>
          <p:cNvSpPr>
            <a:spLocks noGrp="1"/>
          </p:cNvSpPr>
          <p:nvPr>
            <p:ph type="body" idx="1"/>
          </p:nvPr>
        </p:nvSpPr>
        <p:spPr>
          <a:xfrm>
            <a:off x="609600" y="1577340"/>
            <a:ext cx="10972800" cy="3970318"/>
          </a:xfrm>
        </p:spPr>
        <p:txBody>
          <a:bodyPr/>
          <a:lstStyle/>
          <a:p>
            <a:r>
              <a:rPr lang="en-US" sz="2400" b="1" dirty="0">
                <a:latin typeface="Times New Roman" panose="02020603050405020304" pitchFamily="18" charset="0"/>
                <a:cs typeface="Times New Roman" panose="02020603050405020304" pitchFamily="18" charset="0"/>
              </a:rPr>
              <a:t>Definition : </a:t>
            </a:r>
            <a:r>
              <a:rPr lang="en-US" sz="2400" dirty="0">
                <a:latin typeface="Times New Roman" panose="02020603050405020304" pitchFamily="18" charset="0"/>
                <a:cs typeface="Times New Roman" panose="02020603050405020304" pitchFamily="18" charset="0"/>
              </a:rPr>
              <a:t>A keylogger is a type of malware that records every keystroke made on a computer, often without the user's knowledge or consent. This can be a serious security risk, as keyloggers can capture sensitive information such as passwords, credit card numbers, and personal information</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This enables on compromising sensitive data </a:t>
            </a:r>
            <a:r>
              <a:rPr lang="en-IN" sz="2400" dirty="0" smtClean="0">
                <a:latin typeface="Times New Roman" panose="02020603050405020304" pitchFamily="18" charset="0"/>
                <a:cs typeface="Times New Roman" panose="02020603050405020304" pitchFamily="18" charset="0"/>
              </a:rPr>
              <a:t>like</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passwords etc..</a:t>
            </a:r>
          </a:p>
          <a:p>
            <a:endParaRPr lang="en-I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000" spc="5" dirty="0" smtClean="0">
                <a:latin typeface="Times New Roman" panose="02020603050405020304" pitchFamily="18" charset="0"/>
                <a:cs typeface="Times New Roman" panose="02020603050405020304" pitchFamily="18" charset="0"/>
              </a:rPr>
              <a:t>PROBLEM  STATEMENT</a:t>
            </a:r>
            <a:endParaRPr sz="4000" dirty="0">
              <a:latin typeface="Times New Roman" panose="02020603050405020304" pitchFamily="18" charset="0"/>
              <a:cs typeface="Times New Roman" panose="02020603050405020304" pitchFamily="18" charset="0"/>
            </a:endParaRPr>
          </a:p>
        </p:txBody>
      </p:sp>
      <p:sp>
        <p:nvSpPr>
          <p:cNvPr id="11" name="Text Placeholder 10"/>
          <p:cNvSpPr>
            <a:spLocks noGrp="1"/>
          </p:cNvSpPr>
          <p:nvPr>
            <p:ph type="body" idx="1"/>
          </p:nvPr>
        </p:nvSpPr>
        <p:spPr>
          <a:xfrm>
            <a:off x="609600" y="1577340"/>
            <a:ext cx="9201150" cy="4242435"/>
          </a:xfrm>
        </p:spPr>
        <p:txBody>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problem statement is that the keyloggers can be detected using </a:t>
            </a:r>
            <a:r>
              <a:rPr lang="en-IN" sz="2400" dirty="0" smtClean="0">
                <a:latin typeface="Times New Roman" panose="02020603050405020304" pitchFamily="18" charset="0"/>
                <a:cs typeface="Times New Roman" panose="02020603050405020304" pitchFamily="18" charset="0"/>
              </a:rPr>
              <a:t>antiviruses.</a:t>
            </a: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Installation </a:t>
            </a:r>
            <a:r>
              <a:rPr lang="en-IN" sz="2400" dirty="0">
                <a:latin typeface="Times New Roman" panose="02020603050405020304" pitchFamily="18" charset="0"/>
                <a:cs typeface="Times New Roman" panose="02020603050405020304" pitchFamily="18" charset="0"/>
              </a:rPr>
              <a:t>of hardware keyloggers is difficult   without the knowledge of the owner of the system</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We shall use pynput library to create a keylogger that captures keystrokes in real time and keeps them locally. </a:t>
            </a: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tool would function as a learning tool for students and also who specialize in cybersecurity.</a:t>
            </a: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It helps in protecting sensitive information from keylogger attacks.</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endParaRPr lang="en-IN"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lang="en-IN" sz="3200" dirty="0" smtClean="0">
                <a:latin typeface="Times New Roman" panose="02020603050405020304" pitchFamily="18" charset="0"/>
                <a:cs typeface="Times New Roman" panose="02020603050405020304" pitchFamily="18" charset="0"/>
              </a:rPr>
              <a:t>PROJECT OVERVIEW</a:t>
            </a:r>
            <a:endParaRPr sz="32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Rectangle 9"/>
          <p:cNvSpPr/>
          <p:nvPr/>
        </p:nvSpPr>
        <p:spPr>
          <a:xfrm>
            <a:off x="723900" y="1720840"/>
            <a:ext cx="8420100" cy="3693319"/>
          </a:xfrm>
          <a:prstGeom prst="rect">
            <a:avLst/>
          </a:prstGeom>
        </p:spPr>
        <p:txBody>
          <a:bodyPr wrap="square">
            <a:spAutoFit/>
          </a:bodyPr>
          <a:lstStyle/>
          <a:p>
            <a:pPr marL="342900" indent="-342900">
              <a:buFont typeface="Arial" panose="020B0604020202020204" pitchFamily="34" charset="0"/>
              <a:buChar char="•"/>
            </a:pPr>
            <a:r>
              <a:rPr lang="en-US" sz="2400" dirty="0" smtClean="0">
                <a:latin typeface="Times New Roman" panose="02020603050405020304" pitchFamily="18" charset="0"/>
                <a:ea typeface="+mn-lt"/>
                <a:cs typeface="Times New Roman" panose="02020603050405020304" pitchFamily="18" charset="0"/>
              </a:rPr>
              <a:t>Overview </a:t>
            </a:r>
            <a:r>
              <a:rPr lang="en-US" sz="2400" dirty="0">
                <a:latin typeface="Times New Roman" panose="02020603050405020304" pitchFamily="18" charset="0"/>
                <a:ea typeface="+mn-lt"/>
                <a:cs typeface="Times New Roman" panose="02020603050405020304" pitchFamily="18" charset="0"/>
              </a:rPr>
              <a:t>of Keylogger Detection and Prevention Strategies</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project is to develop a keylogger—a software tool or device that records keystrokes on a computer or mobile device.</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Keyloggers are used in cybersecurity for various purposes, including monitoring user activity, conducting security audits , and understanding user behavior for research purposes.</a:t>
            </a:r>
          </a:p>
          <a:p>
            <a:endParaRPr lang="en-US" sz="24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615553"/>
          </a:xfrm>
        </p:spPr>
        <p:txBody>
          <a:bodyPr/>
          <a:lstStyle/>
          <a:p>
            <a:r>
              <a:rPr lang="en-IN" sz="4000" dirty="0" smtClean="0">
                <a:latin typeface="Times New Roman" panose="02020603050405020304" pitchFamily="18" charset="0"/>
                <a:cs typeface="Times New Roman" panose="02020603050405020304" pitchFamily="18" charset="0"/>
              </a:rPr>
              <a:t>WHO ARE THE END USERS ?</a:t>
            </a:r>
            <a:endParaRPr lang="en-IN" sz="40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10972800" cy="3877985"/>
          </a:xfrm>
        </p:spPr>
        <p:txBody>
          <a:bodyPr/>
          <a:lstStyle/>
          <a:p>
            <a:r>
              <a:rPr lang="en-US" sz="2400" dirty="0">
                <a:latin typeface="Times New Roman" panose="02020603050405020304" pitchFamily="18" charset="0"/>
                <a:cs typeface="Times New Roman" panose="02020603050405020304" pitchFamily="18" charset="0"/>
              </a:rPr>
              <a:t>The end users of this keylogger program could be individuals or organizations looking to monitor and track keyboard activity for security or monitoring purposes. However, it is essential to use such tools responsibly and ethically.</a:t>
            </a:r>
          </a:p>
          <a:p>
            <a:endParaRPr lang="en-IN" dirty="0" smtClean="0"/>
          </a:p>
          <a:p>
            <a:r>
              <a:rPr lang="en-US" sz="2400" b="1" dirty="0">
                <a:latin typeface="Times New Roman" panose="02020603050405020304" pitchFamily="18" charset="0"/>
                <a:cs typeface="Times New Roman" panose="02020603050405020304" pitchFamily="18" charset="0"/>
              </a:rPr>
              <a:t>User Roles</a:t>
            </a:r>
            <a:r>
              <a:rPr lang="en-US" sz="2400" dirty="0">
                <a:latin typeface="Times New Roman" panose="02020603050405020304" pitchFamily="18" charset="0"/>
                <a:cs typeface="Times New Roman" panose="02020603050405020304" pitchFamily="18" charset="0"/>
              </a:rPr>
              <a:t>: </a:t>
            </a:r>
          </a:p>
          <a:p>
            <a:pPr>
              <a:buFont typeface="Arial" pitchFamily="34" charset="0"/>
              <a:buChar char="•"/>
            </a:pPr>
            <a:r>
              <a:rPr lang="en-US" sz="2400" dirty="0">
                <a:latin typeface="Times New Roman" panose="02020603050405020304" pitchFamily="18" charset="0"/>
                <a:cs typeface="Times New Roman" panose="02020603050405020304" pitchFamily="18" charset="0"/>
              </a:rPr>
              <a:t>Home users.</a:t>
            </a:r>
          </a:p>
          <a:p>
            <a:pPr>
              <a:buFont typeface="Arial" pitchFamily="34" charset="0"/>
              <a:buChar char="•"/>
            </a:pPr>
            <a:r>
              <a:rPr lang="en-US" sz="2400" dirty="0">
                <a:latin typeface="Times New Roman" panose="02020603050405020304" pitchFamily="18" charset="0"/>
                <a:cs typeface="Times New Roman" panose="02020603050405020304" pitchFamily="18" charset="0"/>
              </a:rPr>
              <a:t>Business owners.</a:t>
            </a:r>
          </a:p>
          <a:p>
            <a:pPr>
              <a:buFont typeface="Arial" pitchFamily="34" charset="0"/>
              <a:buChar char="•"/>
            </a:pPr>
            <a:r>
              <a:rPr lang="en-US" sz="2400" dirty="0">
                <a:latin typeface="Times New Roman" panose="02020603050405020304" pitchFamily="18" charset="0"/>
                <a:cs typeface="Times New Roman" panose="02020603050405020304" pitchFamily="18" charset="0"/>
              </a:rPr>
              <a:t>IT professionals.</a:t>
            </a:r>
          </a:p>
          <a:p>
            <a:pPr>
              <a:buFont typeface="Arial" pitchFamily="34" charset="0"/>
              <a:buChar char="•"/>
            </a:pPr>
            <a:r>
              <a:rPr lang="en-US" sz="2400" dirty="0" smtClean="0">
                <a:latin typeface="Times New Roman" panose="02020603050405020304" pitchFamily="18" charset="0"/>
                <a:cs typeface="Times New Roman" panose="02020603050405020304" pitchFamily="18" charset="0"/>
              </a:rPr>
              <a:t>Researchers.</a:t>
            </a:r>
          </a:p>
          <a:p>
            <a:pPr>
              <a:buFont typeface="Arial" pitchFamily="34" charset="0"/>
              <a:buChar char="•"/>
            </a:pPr>
            <a:r>
              <a:rPr lang="en-US" sz="2400" dirty="0" smtClean="0">
                <a:latin typeface="Times New Roman" panose="02020603050405020304" pitchFamily="18" charset="0"/>
                <a:cs typeface="Times New Roman" panose="02020603050405020304" pitchFamily="18" charset="0"/>
              </a:rPr>
              <a:t>Parental monitoring.</a:t>
            </a:r>
            <a:endParaRPr lang="en-US"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074988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10" name="Text Placeholder 9"/>
          <p:cNvSpPr>
            <a:spLocks noGrp="1"/>
          </p:cNvSpPr>
          <p:nvPr>
            <p:ph type="body" idx="1"/>
          </p:nvPr>
        </p:nvSpPr>
        <p:spPr>
          <a:xfrm>
            <a:off x="2695574" y="1577340"/>
            <a:ext cx="8886826" cy="4001095"/>
          </a:xfrm>
        </p:spPr>
        <p:txBody>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project provides a Python-based keylogger intended to help understand keylogging technology completely while prioritizing moral use and accountable usage.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Using the pynput library, our keylogger precisely tracks and records keystrokes currently made, which provide the basic functionality as well as advanced features.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Keylogger may be used as an effective teaching aid for those studying cybersecurity.</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Protection against Keylogger attacks: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Install firewall in your PC/Computer</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Install anti virus software</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Turn on Two-step authentication</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Frequently update your system</a:t>
            </a:r>
            <a:endParaRPr lang="en-US" sz="20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2476" y="385444"/>
            <a:ext cx="10684192"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smtClean="0"/>
              <a:t>        </a:t>
            </a:r>
            <a:r>
              <a:rPr sz="4250" spc="15" dirty="0" smtClean="0"/>
              <a:t>THE</a:t>
            </a:r>
            <a:r>
              <a:rPr sz="4250" spc="20" dirty="0" smtClean="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9" name="Text Placeholder 8"/>
          <p:cNvSpPr>
            <a:spLocks noGrp="1"/>
          </p:cNvSpPr>
          <p:nvPr>
            <p:ph type="body" idx="1"/>
          </p:nvPr>
        </p:nvSpPr>
        <p:spPr>
          <a:xfrm>
            <a:off x="1447800" y="1577340"/>
            <a:ext cx="9448800" cy="2308324"/>
          </a:xfrm>
        </p:spPr>
        <p:txBody>
          <a:bodyPr/>
          <a:lstStyle/>
          <a:p>
            <a:pPr algn="ctr">
              <a:lnSpc>
                <a:spcPct val="150000"/>
              </a:lnSpc>
            </a:pPr>
            <a:r>
              <a:rPr lang="en-US" sz="2000" dirty="0">
                <a:solidFill>
                  <a:srgbClr val="000000"/>
                </a:solidFill>
                <a:latin typeface="Times New Roman" panose="02020603050405020304" pitchFamily="18" charset="0"/>
                <a:cs typeface="Times New Roman" panose="02020603050405020304" pitchFamily="18" charset="0"/>
              </a:rPr>
              <a:t>Our solution's wow factor is the proactive implementation of robust detection and mitigation measures, which ensures the safeguarding of sensitive data and significantly reduces the risk of unauthorized access to critical information. This approach elevates cybersecurity resilience, providing a substantial boost in overall data security.</a:t>
            </a:r>
          </a:p>
          <a:p>
            <a:pPr algn="ctr">
              <a:lnSpc>
                <a:spcPct val="150000"/>
              </a:lnSpc>
            </a:pP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TotalTime>
  <Words>665</Words>
  <Application>Microsoft Office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vt:lpstr>
      <vt:lpstr>Office Theme</vt:lpstr>
      <vt:lpstr>JAKKAMPUDI TANMAYI SAI</vt:lpstr>
      <vt:lpstr>PROJECT TITLE :  KEYLOGGER AND SECURITY</vt:lpstr>
      <vt:lpstr>    AGENDA   </vt:lpstr>
      <vt:lpstr>Introduction</vt:lpstr>
      <vt:lpstr>PROBLEM  STATEMENT</vt:lpstr>
      <vt:lpstr>PROJECT OVERVIEW</vt:lpstr>
      <vt:lpstr>WHO ARE THE END USERS ?</vt:lpstr>
      <vt:lpstr>YOUR SOLUTION AND ITS VALUE PROPOSITION</vt:lpstr>
      <vt:lpstr>        THE WOW IN YOUR SOLUTION</vt:lpstr>
      <vt:lpstr>PowerPoint Presentation</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JAKKAMPUDI TANMAYI SAI</dc:title>
  <dc:creator>Personal</dc:creator>
  <cp:lastModifiedBy>Personal</cp:lastModifiedBy>
  <cp:revision>9</cp:revision>
  <dcterms:created xsi:type="dcterms:W3CDTF">2024-06-03T05:48:59Z</dcterms:created>
  <dcterms:modified xsi:type="dcterms:W3CDTF">2024-06-23T07:42:41Z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