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7" r:id="rId3"/>
    <p:sldId id="265"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323380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178781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581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280207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6382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258724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58224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356001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220370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425BC-C3B0-4373-B31B-AC03D380A60B}"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47753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425BC-C3B0-4373-B31B-AC03D380A60B}"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42309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425BC-C3B0-4373-B31B-AC03D380A60B}"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172783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425BC-C3B0-4373-B31B-AC03D380A60B}"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52164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425BC-C3B0-4373-B31B-AC03D380A60B}"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256921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425BC-C3B0-4373-B31B-AC03D380A60B}"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BE30A-8DF6-4935-AEEF-0F7ACE90672B}" type="slidenum">
              <a:rPr lang="en-IN" smtClean="0"/>
              <a:t>‹#›</a:t>
            </a:fld>
            <a:endParaRPr lang="en-IN"/>
          </a:p>
        </p:txBody>
      </p:sp>
    </p:spTree>
    <p:extLst>
      <p:ext uri="{BB962C8B-B14F-4D97-AF65-F5344CB8AC3E}">
        <p14:creationId xmlns:p14="http://schemas.microsoft.com/office/powerpoint/2010/main" val="290527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BE30A-8DF6-4935-AEEF-0F7ACE90672B}" type="slidenum">
              <a:rPr lang="en-IN" smtClean="0"/>
              <a:t>‹#›</a:t>
            </a:fld>
            <a:endParaRPr lang="en-IN"/>
          </a:p>
        </p:txBody>
      </p:sp>
      <p:sp>
        <p:nvSpPr>
          <p:cNvPr id="5" name="Date Placeholder 4"/>
          <p:cNvSpPr>
            <a:spLocks noGrp="1"/>
          </p:cNvSpPr>
          <p:nvPr>
            <p:ph type="dt" sz="half" idx="10"/>
          </p:nvPr>
        </p:nvSpPr>
        <p:spPr/>
        <p:txBody>
          <a:bodyPr/>
          <a:lstStyle/>
          <a:p>
            <a:fld id="{A54425BC-C3B0-4373-B31B-AC03D380A60B}" type="datetimeFigureOut">
              <a:rPr lang="en-IN" smtClean="0"/>
              <a:t>03-05-2021</a:t>
            </a:fld>
            <a:endParaRPr lang="en-IN"/>
          </a:p>
        </p:txBody>
      </p:sp>
    </p:spTree>
    <p:extLst>
      <p:ext uri="{BB962C8B-B14F-4D97-AF65-F5344CB8AC3E}">
        <p14:creationId xmlns:p14="http://schemas.microsoft.com/office/powerpoint/2010/main" val="212247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4425BC-C3B0-4373-B31B-AC03D380A60B}" type="datetimeFigureOut">
              <a:rPr lang="en-IN" smtClean="0"/>
              <a:t>03-05-2021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BE30A-8DF6-4935-AEEF-0F7ACE90672B}" type="slidenum">
              <a:rPr lang="en-IN" smtClean="0"/>
              <a:t>‹#›</a:t>
            </a:fld>
            <a:endParaRPr lang="en-IN"/>
          </a:p>
        </p:txBody>
      </p:sp>
    </p:spTree>
    <p:extLst>
      <p:ext uri="{BB962C8B-B14F-4D97-AF65-F5344CB8AC3E}">
        <p14:creationId xmlns:p14="http://schemas.microsoft.com/office/powerpoint/2010/main" val="150212283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A35-A02A-45B4-AFB8-FC60CE0B8ACC}"/>
              </a:ext>
            </a:extLst>
          </p:cNvPr>
          <p:cNvSpPr>
            <a:spLocks noGrp="1"/>
          </p:cNvSpPr>
          <p:nvPr>
            <p:ph type="title"/>
          </p:nvPr>
        </p:nvSpPr>
        <p:spPr>
          <a:xfrm>
            <a:off x="1996180" y="897792"/>
            <a:ext cx="8596668" cy="1320800"/>
          </a:xfrm>
        </p:spPr>
        <p:txBody>
          <a:bodyPr>
            <a:normAutofit/>
          </a:bodyPr>
          <a:lstStyle/>
          <a:p>
            <a:r>
              <a:rPr lang="en-US" sz="6000" b="1" dirty="0">
                <a:latin typeface="Times New Roman" panose="02020603050405020304" pitchFamily="18" charset="0"/>
                <a:cs typeface="Times New Roman" panose="02020603050405020304" pitchFamily="18" charset="0"/>
              </a:rPr>
              <a:t>Types of Encryption</a:t>
            </a:r>
            <a:endParaRPr lang="en-IN" sz="6000" dirty="0"/>
          </a:p>
        </p:txBody>
      </p:sp>
      <p:pic>
        <p:nvPicPr>
          <p:cNvPr id="4" name="Picture 3">
            <a:extLst>
              <a:ext uri="{FF2B5EF4-FFF2-40B4-BE49-F238E27FC236}">
                <a16:creationId xmlns:a16="http://schemas.microsoft.com/office/drawing/2014/main" id="{68459C2A-C0DB-474F-892F-BF04ABBED846}"/>
              </a:ext>
            </a:extLst>
          </p:cNvPr>
          <p:cNvPicPr>
            <a:picLocks noChangeAspect="1"/>
          </p:cNvPicPr>
          <p:nvPr/>
        </p:nvPicPr>
        <p:blipFill>
          <a:blip r:embed="rId2"/>
          <a:stretch>
            <a:fillRect/>
          </a:stretch>
        </p:blipFill>
        <p:spPr>
          <a:xfrm>
            <a:off x="2420082" y="2218592"/>
            <a:ext cx="5962650" cy="3581400"/>
          </a:xfrm>
          <a:prstGeom prst="rect">
            <a:avLst/>
          </a:prstGeom>
        </p:spPr>
      </p:pic>
    </p:spTree>
    <p:extLst>
      <p:ext uri="{BB962C8B-B14F-4D97-AF65-F5344CB8AC3E}">
        <p14:creationId xmlns:p14="http://schemas.microsoft.com/office/powerpoint/2010/main" val="27642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5BCE-8AC7-4A07-8752-DE47C2C0EB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encryption?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70A39C-AFA6-4502-A15B-638FEE24B765}"/>
              </a:ext>
            </a:extLst>
          </p:cNvPr>
          <p:cNvSpPr>
            <a:spLocks noGrp="1"/>
          </p:cNvSpPr>
          <p:nvPr>
            <p:ph idx="1"/>
          </p:nvPr>
        </p:nvSpPr>
        <p:spPr>
          <a:xfrm>
            <a:off x="677334" y="1340827"/>
            <a:ext cx="8596668" cy="4176346"/>
          </a:xfrm>
        </p:spPr>
        <p:txBody>
          <a:bodyPr>
            <a:normAutofit fontScale="92500"/>
          </a:bodyPr>
          <a:lstStyle/>
          <a:p>
            <a:pPr marL="0" indent="0" algn="just" fontAlgn="base">
              <a:buNone/>
            </a:pPr>
            <a:r>
              <a:rPr lang="en-US" sz="1800" b="0" i="0" dirty="0">
                <a:solidFill>
                  <a:schemeClr val="tx1"/>
                </a:solidFill>
                <a:effectLst/>
                <a:latin typeface="Times New Roman" panose="02020603050405020304" pitchFamily="18" charset="0"/>
                <a:cs typeface="Times New Roman" panose="02020603050405020304" pitchFamily="18" charset="0"/>
              </a:rPr>
              <a:t>In cryptography, encryption is the process of encoding a message or information in a way that only authorized parties can access it and those who are not authorized cannot.</a:t>
            </a:r>
          </a:p>
          <a:p>
            <a:pPr marL="0" indent="0" algn="just" fontAlgn="base">
              <a:buNone/>
            </a:pPr>
            <a:r>
              <a:rPr lang="en-IN" sz="1800" b="0" i="0" dirty="0">
                <a:solidFill>
                  <a:schemeClr val="tx1"/>
                </a:solidFill>
                <a:effectLst/>
                <a:latin typeface="Times New Roman" panose="02020603050405020304" pitchFamily="18" charset="0"/>
                <a:cs typeface="Times New Roman" panose="02020603050405020304" pitchFamily="18" charset="0"/>
              </a:rPr>
              <a:t>Types / Methods</a:t>
            </a:r>
          </a:p>
          <a:p>
            <a:pPr marL="0" indent="0" algn="just" fontAlgn="base">
              <a:buNone/>
            </a:pPr>
            <a:r>
              <a:rPr lang="en-US" sz="1800" b="1" i="0" dirty="0">
                <a:solidFill>
                  <a:schemeClr val="tx1"/>
                </a:solidFill>
                <a:effectLst/>
                <a:latin typeface="Times New Roman" panose="02020603050405020304" pitchFamily="18" charset="0"/>
                <a:cs typeface="Times New Roman" panose="02020603050405020304" pitchFamily="18" charset="0"/>
              </a:rPr>
              <a:t>Asymmetric Encryption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1800" b="0" i="0" dirty="0">
                <a:solidFill>
                  <a:schemeClr val="tx1"/>
                </a:solidFill>
                <a:effectLst/>
                <a:latin typeface="Times New Roman" panose="02020603050405020304" pitchFamily="18" charset="0"/>
                <a:cs typeface="Times New Roman" panose="02020603050405020304" pitchFamily="18" charset="0"/>
              </a:rPr>
              <a:t>In public-key encryption schemes, the encryption key is published for anyone to use and for encrypting messages. Only the receiving party has access to the decryption key that enables messages to be read. Public-key encryption was first described in a secret document in 1973. Before that, all encryption schemes were symmetric-key (also called private-key).</a:t>
            </a:r>
          </a:p>
          <a:p>
            <a:pPr marL="0" indent="0" algn="just" fontAlgn="base">
              <a:buNone/>
            </a:pPr>
            <a:r>
              <a:rPr lang="en-US" sz="1800" b="1" i="0" dirty="0">
                <a:solidFill>
                  <a:schemeClr val="tx1"/>
                </a:solidFill>
                <a:effectLst/>
                <a:latin typeface="Times New Roman" panose="02020603050405020304" pitchFamily="18" charset="0"/>
                <a:cs typeface="Times New Roman" panose="02020603050405020304" pitchFamily="18" charset="0"/>
              </a:rPr>
              <a:t>Symmetric Encryption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1800" b="0" i="0" dirty="0">
                <a:solidFill>
                  <a:schemeClr val="tx1"/>
                </a:solidFill>
                <a:effectLst/>
                <a:latin typeface="Times New Roman" panose="02020603050405020304" pitchFamily="18" charset="0"/>
                <a:cs typeface="Times New Roman" panose="02020603050405020304" pitchFamily="18" charset="0"/>
              </a:rPr>
              <a:t>In symmetric-key schemes, the encryption and decryption keys are the same. Communicating parties must have the same key in order to achieve secure communication.</a:t>
            </a:r>
            <a:br>
              <a:rPr lang="en-US" sz="1800" dirty="0">
                <a:solidFill>
                  <a:schemeClr val="tx1"/>
                </a:solidFill>
                <a:effectLst/>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A18C3B-D220-4C92-822D-E9723651D588}"/>
              </a:ext>
            </a:extLst>
          </p:cNvPr>
          <p:cNvPicPr>
            <a:picLocks noChangeAspect="1"/>
          </p:cNvPicPr>
          <p:nvPr/>
        </p:nvPicPr>
        <p:blipFill>
          <a:blip r:embed="rId2"/>
          <a:stretch>
            <a:fillRect/>
          </a:stretch>
        </p:blipFill>
        <p:spPr>
          <a:xfrm>
            <a:off x="6096000" y="4927601"/>
            <a:ext cx="3198202" cy="1805109"/>
          </a:xfrm>
          <a:prstGeom prst="rect">
            <a:avLst/>
          </a:prstGeom>
        </p:spPr>
      </p:pic>
    </p:spTree>
    <p:extLst>
      <p:ext uri="{BB962C8B-B14F-4D97-AF65-F5344CB8AC3E}">
        <p14:creationId xmlns:p14="http://schemas.microsoft.com/office/powerpoint/2010/main" val="143226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B260-AE75-44BE-AC88-14B290442272}"/>
              </a:ext>
            </a:extLst>
          </p:cNvPr>
          <p:cNvSpPr>
            <a:spLocks noGrp="1"/>
          </p:cNvSpPr>
          <p:nvPr>
            <p:ph type="title"/>
          </p:nvPr>
        </p:nvSpPr>
        <p:spPr>
          <a:xfrm>
            <a:off x="2400626" y="1541585"/>
            <a:ext cx="8596668" cy="2414954"/>
          </a:xfrm>
        </p:spPr>
        <p:txBody>
          <a:bodyPr>
            <a:normAutofit/>
          </a:bodyPr>
          <a:lstStyle/>
          <a:p>
            <a:r>
              <a:rPr lang="en-US" sz="4800" b="1" dirty="0"/>
              <a:t>Encryption Algorithms</a:t>
            </a:r>
            <a:endParaRPr lang="en-IN" sz="4800" b="1" dirty="0"/>
          </a:p>
        </p:txBody>
      </p:sp>
      <p:pic>
        <p:nvPicPr>
          <p:cNvPr id="4" name="Picture 3">
            <a:extLst>
              <a:ext uri="{FF2B5EF4-FFF2-40B4-BE49-F238E27FC236}">
                <a16:creationId xmlns:a16="http://schemas.microsoft.com/office/drawing/2014/main" id="{2FF33ED2-8E8C-4090-AC89-9759B0DCC061}"/>
              </a:ext>
            </a:extLst>
          </p:cNvPr>
          <p:cNvPicPr>
            <a:picLocks noChangeAspect="1"/>
          </p:cNvPicPr>
          <p:nvPr/>
        </p:nvPicPr>
        <p:blipFill>
          <a:blip r:embed="rId2"/>
          <a:stretch>
            <a:fillRect/>
          </a:stretch>
        </p:blipFill>
        <p:spPr>
          <a:xfrm>
            <a:off x="2583473" y="2365131"/>
            <a:ext cx="5829300" cy="3758711"/>
          </a:xfrm>
          <a:prstGeom prst="rect">
            <a:avLst/>
          </a:prstGeom>
        </p:spPr>
      </p:pic>
    </p:spTree>
    <p:extLst>
      <p:ext uri="{BB962C8B-B14F-4D97-AF65-F5344CB8AC3E}">
        <p14:creationId xmlns:p14="http://schemas.microsoft.com/office/powerpoint/2010/main" val="5523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1901-1B51-4276-B12E-E4DE4975778E}"/>
              </a:ext>
            </a:extLst>
          </p:cNvPr>
          <p:cNvSpPr>
            <a:spLocks noGrp="1"/>
          </p:cNvSpPr>
          <p:nvPr>
            <p:ph type="title"/>
          </p:nvPr>
        </p:nvSpPr>
        <p:spPr/>
        <p:txBody>
          <a:bodyPr/>
          <a:lstStyle/>
          <a:p>
            <a:r>
              <a:rPr lang="en-US" b="1" i="0" dirty="0">
                <a:solidFill>
                  <a:srgbClr val="00B0F0"/>
                </a:solidFill>
                <a:effectLst/>
                <a:latin typeface="Times New Roman" panose="02020603050405020304" pitchFamily="18" charset="0"/>
                <a:cs typeface="Times New Roman" panose="02020603050405020304" pitchFamily="18" charset="0"/>
              </a:rPr>
              <a:t>Triple DES Encryption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2A87DA-4145-4929-AF1B-0144EB6DB9CE}"/>
              </a:ext>
            </a:extLst>
          </p:cNvPr>
          <p:cNvSpPr>
            <a:spLocks noGrp="1"/>
          </p:cNvSpPr>
          <p:nvPr>
            <p:ph idx="1"/>
          </p:nvPr>
        </p:nvSpPr>
        <p:spPr>
          <a:xfrm>
            <a:off x="677334" y="1342904"/>
            <a:ext cx="8596668" cy="3880773"/>
          </a:xfrm>
        </p:spPr>
        <p:txBody>
          <a:bodyPr>
            <a:normAutofit/>
          </a:bodyPr>
          <a:lstStyle/>
          <a:p>
            <a:pPr algn="just" fontAlgn="base"/>
            <a:r>
              <a:rPr lang="en-US" sz="2000" b="1" i="0" dirty="0">
                <a:solidFill>
                  <a:schemeClr val="tx1"/>
                </a:solidFill>
                <a:effectLst/>
                <a:latin typeface="Times New Roman" panose="02020603050405020304" pitchFamily="18" charset="0"/>
                <a:cs typeface="Times New Roman" panose="02020603050405020304" pitchFamily="18" charset="0"/>
              </a:rPr>
              <a:t>Triple DES </a:t>
            </a:r>
            <a:r>
              <a:rPr lang="en-US" sz="2000" b="0" i="0" dirty="0">
                <a:solidFill>
                  <a:schemeClr val="tx1"/>
                </a:solidFill>
                <a:effectLst/>
                <a:latin typeface="Times New Roman" panose="02020603050405020304" pitchFamily="18" charset="0"/>
                <a:cs typeface="Times New Roman" panose="02020603050405020304" pitchFamily="18" charset="0"/>
              </a:rPr>
              <a:t>was designed to replace the original Data Encryption Standard (DES) algorithm, which hackers learned to defeat with ease. At one time, </a:t>
            </a:r>
            <a:r>
              <a:rPr lang="en-US" sz="2000" b="1" i="0" dirty="0">
                <a:solidFill>
                  <a:schemeClr val="tx1"/>
                </a:solidFill>
                <a:effectLst/>
                <a:latin typeface="Times New Roman" panose="02020603050405020304" pitchFamily="18" charset="0"/>
                <a:cs typeface="Times New Roman" panose="02020603050405020304" pitchFamily="18" charset="0"/>
              </a:rPr>
              <a:t>Triple DES </a:t>
            </a:r>
            <a:r>
              <a:rPr lang="en-US" sz="2000" b="0" i="0" dirty="0">
                <a:solidFill>
                  <a:schemeClr val="tx1"/>
                </a:solidFill>
                <a:effectLst/>
                <a:latin typeface="Times New Roman" panose="02020603050405020304" pitchFamily="18" charset="0"/>
                <a:cs typeface="Times New Roman" panose="02020603050405020304" pitchFamily="18" charset="0"/>
              </a:rPr>
              <a:t>was the recommended standard and the most widely used symmetric algorithm in the industry.</a:t>
            </a:r>
          </a:p>
          <a:p>
            <a:pPr algn="just" fontAlgn="base"/>
            <a:r>
              <a:rPr lang="en-US" sz="2000" b="1" i="0" dirty="0">
                <a:solidFill>
                  <a:schemeClr val="tx1"/>
                </a:solidFill>
                <a:effectLst/>
                <a:latin typeface="Times New Roman" panose="02020603050405020304" pitchFamily="18" charset="0"/>
                <a:cs typeface="Times New Roman" panose="02020603050405020304" pitchFamily="18" charset="0"/>
              </a:rPr>
              <a:t>Triple DES </a:t>
            </a:r>
            <a:r>
              <a:rPr lang="en-US" sz="2000" b="0" i="0" dirty="0">
                <a:solidFill>
                  <a:schemeClr val="tx1"/>
                </a:solidFill>
                <a:effectLst/>
                <a:latin typeface="Times New Roman" panose="02020603050405020304" pitchFamily="18" charset="0"/>
                <a:cs typeface="Times New Roman" panose="02020603050405020304" pitchFamily="18" charset="0"/>
              </a:rPr>
              <a:t>uses three individual keys with 56 bits each. The total key length adds up to 168 bits, but experts say that 112-bits in key strength is more like it.</a:t>
            </a:r>
          </a:p>
          <a:p>
            <a:pPr algn="just" fontAlgn="base"/>
            <a:r>
              <a:rPr lang="en-US" sz="2000" b="0" i="0" dirty="0">
                <a:solidFill>
                  <a:schemeClr val="tx1"/>
                </a:solidFill>
                <a:effectLst/>
                <a:latin typeface="Times New Roman" panose="02020603050405020304" pitchFamily="18" charset="0"/>
                <a:cs typeface="Times New Roman" panose="02020603050405020304" pitchFamily="18" charset="0"/>
              </a:rPr>
              <a:t>Though it is slowly being phased out, </a:t>
            </a:r>
            <a:r>
              <a:rPr lang="en-US" sz="2000" b="1" i="0" dirty="0">
                <a:solidFill>
                  <a:schemeClr val="tx1"/>
                </a:solidFill>
                <a:effectLst/>
                <a:latin typeface="Times New Roman" panose="02020603050405020304" pitchFamily="18" charset="0"/>
                <a:cs typeface="Times New Roman" panose="02020603050405020304" pitchFamily="18" charset="0"/>
              </a:rPr>
              <a:t>Triple DES </a:t>
            </a:r>
            <a:r>
              <a:rPr lang="en-US" sz="2000" b="0" i="0" dirty="0">
                <a:solidFill>
                  <a:schemeClr val="tx1"/>
                </a:solidFill>
                <a:effectLst/>
                <a:latin typeface="Times New Roman" panose="02020603050405020304" pitchFamily="18" charset="0"/>
                <a:cs typeface="Times New Roman" panose="02020603050405020304" pitchFamily="18" charset="0"/>
              </a:rPr>
              <a:t>is still a dependable hardware encryption solution for financial services and other industries.</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A79845-9FD4-4C1B-9964-034553F5DA55}"/>
              </a:ext>
            </a:extLst>
          </p:cNvPr>
          <p:cNvPicPr>
            <a:picLocks noChangeAspect="1"/>
          </p:cNvPicPr>
          <p:nvPr/>
        </p:nvPicPr>
        <p:blipFill>
          <a:blip r:embed="rId2"/>
          <a:stretch>
            <a:fillRect/>
          </a:stretch>
        </p:blipFill>
        <p:spPr>
          <a:xfrm>
            <a:off x="2356338" y="4143496"/>
            <a:ext cx="4876800" cy="2743200"/>
          </a:xfrm>
          <a:prstGeom prst="rect">
            <a:avLst/>
          </a:prstGeom>
        </p:spPr>
      </p:pic>
    </p:spTree>
    <p:extLst>
      <p:ext uri="{BB962C8B-B14F-4D97-AF65-F5344CB8AC3E}">
        <p14:creationId xmlns:p14="http://schemas.microsoft.com/office/powerpoint/2010/main" val="5576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27E0-4905-4759-B73D-382D9E2CA32B}"/>
              </a:ext>
            </a:extLst>
          </p:cNvPr>
          <p:cNvSpPr>
            <a:spLocks noGrp="1"/>
          </p:cNvSpPr>
          <p:nvPr>
            <p:ph type="title"/>
          </p:nvPr>
        </p:nvSpPr>
        <p:spPr/>
        <p:txBody>
          <a:bodyPr/>
          <a:lstStyle/>
          <a:p>
            <a:r>
              <a:rPr lang="en-US" b="1" i="0" dirty="0">
                <a:solidFill>
                  <a:srgbClr val="00B0F0"/>
                </a:solidFill>
                <a:effectLst/>
                <a:latin typeface="Times New Roman" panose="02020603050405020304" pitchFamily="18" charset="0"/>
                <a:cs typeface="Times New Roman" panose="02020603050405020304" pitchFamily="18" charset="0"/>
              </a:rPr>
              <a:t>RSA Encryption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83987-E78D-43C2-B0CB-DD827E2152EE}"/>
              </a:ext>
            </a:extLst>
          </p:cNvPr>
          <p:cNvSpPr>
            <a:spLocks noGrp="1"/>
          </p:cNvSpPr>
          <p:nvPr>
            <p:ph idx="1"/>
          </p:nvPr>
        </p:nvSpPr>
        <p:spPr>
          <a:xfrm>
            <a:off x="677334" y="1600201"/>
            <a:ext cx="8596668" cy="4441162"/>
          </a:xfrm>
        </p:spPr>
        <p:txBody>
          <a:bodyPr>
            <a:normAutofit/>
          </a:bodyPr>
          <a:lstStyle/>
          <a:p>
            <a:pPr algn="just" fontAlgn="base"/>
            <a:r>
              <a:rPr lang="en-US" sz="2000" b="1" i="0" dirty="0">
                <a:solidFill>
                  <a:schemeClr val="tx1"/>
                </a:solidFill>
                <a:effectLst/>
                <a:latin typeface="Times New Roman" panose="02020603050405020304" pitchFamily="18" charset="0"/>
                <a:cs typeface="Times New Roman" panose="02020603050405020304" pitchFamily="18" charset="0"/>
              </a:rPr>
              <a:t>RSA</a:t>
            </a:r>
            <a:r>
              <a:rPr lang="en-US" sz="2000" b="0" i="0" dirty="0">
                <a:solidFill>
                  <a:schemeClr val="tx1"/>
                </a:solidFill>
                <a:effectLst/>
                <a:latin typeface="Times New Roman" panose="02020603050405020304" pitchFamily="18" charset="0"/>
                <a:cs typeface="Times New Roman" panose="02020603050405020304" pitchFamily="18" charset="0"/>
              </a:rPr>
              <a:t> is a public-key encryption algorithm and the standard for encrypting data sent over the internet. It also happens to be one of the methods used in PGP and GPG programs.</a:t>
            </a:r>
          </a:p>
          <a:p>
            <a:pPr algn="just" fontAlgn="base"/>
            <a:r>
              <a:rPr lang="en-US" sz="2000" b="0" i="0" dirty="0">
                <a:solidFill>
                  <a:schemeClr val="tx1"/>
                </a:solidFill>
                <a:effectLst/>
                <a:latin typeface="Times New Roman" panose="02020603050405020304" pitchFamily="18" charset="0"/>
                <a:cs typeface="Times New Roman" panose="02020603050405020304" pitchFamily="18" charset="0"/>
              </a:rPr>
              <a:t>Unlike Triple DES, </a:t>
            </a:r>
            <a:r>
              <a:rPr lang="en-US" sz="2000" b="1" i="0" dirty="0">
                <a:solidFill>
                  <a:schemeClr val="tx1"/>
                </a:solidFill>
                <a:effectLst/>
                <a:latin typeface="Times New Roman" panose="02020603050405020304" pitchFamily="18" charset="0"/>
                <a:cs typeface="Times New Roman" panose="02020603050405020304" pitchFamily="18" charset="0"/>
              </a:rPr>
              <a:t>RSA</a:t>
            </a:r>
            <a:r>
              <a:rPr lang="en-US" sz="2000" b="0" i="0" dirty="0">
                <a:solidFill>
                  <a:schemeClr val="tx1"/>
                </a:solidFill>
                <a:effectLst/>
                <a:latin typeface="Times New Roman" panose="02020603050405020304" pitchFamily="18" charset="0"/>
                <a:cs typeface="Times New Roman" panose="02020603050405020304" pitchFamily="18" charset="0"/>
              </a:rPr>
              <a:t> is considered an asymmetric encryption algorithm because it uses a pair of keys. The public key is used to encrypt a message and a private key to decrypt it. It takes attackers quite a bit of time and processing power to break this encryption code.</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48B6CB-5EC0-47E6-A349-8291B9A836B0}"/>
              </a:ext>
            </a:extLst>
          </p:cNvPr>
          <p:cNvPicPr>
            <a:picLocks noChangeAspect="1"/>
          </p:cNvPicPr>
          <p:nvPr/>
        </p:nvPicPr>
        <p:blipFill>
          <a:blip r:embed="rId2"/>
          <a:stretch>
            <a:fillRect/>
          </a:stretch>
        </p:blipFill>
        <p:spPr>
          <a:xfrm>
            <a:off x="1053612" y="4273061"/>
            <a:ext cx="5690088" cy="2111619"/>
          </a:xfrm>
          <a:prstGeom prst="rect">
            <a:avLst/>
          </a:prstGeom>
        </p:spPr>
      </p:pic>
    </p:spTree>
    <p:extLst>
      <p:ext uri="{BB962C8B-B14F-4D97-AF65-F5344CB8AC3E}">
        <p14:creationId xmlns:p14="http://schemas.microsoft.com/office/powerpoint/2010/main" val="371999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3E95-CD9F-49F3-B5D0-27FAE75EAAA3}"/>
              </a:ext>
            </a:extLst>
          </p:cNvPr>
          <p:cNvSpPr>
            <a:spLocks noGrp="1"/>
          </p:cNvSpPr>
          <p:nvPr>
            <p:ph type="title"/>
          </p:nvPr>
        </p:nvSpPr>
        <p:spPr/>
        <p:txBody>
          <a:bodyPr/>
          <a:lstStyle/>
          <a:p>
            <a:r>
              <a:rPr lang="en-US" b="1" i="0" dirty="0">
                <a:solidFill>
                  <a:srgbClr val="00B0F0"/>
                </a:solidFill>
                <a:effectLst/>
                <a:latin typeface="Times New Roman" panose="02020603050405020304" pitchFamily="18" charset="0"/>
                <a:cs typeface="Times New Roman" panose="02020603050405020304" pitchFamily="18" charset="0"/>
              </a:rPr>
              <a:t>Advanced Encryption Standards (AES)</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4B518-F261-41B3-ABED-976D8E2CE187}"/>
              </a:ext>
            </a:extLst>
          </p:cNvPr>
          <p:cNvSpPr>
            <a:spLocks noGrp="1"/>
          </p:cNvSpPr>
          <p:nvPr>
            <p:ph idx="1"/>
          </p:nvPr>
        </p:nvSpPr>
        <p:spPr>
          <a:xfrm>
            <a:off x="677334" y="1395658"/>
            <a:ext cx="8596668" cy="3880773"/>
          </a:xfrm>
        </p:spPr>
        <p:txBody>
          <a:bodyPr>
            <a:normAutofit/>
          </a:bodyPr>
          <a:lstStyle/>
          <a:p>
            <a:pPr algn="l" fontAlgn="base"/>
            <a:r>
              <a:rPr lang="en-US" sz="2000" b="0" i="0" dirty="0">
                <a:solidFill>
                  <a:schemeClr val="tx1"/>
                </a:solidFill>
                <a:effectLst/>
                <a:latin typeface="Times New Roman" panose="02020603050405020304" pitchFamily="18" charset="0"/>
                <a:cs typeface="Times New Roman" panose="02020603050405020304" pitchFamily="18" charset="0"/>
              </a:rPr>
              <a:t>The </a:t>
            </a:r>
            <a:r>
              <a:rPr lang="en-US" sz="2000" b="1" i="0" dirty="0">
                <a:solidFill>
                  <a:schemeClr val="tx1"/>
                </a:solidFill>
                <a:effectLst/>
                <a:latin typeface="Times New Roman" panose="02020603050405020304" pitchFamily="18" charset="0"/>
                <a:cs typeface="Times New Roman" panose="02020603050405020304" pitchFamily="18" charset="0"/>
              </a:rPr>
              <a:t>Advanced Encryption Standard (AES) </a:t>
            </a:r>
            <a:r>
              <a:rPr lang="en-US" sz="2000" b="0" i="0" dirty="0">
                <a:solidFill>
                  <a:schemeClr val="tx1"/>
                </a:solidFill>
                <a:effectLst/>
                <a:latin typeface="Times New Roman" panose="02020603050405020304" pitchFamily="18" charset="0"/>
                <a:cs typeface="Times New Roman" panose="02020603050405020304" pitchFamily="18" charset="0"/>
              </a:rPr>
              <a:t>is the algorithm trusted as the standard by the U.S. government and many other organizations.</a:t>
            </a:r>
          </a:p>
          <a:p>
            <a:pPr algn="l" fontAlgn="base"/>
            <a:r>
              <a:rPr lang="en-US" sz="2000" b="0" i="0" dirty="0">
                <a:solidFill>
                  <a:schemeClr val="tx1"/>
                </a:solidFill>
                <a:effectLst/>
                <a:latin typeface="Times New Roman" panose="02020603050405020304" pitchFamily="18" charset="0"/>
                <a:cs typeface="Times New Roman" panose="02020603050405020304" pitchFamily="18" charset="0"/>
              </a:rPr>
              <a:t>Although it is extremely efficient in 128-bit form, </a:t>
            </a:r>
            <a:r>
              <a:rPr lang="en-US" sz="2000" b="1" i="0" dirty="0">
                <a:solidFill>
                  <a:schemeClr val="tx1"/>
                </a:solidFill>
                <a:effectLst/>
                <a:latin typeface="Times New Roman" panose="02020603050405020304" pitchFamily="18" charset="0"/>
                <a:cs typeface="Times New Roman" panose="02020603050405020304" pitchFamily="18" charset="0"/>
              </a:rPr>
              <a:t>AES</a:t>
            </a:r>
            <a:r>
              <a:rPr lang="en-US" sz="2000" b="0" i="0" dirty="0">
                <a:solidFill>
                  <a:schemeClr val="tx1"/>
                </a:solidFill>
                <a:effectLst/>
                <a:latin typeface="Times New Roman" panose="02020603050405020304" pitchFamily="18" charset="0"/>
                <a:cs typeface="Times New Roman" panose="02020603050405020304" pitchFamily="18" charset="0"/>
              </a:rPr>
              <a:t> encryption also uses keys of 192 and 256 bits for heavy-duty encryption.</a:t>
            </a:r>
          </a:p>
          <a:p>
            <a:pPr algn="l" fontAlgn="base"/>
            <a:r>
              <a:rPr lang="en-US" sz="2000" b="1" i="0" dirty="0">
                <a:solidFill>
                  <a:schemeClr val="tx1"/>
                </a:solidFill>
                <a:effectLst/>
                <a:latin typeface="Times New Roman" panose="02020603050405020304" pitchFamily="18" charset="0"/>
                <a:cs typeface="Times New Roman" panose="02020603050405020304" pitchFamily="18" charset="0"/>
              </a:rPr>
              <a:t>AES </a:t>
            </a:r>
            <a:r>
              <a:rPr lang="en-US" sz="2000" b="0" i="0" dirty="0">
                <a:solidFill>
                  <a:schemeClr val="tx1"/>
                </a:solidFill>
                <a:effectLst/>
                <a:latin typeface="Times New Roman" panose="02020603050405020304" pitchFamily="18" charset="0"/>
                <a:cs typeface="Times New Roman" panose="02020603050405020304" pitchFamily="18" charset="0"/>
              </a:rPr>
              <a:t>is considered resistant to all attacks, with the exception of brute-force attacks, which attempt to decipher messages using all possible combinations in the 128-, 192- or 256-bit cipher. Still, security experts believe that </a:t>
            </a:r>
            <a:r>
              <a:rPr lang="en-US" sz="2000" b="1" i="0" dirty="0">
                <a:solidFill>
                  <a:schemeClr val="tx1"/>
                </a:solidFill>
                <a:effectLst/>
                <a:latin typeface="Times New Roman" panose="02020603050405020304" pitchFamily="18" charset="0"/>
                <a:cs typeface="Times New Roman" panose="02020603050405020304" pitchFamily="18" charset="0"/>
              </a:rPr>
              <a:t>AES </a:t>
            </a:r>
            <a:r>
              <a:rPr lang="en-US" sz="2000" b="0" i="0" dirty="0">
                <a:solidFill>
                  <a:schemeClr val="tx1"/>
                </a:solidFill>
                <a:effectLst/>
                <a:latin typeface="Times New Roman" panose="02020603050405020304" pitchFamily="18" charset="0"/>
                <a:cs typeface="Times New Roman" panose="02020603050405020304" pitchFamily="18" charset="0"/>
              </a:rPr>
              <a:t>will eventually become the standard for encrypting data in the private sector.</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4DDFD8-999D-4BCB-B540-1C1C37E4EDB1}"/>
              </a:ext>
            </a:extLst>
          </p:cNvPr>
          <p:cNvPicPr>
            <a:picLocks noChangeAspect="1"/>
          </p:cNvPicPr>
          <p:nvPr/>
        </p:nvPicPr>
        <p:blipFill>
          <a:blip r:embed="rId2"/>
          <a:stretch>
            <a:fillRect/>
          </a:stretch>
        </p:blipFill>
        <p:spPr>
          <a:xfrm>
            <a:off x="975946" y="4262192"/>
            <a:ext cx="5926016" cy="2400300"/>
          </a:xfrm>
          <a:prstGeom prst="rect">
            <a:avLst/>
          </a:prstGeom>
        </p:spPr>
      </p:pic>
    </p:spTree>
    <p:extLst>
      <p:ext uri="{BB962C8B-B14F-4D97-AF65-F5344CB8AC3E}">
        <p14:creationId xmlns:p14="http://schemas.microsoft.com/office/powerpoint/2010/main" val="879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7E05-96C9-4DF5-8743-07A080A34A00}"/>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BLOWFISH</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32E5E-0B30-4086-921B-2A4BABD10035}"/>
              </a:ext>
            </a:extLst>
          </p:cNvPr>
          <p:cNvSpPr>
            <a:spLocks noGrp="1"/>
          </p:cNvSpPr>
          <p:nvPr>
            <p:ph idx="1"/>
          </p:nvPr>
        </p:nvSpPr>
        <p:spPr>
          <a:xfrm>
            <a:off x="677334" y="1553920"/>
            <a:ext cx="8596668" cy="3880773"/>
          </a:xfrm>
        </p:spPr>
        <p:txBody>
          <a:bodyPr>
            <a:normAutofit/>
          </a:bodyPr>
          <a:lstStyle/>
          <a:p>
            <a:pPr algn="just"/>
            <a:r>
              <a:rPr lang="en-US" sz="2000" b="1" i="0" u="none" strike="noStrike" dirty="0">
                <a:solidFill>
                  <a:schemeClr val="tx1"/>
                </a:solidFill>
                <a:effectLst/>
                <a:latin typeface="Times New Roman" panose="02020603050405020304" pitchFamily="18" charset="0"/>
                <a:cs typeface="Times New Roman" panose="02020603050405020304" pitchFamily="18" charset="0"/>
              </a:rPr>
              <a:t>Blowfish</a:t>
            </a:r>
            <a:r>
              <a:rPr lang="en-US" sz="2000" b="0" i="0" dirty="0">
                <a:solidFill>
                  <a:schemeClr val="tx1"/>
                </a:solidFill>
                <a:effectLst/>
                <a:latin typeface="Times New Roman" panose="02020603050405020304" pitchFamily="18" charset="0"/>
                <a:cs typeface="Times New Roman" panose="02020603050405020304" pitchFamily="18" charset="0"/>
              </a:rPr>
              <a:t> is yet another algorithm designed to replace DES. This symmetric cipher splits messages into blocks of 64 bits and encrypts them individually.</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Blowfish</a:t>
            </a:r>
            <a:r>
              <a:rPr lang="en-US" sz="2000" b="0" i="0" dirty="0">
                <a:solidFill>
                  <a:schemeClr val="tx1"/>
                </a:solidFill>
                <a:effectLst/>
                <a:latin typeface="Times New Roman" panose="02020603050405020304" pitchFamily="18" charset="0"/>
                <a:cs typeface="Times New Roman" panose="02020603050405020304" pitchFamily="18" charset="0"/>
              </a:rPr>
              <a:t> is known for both its tremendous speed and overall effectiveness as many claim that it has never been defeated. Meanwhile, vendors have taken full advantage of its free availability in the public domain.</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Blowfish</a:t>
            </a:r>
            <a:r>
              <a:rPr lang="en-US" sz="2000" b="0" i="0" dirty="0">
                <a:solidFill>
                  <a:schemeClr val="tx1"/>
                </a:solidFill>
                <a:effectLst/>
                <a:latin typeface="Times New Roman" panose="02020603050405020304" pitchFamily="18" charset="0"/>
                <a:cs typeface="Times New Roman" panose="02020603050405020304" pitchFamily="18" charset="0"/>
              </a:rPr>
              <a:t> can be found in software categories ranging from e-commerce platforms for securing payments to password management tools, where it used to protect passwords. It’s definitely one of the more flexible encryption methods available.</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A71154-B7A5-4D4E-80C2-3698008A2A0F}"/>
              </a:ext>
            </a:extLst>
          </p:cNvPr>
          <p:cNvPicPr>
            <a:picLocks noChangeAspect="1"/>
          </p:cNvPicPr>
          <p:nvPr/>
        </p:nvPicPr>
        <p:blipFill>
          <a:blip r:embed="rId2"/>
          <a:stretch>
            <a:fillRect/>
          </a:stretch>
        </p:blipFill>
        <p:spPr>
          <a:xfrm>
            <a:off x="2667000" y="4536830"/>
            <a:ext cx="4287715" cy="2321169"/>
          </a:xfrm>
          <a:prstGeom prst="rect">
            <a:avLst/>
          </a:prstGeom>
        </p:spPr>
      </p:pic>
    </p:spTree>
    <p:extLst>
      <p:ext uri="{BB962C8B-B14F-4D97-AF65-F5344CB8AC3E}">
        <p14:creationId xmlns:p14="http://schemas.microsoft.com/office/powerpoint/2010/main" val="5276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AD67-7DFA-4C52-80C1-076F7EAB3ADE}"/>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TWOFISH</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37E515-37E9-44E6-B705-BE6BBF330E6E}"/>
              </a:ext>
            </a:extLst>
          </p:cNvPr>
          <p:cNvSpPr>
            <a:spLocks noGrp="1"/>
          </p:cNvSpPr>
          <p:nvPr>
            <p:ph idx="1"/>
          </p:nvPr>
        </p:nvSpPr>
        <p:spPr>
          <a:xfrm>
            <a:off x="677334" y="1606673"/>
            <a:ext cx="8596668" cy="3880773"/>
          </a:xfrm>
        </p:spPr>
        <p:txBody>
          <a:bodyPr>
            <a:norm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Computer security expert Bruce </a:t>
            </a:r>
            <a:r>
              <a:rPr lang="en-US" sz="2000" b="0" i="0" dirty="0" err="1">
                <a:solidFill>
                  <a:schemeClr val="tx1"/>
                </a:solidFill>
                <a:effectLst/>
                <a:latin typeface="Times New Roman" panose="02020603050405020304" pitchFamily="18" charset="0"/>
                <a:cs typeface="Times New Roman" panose="02020603050405020304" pitchFamily="18" charset="0"/>
              </a:rPr>
              <a:t>Schneier</a:t>
            </a:r>
            <a:r>
              <a:rPr lang="en-US" sz="2000" b="0" i="0" dirty="0">
                <a:solidFill>
                  <a:schemeClr val="tx1"/>
                </a:solidFill>
                <a:effectLst/>
                <a:latin typeface="Times New Roman" panose="02020603050405020304" pitchFamily="18" charset="0"/>
                <a:cs typeface="Times New Roman" panose="02020603050405020304" pitchFamily="18" charset="0"/>
              </a:rPr>
              <a:t> is the mastermind behind Blowfish and its successor </a:t>
            </a:r>
            <a:r>
              <a:rPr lang="en-US" sz="2000" b="1" i="0" strike="noStrike" dirty="0">
                <a:solidFill>
                  <a:schemeClr val="tx1"/>
                </a:solidFill>
                <a:effectLst/>
                <a:latin typeface="Times New Roman" panose="02020603050405020304" pitchFamily="18" charset="0"/>
                <a:cs typeface="Times New Roman" panose="02020603050405020304" pitchFamily="18" charset="0"/>
              </a:rPr>
              <a:t>Twofish</a:t>
            </a:r>
            <a:r>
              <a:rPr lang="en-US" sz="2000" b="0" i="0" dirty="0">
                <a:solidFill>
                  <a:schemeClr val="tx1"/>
                </a:solidFill>
                <a:effectLst/>
                <a:latin typeface="Times New Roman" panose="02020603050405020304" pitchFamily="18" charset="0"/>
                <a:cs typeface="Times New Roman" panose="02020603050405020304" pitchFamily="18" charset="0"/>
              </a:rPr>
              <a:t>. Keys used in this algorithm may be up to 256 bits in length and as a symmetric technique, only one key is needed.</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Twofish</a:t>
            </a:r>
            <a:r>
              <a:rPr lang="en-US" sz="2000" b="0" i="0" dirty="0">
                <a:solidFill>
                  <a:schemeClr val="tx1"/>
                </a:solidFill>
                <a:effectLst/>
                <a:latin typeface="Times New Roman" panose="02020603050405020304" pitchFamily="18" charset="0"/>
                <a:cs typeface="Times New Roman" panose="02020603050405020304" pitchFamily="18" charset="0"/>
              </a:rPr>
              <a:t> is regarded as one of the fastest of its kind, and ideal for use in both hardware and software environments. Like Blowfish, </a:t>
            </a:r>
            <a:r>
              <a:rPr lang="en-US" sz="2000" b="1" i="0" dirty="0">
                <a:solidFill>
                  <a:schemeClr val="tx1"/>
                </a:solidFill>
                <a:effectLst/>
                <a:latin typeface="Times New Roman" panose="02020603050405020304" pitchFamily="18" charset="0"/>
                <a:cs typeface="Times New Roman" panose="02020603050405020304" pitchFamily="18" charset="0"/>
              </a:rPr>
              <a:t>Twofish</a:t>
            </a:r>
            <a:r>
              <a:rPr lang="en-US" sz="2000" b="0" i="0" dirty="0">
                <a:solidFill>
                  <a:schemeClr val="tx1"/>
                </a:solidFill>
                <a:effectLst/>
                <a:latin typeface="Times New Roman" panose="02020603050405020304" pitchFamily="18" charset="0"/>
                <a:cs typeface="Times New Roman" panose="02020603050405020304" pitchFamily="18" charset="0"/>
              </a:rPr>
              <a:t> is freely available to anyone who wants to use it. As a result, you’ll find it bundled in encryption programs such as </a:t>
            </a:r>
            <a:r>
              <a:rPr lang="en-US" sz="2000" b="0" i="0" dirty="0" err="1">
                <a:solidFill>
                  <a:schemeClr val="tx1"/>
                </a:solidFill>
                <a:effectLst/>
                <a:latin typeface="Times New Roman" panose="02020603050405020304" pitchFamily="18" charset="0"/>
                <a:cs typeface="Times New Roman" panose="02020603050405020304" pitchFamily="18" charset="0"/>
              </a:rPr>
              <a:t>PhotoEncrypt</a:t>
            </a:r>
            <a:r>
              <a:rPr lang="en-US" sz="2000" b="0" i="0" dirty="0">
                <a:solidFill>
                  <a:schemeClr val="tx1"/>
                </a:solidFill>
                <a:effectLst/>
                <a:latin typeface="Times New Roman" panose="02020603050405020304" pitchFamily="18" charset="0"/>
                <a:cs typeface="Times New Roman" panose="02020603050405020304" pitchFamily="18" charset="0"/>
              </a:rPr>
              <a:t>, GPG, and the popular open source software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TrueCrypt</a:t>
            </a:r>
            <a:r>
              <a:rPr lang="en-US" sz="2000" b="0" i="0" dirty="0">
                <a:solidFill>
                  <a:schemeClr val="tx1"/>
                </a:solidFill>
                <a:effectLst/>
                <a:latin typeface="Times New Roman" panose="02020603050405020304" pitchFamily="18" charset="0"/>
                <a:cs typeface="Times New Roman" panose="02020603050405020304" pitchFamily="18" charset="0"/>
              </a:rPr>
              <a:t>.</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D55581-20D3-49EA-BDC1-9427E96845FB}"/>
              </a:ext>
            </a:extLst>
          </p:cNvPr>
          <p:cNvPicPr>
            <a:picLocks noChangeAspect="1"/>
          </p:cNvPicPr>
          <p:nvPr/>
        </p:nvPicPr>
        <p:blipFill>
          <a:blip r:embed="rId2"/>
          <a:stretch>
            <a:fillRect/>
          </a:stretch>
        </p:blipFill>
        <p:spPr>
          <a:xfrm>
            <a:off x="3305540" y="4617793"/>
            <a:ext cx="3171825" cy="1438275"/>
          </a:xfrm>
          <a:prstGeom prst="rect">
            <a:avLst/>
          </a:prstGeom>
        </p:spPr>
      </p:pic>
    </p:spTree>
    <p:extLst>
      <p:ext uri="{BB962C8B-B14F-4D97-AF65-F5344CB8AC3E}">
        <p14:creationId xmlns:p14="http://schemas.microsoft.com/office/powerpoint/2010/main" val="20054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133-1B61-437A-80E6-494A412FD6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AES?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65D10A-5158-49E8-A479-9B2E6CF7A5C4}"/>
              </a:ext>
            </a:extLst>
          </p:cNvPr>
          <p:cNvSpPr>
            <a:spLocks noGrp="1"/>
          </p:cNvSpPr>
          <p:nvPr>
            <p:ph idx="1"/>
          </p:nvPr>
        </p:nvSpPr>
        <p:spPr>
          <a:xfrm>
            <a:off x="677334" y="1488613"/>
            <a:ext cx="8596668" cy="3880773"/>
          </a:xfrm>
        </p:spPr>
        <p:txBody>
          <a:bodyPr>
            <a:normAutofit lnSpcReduction="10000"/>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Over the years, </a:t>
            </a:r>
            <a:r>
              <a:rPr lang="en-US" sz="2000" b="1" i="0" dirty="0">
                <a:solidFill>
                  <a:schemeClr val="tx1"/>
                </a:solidFill>
                <a:effectLst/>
                <a:latin typeface="Times New Roman" panose="02020603050405020304" pitchFamily="18" charset="0"/>
                <a:cs typeface="Times New Roman" panose="02020603050405020304" pitchFamily="18" charset="0"/>
              </a:rPr>
              <a:t>AES</a:t>
            </a:r>
            <a:r>
              <a:rPr lang="en-US" sz="2000" b="0" i="0" dirty="0">
                <a:solidFill>
                  <a:schemeClr val="tx1"/>
                </a:solidFill>
                <a:effectLst/>
                <a:latin typeface="Times New Roman" panose="02020603050405020304" pitchFamily="18" charset="0"/>
                <a:cs typeface="Times New Roman" panose="02020603050405020304" pitchFamily="18" charset="0"/>
              </a:rPr>
              <a:t> has proven itself to be a reliable and effective method of safeguarding sensitive information. Some of the key benefits of using </a:t>
            </a:r>
            <a:r>
              <a:rPr lang="en-US" sz="2000" b="1" i="0" dirty="0">
                <a:solidFill>
                  <a:schemeClr val="tx1"/>
                </a:solidFill>
                <a:effectLst/>
                <a:latin typeface="Times New Roman" panose="02020603050405020304" pitchFamily="18" charset="0"/>
                <a:cs typeface="Times New Roman" panose="02020603050405020304" pitchFamily="18" charset="0"/>
              </a:rPr>
              <a:t>AES</a:t>
            </a:r>
            <a:r>
              <a:rPr lang="en-US" sz="2000" b="0" i="0" dirty="0">
                <a:solidFill>
                  <a:schemeClr val="tx1"/>
                </a:solidFill>
                <a:effectLst/>
                <a:latin typeface="Times New Roman" panose="02020603050405020304" pitchFamily="18" charset="0"/>
                <a:cs typeface="Times New Roman" panose="02020603050405020304" pitchFamily="18" charset="0"/>
              </a:rPr>
              <a:t> include the following:</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robust security algorithm may be implemented in both hardware and software.</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It is resilient against hacking attempts, thanks to its higher-length key sizes (128, 192, and 256 bits).</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It is an open source solution. Since </a:t>
            </a:r>
            <a:r>
              <a:rPr lang="en-US" sz="2000" b="1" i="0" dirty="0">
                <a:solidFill>
                  <a:schemeClr val="tx1"/>
                </a:solidFill>
                <a:effectLst/>
                <a:latin typeface="Times New Roman" panose="02020603050405020304" pitchFamily="18" charset="0"/>
                <a:cs typeface="Times New Roman" panose="02020603050405020304" pitchFamily="18" charset="0"/>
              </a:rPr>
              <a:t>AES</a:t>
            </a:r>
            <a:r>
              <a:rPr lang="en-US" sz="2000" b="0" i="0" dirty="0">
                <a:solidFill>
                  <a:schemeClr val="tx1"/>
                </a:solidFill>
                <a:effectLst/>
                <a:latin typeface="Times New Roman" panose="02020603050405020304" pitchFamily="18" charset="0"/>
                <a:cs typeface="Times New Roman" panose="02020603050405020304" pitchFamily="18" charset="0"/>
              </a:rPr>
              <a:t> is royalty-free, it remains highly accessible for both the private and public sectors.</a:t>
            </a:r>
          </a:p>
          <a:p>
            <a:pPr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AES</a:t>
            </a:r>
            <a:r>
              <a:rPr lang="en-US" sz="2000" b="0" i="0" dirty="0">
                <a:solidFill>
                  <a:schemeClr val="tx1"/>
                </a:solidFill>
                <a:effectLst/>
                <a:latin typeface="Times New Roman" panose="02020603050405020304" pitchFamily="18" charset="0"/>
                <a:cs typeface="Times New Roman" panose="02020603050405020304" pitchFamily="18" charset="0"/>
              </a:rPr>
              <a:t> is the most commonly used security protocol today, used for everything from encrypted data storage to</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 wireless communications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34FA55-3CA8-440C-87A9-3CA5B2A6BDC5}"/>
              </a:ext>
            </a:extLst>
          </p:cNvPr>
          <p:cNvPicPr>
            <a:picLocks noChangeAspect="1"/>
          </p:cNvPicPr>
          <p:nvPr/>
        </p:nvPicPr>
        <p:blipFill>
          <a:blip r:embed="rId2"/>
          <a:stretch>
            <a:fillRect/>
          </a:stretch>
        </p:blipFill>
        <p:spPr>
          <a:xfrm>
            <a:off x="1629507" y="5073160"/>
            <a:ext cx="4393223" cy="1573823"/>
          </a:xfrm>
          <a:prstGeom prst="rect">
            <a:avLst/>
          </a:prstGeom>
        </p:spPr>
      </p:pic>
    </p:spTree>
    <p:extLst>
      <p:ext uri="{BB962C8B-B14F-4D97-AF65-F5344CB8AC3E}">
        <p14:creationId xmlns:p14="http://schemas.microsoft.com/office/powerpoint/2010/main" val="1248655734"/>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734E9E1-7F82-4462-916A-A9A33C3945F0}" vid="{303B100C-E376-4950-89F9-22F74E86DC83}"/>
    </a:ext>
  </a:extLst>
</a:theme>
</file>

<file path=docProps/app.xml><?xml version="1.0" encoding="utf-8"?>
<Properties xmlns="http://schemas.openxmlformats.org/officeDocument/2006/extended-properties" xmlns:vt="http://schemas.openxmlformats.org/officeDocument/2006/docPropsVTypes">
  <Template>Theme1</Template>
  <TotalTime>31</TotalTime>
  <Words>757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Theme1</vt:lpstr>
      <vt:lpstr>Types of Encryption</vt:lpstr>
      <vt:lpstr>What is encryption?</vt:lpstr>
      <vt:lpstr>Encryption Algorithms</vt:lpstr>
      <vt:lpstr>Triple DES Encryption</vt:lpstr>
      <vt:lpstr>RSA Encryption</vt:lpstr>
      <vt:lpstr>Advanced Encryption Standards (AES)</vt:lpstr>
      <vt:lpstr>BLOWFISH</vt:lpstr>
      <vt:lpstr>TWOFISH</vt:lpstr>
      <vt:lpstr>WHY AES?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Encryption</dc:title>
  <dc:creator>TANMAY MAHAJAN</dc:creator>
  <cp:lastModifiedBy>TANMAY MAHAJAN</cp:lastModifiedBy>
  <cp:revision>4</cp:revision>
  <dcterms:created xsi:type="dcterms:W3CDTF">2021-05-03T03:47:57Z</dcterms:created>
  <dcterms:modified xsi:type="dcterms:W3CDTF">2021-05-03T04:19:09Z</dcterms:modified>
</cp:coreProperties>
</file>