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1" r:id="rId14"/>
    <p:sldId id="273" r:id="rId15"/>
    <p:sldId id="275" r:id="rId16"/>
    <p:sldId id="277" r:id="rId17"/>
    <p:sldId id="279" r:id="rId18"/>
    <p:sldId id="281"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42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F179A3-F790-4555-9058-792B7EF2836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179A3-F790-4555-9058-792B7EF2836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179A3-F790-4555-9058-792B7EF2836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179A3-F790-4555-9058-792B7EF2836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F179A3-F790-4555-9058-792B7EF2836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F179A3-F790-4555-9058-792B7EF2836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F179A3-F790-4555-9058-792B7EF28364}"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F179A3-F790-4555-9058-792B7EF28364}"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179A3-F790-4555-9058-792B7EF28364}"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179A3-F790-4555-9058-792B7EF2836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179A3-F790-4555-9058-792B7EF2836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3AB82-C47A-4656-A107-D585172C44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179A3-F790-4555-9058-792B7EF28364}" type="datetimeFigureOut">
              <a:rPr lang="en-US" smtClean="0"/>
              <a:t>5/2/2020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3AB82-C47A-4656-A107-D585172C44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rporatefinanceinstitute.com/resources/knowledge/accounting/sales-reven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rporatefinanceinstitute.com/resources/knowledge/accounting/sales-revenu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xplaind.com/620515/discounted-cash-flow" TargetMode="External"/><Relationship Id="rId7" Type="http://schemas.openxmlformats.org/officeDocument/2006/relationships/hyperlink" Target="https://xplaind.com/965210/cost-of-capital" TargetMode="External"/><Relationship Id="rId2" Type="http://schemas.openxmlformats.org/officeDocument/2006/relationships/hyperlink" Target="https://xplaind.com/667971/present-value-factor" TargetMode="External"/><Relationship Id="rId1" Type="http://schemas.openxmlformats.org/officeDocument/2006/relationships/slideLayout" Target="../slideLayouts/slideLayout2.xml"/><Relationship Id="rId6" Type="http://schemas.openxmlformats.org/officeDocument/2006/relationships/hyperlink" Target="https://xplaind.com/114993/initial-investment" TargetMode="External"/><Relationship Id="rId5" Type="http://schemas.openxmlformats.org/officeDocument/2006/relationships/hyperlink" Target="https://xplaind.com/174931/incremental-cash-flows" TargetMode="External"/><Relationship Id="rId4" Type="http://schemas.openxmlformats.org/officeDocument/2006/relationships/hyperlink" Target="https://xplaind.com/514308/hurdle-rat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Capital budgeting technique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N.p.v = PV0+ PV1 + PV2 + pV3 + pV4</a:t>
            </a:r>
          </a:p>
          <a:p>
            <a:r>
              <a:rPr lang="en-US" dirty="0" smtClean="0"/>
              <a:t>PV0 = FV0/ 1+ </a:t>
            </a:r>
            <a:r>
              <a:rPr lang="en-US" dirty="0" err="1" smtClean="0"/>
              <a:t>i</a:t>
            </a:r>
            <a:r>
              <a:rPr lang="en-US" dirty="0" smtClean="0"/>
              <a:t>)0= </a:t>
            </a:r>
            <a:r>
              <a:rPr lang="en-US" dirty="0" err="1" smtClean="0"/>
              <a:t>fvo</a:t>
            </a:r>
            <a:r>
              <a:rPr lang="en-US" dirty="0" smtClean="0"/>
              <a:t>= -500000</a:t>
            </a:r>
          </a:p>
          <a:p>
            <a:pPr>
              <a:buNone/>
            </a:pPr>
            <a:r>
              <a:rPr lang="en-US" dirty="0" smtClean="0"/>
              <a:t>PV1 = FV1/ (1 + </a:t>
            </a:r>
            <a:r>
              <a:rPr lang="en-US" dirty="0" err="1" smtClean="0"/>
              <a:t>i</a:t>
            </a:r>
            <a:r>
              <a:rPr lang="en-US" dirty="0" smtClean="0"/>
              <a:t>)1=  160000/(1+.13)=141592.9</a:t>
            </a:r>
          </a:p>
          <a:p>
            <a:pPr>
              <a:buNone/>
            </a:pPr>
            <a:r>
              <a:rPr lang="en-US" dirty="0" smtClean="0"/>
              <a:t>PV2= FV2/ (1 + </a:t>
            </a:r>
            <a:r>
              <a:rPr lang="en-US" dirty="0" err="1" smtClean="0"/>
              <a:t>i</a:t>
            </a:r>
            <a:r>
              <a:rPr lang="en-US" dirty="0" smtClean="0"/>
              <a:t>)2= 160000/( 1+.13)2=125303.4</a:t>
            </a:r>
          </a:p>
          <a:p>
            <a:pPr>
              <a:buNone/>
            </a:pPr>
            <a:r>
              <a:rPr lang="en-US" dirty="0" smtClean="0"/>
              <a:t>Pv3 = fv3 / (1+.13)3= 16000/ 1.13^3= 110888.026</a:t>
            </a:r>
          </a:p>
          <a:p>
            <a:pPr>
              <a:buNone/>
            </a:pPr>
            <a:r>
              <a:rPr lang="en-US" dirty="0" smtClean="0"/>
              <a:t>PV4=98131</a:t>
            </a:r>
          </a:p>
          <a:p>
            <a:pPr>
              <a:buNone/>
            </a:pPr>
            <a:r>
              <a:rPr lang="en-US" dirty="0" smtClean="0"/>
              <a:t>PV5=27138</a:t>
            </a:r>
          </a:p>
          <a:p>
            <a:pPr>
              <a:buNone/>
            </a:pPr>
            <a:r>
              <a:rPr lang="en-US" dirty="0" smtClean="0"/>
              <a:t>= 3052</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You invest $500 now, and get back $570 next year. Use an Interest Rate of 10% to work out the NPV</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dirty="0" err="1" smtClean="0"/>
              <a:t>Ans</a:t>
            </a:r>
            <a:r>
              <a:rPr lang="en-US" dirty="0" smtClean="0"/>
              <a:t> </a:t>
            </a:r>
            <a:r>
              <a:rPr lang="en-US" dirty="0" err="1" smtClean="0"/>
              <a:t>n.p.v</a:t>
            </a:r>
            <a:r>
              <a:rPr lang="en-US" dirty="0" smtClean="0"/>
              <a:t> =  - 500/ (1+.10)^0 + 570/ (1+ .10)^1</a:t>
            </a:r>
          </a:p>
          <a:p>
            <a:r>
              <a:rPr lang="en-US" dirty="0" smtClean="0"/>
              <a:t>money Out: </a:t>
            </a:r>
            <a:r>
              <a:rPr lang="en-US" b="1" dirty="0" smtClean="0"/>
              <a:t>$500 now</a:t>
            </a:r>
            <a:endParaRPr lang="en-US" dirty="0" smtClean="0"/>
          </a:p>
          <a:p>
            <a:r>
              <a:rPr lang="en-US" dirty="0" smtClean="0"/>
              <a:t>You invest $500 now, so PV = </a:t>
            </a:r>
            <a:r>
              <a:rPr lang="en-US" b="1" dirty="0" smtClean="0"/>
              <a:t>−$500.00</a:t>
            </a:r>
            <a:endParaRPr lang="en-US" dirty="0" smtClean="0"/>
          </a:p>
          <a:p>
            <a:r>
              <a:rPr lang="en-US" dirty="0" smtClean="0"/>
              <a:t>Money In: </a:t>
            </a:r>
            <a:r>
              <a:rPr lang="en-US" b="1" dirty="0" smtClean="0"/>
              <a:t>$570 next year</a:t>
            </a:r>
            <a:endParaRPr lang="en-US" dirty="0" smtClean="0"/>
          </a:p>
          <a:p>
            <a:r>
              <a:rPr lang="en-US" dirty="0" smtClean="0"/>
              <a:t>PV = $570 / (1+0.10)</a:t>
            </a:r>
            <a:r>
              <a:rPr lang="en-US" baseline="30000" dirty="0" smtClean="0"/>
              <a:t>1</a:t>
            </a:r>
            <a:r>
              <a:rPr lang="en-US" dirty="0" smtClean="0"/>
              <a:t> = $570 / 1.10</a:t>
            </a:r>
          </a:p>
          <a:p>
            <a:r>
              <a:rPr lang="en-US" dirty="0" smtClean="0"/>
              <a:t>PV = </a:t>
            </a:r>
            <a:r>
              <a:rPr lang="en-US" b="1" dirty="0" smtClean="0"/>
              <a:t>$518.18</a:t>
            </a:r>
            <a:r>
              <a:rPr lang="en-US" dirty="0" smtClean="0"/>
              <a:t> (to nearest cent)</a:t>
            </a:r>
          </a:p>
          <a:p>
            <a:r>
              <a:rPr lang="en-US" dirty="0" smtClean="0"/>
              <a:t>And the Net Amount is:</a:t>
            </a:r>
          </a:p>
          <a:p>
            <a:r>
              <a:rPr lang="en-US" dirty="0" smtClean="0"/>
              <a:t>Net Present Value = $518.18 − $500.00 = </a:t>
            </a:r>
            <a:r>
              <a:rPr lang="en-US" b="1" dirty="0" smtClean="0"/>
              <a:t>$18.18</a:t>
            </a:r>
            <a:endParaRPr lang="en-US" dirty="0" smtClean="0"/>
          </a:p>
          <a:p>
            <a:r>
              <a:rPr lang="en-US" dirty="0" smtClean="0"/>
              <a:t>So, at 10% interest, that investment has </a:t>
            </a:r>
            <a:r>
              <a:rPr lang="en-US" b="1" dirty="0" smtClean="0"/>
              <a:t>NPV = $18.18</a:t>
            </a:r>
            <a:endParaRPr lang="en-US" dirty="0" smtClean="0"/>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rate of return method</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 Invest $2,000 now, receive 3 yearly payments of $100 each, plus $2,500 in the 3rd year.</a:t>
            </a:r>
          </a:p>
          <a:p>
            <a:r>
              <a:rPr lang="en-US" dirty="0" smtClean="0"/>
              <a:t>  find </a:t>
            </a:r>
            <a:r>
              <a:rPr lang="en-US" dirty="0" err="1" smtClean="0"/>
              <a:t>irr</a:t>
            </a:r>
            <a:endParaRPr lang="en-US" dirty="0" smtClean="0"/>
          </a:p>
          <a:p>
            <a:pPr>
              <a:buNone/>
            </a:pPr>
            <a:r>
              <a:rPr lang="en-US" dirty="0" err="1" smtClean="0"/>
              <a:t>n.p.v</a:t>
            </a:r>
            <a:r>
              <a:rPr lang="en-US" dirty="0" smtClean="0"/>
              <a:t> =  0</a:t>
            </a:r>
          </a:p>
          <a:p>
            <a:pPr>
              <a:buNone/>
            </a:pPr>
            <a:r>
              <a:rPr lang="en-US" dirty="0" smtClean="0"/>
              <a:t>Lets try 10%</a:t>
            </a:r>
          </a:p>
          <a:p>
            <a:pPr>
              <a:buNone/>
            </a:pPr>
            <a:r>
              <a:rPr lang="en-US" dirty="0" smtClean="0"/>
              <a:t>N.P.V = -2000+ 100/(1+.10)+ 100/(1+ .10)^2 + 100/(1+.10)^3 + 2500/ ( 1+.10)^4 = 127.5 approx</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try 12%</a:t>
            </a:r>
            <a:endParaRPr lang="en-US" dirty="0"/>
          </a:p>
        </p:txBody>
      </p:sp>
      <p:sp>
        <p:nvSpPr>
          <p:cNvPr id="4" name="Rectangle 3"/>
          <p:cNvSpPr/>
          <p:nvPr/>
        </p:nvSpPr>
        <p:spPr>
          <a:xfrm>
            <a:off x="533400" y="2286000"/>
            <a:ext cx="7924800" cy="3539430"/>
          </a:xfrm>
          <a:prstGeom prst="rect">
            <a:avLst/>
          </a:prstGeom>
        </p:spPr>
        <p:txBody>
          <a:bodyPr wrap="square">
            <a:spAutoFit/>
          </a:bodyPr>
          <a:lstStyle/>
          <a:p>
            <a:pPr>
              <a:buNone/>
            </a:pPr>
            <a:r>
              <a:rPr lang="en-US" sz="2800" dirty="0" smtClean="0"/>
              <a:t>N.P.V = -2000+ 100/(1+.12)+ 100/(1+ .12)^2 + 100/(1+.12)^3 + 2500/ ( 1+.12)^4 = 26.42</a:t>
            </a:r>
          </a:p>
          <a:p>
            <a:pPr>
              <a:buNone/>
            </a:pPr>
            <a:endParaRPr lang="en-US" sz="2800" dirty="0" smtClean="0"/>
          </a:p>
          <a:p>
            <a:r>
              <a:rPr lang="en-US" sz="2800" dirty="0" smtClean="0"/>
              <a:t>Lets try 13%</a:t>
            </a:r>
          </a:p>
          <a:p>
            <a:r>
              <a:rPr lang="en-US" sz="2800" dirty="0" smtClean="0"/>
              <a:t>N.P.V =  -27</a:t>
            </a:r>
          </a:p>
          <a:p>
            <a:endParaRPr lang="en-US" sz="2800" dirty="0" smtClean="0"/>
          </a:p>
          <a:p>
            <a:r>
              <a:rPr lang="en-US" sz="2800" dirty="0" smtClean="0"/>
              <a:t>Therefore 12.5% N.P.V =0</a:t>
            </a:r>
          </a:p>
          <a:p>
            <a:pPr>
              <a:buNone/>
            </a:pPr>
            <a:endParaRPr lang="en-U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XYZ Company is looking to invest in some new machinery to replace its current malfunctioning one. The new machine, which costs $420,000, would increase annual </a:t>
            </a:r>
            <a:r>
              <a:rPr lang="en-US" dirty="0" smtClean="0">
                <a:hlinkClick r:id="rId2"/>
              </a:rPr>
              <a:t>revenue</a:t>
            </a:r>
            <a:r>
              <a:rPr lang="en-US" dirty="0" smtClean="0"/>
              <a:t> by $200,000 and annual expenses by $50,000. The machine is estimated to have a useful life of 12 years and zero salvage value.</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Step 1: Calculate Average Annual Profit</a:t>
            </a:r>
          </a:p>
          <a:p>
            <a:pPr>
              <a:buNone/>
            </a:pPr>
            <a:r>
              <a:rPr lang="en-US" dirty="0" smtClean="0"/>
              <a:t>Inflows, Years 1-12(200,000*12)$2,400,000</a:t>
            </a:r>
          </a:p>
          <a:p>
            <a:pPr>
              <a:buNone/>
            </a:pPr>
            <a:r>
              <a:rPr lang="en-US" dirty="0" smtClean="0"/>
              <a:t>Less: Annual Expenses(50,000*12)-$600,000</a:t>
            </a:r>
          </a:p>
          <a:p>
            <a:pPr>
              <a:buNone/>
            </a:pPr>
            <a:r>
              <a:rPr lang="en-US" dirty="0" smtClean="0"/>
              <a:t>Less: Depreciation-$420,000</a:t>
            </a:r>
          </a:p>
          <a:p>
            <a:pPr>
              <a:buNone/>
            </a:pPr>
            <a:r>
              <a:rPr lang="en-US" dirty="0" smtClean="0"/>
              <a:t>Total Profit$1,380,000</a:t>
            </a:r>
          </a:p>
          <a:p>
            <a:pPr>
              <a:buNone/>
            </a:pPr>
            <a:r>
              <a:rPr lang="en-US" b="1" dirty="0" smtClean="0"/>
              <a:t> Average Annual Profit</a:t>
            </a:r>
            <a:r>
              <a:rPr lang="en-US" dirty="0" smtClean="0"/>
              <a:t>(1,380,000/12)</a:t>
            </a:r>
            <a:r>
              <a:rPr lang="en-US" b="1" dirty="0" smtClean="0"/>
              <a:t>$115,000</a:t>
            </a:r>
            <a:r>
              <a:rPr lang="en-US" dirty="0" smtClean="0"/>
              <a:t> </a:t>
            </a:r>
          </a:p>
          <a:p>
            <a:r>
              <a:rPr lang="en-US" b="1" dirty="0" smtClean="0"/>
              <a:t>Step 2: Calculate Average Investment</a:t>
            </a:r>
            <a:endParaRPr lang="en-US" dirty="0" smtClean="0"/>
          </a:p>
          <a:p>
            <a:pPr>
              <a:buNone/>
            </a:pPr>
            <a:r>
              <a:rPr lang="en-US" dirty="0" smtClean="0"/>
              <a:t>  Average Investment($420,000 + $0)/2 = </a:t>
            </a:r>
            <a:r>
              <a:rPr lang="en-US" b="1" dirty="0" smtClean="0"/>
              <a:t>$210,000</a:t>
            </a:r>
            <a:r>
              <a:rPr lang="en-US" dirty="0" smtClean="0"/>
              <a:t> </a:t>
            </a:r>
            <a:r>
              <a:rPr lang="en-US" b="1" dirty="0" smtClean="0"/>
              <a:t>Step 3: Use ARR Formula</a:t>
            </a:r>
            <a:endParaRPr lang="en-US" dirty="0" smtClean="0"/>
          </a:p>
          <a:p>
            <a:r>
              <a:rPr lang="en-US" dirty="0" smtClean="0"/>
              <a:t>ARR = $115,000/$210,000 = </a:t>
            </a:r>
            <a:r>
              <a:rPr lang="en-US" b="1" dirty="0" smtClean="0"/>
              <a:t>54.76%</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SHREE CEMENT LTD is looking to invest in some new machinery to replace its current malfunctioning one. The new machine, which costs $1000,000, would increase annual </a:t>
            </a:r>
            <a:r>
              <a:rPr lang="en-US" dirty="0" smtClean="0">
                <a:hlinkClick r:id="rId2"/>
              </a:rPr>
              <a:t>revenue</a:t>
            </a:r>
            <a:r>
              <a:rPr lang="en-US" dirty="0" smtClean="0"/>
              <a:t> by $500,000 and annual expenses by $20,0000. The machine is estimated to have a useful life of 10 years and zero salvage value.</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Total revenue = (500000*10) =5000000</a:t>
            </a:r>
          </a:p>
          <a:p>
            <a:r>
              <a:rPr lang="en-US" dirty="0" smtClean="0"/>
              <a:t> total expenses = (200000*10) = 2000000</a:t>
            </a:r>
          </a:p>
          <a:p>
            <a:r>
              <a:rPr lang="en-US" dirty="0" smtClean="0"/>
              <a:t> profit = 5000000-2000000= 3000000</a:t>
            </a:r>
          </a:p>
          <a:p>
            <a:r>
              <a:rPr lang="en-US" dirty="0" smtClean="0"/>
              <a:t> Net profit = 3000000-1000000 = 2000000</a:t>
            </a:r>
          </a:p>
          <a:p>
            <a:r>
              <a:rPr lang="en-US" dirty="0" err="1" smtClean="0"/>
              <a:t>Avg</a:t>
            </a:r>
            <a:r>
              <a:rPr lang="en-US" dirty="0" smtClean="0"/>
              <a:t> investment = ( 1000000/2) = 500000</a:t>
            </a:r>
          </a:p>
          <a:p>
            <a:r>
              <a:rPr lang="en-US" dirty="0" smtClean="0"/>
              <a:t> Net profit </a:t>
            </a:r>
            <a:r>
              <a:rPr lang="en-US" dirty="0" err="1" smtClean="0"/>
              <a:t>anually</a:t>
            </a:r>
            <a:r>
              <a:rPr lang="en-US" dirty="0" smtClean="0"/>
              <a:t> = 2000000/10 = 200000</a:t>
            </a:r>
          </a:p>
          <a:p>
            <a:r>
              <a:rPr lang="en-US" dirty="0" smtClean="0"/>
              <a:t>ARR = 200000/500000 = .4 = 40%</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MARUTI SUZUKI is considering investing in a project that requires an initial investment of $500,00 for some machinery. There will be net inflows of $50,00 for the first two years, $20,000 in years three and four, and $10,000 in year five. Finally, the machine has a salvage value of $35,000.</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Net Inflows </a:t>
            </a:r>
          </a:p>
          <a:p>
            <a:r>
              <a:rPr lang="en-US" dirty="0" smtClean="0"/>
              <a:t>5000*2 = 10000Rs</a:t>
            </a:r>
          </a:p>
          <a:p>
            <a:r>
              <a:rPr lang="en-US" dirty="0" smtClean="0"/>
              <a:t> 20000* 2 = 40000Rs</a:t>
            </a:r>
          </a:p>
          <a:p>
            <a:r>
              <a:rPr lang="en-US" dirty="0" smtClean="0"/>
              <a:t>10000*1 = 10000Rs </a:t>
            </a:r>
          </a:p>
          <a:p>
            <a:r>
              <a:rPr lang="en-US" dirty="0" smtClean="0"/>
              <a:t>Total = 60000RS</a:t>
            </a:r>
          </a:p>
          <a:p>
            <a:r>
              <a:rPr lang="en-US" dirty="0" smtClean="0"/>
              <a:t>NET profit = (60000-(50000-35000)=45000</a:t>
            </a:r>
          </a:p>
          <a:p>
            <a:r>
              <a:rPr lang="en-US" dirty="0" smtClean="0"/>
              <a:t>Annual net profit = 45000/5 = 9000</a:t>
            </a:r>
          </a:p>
          <a:p>
            <a:r>
              <a:rPr lang="en-US" dirty="0" smtClean="0"/>
              <a:t>Average investment = 50000+35000/2= 42500</a:t>
            </a:r>
          </a:p>
          <a:p>
            <a:r>
              <a:rPr lang="en-US" dirty="0" smtClean="0"/>
              <a:t>ARR= 9000/42500 = .211 = 21.1%</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Techniques of Capital Budgeting</a:t>
            </a:r>
            <a:endParaRPr lang="en-US" dirty="0"/>
          </a:p>
          <a:p>
            <a:r>
              <a:rPr lang="en-US" dirty="0"/>
              <a:t>Capital budgeting is mathematical in nature which means that there are certain techniques related to quantitative investment and are employed to determine the worth of an opportunity of investment. Following are the important techniques of capital budgeting.</a:t>
            </a:r>
          </a:p>
          <a:p>
            <a:r>
              <a:rPr lang="en-US" dirty="0"/>
              <a:t>Pay Back Period</a:t>
            </a:r>
          </a:p>
          <a:p>
            <a:r>
              <a:rPr lang="en-US" dirty="0"/>
              <a:t>Return on Investment</a:t>
            </a:r>
          </a:p>
          <a:p>
            <a:r>
              <a:rPr lang="en-US" dirty="0"/>
              <a:t>Net Present Value (NPV)</a:t>
            </a:r>
          </a:p>
          <a:p>
            <a:r>
              <a:rPr lang="en-US" dirty="0"/>
              <a:t>Profitability Index (PI)</a:t>
            </a:r>
          </a:p>
          <a:p>
            <a:r>
              <a:rPr lang="en-US" dirty="0"/>
              <a:t>Internal Rate of Return (IRR</a:t>
            </a:r>
            <a:r>
              <a:rPr lang="en-US" dirty="0" smtClean="0"/>
              <a:t>)</a:t>
            </a:r>
          </a:p>
          <a:p>
            <a:r>
              <a:rPr lang="en-US" dirty="0" smtClean="0"/>
              <a:t>Accounting rate of  return</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762000" y="533400"/>
            <a:ext cx="7848600" cy="55927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b="1" dirty="0"/>
              <a:t>Example 1: Even Cash </a:t>
            </a:r>
            <a:r>
              <a:rPr lang="en-US" sz="2400" b="1" dirty="0" smtClean="0"/>
              <a:t>Flows</a:t>
            </a:r>
          </a:p>
          <a:p>
            <a:pPr>
              <a:buNone/>
            </a:pPr>
            <a:r>
              <a:rPr lang="en-US" sz="2400" b="1" dirty="0" smtClean="0"/>
              <a:t>Q. </a:t>
            </a:r>
            <a:r>
              <a:rPr lang="en-US" sz="2400" dirty="0" smtClean="0"/>
              <a:t>Company </a:t>
            </a:r>
            <a:r>
              <a:rPr lang="en-US" sz="2400" dirty="0"/>
              <a:t>C is planning to undertake a project requiring initial investment of $105 million. The project is expected to generate $25 million per year in net cash flows for 7 years. Calculate the payback period of the project</a:t>
            </a:r>
            <a:r>
              <a:rPr lang="en-US" sz="2400" dirty="0" smtClean="0"/>
              <a:t>.</a:t>
            </a:r>
          </a:p>
          <a:p>
            <a:r>
              <a:rPr lang="en-US" sz="2400" b="1" dirty="0"/>
              <a:t>Solution</a:t>
            </a:r>
          </a:p>
          <a:p>
            <a:r>
              <a:rPr lang="en-US" sz="2400" dirty="0"/>
              <a:t>Payback Period</a:t>
            </a:r>
            <a:br>
              <a:rPr lang="en-US" sz="2400" dirty="0"/>
            </a:br>
            <a:r>
              <a:rPr lang="en-US" sz="2400" dirty="0"/>
              <a:t>= Initial Investment ÷ Annual Cash Flow</a:t>
            </a:r>
            <a:br>
              <a:rPr lang="en-US" sz="2400" dirty="0"/>
            </a:br>
            <a:r>
              <a:rPr lang="en-US" sz="2400" dirty="0"/>
              <a:t>= $105M ÷ $25M</a:t>
            </a:r>
            <a:br>
              <a:rPr lang="en-US" sz="2400" dirty="0"/>
            </a:br>
            <a:r>
              <a:rPr lang="en-US" sz="2400" dirty="0"/>
              <a:t>= 4.2 years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305800" cy="1828800"/>
          </a:xfrm>
        </p:spPr>
        <p:txBody>
          <a:bodyPr>
            <a:normAutofit fontScale="90000"/>
          </a:bodyPr>
          <a:lstStyle/>
          <a:p>
            <a:pPr algn="l"/>
            <a:r>
              <a:rPr lang="en-US" sz="2200" dirty="0"/>
              <a:t>Example 2: </a:t>
            </a:r>
            <a:r>
              <a:rPr lang="en-US" sz="2200" dirty="0" smtClean="0"/>
              <a:t/>
            </a:r>
            <a:br>
              <a:rPr lang="en-US" sz="2200" dirty="0" smtClean="0"/>
            </a:br>
            <a:r>
              <a:rPr lang="en-US" sz="2200" b="1" dirty="0" smtClean="0"/>
              <a:t>Uneven </a:t>
            </a:r>
            <a:r>
              <a:rPr lang="en-US" sz="2200" b="1" dirty="0"/>
              <a:t>Cash </a:t>
            </a:r>
            <a:r>
              <a:rPr lang="en-US" sz="2200" b="1" dirty="0" smtClean="0"/>
              <a:t>Flows </a:t>
            </a:r>
            <a:r>
              <a:rPr lang="en-US" sz="2200" dirty="0" smtClean="0"/>
              <a:t/>
            </a:r>
            <a:br>
              <a:rPr lang="en-US" sz="2200" dirty="0" smtClean="0"/>
            </a:br>
            <a:r>
              <a:rPr lang="en-US" sz="2200" b="1" dirty="0" smtClean="0"/>
              <a:t>Q.2</a:t>
            </a:r>
            <a:r>
              <a:rPr lang="en-US" sz="2200" dirty="0" smtClean="0"/>
              <a:t>Company </a:t>
            </a:r>
            <a:r>
              <a:rPr lang="en-US" sz="2200" dirty="0"/>
              <a:t>C is planning to undertake another project requiring initial investment of $50 million and is expected to generate $10 million net cash flow in Year 1, $13 million in Year 2, $16 million in year 3, $19 million in Year 4 and $22 million in Year 5. Calculate the payback value of the project.</a:t>
            </a:r>
            <a:r>
              <a:rPr lang="en-US" dirty="0"/>
              <a:t/>
            </a:r>
            <a:br>
              <a:rPr lang="en-US"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676400" y="2057400"/>
            <a:ext cx="5105400" cy="3200400"/>
          </a:xfrm>
          <a:prstGeom prst="rect">
            <a:avLst/>
          </a:prstGeom>
          <a:noFill/>
          <a:ln w="9525">
            <a:noFill/>
            <a:miter lim="800000"/>
            <a:headEnd/>
            <a:tailEnd/>
          </a:ln>
          <a:effectLst/>
        </p:spPr>
      </p:pic>
      <p:sp>
        <p:nvSpPr>
          <p:cNvPr id="6" name="Rectangle 5"/>
          <p:cNvSpPr/>
          <p:nvPr/>
        </p:nvSpPr>
        <p:spPr>
          <a:xfrm>
            <a:off x="838200" y="5638800"/>
            <a:ext cx="7239000" cy="369332"/>
          </a:xfrm>
          <a:prstGeom prst="rect">
            <a:avLst/>
          </a:prstGeom>
        </p:spPr>
        <p:txBody>
          <a:bodyPr wrap="square">
            <a:spAutoFit/>
          </a:bodyPr>
          <a:lstStyle/>
          <a:p>
            <a:r>
              <a:rPr lang="en-US" dirty="0"/>
              <a:t>Payback Period = 3 + 11/19 = 3 + 0.58 ≈ 3.6 years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present value method</a:t>
            </a:r>
            <a:endParaRPr lang="en-US" dirty="0"/>
          </a:p>
        </p:txBody>
      </p:sp>
      <p:sp>
        <p:nvSpPr>
          <p:cNvPr id="3" name="Content Placeholder 2"/>
          <p:cNvSpPr>
            <a:spLocks noGrp="1"/>
          </p:cNvSpPr>
          <p:nvPr>
            <p:ph idx="1"/>
          </p:nvPr>
        </p:nvSpPr>
        <p:spPr/>
        <p:txBody>
          <a:bodyPr>
            <a:normAutofit fontScale="55000" lnSpcReduction="20000"/>
          </a:bodyPr>
          <a:lstStyle/>
          <a:p>
            <a:r>
              <a:rPr lang="en-US" i="1" dirty="0"/>
              <a:t>Net present value (NPV)</a:t>
            </a:r>
            <a:r>
              <a:rPr lang="en-US" dirty="0"/>
              <a:t> of a project represents the change in a company's net worth/equity that would result from acceptance of the project over its life. It equals the </a:t>
            </a:r>
            <a:r>
              <a:rPr lang="en-US" dirty="0">
                <a:hlinkClick r:id="rId2"/>
              </a:rPr>
              <a:t>present value</a:t>
            </a:r>
            <a:r>
              <a:rPr lang="en-US" dirty="0"/>
              <a:t> of the project net cash inflows minus the initial investment outlay. It is one of the most reliable techniques used in capital budgeting because it is based on the </a:t>
            </a:r>
            <a:r>
              <a:rPr lang="en-US" dirty="0">
                <a:hlinkClick r:id="rId3"/>
              </a:rPr>
              <a:t>discounted cash flow</a:t>
            </a:r>
            <a:r>
              <a:rPr lang="en-US" dirty="0"/>
              <a:t> approach.</a:t>
            </a:r>
          </a:p>
          <a:p>
            <a:pPr>
              <a:buNone/>
            </a:pPr>
            <a:r>
              <a:rPr lang="en-US" b="1" dirty="0"/>
              <a:t>Net present value calculations require the following three inputs:</a:t>
            </a:r>
          </a:p>
          <a:p>
            <a:r>
              <a:rPr lang="en-US" dirty="0"/>
              <a:t>Projected net after-tax cash flows in each period of the project.</a:t>
            </a:r>
          </a:p>
          <a:p>
            <a:r>
              <a:rPr lang="en-US" dirty="0"/>
              <a:t>Initial investment outlay</a:t>
            </a:r>
          </a:p>
          <a:p>
            <a:r>
              <a:rPr lang="en-US" dirty="0"/>
              <a:t>Appropriate discount rate i.e. the </a:t>
            </a:r>
            <a:r>
              <a:rPr lang="en-US" dirty="0">
                <a:hlinkClick r:id="rId4"/>
              </a:rPr>
              <a:t>hurdle rate</a:t>
            </a:r>
            <a:r>
              <a:rPr lang="en-US" dirty="0"/>
              <a:t>.</a:t>
            </a:r>
          </a:p>
          <a:p>
            <a:r>
              <a:rPr lang="en-US" dirty="0">
                <a:hlinkClick r:id="rId5"/>
              </a:rPr>
              <a:t>Net after-tax cash flows</a:t>
            </a:r>
            <a:r>
              <a:rPr lang="en-US" dirty="0"/>
              <a:t> equals total cash inflow during a period, including salvage value if any, less cash outflows (including taxes) from the project during the period.</a:t>
            </a:r>
          </a:p>
          <a:p>
            <a:r>
              <a:rPr lang="en-US" dirty="0"/>
              <a:t>The </a:t>
            </a:r>
            <a:r>
              <a:rPr lang="en-US" dirty="0">
                <a:hlinkClick r:id="rId6"/>
              </a:rPr>
              <a:t>initial investment outlay</a:t>
            </a:r>
            <a:r>
              <a:rPr lang="en-US" dirty="0"/>
              <a:t> represents the total cash outflow that occurs at the inception (time 0) of the project.</a:t>
            </a:r>
          </a:p>
          <a:p>
            <a:r>
              <a:rPr lang="en-US" dirty="0"/>
              <a:t>The present value of net cash flows is determined at a discount rate which is reflective of the project risk. In most cases, it is appropriate to start with the </a:t>
            </a:r>
            <a:r>
              <a:rPr lang="en-US" dirty="0">
                <a:hlinkClick r:id="rId7"/>
              </a:rPr>
              <a:t>weighted average cost of capital</a:t>
            </a:r>
            <a:r>
              <a:rPr lang="en-US" dirty="0"/>
              <a:t> (WACC) of the company and adjust it up or down depending on the difference between the risk of the specific project and average risk of the company as a whole.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52400" y="533400"/>
            <a:ext cx="8381999" cy="55927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90600" y="609600"/>
            <a:ext cx="7620000" cy="54101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 Solve this numerical with </a:t>
            </a:r>
            <a:r>
              <a:rPr lang="en-US" dirty="0" smtClean="0"/>
              <a:t>net present value method with an </a:t>
            </a:r>
            <a:r>
              <a:rPr lang="en-US" dirty="0" smtClean="0"/>
              <a:t>Interest </a:t>
            </a:r>
            <a:r>
              <a:rPr lang="en-US" dirty="0" smtClean="0"/>
              <a:t>rate = 13%</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00" y="1905000"/>
            <a:ext cx="5105400" cy="4747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685</Words>
  <Application>Microsoft Office PowerPoint</Application>
  <PresentationFormat>On-screen Show (4:3)</PresentationFormat>
  <Paragraphs>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Capital budgeting technique</vt:lpstr>
      <vt:lpstr>Slide 2</vt:lpstr>
      <vt:lpstr>Slide 3</vt:lpstr>
      <vt:lpstr>Slide 4</vt:lpstr>
      <vt:lpstr>Example 2:  Uneven Cash Flows  Q.2Company C is planning to undertake another project requiring initial investment of $50 million and is expected to generate $10 million net cash flow in Year 1, $13 million in Year 2, $16 million in year 3, $19 million in Year 4 and $22 million in Year 5. Calculate the payback value of the project. </vt:lpstr>
      <vt:lpstr>Net present value method</vt:lpstr>
      <vt:lpstr>Slide 7</vt:lpstr>
      <vt:lpstr>Slide 8</vt:lpstr>
      <vt:lpstr>Q. Solve this numerical with net present value method with an Interest rate = 13%</vt:lpstr>
      <vt:lpstr>Slide 10</vt:lpstr>
      <vt:lpstr>Example: You invest $500 now, and get back $570 next year. Use an Interest Rate of 10% to work out the NPV</vt:lpstr>
      <vt:lpstr>Internal rate of return method</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technique</dc:title>
  <dc:creator>lenova</dc:creator>
  <cp:lastModifiedBy>lenova</cp:lastModifiedBy>
  <cp:revision>3</cp:revision>
  <dcterms:created xsi:type="dcterms:W3CDTF">2020-05-02T14:04:16Z</dcterms:created>
  <dcterms:modified xsi:type="dcterms:W3CDTF">2020-05-02T14:32:30Z</dcterms:modified>
</cp:coreProperties>
</file>