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81" r:id="rId24"/>
    <p:sldId id="282" r:id="rId25"/>
    <p:sldId id="280" r:id="rId26"/>
    <p:sldId id="285" r:id="rId27"/>
    <p:sldId id="283" r:id="rId28"/>
    <p:sldId id="284"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CF11C-6023-4623-8BD0-954E2539241E}"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CF11C-6023-4623-8BD0-954E2539241E}"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CF11C-6023-4623-8BD0-954E2539241E}"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CF11C-6023-4623-8BD0-954E2539241E}"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CF11C-6023-4623-8BD0-954E2539241E}"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8CF11C-6023-4623-8BD0-954E2539241E}"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8CF11C-6023-4623-8BD0-954E2539241E}" type="datetimeFigureOut">
              <a:rPr lang="en-US" smtClean="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8CF11C-6023-4623-8BD0-954E2539241E}" type="datetimeFigureOut">
              <a:rPr lang="en-US" smtClean="0"/>
              <a:pPr/>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CF11C-6023-4623-8BD0-954E2539241E}" type="datetimeFigureOut">
              <a:rPr lang="en-US" smtClean="0"/>
              <a:pPr/>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CF11C-6023-4623-8BD0-954E2539241E}"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CF11C-6023-4623-8BD0-954E2539241E}"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AE4B6-EEF2-49E7-906B-A160AE9756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CF11C-6023-4623-8BD0-954E2539241E}" type="datetimeFigureOut">
              <a:rPr lang="en-US" smtClean="0"/>
              <a:pPr/>
              <a:t>5/3/2020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AE4B6-EEF2-49E7-906B-A160AE9756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rporatefinanceinstitute.com/resources/knowledge/finance/inventory-turnover/" TargetMode="External"/><Relationship Id="rId2" Type="http://schemas.openxmlformats.org/officeDocument/2006/relationships/hyperlink" Target="https://corporatefinanceinstitute.com/resources/knowledge/finance/asset-turnov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rporatefinanceinstitute.com/resources/knowledge/finance/profitability-ratio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rporatefinanceinstitute.com/resources/knowledge/finance/operating-profit-margin/" TargetMode="External"/><Relationship Id="rId2" Type="http://schemas.openxmlformats.org/officeDocument/2006/relationships/hyperlink" Target="https://corporatefinanceinstitute.com/resources/knowledge/finance/gross-margin-ratio/" TargetMode="External"/><Relationship Id="rId1" Type="http://schemas.openxmlformats.org/officeDocument/2006/relationships/slideLayout" Target="../slideLayouts/slideLayout2.xml"/><Relationship Id="rId5" Type="http://schemas.openxmlformats.org/officeDocument/2006/relationships/hyperlink" Target="https://corporatefinanceinstitute.com/resources/knowledge/finance/what-is-return-on-equity-roe/" TargetMode="External"/><Relationship Id="rId4" Type="http://schemas.openxmlformats.org/officeDocument/2006/relationships/hyperlink" Target="https://corporatefinanceinstitute.com/resources/knowledge/finance/return-on-assets-roa-formul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rporatefinanceinstitute.com/resources/knowledge/valuation/price-earnings-rat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rporatefinanceinstitute.com/resources/knowledge/accounting/balance-sheet/" TargetMode="External"/><Relationship Id="rId2" Type="http://schemas.openxmlformats.org/officeDocument/2006/relationships/hyperlink" Target="https://corporatefinanceinstitute.com/resources/knowledge/accounting/three-financial-statements/" TargetMode="External"/><Relationship Id="rId1" Type="http://schemas.openxmlformats.org/officeDocument/2006/relationships/slideLayout" Target="../slideLayouts/slideLayout2.xml"/><Relationship Id="rId6" Type="http://schemas.openxmlformats.org/officeDocument/2006/relationships/hyperlink" Target="https://en.wikipedia.org/wiki/Quantitative_analysis_(finance)" TargetMode="External"/><Relationship Id="rId5" Type="http://schemas.openxmlformats.org/officeDocument/2006/relationships/hyperlink" Target="https://corporatefinanceinstitute.com/resources/knowledge/accounting/cash-flow-statement%e2%80%8b/" TargetMode="External"/><Relationship Id="rId4" Type="http://schemas.openxmlformats.org/officeDocument/2006/relationships/hyperlink" Target="https://corporatefinanceinstitute.com/resources/knowledge/accounting/income-statemen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rporatefinanceinstitute.com/resources/knowledge/finance/acid-test-ratio/" TargetMode="External"/><Relationship Id="rId2" Type="http://schemas.openxmlformats.org/officeDocument/2006/relationships/hyperlink" Target="https://corporatefinanceinstitute.com/resources/knowledge/finance/current-ratio-formu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rporatefinanceinstitute.com/resources/knowledge/finance/operating-cash-flow-ratio/" TargetMode="External"/><Relationship Id="rId2" Type="http://schemas.openxmlformats.org/officeDocument/2006/relationships/hyperlink" Target="https://corporatefinanceinstitute.com/resources/knowledge/finance/cash-ratio-formul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rporatefinanceinstitute.com/resources/knowledge/finance/leverage-rati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rporatefinanceinstitute.com/resources/knowledge/finance/debt-equity-ratio-formula/" TargetMode="External"/><Relationship Id="rId2" Type="http://schemas.openxmlformats.org/officeDocument/2006/relationships/hyperlink" Target="https://corporatefinanceinstitute.com/resources/knowledge/finance/debt-to-asset-ratio/" TargetMode="External"/><Relationship Id="rId1" Type="http://schemas.openxmlformats.org/officeDocument/2006/relationships/slideLayout" Target="../slideLayouts/slideLayout2.xml"/><Relationship Id="rId4" Type="http://schemas.openxmlformats.org/officeDocument/2006/relationships/hyperlink" Target="https://corporatefinanceinstitute.com/resources/knowledge/finance/interest-coverage-rat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ratios</a:t>
            </a:r>
            <a:endParaRPr lang="en-US" dirty="0"/>
          </a:p>
        </p:txBody>
      </p:sp>
      <p:sp>
        <p:nvSpPr>
          <p:cNvPr id="3" name="Subtitle 2"/>
          <p:cNvSpPr>
            <a:spLocks noGrp="1"/>
          </p:cNvSpPr>
          <p:nvPr>
            <p:ph type="subTitle" idx="1"/>
          </p:nvPr>
        </p:nvSpPr>
        <p:spPr/>
        <p:txBody>
          <a:bodyPr/>
          <a:lstStyle/>
          <a:p>
            <a:r>
              <a:rPr lang="en-US" dirty="0" smtClean="0"/>
              <a:t>UNIT -6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The </a:t>
            </a:r>
            <a:r>
              <a:rPr lang="en-US" dirty="0">
                <a:hlinkClick r:id="rId2"/>
              </a:rPr>
              <a:t>asset turnover ratio</a:t>
            </a:r>
            <a:r>
              <a:rPr lang="en-US" dirty="0"/>
              <a:t> measures a company’s ability to generate sales from assets:</a:t>
            </a:r>
          </a:p>
          <a:p>
            <a:pPr>
              <a:buNone/>
            </a:pPr>
            <a:r>
              <a:rPr lang="en-US" b="1" dirty="0"/>
              <a:t>Asset turnover ratio = Net sales / </a:t>
            </a:r>
            <a:r>
              <a:rPr lang="en-US" b="1" dirty="0" smtClean="0"/>
              <a:t>average  Total </a:t>
            </a:r>
            <a:r>
              <a:rPr lang="en-US" b="1" dirty="0"/>
              <a:t>assets</a:t>
            </a:r>
            <a:endParaRPr lang="en-US" dirty="0"/>
          </a:p>
          <a:p>
            <a:pPr>
              <a:buNone/>
            </a:pPr>
            <a:r>
              <a:rPr lang="en-US" dirty="0"/>
              <a:t> </a:t>
            </a:r>
          </a:p>
          <a:p>
            <a:r>
              <a:rPr lang="en-US" dirty="0"/>
              <a:t>The </a:t>
            </a:r>
            <a:r>
              <a:rPr lang="en-US" dirty="0">
                <a:hlinkClick r:id="rId3"/>
              </a:rPr>
              <a:t>inventory turnover ratio</a:t>
            </a:r>
            <a:r>
              <a:rPr lang="en-US" dirty="0"/>
              <a:t> measures how many times a company’s inventory is sold and replaced over a given period:</a:t>
            </a:r>
          </a:p>
          <a:p>
            <a:pPr>
              <a:buNone/>
            </a:pPr>
            <a:r>
              <a:rPr lang="en-US" b="1" dirty="0"/>
              <a:t>Inventory turnover ratio = Cost of goods sold / Average </a:t>
            </a:r>
            <a:r>
              <a:rPr lang="en-US" b="1" dirty="0" smtClean="0"/>
              <a:t>inventory</a:t>
            </a:r>
          </a:p>
          <a:p>
            <a:pPr>
              <a:buNone/>
            </a:pPr>
            <a:r>
              <a:rPr lang="en-US" b="1" dirty="0" smtClean="0"/>
              <a:t>Where average inventory = opening stock + Closing stock / 2</a:t>
            </a:r>
          </a:p>
          <a:p>
            <a:pPr>
              <a:buNone/>
            </a:pPr>
            <a:endParaRPr lang="en-US" b="1" dirty="0" smtClean="0"/>
          </a:p>
          <a:p>
            <a:r>
              <a:rPr lang="en-US" b="1" dirty="0" smtClean="0"/>
              <a:t>Fixed asset turnover =  Cost of goods sold / fixed assets</a:t>
            </a:r>
          </a:p>
          <a:p>
            <a:r>
              <a:rPr lang="en-US" b="1" dirty="0" smtClean="0"/>
              <a:t>Average collection period = total receivable / net credit sales *no. of working days</a:t>
            </a:r>
          </a:p>
          <a:p>
            <a:r>
              <a:rPr lang="en-US" b="1" dirty="0" smtClean="0"/>
              <a:t>Account receivable </a:t>
            </a:r>
            <a:r>
              <a:rPr lang="en-US" b="1" smtClean="0"/>
              <a:t>turnover ratio =</a:t>
            </a:r>
            <a:endParaRPr lang="en-US" dirty="0"/>
          </a:p>
          <a:p>
            <a:pPr>
              <a:buNone/>
            </a:pPr>
            <a:r>
              <a:rPr lang="en-US" dirty="0"/>
              <a:t> </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b="1" dirty="0"/>
              <a:t>Profitability Ratios</a:t>
            </a:r>
          </a:p>
          <a:p>
            <a:r>
              <a:rPr lang="en-US" dirty="0">
                <a:hlinkClick r:id="rId2"/>
              </a:rPr>
              <a:t>Profitability ratios</a:t>
            </a:r>
            <a:r>
              <a:rPr lang="en-US" dirty="0"/>
              <a:t> measure a company’s ability to generate income relative to revenue, balance sheet assets, operating costs, and equity. Common profitability financial ratios include the following:</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The </a:t>
            </a:r>
            <a:r>
              <a:rPr lang="en-US" dirty="0">
                <a:hlinkClick r:id="rId2"/>
              </a:rPr>
              <a:t>gross margin ratio</a:t>
            </a:r>
            <a:r>
              <a:rPr lang="en-US" dirty="0"/>
              <a:t> compares the gross profit of a company to its net sales to show how much profit a company makes after paying its cost of goods sold:</a:t>
            </a:r>
          </a:p>
          <a:p>
            <a:pPr>
              <a:buNone/>
            </a:pPr>
            <a:r>
              <a:rPr lang="en-US" b="1" dirty="0"/>
              <a:t>Gross margin ratio = Gross profit / Net </a:t>
            </a:r>
            <a:r>
              <a:rPr lang="en-US" b="1" dirty="0" smtClean="0"/>
              <a:t>sales</a:t>
            </a:r>
            <a:endParaRPr lang="en-US" dirty="0" smtClean="0"/>
          </a:p>
          <a:p>
            <a:pPr>
              <a:buNone/>
            </a:pPr>
            <a:r>
              <a:rPr lang="en-US" dirty="0" smtClean="0"/>
              <a:t> </a:t>
            </a:r>
          </a:p>
          <a:p>
            <a:r>
              <a:rPr lang="en-US" dirty="0" smtClean="0"/>
              <a:t>The</a:t>
            </a:r>
            <a:r>
              <a:rPr lang="en-US" dirty="0"/>
              <a:t> </a:t>
            </a:r>
            <a:r>
              <a:rPr lang="en-US" dirty="0">
                <a:hlinkClick r:id="rId3"/>
              </a:rPr>
              <a:t>operating margin ratio</a:t>
            </a:r>
            <a:r>
              <a:rPr lang="en-US" dirty="0"/>
              <a:t> compares the operating income of a company to its net sales to determine operating efficiency:</a:t>
            </a:r>
          </a:p>
          <a:p>
            <a:pPr>
              <a:buNone/>
            </a:pPr>
            <a:r>
              <a:rPr lang="en-US" b="1" dirty="0"/>
              <a:t>Operating margin ratio = Operating income / Net </a:t>
            </a:r>
            <a:r>
              <a:rPr lang="en-US" b="1" dirty="0" smtClean="0"/>
              <a:t>sales = Cost of </a:t>
            </a:r>
            <a:r>
              <a:rPr lang="en-US" b="1" dirty="0" err="1" smtClean="0"/>
              <a:t>googs</a:t>
            </a:r>
            <a:r>
              <a:rPr lang="en-US" b="1" dirty="0" smtClean="0"/>
              <a:t> sold + operating expenses / net sales</a:t>
            </a:r>
          </a:p>
          <a:p>
            <a:pPr>
              <a:buNone/>
            </a:pPr>
            <a:r>
              <a:rPr lang="en-US" b="1" dirty="0" smtClean="0"/>
              <a:t>Where cost of goods sold = sales -gross profit </a:t>
            </a:r>
            <a:endParaRPr lang="en-US" dirty="0"/>
          </a:p>
          <a:p>
            <a:pPr>
              <a:buNone/>
            </a:pPr>
            <a:r>
              <a:rPr lang="en-US" dirty="0"/>
              <a:t> </a:t>
            </a:r>
          </a:p>
          <a:p>
            <a:r>
              <a:rPr lang="en-US" dirty="0"/>
              <a:t>The </a:t>
            </a:r>
            <a:r>
              <a:rPr lang="en-US" dirty="0">
                <a:hlinkClick r:id="rId4"/>
              </a:rPr>
              <a:t>return on assets ratio</a:t>
            </a:r>
            <a:r>
              <a:rPr lang="en-US" dirty="0"/>
              <a:t> measures how efficiently a company is using its assets to generate profit:</a:t>
            </a:r>
          </a:p>
          <a:p>
            <a:pPr>
              <a:buNone/>
            </a:pPr>
            <a:r>
              <a:rPr lang="en-US" b="1" dirty="0" smtClean="0"/>
              <a:t> Return </a:t>
            </a:r>
            <a:r>
              <a:rPr lang="en-US" b="1" dirty="0"/>
              <a:t>on assets ratio = Net income / Total assets</a:t>
            </a:r>
            <a:endParaRPr lang="en-US" dirty="0"/>
          </a:p>
          <a:p>
            <a:pPr>
              <a:buNone/>
            </a:pPr>
            <a:r>
              <a:rPr lang="en-US" b="1" dirty="0"/>
              <a:t> </a:t>
            </a:r>
            <a:endParaRPr lang="en-US" dirty="0"/>
          </a:p>
          <a:p>
            <a:r>
              <a:rPr lang="en-US" dirty="0"/>
              <a:t>The</a:t>
            </a:r>
            <a:r>
              <a:rPr lang="en-US" dirty="0">
                <a:hlinkClick r:id="rId5"/>
              </a:rPr>
              <a:t> return on equity ratio</a:t>
            </a:r>
            <a:r>
              <a:rPr lang="en-US" dirty="0"/>
              <a:t> measures how efficiently a company is using its equity to generate profit:</a:t>
            </a:r>
          </a:p>
          <a:p>
            <a:pPr>
              <a:buNone/>
            </a:pPr>
            <a:r>
              <a:rPr lang="en-US" b="1" dirty="0" smtClean="0"/>
              <a:t>   Return </a:t>
            </a:r>
            <a:r>
              <a:rPr lang="en-US" b="1" dirty="0"/>
              <a:t>on equity ratio = Net income / Shareholder’s </a:t>
            </a:r>
            <a:r>
              <a:rPr lang="en-US" b="1" dirty="0" smtClean="0"/>
              <a:t>equity</a:t>
            </a:r>
          </a:p>
          <a:p>
            <a:pPr>
              <a:buNone/>
            </a:pPr>
            <a:endParaRPr lang="en-US" b="1" dirty="0" smtClean="0"/>
          </a:p>
          <a:p>
            <a:r>
              <a:rPr lang="en-US" b="1" dirty="0" smtClean="0"/>
              <a:t>Net profit ratio = net profit after tax / net sales *100</a:t>
            </a:r>
          </a:p>
          <a:p>
            <a:r>
              <a:rPr lang="en-US" b="1" dirty="0" err="1" smtClean="0"/>
              <a:t>Propertiory</a:t>
            </a:r>
            <a:r>
              <a:rPr lang="en-US" b="1" dirty="0" smtClean="0"/>
              <a:t> ratio =  </a:t>
            </a:r>
            <a:r>
              <a:rPr lang="en-US" b="1" dirty="0" err="1" smtClean="0"/>
              <a:t>propertiory</a:t>
            </a:r>
            <a:r>
              <a:rPr lang="en-US" b="1" dirty="0" smtClean="0"/>
              <a:t> fund / total asset</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Market Value Ratios</a:t>
            </a:r>
          </a:p>
          <a:p>
            <a:pPr>
              <a:buNone/>
            </a:pPr>
            <a:r>
              <a:rPr lang="en-US" dirty="0"/>
              <a:t>Market value ratios are used to evaluate the share price of a company’s stock. Common market value ratios include the following:</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The book value per share ratio calculates the per-share value of a company based on equity available to shareholders:</a:t>
            </a:r>
          </a:p>
          <a:p>
            <a:pPr>
              <a:buNone/>
            </a:pPr>
            <a:r>
              <a:rPr lang="en-US" b="1" dirty="0"/>
              <a:t>Book value per share ratio = Shareholder’s equity / Total shares outstanding</a:t>
            </a:r>
            <a:endParaRPr lang="en-US" dirty="0"/>
          </a:p>
          <a:p>
            <a:pPr>
              <a:buNone/>
            </a:pPr>
            <a:r>
              <a:rPr lang="en-US" dirty="0"/>
              <a:t> </a:t>
            </a:r>
          </a:p>
          <a:p>
            <a:r>
              <a:rPr lang="en-US" dirty="0"/>
              <a:t>The dividend yield ratio measures the amount of dividends attributed to shareholders relative to the market value per share:</a:t>
            </a:r>
          </a:p>
          <a:p>
            <a:pPr>
              <a:buNone/>
            </a:pPr>
            <a:r>
              <a:rPr lang="en-US" b="1" dirty="0" smtClean="0"/>
              <a:t> Dividend </a:t>
            </a:r>
            <a:r>
              <a:rPr lang="en-US" b="1" dirty="0"/>
              <a:t>yield ratio = Dividend per share / Share price</a:t>
            </a:r>
            <a:endParaRPr lang="en-US" dirty="0"/>
          </a:p>
          <a:p>
            <a:pPr>
              <a:buNone/>
            </a:pPr>
            <a:r>
              <a:rPr lang="en-US" dirty="0"/>
              <a:t> </a:t>
            </a:r>
          </a:p>
          <a:p>
            <a:r>
              <a:rPr lang="en-US" dirty="0"/>
              <a:t>The earnings per share ratio measures the amount of net income earned for each share outstanding:</a:t>
            </a:r>
          </a:p>
          <a:p>
            <a:pPr>
              <a:buNone/>
            </a:pPr>
            <a:r>
              <a:rPr lang="en-US" b="1" dirty="0" smtClean="0"/>
              <a:t> Earnings </a:t>
            </a:r>
            <a:r>
              <a:rPr lang="en-US" b="1" dirty="0"/>
              <a:t>per share ratio = Net earnings / Total shares outstanding</a:t>
            </a:r>
            <a:endParaRPr lang="en-US" dirty="0"/>
          </a:p>
          <a:p>
            <a:pPr>
              <a:buNone/>
            </a:pPr>
            <a:r>
              <a:rPr lang="en-US" dirty="0"/>
              <a:t> </a:t>
            </a:r>
          </a:p>
          <a:p>
            <a:r>
              <a:rPr lang="en-US" dirty="0"/>
              <a:t>The </a:t>
            </a:r>
            <a:r>
              <a:rPr lang="en-US" dirty="0">
                <a:hlinkClick r:id="rId2"/>
              </a:rPr>
              <a:t>price-earnings ratio</a:t>
            </a:r>
            <a:r>
              <a:rPr lang="en-US" dirty="0"/>
              <a:t> compares a company’s share price to its earnings per share:</a:t>
            </a:r>
          </a:p>
          <a:p>
            <a:pPr>
              <a:buNone/>
            </a:pPr>
            <a:r>
              <a:rPr lang="en-US" b="1" dirty="0" smtClean="0"/>
              <a:t>  Price-earnings </a:t>
            </a:r>
            <a:r>
              <a:rPr lang="en-US" b="1" dirty="0"/>
              <a:t>ratio = Share price / Earnings per share</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 From the following data, calculate liquid ratio:</a:t>
            </a:r>
            <a:endParaRPr lang="en-US" dirty="0"/>
          </a:p>
        </p:txBody>
      </p:sp>
      <p:sp>
        <p:nvSpPr>
          <p:cNvPr id="3" name="Content Placeholder 2"/>
          <p:cNvSpPr>
            <a:spLocks noGrp="1"/>
          </p:cNvSpPr>
          <p:nvPr>
            <p:ph idx="1"/>
          </p:nvPr>
        </p:nvSpPr>
        <p:spPr/>
        <p:txBody>
          <a:bodyPr/>
          <a:lstStyle/>
          <a:p>
            <a:pPr>
              <a:buNone/>
            </a:pPr>
            <a:r>
              <a:rPr lang="en-US" dirty="0" smtClean="0"/>
              <a:t>Current Assets – 20,000</a:t>
            </a:r>
          </a:p>
          <a:p>
            <a:pPr>
              <a:buNone/>
            </a:pPr>
            <a:r>
              <a:rPr lang="en-US" dirty="0" smtClean="0"/>
              <a:t>Stock – 3,000</a:t>
            </a:r>
          </a:p>
          <a:p>
            <a:pPr>
              <a:buNone/>
            </a:pPr>
            <a:r>
              <a:rPr lang="en-US" dirty="0" smtClean="0"/>
              <a:t>Prepaid Expenses – 1,000</a:t>
            </a:r>
          </a:p>
          <a:p>
            <a:pPr>
              <a:buNone/>
            </a:pPr>
            <a:r>
              <a:rPr lang="en-US" dirty="0" smtClean="0"/>
              <a:t>Working capital – 16,800</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Liquid ratio ( quick ratio ) = Quick assets / current liabilities</a:t>
            </a:r>
          </a:p>
          <a:p>
            <a:pPr>
              <a:buNone/>
            </a:pPr>
            <a:r>
              <a:rPr lang="en-US" dirty="0" smtClean="0"/>
              <a:t>Quick assets= Current assets – ( stock+ prepaid exp)</a:t>
            </a:r>
          </a:p>
          <a:p>
            <a:pPr>
              <a:buNone/>
            </a:pPr>
            <a:r>
              <a:rPr lang="en-US" dirty="0" smtClean="0"/>
              <a:t>               = 20,000- (3000+1000)= 16,000</a:t>
            </a:r>
          </a:p>
          <a:p>
            <a:pPr>
              <a:buNone/>
            </a:pPr>
            <a:r>
              <a:rPr lang="en-US" dirty="0" smtClean="0"/>
              <a:t>Current liabilities = Current assets- working capital = 20000-16800 = 3200</a:t>
            </a:r>
          </a:p>
          <a:p>
            <a:pPr>
              <a:buNone/>
            </a:pPr>
            <a:r>
              <a:rPr lang="en-US" dirty="0" smtClean="0"/>
              <a:t>Liquid ratio = 16000/3200 = 5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Q.2 Total assets Rs1,10,000 ,Fixed assets Rs 50000, Capital employed Rs 90,000.Calculate current ratio.</a:t>
            </a:r>
            <a:endParaRPr lang="en-US" sz="2000" dirty="0"/>
          </a:p>
        </p:txBody>
      </p:sp>
      <p:sp>
        <p:nvSpPr>
          <p:cNvPr id="3" name="Content Placeholder 2"/>
          <p:cNvSpPr>
            <a:spLocks noGrp="1"/>
          </p:cNvSpPr>
          <p:nvPr>
            <p:ph idx="1"/>
          </p:nvPr>
        </p:nvSpPr>
        <p:spPr/>
        <p:txBody>
          <a:bodyPr/>
          <a:lstStyle/>
          <a:p>
            <a:pPr>
              <a:buNone/>
            </a:pPr>
            <a:r>
              <a:rPr lang="en-US" dirty="0" smtClean="0"/>
              <a:t>Current ratio = Current assets / current liabilities</a:t>
            </a:r>
          </a:p>
          <a:p>
            <a:pPr>
              <a:buNone/>
            </a:pPr>
            <a:r>
              <a:rPr lang="en-US" dirty="0" smtClean="0"/>
              <a:t>We know current assets = Total assets – fixed assets = 110000-50000 = 60000</a:t>
            </a:r>
          </a:p>
          <a:p>
            <a:pPr>
              <a:buNone/>
            </a:pPr>
            <a:r>
              <a:rPr lang="en-US" dirty="0" smtClean="0"/>
              <a:t>Current liabilities = Total assets – capital =</a:t>
            </a:r>
          </a:p>
          <a:p>
            <a:pPr>
              <a:buNone/>
            </a:pPr>
            <a:r>
              <a:rPr lang="en-US" dirty="0" smtClean="0"/>
              <a:t>                                      1,10000- 90000= 20000</a:t>
            </a:r>
          </a:p>
          <a:p>
            <a:pPr>
              <a:buNone/>
            </a:pPr>
            <a:r>
              <a:rPr lang="en-US" dirty="0" smtClean="0"/>
              <a:t>Current ratio = 60000/20000= 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
            <a:ext cx="9144000" cy="68256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3855" y="6927"/>
            <a:ext cx="9130145" cy="68453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Financial ratios are created with the use of numerical values taken from </a:t>
            </a:r>
            <a:r>
              <a:rPr lang="en-US" dirty="0">
                <a:hlinkClick r:id="rId2"/>
              </a:rPr>
              <a:t>financial statements</a:t>
            </a:r>
            <a:r>
              <a:rPr lang="en-US" dirty="0"/>
              <a:t> to gain meaningful information about a company. The numbers found on a company’s financial statements – </a:t>
            </a:r>
            <a:r>
              <a:rPr lang="en-US" dirty="0">
                <a:hlinkClick r:id="rId3"/>
              </a:rPr>
              <a:t>balance sheet</a:t>
            </a:r>
            <a:r>
              <a:rPr lang="en-US" dirty="0"/>
              <a:t>,</a:t>
            </a:r>
            <a:r>
              <a:rPr lang="en-US" dirty="0">
                <a:hlinkClick r:id="rId4"/>
              </a:rPr>
              <a:t> income statement</a:t>
            </a:r>
            <a:r>
              <a:rPr lang="en-US" dirty="0"/>
              <a:t>, and </a:t>
            </a:r>
            <a:r>
              <a:rPr lang="en-US" dirty="0">
                <a:hlinkClick r:id="rId5"/>
              </a:rPr>
              <a:t>cash flow statement</a:t>
            </a:r>
            <a:r>
              <a:rPr lang="en-US" dirty="0"/>
              <a:t> – are used to perform </a:t>
            </a:r>
            <a:r>
              <a:rPr lang="en-US" dirty="0">
                <a:hlinkClick r:id="rId6"/>
              </a:rPr>
              <a:t>quantitative analysis</a:t>
            </a:r>
            <a:r>
              <a:rPr lang="en-US" dirty="0"/>
              <a:t> and assess a company’s liquidity, leverage, growth, margins, profitability, rates of return, valuation, and more.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Curent</a:t>
            </a:r>
            <a:r>
              <a:rPr lang="en-US" dirty="0" smtClean="0"/>
              <a:t> asset =49460+11710+26020= 87190</a:t>
            </a:r>
          </a:p>
          <a:p>
            <a:r>
              <a:rPr lang="en-US" dirty="0" smtClean="0"/>
              <a:t>Current liabilities = 6,500 + 16000 =  22500</a:t>
            </a:r>
          </a:p>
          <a:p>
            <a:pPr>
              <a:buNone/>
            </a:pPr>
            <a:r>
              <a:rPr lang="en-US" dirty="0" smtClean="0"/>
              <a:t>(a)Current ratio = 87190/22500= 3.88/1</a:t>
            </a:r>
          </a:p>
          <a:p>
            <a:pPr>
              <a:buNone/>
            </a:pPr>
            <a:r>
              <a:rPr lang="en-US" dirty="0" smtClean="0"/>
              <a:t>Quick asset = current asset – stock = 87190-49460= 37730</a:t>
            </a:r>
          </a:p>
          <a:p>
            <a:pPr>
              <a:buNone/>
            </a:pPr>
            <a:r>
              <a:rPr lang="en-US" dirty="0" smtClean="0"/>
              <a:t>(b) Quick ratio = 37730/22500= 1.68:1</a:t>
            </a:r>
          </a:p>
          <a:p>
            <a:pPr>
              <a:buNone/>
            </a:pPr>
            <a:r>
              <a:rPr lang="en-US" dirty="0" smtClean="0"/>
              <a:t>(c) Debt- Equity ratio = total debt / shareholder fund</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Total debt = debenture + </a:t>
            </a:r>
            <a:r>
              <a:rPr lang="en-US" dirty="0" err="1" smtClean="0"/>
              <a:t>cuurent</a:t>
            </a:r>
            <a:r>
              <a:rPr lang="en-US" dirty="0" smtClean="0"/>
              <a:t> liabilities = </a:t>
            </a:r>
          </a:p>
          <a:p>
            <a:pPr>
              <a:buNone/>
            </a:pPr>
            <a:r>
              <a:rPr lang="en-US" dirty="0" smtClean="0"/>
              <a:t>100000+22500= 122500</a:t>
            </a:r>
          </a:p>
          <a:p>
            <a:pPr>
              <a:buNone/>
            </a:pPr>
            <a:r>
              <a:rPr lang="en-US" dirty="0" smtClean="0"/>
              <a:t>Shareholder fund = 100000+84500= 184500</a:t>
            </a:r>
          </a:p>
          <a:p>
            <a:pPr>
              <a:buNone/>
            </a:pPr>
            <a:r>
              <a:rPr lang="en-US" dirty="0" smtClean="0"/>
              <a:t>Debt- Equity ratio = 122500/184500= .66/1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a:t>
            </a:r>
            <a:endParaRPr lang="en-US" dirty="0"/>
          </a:p>
        </p:txBody>
      </p:sp>
      <p:sp>
        <p:nvSpPr>
          <p:cNvPr id="3" name="Content Placeholder 2"/>
          <p:cNvSpPr>
            <a:spLocks noGrp="1"/>
          </p:cNvSpPr>
          <p:nvPr>
            <p:ph idx="1"/>
          </p:nvPr>
        </p:nvSpPr>
        <p:spPr/>
        <p:txBody>
          <a:bodyPr/>
          <a:lstStyle/>
          <a:p>
            <a:pPr>
              <a:buNone/>
            </a:pPr>
            <a:r>
              <a:rPr lang="en-US" dirty="0" smtClean="0"/>
              <a:t>1.Current ratio</a:t>
            </a:r>
          </a:p>
          <a:p>
            <a:pPr marL="514350" indent="-514350">
              <a:buAutoNum type="arabicPeriod" startAt="2"/>
            </a:pPr>
            <a:r>
              <a:rPr lang="en-US" dirty="0" smtClean="0"/>
              <a:t>Liquidity ratio</a:t>
            </a:r>
          </a:p>
          <a:p>
            <a:pPr marL="514350" indent="-514350">
              <a:buAutoNum type="arabicPeriod" startAt="2"/>
            </a:pPr>
            <a:r>
              <a:rPr lang="en-US" dirty="0" smtClean="0"/>
              <a:t> return on proprietor’s funds</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5400" y="-1"/>
            <a:ext cx="9118600" cy="68606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4618" y="6926"/>
            <a:ext cx="9148618" cy="68510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0" y="4618"/>
            <a:ext cx="9144000" cy="68533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76200" y="0"/>
            <a:ext cx="92202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310" y="-1"/>
            <a:ext cx="9146310" cy="68599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srcRect/>
          <a:stretch>
            <a:fillRect/>
          </a:stretch>
        </p:blipFill>
        <p:spPr bwMode="auto">
          <a:xfrm>
            <a:off x="6926" y="0"/>
            <a:ext cx="9289473" cy="68836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a:t>Financial ratios are grouped into the following categories:</a:t>
            </a:r>
          </a:p>
          <a:p>
            <a:r>
              <a:rPr lang="en-US" dirty="0"/>
              <a:t>Liquidity ratios</a:t>
            </a:r>
          </a:p>
          <a:p>
            <a:r>
              <a:rPr lang="en-US" dirty="0"/>
              <a:t>Leverage ratios</a:t>
            </a:r>
          </a:p>
          <a:p>
            <a:r>
              <a:rPr lang="en-US" dirty="0"/>
              <a:t>Efficiency ratios</a:t>
            </a:r>
          </a:p>
          <a:p>
            <a:r>
              <a:rPr lang="en-US" dirty="0"/>
              <a:t>Profitability ratios</a:t>
            </a:r>
          </a:p>
          <a:p>
            <a:r>
              <a:rPr lang="en-US" dirty="0"/>
              <a:t>Market value ratios</a:t>
            </a:r>
          </a:p>
          <a:p>
            <a:pPr>
              <a:buNone/>
            </a:pPr>
            <a:r>
              <a:rPr lang="en-US" b="1" dirty="0"/>
              <a:t> </a:t>
            </a:r>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2"/>
          <p:cNvPicPr>
            <a:picLocks noGrp="1" noChangeAspect="1" noChangeArrowheads="1"/>
          </p:cNvPicPr>
          <p:nvPr>
            <p:ph idx="1"/>
          </p:nvPr>
        </p:nvPicPr>
        <p:blipFill>
          <a:blip r:embed="rId2"/>
          <a:srcRect/>
          <a:stretch>
            <a:fillRect/>
          </a:stretch>
        </p:blipFill>
        <p:spPr bwMode="auto">
          <a:xfrm>
            <a:off x="-1" y="9236"/>
            <a:ext cx="9144001" cy="69249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2"/>
          <a:srcRect/>
          <a:stretch>
            <a:fillRect/>
          </a:stretch>
        </p:blipFill>
        <p:spPr bwMode="auto">
          <a:xfrm>
            <a:off x="1" y="-1"/>
            <a:ext cx="9144000" cy="6858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2309"/>
            <a:ext cx="9144000" cy="69188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6926" y="0"/>
            <a:ext cx="9137074" cy="68646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b="1" dirty="0"/>
              <a:t>Uses and Users of Financial Ratio Analysis</a:t>
            </a:r>
          </a:p>
          <a:p>
            <a:r>
              <a:rPr lang="en-US" dirty="0"/>
              <a:t>Analysis of financial ratios serves two main purposes</a:t>
            </a:r>
            <a:r>
              <a:rPr lang="en-US" dirty="0" smtClean="0"/>
              <a:t>:</a:t>
            </a:r>
            <a:r>
              <a:rPr lang="en-US" dirty="0"/>
              <a:t> </a:t>
            </a:r>
          </a:p>
          <a:p>
            <a:pPr>
              <a:buNone/>
            </a:pPr>
            <a:r>
              <a:rPr lang="en-US" b="1" dirty="0"/>
              <a:t>1. Track company performance</a:t>
            </a:r>
          </a:p>
          <a:p>
            <a:r>
              <a:rPr lang="en-US" dirty="0"/>
              <a:t>Determining individual financial ratios per period and tracking the change in their values over time is done to spot trends that may be developing in a company. For example, an increasing debt-to-asset ratio may indicate that a company is overburdened with debt and may eventually be facing default risk.</a:t>
            </a:r>
          </a:p>
          <a:p>
            <a:pPr>
              <a:buNone/>
            </a:pPr>
            <a:r>
              <a:rPr lang="en-US" dirty="0"/>
              <a:t> </a:t>
            </a:r>
          </a:p>
          <a:p>
            <a:pPr>
              <a:buNone/>
            </a:pPr>
            <a:r>
              <a:rPr lang="en-US" b="1" dirty="0"/>
              <a:t>2. Make comparative judgments regarding company performance</a:t>
            </a:r>
          </a:p>
          <a:p>
            <a:r>
              <a:rPr lang="en-US" dirty="0"/>
              <a:t>Comparing financial ratios with that of major competitors is done to identify whether a company is performing better or worse than the industry average. For example, comparing the return on assets between companies helps an analyst or investor to determine which company is making the most efficient use of its assets.</a:t>
            </a:r>
          </a:p>
          <a:p>
            <a:pPr>
              <a:buNone/>
            </a:pPr>
            <a:r>
              <a:rPr lang="en-US" dirty="0"/>
              <a:t> </a:t>
            </a:r>
          </a:p>
          <a:p>
            <a:r>
              <a:rPr lang="en-US" dirty="0"/>
              <a:t>Users of financial ratios include parties external and internal to the company:</a:t>
            </a:r>
          </a:p>
          <a:p>
            <a:r>
              <a:rPr lang="en-US" b="1" dirty="0"/>
              <a:t>External users: </a:t>
            </a:r>
            <a:r>
              <a:rPr lang="en-US" dirty="0"/>
              <a:t>Financial analysts, retail investors, creditors, competitors, tax authorities, regulatory authorities, and industry observers</a:t>
            </a:r>
          </a:p>
          <a:p>
            <a:r>
              <a:rPr lang="en-US" b="1" dirty="0"/>
              <a:t>Internal users:</a:t>
            </a:r>
            <a:r>
              <a:rPr lang="en-US" dirty="0"/>
              <a:t> Management team, employees, and owners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a:t>Liquidity </a:t>
            </a:r>
            <a:r>
              <a:rPr lang="en-US" b="1" dirty="0" smtClean="0"/>
              <a:t>Ratios -</a:t>
            </a:r>
            <a:r>
              <a:rPr lang="en-US" dirty="0" smtClean="0"/>
              <a:t>Liquidity </a:t>
            </a:r>
            <a:r>
              <a:rPr lang="en-US" dirty="0"/>
              <a:t>ratios are financial ratios that measure a company’s ability to repay both short- and long-term obligations. Common liquidity ratios include the following:</a:t>
            </a:r>
          </a:p>
          <a:p>
            <a:r>
              <a:rPr lang="en-US" dirty="0"/>
              <a:t>The </a:t>
            </a:r>
            <a:r>
              <a:rPr lang="en-US" dirty="0">
                <a:hlinkClick r:id="rId2"/>
              </a:rPr>
              <a:t>current ratio</a:t>
            </a:r>
            <a:r>
              <a:rPr lang="en-US" dirty="0"/>
              <a:t> measures a company’s ability to pay off short-term liabilities with current assets:</a:t>
            </a:r>
          </a:p>
          <a:p>
            <a:pPr>
              <a:buNone/>
            </a:pPr>
            <a:r>
              <a:rPr lang="en-US" b="1" dirty="0"/>
              <a:t>Current ratio = Current assets / Current liabilities</a:t>
            </a:r>
            <a:endParaRPr lang="en-US" dirty="0"/>
          </a:p>
          <a:p>
            <a:r>
              <a:rPr lang="en-US" dirty="0"/>
              <a:t> The </a:t>
            </a:r>
            <a:r>
              <a:rPr lang="en-US" dirty="0">
                <a:hlinkClick r:id="rId3"/>
              </a:rPr>
              <a:t>acid-test ratio</a:t>
            </a:r>
            <a:r>
              <a:rPr lang="en-US" dirty="0"/>
              <a:t> </a:t>
            </a:r>
            <a:r>
              <a:rPr lang="en-US" dirty="0" smtClean="0"/>
              <a:t>( Quick Ratio)measures </a:t>
            </a:r>
            <a:r>
              <a:rPr lang="en-US" dirty="0"/>
              <a:t>a company’s ability to pay off short-term liabilities with quick assets:</a:t>
            </a:r>
          </a:p>
          <a:p>
            <a:pPr>
              <a:buNone/>
            </a:pPr>
            <a:r>
              <a:rPr lang="en-US" b="1" dirty="0"/>
              <a:t>Acid-test ratio = Current assets – Inventories / Current </a:t>
            </a:r>
            <a:r>
              <a:rPr lang="en-US" b="1" dirty="0" smtClean="0"/>
              <a:t>liabilities</a:t>
            </a:r>
            <a:endParaRPr lang="en-US" dirty="0"/>
          </a:p>
          <a:p>
            <a:pPr>
              <a:buNone/>
            </a:pPr>
            <a:r>
              <a:rPr lang="en-US" dirty="0"/>
              <a:t> </a:t>
            </a:r>
          </a:p>
          <a:p>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The</a:t>
            </a:r>
            <a:r>
              <a:rPr lang="en-US" dirty="0"/>
              <a:t> </a:t>
            </a:r>
            <a:r>
              <a:rPr lang="en-US" dirty="0">
                <a:hlinkClick r:id="rId2"/>
              </a:rPr>
              <a:t>cash ratio</a:t>
            </a:r>
            <a:r>
              <a:rPr lang="en-US" dirty="0"/>
              <a:t> measures a company’s ability to pay off short-term liabilities with cash and cash equivalents:</a:t>
            </a:r>
          </a:p>
          <a:p>
            <a:r>
              <a:rPr lang="en-US" b="1" dirty="0"/>
              <a:t>Cash ratio = Cash and Cash equivalents / Current Liabilities</a:t>
            </a:r>
            <a:endParaRPr lang="en-US" dirty="0"/>
          </a:p>
          <a:p>
            <a:pPr>
              <a:buNone/>
            </a:pPr>
            <a:r>
              <a:rPr lang="en-US" dirty="0"/>
              <a:t> </a:t>
            </a:r>
          </a:p>
          <a:p>
            <a:r>
              <a:rPr lang="en-US" dirty="0"/>
              <a:t>The </a:t>
            </a:r>
            <a:r>
              <a:rPr lang="en-US" dirty="0">
                <a:hlinkClick r:id="rId3"/>
              </a:rPr>
              <a:t>operating cash flow ratio</a:t>
            </a:r>
            <a:r>
              <a:rPr lang="en-US" dirty="0"/>
              <a:t> is a measure of the number of times a company can pay off current liabilities with the cash generated in a given period:</a:t>
            </a:r>
          </a:p>
          <a:p>
            <a:pPr>
              <a:buNone/>
            </a:pPr>
            <a:r>
              <a:rPr lang="en-US" b="1" dirty="0"/>
              <a:t>Operating cash flow ratio = Operating cash flow / Current liabilities</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Leverage Financial Ratios</a:t>
            </a:r>
          </a:p>
          <a:p>
            <a:r>
              <a:rPr lang="en-US" dirty="0">
                <a:hlinkClick r:id="rId2"/>
              </a:rPr>
              <a:t>Leverage ratios</a:t>
            </a:r>
            <a:r>
              <a:rPr lang="en-US" dirty="0"/>
              <a:t> measure the amount of capital that comes from debt. In other words, leverage financial ratios are used to evaluate a company’s debt levels. Common leverage ratios include the following:</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The </a:t>
            </a:r>
            <a:r>
              <a:rPr lang="en-US" dirty="0" smtClean="0">
                <a:hlinkClick r:id="rId2"/>
              </a:rPr>
              <a:t>debt ratio</a:t>
            </a:r>
            <a:r>
              <a:rPr lang="en-US" dirty="0" smtClean="0"/>
              <a:t> measures the relative amount of a company’s assets that are provided from debt:</a:t>
            </a:r>
          </a:p>
          <a:p>
            <a:pPr>
              <a:buNone/>
            </a:pPr>
            <a:r>
              <a:rPr lang="en-US" b="1" dirty="0" smtClean="0"/>
              <a:t>Debt ratio = Total liabilities / Total assets  = total liabilities / </a:t>
            </a:r>
            <a:r>
              <a:rPr lang="en-US" b="1" dirty="0" err="1" smtClean="0"/>
              <a:t>toatl</a:t>
            </a:r>
            <a:r>
              <a:rPr lang="en-US" b="1" dirty="0" smtClean="0"/>
              <a:t> </a:t>
            </a:r>
            <a:r>
              <a:rPr lang="en-US" b="1" dirty="0" err="1" smtClean="0"/>
              <a:t>liabilties</a:t>
            </a:r>
            <a:r>
              <a:rPr lang="en-US" b="1" dirty="0" smtClean="0"/>
              <a:t> + </a:t>
            </a:r>
            <a:r>
              <a:rPr lang="en-US" b="1" smtClean="0"/>
              <a:t>total equity</a:t>
            </a:r>
            <a:endParaRPr lang="en-US" dirty="0" smtClean="0"/>
          </a:p>
          <a:p>
            <a:pPr>
              <a:buNone/>
            </a:pPr>
            <a:r>
              <a:rPr lang="en-US" dirty="0"/>
              <a:t> </a:t>
            </a:r>
          </a:p>
          <a:p>
            <a:r>
              <a:rPr lang="en-US" dirty="0"/>
              <a:t>The </a:t>
            </a:r>
            <a:r>
              <a:rPr lang="en-US" dirty="0">
                <a:hlinkClick r:id="rId3"/>
              </a:rPr>
              <a:t>debt to equity ratio</a:t>
            </a:r>
            <a:r>
              <a:rPr lang="en-US" dirty="0"/>
              <a:t> calculates the weight of total debt and financial liabilities against shareholders’ equity:</a:t>
            </a:r>
          </a:p>
          <a:p>
            <a:pPr>
              <a:buNone/>
            </a:pPr>
            <a:r>
              <a:rPr lang="en-US" b="1" dirty="0"/>
              <a:t>Debt to equity ratio = Total liabilities </a:t>
            </a:r>
            <a:r>
              <a:rPr lang="en-US" b="1" dirty="0" smtClean="0"/>
              <a:t>(long-term debt)/ </a:t>
            </a:r>
            <a:r>
              <a:rPr lang="en-US" b="1" dirty="0"/>
              <a:t>Shareholder’s </a:t>
            </a:r>
            <a:r>
              <a:rPr lang="en-US" b="1" dirty="0" smtClean="0"/>
              <a:t>equity(funds)</a:t>
            </a:r>
            <a:endParaRPr lang="en-US" dirty="0"/>
          </a:p>
          <a:p>
            <a:pPr>
              <a:buNone/>
            </a:pPr>
            <a:r>
              <a:rPr lang="en-US" dirty="0"/>
              <a:t> </a:t>
            </a:r>
          </a:p>
          <a:p>
            <a:r>
              <a:rPr lang="en-US" dirty="0"/>
              <a:t>The </a:t>
            </a:r>
            <a:r>
              <a:rPr lang="en-US" dirty="0">
                <a:hlinkClick r:id="rId4"/>
              </a:rPr>
              <a:t>interest coverage ratio</a:t>
            </a:r>
            <a:r>
              <a:rPr lang="en-US" dirty="0"/>
              <a:t> shows how easily a company can pay its interest expenses:</a:t>
            </a:r>
          </a:p>
          <a:p>
            <a:pPr>
              <a:buNone/>
            </a:pPr>
            <a:r>
              <a:rPr lang="en-US" b="1" dirty="0"/>
              <a:t>Interest coverage ratio = Operating </a:t>
            </a:r>
            <a:r>
              <a:rPr lang="en-US" b="1" dirty="0" smtClean="0"/>
              <a:t>income(profit before interest) </a:t>
            </a:r>
            <a:r>
              <a:rPr lang="en-US" b="1" dirty="0"/>
              <a:t>/ Interest expenses</a:t>
            </a:r>
            <a:endParaRPr lang="en-US" dirty="0"/>
          </a:p>
          <a:p>
            <a:pPr>
              <a:buNone/>
            </a:pPr>
            <a:r>
              <a:rPr lang="en-US" b="1" dirty="0"/>
              <a:t> </a:t>
            </a:r>
            <a:endParaRPr lang="en-US" dirty="0"/>
          </a:p>
          <a:p>
            <a:r>
              <a:rPr lang="en-US" dirty="0"/>
              <a:t>The debt service coverage ratio reveals how easily a company can pay its debt obligations:</a:t>
            </a:r>
          </a:p>
          <a:p>
            <a:pPr>
              <a:buNone/>
            </a:pPr>
            <a:r>
              <a:rPr lang="en-US" b="1" dirty="0"/>
              <a:t>Debt service coverage ratio = Operating income </a:t>
            </a:r>
            <a:r>
              <a:rPr lang="en-US" b="1" dirty="0" smtClean="0"/>
              <a:t>(profit before interest) / </a:t>
            </a:r>
            <a:r>
              <a:rPr lang="en-US" b="1" dirty="0"/>
              <a:t>Total debt </a:t>
            </a:r>
            <a:r>
              <a:rPr lang="en-US" b="1" dirty="0" smtClean="0"/>
              <a:t>service(fixed interest charges)</a:t>
            </a:r>
            <a:endParaRPr lang="en-US" dirty="0"/>
          </a:p>
          <a:p>
            <a:pPr>
              <a:buNone/>
            </a:pPr>
            <a:r>
              <a:rPr lang="en-US" b="1" dirty="0"/>
              <a:t> </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Efficiency Ratios</a:t>
            </a:r>
          </a:p>
          <a:p>
            <a:r>
              <a:rPr lang="en-US" dirty="0"/>
              <a:t>Efficiency ratios, also known as activity financial ratios, are used to measure how well a company is utilizing its assets and resources. Common efficiency ratios include: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405</Words>
  <Application>Microsoft Office PowerPoint</Application>
  <PresentationFormat>On-screen Show (4:3)</PresentationFormat>
  <Paragraphs>120</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Financial ratios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From the following data, calculate liquid ratio:</vt:lpstr>
      <vt:lpstr>PowerPoint Presentation</vt:lpstr>
      <vt:lpstr>Q.2 Total assets Rs1,10,000 ,Fixed assets Rs 50000, Capital employed Rs 90,000.Calculate current ratio.</vt:lpstr>
      <vt:lpstr>PowerPoint Presentation</vt:lpstr>
      <vt:lpstr>PowerPoint Presentation</vt:lpstr>
      <vt:lpstr>PowerPoint Presentation</vt:lpstr>
      <vt:lpstr>PowerPoint Presentation</vt:lpstr>
      <vt:lpstr>PowerPoint Presentation</vt:lpstr>
      <vt:lpstr>find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ratios</dc:title>
  <dc:creator>lenova</dc:creator>
  <cp:lastModifiedBy>KRITHIK JAIN</cp:lastModifiedBy>
  <cp:revision>35</cp:revision>
  <dcterms:created xsi:type="dcterms:W3CDTF">2020-03-31T04:13:57Z</dcterms:created>
  <dcterms:modified xsi:type="dcterms:W3CDTF">2020-05-03T17:41:59Z</dcterms:modified>
</cp:coreProperties>
</file>