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F83DA7-DA02-45B1-8AC9-6EECA53E46FD}"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C69B-3E09-4AC7-8321-608255F80D6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F83DA7-DA02-45B1-8AC9-6EECA53E46FD}"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C69B-3E09-4AC7-8321-608255F80D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F83DA7-DA02-45B1-8AC9-6EECA53E46FD}"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C69B-3E09-4AC7-8321-608255F80D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F83DA7-DA02-45B1-8AC9-6EECA53E46FD}"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C69B-3E09-4AC7-8321-608255F80D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F83DA7-DA02-45B1-8AC9-6EECA53E46FD}"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C69B-3E09-4AC7-8321-608255F80D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F83DA7-DA02-45B1-8AC9-6EECA53E46FD}"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C69B-3E09-4AC7-8321-608255F80D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F83DA7-DA02-45B1-8AC9-6EECA53E46FD}" type="datetimeFigureOut">
              <a:rPr lang="en-US" smtClean="0"/>
              <a:pPr/>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9C69B-3E09-4AC7-8321-608255F80D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F83DA7-DA02-45B1-8AC9-6EECA53E46FD}" type="datetimeFigureOut">
              <a:rPr lang="en-US" smtClean="0"/>
              <a:pPr/>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9C69B-3E09-4AC7-8321-608255F80D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83DA7-DA02-45B1-8AC9-6EECA53E46FD}" type="datetimeFigureOut">
              <a:rPr lang="en-US" smtClean="0"/>
              <a:pPr/>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69C69B-3E09-4AC7-8321-608255F80D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F83DA7-DA02-45B1-8AC9-6EECA53E46FD}"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C69B-3E09-4AC7-8321-608255F80D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F83DA7-DA02-45B1-8AC9-6EECA53E46FD}"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C69B-3E09-4AC7-8321-608255F80D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83DA7-DA02-45B1-8AC9-6EECA53E46FD}" type="datetimeFigureOut">
              <a:rPr lang="en-US" smtClean="0"/>
              <a:pPr/>
              <a:t>5/3/2020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9C69B-3E09-4AC7-8321-608255F80D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Financial statement</a:t>
            </a:r>
            <a:endParaRPr lang="en-US" dirty="0"/>
          </a:p>
        </p:txBody>
      </p:sp>
      <p:sp>
        <p:nvSpPr>
          <p:cNvPr id="3" name="Subtitle 2"/>
          <p:cNvSpPr>
            <a:spLocks noGrp="1"/>
          </p:cNvSpPr>
          <p:nvPr>
            <p:ph type="subTitle" idx="1"/>
          </p:nvPr>
        </p:nvSpPr>
        <p:spPr/>
        <p:txBody>
          <a:bodyPr/>
          <a:lstStyle/>
          <a:p>
            <a:r>
              <a:rPr lang="en-US" smtClean="0"/>
              <a:t>UNIT-6</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 Equity capital determines the entire financial structure . If the proportion of equity – capital to the total capital of the company is large , it shows  its great strength. In the apposite case, it shows its weakness.</a:t>
            </a:r>
          </a:p>
          <a:p>
            <a:r>
              <a:rPr lang="en-US" dirty="0" smtClean="0"/>
              <a:t>Dividend is available to an ordinary shareholder only after payments made to all debenture – holders and preference share holders. If after paying to them, nothing is left, he will get nothing. But if much is left, he will get much.</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Preference shares </a:t>
            </a:r>
          </a:p>
          <a:p>
            <a:pPr>
              <a:buNone/>
            </a:pPr>
            <a:r>
              <a:rPr lang="en-US" dirty="0" smtClean="0"/>
              <a:t>“ Preference shares get preference over ordinary shares in respects both of (</a:t>
            </a:r>
            <a:r>
              <a:rPr lang="en-US" dirty="0" err="1" smtClean="0"/>
              <a:t>i</a:t>
            </a:r>
            <a:r>
              <a:rPr lang="en-US" dirty="0" smtClean="0"/>
              <a:t>) rate of dividend, and  (ii) Time of payment of dividend. “</a:t>
            </a:r>
          </a:p>
          <a:p>
            <a:r>
              <a:rPr lang="en-US" dirty="0" smtClean="0"/>
              <a:t> Preference share holders usually get a fixed rate of dividend, and are paid before the ordinary shareholders are paid.</a:t>
            </a:r>
          </a:p>
          <a:p>
            <a:r>
              <a:rPr lang="en-US" dirty="0"/>
              <a:t> </a:t>
            </a:r>
            <a:r>
              <a:rPr lang="en-US" dirty="0" smtClean="0"/>
              <a:t>But preference shareholders will receive their guaranteed or fixed dividend.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preference share and Equity shares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1803972"/>
            <a:ext cx="8229600" cy="41184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533400"/>
            <a:ext cx="82296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share market.</a:t>
            </a:r>
            <a:endParaRPr lang="en-US" dirty="0"/>
          </a:p>
        </p:txBody>
      </p:sp>
      <p:sp>
        <p:nvSpPr>
          <p:cNvPr id="3" name="Content Placeholder 2"/>
          <p:cNvSpPr>
            <a:spLocks noGrp="1"/>
          </p:cNvSpPr>
          <p:nvPr>
            <p:ph idx="1"/>
          </p:nvPr>
        </p:nvSpPr>
        <p:spPr/>
        <p:txBody>
          <a:bodyPr>
            <a:normAutofit fontScale="92500"/>
          </a:bodyPr>
          <a:lstStyle/>
          <a:p>
            <a:r>
              <a:rPr lang="en-US" dirty="0" smtClean="0"/>
              <a:t>Share  market is a place where buying and selling of shares is done.</a:t>
            </a:r>
          </a:p>
          <a:p>
            <a:pPr>
              <a:buNone/>
            </a:pPr>
            <a:r>
              <a:rPr lang="en-US" dirty="0" smtClean="0"/>
              <a:t> Types of share market (popular)</a:t>
            </a:r>
          </a:p>
          <a:p>
            <a:pPr marL="514350" indent="-514350">
              <a:buAutoNum type="arabicPeriod"/>
            </a:pPr>
            <a:r>
              <a:rPr lang="en-US" dirty="0" smtClean="0"/>
              <a:t>BSE ( </a:t>
            </a:r>
            <a:r>
              <a:rPr lang="en-US" dirty="0"/>
              <a:t>B</a:t>
            </a:r>
            <a:r>
              <a:rPr lang="en-US" dirty="0" smtClean="0"/>
              <a:t>ombay stock exchange)- 1700 companies</a:t>
            </a:r>
          </a:p>
          <a:p>
            <a:pPr marL="514350" indent="-514350">
              <a:buNone/>
            </a:pPr>
            <a:r>
              <a:rPr lang="en-US" dirty="0"/>
              <a:t> </a:t>
            </a:r>
            <a:r>
              <a:rPr lang="en-US" dirty="0" smtClean="0"/>
              <a:t>NIFTY (</a:t>
            </a:r>
            <a:r>
              <a:rPr lang="en-US" dirty="0" err="1" smtClean="0"/>
              <a:t>delhi</a:t>
            </a:r>
            <a:r>
              <a:rPr lang="en-US" dirty="0" smtClean="0"/>
              <a:t>)</a:t>
            </a:r>
          </a:p>
          <a:p>
            <a:pPr marL="514350" indent="-514350">
              <a:buAutoNum type="arabicPeriod"/>
            </a:pPr>
            <a:r>
              <a:rPr lang="en-US" dirty="0"/>
              <a:t> </a:t>
            </a:r>
            <a:r>
              <a:rPr lang="en-US" dirty="0" smtClean="0"/>
              <a:t>NSE ( National stock Exchange)- 54000 Companies </a:t>
            </a:r>
          </a:p>
          <a:p>
            <a:pPr marL="514350" indent="-514350">
              <a:buNone/>
            </a:pPr>
            <a:r>
              <a:rPr lang="en-US" dirty="0"/>
              <a:t> </a:t>
            </a:r>
            <a:r>
              <a:rPr lang="en-US" dirty="0" smtClean="0"/>
              <a:t>    </a:t>
            </a:r>
            <a:r>
              <a:rPr lang="en-US" dirty="0" err="1" smtClean="0"/>
              <a:t>Sensex</a:t>
            </a:r>
            <a:r>
              <a:rPr lang="en-US" dirty="0" smtClean="0"/>
              <a:t> ( Mumbai)</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share market works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595168" y="1600200"/>
            <a:ext cx="7953663"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 person can earn or loose money  through shares.</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554053" y="1600200"/>
            <a:ext cx="8035893"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start  trading in stock market</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739361" y="1600200"/>
            <a:ext cx="7665278"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err="1" smtClean="0"/>
              <a:t>Finanace</a:t>
            </a:r>
            <a:r>
              <a:rPr lang="en-US" dirty="0" smtClean="0"/>
              <a:t>  :- </a:t>
            </a:r>
          </a:p>
          <a:p>
            <a:r>
              <a:rPr lang="en-US" dirty="0" smtClean="0"/>
              <a:t>Finance may be defined as that administrative area or set of administrative functions in an organization which relate with the arrangement of cash and credit so that organization may have the means to carry out its objectives as satisfactorily as possible.</a:t>
            </a:r>
          </a:p>
          <a:p>
            <a:r>
              <a:rPr lang="en-US" dirty="0" smtClean="0"/>
              <a:t>In a modern money – using economy, finance may be defined as the provision of money at the time it is wanted.</a:t>
            </a:r>
          </a:p>
          <a:p>
            <a:r>
              <a:rPr lang="en-US" dirty="0" smtClean="0"/>
              <a:t>Business finance can be broadly defined as the activity concerned with the planning raising controlling and administering of the funds used in the business.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business finance</a:t>
            </a:r>
            <a:endParaRPr lang="en-US" dirty="0"/>
          </a:p>
        </p:txBody>
      </p:sp>
      <p:sp>
        <p:nvSpPr>
          <p:cNvPr id="3" name="Content Placeholder 2"/>
          <p:cNvSpPr>
            <a:spLocks noGrp="1"/>
          </p:cNvSpPr>
          <p:nvPr>
            <p:ph idx="1"/>
          </p:nvPr>
        </p:nvSpPr>
        <p:spPr/>
        <p:txBody>
          <a:bodyPr>
            <a:normAutofit lnSpcReduction="10000"/>
          </a:bodyPr>
          <a:lstStyle/>
          <a:p>
            <a:r>
              <a:rPr lang="en-US" dirty="0" smtClean="0"/>
              <a:t> To provide continuously an adequate amount of capital to the business.</a:t>
            </a:r>
          </a:p>
          <a:p>
            <a:r>
              <a:rPr lang="en-US" dirty="0"/>
              <a:t> </a:t>
            </a:r>
            <a:r>
              <a:rPr lang="en-US" dirty="0" smtClean="0"/>
              <a:t>To give a reasonable rate of return to the investors.</a:t>
            </a:r>
          </a:p>
          <a:p>
            <a:r>
              <a:rPr lang="en-US" dirty="0"/>
              <a:t> </a:t>
            </a:r>
            <a:r>
              <a:rPr lang="en-US" dirty="0" smtClean="0"/>
              <a:t>To make optimum utilization of capital by using the principle of safety and profitability.</a:t>
            </a:r>
          </a:p>
          <a:p>
            <a:r>
              <a:rPr lang="en-US" dirty="0"/>
              <a:t> </a:t>
            </a:r>
            <a:r>
              <a:rPr lang="en-US" dirty="0" smtClean="0"/>
              <a:t>To have proper coordination of the activities of the finance department which those of the order departments of the company.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capital</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lphaLcParenBoth"/>
            </a:pPr>
            <a:r>
              <a:rPr lang="en-US" dirty="0" smtClean="0"/>
              <a:t>Fixed capital:-</a:t>
            </a:r>
          </a:p>
          <a:p>
            <a:pPr marL="514350" indent="-514350"/>
            <a:r>
              <a:rPr lang="en-US" dirty="0" smtClean="0"/>
              <a:t> Fixed capital is required for investment </a:t>
            </a:r>
            <a:r>
              <a:rPr lang="en-US" smtClean="0"/>
              <a:t>in fixed </a:t>
            </a:r>
            <a:r>
              <a:rPr lang="en-US" dirty="0" smtClean="0"/>
              <a:t>assets like plant, equipment, land, buildings etc.</a:t>
            </a:r>
          </a:p>
          <a:p>
            <a:pPr marL="514350" indent="-514350"/>
            <a:r>
              <a:rPr lang="en-US" dirty="0"/>
              <a:t> </a:t>
            </a:r>
            <a:r>
              <a:rPr lang="en-US" dirty="0" smtClean="0"/>
              <a:t>The amount of fixed capital depends mainly upon following factors:-</a:t>
            </a:r>
          </a:p>
          <a:p>
            <a:pPr marL="514350" indent="-514350">
              <a:buFont typeface="Wingdings" pitchFamily="2" charset="2"/>
              <a:buChar char="Ø"/>
            </a:pPr>
            <a:r>
              <a:rPr lang="en-US" dirty="0" smtClean="0"/>
              <a:t>  Nature of Industry :</a:t>
            </a:r>
          </a:p>
          <a:p>
            <a:pPr marL="514350" indent="-514350">
              <a:buNone/>
            </a:pPr>
            <a:r>
              <a:rPr lang="en-US" dirty="0"/>
              <a:t> </a:t>
            </a:r>
            <a:r>
              <a:rPr lang="en-US" dirty="0" smtClean="0"/>
              <a:t>      </a:t>
            </a:r>
            <a:r>
              <a:rPr lang="en-US" sz="2200" dirty="0" smtClean="0"/>
              <a:t>Whether it is heavy industry like steel , or is light industry lie textiles. Heavy industry need large amount of fixed capital, and light industries require smaller amounts of fixed capital .</a:t>
            </a:r>
            <a:endParaRPr lang="en-US" sz="2200" dirty="0"/>
          </a:p>
          <a:p>
            <a:pPr marL="514350" indent="-514350">
              <a:buFont typeface="Wingdings" pitchFamily="2" charset="2"/>
              <a:buChar char="Ø"/>
            </a:pPr>
            <a:r>
              <a:rPr lang="en-US" sz="3500" dirty="0" smtClean="0"/>
              <a:t>  Nature of production technique:</a:t>
            </a:r>
          </a:p>
          <a:p>
            <a:pPr marL="514350" indent="-514350">
              <a:buNone/>
            </a:pPr>
            <a:r>
              <a:rPr lang="en-US" sz="3500" dirty="0"/>
              <a:t> </a:t>
            </a:r>
            <a:r>
              <a:rPr lang="en-US" sz="3500" dirty="0" smtClean="0"/>
              <a:t>    </a:t>
            </a:r>
            <a:r>
              <a:rPr lang="en-US" sz="2200" dirty="0" smtClean="0"/>
              <a:t>Whether production technique is manual, mechanized or automatised. Mechanized and automatised industries like steel and electronics require very large amount of fixed capital .  </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(b) Working capital :-</a:t>
            </a:r>
          </a:p>
          <a:p>
            <a:r>
              <a:rPr lang="en-US" dirty="0" smtClean="0"/>
              <a:t>Working capital is required for day to- day working , and is meant for such purposes  as purchase of raw materials, semi finished and finished inventories payment of wages, salaries, rent and advertisement etc</a:t>
            </a:r>
          </a:p>
          <a:p>
            <a:r>
              <a:rPr lang="en-US" dirty="0"/>
              <a:t> </a:t>
            </a:r>
            <a:r>
              <a:rPr lang="en-US" dirty="0" smtClean="0"/>
              <a:t>Working capital is invested thus in current assets </a:t>
            </a:r>
            <a:r>
              <a:rPr lang="en-US" dirty="0"/>
              <a:t>w</a:t>
            </a:r>
            <a:r>
              <a:rPr lang="en-US" dirty="0" smtClean="0"/>
              <a:t>hich are converted into cash or money in short period.</a:t>
            </a:r>
          </a:p>
          <a:p>
            <a:r>
              <a:rPr lang="en-US" dirty="0"/>
              <a:t> </a:t>
            </a:r>
            <a:r>
              <a:rPr lang="en-US" dirty="0" smtClean="0"/>
              <a:t>Amount of working capital depend on  following factors: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92500" lnSpcReduction="20000"/>
          </a:bodyPr>
          <a:lstStyle/>
          <a:p>
            <a:pPr marL="571500" indent="-571500">
              <a:buAutoNum type="romanLcParenBoth"/>
            </a:pPr>
            <a:r>
              <a:rPr lang="en-US" dirty="0" smtClean="0"/>
              <a:t>Regularity of industry :</a:t>
            </a:r>
          </a:p>
          <a:p>
            <a:pPr marL="571500" indent="-571500"/>
            <a:r>
              <a:rPr lang="en-US" dirty="0"/>
              <a:t> W</a:t>
            </a:r>
            <a:r>
              <a:rPr lang="en-US" dirty="0" smtClean="0"/>
              <a:t>hether the industry is perennial like steel production or is seasonal lie sugar production. Perennial industries require </a:t>
            </a:r>
            <a:r>
              <a:rPr lang="en-US" dirty="0" err="1" smtClean="0"/>
              <a:t>lare</a:t>
            </a:r>
            <a:r>
              <a:rPr lang="en-US" dirty="0" smtClean="0"/>
              <a:t> amounts of working capital  and seasonal industries require smaller amounts of working capital.</a:t>
            </a:r>
          </a:p>
          <a:p>
            <a:pPr marL="571500" indent="-571500">
              <a:buNone/>
            </a:pPr>
            <a:r>
              <a:rPr lang="en-US" dirty="0" smtClean="0"/>
              <a:t>(ii) Period of production cycle: </a:t>
            </a:r>
          </a:p>
          <a:p>
            <a:pPr marL="571500" indent="-571500"/>
            <a:r>
              <a:rPr lang="en-US" dirty="0"/>
              <a:t> </a:t>
            </a:r>
            <a:r>
              <a:rPr lang="en-US" dirty="0" smtClean="0"/>
              <a:t>Whether the production cycle is long as in case of ship- building or is short as in case of cotton textiles. Industries having long production- cycles require larger amounts of working capital and industries having short production- cycle requires smaller amount or working capital.</a:t>
            </a:r>
          </a:p>
          <a:p>
            <a:pPr marL="571500" indent="-571500">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share?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Shares :-</a:t>
            </a:r>
          </a:p>
          <a:p>
            <a:pPr>
              <a:buNone/>
            </a:pPr>
            <a:r>
              <a:rPr lang="en-US" dirty="0" smtClean="0"/>
              <a:t>“ Shares are the legal commercial documents which represent the equal parts of the total owned capital of the company.”</a:t>
            </a:r>
          </a:p>
          <a:p>
            <a:pPr>
              <a:buNone/>
            </a:pPr>
            <a:r>
              <a:rPr lang="en-US" dirty="0" smtClean="0"/>
              <a:t>At the very beginning of formation or registration of a company , the government fixed the amount of the share capital or the amount which the company is authorized to raise in market through the sale of shares.</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90084" y="254520"/>
            <a:ext cx="8725315" cy="614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shares</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 Shares are of the following two kinds:</a:t>
            </a:r>
          </a:p>
          <a:p>
            <a:pPr marL="571500" indent="-571500">
              <a:buAutoNum type="romanLcParenBoth"/>
            </a:pPr>
            <a:r>
              <a:rPr lang="en-US" dirty="0" smtClean="0"/>
              <a:t>Ordinary shares</a:t>
            </a:r>
          </a:p>
          <a:p>
            <a:pPr marL="571500" indent="-571500">
              <a:buAutoNum type="romanLcParenBoth"/>
            </a:pPr>
            <a:r>
              <a:rPr lang="en-US" dirty="0"/>
              <a:t> </a:t>
            </a:r>
            <a:r>
              <a:rPr lang="en-US" dirty="0" smtClean="0"/>
              <a:t>preference shares</a:t>
            </a:r>
          </a:p>
          <a:p>
            <a:pPr marL="571500" indent="-571500">
              <a:buAutoNum type="romanLcParenBoth"/>
            </a:pPr>
            <a:endParaRPr lang="en-US" dirty="0"/>
          </a:p>
          <a:p>
            <a:pPr marL="571500" indent="-571500">
              <a:buFont typeface="Wingdings" pitchFamily="2" charset="2"/>
              <a:buChar char="Ø"/>
            </a:pPr>
            <a:r>
              <a:rPr lang="en-US" dirty="0" smtClean="0"/>
              <a:t> Ordinary shares or Equity shares :</a:t>
            </a:r>
          </a:p>
          <a:p>
            <a:pPr marL="571500" indent="-571500"/>
            <a:r>
              <a:rPr lang="en-US" dirty="0"/>
              <a:t> </a:t>
            </a:r>
            <a:r>
              <a:rPr lang="en-US" dirty="0" smtClean="0"/>
              <a:t>Ordinary shares are those shares whose owners take the maximum risk in business .</a:t>
            </a:r>
          </a:p>
          <a:p>
            <a:pPr marL="571500" indent="-571500"/>
            <a:r>
              <a:rPr lang="en-US" dirty="0"/>
              <a:t> </a:t>
            </a:r>
            <a:r>
              <a:rPr lang="en-US" dirty="0" smtClean="0"/>
              <a:t>The ordinary shareholder is the real owner , and hence the maximum risk- taker. He sinks, swims and floats with the fluctuating fortunes of the company.</a:t>
            </a:r>
          </a:p>
          <a:p>
            <a:pPr marL="571500" indent="-571500"/>
            <a:endParaRPr lang="en-US" dirty="0" smtClean="0"/>
          </a:p>
          <a:p>
            <a:pPr marL="571500" indent="-571500">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813</Words>
  <Application>Microsoft Office PowerPoint</Application>
  <PresentationFormat>On-screen Show (4:3)</PresentationFormat>
  <Paragraphs>56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Financial statement</vt:lpstr>
      <vt:lpstr>PowerPoint Presentation</vt:lpstr>
      <vt:lpstr>Objectives of business finance</vt:lpstr>
      <vt:lpstr>Kinds of capital</vt:lpstr>
      <vt:lpstr>PowerPoint Presentation</vt:lpstr>
      <vt:lpstr>PowerPoint Presentation</vt:lpstr>
      <vt:lpstr>What  is share?</vt:lpstr>
      <vt:lpstr>PowerPoint Presentation</vt:lpstr>
      <vt:lpstr>Types of shares </vt:lpstr>
      <vt:lpstr>PowerPoint Presentation</vt:lpstr>
      <vt:lpstr>PowerPoint Presentation</vt:lpstr>
      <vt:lpstr>Difference between preference share and Equity shares</vt:lpstr>
      <vt:lpstr>PowerPoint Presentation</vt:lpstr>
      <vt:lpstr>What is share market.</vt:lpstr>
      <vt:lpstr>How share market works</vt:lpstr>
      <vt:lpstr>How  a person can earn or loose money  through shares.</vt:lpstr>
      <vt:lpstr>How to start  trading in stock market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statement</dc:title>
  <dc:creator>lenova</dc:creator>
  <cp:lastModifiedBy>KRITHIK JAIN</cp:lastModifiedBy>
  <cp:revision>24</cp:revision>
  <dcterms:created xsi:type="dcterms:W3CDTF">2020-03-25T02:36:29Z</dcterms:created>
  <dcterms:modified xsi:type="dcterms:W3CDTF">2020-05-03T17:08:42Z</dcterms:modified>
</cp:coreProperties>
</file>