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D846-9107-4F4A-83BB-C58B025E6A62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170-567E-4FDF-95EA-2B9E575C3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D846-9107-4F4A-83BB-C58B025E6A62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170-567E-4FDF-95EA-2B9E575C3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D846-9107-4F4A-83BB-C58B025E6A62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170-567E-4FDF-95EA-2B9E575C3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D846-9107-4F4A-83BB-C58B025E6A62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170-567E-4FDF-95EA-2B9E575C3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D846-9107-4F4A-83BB-C58B025E6A62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170-567E-4FDF-95EA-2B9E575C3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D846-9107-4F4A-83BB-C58B025E6A62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170-567E-4FDF-95EA-2B9E575C3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D846-9107-4F4A-83BB-C58B025E6A62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170-567E-4FDF-95EA-2B9E575C3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D846-9107-4F4A-83BB-C58B025E6A62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170-567E-4FDF-95EA-2B9E575C3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D846-9107-4F4A-83BB-C58B025E6A62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170-567E-4FDF-95EA-2B9E575C3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D846-9107-4F4A-83BB-C58B025E6A62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170-567E-4FDF-95EA-2B9E575C3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D846-9107-4F4A-83BB-C58B025E6A62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170-567E-4FDF-95EA-2B9E575C3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D846-9107-4F4A-83BB-C58B025E6A62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D9170-567E-4FDF-95EA-2B9E575C3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Forms of Market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UNIT-5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 Selling cost</a:t>
            </a:r>
          </a:p>
          <a:p>
            <a:pPr>
              <a:buNone/>
            </a:pPr>
            <a:r>
              <a:rPr lang="en-US" dirty="0" smtClean="0"/>
              <a:t>4. Barriers of entry</a:t>
            </a:r>
          </a:p>
          <a:p>
            <a:pPr>
              <a:buNone/>
            </a:pPr>
            <a:r>
              <a:rPr lang="en-US" dirty="0" smtClean="0"/>
              <a:t>5. Formation of cartel</a:t>
            </a:r>
          </a:p>
          <a:p>
            <a:pPr>
              <a:buNone/>
            </a:pPr>
            <a:r>
              <a:rPr lang="en-US" dirty="0" smtClean="0"/>
              <a:t>6.Non – price </a:t>
            </a:r>
            <a:r>
              <a:rPr lang="en-US" dirty="0" err="1" smtClean="0"/>
              <a:t>competiton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7. Nature of product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a. Homogenous product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b. </a:t>
            </a:r>
            <a:r>
              <a:rPr lang="en-US" dirty="0"/>
              <a:t>H</a:t>
            </a:r>
            <a:r>
              <a:rPr lang="en-US" dirty="0" smtClean="0"/>
              <a:t>eterogeneous product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oligopoly market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Collusive Oligopoly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If the firm cooperate with each other , in determining the price or output or both , it is called Collusive Oligopoly.</a:t>
            </a:r>
          </a:p>
          <a:p>
            <a:pPr>
              <a:buNone/>
            </a:pPr>
            <a:r>
              <a:rPr lang="en-US" u="sng" dirty="0" smtClean="0"/>
              <a:t>Non- Collusive Oligopoly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I f in an oligopoly market, the firms compete with each other, it is called non- collusive oligopoly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Market </a:t>
            </a:r>
            <a:r>
              <a:rPr lang="en-US" dirty="0" err="1" smtClean="0"/>
              <a:t>Equlibrium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t is defined as a situation  when there is equality between the quantity demanded and quantity supplied 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Quantity Demanded = Quantity Supplied.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"/>
            <a:ext cx="495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048000"/>
            <a:ext cx="7162800" cy="306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H="1">
            <a:off x="2247900" y="5295900"/>
            <a:ext cx="2057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9000" y="6324600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= equilibrium price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 = </a:t>
            </a:r>
            <a:r>
              <a:rPr lang="en-US" dirty="0" err="1" smtClean="0"/>
              <a:t>Equlibrium</a:t>
            </a:r>
            <a:r>
              <a:rPr lang="en-US" dirty="0" smtClean="0"/>
              <a:t> price = 6</a:t>
            </a:r>
          </a:p>
          <a:p>
            <a:pPr>
              <a:buNone/>
            </a:pPr>
            <a:r>
              <a:rPr lang="en-US" dirty="0" smtClean="0"/>
              <a:t>At point E , Quantity demanded = </a:t>
            </a:r>
            <a:r>
              <a:rPr lang="en-US" dirty="0" err="1" smtClean="0"/>
              <a:t>quuantity</a:t>
            </a:r>
            <a:r>
              <a:rPr lang="en-US" dirty="0" smtClean="0"/>
              <a:t> </a:t>
            </a:r>
            <a:r>
              <a:rPr lang="en-US" dirty="0" err="1" smtClean="0"/>
              <a:t>suplied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Q.1The market demand  and supply schedule of X commodity are given below: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Determine :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The equilibrium price  and equilibrium quantity.</a:t>
            </a:r>
          </a:p>
          <a:p>
            <a:pPr marL="571500" indent="-571500">
              <a:buAutoNum type="romanLcParenBoth"/>
            </a:pPr>
            <a:r>
              <a:rPr lang="en-US" dirty="0"/>
              <a:t> </a:t>
            </a:r>
            <a:r>
              <a:rPr lang="en-US" dirty="0" smtClean="0"/>
              <a:t>Excess demand at </a:t>
            </a:r>
            <a:r>
              <a:rPr lang="en-US" dirty="0" err="1" smtClean="0"/>
              <a:t>rs</a:t>
            </a:r>
            <a:r>
              <a:rPr lang="en-US" dirty="0" smtClean="0"/>
              <a:t> 2 per Kg.</a:t>
            </a:r>
          </a:p>
          <a:p>
            <a:pPr marL="571500" indent="-571500">
              <a:buAutoNum type="romanLcParenBoth"/>
            </a:pPr>
            <a:r>
              <a:rPr lang="en-US" dirty="0"/>
              <a:t> </a:t>
            </a:r>
            <a:r>
              <a:rPr lang="en-US" dirty="0" smtClean="0"/>
              <a:t>Excess supply  at </a:t>
            </a:r>
            <a:r>
              <a:rPr lang="en-US" dirty="0" err="1" smtClean="0"/>
              <a:t>rs</a:t>
            </a:r>
            <a:r>
              <a:rPr lang="en-US" dirty="0" smtClean="0"/>
              <a:t> 15 per kg.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0"/>
            <a:ext cx="6019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(ii) Excess demand at </a:t>
            </a:r>
            <a:r>
              <a:rPr lang="en-US" dirty="0" err="1" smtClean="0"/>
              <a:t>rs</a:t>
            </a:r>
            <a:r>
              <a:rPr lang="en-US" dirty="0" smtClean="0"/>
              <a:t> 2 per Kg = 18 – 5 =13 Kg.</a:t>
            </a:r>
          </a:p>
          <a:p>
            <a:pPr>
              <a:buNone/>
            </a:pPr>
            <a:r>
              <a:rPr lang="en-US" dirty="0" smtClean="0"/>
              <a:t>(iii)Excess Supply at </a:t>
            </a:r>
            <a:r>
              <a:rPr lang="en-US" dirty="0" err="1" smtClean="0"/>
              <a:t>rs</a:t>
            </a:r>
            <a:r>
              <a:rPr lang="en-US" dirty="0" smtClean="0"/>
              <a:t> 15 per Kg = 20 – 4 = 16 Kg.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Q.2 suppose the demand and supply curve of salt are given by :</a:t>
            </a:r>
          </a:p>
          <a:p>
            <a:pPr>
              <a:buNone/>
            </a:pPr>
            <a:r>
              <a:rPr lang="en-US" dirty="0" err="1" smtClean="0"/>
              <a:t>Qd</a:t>
            </a:r>
            <a:r>
              <a:rPr lang="en-US" dirty="0" smtClean="0"/>
              <a:t> = 1000- P</a:t>
            </a:r>
          </a:p>
          <a:p>
            <a:pPr>
              <a:buNone/>
            </a:pPr>
            <a:r>
              <a:rPr lang="en-US" dirty="0" smtClean="0"/>
              <a:t>Qs = 700 + 2P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Find the equilibrium price and equilibrium qty.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(ii) Now suppose that the price of an input used to produce salt increases so that  the new supply curve is Qs = 400 + 2P</a:t>
            </a:r>
          </a:p>
          <a:p>
            <a:pPr>
              <a:buNone/>
            </a:pPr>
            <a:r>
              <a:rPr lang="en-US" dirty="0" smtClean="0"/>
              <a:t>How does the  Eq. price And  quantity Change.</a:t>
            </a:r>
          </a:p>
          <a:p>
            <a:pPr>
              <a:buNone/>
            </a:pPr>
            <a:r>
              <a:rPr lang="en-US" dirty="0" smtClean="0"/>
              <a:t>(iii) Suppose the govt. has imposed a tax of Rs 3 per unit of sale. How does it affect the equilibrium price &amp; quantity.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Ans</a:t>
            </a:r>
            <a:r>
              <a:rPr lang="en-US" dirty="0" smtClean="0"/>
              <a:t> . </a:t>
            </a:r>
            <a:r>
              <a:rPr lang="en-US" b="1" dirty="0" smtClean="0"/>
              <a:t>1.  </a:t>
            </a:r>
            <a:r>
              <a:rPr lang="en-US" dirty="0" smtClean="0"/>
              <a:t>At </a:t>
            </a:r>
            <a:r>
              <a:rPr lang="en-US" dirty="0" err="1" smtClean="0"/>
              <a:t>eq</a:t>
            </a:r>
            <a:r>
              <a:rPr lang="en-US" dirty="0" smtClean="0"/>
              <a:t> price.</a:t>
            </a:r>
          </a:p>
          <a:p>
            <a:pPr>
              <a:buNone/>
            </a:pPr>
            <a:r>
              <a:rPr lang="en-US" dirty="0" smtClean="0"/>
              <a:t>1000-p = 700 + 2P</a:t>
            </a:r>
          </a:p>
          <a:p>
            <a:pPr>
              <a:buNone/>
            </a:pPr>
            <a:r>
              <a:rPr lang="en-US" dirty="0" smtClean="0"/>
              <a:t>P = Rs 100</a:t>
            </a:r>
          </a:p>
          <a:p>
            <a:pPr>
              <a:buNone/>
            </a:pPr>
            <a:r>
              <a:rPr lang="en-US" b="1" dirty="0" smtClean="0"/>
              <a:t>2.</a:t>
            </a:r>
            <a:r>
              <a:rPr lang="en-US" dirty="0" smtClean="0"/>
              <a:t>1000-p = 400 +2p        ------ p = 200</a:t>
            </a:r>
          </a:p>
          <a:p>
            <a:pPr>
              <a:buNone/>
            </a:pPr>
            <a:r>
              <a:rPr lang="en-US" dirty="0" smtClean="0"/>
              <a:t>Qs = </a:t>
            </a:r>
            <a:r>
              <a:rPr lang="en-US" dirty="0" err="1" smtClean="0"/>
              <a:t>qd</a:t>
            </a:r>
            <a:r>
              <a:rPr lang="en-US" dirty="0" smtClean="0"/>
              <a:t> = 800</a:t>
            </a:r>
          </a:p>
          <a:p>
            <a:pPr>
              <a:buNone/>
            </a:pPr>
            <a:r>
              <a:rPr lang="en-US" b="1" dirty="0" smtClean="0"/>
              <a:t>3. </a:t>
            </a:r>
            <a:r>
              <a:rPr lang="en-US" dirty="0" smtClean="0"/>
              <a:t>Qs = 700 + 2(p-3) = 700 +2P-6= 694 + 2P</a:t>
            </a:r>
          </a:p>
          <a:p>
            <a:pPr>
              <a:buNone/>
            </a:pPr>
            <a:r>
              <a:rPr lang="en-US" dirty="0" smtClean="0"/>
              <a:t>Now for equilibrium </a:t>
            </a:r>
          </a:p>
          <a:p>
            <a:pPr>
              <a:buNone/>
            </a:pPr>
            <a:r>
              <a:rPr lang="en-US" dirty="0" err="1" smtClean="0"/>
              <a:t>Qd</a:t>
            </a:r>
            <a:r>
              <a:rPr lang="en-US" dirty="0" smtClean="0"/>
              <a:t>= Qs</a:t>
            </a:r>
          </a:p>
          <a:p>
            <a:pPr>
              <a:buNone/>
            </a:pPr>
            <a:r>
              <a:rPr lang="en-US" dirty="0" smtClean="0"/>
              <a:t>1000-P = 694 + 2P</a:t>
            </a:r>
          </a:p>
          <a:p>
            <a:pPr>
              <a:buNone/>
            </a:pPr>
            <a:r>
              <a:rPr lang="en-US" dirty="0" smtClean="0"/>
              <a:t>P=Rs102</a:t>
            </a:r>
          </a:p>
          <a:p>
            <a:pPr>
              <a:buNone/>
            </a:pPr>
            <a:r>
              <a:rPr lang="en-US" dirty="0" smtClean="0"/>
              <a:t>New eq. qty. Qs = 694 +2P = 694 +2*102= Rs 898</a:t>
            </a:r>
          </a:p>
          <a:p>
            <a:pPr>
              <a:buNone/>
            </a:pPr>
            <a:r>
              <a:rPr lang="en-US" dirty="0" smtClean="0"/>
              <a:t>         eq. qty. </a:t>
            </a:r>
            <a:r>
              <a:rPr lang="en-US" dirty="0" err="1" smtClean="0"/>
              <a:t>Qd</a:t>
            </a:r>
            <a:r>
              <a:rPr lang="en-US" dirty="0" smtClean="0"/>
              <a:t> = 1000-P = 1000-102 = Rs 898</a:t>
            </a:r>
          </a:p>
          <a:p>
            <a:pPr>
              <a:buNone/>
            </a:pPr>
            <a:r>
              <a:rPr lang="en-US" dirty="0" smtClean="0"/>
              <a:t>Eq. Price = Rs 102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economics, market doesn’t refers to any physical place, particular shape or super market.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economics, market refers to the whole region where buyers &amp; seller are in contact with each other, offer to effect the demand and supply of </a:t>
            </a:r>
            <a:r>
              <a:rPr lang="en-US" sz="2800" dirty="0" err="1" smtClean="0"/>
              <a:t>commomdity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Types of market</a:t>
            </a:r>
          </a:p>
          <a:p>
            <a:r>
              <a:rPr lang="en-US" sz="2800" dirty="0" smtClean="0"/>
              <a:t>1. perfect Competition</a:t>
            </a:r>
          </a:p>
          <a:p>
            <a:r>
              <a:rPr lang="en-US" sz="2800" dirty="0" smtClean="0"/>
              <a:t>2 Monopoly Competition</a:t>
            </a:r>
          </a:p>
          <a:p>
            <a:r>
              <a:rPr lang="en-US" sz="2800" dirty="0" smtClean="0"/>
              <a:t>3.Monopolistic Competition</a:t>
            </a:r>
          </a:p>
          <a:p>
            <a:r>
              <a:rPr lang="en-US" sz="2800" dirty="0" smtClean="0"/>
              <a:t>4. Oligopoly Market.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refers to a market condition, where there are large no. of buyer &amp; seller, and the product is homogeneous at a price fixed by the market.</a:t>
            </a:r>
          </a:p>
          <a:p>
            <a:pPr>
              <a:buNone/>
            </a:pPr>
            <a:r>
              <a:rPr lang="en-US" dirty="0" smtClean="0"/>
              <a:t> Features of the market.</a:t>
            </a:r>
          </a:p>
          <a:p>
            <a:pPr marL="514350" indent="-514350">
              <a:buAutoNum type="arabicPeriod"/>
            </a:pPr>
            <a:r>
              <a:rPr lang="en-US" dirty="0" smtClean="0"/>
              <a:t>Homogeneous product </a:t>
            </a:r>
          </a:p>
          <a:p>
            <a:pPr marL="514350" indent="-514350">
              <a:buAutoNum type="arabicPeriod"/>
            </a:pPr>
            <a:r>
              <a:rPr lang="en-US" dirty="0" smtClean="0"/>
              <a:t>Free entry and exit</a:t>
            </a:r>
          </a:p>
          <a:p>
            <a:pPr marL="514350" indent="-514350">
              <a:buAutoNum type="arabicPeriod"/>
            </a:pPr>
            <a:r>
              <a:rPr lang="en-US" dirty="0" smtClean="0"/>
              <a:t>Identical price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4. Perfect knowledge</a:t>
            </a:r>
          </a:p>
          <a:p>
            <a:pPr>
              <a:buNone/>
            </a:pPr>
            <a:r>
              <a:rPr lang="en-US" dirty="0" smtClean="0"/>
              <a:t>5. No advertisement cost</a:t>
            </a:r>
          </a:p>
          <a:p>
            <a:pPr>
              <a:buNone/>
            </a:pPr>
            <a:r>
              <a:rPr lang="en-US" dirty="0" smtClean="0"/>
              <a:t>6. Price taker</a:t>
            </a:r>
          </a:p>
          <a:p>
            <a:pPr>
              <a:buNone/>
            </a:pPr>
            <a:r>
              <a:rPr lang="en-US" dirty="0" smtClean="0"/>
              <a:t>7 . Demand curve = elasticity is infinite(ꚙ)</a:t>
            </a:r>
          </a:p>
          <a:p>
            <a:pPr>
              <a:buNone/>
            </a:pPr>
            <a:r>
              <a:rPr lang="en-US" dirty="0" smtClean="0"/>
              <a:t>If the price changes the there will be huge change in demand.</a:t>
            </a:r>
          </a:p>
          <a:p>
            <a:pPr>
              <a:buNone/>
            </a:pPr>
            <a:r>
              <a:rPr lang="en-US" dirty="0" smtClean="0"/>
              <a:t>8. Market of photocopy </a:t>
            </a:r>
          </a:p>
          <a:p>
            <a:pPr>
              <a:buNone/>
            </a:pPr>
            <a:r>
              <a:rPr lang="en-US" dirty="0" smtClean="0"/>
              <a:t>9. Large no. of buyer and seller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Monopoly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one seller selling his product with no close substitute and strong barrier to entry.</a:t>
            </a:r>
          </a:p>
          <a:p>
            <a:r>
              <a:rPr lang="en-US" dirty="0" smtClean="0"/>
              <a:t>Ex – Railway in India</a:t>
            </a:r>
          </a:p>
          <a:p>
            <a:pPr>
              <a:buNone/>
            </a:pPr>
            <a:r>
              <a:rPr lang="en-US" dirty="0" smtClean="0"/>
              <a:t>Features :-</a:t>
            </a:r>
          </a:p>
          <a:p>
            <a:pPr marL="514350" indent="-514350">
              <a:buAutoNum type="arabicPeriod"/>
            </a:pPr>
            <a:r>
              <a:rPr lang="en-US" dirty="0" smtClean="0"/>
              <a:t>One seller and large no. of buyer</a:t>
            </a:r>
          </a:p>
          <a:p>
            <a:pPr marL="514350" indent="-514350">
              <a:buAutoNum type="arabicPeriod"/>
            </a:pPr>
            <a:r>
              <a:rPr lang="en-US" dirty="0" smtClean="0"/>
              <a:t>No close substitute of the product</a:t>
            </a:r>
          </a:p>
          <a:p>
            <a:pPr marL="514350" indent="-51435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restriction in entry</a:t>
            </a:r>
          </a:p>
          <a:p>
            <a:pPr marL="514350" indent="-51435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price maker firm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Demand curve ( e&lt;1)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whatever may be the change in price but no major change in quantity.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Monopolistic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T</a:t>
            </a:r>
            <a:r>
              <a:rPr lang="en-US" dirty="0" smtClean="0"/>
              <a:t>his is the market which is combination of perfect competition and monopoly market</a:t>
            </a:r>
          </a:p>
          <a:p>
            <a:pPr>
              <a:buNone/>
            </a:pPr>
            <a:r>
              <a:rPr lang="en-US" dirty="0" smtClean="0"/>
              <a:t>It refers to the market in which there are a large numbers of sellers selling closely related differentiated products to a large no. of buyers.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Features:-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 .  Large no of buyers and sellers</a:t>
            </a:r>
          </a:p>
          <a:p>
            <a:pPr>
              <a:buNone/>
            </a:pPr>
            <a:r>
              <a:rPr lang="en-US" dirty="0" smtClean="0"/>
              <a:t>2. Product differentiation</a:t>
            </a:r>
          </a:p>
          <a:p>
            <a:pPr>
              <a:buNone/>
            </a:pPr>
            <a:r>
              <a:rPr lang="en-US" dirty="0" smtClean="0"/>
              <a:t>3. Freedom of entry and exit of firms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4. selling cost – To advertise</a:t>
            </a:r>
          </a:p>
          <a:p>
            <a:pPr>
              <a:buNone/>
            </a:pPr>
            <a:r>
              <a:rPr lang="en-US" dirty="0" smtClean="0"/>
              <a:t>5. Lack of perfect knowledge</a:t>
            </a:r>
          </a:p>
          <a:p>
            <a:pPr>
              <a:buNone/>
            </a:pPr>
            <a:r>
              <a:rPr lang="en-US" dirty="0" smtClean="0"/>
              <a:t>6. Non- price </a:t>
            </a:r>
            <a:r>
              <a:rPr lang="en-US" dirty="0" err="1" smtClean="0"/>
              <a:t>Competiton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7. Demand curve = ( elasticity &gt;1)</a:t>
            </a:r>
          </a:p>
          <a:p>
            <a:pPr>
              <a:buNone/>
            </a:pPr>
            <a:r>
              <a:rPr lang="en-US" dirty="0" smtClean="0"/>
              <a:t>If price changes then there will be more changes in demand.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Oligopoly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Oligopoly  is a market situation in which an industry has only a few  firms mutually dependent for taking decision  about price and output.</a:t>
            </a:r>
          </a:p>
          <a:p>
            <a:pPr>
              <a:buNone/>
            </a:pPr>
            <a:r>
              <a:rPr lang="en-US" dirty="0" smtClean="0"/>
              <a:t>Features :-</a:t>
            </a:r>
          </a:p>
          <a:p>
            <a:pPr marL="514350" indent="-514350">
              <a:buAutoNum type="arabicPeriod"/>
            </a:pPr>
            <a:r>
              <a:rPr lang="en-US" dirty="0" smtClean="0"/>
              <a:t>Oligopoly means few sellers are selling differentiated products.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Interdepedence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783</Words>
  <Application>Microsoft Office PowerPoint</Application>
  <PresentationFormat>On-screen Show (4:3)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Forms of Market</vt:lpstr>
      <vt:lpstr>In economics, market doesn’t refers to any physical place, particular shape or super market.</vt:lpstr>
      <vt:lpstr>Perfect Competition</vt:lpstr>
      <vt:lpstr>PowerPoint Presentation</vt:lpstr>
      <vt:lpstr>Monopoly market</vt:lpstr>
      <vt:lpstr>PowerPoint Presentation</vt:lpstr>
      <vt:lpstr>Monopolistic market</vt:lpstr>
      <vt:lpstr>PowerPoint Presentation</vt:lpstr>
      <vt:lpstr>Oligopoly market</vt:lpstr>
      <vt:lpstr>PowerPoint Presentation</vt:lpstr>
      <vt:lpstr>Types of oligopoly market </vt:lpstr>
      <vt:lpstr>Market Equlibrium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Forms of Market</dc:title>
  <dc:creator>lenova</dc:creator>
  <cp:lastModifiedBy>KRITHIK JAIN</cp:lastModifiedBy>
  <cp:revision>18</cp:revision>
  <dcterms:created xsi:type="dcterms:W3CDTF">2020-03-23T04:04:31Z</dcterms:created>
  <dcterms:modified xsi:type="dcterms:W3CDTF">2020-05-02T13:06:30Z</dcterms:modified>
</cp:coreProperties>
</file>