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9F18-BFC7-43F0-9912-34FE7BE251B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9699-0FE1-4939-88E0-145D15286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classification of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(b) Implicit cost</a:t>
            </a:r>
          </a:p>
          <a:p>
            <a:r>
              <a:rPr lang="en-US" dirty="0"/>
              <a:t>Annual rental value of the owner's factory building </a:t>
            </a:r>
            <a:r>
              <a:rPr lang="en-US" dirty="0" smtClean="0"/>
              <a:t> = Rs 100</a:t>
            </a:r>
          </a:p>
          <a:p>
            <a:r>
              <a:rPr lang="en-US" dirty="0"/>
              <a:t>Estimated annual value of the management services of the owner</a:t>
            </a:r>
            <a:r>
              <a:rPr lang="en-US" dirty="0" smtClean="0"/>
              <a:t> = Rs 240</a:t>
            </a:r>
          </a:p>
          <a:p>
            <a:r>
              <a:rPr lang="en-US" dirty="0" smtClean="0"/>
              <a:t>Total = 100 + 240 = Rs 340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Q.2 Calculate average total Cost and marginal cost for each level of 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93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know A.T.C = T.C/Q</a:t>
            </a:r>
            <a:br>
              <a:rPr lang="en-US" dirty="0" smtClean="0"/>
            </a:br>
            <a:r>
              <a:rPr lang="en-US" dirty="0" smtClean="0"/>
              <a:t>M.C = Change in T.C/change in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1628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Q.3 = A firm is producing  10 units . At this level of output, ATC and AVC are respectively equal to Rs 25 and Rs 20. Find out the total fixed cost of the firm.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We know  ATC =  T.C /Q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25 = T.C/10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T.C = Rs 250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AVC = T.V.C/Q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20 = T.V.C/10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T.V.C = Rs200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We know T.C = T.F.C + T.V.C</a:t>
            </a:r>
          </a:p>
          <a:p>
            <a:pPr>
              <a:buNone/>
            </a:pPr>
            <a:r>
              <a:rPr lang="en-US" dirty="0" smtClean="0"/>
              <a:t>T.F.C = T.C- T.V.C = 250-200= Rs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Q.4  The average cost of 6 units is </a:t>
            </a:r>
            <a:r>
              <a:rPr lang="en-US" sz="4400" dirty="0"/>
              <a:t>R</a:t>
            </a:r>
            <a:r>
              <a:rPr lang="en-US" sz="4400" dirty="0" smtClean="0"/>
              <a:t>s 5 and average cost of producing 7 units is Rs 6. Calculate the marginal  cost of 7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unit.</a:t>
            </a:r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752600"/>
            <a:ext cx="584204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1.ATC =  T.C /Q </a:t>
            </a:r>
          </a:p>
          <a:p>
            <a:r>
              <a:rPr lang="en-US" sz="2400" dirty="0" smtClean="0"/>
              <a:t>T.C = 6* 5 = 30</a:t>
            </a:r>
          </a:p>
          <a:p>
            <a:r>
              <a:rPr lang="en-US" sz="2400" dirty="0" smtClean="0"/>
              <a:t>2. Again</a:t>
            </a:r>
          </a:p>
          <a:p>
            <a:r>
              <a:rPr lang="en-US" sz="2400" dirty="0" smtClean="0"/>
              <a:t>ATC =  T.C /Q</a:t>
            </a:r>
          </a:p>
          <a:p>
            <a:r>
              <a:rPr lang="en-US" sz="2400" dirty="0" smtClean="0"/>
              <a:t>T.C = 7*6 = 42</a:t>
            </a:r>
          </a:p>
          <a:p>
            <a:endParaRPr lang="en-US" sz="2400" dirty="0"/>
          </a:p>
          <a:p>
            <a:r>
              <a:rPr lang="en-US" sz="2400" dirty="0" smtClean="0"/>
              <a:t>M.C  = change in total cost / change in output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=  42-30 / 7-6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= Rs 12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Q.5 Suppose the demand and supply curve of commodity X in a perfectly competitive market are given by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Qd</a:t>
            </a:r>
            <a:r>
              <a:rPr lang="en-US" dirty="0" smtClean="0"/>
              <a:t> = 200- 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Qs = 10 + </a:t>
            </a:r>
            <a:r>
              <a:rPr lang="en-US" dirty="0"/>
              <a:t>P</a:t>
            </a:r>
            <a:r>
              <a:rPr lang="en-US" dirty="0" smtClean="0"/>
              <a:t> for P ≥20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Qs = 0         for 0≤P&lt;20 ( supply curve of a single firm )</a:t>
            </a:r>
          </a:p>
          <a:p>
            <a:pPr>
              <a:buNone/>
            </a:pPr>
            <a:r>
              <a:rPr lang="en-US" dirty="0" smtClean="0"/>
              <a:t>Assume that the market consists of identical firms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Both"/>
            </a:pPr>
            <a:r>
              <a:rPr lang="en-US" dirty="0" smtClean="0"/>
              <a:t>What is the significance of P= 20?</a:t>
            </a:r>
          </a:p>
          <a:p>
            <a:pPr marL="571500" indent="-571500">
              <a:buAutoNum type="romanLcParenBoth"/>
            </a:pPr>
            <a:r>
              <a:rPr lang="en-US" dirty="0"/>
              <a:t> </a:t>
            </a:r>
            <a:r>
              <a:rPr lang="en-US" dirty="0" smtClean="0"/>
              <a:t>At what price will the market for X be in </a:t>
            </a:r>
            <a:r>
              <a:rPr lang="en-US" dirty="0" err="1" smtClean="0"/>
              <a:t>eqilibrium</a:t>
            </a:r>
            <a:r>
              <a:rPr lang="en-US" dirty="0" smtClean="0"/>
              <a:t> ? </a:t>
            </a:r>
            <a:endParaRPr lang="en-US" dirty="0"/>
          </a:p>
          <a:p>
            <a:pPr marL="571500" indent="-571500">
              <a:buAutoNum type="romanLcParenBoth"/>
            </a:pPr>
            <a:r>
              <a:rPr lang="en-US" dirty="0" smtClean="0"/>
              <a:t> Calculate the </a:t>
            </a:r>
            <a:r>
              <a:rPr lang="en-US" dirty="0" err="1" smtClean="0"/>
              <a:t>equlibrium</a:t>
            </a:r>
            <a:r>
              <a:rPr lang="en-US" dirty="0" smtClean="0"/>
              <a:t> quantity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(1) If P =20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Then the firm will not supply commodity X for any price less than Rs 20</a:t>
            </a:r>
          </a:p>
          <a:p>
            <a:pPr>
              <a:buNone/>
            </a:pPr>
            <a:r>
              <a:rPr lang="en-US" dirty="0" smtClean="0"/>
              <a:t>(2) Equilibrium price = Rs 20</a:t>
            </a:r>
          </a:p>
          <a:p>
            <a:pPr>
              <a:buNone/>
            </a:pPr>
            <a:r>
              <a:rPr lang="en-US" dirty="0" smtClean="0"/>
              <a:t>(3) Eq. </a:t>
            </a:r>
            <a:r>
              <a:rPr lang="en-US" dirty="0" err="1" smtClean="0"/>
              <a:t>quty</a:t>
            </a:r>
            <a:r>
              <a:rPr lang="en-US" dirty="0" smtClean="0"/>
              <a:t>.= 200-P = 200-20= Rs 180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Quty</a:t>
            </a:r>
            <a:r>
              <a:rPr lang="en-US" dirty="0" smtClean="0"/>
              <a:t>. supp. = 10 + P= 10 + 20 =  Rs 30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No. of Firms = Eq. </a:t>
            </a:r>
            <a:r>
              <a:rPr lang="en-US" dirty="0" err="1" smtClean="0"/>
              <a:t>Quty</a:t>
            </a:r>
            <a:r>
              <a:rPr lang="en-US" dirty="0" smtClean="0"/>
              <a:t>. / </a:t>
            </a:r>
            <a:r>
              <a:rPr lang="en-US" dirty="0" err="1" smtClean="0"/>
              <a:t>Quty</a:t>
            </a:r>
            <a:r>
              <a:rPr lang="en-US" dirty="0" smtClean="0"/>
              <a:t> supp.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=  180/ 30 = 6 Firms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Explicit &amp; Implicit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lphaLcParenBoth"/>
            </a:pPr>
            <a:r>
              <a:rPr lang="en-US" dirty="0" smtClean="0"/>
              <a:t>Explicit Cost:-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Actual money expenses incurred on purchasing and hiring inputs in the production of a commodity are known as explicit costs.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  It includes  wages paid to the labor, rent of the building, prices of raw material, interest on capital etc.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also known as absolute cost or outlay cost or actual cost.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err="1" smtClean="0"/>
              <a:t>Iso</a:t>
            </a:r>
            <a:r>
              <a:rPr lang="en-US" b="1" dirty="0" smtClean="0"/>
              <a:t>-Quant Curve: Definitions, Assumptions and Properties!</a:t>
            </a:r>
            <a:endParaRPr lang="en-US" dirty="0" smtClean="0"/>
          </a:p>
          <a:p>
            <a:pPr fontAlgn="base"/>
            <a:r>
              <a:rPr lang="en-US" dirty="0" smtClean="0"/>
              <a:t>The term </a:t>
            </a:r>
            <a:r>
              <a:rPr lang="en-US" dirty="0" err="1" smtClean="0"/>
              <a:t>Iso</a:t>
            </a:r>
            <a:r>
              <a:rPr lang="en-US" dirty="0" smtClean="0"/>
              <a:t>-quant or </a:t>
            </a:r>
            <a:r>
              <a:rPr lang="en-US" dirty="0" err="1" smtClean="0"/>
              <a:t>Iso</a:t>
            </a:r>
            <a:r>
              <a:rPr lang="en-US" dirty="0" smtClean="0"/>
              <a:t>-product is composed of two words, </a:t>
            </a:r>
            <a:r>
              <a:rPr lang="en-US" dirty="0" err="1" smtClean="0"/>
              <a:t>Iso</a:t>
            </a:r>
            <a:r>
              <a:rPr lang="en-US" dirty="0" smtClean="0"/>
              <a:t> = equal, quant = quantity or product = output.</a:t>
            </a:r>
          </a:p>
          <a:p>
            <a:pPr fontAlgn="base"/>
            <a:r>
              <a:rPr lang="en-US" dirty="0" smtClean="0"/>
              <a:t>Thus it means equal quantity or equal product. Different factors are needed to produce a good. These factors may be substituted for one another.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“The </a:t>
            </a:r>
            <a:r>
              <a:rPr lang="en-US" dirty="0" err="1" smtClean="0"/>
              <a:t>Iso</a:t>
            </a:r>
            <a:r>
              <a:rPr lang="en-US" dirty="0" smtClean="0"/>
              <a:t>-product curves show the different combinations of two resources with which a firm can produce equal amount of product.” </a:t>
            </a:r>
            <a:r>
              <a:rPr lang="en-US" dirty="0" err="1" smtClean="0"/>
              <a:t>Bilas</a:t>
            </a:r>
            <a:endParaRPr lang="en-US" dirty="0" smtClean="0"/>
          </a:p>
          <a:p>
            <a:pPr fontAlgn="base"/>
            <a:r>
              <a:rPr lang="en-US" dirty="0" smtClean="0"/>
              <a:t>“</a:t>
            </a:r>
            <a:r>
              <a:rPr lang="en-US" dirty="0" err="1" smtClean="0"/>
              <a:t>Iso</a:t>
            </a:r>
            <a:r>
              <a:rPr lang="en-US" dirty="0" smtClean="0"/>
              <a:t>-product curve shows the different input combinations that will produce a given output.” Samuelson</a:t>
            </a:r>
          </a:p>
          <a:p>
            <a:pPr fontAlgn="base"/>
            <a:r>
              <a:rPr lang="en-US" cap="all" dirty="0" smtClean="0"/>
              <a:t>ADVERTISEMENTS: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1. Two Factors of Production:</a:t>
            </a:r>
          </a:p>
          <a:p>
            <a:pPr fontAlgn="base">
              <a:buNone/>
            </a:pPr>
            <a:r>
              <a:rPr lang="en-US" b="1" dirty="0" smtClean="0"/>
              <a:t>   </a:t>
            </a:r>
            <a:r>
              <a:rPr lang="en-US" dirty="0" smtClean="0"/>
              <a:t>Only two factors are used to produce a commodity.</a:t>
            </a:r>
          </a:p>
          <a:p>
            <a:pPr fontAlgn="base"/>
            <a:r>
              <a:rPr lang="en-US" b="1" dirty="0" smtClean="0"/>
              <a:t>2 Constant Technique:</a:t>
            </a:r>
          </a:p>
          <a:p>
            <a:pPr fontAlgn="base">
              <a:buNone/>
            </a:pPr>
            <a:r>
              <a:rPr lang="en-US" b="1" dirty="0" smtClean="0"/>
              <a:t>    </a:t>
            </a:r>
            <a:r>
              <a:rPr lang="en-US" dirty="0" smtClean="0"/>
              <a:t>Technique of production is constant or is known before hand.</a:t>
            </a:r>
          </a:p>
          <a:p>
            <a:pPr fontAlgn="base"/>
            <a:r>
              <a:rPr lang="en-US" b="1" dirty="0" smtClean="0"/>
              <a:t>3 Possibility of Technical Substitution:</a:t>
            </a:r>
          </a:p>
          <a:p>
            <a:pPr fontAlgn="base">
              <a:buNone/>
            </a:pPr>
            <a:r>
              <a:rPr lang="en-US" dirty="0" smtClean="0"/>
              <a:t>     The substitution between the two factors is technically possible. That is, production function is of ‘variable proportion’ type rather than fixed proportion.</a:t>
            </a:r>
          </a:p>
          <a:p>
            <a:pPr fontAlgn="base"/>
            <a:r>
              <a:rPr lang="en-US" b="1" dirty="0" smtClean="0"/>
              <a:t>4. Efficient Combinations:</a:t>
            </a:r>
          </a:p>
          <a:p>
            <a:pPr fontAlgn="base">
              <a:buNone/>
            </a:pPr>
            <a:r>
              <a:rPr lang="en-US" dirty="0" smtClean="0"/>
              <a:t>   Under the given technique, factors of production can be used with maximum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Iso</a:t>
            </a:r>
            <a:r>
              <a:rPr lang="en-US" b="1" dirty="0" smtClean="0"/>
              <a:t>-Product Schedule:</a:t>
            </a:r>
          </a:p>
          <a:p>
            <a:pPr fontAlgn="base"/>
            <a:r>
              <a:rPr lang="en-US" dirty="0" smtClean="0"/>
              <a:t>Let us suppose that there are two factor inputs—</a:t>
            </a:r>
            <a:r>
              <a:rPr lang="en-US" dirty="0" err="1" smtClean="0"/>
              <a:t>labour</a:t>
            </a:r>
            <a:r>
              <a:rPr lang="en-US" dirty="0" smtClean="0"/>
              <a:t> and capital. An </a:t>
            </a:r>
            <a:r>
              <a:rPr lang="en-US" dirty="0" err="1" smtClean="0"/>
              <a:t>Iso</a:t>
            </a:r>
            <a:r>
              <a:rPr lang="en-US" dirty="0" smtClean="0"/>
              <a:t>-product schedule shows the different combination of these two inputs that yield the same level of output as shown in table 1.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859340"/>
            <a:ext cx="5791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The table 1 shows that the five combinations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units and units of capital yield the same level of output, i.e., 200 </a:t>
            </a:r>
            <a:r>
              <a:rPr lang="en-US" sz="2400" dirty="0" err="1" smtClean="0"/>
              <a:t>metres</a:t>
            </a:r>
            <a:r>
              <a:rPr lang="en-US" sz="2400" dirty="0" smtClean="0"/>
              <a:t> of cloth. Thus, 200 </a:t>
            </a:r>
            <a:r>
              <a:rPr lang="en-US" sz="2400" dirty="0" err="1" smtClean="0"/>
              <a:t>metre</a:t>
            </a:r>
            <a:r>
              <a:rPr lang="en-US" sz="2400" dirty="0" smtClean="0"/>
              <a:t> cloth can be produced by combining.</a:t>
            </a:r>
          </a:p>
          <a:p>
            <a:pPr fontAlgn="base"/>
            <a:r>
              <a:rPr lang="en-US" sz="2400" dirty="0" smtClean="0"/>
              <a:t>(a) 1 units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and 15 units of capital</a:t>
            </a:r>
          </a:p>
          <a:p>
            <a:pPr fontAlgn="base"/>
            <a:r>
              <a:rPr lang="en-US" sz="2400" dirty="0" smtClean="0"/>
              <a:t>(b) 2 units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and 11 units of capital</a:t>
            </a:r>
          </a:p>
          <a:p>
            <a:pPr fontAlgn="base"/>
            <a:r>
              <a:rPr lang="en-US" sz="2400" dirty="0" smtClean="0"/>
              <a:t>c) 3 units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and 8 units of capital</a:t>
            </a:r>
          </a:p>
          <a:p>
            <a:pPr fontAlgn="base"/>
            <a:r>
              <a:rPr lang="en-US" sz="2400" dirty="0" smtClean="0"/>
              <a:t>(d) 4 units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and 6 units of capital</a:t>
            </a:r>
          </a:p>
          <a:p>
            <a:pPr fontAlgn="base"/>
            <a:r>
              <a:rPr lang="en-US" sz="2400" dirty="0" smtClean="0"/>
              <a:t>(e) 5 units of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and 5 units of capital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8392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37" y="2348706"/>
            <a:ext cx="67151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(b) Implicit Costs</a:t>
            </a:r>
          </a:p>
          <a:p>
            <a:r>
              <a:rPr lang="en-US" dirty="0"/>
              <a:t> </a:t>
            </a:r>
            <a:r>
              <a:rPr lang="en-US" dirty="0" smtClean="0"/>
              <a:t>  These are cost of self – employed or self owned resources</a:t>
            </a:r>
          </a:p>
          <a:p>
            <a:r>
              <a:rPr lang="en-US" dirty="0"/>
              <a:t> </a:t>
            </a:r>
            <a:r>
              <a:rPr lang="en-US" dirty="0" smtClean="0"/>
              <a:t>it includes rent of own building , interest on owners own capital, salary for the services of entrepreneur.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2.Money Cost and </a:t>
            </a:r>
            <a:r>
              <a:rPr lang="en-US" dirty="0"/>
              <a:t>R</a:t>
            </a:r>
            <a:r>
              <a:rPr lang="en-US" dirty="0" smtClean="0"/>
              <a:t>eal cost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(a)Money cost – </a:t>
            </a:r>
          </a:p>
          <a:p>
            <a:r>
              <a:rPr lang="en-US" dirty="0"/>
              <a:t> </a:t>
            </a:r>
            <a:r>
              <a:rPr lang="en-US" dirty="0" smtClean="0"/>
              <a:t>Money Cost is the amount spent in terms of money by a firm for the production and sale of a commodity ( production Cost)</a:t>
            </a:r>
          </a:p>
          <a:p>
            <a:r>
              <a:rPr lang="en-US" dirty="0"/>
              <a:t> </a:t>
            </a:r>
            <a:r>
              <a:rPr lang="en-US" dirty="0" smtClean="0"/>
              <a:t>Example – Cost of raw material,  interest ,wages, depreciation, rent, publicity, expenses, insurance premium etc.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(b) Real cost –</a:t>
            </a:r>
          </a:p>
          <a:p>
            <a:r>
              <a:rPr lang="en-US" dirty="0"/>
              <a:t> </a:t>
            </a:r>
            <a:r>
              <a:rPr lang="en-US" dirty="0" smtClean="0"/>
              <a:t>Real cost refers to the efforts , sacrifices, inconveniences, discomforts and pain involved in supplying the factors of production by their owners.</a:t>
            </a:r>
          </a:p>
          <a:p>
            <a:r>
              <a:rPr lang="en-US" dirty="0"/>
              <a:t> </a:t>
            </a:r>
            <a:r>
              <a:rPr lang="en-US" dirty="0" smtClean="0"/>
              <a:t>Real cost is a subjective concept that makes it difficult to calculate.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3.Private cost and social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( a ) Private cost  - </a:t>
            </a:r>
          </a:p>
          <a:p>
            <a:r>
              <a:rPr lang="en-US" dirty="0"/>
              <a:t> </a:t>
            </a:r>
            <a:r>
              <a:rPr lang="en-US" dirty="0" smtClean="0"/>
              <a:t>It refers to cost of production incurred by an individual firm to produce a commodity.</a:t>
            </a:r>
          </a:p>
          <a:p>
            <a:r>
              <a:rPr lang="en-US" dirty="0" smtClean="0"/>
              <a:t>For an individual firm private cost includes both the implicit as well as explicit costs.</a:t>
            </a:r>
          </a:p>
          <a:p>
            <a:pPr>
              <a:buNone/>
            </a:pPr>
            <a:r>
              <a:rPr lang="en-US" dirty="0" smtClean="0"/>
              <a:t>(b) Social cost </a:t>
            </a:r>
          </a:p>
          <a:p>
            <a:r>
              <a:rPr lang="en-US" dirty="0"/>
              <a:t> </a:t>
            </a:r>
            <a:r>
              <a:rPr lang="en-US" dirty="0" smtClean="0"/>
              <a:t>social cost refers to the cost or disadvantages  that the society has to bear on account of production of the commodity.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instance water pollution, air pollution, noise pollution etc. cause health hazards and there by  involves the cost of entire society.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Q.1 Find  out (a) Explicit cost (b) implicit cost from the following: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dirty="0" smtClean="0"/>
              <a:t>Explicit Cost </a:t>
            </a:r>
          </a:p>
          <a:p>
            <a:pPr marL="514350" indent="-514350"/>
            <a:r>
              <a:rPr lang="en-US" dirty="0" smtClean="0"/>
              <a:t> Interest on borrowing = 12% of 1500 = 180 Rs</a:t>
            </a:r>
          </a:p>
          <a:p>
            <a:pPr marL="514350" indent="-514350"/>
            <a:r>
              <a:rPr lang="en-US" dirty="0" smtClean="0"/>
              <a:t>Wages paid = Rs 120</a:t>
            </a:r>
          </a:p>
          <a:p>
            <a:pPr marL="514350" indent="-514350"/>
            <a:r>
              <a:rPr lang="en-US" dirty="0" err="1" smtClean="0"/>
              <a:t>Depriciation</a:t>
            </a:r>
            <a:r>
              <a:rPr lang="en-US" dirty="0" smtClean="0"/>
              <a:t> = Rs 100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smtClean="0"/>
              <a:t>Total = 180+120+100 = 400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1077</Words>
  <Application>Microsoft Office PowerPoint</Application>
  <PresentationFormat>On-screen Show (4:3)</PresentationFormat>
  <Paragraphs>97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Other classification of costs</vt:lpstr>
      <vt:lpstr>1. Explicit &amp; Implicit Cost</vt:lpstr>
      <vt:lpstr>Slide 3</vt:lpstr>
      <vt:lpstr>2.Money Cost and Real cost  </vt:lpstr>
      <vt:lpstr>Slide 5</vt:lpstr>
      <vt:lpstr>3.Private cost and social cost</vt:lpstr>
      <vt:lpstr>Slide 7</vt:lpstr>
      <vt:lpstr>Q.1 Find  out (a) Explicit cost (b) implicit cost from the following: </vt:lpstr>
      <vt:lpstr>Slide 9</vt:lpstr>
      <vt:lpstr>Slide 10</vt:lpstr>
      <vt:lpstr>Q.2 Calculate average total Cost and marginal cost for each level of output</vt:lpstr>
      <vt:lpstr>We know A.T.C = T.C/Q M.C = Change in T.C/change in output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classification of costs</dc:title>
  <dc:creator>lenova</dc:creator>
  <cp:lastModifiedBy>lenova</cp:lastModifiedBy>
  <cp:revision>12</cp:revision>
  <dcterms:created xsi:type="dcterms:W3CDTF">2020-03-24T02:39:49Z</dcterms:created>
  <dcterms:modified xsi:type="dcterms:W3CDTF">2020-05-01T15:26:31Z</dcterms:modified>
</cp:coreProperties>
</file>