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9" r:id="rId12"/>
    <p:sldId id="268" r:id="rId13"/>
    <p:sldId id="275" r:id="rId14"/>
    <p:sldId id="276" r:id="rId15"/>
    <p:sldId id="270" r:id="rId16"/>
    <p:sldId id="271" r:id="rId17"/>
    <p:sldId id="272" r:id="rId18"/>
    <p:sldId id="273" r:id="rId19"/>
    <p:sldId id="277" r:id="rId20"/>
    <p:sldId id="274" r:id="rId21"/>
    <p:sldId id="278" r:id="rId22"/>
    <p:sldId id="279" r:id="rId23"/>
    <p:sldId id="280" r:id="rId24"/>
    <p:sldId id="281" r:id="rId25"/>
    <p:sldId id="282" r:id="rId26"/>
    <p:sldId id="284" r:id="rId27"/>
    <p:sldId id="288" r:id="rId28"/>
    <p:sldId id="285" r:id="rId29"/>
    <p:sldId id="287" r:id="rId30"/>
    <p:sldId id="289"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9EB0B5-EE04-4B51-BE50-747FE0E35624}"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58AE-F0E4-4A0C-98EB-BF7C4278E82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9EB0B5-EE04-4B51-BE50-747FE0E35624}"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58AE-F0E4-4A0C-98EB-BF7C4278E8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9EB0B5-EE04-4B51-BE50-747FE0E35624}"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58AE-F0E4-4A0C-98EB-BF7C4278E8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9EB0B5-EE04-4B51-BE50-747FE0E35624}"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58AE-F0E4-4A0C-98EB-BF7C4278E82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9EB0B5-EE04-4B51-BE50-747FE0E35624}"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58AE-F0E4-4A0C-98EB-BF7C4278E82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9EB0B5-EE04-4B51-BE50-747FE0E35624}"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A58AE-F0E4-4A0C-98EB-BF7C4278E82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9EB0B5-EE04-4B51-BE50-747FE0E35624}" type="datetimeFigureOut">
              <a:rPr lang="en-US" smtClean="0"/>
              <a:pPr/>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3A58AE-F0E4-4A0C-98EB-BF7C4278E82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9EB0B5-EE04-4B51-BE50-747FE0E35624}" type="datetimeFigureOut">
              <a:rPr lang="en-US" smtClean="0"/>
              <a:pPr/>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A58AE-F0E4-4A0C-98EB-BF7C4278E8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EB0B5-EE04-4B51-BE50-747FE0E35624}" type="datetimeFigureOut">
              <a:rPr lang="en-US" smtClean="0"/>
              <a:pPr/>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3A58AE-F0E4-4A0C-98EB-BF7C4278E8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9EB0B5-EE04-4B51-BE50-747FE0E35624}"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A58AE-F0E4-4A0C-98EB-BF7C4278E82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9EB0B5-EE04-4B51-BE50-747FE0E35624}"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A58AE-F0E4-4A0C-98EB-BF7C4278E8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EB0B5-EE04-4B51-BE50-747FE0E35624}" type="datetimeFigureOut">
              <a:rPr lang="en-US" smtClean="0"/>
              <a:pPr/>
              <a:t>5/3/2020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A58AE-F0E4-4A0C-98EB-BF7C4278E8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investinganswers.com/dictionary/e/earnings-interest-and-taxes-ebit" TargetMode="External"/><Relationship Id="rId3" Type="http://schemas.openxmlformats.org/officeDocument/2006/relationships/hyperlink" Target="https://investinganswers.com/dictionary/r/revenue" TargetMode="External"/><Relationship Id="rId7" Type="http://schemas.openxmlformats.org/officeDocument/2006/relationships/hyperlink" Target="https://investinganswers.com/dictionary/o/operating-profit" TargetMode="External"/><Relationship Id="rId2" Type="http://schemas.openxmlformats.org/officeDocument/2006/relationships/hyperlink" Target="https://investinganswers.com/dictionary/y/year" TargetMode="External"/><Relationship Id="rId1" Type="http://schemas.openxmlformats.org/officeDocument/2006/relationships/slideLayout" Target="../slideLayouts/slideLayout2.xml"/><Relationship Id="rId6" Type="http://schemas.openxmlformats.org/officeDocument/2006/relationships/hyperlink" Target="https://investinganswers.com/dictionary/d/depreciation" TargetMode="External"/><Relationship Id="rId5" Type="http://schemas.openxmlformats.org/officeDocument/2006/relationships/hyperlink" Target="https://investinganswers.com/dictionary/o/operating-expense" TargetMode="External"/><Relationship Id="rId10" Type="http://schemas.openxmlformats.org/officeDocument/2006/relationships/hyperlink" Target="https://investinganswers.com/dictionary/e/earnings-tax-ebt" TargetMode="External"/><Relationship Id="rId4" Type="http://schemas.openxmlformats.org/officeDocument/2006/relationships/hyperlink" Target="https://investinganswers.com/dictionary/g/gross-profit" TargetMode="External"/><Relationship Id="rId9" Type="http://schemas.openxmlformats.org/officeDocument/2006/relationships/hyperlink" Target="https://investinganswers.com/dictionary/i/inco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Financial statement </a:t>
            </a:r>
            <a:endParaRPr lang="en-US" dirty="0"/>
          </a:p>
        </p:txBody>
      </p:sp>
      <p:sp>
        <p:nvSpPr>
          <p:cNvPr id="3" name="Subtitle 2"/>
          <p:cNvSpPr>
            <a:spLocks noGrp="1"/>
          </p:cNvSpPr>
          <p:nvPr>
            <p:ph type="subTitle" idx="1"/>
          </p:nvPr>
        </p:nvSpPr>
        <p:spPr/>
        <p:txBody>
          <a:bodyPr/>
          <a:lstStyle/>
          <a:p>
            <a:r>
              <a:rPr lang="en-US" smtClean="0"/>
              <a:t>UNIT -6</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1: Preparation of Balance Sheet – Horizontal and Vertical Style:</a:t>
            </a:r>
            <a:br>
              <a:rPr lang="en-US" b="1"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927" y="1295400"/>
            <a:ext cx="9137073"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76200" y="228600"/>
            <a:ext cx="87630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5400" y="228600"/>
            <a:ext cx="9042400" cy="6126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0" y="0"/>
            <a:ext cx="89154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0" y="25400"/>
            <a:ext cx="9144000" cy="683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an income </a:t>
            </a:r>
            <a:r>
              <a:rPr lang="en-US" dirty="0" err="1" smtClean="0"/>
              <a:t>statemnt</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0" y="1066800"/>
            <a:ext cx="87630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smtClean="0"/>
              <a:t>The following additional information is available:</a:t>
            </a:r>
            <a:endParaRPr lang="en-US" dirty="0" smtClean="0"/>
          </a:p>
          <a:p>
            <a:pPr fontAlgn="base"/>
            <a:r>
              <a:rPr lang="en-US" dirty="0" smtClean="0"/>
              <a:t>Inventory at 31 December 2014 was valued at $4500.</a:t>
            </a:r>
          </a:p>
          <a:p>
            <a:pPr fontAlgn="base"/>
            <a:r>
              <a:rPr lang="en-US" b="1" dirty="0" smtClean="0"/>
              <a:t>Required:</a:t>
            </a:r>
            <a:endParaRPr lang="en-US" dirty="0" smtClean="0"/>
          </a:p>
          <a:p>
            <a:pPr fontAlgn="base"/>
            <a:r>
              <a:rPr lang="en-US" dirty="0" smtClean="0"/>
              <a:t>(a) Prepare income statement for the year ended 31 December 2014.</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0" y="0"/>
            <a:ext cx="91440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2"/>
          <a:srcRect/>
          <a:stretch>
            <a:fillRect/>
          </a:stretch>
        </p:blipFill>
        <p:spPr bwMode="auto">
          <a:xfrm>
            <a:off x="0" y="0"/>
            <a:ext cx="9144000" cy="678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u="sng" dirty="0" smtClean="0"/>
              <a:t>ASSETS</a:t>
            </a:r>
          </a:p>
          <a:p>
            <a:pPr>
              <a:buNone/>
            </a:pPr>
            <a:r>
              <a:rPr lang="en-US" dirty="0" smtClean="0"/>
              <a:t>The first subcategory lists the current assets in order of their liquidity. Here’s a list of the most common accounts in the current section:</a:t>
            </a:r>
          </a:p>
          <a:p>
            <a:r>
              <a:rPr lang="en-US" dirty="0" smtClean="0"/>
              <a:t>Current</a:t>
            </a:r>
          </a:p>
          <a:p>
            <a:r>
              <a:rPr lang="en-US" dirty="0" smtClean="0"/>
              <a:t>Cash</a:t>
            </a:r>
          </a:p>
          <a:p>
            <a:r>
              <a:rPr lang="en-US" dirty="0" smtClean="0"/>
              <a:t>Accounts Receivable</a:t>
            </a:r>
          </a:p>
          <a:p>
            <a:r>
              <a:rPr lang="en-US" dirty="0" smtClean="0"/>
              <a:t>Prepaid Expenses</a:t>
            </a:r>
          </a:p>
          <a:p>
            <a:r>
              <a:rPr lang="en-US" dirty="0" smtClean="0"/>
              <a:t>Inventory</a:t>
            </a:r>
          </a:p>
          <a:p>
            <a:r>
              <a:rPr lang="en-US" dirty="0" smtClean="0"/>
              <a:t>Due from Affiliates</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Statement</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smtClean="0"/>
              <a:t>Every business wants to know the result of its activities of a particular period which is generally 1 year &amp; what is its financial position on a particular date which is at the end of this period</a:t>
            </a:r>
          </a:p>
          <a:p>
            <a:pPr marL="514350" indent="-514350">
              <a:buAutoNum type="arabicPeriod"/>
            </a:pPr>
            <a:r>
              <a:rPr lang="en-US" dirty="0"/>
              <a:t> </a:t>
            </a:r>
            <a:r>
              <a:rPr lang="en-US" dirty="0" smtClean="0"/>
              <a:t>Financial statements are the statements that are prepared at the end of accounting period, which is generally one year. These include income statement i.e. trading &amp; profit &amp; loss account &amp; position statement i.e</a:t>
            </a:r>
            <a:r>
              <a:rPr lang="en-US" dirty="0"/>
              <a:t>.</a:t>
            </a:r>
            <a:r>
              <a:rPr lang="en-US" dirty="0" smtClean="0"/>
              <a:t> balance sheet.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smtClean="0"/>
              <a:t>The second subcategory lists the long-term assets. This section is slightly different than the current section because many long-term assets are depreciated over time. Thus, the assets are typically listed with a total accumulated depreciation amount subtracted from them. Here’s a list of the most common long-term accounts in this section:</a:t>
            </a:r>
          </a:p>
          <a:p>
            <a:r>
              <a:rPr lang="en-US" dirty="0" smtClean="0"/>
              <a:t>Long-term</a:t>
            </a:r>
          </a:p>
          <a:p>
            <a:r>
              <a:rPr lang="en-US" dirty="0" smtClean="0"/>
              <a:t>Equipment</a:t>
            </a:r>
          </a:p>
          <a:p>
            <a:r>
              <a:rPr lang="en-US" dirty="0" smtClean="0"/>
              <a:t>Leasehold Improvements</a:t>
            </a:r>
          </a:p>
          <a:p>
            <a:r>
              <a:rPr lang="en-US" dirty="0" smtClean="0"/>
              <a:t>Buildings</a:t>
            </a:r>
          </a:p>
          <a:p>
            <a:r>
              <a:rPr lang="en-US" dirty="0" smtClean="0"/>
              <a:t>Vehicles</a:t>
            </a:r>
          </a:p>
          <a:p>
            <a:r>
              <a:rPr lang="en-US" dirty="0" smtClean="0"/>
              <a:t>Long-term Notes Receivable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Many times there will be a third subcategory for investments, intangible assets, and or property that doesn’t fit into the first two. Here are some examples of these balance sheet items:</a:t>
            </a:r>
          </a:p>
          <a:p>
            <a:r>
              <a:rPr lang="en-US" dirty="0" smtClean="0"/>
              <a:t>Other</a:t>
            </a:r>
          </a:p>
          <a:p>
            <a:r>
              <a:rPr lang="en-US" dirty="0" smtClean="0"/>
              <a:t>Investments</a:t>
            </a:r>
          </a:p>
          <a:p>
            <a:r>
              <a:rPr lang="en-US" dirty="0" smtClean="0"/>
              <a:t>Goodwill</a:t>
            </a:r>
          </a:p>
          <a:p>
            <a:r>
              <a:rPr lang="en-US" dirty="0" smtClean="0"/>
              <a:t>Trademarks</a:t>
            </a:r>
          </a:p>
          <a:p>
            <a:r>
              <a:rPr lang="en-US" dirty="0" smtClean="0"/>
              <a:t>Mineral Rights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u="sng" dirty="0" smtClean="0"/>
              <a:t>Liabilities Section</a:t>
            </a:r>
          </a:p>
          <a:p>
            <a:pPr>
              <a:buNone/>
            </a:pPr>
            <a:r>
              <a:rPr lang="en-US" dirty="0" smtClean="0"/>
              <a:t>Liabilities are also reported in multiple subcategories. There are typically two or three different liability subcategories in the liabilities section: current, long-term, and owner debt.</a:t>
            </a:r>
          </a:p>
          <a:p>
            <a:pPr>
              <a:buNone/>
            </a:pPr>
            <a:r>
              <a:rPr lang="en-US" dirty="0" smtClean="0"/>
              <a:t>The current liabilities section is always reported first and includes debt and other obligations that will become due in the current period. This usually includes trade debt and short-term loans, but it can also include the portion of long-term loans that are due in the current period. The current debts are always listed by due dates starting with accounts payable. Here’s a list of the most common current liabilities in order of how they appear:</a:t>
            </a:r>
          </a:p>
          <a:p>
            <a:r>
              <a:rPr lang="en-US" dirty="0" smtClean="0"/>
              <a:t>Current Liabilities</a:t>
            </a:r>
          </a:p>
          <a:p>
            <a:r>
              <a:rPr lang="en-US" dirty="0" smtClean="0"/>
              <a:t>Accounts Payable</a:t>
            </a:r>
          </a:p>
          <a:p>
            <a:r>
              <a:rPr lang="en-US" dirty="0" smtClean="0"/>
              <a:t>Accrued Expenses</a:t>
            </a:r>
          </a:p>
          <a:p>
            <a:r>
              <a:rPr lang="en-US" dirty="0" smtClean="0"/>
              <a:t>Unearned Revenue</a:t>
            </a:r>
          </a:p>
          <a:p>
            <a:r>
              <a:rPr lang="en-US" dirty="0" smtClean="0"/>
              <a:t>Lines of Credit</a:t>
            </a:r>
          </a:p>
          <a:p>
            <a:r>
              <a:rPr lang="en-US" dirty="0" smtClean="0"/>
              <a:t>Current Portion of Long-term Debt</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The second liabilities section lists the obligations that will become due in more than one year. Often times all of the long-term debt is simply grouped into one general listing, but it can be listed in detail. Here are some examples:</a:t>
            </a:r>
          </a:p>
          <a:p>
            <a:r>
              <a:rPr lang="en-US" dirty="0" smtClean="0"/>
              <a:t>Long-term Liabilities</a:t>
            </a:r>
          </a:p>
          <a:p>
            <a:r>
              <a:rPr lang="en-US" dirty="0" smtClean="0"/>
              <a:t>Mortgage Payable</a:t>
            </a:r>
          </a:p>
          <a:p>
            <a:r>
              <a:rPr lang="en-US" dirty="0" smtClean="0"/>
              <a:t>Notes Payable</a:t>
            </a:r>
          </a:p>
          <a:p>
            <a:r>
              <a:rPr lang="en-US" dirty="0" smtClean="0"/>
              <a:t>Loans Payable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Equity Section</a:t>
            </a:r>
          </a:p>
          <a:p>
            <a:r>
              <a:rPr lang="en-US" dirty="0" smtClean="0"/>
              <a:t>Unlike the asset and liability sections, the equity section changes depending on the type of entity. For example, corporations list the common stock, preferred stock, retained earnings, and treasury stock. Partnerships list the members’ capital and sole proprietorships list the owner’s capital.</a:t>
            </a:r>
          </a:p>
          <a:p>
            <a:r>
              <a:rPr lang="en-US" dirty="0" smtClean="0"/>
              <a:t>Like all financial statements, the balance sheet has a heading that display’s the company name, title of the statement and the time period of the report. For example, an annual income statement issued by Paul’s Guitar Shop, Inc. would have the following heading:</a:t>
            </a:r>
          </a:p>
          <a:p>
            <a:r>
              <a:rPr lang="en-US" dirty="0" smtClean="0"/>
              <a:t>Paul’s Guitar Shop, Inc.</a:t>
            </a:r>
          </a:p>
          <a:p>
            <a:r>
              <a:rPr lang="en-US" dirty="0" smtClean="0"/>
              <a:t>Balance Sheet</a:t>
            </a:r>
          </a:p>
          <a:p>
            <a:r>
              <a:rPr lang="en-US" dirty="0" smtClean="0"/>
              <a:t>December 31, 2015</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alance Sheet Template"/>
          <p:cNvPicPr>
            <a:picLocks noGrp="1" noChangeAspect="1" noChangeArrowheads="1"/>
          </p:cNvPicPr>
          <p:nvPr>
            <p:ph idx="1"/>
          </p:nvPr>
        </p:nvPicPr>
        <p:blipFill>
          <a:blip r:embed="rId2"/>
          <a:srcRect/>
          <a:stretch>
            <a:fillRect/>
          </a:stretch>
        </p:blipFill>
        <p:spPr bwMode="auto">
          <a:xfrm>
            <a:off x="0" y="0"/>
            <a:ext cx="9067800" cy="67818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 </a:t>
            </a:r>
            <a:r>
              <a:rPr lang="en-US" dirty="0" err="1" smtClean="0"/>
              <a:t>liabities</a:t>
            </a:r>
            <a:r>
              <a:rPr lang="en-US" dirty="0" smtClean="0"/>
              <a:t> + Equity</a:t>
            </a:r>
            <a:endParaRPr lang="en-US" dirty="0"/>
          </a:p>
        </p:txBody>
      </p:sp>
      <p:sp>
        <p:nvSpPr>
          <p:cNvPr id="6" name="Content Placeholder 5"/>
          <p:cNvSpPr>
            <a:spLocks noGrp="1"/>
          </p:cNvSpPr>
          <p:nvPr>
            <p:ph idx="1"/>
          </p:nvPr>
        </p:nvSpPr>
        <p:spPr/>
        <p:txBody>
          <a:bodyPr/>
          <a:lstStyle/>
          <a:p>
            <a:endParaRPr lang="en-US" dirty="0"/>
          </a:p>
        </p:txBody>
      </p:sp>
      <p:pic>
        <p:nvPicPr>
          <p:cNvPr id="7" name="Picture 6"/>
          <p:cNvPicPr>
            <a:picLocks noGrp="1" noChangeAspect="1" noChangeArrowheads="1"/>
          </p:cNvPicPr>
          <p:nvPr/>
        </p:nvPicPr>
        <p:blipFill>
          <a:blip r:embed="rId2"/>
          <a:srcRect/>
          <a:stretch>
            <a:fillRect/>
          </a:stretch>
        </p:blipFill>
        <p:spPr bwMode="auto">
          <a:xfrm>
            <a:off x="0" y="1066800"/>
            <a:ext cx="91440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1.8000</a:t>
            </a:r>
          </a:p>
          <a:p>
            <a:pPr>
              <a:buNone/>
            </a:pPr>
            <a:r>
              <a:rPr lang="en-US" dirty="0" smtClean="0"/>
              <a:t>2. 89200</a:t>
            </a:r>
          </a:p>
          <a:p>
            <a:pPr>
              <a:buNone/>
            </a:pPr>
            <a:r>
              <a:rPr lang="en-US" dirty="0" smtClean="0"/>
              <a:t>3. 0</a:t>
            </a:r>
          </a:p>
          <a:p>
            <a:pPr>
              <a:buNone/>
            </a:pPr>
            <a:r>
              <a:rPr lang="en-US" dirty="0" smtClean="0"/>
              <a:t>4. 23000</a:t>
            </a:r>
          </a:p>
          <a:p>
            <a:pPr>
              <a:buNone/>
            </a:pPr>
            <a:r>
              <a:rPr lang="en-US" dirty="0" smtClean="0"/>
              <a:t>5.30000</a:t>
            </a:r>
          </a:p>
          <a:p>
            <a:pPr>
              <a:buNone/>
            </a:pPr>
            <a:r>
              <a:rPr lang="en-US" dirty="0" smtClean="0"/>
              <a:t>6.33500</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1" name="Picture 3"/>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0" y="13855"/>
            <a:ext cx="9144000" cy="68441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financial </a:t>
            </a:r>
            <a:r>
              <a:rPr lang="en-US" dirty="0" err="1" smtClean="0"/>
              <a:t>statemnt</a:t>
            </a:r>
            <a:endParaRPr lang="en-US" dirty="0"/>
          </a:p>
        </p:txBody>
      </p:sp>
      <p:sp>
        <p:nvSpPr>
          <p:cNvPr id="3" name="Content Placeholder 2"/>
          <p:cNvSpPr>
            <a:spLocks noGrp="1"/>
          </p:cNvSpPr>
          <p:nvPr>
            <p:ph idx="1"/>
          </p:nvPr>
        </p:nvSpPr>
        <p:spPr/>
        <p:txBody>
          <a:bodyPr/>
          <a:lstStyle/>
          <a:p>
            <a:r>
              <a:rPr lang="en-US" dirty="0" smtClean="0"/>
              <a:t>Profit loss statement </a:t>
            </a:r>
          </a:p>
          <a:p>
            <a:r>
              <a:rPr lang="en-US" dirty="0"/>
              <a:t> </a:t>
            </a:r>
            <a:r>
              <a:rPr lang="en-US" dirty="0" smtClean="0"/>
              <a:t>Balance Sheet</a:t>
            </a:r>
            <a:endParaRPr lang="en-US" dirty="0"/>
          </a:p>
          <a:p>
            <a:pPr>
              <a:buFont typeface="Wingdings" pitchFamily="2" charset="2"/>
              <a:buChar char="Ø"/>
            </a:pPr>
            <a:r>
              <a:rPr lang="en-US" dirty="0" smtClean="0"/>
              <a:t>Profit loss Statement </a:t>
            </a:r>
          </a:p>
          <a:p>
            <a:pPr>
              <a:buNone/>
            </a:pPr>
            <a:r>
              <a:rPr lang="en-US" dirty="0"/>
              <a:t> </a:t>
            </a:r>
            <a:r>
              <a:rPr lang="en-US" dirty="0" smtClean="0"/>
              <a:t> Profit loss statement in a summary from the incomes earned, expenses incurred and net profit made by a business unit during a period of time, usually a year.</a:t>
            </a:r>
          </a:p>
          <a:p>
            <a:pPr>
              <a:buNone/>
            </a:pPr>
            <a:r>
              <a:rPr lang="en-US" dirty="0" smtClean="0"/>
              <a:t>Profit= Income - Expenses</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0" y="0"/>
            <a:ext cx="9095874"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0" y="-34636"/>
            <a:ext cx="9144000" cy="6931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30018" y="0"/>
            <a:ext cx="9175750" cy="670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dirty="0" smtClean="0"/>
              <a:t>Balance Sheet</a:t>
            </a:r>
          </a:p>
          <a:p>
            <a:pPr>
              <a:buNone/>
            </a:pPr>
            <a:r>
              <a:rPr lang="en-US" sz="3000" dirty="0" smtClean="0"/>
              <a:t>The </a:t>
            </a:r>
            <a:r>
              <a:rPr lang="en-US" sz="3000" dirty="0"/>
              <a:t>balance sheet displays the company’s total assets, and how these assets are financed, through either debt or equity. It can also be referred to as a statement of net worth, or a statement of financial position. The balance sheet is based on the fundamental equation: </a:t>
            </a:r>
            <a:r>
              <a:rPr lang="en-US" sz="3000" b="1" dirty="0"/>
              <a:t>Assets = Liabilities + Equity</a:t>
            </a:r>
            <a:r>
              <a:rPr lang="en-US" sz="3000"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0" y="20782"/>
            <a:ext cx="9144000" cy="68372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122" name="AutoShape 2" descr="Balance Sheet Template Examp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4" name="Picture 4"/>
          <p:cNvPicPr>
            <a:picLocks noGrp="1" noChangeAspect="1" noChangeArrowheads="1"/>
          </p:cNvPicPr>
          <p:nvPr>
            <p:ph idx="1"/>
          </p:nvPr>
        </p:nvPicPr>
        <p:blipFill>
          <a:blip r:embed="rId2"/>
          <a:srcRect/>
          <a:stretch>
            <a:fillRect/>
          </a:stretch>
        </p:blipFill>
        <p:spPr bwMode="auto">
          <a:xfrm>
            <a:off x="0" y="0"/>
            <a:ext cx="90678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statement</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9236" y="1143000"/>
            <a:ext cx="9153236" cy="57242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on income statement</a:t>
            </a:r>
            <a:endParaRPr lang="en-US" dirty="0"/>
          </a:p>
        </p:txBody>
      </p:sp>
      <p:sp>
        <p:nvSpPr>
          <p:cNvPr id="3" name="Content Placeholder 2"/>
          <p:cNvSpPr>
            <a:spLocks noGrp="1"/>
          </p:cNvSpPr>
          <p:nvPr>
            <p:ph idx="1"/>
          </p:nvPr>
        </p:nvSpPr>
        <p:spPr>
          <a:xfrm>
            <a:off x="457200" y="1371600"/>
            <a:ext cx="8686800" cy="5181600"/>
          </a:xfrm>
        </p:spPr>
        <p:txBody>
          <a:bodyPr>
            <a:normAutofit fontScale="55000" lnSpcReduction="20000"/>
          </a:bodyPr>
          <a:lstStyle/>
          <a:p>
            <a:r>
              <a:rPr lang="en-US" b="1" u="sng" dirty="0" smtClean="0"/>
              <a:t>Profit &amp; Loss Statement for Company XYZ, Inc.</a:t>
            </a:r>
            <a:r>
              <a:rPr lang="en-US" dirty="0" smtClean="0"/>
              <a:t/>
            </a:r>
            <a:br>
              <a:rPr lang="en-US" dirty="0" smtClean="0"/>
            </a:br>
            <a:r>
              <a:rPr lang="en-US" i="1" dirty="0" smtClean="0"/>
              <a:t>for the </a:t>
            </a:r>
            <a:r>
              <a:rPr lang="en-US" i="1" dirty="0" smtClean="0">
                <a:hlinkClick r:id="rId2"/>
              </a:rPr>
              <a:t>year</a:t>
            </a:r>
            <a:r>
              <a:rPr lang="en-US" i="1" dirty="0" smtClean="0"/>
              <a:t> ended December 31, 2008</a:t>
            </a:r>
            <a:r>
              <a:rPr lang="en-US" dirty="0" smtClean="0"/>
              <a:t/>
            </a:r>
            <a:br>
              <a:rPr lang="en-US" dirty="0" smtClean="0"/>
            </a:br>
            <a:r>
              <a:rPr lang="en-US" dirty="0" smtClean="0"/>
              <a:t/>
            </a:r>
            <a:br>
              <a:rPr lang="en-US" dirty="0" smtClean="0"/>
            </a:br>
            <a:r>
              <a:rPr lang="en-US" b="1" dirty="0" smtClean="0"/>
              <a:t>Total </a:t>
            </a:r>
            <a:r>
              <a:rPr lang="en-US" b="1" dirty="0" smtClean="0">
                <a:hlinkClick r:id="rId3"/>
              </a:rPr>
              <a:t>Revenue</a:t>
            </a:r>
            <a:r>
              <a:rPr lang="en-US" b="1" dirty="0" smtClean="0"/>
              <a:t>                        $100,000</a:t>
            </a:r>
            <a:br>
              <a:rPr lang="en-US" b="1" dirty="0" smtClean="0"/>
            </a:br>
            <a:r>
              <a:rPr lang="en-US" b="1" dirty="0" smtClean="0"/>
              <a:t/>
            </a:r>
            <a:br>
              <a:rPr lang="en-US" b="1" dirty="0" smtClean="0"/>
            </a:br>
            <a:r>
              <a:rPr lang="en-US" b="1" dirty="0" smtClean="0"/>
              <a:t>Cost of Goods Sold               ------</a:t>
            </a:r>
            <a:br>
              <a:rPr lang="en-US" b="1" dirty="0" smtClean="0"/>
            </a:br>
            <a:r>
              <a:rPr lang="en-US" b="1" dirty="0" smtClean="0">
                <a:hlinkClick r:id="rId4"/>
              </a:rPr>
              <a:t>Gross Profit</a:t>
            </a:r>
            <a:r>
              <a:rPr lang="en-US" b="1" dirty="0" smtClean="0"/>
              <a:t>                             80000</a:t>
            </a:r>
            <a:r>
              <a:rPr lang="en-US" dirty="0" smtClean="0"/>
              <a:t/>
            </a:r>
            <a:br>
              <a:rPr lang="en-US" dirty="0" smtClean="0"/>
            </a:br>
            <a:r>
              <a:rPr lang="en-US" dirty="0" smtClean="0"/>
              <a:t/>
            </a:r>
            <a:br>
              <a:rPr lang="en-US" dirty="0" smtClean="0"/>
            </a:br>
            <a:r>
              <a:rPr lang="en-US" b="1" dirty="0" smtClean="0">
                <a:hlinkClick r:id="rId5"/>
              </a:rPr>
              <a:t>Operating Expenses</a:t>
            </a:r>
            <a:r>
              <a:rPr lang="en-US" dirty="0" smtClean="0"/>
              <a:t>    </a:t>
            </a:r>
            <a:br>
              <a:rPr lang="en-US" dirty="0" smtClean="0"/>
            </a:br>
            <a:r>
              <a:rPr lang="en-US" dirty="0" smtClean="0"/>
              <a:t> Salaries          $10,000   </a:t>
            </a:r>
            <a:br>
              <a:rPr lang="en-US" dirty="0" smtClean="0"/>
            </a:br>
            <a:r>
              <a:rPr lang="en-US" dirty="0" smtClean="0"/>
              <a:t> Rent               $10,000</a:t>
            </a:r>
            <a:br>
              <a:rPr lang="en-US" dirty="0" smtClean="0"/>
            </a:br>
            <a:r>
              <a:rPr lang="en-US" dirty="0" smtClean="0"/>
              <a:t> Utilities            $  5,000</a:t>
            </a:r>
            <a:br>
              <a:rPr lang="en-US" dirty="0" smtClean="0"/>
            </a:br>
            <a:r>
              <a:rPr lang="en-US" dirty="0" smtClean="0"/>
              <a:t> </a:t>
            </a:r>
            <a:r>
              <a:rPr lang="en-US" dirty="0" smtClean="0">
                <a:hlinkClick r:id="rId6"/>
              </a:rPr>
              <a:t>Depreciation</a:t>
            </a:r>
            <a:r>
              <a:rPr lang="en-US" dirty="0" smtClean="0"/>
              <a:t>   $  5,000</a:t>
            </a:r>
            <a:br>
              <a:rPr lang="en-US" dirty="0" smtClean="0"/>
            </a:br>
            <a:r>
              <a:rPr lang="en-US" b="1" dirty="0" smtClean="0"/>
              <a:t>Total Operating Expenses    ----------</a:t>
            </a:r>
            <a:r>
              <a:rPr lang="en-US" dirty="0" smtClean="0"/>
              <a:t/>
            </a:r>
            <a:br>
              <a:rPr lang="en-US" dirty="0" smtClean="0"/>
            </a:br>
            <a:r>
              <a:rPr lang="en-US" b="1" dirty="0" smtClean="0">
                <a:hlinkClick r:id="rId7"/>
              </a:rPr>
              <a:t>Operating Profit</a:t>
            </a:r>
            <a:r>
              <a:rPr lang="en-US" b="1" dirty="0" smtClean="0"/>
              <a:t> (</a:t>
            </a:r>
            <a:r>
              <a:rPr lang="en-US" b="1" dirty="0" smtClean="0">
                <a:hlinkClick r:id="rId8"/>
              </a:rPr>
              <a:t>EBIT</a:t>
            </a:r>
            <a:r>
              <a:rPr lang="en-US" b="1" dirty="0" smtClean="0"/>
              <a:t>)          ----------</a:t>
            </a:r>
            <a:r>
              <a:rPr lang="en-US" dirty="0" smtClean="0"/>
              <a:t/>
            </a:r>
            <a:br>
              <a:rPr lang="en-US" dirty="0" smtClean="0"/>
            </a:br>
            <a:r>
              <a:rPr lang="en-US" dirty="0" smtClean="0"/>
              <a:t/>
            </a:r>
            <a:br>
              <a:rPr lang="en-US" dirty="0" smtClean="0"/>
            </a:br>
            <a:r>
              <a:rPr lang="en-US" b="1" dirty="0" smtClean="0"/>
              <a:t>Interest Expense                    ($ 10,000)</a:t>
            </a:r>
            <a:br>
              <a:rPr lang="en-US" b="1" dirty="0" smtClean="0"/>
            </a:br>
            <a:r>
              <a:rPr lang="en-US" b="1" dirty="0" smtClean="0">
                <a:hlinkClick r:id="rId9"/>
              </a:rPr>
              <a:t>Income</a:t>
            </a:r>
            <a:r>
              <a:rPr lang="en-US" b="1" dirty="0" smtClean="0"/>
              <a:t> before taxes (</a:t>
            </a:r>
            <a:r>
              <a:rPr lang="en-US" b="1" dirty="0" smtClean="0">
                <a:hlinkClick r:id="rId10"/>
              </a:rPr>
              <a:t>EBT</a:t>
            </a:r>
            <a:r>
              <a:rPr lang="en-US" b="1" dirty="0" smtClean="0"/>
              <a:t>)     ----------</a:t>
            </a:r>
            <a:br>
              <a:rPr lang="en-US" b="1" dirty="0" smtClean="0"/>
            </a:br>
            <a:r>
              <a:rPr lang="en-US" b="1" dirty="0" smtClean="0"/>
              <a:t/>
            </a:r>
            <a:br>
              <a:rPr lang="en-US" b="1" dirty="0" smtClean="0"/>
            </a:br>
            <a:r>
              <a:rPr lang="en-US" b="1" dirty="0" smtClean="0"/>
              <a:t>Taxes                                        ($ 10,000)</a:t>
            </a:r>
            <a:br>
              <a:rPr lang="en-US" b="1" dirty="0" smtClean="0"/>
            </a:br>
            <a:r>
              <a:rPr lang="en-US" b="1" dirty="0" smtClean="0"/>
              <a:t>Net Income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715</Words>
  <Application>Microsoft Office PowerPoint</Application>
  <PresentationFormat>On-screen Show (4:3)</PresentationFormat>
  <Paragraphs>71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Types of Financial statement </vt:lpstr>
      <vt:lpstr>Financial Statement</vt:lpstr>
      <vt:lpstr>Types of financial statemnt</vt:lpstr>
      <vt:lpstr>PowerPoint Presentation</vt:lpstr>
      <vt:lpstr>PowerPoint Presentation</vt:lpstr>
      <vt:lpstr>PowerPoint Presentation</vt:lpstr>
      <vt:lpstr>PowerPoint Presentation</vt:lpstr>
      <vt:lpstr>Income statement</vt:lpstr>
      <vt:lpstr>Numerical on income statement</vt:lpstr>
      <vt:lpstr>Example 1: Preparation of Balance Sheet – Horizontal and Vertical Style: </vt:lpstr>
      <vt:lpstr>PowerPoint Presentation</vt:lpstr>
      <vt:lpstr>PowerPoint Presentation</vt:lpstr>
      <vt:lpstr>PowerPoint Presentation</vt:lpstr>
      <vt:lpstr>PowerPoint Presentation</vt:lpstr>
      <vt:lpstr>Prepare an income statemnt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Assets = liabities + Equity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Financial statement</dc:title>
  <dc:creator>lenova</dc:creator>
  <cp:lastModifiedBy>KRITHIK JAIN</cp:lastModifiedBy>
  <cp:revision>37</cp:revision>
  <dcterms:created xsi:type="dcterms:W3CDTF">2020-03-27T05:10:00Z</dcterms:created>
  <dcterms:modified xsi:type="dcterms:W3CDTF">2020-05-03T17:45:48Z</dcterms:modified>
</cp:coreProperties>
</file>