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681" autoAdjust="0"/>
  </p:normalViewPr>
  <p:slideViewPr>
    <p:cSldViewPr>
      <p:cViewPr varScale="1">
        <p:scale>
          <a:sx n="62" d="100"/>
          <a:sy n="62" d="100"/>
        </p:scale>
        <p:origin x="-151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2937B-8D7A-4F35-9D51-9E142519F8A0}" type="datetimeFigureOut">
              <a:rPr lang="en-US" smtClean="0"/>
              <a:pPr/>
              <a:t>8/28/2020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34670-00DB-43A8-992C-BB0454F6A5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Let us assume that a supermarket has bought barcode scanners from a vendor. The supermarket gathers a team of counter employees and make them test the device in a mock store setting. By this procedure, the users would determine if the product is acceptable for their needs. It is required that the user acceptance testing "pass" before they receive the final product from the vendor.</a:t>
            </a:r>
            <a:endParaRPr lang="en-US" dirty="0"/>
          </a:p>
        </p:txBody>
      </p:sp>
      <p:sp>
        <p:nvSpPr>
          <p:cNvPr id="4" name="Slide Number Placeholder 3"/>
          <p:cNvSpPr>
            <a:spLocks noGrp="1"/>
          </p:cNvSpPr>
          <p:nvPr>
            <p:ph type="sldNum" sz="quarter" idx="10"/>
          </p:nvPr>
        </p:nvSpPr>
        <p:spPr/>
        <p:txBody>
          <a:bodyPr/>
          <a:lstStyle/>
          <a:p>
            <a:fld id="{1A234670-00DB-43A8-992C-BB0454F6A5D4}"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234670-00DB-43A8-992C-BB0454F6A5D4}"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latin typeface="+mn-lt"/>
                <a:ea typeface="+mn-ea"/>
                <a:cs typeface="+mn-cs"/>
              </a:rPr>
              <a:t>Obtain user ideas about the proposed system</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Discuss the system with the prospective users/customers. Compare it to an existing one, if there is one, and identify the weaknesses and strengths of the existing system. Detailed questionnaires to targeted prospective users. Task analysis.</a:t>
            </a:r>
          </a:p>
          <a:p>
            <a:r>
              <a:rPr lang="en-US" sz="1200" b="0" i="0" kern="1200" dirty="0" smtClean="0">
                <a:solidFill>
                  <a:schemeClr val="tx1"/>
                </a:solidFill>
                <a:latin typeface="+mn-lt"/>
                <a:ea typeface="+mn-ea"/>
                <a:cs typeface="+mn-cs"/>
              </a:rPr>
              <a:t>Decide general design approach</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May depend on hardware and software to be used, and past conventions, as well as suitability to task in hand. Questions that may have to be considered: WIMP interface or command line? What input/output devices, what hardware, software tools? Interface guidelines?</a:t>
            </a:r>
          </a:p>
          <a:p>
            <a:r>
              <a:rPr lang="en-US" sz="1200" b="0" i="0" kern="1200" dirty="0" smtClean="0">
                <a:solidFill>
                  <a:schemeClr val="tx1"/>
                </a:solidFill>
                <a:latin typeface="+mn-lt"/>
                <a:ea typeface="+mn-ea"/>
                <a:cs typeface="+mn-cs"/>
              </a:rPr>
              <a:t>Initial requirements specification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User requirements (what the user wants it to do: enter this, display that). May also include initial attempt at architectural design (how the system will provide the services).</a:t>
            </a:r>
          </a:p>
          <a:p>
            <a:r>
              <a:rPr lang="en-US" sz="1200" b="0" i="0" kern="1200" dirty="0" smtClean="0">
                <a:solidFill>
                  <a:schemeClr val="tx1"/>
                </a:solidFill>
                <a:latin typeface="+mn-lt"/>
                <a:ea typeface="+mn-ea"/>
                <a:cs typeface="+mn-cs"/>
              </a:rPr>
              <a:t>Design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Interaction design and interface design � how the system responds to things, how and what information is presented and entered. Ties in to architectural design and detailed design i.e. structure and detail of code modules.</a:t>
            </a:r>
          </a:p>
          <a:p>
            <a:r>
              <a:rPr lang="en-US" sz="1200" b="0" i="0" kern="1200" dirty="0" smtClean="0">
                <a:solidFill>
                  <a:schemeClr val="tx1"/>
                </a:solidFill>
                <a:latin typeface="+mn-lt"/>
                <a:ea typeface="+mn-ea"/>
                <a:cs typeface="+mn-cs"/>
              </a:rPr>
              <a:t>Prototype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Produce a developmental version to check that designers ideas meet customers requirements, and to try out novel concepts to see if they work, and so on. Prototypes are not necessarily functional, particularly if they are trying out new interface/interaction ideas - they can be mocked up, perhaps first on paper, then on the machine, before ever being attached to pieces of code.</a:t>
            </a:r>
          </a:p>
          <a:p>
            <a:r>
              <a:rPr lang="en-US" sz="1200" b="0" i="0" kern="1200" dirty="0" smtClean="0">
                <a:solidFill>
                  <a:schemeClr val="tx1"/>
                </a:solidFill>
                <a:latin typeface="+mn-lt"/>
                <a:ea typeface="+mn-ea"/>
                <a:cs typeface="+mn-cs"/>
              </a:rPr>
              <a:t>Evaluate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Prototypes and near-working systems, in alpha or beta release, should be carefully evaluated to see if they meet the clients requirements and are easy, intuitive and sensible to use. It is often the case that prospective users are very different to the actual designers and so find certain things particularly difficult with the current system, and the aim of evaluating the system at this stage is to catch these errors.</a:t>
            </a:r>
          </a:p>
          <a:p>
            <a:r>
              <a:rPr lang="en-US" sz="1200" b="0" i="0" kern="1200" dirty="0" smtClean="0">
                <a:solidFill>
                  <a:schemeClr val="tx1"/>
                </a:solidFill>
                <a:latin typeface="+mn-lt"/>
                <a:ea typeface="+mn-ea"/>
                <a:cs typeface="+mn-cs"/>
              </a:rPr>
              <a:t>Redesign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system should be redesigned to correct the problems found earlier � this may be minor or may be major, depending on what was discovered.</a:t>
            </a:r>
          </a:p>
          <a:p>
            <a:r>
              <a:rPr lang="en-US" sz="1200" b="0" i="0" kern="1200" dirty="0" err="1" smtClean="0">
                <a:solidFill>
                  <a:schemeClr val="tx1"/>
                </a:solidFill>
                <a:latin typeface="+mn-lt"/>
                <a:ea typeface="+mn-ea"/>
                <a:cs typeface="+mn-cs"/>
              </a:rPr>
              <a:t>Reimplement</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reimplemenation</a:t>
            </a:r>
            <a:r>
              <a:rPr lang="en-US" sz="1200" b="0" i="0" kern="1200" dirty="0" smtClean="0">
                <a:solidFill>
                  <a:schemeClr val="tx1"/>
                </a:solidFill>
                <a:latin typeface="+mn-lt"/>
                <a:ea typeface="+mn-ea"/>
                <a:cs typeface="+mn-cs"/>
              </a:rPr>
              <a:t> may be to produce the final version, or another prototype for another round of refinement of ideas. It is sometimes the case that many prototypes are tested, until finally the design is agree. For some projects, the prototype is then discarded and the system </a:t>
            </a:r>
            <a:r>
              <a:rPr lang="en-US" sz="1200" b="0" i="0" kern="1200" dirty="0" err="1" smtClean="0">
                <a:solidFill>
                  <a:schemeClr val="tx1"/>
                </a:solidFill>
                <a:latin typeface="+mn-lt"/>
                <a:ea typeface="+mn-ea"/>
                <a:cs typeface="+mn-cs"/>
              </a:rPr>
              <a:t>reimplemented</a:t>
            </a:r>
            <a:r>
              <a:rPr lang="en-US" sz="1200" b="0" i="0" kern="1200" dirty="0" smtClean="0">
                <a:solidFill>
                  <a:schemeClr val="tx1"/>
                </a:solidFill>
                <a:latin typeface="+mn-lt"/>
                <a:ea typeface="+mn-ea"/>
                <a:cs typeface="+mn-cs"/>
              </a:rPr>
              <a:t> from scratch, often in a different language, with considerations of efficiency and functionality as well as interaction and interface.</a:t>
            </a:r>
          </a:p>
          <a:p>
            <a:endParaRPr lang="en-US" dirty="0"/>
          </a:p>
        </p:txBody>
      </p:sp>
      <p:sp>
        <p:nvSpPr>
          <p:cNvPr id="4" name="Slide Number Placeholder 3"/>
          <p:cNvSpPr>
            <a:spLocks noGrp="1"/>
          </p:cNvSpPr>
          <p:nvPr>
            <p:ph type="sldNum" sz="quarter" idx="10"/>
          </p:nvPr>
        </p:nvSpPr>
        <p:spPr/>
        <p:txBody>
          <a:bodyPr/>
          <a:lstStyle/>
          <a:p>
            <a:fld id="{1A234670-00DB-43A8-992C-BB0454F6A5D4}"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iteration of the UCD approach involves four distinct phases.</a:t>
            </a:r>
          </a:p>
          <a:p>
            <a:r>
              <a:rPr lang="en-US" dirty="0" smtClean="0"/>
              <a:t>First, as designers working in teams, we try to understand the </a:t>
            </a:r>
            <a:r>
              <a:rPr lang="en-US" i="1" dirty="0" smtClean="0"/>
              <a:t>context</a:t>
            </a:r>
            <a:r>
              <a:rPr lang="en-US" dirty="0" smtClean="0"/>
              <a:t> in which users may use a system. Then, we identify and specify the users’ </a:t>
            </a:r>
            <a:r>
              <a:rPr lang="en-US" i="1" dirty="0" smtClean="0"/>
              <a:t>requirements</a:t>
            </a:r>
            <a:r>
              <a:rPr lang="en-US" dirty="0" smtClean="0"/>
              <a:t>. </a:t>
            </a:r>
          </a:p>
          <a:p>
            <a:r>
              <a:rPr lang="en-US" dirty="0" smtClean="0"/>
              <a:t>A </a:t>
            </a:r>
            <a:r>
              <a:rPr lang="en-US" i="1" dirty="0" smtClean="0"/>
              <a:t>design</a:t>
            </a:r>
            <a:r>
              <a:rPr lang="en-US" dirty="0" smtClean="0"/>
              <a:t> phase follows, in which the design team develops solutions. </a:t>
            </a:r>
          </a:p>
          <a:p>
            <a:r>
              <a:rPr lang="en-US" dirty="0" smtClean="0"/>
              <a:t>The team then proceeds to an </a:t>
            </a:r>
            <a:r>
              <a:rPr lang="en-US" i="1" dirty="0" smtClean="0"/>
              <a:t>evaluation</a:t>
            </a:r>
            <a:r>
              <a:rPr lang="en-US" dirty="0" smtClean="0"/>
              <a:t> phase. Here, you assess the outcomes of the evaluation against the users’ context and requirements, to check how well a design is performing. More specifically, you see how close it is to a level that matches the users’ specific context and satisfies all of their relevant needs. </a:t>
            </a:r>
          </a:p>
          <a:p>
            <a:r>
              <a:rPr lang="en-US" dirty="0" smtClean="0"/>
              <a:t>From here, your team makes further iterations of these four phases, and you continue until the evaluation results are satisfactory.</a:t>
            </a:r>
          </a:p>
          <a:p>
            <a:endParaRPr lang="en-US" dirty="0"/>
          </a:p>
        </p:txBody>
      </p:sp>
      <p:sp>
        <p:nvSpPr>
          <p:cNvPr id="4" name="Slide Number Placeholder 3"/>
          <p:cNvSpPr>
            <a:spLocks noGrp="1"/>
          </p:cNvSpPr>
          <p:nvPr>
            <p:ph type="sldNum" sz="quarter" idx="10"/>
          </p:nvPr>
        </p:nvSpPr>
        <p:spPr/>
        <p:txBody>
          <a:bodyPr/>
          <a:lstStyle/>
          <a:p>
            <a:fld id="{1A234670-00DB-43A8-992C-BB0454F6A5D4}"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493EE6-2C50-404E-A47A-74D6C7FD084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93EE6-2C50-404E-A47A-74D6C7FD084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93EE6-2C50-404E-A47A-74D6C7FD084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93EE6-2C50-404E-A47A-74D6C7FD084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493EE6-2C50-404E-A47A-74D6C7FD0840}"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493EE6-2C50-404E-A47A-74D6C7FD0840}"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493EE6-2C50-404E-A47A-74D6C7FD0840}" type="datetimeFigureOut">
              <a:rPr lang="en-US" smtClean="0"/>
              <a:pPr/>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493EE6-2C50-404E-A47A-74D6C7FD0840}" type="datetimeFigureOut">
              <a:rPr lang="en-US" smtClean="0"/>
              <a:pPr/>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93EE6-2C50-404E-A47A-74D6C7FD0840}" type="datetimeFigureOut">
              <a:rPr lang="en-US" smtClean="0"/>
              <a:pPr/>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93EE6-2C50-404E-A47A-74D6C7FD0840}"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93EE6-2C50-404E-A47A-74D6C7FD0840}"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C6580-2241-4903-A171-1AB9B54B07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93EE6-2C50-404E-A47A-74D6C7FD0840}" type="datetimeFigureOut">
              <a:rPr lang="en-US" smtClean="0"/>
              <a:pPr/>
              <a:t>8/28/2020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C6580-2241-4903-A171-1AB9B54B07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teraction-design.org/literature/topics/brainstor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smtClean="0"/>
              <a:t>-+*</a:t>
            </a:r>
            <a:endParaRPr lang="en-US" b="1" dirty="0"/>
          </a:p>
          <a:p>
            <a:r>
              <a:rPr lang="en-US" dirty="0"/>
              <a:t>The following guidelines focus on data entry that is another important aspect of HCI −</a:t>
            </a:r>
          </a:p>
          <a:p>
            <a:r>
              <a:rPr lang="en-US" dirty="0"/>
              <a:t>Reduce the number of input actions required of the user.</a:t>
            </a:r>
          </a:p>
          <a:p>
            <a:r>
              <a:rPr lang="en-US" dirty="0"/>
              <a:t>Uphold steadiness between information display and data input.</a:t>
            </a:r>
          </a:p>
          <a:p>
            <a:r>
              <a:rPr lang="en-US" dirty="0"/>
              <a:t>Let the user customize the input.</a:t>
            </a:r>
          </a:p>
          <a:p>
            <a:r>
              <a:rPr lang="en-US" dirty="0"/>
              <a:t>Interaction should be flexible but also tuned to the user's favored mode of input.</a:t>
            </a:r>
          </a:p>
          <a:p>
            <a:r>
              <a:rPr lang="en-US" dirty="0"/>
              <a:t>Disable commands that are unsuitable in the context of current actions.</a:t>
            </a:r>
          </a:p>
          <a:p>
            <a:r>
              <a:rPr lang="en-US" dirty="0"/>
              <a:t>Allow the user to control the interactive flow.</a:t>
            </a:r>
          </a:p>
          <a:p>
            <a:r>
              <a:rPr lang="en-US" dirty="0"/>
              <a:t>Offer help to assist with all input actions.</a:t>
            </a:r>
          </a:p>
          <a:p>
            <a:r>
              <a:rPr lang="en-US" dirty="0"/>
              <a:t>Remove "</a:t>
            </a:r>
            <a:r>
              <a:rPr lang="en-US" dirty="0" err="1"/>
              <a:t>mickey</a:t>
            </a:r>
            <a:r>
              <a:rPr lang="en-US" dirty="0"/>
              <a:t> mouse" input.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Usability Engineering</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Usability Function</a:t>
            </a:r>
            <a:r>
              <a:rPr lang="en-US" dirty="0" smtClean="0"/>
              <a:t> features of the entire process of abstracting, implementing &amp; testing hardware and software products.</a:t>
            </a:r>
          </a:p>
          <a:p>
            <a:r>
              <a:rPr lang="en-US" dirty="0" smtClean="0"/>
              <a:t>Requirements gathering stage to installation, marketing and testing of products, all fall in this process.</a:t>
            </a:r>
          </a:p>
          <a:p>
            <a:r>
              <a:rPr lang="en-US" dirty="0" smtClean="0"/>
              <a:t>Goals of Usability Engineering</a:t>
            </a:r>
          </a:p>
          <a:p>
            <a:pPr>
              <a:buNone/>
            </a:pPr>
            <a:r>
              <a:rPr lang="en-US" dirty="0" smtClean="0"/>
              <a:t>Effective to use − Functional</a:t>
            </a:r>
          </a:p>
          <a:p>
            <a:pPr>
              <a:buNone/>
            </a:pPr>
            <a:r>
              <a:rPr lang="en-US" dirty="0" smtClean="0"/>
              <a:t>Efficient to use − Efficient</a:t>
            </a:r>
          </a:p>
          <a:p>
            <a:pPr>
              <a:buNone/>
            </a:pPr>
            <a:r>
              <a:rPr lang="en-US" dirty="0" smtClean="0"/>
              <a:t>Error free in use − Safe</a:t>
            </a:r>
          </a:p>
          <a:p>
            <a:pPr>
              <a:buNone/>
            </a:pPr>
            <a:r>
              <a:rPr lang="en-US" dirty="0" smtClean="0"/>
              <a:t>Easy to use − Friendly</a:t>
            </a:r>
          </a:p>
          <a:p>
            <a:pPr>
              <a:buNone/>
            </a:pPr>
            <a:r>
              <a:rPr lang="en-US" dirty="0" smtClean="0"/>
              <a:t>Enjoyable in use − Delightful Experience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Usability  has three components</a:t>
            </a:r>
          </a:p>
          <a:p>
            <a:pPr>
              <a:buNone/>
            </a:pPr>
            <a:r>
              <a:rPr lang="en-US" b="1" dirty="0" smtClean="0"/>
              <a:t>Effectiveness</a:t>
            </a:r>
            <a:r>
              <a:rPr lang="en-US" dirty="0" smtClean="0"/>
              <a:t> − The completeness with which users achieve their goals.</a:t>
            </a:r>
          </a:p>
          <a:p>
            <a:pPr>
              <a:buNone/>
            </a:pPr>
            <a:r>
              <a:rPr lang="en-US" b="1" dirty="0" smtClean="0"/>
              <a:t>Efficiency</a:t>
            </a:r>
            <a:r>
              <a:rPr lang="en-US" dirty="0" smtClean="0"/>
              <a:t> − The competence used in using the resources to effectively achieve the goals.</a:t>
            </a:r>
          </a:p>
          <a:p>
            <a:pPr>
              <a:buNone/>
            </a:pPr>
            <a:r>
              <a:rPr lang="en-US" b="1" dirty="0" smtClean="0"/>
              <a:t>Satisfaction</a:t>
            </a:r>
            <a:r>
              <a:rPr lang="en-US" dirty="0" smtClean="0"/>
              <a:t> − The ease of the work system to its users.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Usability Study</a:t>
            </a:r>
          </a:p>
          <a:p>
            <a:pPr>
              <a:buNone/>
            </a:pPr>
            <a:r>
              <a:rPr lang="en-US" dirty="0" smtClean="0"/>
              <a:t>The methodical study on the interaction between people, products, and environment based on experimental assessment. Example: Psychology, Behavioral Science, etc.</a:t>
            </a:r>
          </a:p>
          <a:p>
            <a:r>
              <a:rPr lang="en-US" dirty="0" smtClean="0"/>
              <a:t>Usability Testing</a:t>
            </a:r>
          </a:p>
          <a:p>
            <a:pPr>
              <a:buNone/>
            </a:pPr>
            <a:r>
              <a:rPr lang="en-US" dirty="0" smtClean="0"/>
              <a:t>The scientific evaluation of the stated usability parameters as per the user’s requirements, competences, prospects, safety and satisfaction is known as usability testing.</a:t>
            </a:r>
          </a:p>
          <a:p>
            <a:r>
              <a:rPr lang="en-US" dirty="0" smtClean="0"/>
              <a:t>Acceptance Testing</a:t>
            </a:r>
          </a:p>
          <a:p>
            <a:pPr>
              <a:buNone/>
            </a:pPr>
            <a:r>
              <a:rPr lang="en-US" dirty="0" smtClean="0"/>
              <a:t>Acceptance testing also known as User Acceptance Testing (UAT), is a testing procedure that is performed by the users as a final checkpoint before signing off from a vendor. Let us take an example of the handheld barcode scanner.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Tools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software tool is a programmatic software used to create, maintain, or otherwise support other programs and applications. Some of the commonly used software tools in HCI are as follows −</a:t>
            </a:r>
          </a:p>
          <a:p>
            <a:r>
              <a:rPr lang="en-US" b="1" dirty="0" smtClean="0"/>
              <a:t>Specification Methods</a:t>
            </a:r>
            <a:r>
              <a:rPr lang="en-US" dirty="0" smtClean="0"/>
              <a:t> − The methods used to specify the GUI. Even though these are lengthy and ambiguous methods, they are easy to understand.</a:t>
            </a:r>
          </a:p>
          <a:p>
            <a:r>
              <a:rPr lang="en-US" b="1" dirty="0" smtClean="0"/>
              <a:t>Grammars</a:t>
            </a:r>
            <a:r>
              <a:rPr lang="en-US" dirty="0" smtClean="0"/>
              <a:t> − Written Instructions or Expressions that a program would understand. They provide confirmations for completeness and correctness.</a:t>
            </a:r>
          </a:p>
          <a:p>
            <a:r>
              <a:rPr lang="en-US" b="1" dirty="0" smtClean="0"/>
              <a:t>Transition Diagram</a:t>
            </a:r>
            <a:r>
              <a:rPr lang="en-US" dirty="0" smtClean="0"/>
              <a:t> − Set of nodes and links that can be displayed in text, link frequency, state diagram, etc. They are difficult in evaluating usability, visibility, modularity and synchronization.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err="1" smtClean="0"/>
              <a:t>Statecharts</a:t>
            </a:r>
            <a:r>
              <a:rPr lang="en-US" dirty="0" smtClean="0"/>
              <a:t> − Chart methods developed for simultaneous user activities and external actions. They provide link-specification with interface building tools.</a:t>
            </a:r>
          </a:p>
          <a:p>
            <a:r>
              <a:rPr lang="en-US" b="1" dirty="0" smtClean="0"/>
              <a:t>Interface Building Tools</a:t>
            </a:r>
            <a:r>
              <a:rPr lang="en-US" dirty="0" smtClean="0"/>
              <a:t> − Design methods that help in designing command languages, data-entry structures, and widgets.</a:t>
            </a:r>
          </a:p>
          <a:p>
            <a:r>
              <a:rPr lang="en-US" b="1" dirty="0" smtClean="0"/>
              <a:t>Interface Mockup Tools</a:t>
            </a:r>
            <a:r>
              <a:rPr lang="en-US" dirty="0" smtClean="0"/>
              <a:t> − Tools to develop a quick sketch of GUI. E.g., Microsoft Visio, Visual Studio </a:t>
            </a:r>
            <a:r>
              <a:rPr lang="en-US" dirty="0" err="1" smtClean="0"/>
              <a:t>.Net</a:t>
            </a:r>
            <a:r>
              <a:rPr lang="en-US" dirty="0" smtClean="0"/>
              <a:t>, etc.</a:t>
            </a:r>
          </a:p>
          <a:p>
            <a:r>
              <a:rPr lang="en-US" b="1" dirty="0" smtClean="0"/>
              <a:t>Software Engineering Tools</a:t>
            </a:r>
            <a:r>
              <a:rPr lang="en-US" dirty="0" smtClean="0"/>
              <a:t> − Extensive programming tools to provide user interface management system.</a:t>
            </a:r>
          </a:p>
          <a:p>
            <a:r>
              <a:rPr lang="en-US" b="1" dirty="0" smtClean="0"/>
              <a:t>Evaluation Tools</a:t>
            </a:r>
            <a:r>
              <a:rPr lang="en-US" dirty="0" smtClean="0"/>
              <a:t> − Tools to evaluate the correctness and completeness of programs.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HCI and Software Engineering</a:t>
            </a:r>
            <a:br>
              <a:rPr lang="en-US" dirty="0" smtClean="0"/>
            </a:br>
            <a:endParaRPr lang="en-US" dirty="0"/>
          </a:p>
        </p:txBody>
      </p:sp>
      <p:sp>
        <p:nvSpPr>
          <p:cNvPr id="3" name="Content Placeholder 2"/>
          <p:cNvSpPr>
            <a:spLocks noGrp="1"/>
          </p:cNvSpPr>
          <p:nvPr>
            <p:ph idx="1"/>
          </p:nvPr>
        </p:nvSpPr>
        <p:spPr/>
        <p:txBody>
          <a:bodyPr/>
          <a:lstStyle/>
          <a:p>
            <a:r>
              <a:rPr lang="en-US" b="1" dirty="0" smtClean="0"/>
              <a:t>Software engineering</a:t>
            </a:r>
            <a:r>
              <a:rPr lang="en-US" dirty="0" smtClean="0"/>
              <a:t> is the study of designing, development and preservation of software. It comes in contact with HCI to make the man and machine interaction more vibrant and interactive.</a:t>
            </a:r>
          </a:p>
          <a:p>
            <a:r>
              <a:rPr lang="en-US" dirty="0" smtClean="0"/>
              <a:t>The Waterfall Method</a:t>
            </a:r>
          </a:p>
          <a:p>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waterfall model</a:t>
            </a:r>
          </a:p>
          <a:p>
            <a:endParaRPr lang="en-US" dirty="0"/>
          </a:p>
        </p:txBody>
      </p:sp>
      <p:pic>
        <p:nvPicPr>
          <p:cNvPr id="4" name="Picture 3" descr="the_waterfall_model.jpg"/>
          <p:cNvPicPr>
            <a:picLocks noChangeAspect="1"/>
          </p:cNvPicPr>
          <p:nvPr/>
        </p:nvPicPr>
        <p:blipFill>
          <a:blip r:embed="rId2"/>
          <a:stretch>
            <a:fillRect/>
          </a:stretch>
        </p:blipFill>
        <p:spPr>
          <a:xfrm>
            <a:off x="304800" y="2286000"/>
            <a:ext cx="7924800" cy="37619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Interactive System Design</a:t>
            </a:r>
            <a:br>
              <a:rPr lang="en-US" dirty="0" smtClean="0"/>
            </a:br>
            <a:endParaRPr lang="en-US" dirty="0"/>
          </a:p>
        </p:txBody>
      </p:sp>
      <p:pic>
        <p:nvPicPr>
          <p:cNvPr id="4" name="Content Placeholder 3" descr="interactive_system_design.jpg"/>
          <p:cNvPicPr>
            <a:picLocks noGrp="1" noChangeAspect="1"/>
          </p:cNvPicPr>
          <p:nvPr>
            <p:ph idx="1"/>
          </p:nvPr>
        </p:nvPicPr>
        <p:blipFill>
          <a:blip r:embed="rId3"/>
          <a:stretch>
            <a:fillRect/>
          </a:stretch>
        </p:blipFill>
        <p:spPr>
          <a:xfrm>
            <a:off x="457200" y="1676400"/>
            <a:ext cx="7924800" cy="437451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Obtain user ideas about the proposed system</a:t>
            </a:r>
            <a:br>
              <a:rPr lang="en-US" dirty="0" smtClean="0"/>
            </a:br>
            <a:endParaRPr lang="en-US" dirty="0" smtClean="0"/>
          </a:p>
          <a:p>
            <a:r>
              <a:rPr lang="en-US" dirty="0" smtClean="0"/>
              <a:t>Decide general design approach</a:t>
            </a:r>
            <a:br>
              <a:rPr lang="en-US" dirty="0" smtClean="0"/>
            </a:br>
            <a:endParaRPr lang="en-US" dirty="0" smtClean="0"/>
          </a:p>
          <a:p>
            <a:r>
              <a:rPr lang="en-US" dirty="0" smtClean="0"/>
              <a:t>Initial requirements specification</a:t>
            </a:r>
            <a:br>
              <a:rPr lang="en-US" dirty="0" smtClean="0"/>
            </a:br>
            <a:endParaRPr lang="en-US" dirty="0" smtClean="0"/>
          </a:p>
          <a:p>
            <a:r>
              <a:rPr lang="en-US" dirty="0" smtClean="0"/>
              <a:t>Design</a:t>
            </a:r>
            <a:br>
              <a:rPr lang="en-US" dirty="0" smtClean="0"/>
            </a:br>
            <a:endParaRPr lang="en-US" dirty="0" smtClean="0"/>
          </a:p>
          <a:p>
            <a:r>
              <a:rPr lang="en-US" dirty="0" smtClean="0"/>
              <a:t>Prototype</a:t>
            </a:r>
            <a:br>
              <a:rPr lang="en-US" dirty="0" smtClean="0"/>
            </a:br>
            <a:r>
              <a:rPr lang="en-US" dirty="0" smtClean="0"/>
              <a:t>.</a:t>
            </a:r>
          </a:p>
          <a:p>
            <a:r>
              <a:rPr lang="en-US" dirty="0" smtClean="0"/>
              <a:t>Evaluate</a:t>
            </a:r>
            <a:br>
              <a:rPr lang="en-US" dirty="0" smtClean="0"/>
            </a:br>
            <a:endParaRPr lang="en-US" dirty="0" smtClean="0"/>
          </a:p>
          <a:p>
            <a:r>
              <a:rPr lang="en-US" dirty="0" smtClean="0"/>
              <a:t>Redesign</a:t>
            </a:r>
            <a:br>
              <a:rPr lang="en-US" dirty="0" smtClean="0"/>
            </a:br>
            <a:endParaRPr lang="en-US" dirty="0" smtClean="0"/>
          </a:p>
          <a:p>
            <a:r>
              <a:rPr lang="en-US" dirty="0" err="1" smtClean="0"/>
              <a:t>Reimplement</a:t>
            </a:r>
            <a:r>
              <a:rPr lang="en-US" dirty="0" smtClean="0"/>
              <a:t/>
            </a:r>
            <a:br>
              <a:rPr lang="en-US" dirty="0" smtClean="0"/>
            </a:b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600" dirty="0"/>
              <a:t>Historical Evolution</a:t>
            </a:r>
          </a:p>
          <a:p>
            <a:r>
              <a:rPr lang="en-US" sz="1600" dirty="0"/>
              <a:t>From the initial computers performing batch processing to the user-centric design, there were several milestones which are mentioned below −</a:t>
            </a:r>
          </a:p>
          <a:p>
            <a:r>
              <a:rPr lang="en-US" sz="1600" b="1" dirty="0"/>
              <a:t>Early computer (e.g. ENIAC, 1946)</a:t>
            </a:r>
            <a:r>
              <a:rPr lang="en-US" sz="1600" dirty="0"/>
              <a:t> − Improvement in the H/W technology brought massive increase in computing power. People started thinking on innovative ideas.</a:t>
            </a:r>
          </a:p>
          <a:p>
            <a:r>
              <a:rPr lang="en-US" sz="1600" b="1" dirty="0"/>
              <a:t>Visual Display Unit (1950s)</a:t>
            </a:r>
            <a:r>
              <a:rPr lang="en-US" sz="1600" dirty="0"/>
              <a:t> − SAGE (semi-automatic ground environment), an air defense system of the USA used the earliest version of VDU.</a:t>
            </a:r>
          </a:p>
          <a:p>
            <a:r>
              <a:rPr lang="en-US" sz="1600" b="1" dirty="0"/>
              <a:t>Development of the Sketchpad (1962)</a:t>
            </a:r>
            <a:r>
              <a:rPr lang="en-US" sz="1600" dirty="0"/>
              <a:t> − Ivan Sutherland developed Sketchpad and proved that computer can be used for more than data processing.</a:t>
            </a:r>
          </a:p>
          <a:p>
            <a:r>
              <a:rPr lang="en-US" sz="1600" b="1" dirty="0"/>
              <a:t>Douglas </a:t>
            </a:r>
            <a:r>
              <a:rPr lang="en-US" sz="1600" b="1" dirty="0" err="1"/>
              <a:t>Engelbart</a:t>
            </a:r>
            <a:r>
              <a:rPr lang="en-US" sz="1600" b="1" dirty="0"/>
              <a:t> introduced the idea of programming toolkits (1963)</a:t>
            </a:r>
            <a:r>
              <a:rPr lang="en-US" sz="1600" dirty="0"/>
              <a:t> − Smaller systems created larger systems and components.</a:t>
            </a:r>
          </a:p>
          <a:p>
            <a:r>
              <a:rPr lang="en-US" sz="1600" b="1" dirty="0"/>
              <a:t>Introduction of Word Processor, Mouse (1968)</a:t>
            </a:r>
            <a:r>
              <a:rPr lang="en-US" sz="1600" dirty="0"/>
              <a:t> − Design of NLS (</a:t>
            </a:r>
            <a:r>
              <a:rPr lang="en-US" sz="1600" dirty="0" err="1"/>
              <a:t>oNLine</a:t>
            </a:r>
            <a:r>
              <a:rPr lang="en-US" sz="1600" dirty="0"/>
              <a:t> System).</a:t>
            </a:r>
          </a:p>
          <a:p>
            <a:r>
              <a:rPr lang="en-US" sz="1600" b="1" dirty="0"/>
              <a:t>Introduction of personal computer </a:t>
            </a:r>
            <a:r>
              <a:rPr lang="en-US" sz="1600" b="1" dirty="0" err="1"/>
              <a:t>Dynabook</a:t>
            </a:r>
            <a:r>
              <a:rPr lang="en-US" sz="1600" b="1" dirty="0"/>
              <a:t> (1970s)</a:t>
            </a:r>
            <a:r>
              <a:rPr lang="en-US" sz="1600" dirty="0"/>
              <a:t> − Developed </a:t>
            </a:r>
            <a:r>
              <a:rPr lang="en-US" sz="1600" i="1" dirty="0" err="1"/>
              <a:t>smalltalk</a:t>
            </a:r>
            <a:r>
              <a:rPr lang="en-US" sz="1600" dirty="0"/>
              <a:t> at Xerox PARC</a:t>
            </a:r>
            <a:r>
              <a:rPr lang="en-US" sz="1600" dirty="0" smtClean="0"/>
              <a:t>.</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err="1" smtClean="0"/>
              <a:t>uni</a:t>
            </a:r>
            <a:r>
              <a:rPr lang="en-US" dirty="0" smtClean="0"/>
              <a:t>-directional movement of the waterfall model of Software Engineering shows that every phase depends on the preceding phase and not vice-versa. However, this model is not suitable for the interactive system design.</a:t>
            </a:r>
          </a:p>
          <a:p>
            <a:r>
              <a:rPr lang="en-US" dirty="0" smtClean="0"/>
              <a:t>The interactive system design shows that every phase depends on each other to serve the purpose of designing and product creation. It is a continuous process as there is so much to know and users keep changing all the time. An interactive system designer should recognize this diversity.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Prototyping</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Prototyping is another type of software engineering models that can have a complete range of functionalities of the projected system.</a:t>
            </a:r>
          </a:p>
          <a:p>
            <a:r>
              <a:rPr lang="en-US" dirty="0" smtClean="0"/>
              <a:t>In HCI, prototyping is a trial and partial design that helps users in testing design ideas without executing a complete system.</a:t>
            </a:r>
          </a:p>
          <a:p>
            <a:r>
              <a:rPr lang="en-US" dirty="0" smtClean="0"/>
              <a:t>Example of a prototype can be </a:t>
            </a:r>
            <a:r>
              <a:rPr lang="en-US" b="1" dirty="0" smtClean="0"/>
              <a:t>Sketches</a:t>
            </a:r>
            <a:r>
              <a:rPr lang="en-US" dirty="0" smtClean="0"/>
              <a:t>. Sketches of interactive design can later be produced into graphical interface. See the following diagram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Prototyping</a:t>
            </a:r>
            <a:br>
              <a:rPr lang="en-US" dirty="0" smtClean="0"/>
            </a:br>
            <a:endParaRPr lang="en-US" dirty="0"/>
          </a:p>
        </p:txBody>
      </p:sp>
      <p:sp>
        <p:nvSpPr>
          <p:cNvPr id="3" name="Content Placeholder 2"/>
          <p:cNvSpPr>
            <a:spLocks noGrp="1"/>
          </p:cNvSpPr>
          <p:nvPr>
            <p:ph idx="1"/>
          </p:nvPr>
        </p:nvSpPr>
        <p:spPr/>
        <p:txBody>
          <a:bodyPr>
            <a:normAutofit/>
          </a:bodyPr>
          <a:lstStyle/>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r>
              <a:rPr lang="en-US" sz="1900" dirty="0" smtClean="0"/>
              <a:t>The above diagram can be considered as a </a:t>
            </a:r>
            <a:r>
              <a:rPr lang="en-US" sz="1900" b="1" dirty="0" smtClean="0"/>
              <a:t>Low Fidelity Prototype</a:t>
            </a:r>
            <a:r>
              <a:rPr lang="en-US" sz="1900" dirty="0" smtClean="0"/>
              <a:t> as it uses manual procedures like sketching in a paper.</a:t>
            </a:r>
          </a:p>
          <a:p>
            <a:r>
              <a:rPr lang="en-US" sz="1900" dirty="0" smtClean="0"/>
              <a:t>A </a:t>
            </a:r>
            <a:r>
              <a:rPr lang="en-US" sz="1900" b="1" dirty="0" smtClean="0"/>
              <a:t>Medium Fidelity Prototype</a:t>
            </a:r>
            <a:r>
              <a:rPr lang="en-US" sz="1900" dirty="0" smtClean="0"/>
              <a:t> involves some but not all procedures of the system. E.g., first screen of a GUI.</a:t>
            </a:r>
          </a:p>
          <a:p>
            <a:r>
              <a:rPr lang="en-US" sz="1900" dirty="0" smtClean="0"/>
              <a:t>Finally, a </a:t>
            </a:r>
            <a:r>
              <a:rPr lang="en-US" sz="1900" b="1" dirty="0" smtClean="0"/>
              <a:t>Hi Fidelity Prototype</a:t>
            </a:r>
            <a:r>
              <a:rPr lang="en-US" sz="1900" dirty="0" smtClean="0"/>
              <a:t> simulates all the functionalities of the system in a design. This prototype requires, time, money and work force</a:t>
            </a:r>
          </a:p>
          <a:p>
            <a:endParaRPr lang="en-US" dirty="0"/>
          </a:p>
        </p:txBody>
      </p:sp>
      <p:pic>
        <p:nvPicPr>
          <p:cNvPr id="5" name="Picture 4" descr="prototyping.jpg"/>
          <p:cNvPicPr>
            <a:picLocks noChangeAspect="1"/>
          </p:cNvPicPr>
          <p:nvPr/>
        </p:nvPicPr>
        <p:blipFill>
          <a:blip r:embed="rId2"/>
          <a:stretch>
            <a:fillRect/>
          </a:stretch>
        </p:blipFill>
        <p:spPr>
          <a:xfrm>
            <a:off x="685800" y="1295400"/>
            <a:ext cx="7391400" cy="248885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Centered Design (UCD)</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process of collecting feedback from users to improve the design is known as </a:t>
            </a:r>
            <a:r>
              <a:rPr lang="en-US" i="1" dirty="0" smtClean="0"/>
              <a:t>user centered design</a:t>
            </a:r>
            <a:r>
              <a:rPr lang="en-US" dirty="0" smtClean="0"/>
              <a:t> or UCD</a:t>
            </a:r>
            <a:r>
              <a:rPr lang="en-US" dirty="0" smtClean="0"/>
              <a:t>.</a:t>
            </a:r>
          </a:p>
          <a:p>
            <a:r>
              <a:rPr lang="en-US" dirty="0" smtClean="0"/>
              <a:t>User-centered design (UCD) is an iterative design process in which designers focus on the users and their needs in each phase of the design </a:t>
            </a:r>
            <a:r>
              <a:rPr lang="en-US" dirty="0" smtClean="0"/>
              <a:t>process.</a:t>
            </a:r>
          </a:p>
          <a:p>
            <a:r>
              <a:rPr lang="en-US" dirty="0" smtClean="0"/>
              <a:t>In </a:t>
            </a:r>
            <a:r>
              <a:rPr lang="en-US" dirty="0" smtClean="0"/>
              <a:t>UCD, design teams involve users throughout the design process via a variety of research and design techniques, to create highly usable and accessible products for them.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 user-centered design, designers use a mixture of </a:t>
            </a:r>
            <a:r>
              <a:rPr lang="en-US" i="1" dirty="0" smtClean="0"/>
              <a:t>investigative</a:t>
            </a:r>
            <a:r>
              <a:rPr lang="en-US" dirty="0" smtClean="0"/>
              <a:t> methods and tools (e.g., surveys and interviews) and </a:t>
            </a:r>
            <a:r>
              <a:rPr lang="en-US" i="1" dirty="0" smtClean="0"/>
              <a:t>generative</a:t>
            </a:r>
            <a:r>
              <a:rPr lang="en-US" dirty="0" smtClean="0"/>
              <a:t> ones (e.g., </a:t>
            </a:r>
            <a:r>
              <a:rPr lang="en-US" u="sng" dirty="0" smtClean="0">
                <a:hlinkClick r:id="rId3"/>
              </a:rPr>
              <a:t>brainstorming</a:t>
            </a:r>
            <a:r>
              <a:rPr lang="en-US" dirty="0" smtClean="0"/>
              <a:t>) to develop an understanding of user needs</a:t>
            </a:r>
            <a:r>
              <a:rPr lang="en-US" dirty="0" smtClean="0"/>
              <a:t>.</a:t>
            </a:r>
          </a:p>
          <a:p>
            <a:endParaRPr lang="en-US" dirty="0" smtClean="0"/>
          </a:p>
        </p:txBody>
      </p:sp>
      <p:pic>
        <p:nvPicPr>
          <p:cNvPr id="4" name="Picture 3" descr="ucd.png"/>
          <p:cNvPicPr>
            <a:picLocks noChangeAspect="1"/>
          </p:cNvPicPr>
          <p:nvPr/>
        </p:nvPicPr>
        <p:blipFill>
          <a:blip r:embed="rId4"/>
          <a:stretch>
            <a:fillRect/>
          </a:stretch>
        </p:blipFill>
        <p:spPr>
          <a:xfrm>
            <a:off x="990600" y="4191000"/>
            <a:ext cx="7315200" cy="217646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UCD Drawbacks</a:t>
            </a:r>
          </a:p>
          <a:p>
            <a:r>
              <a:rPr lang="en-US" dirty="0" smtClean="0"/>
              <a:t>Passive user involvement.</a:t>
            </a:r>
          </a:p>
          <a:p>
            <a:r>
              <a:rPr lang="en-US" dirty="0" smtClean="0"/>
              <a:t>User’s perception about the new interface may be inappropriate.</a:t>
            </a:r>
          </a:p>
          <a:p>
            <a:r>
              <a:rPr lang="en-US" dirty="0" smtClean="0"/>
              <a:t>Designers may ask incorrect questions to users.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 Design &amp; Aesthetics</a:t>
            </a:r>
            <a:br>
              <a:rPr lang="en-US" dirty="0" smtClean="0"/>
            </a:br>
            <a:endParaRPr lang="en-US" dirty="0"/>
          </a:p>
        </p:txBody>
      </p:sp>
      <p:sp>
        <p:nvSpPr>
          <p:cNvPr id="3" name="Content Placeholder 2"/>
          <p:cNvSpPr>
            <a:spLocks noGrp="1"/>
          </p:cNvSpPr>
          <p:nvPr>
            <p:ph idx="1"/>
          </p:nvPr>
        </p:nvSpPr>
        <p:spPr/>
        <p:txBody>
          <a:bodyPr/>
          <a:lstStyle/>
          <a:p>
            <a:r>
              <a:rPr lang="en-US" dirty="0" smtClean="0"/>
              <a:t>Aesthetics is a core design principle that defines a design’s pleasing qualities. </a:t>
            </a:r>
            <a:endParaRPr lang="en-US" dirty="0" smtClean="0"/>
          </a:p>
          <a:p>
            <a:r>
              <a:rPr lang="en-US" dirty="0" smtClean="0"/>
              <a:t>In </a:t>
            </a:r>
            <a:r>
              <a:rPr lang="en-US" dirty="0" smtClean="0"/>
              <a:t>visual terms, aesthetics includes factors such as balance, color, movement, pattern, scale, shape and visual weight. </a:t>
            </a:r>
            <a:endParaRPr lang="en-US" dirty="0" smtClean="0"/>
          </a:p>
          <a:p>
            <a:r>
              <a:rPr lang="en-US" dirty="0" smtClean="0"/>
              <a:t>Designers </a:t>
            </a:r>
            <a:r>
              <a:rPr lang="en-US" dirty="0" smtClean="0"/>
              <a:t>use aesthetics to complement their designs’ usability, and so enhance functionality with attractive layouts.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Graphic User Interface (GUI) is the interface from where a user can operate programs, applications or devices in a computer system. This is where the icons, menus, widgets, labels exist for the users to access.</a:t>
            </a:r>
          </a:p>
          <a:p>
            <a:r>
              <a:rPr lang="en-US" dirty="0" smtClean="0"/>
              <a:t>It is significant that everything in the GUI is arranged in a way that is recognizable and pleasing to the eye, which shows the aesthetic sense of the GUI designer. GUI aesthetics provides a character and identity to any product.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Windows and WIMP interfaces</a:t>
            </a:r>
            <a:r>
              <a:rPr lang="en-US" dirty="0" smtClean="0"/>
              <a:t> − Simultaneous jobs at one desktop, switching between work and screens, sequential interaction.</a:t>
            </a:r>
          </a:p>
          <a:p>
            <a:r>
              <a:rPr lang="en-US" b="1" dirty="0" smtClean="0"/>
              <a:t>The idea of metaphor</a:t>
            </a:r>
            <a:r>
              <a:rPr lang="en-US" dirty="0" smtClean="0"/>
              <a:t> − Xerox star and alto were the first systems to use the concept of metaphors, which led to spontaneity of the interface.</a:t>
            </a:r>
          </a:p>
          <a:p>
            <a:r>
              <a:rPr lang="en-US" b="1" dirty="0" smtClean="0"/>
              <a:t>Direct Manipulation introduced by Ben </a:t>
            </a:r>
            <a:r>
              <a:rPr lang="en-US" b="1" dirty="0" err="1" smtClean="0"/>
              <a:t>Shneiderman</a:t>
            </a:r>
            <a:r>
              <a:rPr lang="en-US" b="1" dirty="0" smtClean="0"/>
              <a:t> (1982)</a:t>
            </a:r>
            <a:r>
              <a:rPr lang="en-US" dirty="0" smtClean="0"/>
              <a:t> − First used in Apple Mac PC (1984) that reduced the chances for syntactic errors.</a:t>
            </a:r>
          </a:p>
          <a:p>
            <a:r>
              <a:rPr lang="en-US" b="1" dirty="0" err="1" smtClean="0"/>
              <a:t>Vannevar</a:t>
            </a:r>
            <a:r>
              <a:rPr lang="en-US" b="1" dirty="0" smtClean="0"/>
              <a:t> Bush introduced Hypertext (1945)</a:t>
            </a:r>
            <a:r>
              <a:rPr lang="en-US" dirty="0" smtClean="0"/>
              <a:t> − To denote the non-linear structure of text.</a:t>
            </a:r>
          </a:p>
          <a:p>
            <a:r>
              <a:rPr lang="en-US" dirty="0" smtClean="0"/>
              <a:t>Multimodality (late 1980s).</a:t>
            </a:r>
          </a:p>
          <a:p>
            <a:r>
              <a:rPr lang="en-US" b="1" dirty="0" smtClean="0"/>
              <a:t>Computer Supported Cooperative Work (1990’s)</a:t>
            </a:r>
            <a:r>
              <a:rPr lang="en-US" dirty="0" smtClean="0"/>
              <a:t> − Computer mediated communication.</a:t>
            </a:r>
          </a:p>
          <a:p>
            <a:r>
              <a:rPr lang="en-US" b="1" dirty="0" smtClean="0"/>
              <a:t>WWW (1989)</a:t>
            </a:r>
            <a:r>
              <a:rPr lang="en-US" dirty="0" smtClean="0"/>
              <a:t> − The first graphical browser (Mosaic) came in 1993.</a:t>
            </a:r>
          </a:p>
          <a:p>
            <a:r>
              <a:rPr lang="en-US" b="1" dirty="0" smtClean="0"/>
              <a:t>Ubiquitous Computing</a:t>
            </a:r>
            <a:r>
              <a:rPr lang="en-US" dirty="0" smtClean="0"/>
              <a:t> − Currently the most active research area in HCI. Sensor based/context aware computing also known as pervasive computing.</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Shneiderman’s</a:t>
            </a:r>
            <a:r>
              <a:rPr lang="en-US" dirty="0" smtClean="0"/>
              <a:t> Eight Golden Rules</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Ben </a:t>
            </a:r>
            <a:r>
              <a:rPr lang="en-US" dirty="0" err="1"/>
              <a:t>Shneiderman</a:t>
            </a:r>
            <a:r>
              <a:rPr lang="en-US" dirty="0"/>
              <a:t>, an American computer scientist consolidated some implicit facts about designing and came up with the following eight general guidelines −</a:t>
            </a:r>
          </a:p>
          <a:p>
            <a:r>
              <a:rPr lang="en-US" dirty="0"/>
              <a:t>Strive for Consistency.</a:t>
            </a:r>
          </a:p>
          <a:p>
            <a:r>
              <a:rPr lang="en-US" dirty="0"/>
              <a:t>Cater to Universal Usability.</a:t>
            </a:r>
          </a:p>
          <a:p>
            <a:r>
              <a:rPr lang="en-US" dirty="0"/>
              <a:t>Offer Informative feedback.</a:t>
            </a:r>
          </a:p>
          <a:p>
            <a:r>
              <a:rPr lang="en-US" dirty="0"/>
              <a:t>Design Dialogs to yield closure.</a:t>
            </a:r>
          </a:p>
          <a:p>
            <a:r>
              <a:rPr lang="en-US" dirty="0"/>
              <a:t>Prevent Errors.</a:t>
            </a:r>
          </a:p>
          <a:p>
            <a:r>
              <a:rPr lang="en-US" dirty="0"/>
              <a:t>Permit easy reversal of actions.</a:t>
            </a:r>
          </a:p>
          <a:p>
            <a:r>
              <a:rPr lang="en-US" dirty="0"/>
              <a:t>Support internal locus of control.</a:t>
            </a:r>
          </a:p>
          <a:p>
            <a:r>
              <a:rPr lang="en-US" dirty="0"/>
              <a:t>Reduce short term memory load.</a:t>
            </a:r>
          </a:p>
          <a:p>
            <a:r>
              <a:rPr lang="en-US" dirty="0"/>
              <a:t>These guidelines are beneficial for normal designers as well as interface designers. Using these eight guidelines, it is possible to differentiate a good interface design from a bad one. These are beneficial in experimental assessment of identifying better GUIs.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Norman’s Seven Principles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To assess the interaction between human and computers, Donald Norman in 1988 proposed seven principles. He proposed the seven stages that can be used to transform difficult tasks. Following are the seven principles of Norman −</a:t>
            </a:r>
          </a:p>
          <a:p>
            <a:r>
              <a:rPr lang="en-US" dirty="0"/>
              <a:t>Use both knowledge in world &amp; knowledge in the head.</a:t>
            </a:r>
          </a:p>
          <a:p>
            <a:r>
              <a:rPr lang="en-US" dirty="0"/>
              <a:t>Simplify task structures.</a:t>
            </a:r>
          </a:p>
          <a:p>
            <a:r>
              <a:rPr lang="en-US" dirty="0"/>
              <a:t>Make things visible.</a:t>
            </a:r>
          </a:p>
          <a:p>
            <a:r>
              <a:rPr lang="en-US" dirty="0"/>
              <a:t>Get the mapping right (User mental model = Conceptual model = Designed model).</a:t>
            </a:r>
          </a:p>
          <a:p>
            <a:r>
              <a:rPr lang="en-US" dirty="0"/>
              <a:t>Convert constrains into advantages (Physical constraints, Cultural constraints, Technological constraints).</a:t>
            </a:r>
          </a:p>
          <a:p>
            <a:r>
              <a:rPr lang="en-US" dirty="0"/>
              <a:t>Design for Error.</a:t>
            </a:r>
          </a:p>
          <a:p>
            <a:r>
              <a:rPr lang="en-US" dirty="0"/>
              <a:t>When all else fails − Standardize.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Heuristic Evaluation</a:t>
            </a:r>
            <a:br>
              <a:rPr lang="en-US" dirty="0"/>
            </a:br>
            <a:endParaRPr lang="en-US" dirty="0"/>
          </a:p>
        </p:txBody>
      </p:sp>
      <p:sp>
        <p:nvSpPr>
          <p:cNvPr id="3" name="Content Placeholder 2"/>
          <p:cNvSpPr>
            <a:spLocks noGrp="1"/>
          </p:cNvSpPr>
          <p:nvPr>
            <p:ph idx="1"/>
          </p:nvPr>
        </p:nvSpPr>
        <p:spPr/>
        <p:txBody>
          <a:bodyPr/>
          <a:lstStyle/>
          <a:p>
            <a:r>
              <a:rPr lang="en-US" dirty="0"/>
              <a:t>Heuristics evaluation is a methodical procedure to check user interface for usability problems. Once a usability problem is detected in design, they are attended as an integral part of constant design processes. Heuristic evaluation method includes some usability principles such as Nielsen’s ten Usability principles.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Nielsen's Ten Heuristic Principles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Visibility </a:t>
            </a:r>
            <a:r>
              <a:rPr lang="en-US" dirty="0"/>
              <a:t>of system status.</a:t>
            </a:r>
          </a:p>
          <a:p>
            <a:r>
              <a:rPr lang="en-US" dirty="0"/>
              <a:t>Match between system and real world.</a:t>
            </a:r>
          </a:p>
          <a:p>
            <a:r>
              <a:rPr lang="en-US" dirty="0"/>
              <a:t>User control and freedom.</a:t>
            </a:r>
          </a:p>
          <a:p>
            <a:r>
              <a:rPr lang="en-US" dirty="0"/>
              <a:t>Consistency and standards.</a:t>
            </a:r>
          </a:p>
          <a:p>
            <a:r>
              <a:rPr lang="en-US" dirty="0"/>
              <a:t>Error prevention.</a:t>
            </a:r>
          </a:p>
          <a:p>
            <a:r>
              <a:rPr lang="en-US" dirty="0"/>
              <a:t>Recognition rather than Recall.</a:t>
            </a:r>
          </a:p>
          <a:p>
            <a:r>
              <a:rPr lang="en-US" dirty="0"/>
              <a:t>Flexibility and efficiency of use.</a:t>
            </a:r>
          </a:p>
          <a:p>
            <a:r>
              <a:rPr lang="en-US" dirty="0"/>
              <a:t>Aesthetic and minimalist design.</a:t>
            </a:r>
          </a:p>
          <a:p>
            <a:r>
              <a:rPr lang="en-US" dirty="0"/>
              <a:t>Help, diagnosis and recovery from errors.</a:t>
            </a:r>
          </a:p>
          <a:p>
            <a:r>
              <a:rPr lang="en-US" dirty="0"/>
              <a:t>Documentation and Help</a:t>
            </a:r>
          </a:p>
          <a:p>
            <a:r>
              <a:rPr lang="en-US" dirty="0"/>
              <a:t>The above mentioned ten principles of Nielsen serve as a checklist in evaluating and explaining problems for the heuristic evaluator while auditing an interface or a product.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Design Guidelines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General Interaction</a:t>
            </a:r>
          </a:p>
          <a:p>
            <a:r>
              <a:rPr lang="en-US" dirty="0"/>
              <a:t>Be consistent.</a:t>
            </a:r>
          </a:p>
          <a:p>
            <a:r>
              <a:rPr lang="en-US" dirty="0"/>
              <a:t>Offer significant feedback.</a:t>
            </a:r>
          </a:p>
          <a:p>
            <a:r>
              <a:rPr lang="en-US" dirty="0"/>
              <a:t>Ask for authentication of any non-trivial critical action.</a:t>
            </a:r>
          </a:p>
          <a:p>
            <a:r>
              <a:rPr lang="en-US" dirty="0"/>
              <a:t>Authorize easy reversal of most actions.</a:t>
            </a:r>
          </a:p>
          <a:p>
            <a:r>
              <a:rPr lang="en-US" dirty="0"/>
              <a:t>Lessen the amount of information that must be remembered in between actions.</a:t>
            </a:r>
          </a:p>
          <a:p>
            <a:r>
              <a:rPr lang="en-US" dirty="0"/>
              <a:t>Seek competence in dialogue, motion and thought.</a:t>
            </a:r>
          </a:p>
          <a:p>
            <a:r>
              <a:rPr lang="en-US" dirty="0"/>
              <a:t>Excuse mistakes.</a:t>
            </a:r>
          </a:p>
          <a:p>
            <a:r>
              <a:rPr lang="en-US" dirty="0"/>
              <a:t>Classify activities by function and establish screen geography accordingly.</a:t>
            </a:r>
          </a:p>
          <a:p>
            <a:r>
              <a:rPr lang="en-US" dirty="0"/>
              <a:t>Deliver help services that are context sensitive.</a:t>
            </a:r>
          </a:p>
          <a:p>
            <a:r>
              <a:rPr lang="en-US" dirty="0"/>
              <a:t>Use simple action verbs or short verb phrases to name commands.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Information Display</a:t>
            </a:r>
          </a:p>
          <a:p>
            <a:pPr>
              <a:buNone/>
            </a:pPr>
            <a:r>
              <a:rPr lang="en-US" dirty="0"/>
              <a:t>Information provided by the HCI should not be incomplete or unclear or else the application will not meet the requirements of the user. To provide better display, the following guidelines are prepared −</a:t>
            </a:r>
          </a:p>
          <a:p>
            <a:r>
              <a:rPr lang="en-US" dirty="0"/>
              <a:t>Exhibit only that information that is applicable to the present context.</a:t>
            </a:r>
          </a:p>
          <a:p>
            <a:r>
              <a:rPr lang="en-US" dirty="0"/>
              <a:t>Don't burden the user with data, use a presentation layout that allows rapid integration of information.</a:t>
            </a:r>
          </a:p>
          <a:p>
            <a:r>
              <a:rPr lang="en-US" dirty="0"/>
              <a:t>Use standard labels, standard abbreviations and probable colors.</a:t>
            </a:r>
          </a:p>
          <a:p>
            <a:r>
              <a:rPr lang="en-US" dirty="0"/>
              <a:t>Permit the user to maintain visual context.</a:t>
            </a:r>
          </a:p>
          <a:p>
            <a:r>
              <a:rPr lang="en-US" dirty="0"/>
              <a:t>Generate meaningful error messages.</a:t>
            </a:r>
          </a:p>
          <a:p>
            <a:r>
              <a:rPr lang="en-US" dirty="0"/>
              <a:t>Use upper and lower case, indentation and text grouping to aid in understanding.</a:t>
            </a:r>
          </a:p>
          <a:p>
            <a:r>
              <a:rPr lang="en-US" dirty="0"/>
              <a:t>Use windows (if available) to classify different types of information.</a:t>
            </a:r>
          </a:p>
          <a:p>
            <a:r>
              <a:rPr lang="en-US" dirty="0"/>
              <a:t>Use analog displays to characterize information that is more easily integrated with this form of representation.</a:t>
            </a:r>
          </a:p>
          <a:p>
            <a:r>
              <a:rPr lang="en-US" dirty="0"/>
              <a:t>Consider the available geography of the display screen and use it efficiently.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1329</Words>
  <Application>Microsoft Office PowerPoint</Application>
  <PresentationFormat>On-screen Show (4:3)</PresentationFormat>
  <Paragraphs>176</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Shneiderman’s Eight Golden Rules </vt:lpstr>
      <vt:lpstr>Norman’s Seven Principles </vt:lpstr>
      <vt:lpstr>Heuristic Evaluation </vt:lpstr>
      <vt:lpstr>Nielsen's Ten Heuristic Principles </vt:lpstr>
      <vt:lpstr>Interface Design Guidelines </vt:lpstr>
      <vt:lpstr>Slide 9</vt:lpstr>
      <vt:lpstr>Slide 10</vt:lpstr>
      <vt:lpstr>Usability Engineering </vt:lpstr>
      <vt:lpstr>Slide 12</vt:lpstr>
      <vt:lpstr>Slide 13</vt:lpstr>
      <vt:lpstr>Software Tools </vt:lpstr>
      <vt:lpstr>Slide 15</vt:lpstr>
      <vt:lpstr>HCI and Software Engineering </vt:lpstr>
      <vt:lpstr>Slide 17</vt:lpstr>
      <vt:lpstr>Interactive System Design </vt:lpstr>
      <vt:lpstr>Slide 19</vt:lpstr>
      <vt:lpstr>Slide 20</vt:lpstr>
      <vt:lpstr>Prototyping </vt:lpstr>
      <vt:lpstr>Prototyping </vt:lpstr>
      <vt:lpstr>User Centered Design (UCD) </vt:lpstr>
      <vt:lpstr>Slide 24</vt:lpstr>
      <vt:lpstr>Slide 25</vt:lpstr>
      <vt:lpstr>GUI Design &amp; Aesthetics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15</cp:revision>
  <dcterms:created xsi:type="dcterms:W3CDTF">2020-08-21T03:42:31Z</dcterms:created>
  <dcterms:modified xsi:type="dcterms:W3CDTF">2020-08-28T04:13:41Z</dcterms:modified>
</cp:coreProperties>
</file>