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E3D7-600C-418E-4224-3C992CFFF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F5E6-470B-A099-09C0-8FDBAB76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C696-D856-96D4-8E79-D77369B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6539-D633-23D8-EB63-9A293DD7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80A9D-4512-039A-22C2-2BFBE2AA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D8D4-A086-8651-DB03-092AA9B6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3E4CC-1153-D4B1-A1B4-9182D132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FBF3-BE1F-CF5A-3EEA-8FE2F0C7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560F-0DDA-7856-6188-EFF3BF26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C202-A8E1-82F2-C767-B7733D79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7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BE408-ABE3-E83D-6200-A173E1B7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CC01E-F3F8-919C-1A36-F6A13270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6646-08A3-9FD6-1FB8-3211FFE3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5932-6929-D66F-1FB7-AF4DCBED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05B1-F5FF-E2F3-A8A4-E7E4EFC2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1C91-3FDD-34C6-4A45-28AAB4F6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9189-B2D1-8294-E11D-605AA8D8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A85F-AF9D-FE72-110A-55D7B029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C066-FFCB-9F6E-5A26-91EBCCA8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D8EA-4875-1462-699A-5E4B1825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6155-9757-F135-3C80-78C8D452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84FC-6396-209A-6949-1DA49D33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22F1-1CED-4E3F-3AD3-4A3849B9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B793-9B8A-ED3A-F2D5-88A95DD7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F9AA-FBBB-0F0B-D99F-304426C8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02F6-B8F2-9DEB-17B2-5525F100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0C1E-F745-6D28-5A82-49F625BEE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6884-55AF-641A-367D-BAD073EE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58B21-7BAA-6AF1-A3C9-AD733ADC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2764-9A28-45B2-F18C-26409548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8D81C-D28C-4F17-8E8B-BAA56104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4E04-4A8D-F36A-5B6D-9EDC8AB4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8430-154A-71D0-25D0-C2FB0FDA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5B71F-DD2E-8D47-069D-8FCF1E9A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4ED8-5020-0EA9-D8D6-27CF181D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123F2-73B6-4F4E-FCE4-36C2C0D5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60AEA-2F8F-E04B-260B-DE50632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94A3C-8453-BC03-9A4E-E21F410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A380-F043-39EF-4479-E3F25F10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B4DD-1A22-125A-8410-22E93FD5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C6333-BBE2-9C8E-F5E4-029C1571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3E131-D385-14E5-023C-A0293F57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F5FA0-5E6C-52AB-5F3A-36271061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5795D-4617-FDF9-9609-40516B14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B5609-6AE6-4F29-7B24-BC15399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4250-C23F-D04B-A846-C855BEC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B47-0FC3-8D5F-3E88-A4DCC4C9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EC9F-9E6C-F2BB-8E52-23A172EE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43E2A-415B-07CA-ADFA-B09416619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25BA0-0A9C-4EED-5A5D-BAB440A9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2EEF-E1CA-9DC7-4764-9D7B338E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DAE4-7F35-78C7-224C-48AF6CA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85CE-3BCF-D1F0-8B77-11C8DF03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BF54C-6F3E-7DA9-3FAC-2A5F9514E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3FA8F-3E84-7DBF-9BD3-0081C3A44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28AF-6FC7-2B4F-6FCD-277D3B19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F3A6-3D73-5AD5-7E5B-A88D0935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B0A1-28F0-12B6-6AF0-55FBB36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887C-20D1-6C25-955C-E5378F4E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BE20-8647-0E1E-27FB-B7DA13FB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E833-5F79-3DCE-FACE-95C88AA3D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87B2-EDC7-45CE-8439-63D5B130097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96F5-D7A6-D501-B85C-181F10AB1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BDD7-90DF-E826-F517-EA614A0D7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C8EA-644F-481A-97DA-9205F21E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FA75B0-C24A-C1FE-9EA0-211CECD1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D95B58-FB4C-318C-0037-6C64D4E35830}"/>
              </a:ext>
            </a:extLst>
          </p:cNvPr>
          <p:cNvSpPr/>
          <p:nvPr/>
        </p:nvSpPr>
        <p:spPr>
          <a:xfrm>
            <a:off x="6118458" y="49911"/>
            <a:ext cx="5929162" cy="4848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4808A-9D4F-7E4B-E4E3-D8E191D2EFEE}"/>
              </a:ext>
            </a:extLst>
          </p:cNvPr>
          <p:cNvSpPr txBox="1"/>
          <p:nvPr/>
        </p:nvSpPr>
        <p:spPr>
          <a:xfrm>
            <a:off x="6612555" y="107663"/>
            <a:ext cx="543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INCREASE ACTIVATION OF WHATSAPP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BF92C0-989D-DC80-1196-F75612B067EF}"/>
              </a:ext>
            </a:extLst>
          </p:cNvPr>
          <p:cNvSpPr/>
          <p:nvPr/>
        </p:nvSpPr>
        <p:spPr>
          <a:xfrm>
            <a:off x="144380" y="6217920"/>
            <a:ext cx="4860757" cy="5324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8D5CB-62A2-6989-1F18-F2D8719EBB1C}"/>
              </a:ext>
            </a:extLst>
          </p:cNvPr>
          <p:cNvSpPr txBox="1"/>
          <p:nvPr/>
        </p:nvSpPr>
        <p:spPr>
          <a:xfrm>
            <a:off x="471638" y="6299462"/>
            <a:ext cx="711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TANMAY SINGH ,2021ceb1031@iitrpr.ac.in</a:t>
            </a:r>
          </a:p>
        </p:txBody>
      </p:sp>
    </p:spTree>
    <p:extLst>
      <p:ext uri="{BB962C8B-B14F-4D97-AF65-F5344CB8AC3E}">
        <p14:creationId xmlns:p14="http://schemas.microsoft.com/office/powerpoint/2010/main" val="127646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56AF3-C3F2-3FB3-C99B-38FBA7E7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972"/>
            <a:ext cx="12191999" cy="68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24159-19CE-055F-80A1-9D4CE49E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777"/>
            <a:ext cx="12192000" cy="69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1C8E70A-8C03-5D6E-4618-B25C609A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30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5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2970B-51E4-4E60-FBFA-2D805B133709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43B02F"/>
                </a:solidFill>
                <a:effectLst/>
                <a:latin typeface="Manrope"/>
              </a:rPr>
              <a:t>Overview </a:t>
            </a: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  Problem statement   User flow(old)   User Persona   Problems  Solutions  Features(1-3)   User flow(new)  Metrics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5FAFD-8572-F12A-3632-A9FCD5E6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12192000" cy="18322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79A3B2-2117-055D-D823-926BAB03CCFA}"/>
              </a:ext>
            </a:extLst>
          </p:cNvPr>
          <p:cNvSpPr/>
          <p:nvPr/>
        </p:nvSpPr>
        <p:spPr>
          <a:xfrm>
            <a:off x="6256422" y="2936081"/>
            <a:ext cx="5630777" cy="4616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Value of UPI transactions  saw ~75% YoY increase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58B16B-48F3-6B38-5973-ADF03379D20E}"/>
              </a:ext>
            </a:extLst>
          </p:cNvPr>
          <p:cNvSpPr/>
          <p:nvPr/>
        </p:nvSpPr>
        <p:spPr>
          <a:xfrm>
            <a:off x="7337659" y="1017433"/>
            <a:ext cx="3243714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glow rad="241300">
              <a:schemeClr val="accent6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UPI in India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3E8A81-9AA4-1A4A-1E24-9C43CBA49C42}"/>
              </a:ext>
            </a:extLst>
          </p:cNvPr>
          <p:cNvSpPr/>
          <p:nvPr/>
        </p:nvSpPr>
        <p:spPr>
          <a:xfrm>
            <a:off x="6229150" y="1775319"/>
            <a:ext cx="5658050" cy="461665"/>
          </a:xfrm>
          <a:prstGeom prst="roundRect">
            <a:avLst>
              <a:gd name="adj" fmla="val 4967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>
                <a:solidFill>
                  <a:srgbClr val="075E54"/>
                </a:solidFill>
                <a:effectLst/>
                <a:latin typeface="Manrope"/>
              </a:rPr>
              <a:t>7,404 crore transactions for Rs. 125 lakh crores in 2022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C6FDCC-83BA-BFCC-258C-9D38C04C6B50}"/>
              </a:ext>
            </a:extLst>
          </p:cNvPr>
          <p:cNvSpPr/>
          <p:nvPr/>
        </p:nvSpPr>
        <p:spPr>
          <a:xfrm>
            <a:off x="6242785" y="2346460"/>
            <a:ext cx="5658050" cy="461665"/>
          </a:xfrm>
          <a:prstGeom prst="roundRect">
            <a:avLst>
              <a:gd name="adj" fmla="val 4307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In 2022, UPI transactions jumped 91.11% YoY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2B3D38-23E4-BE2A-4AED-21CC19F276B5}"/>
              </a:ext>
            </a:extLst>
          </p:cNvPr>
          <p:cNvSpPr/>
          <p:nvPr/>
        </p:nvSpPr>
        <p:spPr>
          <a:xfrm>
            <a:off x="6229150" y="4366119"/>
            <a:ext cx="5644414" cy="4616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India in talks with 30 countries for UPI adoption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7E376B-3F76-022E-0CD0-163602D07575}"/>
              </a:ext>
            </a:extLst>
          </p:cNvPr>
          <p:cNvSpPr/>
          <p:nvPr/>
        </p:nvSpPr>
        <p:spPr>
          <a:xfrm>
            <a:off x="783925" y="984963"/>
            <a:ext cx="3243714" cy="461665"/>
          </a:xfrm>
          <a:prstGeom prst="roundRect">
            <a:avLst/>
          </a:prstGeom>
          <a:solidFill>
            <a:schemeClr val="bg1"/>
          </a:solidFill>
          <a:effectLst>
            <a:glow rad="279400">
              <a:schemeClr val="accent6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</a:t>
            </a:r>
            <a:r>
              <a:rPr lang="en-US" sz="1800" b="1" i="0" u="none" strike="noStrike" dirty="0" err="1">
                <a:solidFill>
                  <a:srgbClr val="15675E"/>
                </a:solidFill>
                <a:effectLst/>
                <a:latin typeface="Manrope"/>
              </a:rPr>
              <a:t>About</a:t>
            </a:r>
            <a:r>
              <a:rPr lang="en-US" sz="1800" b="1" i="0" u="none" strike="noStrike" dirty="0">
                <a:solidFill>
                  <a:srgbClr val="15675E"/>
                </a:solidFill>
                <a:effectLst/>
                <a:latin typeface="Manrope"/>
              </a:rPr>
              <a:t> Whatsapp Pay</a:t>
            </a:r>
            <a:r>
              <a:rPr lang="en-US" dirty="0"/>
              <a:t> Pay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EAF0B8-FDD6-1613-4A1C-1F4057D0B742}"/>
              </a:ext>
            </a:extLst>
          </p:cNvPr>
          <p:cNvSpPr/>
          <p:nvPr/>
        </p:nvSpPr>
        <p:spPr>
          <a:xfrm>
            <a:off x="6242786" y="5755875"/>
            <a:ext cx="5630778" cy="4616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Only 8% Whatsapp users user Whatsapp Pay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A169DEE-C1E4-58E7-1CA3-C2DD7F792A15}"/>
              </a:ext>
            </a:extLst>
          </p:cNvPr>
          <p:cNvSpPr/>
          <p:nvPr/>
        </p:nvSpPr>
        <p:spPr>
          <a:xfrm>
            <a:off x="6256422" y="4962366"/>
            <a:ext cx="5644414" cy="60617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NPCI capping market share limit to 30%- extended to Dec 2024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5013003-0172-D7F3-AE52-21FE1AA46638}"/>
              </a:ext>
            </a:extLst>
          </p:cNvPr>
          <p:cNvSpPr/>
          <p:nvPr/>
        </p:nvSpPr>
        <p:spPr>
          <a:xfrm>
            <a:off x="783925" y="1757019"/>
            <a:ext cx="3243714" cy="11264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75E54"/>
                </a:solidFill>
                <a:latin typeface="Manrope"/>
              </a:rPr>
              <a:t>  </a:t>
            </a:r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Trail run in India - Feb 2018 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Launched in India - Nov 2020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2B3A55-0CF3-6A15-A583-7C06EC97BD8C}"/>
              </a:ext>
            </a:extLst>
          </p:cNvPr>
          <p:cNvSpPr/>
          <p:nvPr/>
        </p:nvSpPr>
        <p:spPr>
          <a:xfrm>
            <a:off x="6229150" y="3541331"/>
            <a:ext cx="5644414" cy="713047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High transaction category - Groceries, supermarket, restaurants, recharges, fast food restaurants &amp; games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0E395C9-2706-D465-D6E6-438A6DAB54D8}"/>
              </a:ext>
            </a:extLst>
          </p:cNvPr>
          <p:cNvSpPr/>
          <p:nvPr/>
        </p:nvSpPr>
        <p:spPr>
          <a:xfrm>
            <a:off x="820289" y="3060001"/>
            <a:ext cx="3243714" cy="9626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75E54"/>
              </a:solidFill>
              <a:effectLst/>
              <a:latin typeface="Manrope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75E54"/>
              </a:solidFill>
              <a:latin typeface="Manrope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Permissible user limit - 100M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75E54"/>
                </a:solidFill>
                <a:effectLst/>
                <a:latin typeface="Manrope"/>
              </a:rPr>
              <a:t>No. of downloads - 5B+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3D6753A-A33A-952F-7C1F-EBD0A84C086E}"/>
              </a:ext>
            </a:extLst>
          </p:cNvPr>
          <p:cNvSpPr/>
          <p:nvPr/>
        </p:nvSpPr>
        <p:spPr>
          <a:xfrm>
            <a:off x="820289" y="4806726"/>
            <a:ext cx="3243714" cy="1523620"/>
          </a:xfrm>
          <a:prstGeom prst="roundRect">
            <a:avLst>
              <a:gd name="adj" fmla="val 1100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E38DA-C029-1471-6D8B-4ECCACD85E2D}"/>
              </a:ext>
            </a:extLst>
          </p:cNvPr>
          <p:cNvSpPr/>
          <p:nvPr/>
        </p:nvSpPr>
        <p:spPr>
          <a:xfrm>
            <a:off x="2834640" y="4254378"/>
            <a:ext cx="1320800" cy="12320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" name="Picture 4">
            <a:extLst>
              <a:ext uri="{FF2B5EF4-FFF2-40B4-BE49-F238E27FC236}">
                <a16:creationId xmlns:a16="http://schemas.microsoft.com/office/drawing/2014/main" id="{E4BB0625-4C14-472C-96DF-C07BDAF6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86" y="4440806"/>
            <a:ext cx="760823" cy="7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52337E89-7257-AE43-2110-747159D8D9E2}"/>
              </a:ext>
            </a:extLst>
          </p:cNvPr>
          <p:cNvSpPr txBox="1"/>
          <p:nvPr/>
        </p:nvSpPr>
        <p:spPr>
          <a:xfrm>
            <a:off x="1074152" y="4884298"/>
            <a:ext cx="168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VISION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13F88F2-2845-591E-8EDD-5A9040BA9AD7}"/>
              </a:ext>
            </a:extLst>
          </p:cNvPr>
          <p:cNvSpPr txBox="1"/>
          <p:nvPr/>
        </p:nvSpPr>
        <p:spPr>
          <a:xfrm>
            <a:off x="955040" y="5486400"/>
            <a:ext cx="29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Manrope"/>
              </a:rPr>
              <a:t>Everything under one app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517783-78E6-0454-589E-10978C4AF54F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Overview</a:t>
            </a:r>
            <a:r>
              <a:rPr lang="en-US" sz="1800" b="1" i="0" u="none" strike="noStrike" dirty="0">
                <a:solidFill>
                  <a:srgbClr val="43B02F"/>
                </a:solidFill>
                <a:effectLst/>
                <a:latin typeface="Manrope"/>
              </a:rPr>
              <a:t> </a:t>
            </a: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 </a:t>
            </a:r>
            <a:r>
              <a:rPr lang="en-US" sz="1800" b="1" i="0" u="none" strike="noStrike" dirty="0">
                <a:solidFill>
                  <a:srgbClr val="43B02F"/>
                </a:solidFill>
                <a:effectLst/>
                <a:latin typeface="Manrope"/>
              </a:rPr>
              <a:t>Problem statement </a:t>
            </a: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 User flow(old)   User Persona   Problems  Solutions  Features(1-3)   User flow(new)  Metrics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90BDA-9B30-5A16-F2EC-8D2FAF80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45"/>
            <a:ext cx="12192000" cy="178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028A2-A1EE-8F8C-1C3E-F5213359EAAB}"/>
              </a:ext>
            </a:extLst>
          </p:cNvPr>
          <p:cNvSpPr txBox="1"/>
          <p:nvPr/>
        </p:nvSpPr>
        <p:spPr>
          <a:xfrm>
            <a:off x="2847340" y="737215"/>
            <a:ext cx="6121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anrope"/>
              </a:rPr>
              <a:t>Improve Activation of Whatsapp Pay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7195B-D47C-B46C-789F-DBDB2D30CC78}"/>
              </a:ext>
            </a:extLst>
          </p:cNvPr>
          <p:cNvSpPr txBox="1"/>
          <p:nvPr/>
        </p:nvSpPr>
        <p:spPr>
          <a:xfrm>
            <a:off x="0" y="1397675"/>
            <a:ext cx="54660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Manrope"/>
              </a:rPr>
              <a:t>You have recently joined as a product head at Whatsapp pay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You have realized that your app has very less market share as compared to Paytm,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Manrope"/>
              </a:rPr>
              <a:t>Phonepe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Manrope"/>
              </a:rPr>
              <a:t>Gpay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. People are not using it as much as you want...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713740-0F73-F0F9-08FF-DF5F314C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527" y="1691322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9939AA-B8F8-A437-B9A2-8707ED03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4" y="3298827"/>
            <a:ext cx="1063626" cy="3448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C8D719-A832-DE4C-8070-29ECB44FC263}"/>
              </a:ext>
            </a:extLst>
          </p:cNvPr>
          <p:cNvSpPr txBox="1"/>
          <p:nvPr/>
        </p:nvSpPr>
        <p:spPr>
          <a:xfrm>
            <a:off x="1476374" y="4531698"/>
            <a:ext cx="4487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WhatsApp pay has a market share of just 0.11% in a huge market of 8,164.65 Cr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WhatsApp has over 400 million users in India, and the country is a key market for the company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EBE1C0-9698-9696-E4E3-567EBC2BEF05}"/>
              </a:ext>
            </a:extLst>
          </p:cNvPr>
          <p:cNvSpPr/>
          <p:nvPr/>
        </p:nvSpPr>
        <p:spPr>
          <a:xfrm>
            <a:off x="1476374" y="3525520"/>
            <a:ext cx="4324986" cy="660400"/>
          </a:xfrm>
          <a:prstGeom prst="roundRect">
            <a:avLst>
              <a:gd name="adj" fmla="val 3974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005BA-B455-4996-3125-21567AA14139}"/>
              </a:ext>
            </a:extLst>
          </p:cNvPr>
          <p:cNvSpPr txBox="1"/>
          <p:nvPr/>
        </p:nvSpPr>
        <p:spPr>
          <a:xfrm>
            <a:off x="1594167" y="3525520"/>
            <a:ext cx="4078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Manrope"/>
              </a:rPr>
              <a:t>Why to solve this now? </a:t>
            </a:r>
            <a:endParaRPr lang="en-US" sz="2800" b="0" dirty="0">
              <a:effectLst/>
            </a:endParaRPr>
          </a:p>
          <a:p>
            <a:pPr algn="ctr"/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84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3DF84-4CD5-2F11-1778-59E226AB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0" y="1205566"/>
            <a:ext cx="1353850" cy="2828042"/>
          </a:xfrm>
          <a:prstGeom prst="rect">
            <a:avLst/>
          </a:prstGeom>
          <a:effectLst>
            <a:glow rad="241300">
              <a:schemeClr val="accent6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CE72E-8C72-C61B-89B0-4A9599E1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263" y="1283072"/>
            <a:ext cx="1353849" cy="2714976"/>
          </a:xfrm>
          <a:prstGeom prst="rect">
            <a:avLst/>
          </a:prstGeom>
          <a:effectLst>
            <a:glow rad="266700">
              <a:schemeClr val="accent6">
                <a:lumMod val="40000"/>
                <a:lumOff val="6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0B19C-DDD9-15A7-3822-22D2CB21F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73" y="1283072"/>
            <a:ext cx="1353849" cy="2736657"/>
          </a:xfrm>
          <a:prstGeom prst="rect">
            <a:avLst/>
          </a:prstGeom>
          <a:effectLst>
            <a:glow rad="203200">
              <a:schemeClr val="accent6"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CCC33-D978-654E-4327-BA7F18B67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040" y="2959483"/>
            <a:ext cx="1447711" cy="2877549"/>
          </a:xfrm>
          <a:prstGeom prst="rect">
            <a:avLst/>
          </a:prstGeom>
          <a:effectLst>
            <a:glow rad="228600">
              <a:schemeClr val="accent6"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793B3-7DE3-7B69-23DC-FC78C36EC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546" y="2959483"/>
            <a:ext cx="1447823" cy="2877549"/>
          </a:xfrm>
          <a:prstGeom prst="rect">
            <a:avLst/>
          </a:prstGeom>
          <a:effectLst>
            <a:glow rad="165100">
              <a:schemeClr val="accent6"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6E815C-5F4A-24AA-1261-8D0FAD391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575" y="1205566"/>
            <a:ext cx="1447823" cy="2982201"/>
          </a:xfrm>
          <a:prstGeom prst="rect">
            <a:avLst/>
          </a:prstGeom>
          <a:effectLst>
            <a:glow rad="266700">
              <a:schemeClr val="accent6"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265F6E-CFB9-8A5A-0C76-BEF88981A1E0}"/>
              </a:ext>
            </a:extLst>
          </p:cNvPr>
          <p:cNvSpPr txBox="1"/>
          <p:nvPr/>
        </p:nvSpPr>
        <p:spPr>
          <a:xfrm>
            <a:off x="152400" y="0"/>
            <a:ext cx="12273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Overview</a:t>
            </a:r>
            <a:r>
              <a:rPr lang="en-US" sz="1800" b="1" i="0" u="none" strike="noStrike" dirty="0">
                <a:solidFill>
                  <a:srgbClr val="43B02F"/>
                </a:solidFill>
                <a:effectLst/>
                <a:latin typeface="Manrope"/>
              </a:rPr>
              <a:t> </a:t>
            </a: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  Problem statement  </a:t>
            </a:r>
            <a:r>
              <a:rPr lang="en-US" sz="1800" b="1" i="0" u="none" strike="noStrike" dirty="0">
                <a:solidFill>
                  <a:srgbClr val="43B02F"/>
                </a:solidFill>
                <a:effectLst/>
                <a:latin typeface="Manrope"/>
              </a:rPr>
              <a:t>User flow(old)</a:t>
            </a: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   User Persona   Problems  Solutions  Features(1-3)   User flow(new)  Metrics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8C14DC-CB43-1205-1958-5606C4A31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61665"/>
            <a:ext cx="12203305" cy="1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9AE60-EDAC-774D-0925-E3B3B28A1D7F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Overview</a:t>
            </a:r>
            <a:r>
              <a:rPr lang="en-US" sz="1800" b="1" i="0" u="none" strike="noStrike" dirty="0">
                <a:solidFill>
                  <a:srgbClr val="43B02F"/>
                </a:solidFill>
                <a:effectLst/>
                <a:latin typeface="Manrope"/>
              </a:rPr>
              <a:t> </a:t>
            </a: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  Problem statement   User flow(old)  </a:t>
            </a:r>
            <a:r>
              <a:rPr lang="en-US" sz="1800" b="1" i="0" u="none" strike="noStrike" dirty="0">
                <a:solidFill>
                  <a:srgbClr val="43B02F"/>
                </a:solidFill>
                <a:effectLst/>
                <a:latin typeface="Manrope"/>
              </a:rPr>
              <a:t>User Persona</a:t>
            </a:r>
            <a:r>
              <a:rPr lang="en-US" sz="1800" b="1" i="0" u="none" strike="noStrike" dirty="0">
                <a:solidFill>
                  <a:srgbClr val="25D366"/>
                </a:solidFill>
                <a:effectLst/>
                <a:latin typeface="Manrope"/>
              </a:rPr>
              <a:t>   Problems  Solutions  Features(1-3)   User flow(new)  Metrics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CFFE3-FAE3-FC5C-68CB-1850E1D6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12161699" cy="19873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34C6137-6245-C2D9-EBAE-C3599EE65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4" y="660400"/>
            <a:ext cx="3003866" cy="417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F7B80-A30C-F911-C779-FBE32AAF888D}"/>
              </a:ext>
            </a:extLst>
          </p:cNvPr>
          <p:cNvSpPr txBox="1"/>
          <p:nvPr/>
        </p:nvSpPr>
        <p:spPr>
          <a:xfrm>
            <a:off x="257494" y="5103674"/>
            <a:ext cx="24663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For me, ‘payments’ and ‘transactions’ have been serious terms. Security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is my first priority.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E95ECC7-6F4B-4969-A2C7-705FA018C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" y="4789349"/>
            <a:ext cx="361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88A69B9-8094-DA3E-F8C1-CD7E56F2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14273" y="6239172"/>
            <a:ext cx="361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349E8C1-E23C-97C2-C519-143B252F4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4" y="4204866"/>
            <a:ext cx="1247738" cy="6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C01BAAA1-6113-BB33-FEDE-1FE616B6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72" y="4310194"/>
            <a:ext cx="646148" cy="48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E51CAF-83C2-870E-282B-C1D0E9D228A8}"/>
              </a:ext>
            </a:extLst>
          </p:cNvPr>
          <p:cNvSpPr/>
          <p:nvPr/>
        </p:nvSpPr>
        <p:spPr>
          <a:xfrm>
            <a:off x="3240050" y="784945"/>
            <a:ext cx="2915920" cy="187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Manrope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Manrope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Manrope"/>
              </a:rPr>
              <a:t>BIO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She finished her master in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business and has just been promoted to Sales Manager. She likes to shop and go out with friends on long holidays.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F02169-D3D4-AAB1-A18C-871E054F9FD7}"/>
              </a:ext>
            </a:extLst>
          </p:cNvPr>
          <p:cNvSpPr/>
          <p:nvPr/>
        </p:nvSpPr>
        <p:spPr>
          <a:xfrm>
            <a:off x="3317402" y="2836406"/>
            <a:ext cx="2915920" cy="187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Manrope"/>
              </a:rPr>
              <a:t>FRUSTRATION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Server issues from bank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Unwanted rewards have now made that feature useless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Can’t split bills</a:t>
            </a:r>
          </a:p>
          <a:p>
            <a:pPr algn="ctr"/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F1DBEC-340E-C5B1-7E68-A435C108598E}"/>
              </a:ext>
            </a:extLst>
          </p:cNvPr>
          <p:cNvSpPr/>
          <p:nvPr/>
        </p:nvSpPr>
        <p:spPr>
          <a:xfrm>
            <a:off x="3317402" y="4799171"/>
            <a:ext cx="2915920" cy="187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latin typeface="Manrope"/>
              </a:rPr>
              <a:t>CORE NEEDS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Wants cashback instead of rewards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Secure and hustle free payment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Split payments with friends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4FD95D-C06B-C470-0A95-1B6FF60D596C}"/>
              </a:ext>
            </a:extLst>
          </p:cNvPr>
          <p:cNvSpPr/>
          <p:nvPr/>
        </p:nvSpPr>
        <p:spPr>
          <a:xfrm>
            <a:off x="9003346" y="4839693"/>
            <a:ext cx="2915920" cy="187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latin typeface="Manrope"/>
              </a:rPr>
              <a:t>CORE NEEDS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Simplicity in life, be it in the onboarding stage or having a single app for multiple usage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QR code feature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DDA8A59E-AB54-03EC-06F2-0BBEB8B8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88" y="693235"/>
            <a:ext cx="2718722" cy="394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B73D88D-C056-0605-EFF6-A10C5C191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91" y="4245682"/>
            <a:ext cx="532168" cy="53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FD82DAF5-2573-ACF7-D247-86487381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6" y="4267003"/>
            <a:ext cx="532168" cy="53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EB88D8-A5B7-3B0C-98A6-58FAFEE1EB8C}"/>
              </a:ext>
            </a:extLst>
          </p:cNvPr>
          <p:cNvSpPr txBox="1"/>
          <p:nvPr/>
        </p:nvSpPr>
        <p:spPr>
          <a:xfrm>
            <a:off x="6494780" y="5103674"/>
            <a:ext cx="2222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anrope"/>
              </a:rPr>
              <a:t>I like using less apps, payments and messaging in one app is all I wanted!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28EF8739-BC9B-4A29-3A5F-A5BEFC86C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92168" y="6164765"/>
            <a:ext cx="361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BE95DB2D-40CA-B593-D054-AD37D777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8" y="4839693"/>
            <a:ext cx="361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73FC42-BCC6-C766-0693-AC15475873C5}"/>
              </a:ext>
            </a:extLst>
          </p:cNvPr>
          <p:cNvSpPr/>
          <p:nvPr/>
        </p:nvSpPr>
        <p:spPr>
          <a:xfrm>
            <a:off x="9002928" y="752969"/>
            <a:ext cx="2915920" cy="187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Manrope"/>
              </a:rPr>
              <a:t>BIO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He is a very busy scientist. 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He likes to chill at home when free.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7D7331-95A8-1796-390B-60FDAA61B95E}"/>
              </a:ext>
            </a:extLst>
          </p:cNvPr>
          <p:cNvSpPr/>
          <p:nvPr/>
        </p:nvSpPr>
        <p:spPr>
          <a:xfrm>
            <a:off x="9003346" y="2756255"/>
            <a:ext cx="2915920" cy="187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latin typeface="Manrope"/>
              </a:rPr>
              <a:t>FRUSTRATION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Whatsapp Pay is not easy to navigate 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Manrope"/>
              </a:rPr>
              <a:t>Not able to pay bills or merchants via Whatsapp Pay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0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10BC4-4036-8A2E-5A53-FBD3AF21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2767" cy="62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92999-040B-4572-2042-A06A1EFF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157"/>
            <a:ext cx="12191999" cy="68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1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199A7-0A8E-F975-D9C7-37619E87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12303760" cy="6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2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7B3C5-F2EE-6437-EF11-9392146F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37"/>
            <a:ext cx="12192000" cy="68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482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SINGH</dc:creator>
  <cp:lastModifiedBy>TANMAY SINGH</cp:lastModifiedBy>
  <cp:revision>1</cp:revision>
  <dcterms:created xsi:type="dcterms:W3CDTF">2023-06-11T13:52:25Z</dcterms:created>
  <dcterms:modified xsi:type="dcterms:W3CDTF">2023-06-11T18:12:53Z</dcterms:modified>
</cp:coreProperties>
</file>