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2.xml" ContentType="application/vnd.openxmlformats-officedocument.presentationml.notesSlide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7.xml" ContentType="application/inkml+xml"/>
  <Override PartName="/ppt/notesSlides/notesSlide6.xml" ContentType="application/vnd.openxmlformats-officedocument.presentationml.notesSlide+xml"/>
  <Override PartName="/ppt/ink/ink8.xml" ContentType="application/inkml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notesSlides/notesSlide9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notesSlides/notesSlide10.xml" ContentType="application/vnd.openxmlformats-officedocument.presentationml.notesSlide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82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Barlow Bold" panose="020B0604020202020204" charset="0"/>
      <p:bold r:id="rId13"/>
    </p:embeddedFont>
    <p:embeddedFont>
      <p:font typeface="Book Antiqua" panose="02040602050305030304" pitchFamily="18" charset="0"/>
      <p:regular r:id="rId14"/>
      <p:bold r:id="rId15"/>
      <p:italic r:id="rId16"/>
      <p:boldItalic r:id="rId17"/>
    </p:embeddedFon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Neue Haas Grotesk Text Pro" panose="020B0504020202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38F413-089B-DBE6-F3ED-822C4C64DAA3}" v="8" dt="2025-06-09T14:33:38.655"/>
    <p1510:client id="{71F58FEE-41D7-5787-37C2-CC9D77FDB546}" v="16" dt="2025-06-09T14:35:09.654"/>
    <p1510:client id="{7C258AB0-F5DB-98BE-706A-752710746F66}" v="327" dt="2025-06-09T15:41:59.272"/>
    <p1510:client id="{811B6047-7BE3-42B4-956D-7AADCD6E8F78}" v="37" dt="2025-06-09T14:37:47.0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3:49.98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24575,'6'0'0,"6"0"0,17 0 0,10 0 0,2 5 0,6 13 0,-1 3 0,-2-2 0,-4-4 0,7 0 0,2 3 0,-4-1 0,3-4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38.11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87 24575,'1597'0'0,"-1564"-2"0,1-2 0,0-1 0,-1-1 0,35-13 0,2 1 0,47-14-1365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39.5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41.17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48.61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9 23844,'3315'0'0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53.4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24575,'5'5'0,"0"-1"0,0 0 0,1 0 0,-1-1 0,1 1 0,0-1 0,1 0 0,-1-1 0,0 0 0,10 3 0,7-1 0,39 4 0,-44-6 0,580 10 0,-362-14 0,1643 2-1365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57.07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26:05.511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23892,'3005'0'0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3:52.94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24575,'10'0'0,"9"0"0,7 0 0,4 0 0,12 0 0,5 0 0,0 0 0,-4 0 0,8 0 0,10 0 0,1 0 0,-1 0 0,1 0 0,10 0 0,4 0 0,5 0 0,-7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3:53.86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24575,'5'0'0,"7"0"0,13 0 0,6 0 0,4 0 0,1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3:56.16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21389,'3007'0'0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06.00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0 24499,'3284'0'0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17.4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24575,'3190'0'0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27.2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6 24098,'3038'0'0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32.6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23892,'3597'0'0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9T14:14:36.1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0 138 24575,'0'-1'0,"0"0"0,1 0 0,-1 1 0,0-1 0,0 1 0,1-1 0,-1 0 0,0 1 0,1-1 0,-1 1 0,1-1 0,-1 0 0,1 1 0,-1 0 0,1-1 0,-1 1 0,1-1 0,-1 1 0,1-1 0,0 1 0,-1 0 0,1 0 0,-1-1 0,1 1 0,0 0 0,0 0 0,24-6 0,-23 6 0,83-8 0,121 3 0,-128 5 0,585 1 0,-647-2 0,-1-1 0,0-1 0,0 0 0,0-1 0,0-1 0,17-7 0,-12 4 0,0 2 0,30-7 0,13 6 0,-1 3 0,91 6 0,-49 0 0,-84-2 7,112 2-693,211-26 0,-230 4-6140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1894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4406-9FC5-ACFE-893D-D4EADEB1A8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0066" y="894529"/>
            <a:ext cx="9758672" cy="4271831"/>
          </a:xfrm>
        </p:spPr>
        <p:txBody>
          <a:bodyPr anchor="t">
            <a:norm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AF19C-C14B-F137-2DE9-199245904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0770" y="5603179"/>
            <a:ext cx="9758672" cy="1620581"/>
          </a:xfrm>
        </p:spPr>
        <p:txBody>
          <a:bodyPr anchor="b">
            <a:normAutofit/>
          </a:bodyPr>
          <a:lstStyle>
            <a:lvl1pPr marL="0" indent="0" algn="l">
              <a:buNone/>
              <a:defRPr sz="3556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6A999-B8D4-1774-9F1B-9F9FE1B3B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E3B7B-C7B5-42CF-90CF-67B3D21B2314}" type="datetimeFigureOut">
              <a:rPr lang="en-US" dirty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165D5D-2AE2-6F91-D1EB-6DD8FC3C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029E4-3A4E-970A-17A8-1E17D37D1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501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592" userDrawn="1">
          <p15:clr>
            <a:srgbClr val="FBAE40"/>
          </p15:clr>
        </p15:guide>
        <p15:guide id="6" pos="460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DEBC-9F49-FA9D-D13C-DB380A628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5" y="908941"/>
            <a:ext cx="13051144" cy="145758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00CB13-23E6-D711-450C-A85A0CB995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02561" y="2366522"/>
            <a:ext cx="13018648" cy="48572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BB7B-5C14-76DB-FEA8-3DBC09A96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D9902-F134-45BD-ABD2-80C28059B090}" type="datetimeFigureOut">
              <a:rPr lang="en-US" dirty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C13CC-29B3-9FDC-C746-D5D65CC2A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52A12-895F-E9BE-5289-4E0411BD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A17614-2270-537D-8B09-6CB65016AD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1231395" y="907178"/>
            <a:ext cx="2733062" cy="64060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BC98B5-885C-CBB1-A858-76F65F7D28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39" y="907178"/>
            <a:ext cx="9876103" cy="64060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5DAFE-6A83-FB7D-72DF-232EFE204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04DB0-379A-41B7-9B29-7F42F0D571D5}" type="datetimeFigureOut">
              <a:rPr lang="en-US" dirty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1CCF-A3CD-506E-3AAE-CAEFA8C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DD9D-25C2-0EDF-A6F4-71946D5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668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0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2917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7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861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23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4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8924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57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5D22A-1F6D-0DE5-E04A-DC466353D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DD6F-7C93-3CD3-AC8D-28A78787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06E74-14FC-84D9-4B41-7D9FB0D57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96519-E62D-4F8C-AE1E-36928EC7D15C}" type="datetimeFigureOut">
              <a:rPr lang="en-US" dirty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5A7DC-6292-6181-949E-F8BC3FA11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0F5C6-EADC-E072-B19B-49BB11DF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992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592" userDrawn="1">
          <p15:clr>
            <a:srgbClr val="FBAE40"/>
          </p15:clr>
        </p15:guide>
        <p15:guide id="2" pos="4608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7826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19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B2054-1AE7-534F-0CFE-1F0628A09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165" y="2692450"/>
            <a:ext cx="10987546" cy="4531309"/>
          </a:xfrm>
        </p:spPr>
        <p:txBody>
          <a:bodyPr anchor="b">
            <a:normAutofit/>
          </a:bodyPr>
          <a:lstStyle>
            <a:lvl1pPr>
              <a:defRPr sz="1173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8EC2A-45C7-131C-0F4A-56E62EB02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8165" y="1005841"/>
            <a:ext cx="10987547" cy="1686610"/>
          </a:xfrm>
        </p:spPr>
        <p:txBody>
          <a:bodyPr>
            <a:normAutofit/>
          </a:bodyPr>
          <a:lstStyle>
            <a:lvl1pPr marL="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75A323-2679-E978-8856-2FEBE8F5A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7AEB6-FCE1-4CD5-923B-84E54F1460D5}" type="datetimeFigureOut">
              <a:rPr lang="en-US" dirty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71DC2-625E-0477-BF8C-F3CDDCE4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1A644-D449-E464-C2DF-F045A5189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57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12719-44A3-3EE8-D757-F0E0F9632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837" y="900752"/>
            <a:ext cx="13015867" cy="1564980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40DC2-69F2-A056-508C-F5138E71FC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68353" y="2490300"/>
            <a:ext cx="5485546" cy="4921790"/>
          </a:xfrm>
        </p:spPr>
        <p:txBody>
          <a:bodyPr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A2243E-0673-54F2-5B38-DF5D2C736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55473" y="2490300"/>
            <a:ext cx="5724229" cy="4921790"/>
          </a:xfrm>
        </p:spPr>
        <p:txBody>
          <a:bodyPr>
            <a:normAutofit/>
          </a:bodyPr>
          <a:lstStyle>
            <a:lvl1pPr>
              <a:defRPr sz="3556"/>
            </a:lvl1pPr>
            <a:lvl2pPr>
              <a:defRPr sz="3200"/>
            </a:lvl2pPr>
            <a:lvl3pPr>
              <a:defRPr sz="2844"/>
            </a:lvl3pPr>
            <a:lvl4pPr>
              <a:defRPr sz="2489"/>
            </a:lvl4pPr>
            <a:lvl5pPr>
              <a:defRPr sz="248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46B7D-7BAF-8DE9-FB5A-282908B03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74C2F-71A1-43C9-B2F6-A4FAC8157F1A}" type="datetimeFigureOut">
              <a:rPr lang="en-US" dirty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99017-BDD7-56C7-43AE-4B86AC781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E7D63-14BF-E333-B350-75DA58E2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41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7F72-3970-859F-C268-E9940EF2D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80" y="892564"/>
            <a:ext cx="12917125" cy="1230434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37CC6-89B8-3CF3-6973-1B5B71782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68354" y="2122999"/>
            <a:ext cx="5485544" cy="978010"/>
          </a:xfrm>
        </p:spPr>
        <p:txBody>
          <a:bodyPr anchor="b">
            <a:noAutofit/>
          </a:bodyPr>
          <a:lstStyle>
            <a:lvl1pPr marL="0" indent="0">
              <a:buNone/>
              <a:defRPr sz="3556" b="0" cap="all" spc="178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650EB0-E35B-DA3D-B6A1-2422B01C60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68354" y="3214316"/>
            <a:ext cx="5485544" cy="4208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7A15D0-F178-1506-0E61-C8FFDF9BD6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798360" y="2122999"/>
            <a:ext cx="5485544" cy="978010"/>
          </a:xfrm>
        </p:spPr>
        <p:txBody>
          <a:bodyPr anchor="b">
            <a:noAutofit/>
          </a:bodyPr>
          <a:lstStyle>
            <a:lvl1pPr marL="0" indent="0">
              <a:buNone/>
              <a:defRPr sz="3556" b="0" cap="all" spc="178" baseline="0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CB421-A65A-A7DC-40A7-D8B76F9C3A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98360" y="3214316"/>
            <a:ext cx="5485544" cy="42080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AF5675-5329-D2DB-FAFF-700D076CA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31DCC-9916-4BB7-A2E9-25EC84C740A7}" type="datetimeFigureOut">
              <a:rPr lang="en-US" dirty="0"/>
              <a:t>7/4/2025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92A97-07D9-5E5C-2A31-3B7D764CE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26143-8FEE-0ABD-25C7-C34AF6568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7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26EFE-D86C-B076-D4D1-FAD1883E0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5" y="909319"/>
            <a:ext cx="8688352" cy="4257041"/>
          </a:xfrm>
        </p:spPr>
        <p:txBody>
          <a:bodyPr anchor="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F3B23-C631-4B62-3211-30222ABE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9146A-335D-4B7F-86AE-5D483B1F631C}" type="datetimeFigureOut">
              <a:rPr lang="en-US" dirty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89A1FB-EA0D-F6A3-A4EB-001AA082A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671B7-A902-587D-89D0-ECFB738F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4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27D49-E5B4-0E67-FCFC-62A04E70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1D8EC-8E17-4CE6-99C2-C22488572868}" type="datetimeFigureOut">
              <a:rPr lang="en-US" dirty="0"/>
              <a:t>7/4/2025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0E4B02-DD32-C63F-6FEE-BC36E2EFD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25FA8B-18F7-7DDC-74E0-B1C7139E7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17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D42A-8FC3-F6BE-4CF7-1490DE4FD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875" y="919963"/>
            <a:ext cx="4742094" cy="1812754"/>
          </a:xfrm>
        </p:spPr>
        <p:txBody>
          <a:bodyPr anchor="t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A2BAA-1CCB-696D-D506-5E17470801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0" y="842943"/>
            <a:ext cx="7499986" cy="6380816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3C3E7-B970-EF6C-A6D3-6CB81C948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8744" y="2732717"/>
            <a:ext cx="4503296" cy="4491042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2464-D130-7DA0-050D-B444566B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750ABA-DFFA-4B13-BB77-624D9164A38B}" type="datetimeFigureOut">
              <a:rPr lang="en-US" dirty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2B3B4-209E-187A-6F86-2F2EAD9F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6A2A86-6CB1-F027-66AC-8EBFA9D0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2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8F49-A418-C21F-25DC-E4C2E1716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67" y="919020"/>
            <a:ext cx="4794832" cy="2129734"/>
          </a:xfrm>
        </p:spPr>
        <p:txBody>
          <a:bodyPr anchor="t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78CDE2-0C1B-D3BE-F399-98D983EF4534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6126480" y="1005841"/>
            <a:ext cx="7499986" cy="62179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86322-CA2D-A634-C10E-4F22BCE48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8165" y="3063239"/>
            <a:ext cx="4483876" cy="4160519"/>
          </a:xfrm>
        </p:spPr>
        <p:txBody>
          <a:bodyPr anchor="b"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AD0DD6-F55F-4437-DEC5-FA6028509A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164" y="75843"/>
            <a:ext cx="3291840" cy="381865"/>
          </a:xfrm>
        </p:spPr>
        <p:txBody>
          <a:bodyPr/>
          <a:lstStyle/>
          <a:p>
            <a:fld id="{3220A08F-2B1D-4498-A043-7C299B1C2561}" type="datetimeFigureOut">
              <a:rPr lang="en-US" dirty="0"/>
              <a:t>7/4/2025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B46D7-EE7C-E399-6A6B-18237228F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1B808-3207-D755-3B0B-E1D8814B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45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FF45E2-9197-4E34-029A-725ADAC0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065" y="744242"/>
            <a:ext cx="11948096" cy="1726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CC19E-63FE-1D76-2550-01FD9A6D9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2561" y="2768138"/>
            <a:ext cx="11948096" cy="4644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FA067-55BA-33CD-E6F2-B24B2D5DE8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08164" y="75843"/>
            <a:ext cx="3291840" cy="3818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22">
                <a:solidFill>
                  <a:schemeClr val="tx1"/>
                </a:solidFill>
              </a:defRPr>
            </a:lvl1pPr>
          </a:lstStyle>
          <a:p>
            <a:fld id="{567E9B64-DC09-41C8-9DE3-DA74AF8D2F97}" type="datetimeFigureOut">
              <a:rPr lang="en-US" dirty="0"/>
              <a:t>7/4/2025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65EAE2-7EF5-FFAA-CD74-AA63C6711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12819" y="7709714"/>
            <a:ext cx="4871923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 b="0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9DC1A-2539-3AE9-11EA-B87D22E62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684741" y="7710980"/>
            <a:ext cx="515722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22">
                <a:solidFill>
                  <a:schemeClr val="tx1"/>
                </a:solidFill>
              </a:defRPr>
            </a:lvl1pPr>
          </a:lstStyle>
          <a:p>
            <a:fld id="{6E91CC32-6A6B-4E2E-BBA1-6864F305DA26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76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228600" algn="l" defTabSz="914400" rtl="0" eaLnBrk="1" latinLnBrk="0" hangingPunct="1">
        <a:lnSpc>
          <a:spcPct val="120000"/>
        </a:lnSpc>
        <a:spcBef>
          <a:spcPts val="500"/>
        </a:spcBef>
        <a:buFont typeface="Neue Haas Grotesk Text Pro" panose="020B0504020202020204" pitchFamily="34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4" orient="horz" pos="634" userDrawn="1">
          <p15:clr>
            <a:srgbClr val="F26B43"/>
          </p15:clr>
        </p15:guide>
        <p15:guide id="19" orient="horz" pos="2592" userDrawn="1">
          <p15:clr>
            <a:srgbClr val="F26B43"/>
          </p15:clr>
        </p15:guide>
        <p15:guide id="20" pos="46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Relationship Id="rId5" Type="http://schemas.openxmlformats.org/officeDocument/2006/relationships/hyperlink" Target="https://github.com/Tanmaysingh2210/projectphysics" TargetMode="Externa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customXml" Target="../ink/ink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0.png"/><Relationship Id="rId4" Type="http://schemas.openxmlformats.org/officeDocument/2006/relationships/customXml" Target="../ink/ink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5.png"/><Relationship Id="rId5" Type="http://schemas.openxmlformats.org/officeDocument/2006/relationships/customXml" Target="../ink/ink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12.xml"/><Relationship Id="rId3" Type="http://schemas.openxmlformats.org/officeDocument/2006/relationships/image" Target="../media/image20.png"/><Relationship Id="rId7" Type="http://schemas.openxmlformats.org/officeDocument/2006/relationships/customXml" Target="../ink/ink9.xml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11" Type="http://schemas.openxmlformats.org/officeDocument/2006/relationships/customXml" Target="../ink/ink11.xml"/><Relationship Id="rId5" Type="http://schemas.openxmlformats.org/officeDocument/2006/relationships/image" Target="../media/image23.png"/><Relationship Id="rId10" Type="http://schemas.openxmlformats.org/officeDocument/2006/relationships/image" Target="../media/image27.png"/><Relationship Id="rId4" Type="http://schemas.openxmlformats.org/officeDocument/2006/relationships/image" Target="../media/image22.png"/><Relationship Id="rId9" Type="http://schemas.openxmlformats.org/officeDocument/2006/relationships/customXml" Target="../ink/ink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3" Type="http://schemas.openxmlformats.org/officeDocument/2006/relationships/image" Target="../media/image2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8.png"/><Relationship Id="rId5" Type="http://schemas.openxmlformats.org/officeDocument/2006/relationships/customXml" Target="../ink/ink15.xml"/><Relationship Id="rId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99383" y="570199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Compton Effect</a:t>
            </a:r>
            <a:endParaRPr lang="en-US" sz="4450"/>
          </a:p>
        </p:txBody>
      </p:sp>
      <p:sp>
        <p:nvSpPr>
          <p:cNvPr id="4" name="Text 1"/>
          <p:cNvSpPr/>
          <p:nvPr/>
        </p:nvSpPr>
        <p:spPr>
          <a:xfrm>
            <a:off x="9400267" y="1316027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When Light Meets Matter</a:t>
            </a:r>
            <a:endParaRPr lang="en-US" sz="1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85BE9E1-EE42-D923-1605-C96F530A77C3}"/>
                  </a:ext>
                </a:extLst>
              </p14:cNvPr>
              <p14:cNvContentPartPr/>
              <p14:nvPr/>
            </p14:nvContentPartPr>
            <p14:xfrm>
              <a:off x="13069238" y="7950723"/>
              <a:ext cx="177480" cy="51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85BE9E1-EE42-D923-1605-C96F530A77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06366" y="7887723"/>
                <a:ext cx="302866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62B1F3E-7A02-C891-BD7F-923ECB262740}"/>
                  </a:ext>
                </a:extLst>
              </p14:cNvPr>
              <p14:cNvContentPartPr/>
              <p14:nvPr/>
            </p14:nvContentPartPr>
            <p14:xfrm>
              <a:off x="13213958" y="7950723"/>
              <a:ext cx="31140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62B1F3E-7A02-C891-BD7F-923ECB26274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150958" y="7887723"/>
                <a:ext cx="4370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42761EB-ADA9-3CC0-F166-FA536543F198}"/>
                  </a:ext>
                </a:extLst>
              </p14:cNvPr>
              <p14:cNvContentPartPr/>
              <p14:nvPr/>
            </p14:nvContentPartPr>
            <p14:xfrm>
              <a:off x="13035398" y="7950723"/>
              <a:ext cx="5220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42761EB-ADA9-3CC0-F166-FA536543F19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972398" y="7887723"/>
                <a:ext cx="1778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782A52B4-FB86-8F50-3326-E063BD6AAC7B}"/>
                  </a:ext>
                </a:extLst>
              </p14:cNvPr>
              <p14:cNvContentPartPr/>
              <p14:nvPr/>
            </p14:nvContentPartPr>
            <p14:xfrm>
              <a:off x="13314038" y="7984203"/>
              <a:ext cx="108252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782A52B4-FB86-8F50-3326-E063BD6AAC7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251059" y="7921203"/>
                <a:ext cx="1208118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F52D49B1-2024-5982-3D7C-F4A20E0F0E07}"/>
              </a:ext>
            </a:extLst>
          </p:cNvPr>
          <p:cNvSpPr txBox="1"/>
          <p:nvPr/>
        </p:nvSpPr>
        <p:spPr>
          <a:xfrm>
            <a:off x="6742575" y="2687444"/>
            <a:ext cx="4698576" cy="480131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3200" b="1" dirty="0">
                <a:solidFill>
                  <a:srgbClr val="0070C0"/>
                </a:solidFill>
                <a:latin typeface="Montserrat"/>
              </a:rPr>
              <a:t>Presented by:</a:t>
            </a:r>
          </a:p>
          <a:p>
            <a:endParaRPr lang="en-IN" sz="3200" dirty="0">
              <a:latin typeface="Montserrat"/>
            </a:endParaRPr>
          </a:p>
          <a:p>
            <a:r>
              <a:rPr lang="en-IN" sz="3200" dirty="0">
                <a:latin typeface="Montserrat"/>
              </a:rPr>
              <a:t>Ayush Vashisth</a:t>
            </a:r>
          </a:p>
          <a:p>
            <a:r>
              <a:rPr lang="en-IN" sz="3200" dirty="0">
                <a:latin typeface="Montserrat"/>
              </a:rPr>
              <a:t>Ayush Dhangar</a:t>
            </a:r>
          </a:p>
          <a:p>
            <a:r>
              <a:rPr lang="en-IN" sz="3200" dirty="0">
                <a:latin typeface="Montserrat"/>
              </a:rPr>
              <a:t>Gopesh Agrawal</a:t>
            </a:r>
          </a:p>
          <a:p>
            <a:r>
              <a:rPr lang="en-IN" sz="3200" dirty="0">
                <a:latin typeface="Montserrat"/>
              </a:rPr>
              <a:t>Nihal Chaudhary</a:t>
            </a:r>
          </a:p>
          <a:p>
            <a:r>
              <a:rPr lang="en-IN" sz="3200" dirty="0">
                <a:latin typeface="Montserrat"/>
              </a:rPr>
              <a:t>Shlok Bhatia</a:t>
            </a:r>
          </a:p>
          <a:p>
            <a:r>
              <a:rPr lang="en-IN" sz="3200" dirty="0">
                <a:latin typeface="Montserrat"/>
              </a:rPr>
              <a:t>Saurabh Chahal</a:t>
            </a:r>
          </a:p>
          <a:p>
            <a:r>
              <a:rPr lang="en-IN" sz="3200" dirty="0">
                <a:latin typeface="Montserrat"/>
              </a:rPr>
              <a:t>Tanmay Singh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107297" y="2145478"/>
            <a:ext cx="6415804" cy="39432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960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Thank You!</a:t>
            </a:r>
            <a:endParaRPr lang="en-US" sz="96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D445B5-114C-C4E5-69CB-C568E5D2E908}"/>
                  </a:ext>
                </a:extLst>
              </p14:cNvPr>
              <p14:cNvContentPartPr/>
              <p14:nvPr/>
            </p14:nvContentPartPr>
            <p14:xfrm>
              <a:off x="13168958" y="7961523"/>
              <a:ext cx="1082160" cy="3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D445B5-114C-C4E5-69CB-C568E5D2E9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5958" y="7898523"/>
                <a:ext cx="12078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DC900F8-99A1-E194-8E86-4D2727119D67}"/>
              </a:ext>
            </a:extLst>
          </p:cNvPr>
          <p:cNvSpPr txBox="1"/>
          <p:nvPr/>
        </p:nvSpPr>
        <p:spPr>
          <a:xfrm>
            <a:off x="4107708" y="4113935"/>
            <a:ext cx="6895588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Book Antiqua"/>
              </a:rPr>
              <a:t>I didn't just read about physics , I made it </a:t>
            </a:r>
            <a:r>
              <a:rPr lang="en-US" sz="2800" b="1">
                <a:solidFill>
                  <a:srgbClr val="FF0000"/>
                </a:solidFill>
                <a:latin typeface="Book Antiqua"/>
              </a:rPr>
              <a:t>move.</a:t>
            </a:r>
          </a:p>
          <a:p>
            <a:endParaRPr lang="en-US" sz="2800" b="1" dirty="0">
              <a:solidFill>
                <a:srgbClr val="FF0000"/>
              </a:solidFill>
              <a:latin typeface="Book Antiqua"/>
            </a:endParaRPr>
          </a:p>
          <a:p>
            <a:r>
              <a:rPr lang="en-US" sz="2800" b="1" dirty="0">
                <a:solidFill>
                  <a:srgbClr val="FF0000"/>
                </a:solidFill>
                <a:latin typeface="Book Antiqua"/>
                <a:hlinkClick r:id="rId5"/>
              </a:rPr>
              <a:t>https://github.com/Tanmaysingh2210/projectphysics</a:t>
            </a:r>
            <a:endParaRPr lang="en-US" sz="2800" b="1" dirty="0">
              <a:solidFill>
                <a:srgbClr val="FF0000"/>
              </a:solidFill>
              <a:latin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464469"/>
            <a:ext cx="724161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What is the Compton Effect?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758309" y="2697004"/>
            <a:ext cx="629257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Discovered by </a:t>
            </a:r>
            <a:r>
              <a:rPr lang="en-US" sz="1700" b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Arthur H. Compton</a:t>
            </a: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in 1923, the Compton Effect describes how </a:t>
            </a:r>
            <a:r>
              <a:rPr lang="en-US" sz="1700" b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X-rays</a:t>
            </a: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 scatter off electrons. This groundbreaking phenomenon provided crucial evidence that light behaves like </a:t>
            </a:r>
            <a:r>
              <a:rPr lang="en-US" sz="1700" b="1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particles</a:t>
            </a: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, also known as photons, fundamentally changing our understanding of its nature.</a:t>
            </a:r>
            <a:endParaRPr lang="en-US" sz="170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139" y="2745819"/>
            <a:ext cx="6292572" cy="377547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E5B10D-8D00-620D-B431-904CA822FA68}"/>
                  </a:ext>
                </a:extLst>
              </p14:cNvPr>
              <p14:cNvContentPartPr/>
              <p14:nvPr/>
            </p14:nvContentPartPr>
            <p14:xfrm>
              <a:off x="13080038" y="7972683"/>
              <a:ext cx="1182960" cy="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E5B10D-8D00-620D-B431-904CA822FA6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17019" y="7846683"/>
                <a:ext cx="1308638" cy="25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595676"/>
            <a:ext cx="7627382" cy="1425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Before Compton: Wave Theory of Light</a:t>
            </a:r>
            <a:endParaRPr lang="en-US" sz="4450"/>
          </a:p>
        </p:txBody>
      </p:sp>
      <p:sp>
        <p:nvSpPr>
          <p:cNvPr id="4" name="Shape 1"/>
          <p:cNvSpPr/>
          <p:nvPr/>
        </p:nvSpPr>
        <p:spPr>
          <a:xfrm>
            <a:off x="6244709" y="33460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5" name="Text 2"/>
          <p:cNvSpPr/>
          <p:nvPr/>
        </p:nvSpPr>
        <p:spPr>
          <a:xfrm>
            <a:off x="6317397" y="337595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/>
          </a:p>
        </p:txBody>
      </p:sp>
      <p:sp>
        <p:nvSpPr>
          <p:cNvPr id="6" name="Text 3"/>
          <p:cNvSpPr/>
          <p:nvPr/>
        </p:nvSpPr>
        <p:spPr>
          <a:xfrm>
            <a:off x="6948726" y="3420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Continuous Wave</a:t>
            </a:r>
            <a:endParaRPr lang="en-US" sz="2200"/>
          </a:p>
        </p:txBody>
      </p:sp>
      <p:sp>
        <p:nvSpPr>
          <p:cNvPr id="7" name="Text 4"/>
          <p:cNvSpPr/>
          <p:nvPr/>
        </p:nvSpPr>
        <p:spPr>
          <a:xfrm>
            <a:off x="6948726" y="3906560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1700">
                <a:solidFill>
                  <a:srgbClr val="EEEFF5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Before Compton, light was primarily understood as a continuous wave and also does not have momentum.</a:t>
            </a:r>
            <a:endParaRPr lang="en-US" sz="1700">
              <a:solidFill>
                <a:srgbClr val="EEEFF5"/>
              </a:solidFill>
              <a:latin typeface="Montserrat"/>
            </a:endParaRPr>
          </a:p>
        </p:txBody>
      </p:sp>
      <p:sp>
        <p:nvSpPr>
          <p:cNvPr id="8" name="Shape 5"/>
          <p:cNvSpPr/>
          <p:nvPr/>
        </p:nvSpPr>
        <p:spPr>
          <a:xfrm>
            <a:off x="10193774" y="334601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6"/>
          <p:cNvSpPr/>
          <p:nvPr/>
        </p:nvSpPr>
        <p:spPr>
          <a:xfrm>
            <a:off x="10266462" y="337595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650"/>
          </a:p>
        </p:txBody>
      </p:sp>
      <p:sp>
        <p:nvSpPr>
          <p:cNvPr id="10" name="Text 7"/>
          <p:cNvSpPr/>
          <p:nvPr/>
        </p:nvSpPr>
        <p:spPr>
          <a:xfrm>
            <a:off x="10897791" y="342042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Thomson Scattering</a:t>
            </a:r>
            <a:endParaRPr lang="en-US" sz="2200"/>
          </a:p>
        </p:txBody>
      </p:sp>
      <p:sp>
        <p:nvSpPr>
          <p:cNvPr id="11" name="Text 8"/>
          <p:cNvSpPr/>
          <p:nvPr/>
        </p:nvSpPr>
        <p:spPr>
          <a:xfrm>
            <a:off x="10897791" y="3906560"/>
            <a:ext cx="2974300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Classical Thomson scattering explained light scattering.</a:t>
            </a:r>
            <a:endParaRPr lang="en-US" sz="1700"/>
          </a:p>
        </p:txBody>
      </p:sp>
      <p:sp>
        <p:nvSpPr>
          <p:cNvPr id="12" name="Shape 9"/>
          <p:cNvSpPr/>
          <p:nvPr/>
        </p:nvSpPr>
        <p:spPr>
          <a:xfrm>
            <a:off x="6244709" y="537995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3" name="Text 10"/>
          <p:cNvSpPr/>
          <p:nvPr/>
        </p:nvSpPr>
        <p:spPr>
          <a:xfrm>
            <a:off x="6317397" y="5449658"/>
            <a:ext cx="342067" cy="4275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650"/>
          </a:p>
        </p:txBody>
      </p:sp>
      <p:sp>
        <p:nvSpPr>
          <p:cNvPr id="14" name="Text 11"/>
          <p:cNvSpPr/>
          <p:nvPr/>
        </p:nvSpPr>
        <p:spPr>
          <a:xfrm>
            <a:off x="6948726" y="545437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Wavelength Shift</a:t>
            </a:r>
            <a:endParaRPr lang="en-US" sz="2200"/>
          </a:p>
        </p:txBody>
      </p:sp>
      <p:sp>
        <p:nvSpPr>
          <p:cNvPr id="15" name="Text 12"/>
          <p:cNvSpPr/>
          <p:nvPr/>
        </p:nvSpPr>
        <p:spPr>
          <a:xfrm>
            <a:off x="6948726" y="5940504"/>
            <a:ext cx="692336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00"/>
              </a:lnSpc>
            </a:pPr>
            <a:r>
              <a:rPr lang="en-US" sz="1700">
                <a:solidFill>
                  <a:srgbClr val="EEEFF5"/>
                </a:solidFill>
                <a:latin typeface="Montserrat"/>
                <a:ea typeface="Montserrat" pitchFamily="34" charset="-122"/>
                <a:cs typeface="Montserrat" pitchFamily="34" charset="-120"/>
              </a:rPr>
              <a:t>But experiments showed a puzzling shift in wavelength in EM wave. Classical physics could not explain this.</a:t>
            </a:r>
            <a:endParaRPr lang="en-US" sz="1700">
              <a:latin typeface="Montserrat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808BCC9-D32C-5CC7-F090-05FDCB7C9915}"/>
                  </a:ext>
                </a:extLst>
              </p14:cNvPr>
              <p14:cNvContentPartPr/>
              <p14:nvPr/>
            </p14:nvContentPartPr>
            <p14:xfrm>
              <a:off x="13147358" y="7961523"/>
              <a:ext cx="1148760" cy="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808BCC9-D32C-5CC7-F090-05FDCB7C991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84358" y="7835523"/>
                <a:ext cx="1274400" cy="25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58309" y="152828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Compton's Setup</a:t>
            </a:r>
            <a:endParaRPr lang="en-US" sz="4450"/>
          </a:p>
        </p:txBody>
      </p:sp>
      <p:sp>
        <p:nvSpPr>
          <p:cNvPr id="5" name="Shape 1"/>
          <p:cNvSpPr/>
          <p:nvPr/>
        </p:nvSpPr>
        <p:spPr>
          <a:xfrm>
            <a:off x="758309" y="2565916"/>
            <a:ext cx="3705463" cy="2306122"/>
          </a:xfrm>
          <a:prstGeom prst="roundRect">
            <a:avLst>
              <a:gd name="adj" fmla="val 845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6" name="Text 2"/>
          <p:cNvSpPr/>
          <p:nvPr/>
        </p:nvSpPr>
        <p:spPr>
          <a:xfrm>
            <a:off x="974884" y="278249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Graphite Target</a:t>
            </a:r>
            <a:endParaRPr lang="en-US" sz="2200"/>
          </a:p>
        </p:txBody>
      </p:sp>
      <p:sp>
        <p:nvSpPr>
          <p:cNvPr id="7" name="Text 3"/>
          <p:cNvSpPr/>
          <p:nvPr/>
        </p:nvSpPr>
        <p:spPr>
          <a:xfrm>
            <a:off x="974884" y="3268623"/>
            <a:ext cx="32723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Compton used graphite, a light material, as the target for the X-rays.</a:t>
            </a:r>
            <a:endParaRPr lang="en-US" sz="1700"/>
          </a:p>
        </p:txBody>
      </p:sp>
      <p:sp>
        <p:nvSpPr>
          <p:cNvPr id="8" name="Shape 4"/>
          <p:cNvSpPr/>
          <p:nvPr/>
        </p:nvSpPr>
        <p:spPr>
          <a:xfrm>
            <a:off x="4680347" y="2565916"/>
            <a:ext cx="3705463" cy="2306122"/>
          </a:xfrm>
          <a:prstGeom prst="roundRect">
            <a:avLst>
              <a:gd name="adj" fmla="val 845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5"/>
          <p:cNvSpPr/>
          <p:nvPr/>
        </p:nvSpPr>
        <p:spPr>
          <a:xfrm>
            <a:off x="4896922" y="278249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Monochromatic X-rays</a:t>
            </a:r>
            <a:endParaRPr lang="en-US" sz="2200"/>
          </a:p>
        </p:txBody>
      </p:sp>
      <p:sp>
        <p:nvSpPr>
          <p:cNvPr id="10" name="Text 6"/>
          <p:cNvSpPr/>
          <p:nvPr/>
        </p:nvSpPr>
        <p:spPr>
          <a:xfrm>
            <a:off x="4896922" y="3268623"/>
            <a:ext cx="3272314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He employed a source of monochromatic X-rays to ensure precise measurements.</a:t>
            </a:r>
            <a:endParaRPr lang="en-US" sz="1700"/>
          </a:p>
        </p:txBody>
      </p:sp>
      <p:sp>
        <p:nvSpPr>
          <p:cNvPr id="11" name="Shape 7"/>
          <p:cNvSpPr/>
          <p:nvPr/>
        </p:nvSpPr>
        <p:spPr>
          <a:xfrm>
            <a:off x="758309" y="5088612"/>
            <a:ext cx="7627382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974884" y="53051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Increased Wavelength</a:t>
            </a:r>
            <a:endParaRPr lang="en-US" sz="2200"/>
          </a:p>
        </p:txBody>
      </p:sp>
      <p:sp>
        <p:nvSpPr>
          <p:cNvPr id="13" name="Text 9"/>
          <p:cNvSpPr/>
          <p:nvPr/>
        </p:nvSpPr>
        <p:spPr>
          <a:xfrm>
            <a:off x="974884" y="5791319"/>
            <a:ext cx="7194233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His observations revealed that the scattered rays exhibited an increased wavelength.</a:t>
            </a:r>
            <a:endParaRPr lang="en-US" sz="1700"/>
          </a:p>
        </p:txBody>
      </p:sp>
      <p:pic>
        <p:nvPicPr>
          <p:cNvPr id="14" name="Picture 13" descr="A diagram of a solar system&#10;&#10;AI-generated content may be incorrect.">
            <a:extLst>
              <a:ext uri="{FF2B5EF4-FFF2-40B4-BE49-F238E27FC236}">
                <a16:creationId xmlns:a16="http://schemas.microsoft.com/office/drawing/2014/main" id="{A92FD2BE-A2F5-AC39-B2CA-C888FF23DF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6071" y="313497"/>
            <a:ext cx="5482258" cy="76291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244709" y="2613303"/>
            <a:ext cx="574178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The Compton Equation</a:t>
            </a:r>
            <a:endParaRPr lang="en-US" sz="4450"/>
          </a:p>
        </p:txBody>
      </p:sp>
      <p:sp>
        <p:nvSpPr>
          <p:cNvPr id="5" name="Text 1"/>
          <p:cNvSpPr/>
          <p:nvPr/>
        </p:nvSpPr>
        <p:spPr>
          <a:xfrm>
            <a:off x="6244709" y="3650933"/>
            <a:ext cx="7627382" cy="650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endParaRPr lang="en-US" sz="190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4740" y="3650932"/>
            <a:ext cx="7627382" cy="65091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6244709" y="4576048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equation quantifies the Compton shift. Here, h is Planck's constant, me is the electron mass, c is the speed of light, and theta is the scattering angle.</a:t>
            </a:r>
            <a:endParaRPr lang="en-US" sz="1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A5E8EF6-02B8-40A8-0C0C-EC0DC4DE5C46}"/>
                  </a:ext>
                </a:extLst>
              </p14:cNvPr>
              <p14:cNvContentPartPr/>
              <p14:nvPr/>
            </p14:nvContentPartPr>
            <p14:xfrm>
              <a:off x="13168958" y="7950723"/>
              <a:ext cx="1094040" cy="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A5E8EF6-02B8-40A8-0C0C-EC0DC4DE5C4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105958" y="7824723"/>
                <a:ext cx="1219680" cy="252000"/>
              </a:xfrm>
              <a:prstGeom prst="rect">
                <a:avLst/>
              </a:prstGeom>
            </p:spPr>
          </p:pic>
        </mc:Fallback>
      </mc:AlternateContent>
      <p:pic>
        <p:nvPicPr>
          <p:cNvPr id="8" name="Picture 7" descr="A red line graph with numbers and a white background&#10;&#10;AI-generated content may be incorrect.">
            <a:extLst>
              <a:ext uri="{FF2B5EF4-FFF2-40B4-BE49-F238E27FC236}">
                <a16:creationId xmlns:a16="http://schemas.microsoft.com/office/drawing/2014/main" id="{76BC57EA-563F-98A7-AA28-CCB6C51C13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1545" y="1806918"/>
            <a:ext cx="5489490" cy="41832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CB149BC-3ABE-E7B4-3B8F-31296EBE12A5}"/>
              </a:ext>
            </a:extLst>
          </p:cNvPr>
          <p:cNvSpPr txBox="1"/>
          <p:nvPr/>
        </p:nvSpPr>
        <p:spPr>
          <a:xfrm>
            <a:off x="-1545" y="1222143"/>
            <a:ext cx="19874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32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∇λ</a:t>
            </a:r>
            <a:endParaRPr lang="en-IN" sz="3200" b="1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102287"/>
            <a:ext cx="6381988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Think of It Like a Collision</a:t>
            </a:r>
            <a:endParaRPr lang="en-US" sz="445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3139916"/>
            <a:ext cx="541615" cy="54161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44709" y="3898106"/>
            <a:ext cx="236196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Photon Hits Electron</a:t>
            </a:r>
            <a:endParaRPr lang="en-US" sz="2200"/>
          </a:p>
        </p:txBody>
      </p:sp>
      <p:sp>
        <p:nvSpPr>
          <p:cNvPr id="6" name="Text 2"/>
          <p:cNvSpPr/>
          <p:nvPr/>
        </p:nvSpPr>
        <p:spPr>
          <a:xfrm>
            <a:off x="6244709" y="4740473"/>
            <a:ext cx="236196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Imagine a photon striking an electron directly.</a:t>
            </a:r>
            <a:endParaRPr lang="en-US" sz="170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77419" y="3139916"/>
            <a:ext cx="541615" cy="54161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77419" y="3898106"/>
            <a:ext cx="236196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Energy Transfer</a:t>
            </a:r>
            <a:endParaRPr lang="en-US" sz="2200"/>
          </a:p>
        </p:txBody>
      </p:sp>
      <p:sp>
        <p:nvSpPr>
          <p:cNvPr id="9" name="Text 4"/>
          <p:cNvSpPr/>
          <p:nvPr/>
        </p:nvSpPr>
        <p:spPr>
          <a:xfrm>
            <a:off x="8877419" y="4384238"/>
            <a:ext cx="236196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photon transfers part of its energy and momentum to the electron.</a:t>
            </a:r>
            <a:endParaRPr lang="en-US" sz="170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0129" y="3139916"/>
            <a:ext cx="541615" cy="54161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10129" y="3898106"/>
            <a:ext cx="2361962" cy="7124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Longer Wavelength</a:t>
            </a:r>
            <a:endParaRPr lang="en-US" sz="2200"/>
          </a:p>
        </p:txBody>
      </p:sp>
      <p:sp>
        <p:nvSpPr>
          <p:cNvPr id="12" name="Text 6"/>
          <p:cNvSpPr/>
          <p:nvPr/>
        </p:nvSpPr>
        <p:spPr>
          <a:xfrm>
            <a:off x="11510129" y="4740473"/>
            <a:ext cx="2361962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Consequently, the photon loses energy, resulting in a longer wavelength.</a:t>
            </a:r>
            <a:endParaRPr lang="en-US" sz="1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1F7E77F-B37F-394C-1556-9D85DA0C4CDA}"/>
                  </a:ext>
                </a:extLst>
              </p14:cNvPr>
              <p14:cNvContentPartPr/>
              <p14:nvPr/>
            </p14:nvContentPartPr>
            <p14:xfrm>
              <a:off x="12991118" y="7939563"/>
              <a:ext cx="1295280" cy="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1F7E77F-B37F-394C-1556-9D85DA0C4C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28118" y="7813563"/>
                <a:ext cx="1420920" cy="25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705928"/>
            <a:ext cx="792408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Significance of Compton Effect</a:t>
            </a:r>
            <a:endParaRPr lang="en-US" sz="4450"/>
          </a:p>
        </p:txBody>
      </p:sp>
      <p:sp>
        <p:nvSpPr>
          <p:cNvPr id="3" name="Text 1"/>
          <p:cNvSpPr/>
          <p:nvPr/>
        </p:nvSpPr>
        <p:spPr>
          <a:xfrm>
            <a:off x="2303621" y="30988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Particle Properties</a:t>
            </a:r>
            <a:endParaRPr lang="en-US" sz="2200"/>
          </a:p>
        </p:txBody>
      </p:sp>
      <p:sp>
        <p:nvSpPr>
          <p:cNvPr id="4" name="Text 2"/>
          <p:cNvSpPr/>
          <p:nvPr/>
        </p:nvSpPr>
        <p:spPr>
          <a:xfrm>
            <a:off x="758309" y="3584972"/>
            <a:ext cx="439602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decisively proved light has particle properties, not just wave properties.</a:t>
            </a:r>
            <a:endParaRPr lang="en-US" sz="170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794831" y="3167479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7" name="Text 4"/>
          <p:cNvSpPr/>
          <p:nvPr/>
        </p:nvSpPr>
        <p:spPr>
          <a:xfrm>
            <a:off x="5943779" y="3285946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900"/>
          </a:p>
        </p:txBody>
      </p:sp>
      <p:sp>
        <p:nvSpPr>
          <p:cNvPr id="8" name="Text 5"/>
          <p:cNvSpPr/>
          <p:nvPr/>
        </p:nvSpPr>
        <p:spPr>
          <a:xfrm>
            <a:off x="9475946" y="309884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Photon Theory</a:t>
            </a:r>
            <a:endParaRPr lang="en-US" sz="2200"/>
          </a:p>
        </p:txBody>
      </p:sp>
      <p:sp>
        <p:nvSpPr>
          <p:cNvPr id="9" name="Text 6"/>
          <p:cNvSpPr/>
          <p:nvPr/>
        </p:nvSpPr>
        <p:spPr>
          <a:xfrm>
            <a:off x="9475946" y="3584972"/>
            <a:ext cx="43961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effect strongly supported Einstein's groundbreaking photon theory.</a:t>
            </a:r>
            <a:endParaRPr lang="en-US" sz="170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8293715" y="3167479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2" name="Text 8"/>
          <p:cNvSpPr/>
          <p:nvPr/>
        </p:nvSpPr>
        <p:spPr>
          <a:xfrm>
            <a:off x="8442662" y="3285946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1900"/>
          </a:p>
        </p:txBody>
      </p:sp>
      <p:sp>
        <p:nvSpPr>
          <p:cNvPr id="13" name="Text 9"/>
          <p:cNvSpPr/>
          <p:nvPr/>
        </p:nvSpPr>
        <p:spPr>
          <a:xfrm>
            <a:off x="9475946" y="50971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Quantum Mechanics</a:t>
            </a:r>
            <a:endParaRPr lang="en-US" sz="2200"/>
          </a:p>
        </p:txBody>
      </p:sp>
      <p:sp>
        <p:nvSpPr>
          <p:cNvPr id="14" name="Text 10"/>
          <p:cNvSpPr/>
          <p:nvPr/>
        </p:nvSpPr>
        <p:spPr>
          <a:xfrm>
            <a:off x="9475946" y="5583317"/>
            <a:ext cx="4396145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Compton's work helped establish the foundations of quantum mechanics.</a:t>
            </a:r>
            <a:endParaRPr lang="en-US" sz="170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293715" y="5666363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7" name="Text 12"/>
          <p:cNvSpPr/>
          <p:nvPr/>
        </p:nvSpPr>
        <p:spPr>
          <a:xfrm>
            <a:off x="8442662" y="5784830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1900"/>
          </a:p>
        </p:txBody>
      </p:sp>
      <p:sp>
        <p:nvSpPr>
          <p:cNvPr id="18" name="Text 13"/>
          <p:cNvSpPr/>
          <p:nvPr/>
        </p:nvSpPr>
        <p:spPr>
          <a:xfrm>
            <a:off x="2303621" y="50971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Nobel Prize</a:t>
            </a:r>
            <a:endParaRPr lang="en-US" sz="2200"/>
          </a:p>
        </p:txBody>
      </p:sp>
      <p:sp>
        <p:nvSpPr>
          <p:cNvPr id="19" name="Text 14"/>
          <p:cNvSpPr/>
          <p:nvPr/>
        </p:nvSpPr>
        <p:spPr>
          <a:xfrm>
            <a:off x="758309" y="5583317"/>
            <a:ext cx="439602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Arthur Compton received the Nobel Prize in Physics in 1927 for this discovery.</a:t>
            </a:r>
            <a:endParaRPr lang="en-US" sz="170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9256" y="2851904"/>
            <a:ext cx="3671768" cy="3671768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5794831" y="5666363"/>
            <a:ext cx="541615" cy="541615"/>
          </a:xfrm>
          <a:prstGeom prst="roundRect">
            <a:avLst>
              <a:gd name="adj" fmla="val 1686596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22" name="Text 16"/>
          <p:cNvSpPr/>
          <p:nvPr/>
        </p:nvSpPr>
        <p:spPr>
          <a:xfrm>
            <a:off x="5943779" y="5784830"/>
            <a:ext cx="243721" cy="3046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50"/>
              </a:lnSpc>
              <a:buNone/>
            </a:pPr>
            <a:r>
              <a:rPr lang="en-US" sz="19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4</a:t>
            </a:r>
            <a:endParaRPr lang="en-US" sz="19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24DBA58A-E5C6-34FD-D43F-5E76BC412B51}"/>
                  </a:ext>
                </a:extLst>
              </p14:cNvPr>
              <p14:cNvContentPartPr/>
              <p14:nvPr/>
            </p14:nvContentPartPr>
            <p14:xfrm>
              <a:off x="13147358" y="7890243"/>
              <a:ext cx="819360" cy="49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24DBA58A-E5C6-34FD-D43F-5E76BC412B5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084358" y="7827243"/>
                <a:ext cx="945000" cy="175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2913F11B-5EB7-631E-1710-C5A04A7ECE4F}"/>
              </a:ext>
            </a:extLst>
          </p:cNvPr>
          <p:cNvGrpSpPr/>
          <p:nvPr/>
        </p:nvGrpSpPr>
        <p:grpSpPr>
          <a:xfrm>
            <a:off x="13481798" y="7917603"/>
            <a:ext cx="781200" cy="55440"/>
            <a:chOff x="13481798" y="7917603"/>
            <a:chExt cx="781200" cy="5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7E9AC95-3475-80E1-1CF5-F808EBFD7E70}"/>
                    </a:ext>
                  </a:extLst>
                </p14:cNvPr>
                <p14:cNvContentPartPr/>
                <p14:nvPr/>
              </p14:nvContentPartPr>
              <p14:xfrm>
                <a:off x="13481798" y="7941723"/>
                <a:ext cx="715320" cy="313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7E9AC95-3475-80E1-1CF5-F808EBFD7E7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418798" y="7878723"/>
                  <a:ext cx="84096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6F6A925D-7981-6247-0E3B-63C8BC37539B}"/>
                    </a:ext>
                  </a:extLst>
                </p14:cNvPr>
                <p14:cNvContentPartPr/>
                <p14:nvPr/>
              </p14:nvContentPartPr>
              <p14:xfrm>
                <a:off x="14262638" y="7917603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6F6A925D-7981-6247-0E3B-63C8BC37539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4199638" y="7854603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D4CC8B6-A7DF-261F-54D1-F4E3F18E6F1B}"/>
                  </a:ext>
                </a:extLst>
              </p14:cNvPr>
              <p14:cNvContentPartPr/>
              <p14:nvPr/>
            </p14:nvContentPartPr>
            <p14:xfrm>
              <a:off x="14260885" y="7875394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D4CC8B6-A7DF-261F-54D1-F4E3F18E6F1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4197885" y="7812394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81963" y="640318"/>
            <a:ext cx="7752874" cy="13075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00"/>
              </a:lnSpc>
              <a:buNone/>
            </a:pPr>
            <a:r>
              <a:rPr lang="en-US" sz="410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Where is Compton Scattering Used?</a:t>
            </a:r>
            <a:endParaRPr lang="en-US" sz="410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3" y="2245876"/>
            <a:ext cx="993577" cy="14792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73553" y="2444591"/>
            <a:ext cx="261497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Astrophysics</a:t>
            </a:r>
            <a:endParaRPr lang="en-US" sz="2050"/>
          </a:p>
        </p:txBody>
      </p:sp>
      <p:sp>
        <p:nvSpPr>
          <p:cNvPr id="6" name="Text 2"/>
          <p:cNvSpPr/>
          <p:nvPr/>
        </p:nvSpPr>
        <p:spPr>
          <a:xfrm>
            <a:off x="7473553" y="2890599"/>
            <a:ext cx="6461284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It helps scientists study cosmic X-rays from distant celestial bodies.</a:t>
            </a:r>
            <a:endParaRPr lang="en-US" sz="155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963" y="3725108"/>
            <a:ext cx="993577" cy="119241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3553" y="3923824"/>
            <a:ext cx="261497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Medical Imaging</a:t>
            </a:r>
            <a:endParaRPr lang="en-US" sz="2050"/>
          </a:p>
        </p:txBody>
      </p:sp>
      <p:sp>
        <p:nvSpPr>
          <p:cNvPr id="9" name="Text 4"/>
          <p:cNvSpPr/>
          <p:nvPr/>
        </p:nvSpPr>
        <p:spPr>
          <a:xfrm>
            <a:off x="7473553" y="4369832"/>
            <a:ext cx="646128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Crucial for X-ray and Positron Emission Tomography (PET) scans.</a:t>
            </a:r>
            <a:endParaRPr lang="en-US" sz="155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81963" y="4917519"/>
            <a:ext cx="993577" cy="14792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3553" y="5116235"/>
            <a:ext cx="261497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Radiation Safety</a:t>
            </a:r>
            <a:endParaRPr lang="en-US" sz="2050"/>
          </a:p>
        </p:txBody>
      </p:sp>
      <p:sp>
        <p:nvSpPr>
          <p:cNvPr id="12" name="Text 6"/>
          <p:cNvSpPr/>
          <p:nvPr/>
        </p:nvSpPr>
        <p:spPr>
          <a:xfrm>
            <a:off x="7473553" y="5562243"/>
            <a:ext cx="6461284" cy="635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Used to detect and manage scattered radiation in various environments.</a:t>
            </a:r>
            <a:endParaRPr lang="en-US" sz="155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81963" y="6396752"/>
            <a:ext cx="993577" cy="1192411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73553" y="6595467"/>
            <a:ext cx="2614970" cy="326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Particle Physics</a:t>
            </a:r>
            <a:endParaRPr lang="en-US" sz="2050"/>
          </a:p>
        </p:txBody>
      </p:sp>
      <p:sp>
        <p:nvSpPr>
          <p:cNvPr id="15" name="Text 8"/>
          <p:cNvSpPr/>
          <p:nvPr/>
        </p:nvSpPr>
        <p:spPr>
          <a:xfrm>
            <a:off x="7473553" y="7041475"/>
            <a:ext cx="6461284" cy="3178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Fundamental for understanding interactions at subatomic levels.</a:t>
            </a:r>
            <a:endParaRPr lang="en-US" sz="155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7A3879D-5805-FF44-8A3B-7DCABF7EA943}"/>
                  </a:ext>
                </a:extLst>
              </p14:cNvPr>
              <p14:cNvContentPartPr/>
              <p14:nvPr/>
            </p14:nvContentPartPr>
            <p14:xfrm>
              <a:off x="13135838" y="7950723"/>
              <a:ext cx="1193760" cy="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7A3879D-5805-FF44-8A3B-7DCABF7EA9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072838" y="7824723"/>
                <a:ext cx="1319400" cy="252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8788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Takeaways</a:t>
            </a:r>
            <a:endParaRPr lang="en-US" sz="4450"/>
          </a:p>
        </p:txBody>
      </p:sp>
      <p:sp>
        <p:nvSpPr>
          <p:cNvPr id="3" name="Shape 1"/>
          <p:cNvSpPr/>
          <p:nvPr/>
        </p:nvSpPr>
        <p:spPr>
          <a:xfrm>
            <a:off x="758309" y="2333863"/>
            <a:ext cx="2185511" cy="1265992"/>
          </a:xfrm>
          <a:prstGeom prst="roundRect">
            <a:avLst>
              <a:gd name="adj" fmla="val 15403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698665" y="2776418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350"/>
          </a:p>
        </p:txBody>
      </p:sp>
      <p:sp>
        <p:nvSpPr>
          <p:cNvPr id="5" name="Text 3"/>
          <p:cNvSpPr/>
          <p:nvPr/>
        </p:nvSpPr>
        <p:spPr>
          <a:xfrm>
            <a:off x="3160395" y="2550438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Light as Particles</a:t>
            </a:r>
            <a:endParaRPr lang="en-US" sz="2200"/>
          </a:p>
        </p:txBody>
      </p:sp>
      <p:sp>
        <p:nvSpPr>
          <p:cNvPr id="6" name="Text 4"/>
          <p:cNvSpPr/>
          <p:nvPr/>
        </p:nvSpPr>
        <p:spPr>
          <a:xfrm>
            <a:off x="3160395" y="3036570"/>
            <a:ext cx="711469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Light fundamentally behaves as discrete particles, called photons.</a:t>
            </a:r>
            <a:endParaRPr lang="en-US" sz="1700"/>
          </a:p>
        </p:txBody>
      </p:sp>
      <p:sp>
        <p:nvSpPr>
          <p:cNvPr id="7" name="Shape 5"/>
          <p:cNvSpPr/>
          <p:nvPr/>
        </p:nvSpPr>
        <p:spPr>
          <a:xfrm>
            <a:off x="3052048" y="3584615"/>
            <a:ext cx="1071181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sp>
        <p:nvSpPr>
          <p:cNvPr id="8" name="Shape 6"/>
          <p:cNvSpPr/>
          <p:nvPr/>
        </p:nvSpPr>
        <p:spPr>
          <a:xfrm>
            <a:off x="758309" y="3708083"/>
            <a:ext cx="4371142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9" name="Text 7"/>
          <p:cNvSpPr/>
          <p:nvPr/>
        </p:nvSpPr>
        <p:spPr>
          <a:xfrm>
            <a:off x="2791539" y="4323993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2</a:t>
            </a:r>
            <a:endParaRPr lang="en-US" sz="2350"/>
          </a:p>
        </p:txBody>
      </p:sp>
      <p:sp>
        <p:nvSpPr>
          <p:cNvPr id="10" name="Text 8"/>
          <p:cNvSpPr/>
          <p:nvPr/>
        </p:nvSpPr>
        <p:spPr>
          <a:xfrm>
            <a:off x="5346025" y="392465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Energy Conservation</a:t>
            </a:r>
            <a:endParaRPr lang="en-US" sz="2200"/>
          </a:p>
        </p:txBody>
      </p:sp>
      <p:sp>
        <p:nvSpPr>
          <p:cNvPr id="11" name="Text 9"/>
          <p:cNvSpPr/>
          <p:nvPr/>
        </p:nvSpPr>
        <p:spPr>
          <a:xfrm>
            <a:off x="5346025" y="4410789"/>
            <a:ext cx="8309491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Compton scattering demonstrates the conservation of energy and momentum.</a:t>
            </a:r>
            <a:endParaRPr lang="en-US" sz="1700"/>
          </a:p>
        </p:txBody>
      </p:sp>
      <p:sp>
        <p:nvSpPr>
          <p:cNvPr id="12" name="Shape 10"/>
          <p:cNvSpPr/>
          <p:nvPr/>
        </p:nvSpPr>
        <p:spPr>
          <a:xfrm>
            <a:off x="5237678" y="5305544"/>
            <a:ext cx="8526185" cy="15240"/>
          </a:xfrm>
          <a:prstGeom prst="roundRect">
            <a:avLst>
              <a:gd name="adj" fmla="val 1279500"/>
            </a:avLst>
          </a:prstGeom>
          <a:solidFill>
            <a:srgbClr val="60646A"/>
          </a:solidFill>
          <a:ln/>
        </p:spPr>
      </p:sp>
      <p:sp>
        <p:nvSpPr>
          <p:cNvPr id="13" name="Shape 11"/>
          <p:cNvSpPr/>
          <p:nvPr/>
        </p:nvSpPr>
        <p:spPr>
          <a:xfrm>
            <a:off x="758309" y="5429012"/>
            <a:ext cx="6556891" cy="1612702"/>
          </a:xfrm>
          <a:prstGeom prst="roundRect">
            <a:avLst>
              <a:gd name="adj" fmla="val 12091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4" name="Text 12"/>
          <p:cNvSpPr/>
          <p:nvPr/>
        </p:nvSpPr>
        <p:spPr>
          <a:xfrm>
            <a:off x="3884414" y="6044922"/>
            <a:ext cx="304681" cy="3807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800"/>
              </a:lnSpc>
              <a:buNone/>
            </a:pPr>
            <a:r>
              <a:rPr lang="en-US" sz="235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3</a:t>
            </a:r>
            <a:endParaRPr lang="en-US" sz="2350"/>
          </a:p>
        </p:txBody>
      </p:sp>
      <p:sp>
        <p:nvSpPr>
          <p:cNvPr id="15" name="Text 13"/>
          <p:cNvSpPr/>
          <p:nvPr/>
        </p:nvSpPr>
        <p:spPr>
          <a:xfrm>
            <a:off x="7531775" y="564558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Quantum Foundation</a:t>
            </a:r>
            <a:endParaRPr lang="en-US" sz="2200"/>
          </a:p>
        </p:txBody>
      </p:sp>
      <p:sp>
        <p:nvSpPr>
          <p:cNvPr id="16" name="Text 14"/>
          <p:cNvSpPr/>
          <p:nvPr/>
        </p:nvSpPr>
        <p:spPr>
          <a:xfrm>
            <a:off x="7531775" y="6131719"/>
            <a:ext cx="6123742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effect is a foundational cornerstone for modern quantum theory.</a:t>
            </a:r>
            <a:endParaRPr lang="en-US" sz="17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CED65C-B121-513F-B4F8-02719929736F}"/>
                  </a:ext>
                </a:extLst>
              </p14:cNvPr>
              <p14:cNvContentPartPr/>
              <p14:nvPr/>
            </p14:nvContentPartPr>
            <p14:xfrm>
              <a:off x="13169318" y="7961883"/>
              <a:ext cx="1040760" cy="23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CED65C-B121-513F-B4F8-0271992973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06296" y="7898883"/>
                <a:ext cx="1166443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4EC808-374A-E215-5190-536488631484}"/>
                  </a:ext>
                </a:extLst>
              </p14:cNvPr>
              <p14:cNvContentPartPr/>
              <p14:nvPr/>
            </p14:nvContentPartPr>
            <p14:xfrm>
              <a:off x="14239958" y="7950723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4EC808-374A-E215-5190-53648863148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176958" y="7887723"/>
                <a:ext cx="126000" cy="126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DylanVTI">
  <a:themeElements>
    <a:clrScheme name="DylanVTI">
      <a:dk1>
        <a:sysClr val="windowText" lastClr="000000"/>
      </a:dk1>
      <a:lt1>
        <a:sysClr val="window" lastClr="FFFFFF"/>
      </a:lt1>
      <a:dk2>
        <a:srgbClr val="1A1A33"/>
      </a:dk2>
      <a:lt2>
        <a:srgbClr val="EEFFE3"/>
      </a:lt2>
      <a:accent1>
        <a:srgbClr val="5C40EF"/>
      </a:accent1>
      <a:accent2>
        <a:srgbClr val="B8A0F8"/>
      </a:accent2>
      <a:accent3>
        <a:srgbClr val="00C777"/>
      </a:accent3>
      <a:accent4>
        <a:srgbClr val="005A66"/>
      </a:accent4>
      <a:accent5>
        <a:srgbClr val="9956EA"/>
      </a:accent5>
      <a:accent6>
        <a:srgbClr val="9BBB25"/>
      </a:accent6>
      <a:hlink>
        <a:srgbClr val="674CF0"/>
      </a:hlink>
      <a:folHlink>
        <a:srgbClr val="B53699"/>
      </a:folHlink>
    </a:clrScheme>
    <a:fontScheme name="DylanVTI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Dylan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ylanVTI" id="{CD0E21EA-FD0B-4FCD-9D95-B274E3CB7535}" vid="{F2F2D961-94DA-46D9-ABD7-77D6D5FB2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462</Words>
  <Application>Microsoft Office PowerPoint</Application>
  <PresentationFormat>Custom</PresentationFormat>
  <Paragraphs>86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Barlow Bold</vt:lpstr>
      <vt:lpstr>Montserrat</vt:lpstr>
      <vt:lpstr>Book Antiqua</vt:lpstr>
      <vt:lpstr>Neue Haas Grotesk Text Pro</vt:lpstr>
      <vt:lpstr>Arial</vt:lpstr>
      <vt:lpstr>DylanVTI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Tanmay singh</cp:lastModifiedBy>
  <cp:revision>7</cp:revision>
  <dcterms:created xsi:type="dcterms:W3CDTF">2025-06-09T14:05:51Z</dcterms:created>
  <dcterms:modified xsi:type="dcterms:W3CDTF">2025-07-04T14:58:56Z</dcterms:modified>
</cp:coreProperties>
</file>